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handoutMasterIdLst>
    <p:handoutMasterId r:id="rId17"/>
  </p:handoutMasterIdLst>
  <p:sldIdLst>
    <p:sldId id="264" r:id="rId2"/>
    <p:sldId id="285" r:id="rId3"/>
    <p:sldId id="292" r:id="rId4"/>
    <p:sldId id="293" r:id="rId5"/>
    <p:sldId id="286" r:id="rId6"/>
    <p:sldId id="287" r:id="rId7"/>
    <p:sldId id="288" r:id="rId8"/>
    <p:sldId id="301" r:id="rId9"/>
    <p:sldId id="289" r:id="rId10"/>
    <p:sldId id="290" r:id="rId11"/>
    <p:sldId id="291" r:id="rId12"/>
    <p:sldId id="302" r:id="rId13"/>
    <p:sldId id="304" r:id="rId14"/>
    <p:sldId id="305" r:id="rId15"/>
  </p:sldIdLst>
  <p:sldSz cx="12188825" cy="6858000"/>
  <p:notesSz cx="6669088" cy="97536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5" autoAdjust="0"/>
    <p:restoredTop sz="94280" autoAdjust="0"/>
  </p:normalViewPr>
  <p:slideViewPr>
    <p:cSldViewPr showGuides="1">
      <p:cViewPr varScale="1">
        <p:scale>
          <a:sx n="78" d="100"/>
          <a:sy n="78" d="100"/>
        </p:scale>
        <p:origin x="59" y="36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8660CC5E-BDA3-4389-867E-63FE9CC2CA7D}"/>
    <pc:docChg chg="delSld modSld">
      <pc:chgData name="Cerys Davies" userId="61e71dc1-9594-4277-b52b-4420989f68ee" providerId="ADAL" clId="{8660CC5E-BDA3-4389-867E-63FE9CC2CA7D}" dt="2024-02-01T20:09:04.688" v="9" actId="20577"/>
      <pc:docMkLst>
        <pc:docMk/>
      </pc:docMkLst>
      <pc:sldChg chg="modSp mod">
        <pc:chgData name="Cerys Davies" userId="61e71dc1-9594-4277-b52b-4420989f68ee" providerId="ADAL" clId="{8660CC5E-BDA3-4389-867E-63FE9CC2CA7D}" dt="2024-02-01T20:04:49.818" v="1" actId="20577"/>
        <pc:sldMkLst>
          <pc:docMk/>
          <pc:sldMk cId="3650340329" sldId="264"/>
        </pc:sldMkLst>
        <pc:spChg chg="mod">
          <ac:chgData name="Cerys Davies" userId="61e71dc1-9594-4277-b52b-4420989f68ee" providerId="ADAL" clId="{8660CC5E-BDA3-4389-867E-63FE9CC2CA7D}" dt="2024-02-01T20:04:49.818" v="1" actId="20577"/>
          <ac:spMkLst>
            <pc:docMk/>
            <pc:sldMk cId="3650340329" sldId="264"/>
            <ac:spMk id="2" creationId="{00000000-0000-0000-0000-000000000000}"/>
          </ac:spMkLst>
        </pc:spChg>
      </pc:sldChg>
      <pc:sldChg chg="del">
        <pc:chgData name="Cerys Davies" userId="61e71dc1-9594-4277-b52b-4420989f68ee" providerId="ADAL" clId="{8660CC5E-BDA3-4389-867E-63FE9CC2CA7D}" dt="2024-02-01T20:08:55.529" v="2" actId="47"/>
        <pc:sldMkLst>
          <pc:docMk/>
          <pc:sldMk cId="711182959" sldId="276"/>
        </pc:sldMkLst>
      </pc:sldChg>
      <pc:sldChg chg="del">
        <pc:chgData name="Cerys Davies" userId="61e71dc1-9594-4277-b52b-4420989f68ee" providerId="ADAL" clId="{8660CC5E-BDA3-4389-867E-63FE9CC2CA7D}" dt="2024-02-01T20:08:55.529" v="2" actId="47"/>
        <pc:sldMkLst>
          <pc:docMk/>
          <pc:sldMk cId="2346419942" sldId="282"/>
        </pc:sldMkLst>
      </pc:sldChg>
      <pc:sldChg chg="del">
        <pc:chgData name="Cerys Davies" userId="61e71dc1-9594-4277-b52b-4420989f68ee" providerId="ADAL" clId="{8660CC5E-BDA3-4389-867E-63FE9CC2CA7D}" dt="2024-02-01T20:08:55.529" v="2" actId="47"/>
        <pc:sldMkLst>
          <pc:docMk/>
          <pc:sldMk cId="2122470256" sldId="283"/>
        </pc:sldMkLst>
      </pc:sldChg>
      <pc:sldChg chg="del">
        <pc:chgData name="Cerys Davies" userId="61e71dc1-9594-4277-b52b-4420989f68ee" providerId="ADAL" clId="{8660CC5E-BDA3-4389-867E-63FE9CC2CA7D}" dt="2024-02-01T20:08:55.529" v="2" actId="47"/>
        <pc:sldMkLst>
          <pc:docMk/>
          <pc:sldMk cId="2284924706" sldId="284"/>
        </pc:sldMkLst>
      </pc:sldChg>
      <pc:sldChg chg="modSp mod">
        <pc:chgData name="Cerys Davies" userId="61e71dc1-9594-4277-b52b-4420989f68ee" providerId="ADAL" clId="{8660CC5E-BDA3-4389-867E-63FE9CC2CA7D}" dt="2024-02-01T20:09:04.688" v="9" actId="20577"/>
        <pc:sldMkLst>
          <pc:docMk/>
          <pc:sldMk cId="327894052" sldId="285"/>
        </pc:sldMkLst>
        <pc:spChg chg="mod">
          <ac:chgData name="Cerys Davies" userId="61e71dc1-9594-4277-b52b-4420989f68ee" providerId="ADAL" clId="{8660CC5E-BDA3-4389-867E-63FE9CC2CA7D}" dt="2024-02-01T20:09:04.688" v="9" actId="20577"/>
          <ac:spMkLst>
            <pc:docMk/>
            <pc:sldMk cId="327894052" sldId="285"/>
            <ac:spMk id="2" creationId="{A5342204-BCD1-4430-8AE4-0B9792A26769}"/>
          </ac:spMkLst>
        </pc:spChg>
      </pc:sldChg>
      <pc:sldChg chg="del">
        <pc:chgData name="Cerys Davies" userId="61e71dc1-9594-4277-b52b-4420989f68ee" providerId="ADAL" clId="{8660CC5E-BDA3-4389-867E-63FE9CC2CA7D}" dt="2024-02-01T20:08:55.529" v="2" actId="47"/>
        <pc:sldMkLst>
          <pc:docMk/>
          <pc:sldMk cId="653437324" sldId="294"/>
        </pc:sldMkLst>
      </pc:sldChg>
      <pc:sldChg chg="del">
        <pc:chgData name="Cerys Davies" userId="61e71dc1-9594-4277-b52b-4420989f68ee" providerId="ADAL" clId="{8660CC5E-BDA3-4389-867E-63FE9CC2CA7D}" dt="2024-02-01T20:08:55.529" v="2" actId="47"/>
        <pc:sldMkLst>
          <pc:docMk/>
          <pc:sldMk cId="3495533137" sldId="295"/>
        </pc:sldMkLst>
      </pc:sldChg>
      <pc:sldChg chg="del">
        <pc:chgData name="Cerys Davies" userId="61e71dc1-9594-4277-b52b-4420989f68ee" providerId="ADAL" clId="{8660CC5E-BDA3-4389-867E-63FE9CC2CA7D}" dt="2024-02-01T20:08:55.529" v="2" actId="47"/>
        <pc:sldMkLst>
          <pc:docMk/>
          <pc:sldMk cId="3606895238" sldId="296"/>
        </pc:sldMkLst>
      </pc:sldChg>
      <pc:sldChg chg="del">
        <pc:chgData name="Cerys Davies" userId="61e71dc1-9594-4277-b52b-4420989f68ee" providerId="ADAL" clId="{8660CC5E-BDA3-4389-867E-63FE9CC2CA7D}" dt="2024-02-01T20:08:55.529" v="2" actId="47"/>
        <pc:sldMkLst>
          <pc:docMk/>
          <pc:sldMk cId="2965468311" sldId="297"/>
        </pc:sldMkLst>
      </pc:sldChg>
      <pc:sldChg chg="del">
        <pc:chgData name="Cerys Davies" userId="61e71dc1-9594-4277-b52b-4420989f68ee" providerId="ADAL" clId="{8660CC5E-BDA3-4389-867E-63FE9CC2CA7D}" dt="2024-02-01T20:08:55.529" v="2" actId="47"/>
        <pc:sldMkLst>
          <pc:docMk/>
          <pc:sldMk cId="3182764963" sldId="298"/>
        </pc:sldMkLst>
      </pc:sldChg>
      <pc:sldChg chg="del">
        <pc:chgData name="Cerys Davies" userId="61e71dc1-9594-4277-b52b-4420989f68ee" providerId="ADAL" clId="{8660CC5E-BDA3-4389-867E-63FE9CC2CA7D}" dt="2024-02-01T20:08:55.529" v="2" actId="47"/>
        <pc:sldMkLst>
          <pc:docMk/>
          <pc:sldMk cId="1273743645" sldId="299"/>
        </pc:sldMkLst>
      </pc:sldChg>
      <pc:sldChg chg="del">
        <pc:chgData name="Cerys Davies" userId="61e71dc1-9594-4277-b52b-4420989f68ee" providerId="ADAL" clId="{8660CC5E-BDA3-4389-867E-63FE9CC2CA7D}" dt="2024-02-01T20:08:55.529" v="2" actId="47"/>
        <pc:sldMkLst>
          <pc:docMk/>
          <pc:sldMk cId="3233194899" sldId="30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2/1/2024</a:t>
            </a:fld>
            <a:endParaRPr>
              <a:solidFill>
                <a:schemeClr val="tx2"/>
              </a:solidFill>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2/1/2024</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2/1/2024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2/1/2024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2/1/2024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2/1/2024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2/1/2024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hyperlink" Target="https://www.legislation.gov.uk/ukpga/1984/60/section/24" TargetMode="External"/><Relationship Id="rId2" Type="http://schemas.openxmlformats.org/officeDocument/2006/relationships/hyperlink" Target="https://www.legislation.gov.uk/ukpga/1980/43/section/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legislation.gov.uk/ukpga/1984/60/section/32" TargetMode="External"/><Relationship Id="rId2" Type="http://schemas.openxmlformats.org/officeDocument/2006/relationships/hyperlink" Target="https://www.legislation.gov.uk/ukpga/1984/60/section/54" TargetMode="External"/><Relationship Id="rId1" Type="http://schemas.openxmlformats.org/officeDocument/2006/relationships/slideLayout" Target="../slideLayouts/slideLayout2.xml"/><Relationship Id="rId4" Type="http://schemas.openxmlformats.org/officeDocument/2006/relationships/hyperlink" Target="https://www.legislation.gov.uk/ukpga/1984/60/section/18"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legislation.gov.uk/ukpga/1984/60/section/30" TargetMode="External"/><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 Id="rId4" Type="http://schemas.openxmlformats.org/officeDocument/2006/relationships/hyperlink" Target="https://www.legislation.gov.uk/ukpga/1984/60/section/37"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legislation.gov.uk/ukpga/1984/60/section/42" TargetMode="External"/><Relationship Id="rId2" Type="http://schemas.openxmlformats.org/officeDocument/2006/relationships/hyperlink" Target="https://www.legislation.gov.uk/ukpga/1984/60/section/41" TargetMode="External"/><Relationship Id="rId1" Type="http://schemas.openxmlformats.org/officeDocument/2006/relationships/slideLayout" Target="../slideLayouts/slideLayout2.xml"/><Relationship Id="rId6" Type="http://schemas.openxmlformats.org/officeDocument/2006/relationships/hyperlink" Target="https://www.legislation.gov.uk/ukpga/2006/11/part/2/crossheading/detention-of-terrorist-suspects" TargetMode="External"/><Relationship Id="rId5" Type="http://schemas.openxmlformats.org/officeDocument/2006/relationships/hyperlink" Target="https://www.legislation.gov.uk/ukpga/1984/60/section/44" TargetMode="External"/><Relationship Id="rId4" Type="http://schemas.openxmlformats.org/officeDocument/2006/relationships/hyperlink" Target="https://www.legislation.gov.uk/ukpga/1984/60/section/43"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ukpga/1984/60/section/62" TargetMode="External"/><Relationship Id="rId2" Type="http://schemas.openxmlformats.org/officeDocument/2006/relationships/hyperlink" Target="https://www.legislation.gov.uk/ukpga/1984/60/section/61" TargetMode="External"/><Relationship Id="rId1" Type="http://schemas.openxmlformats.org/officeDocument/2006/relationships/slideLayout" Target="../slideLayouts/slideLayout2.xml"/><Relationship Id="rId4" Type="http://schemas.openxmlformats.org/officeDocument/2006/relationships/hyperlink" Target="https://www.legislation.gov.uk/ukpga/1984/60/section/63"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police.homeoffice.gov.uk/publications/operational-policing/2008_PACE_Code_D_(final).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ublications.parliament.uk/pa/ld200001/ldjudgmt/jd001214/forbes.htm" TargetMode="External"/><Relationship Id="rId2" Type="http://schemas.openxmlformats.org/officeDocument/2006/relationships/hyperlink" Target="https://assets.publishing.service.gov.uk/government/uploads/system/uploads/attachment_data/file/592562/pace-code-d-2017.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876" y="1628800"/>
            <a:ext cx="10157354" cy="1397000"/>
          </a:xfrm>
        </p:spPr>
        <p:txBody>
          <a:bodyPr anchor="b">
            <a:normAutofit fontScale="90000"/>
          </a:bodyPr>
          <a:lstStyle/>
          <a:p>
            <a:r>
              <a:rPr lang="en-US" dirty="0"/>
              <a:t>Criminal Litigation – Week 2</a:t>
            </a:r>
            <a:br>
              <a:rPr lang="en-US" dirty="0"/>
            </a:br>
            <a:r>
              <a:rPr lang="en-US" dirty="0"/>
              <a:t>Lecture 2 Part 2</a:t>
            </a:r>
            <a:br>
              <a:rPr lang="en-US" dirty="0"/>
            </a:br>
            <a:br>
              <a:rPr lang="en-US" dirty="0"/>
            </a:br>
            <a:r>
              <a:rPr lang="en-US" b="1" dirty="0"/>
              <a:t>Police Powers – PACE 1984</a:t>
            </a:r>
            <a:br>
              <a:rPr lang="en-US" dirty="0"/>
            </a:br>
            <a:endParaRPr lang="en-US" dirty="0"/>
          </a:p>
        </p:txBody>
      </p:sp>
      <p:pic>
        <p:nvPicPr>
          <p:cNvPr id="5" name="Picture 4">
            <a:extLst>
              <a:ext uri="{FF2B5EF4-FFF2-40B4-BE49-F238E27FC236}">
                <a16:creationId xmlns:a16="http://schemas.microsoft.com/office/drawing/2014/main" id="{09235458-E4F6-3C0E-9F51-35C634A620CB}"/>
              </a:ext>
            </a:extLst>
          </p:cNvPr>
          <p:cNvPicPr>
            <a:picLocks noChangeAspect="1"/>
          </p:cNvPicPr>
          <p:nvPr/>
        </p:nvPicPr>
        <p:blipFill>
          <a:blip r:embed="rId2"/>
          <a:stretch>
            <a:fillRect/>
          </a:stretch>
        </p:blipFill>
        <p:spPr>
          <a:xfrm>
            <a:off x="765820" y="3356992"/>
            <a:ext cx="4977104" cy="2787178"/>
          </a:xfrm>
          <a:prstGeom prst="rect">
            <a:avLst/>
          </a:prstGeom>
          <a:noFill/>
        </p:spPr>
      </p:pic>
      <p:pic>
        <p:nvPicPr>
          <p:cNvPr id="6" name="Picture 5">
            <a:extLst>
              <a:ext uri="{FF2B5EF4-FFF2-40B4-BE49-F238E27FC236}">
                <a16:creationId xmlns:a16="http://schemas.microsoft.com/office/drawing/2014/main" id="{91951C61-6CC0-5280-2110-1D6C1E662721}"/>
              </a:ext>
            </a:extLst>
          </p:cNvPr>
          <p:cNvPicPr>
            <a:picLocks noChangeAspect="1"/>
          </p:cNvPicPr>
          <p:nvPr/>
        </p:nvPicPr>
        <p:blipFill>
          <a:blip r:embed="rId3"/>
          <a:stretch>
            <a:fillRect/>
          </a:stretch>
        </p:blipFill>
        <p:spPr>
          <a:xfrm>
            <a:off x="7390556" y="2852936"/>
            <a:ext cx="2621507" cy="1743607"/>
          </a:xfrm>
          <a:prstGeom prst="rect">
            <a:avLst/>
          </a:prstGeom>
        </p:spPr>
      </p:pic>
      <p:pic>
        <p:nvPicPr>
          <p:cNvPr id="7" name="Picture 6">
            <a:extLst>
              <a:ext uri="{FF2B5EF4-FFF2-40B4-BE49-F238E27FC236}">
                <a16:creationId xmlns:a16="http://schemas.microsoft.com/office/drawing/2014/main" id="{7489541A-6587-6B98-62E4-2E353AA4D0AC}"/>
              </a:ext>
            </a:extLst>
          </p:cNvPr>
          <p:cNvPicPr>
            <a:picLocks noChangeAspect="1"/>
          </p:cNvPicPr>
          <p:nvPr/>
        </p:nvPicPr>
        <p:blipFill>
          <a:blip r:embed="rId4"/>
          <a:stretch>
            <a:fillRect/>
          </a:stretch>
        </p:blipFill>
        <p:spPr>
          <a:xfrm>
            <a:off x="6512713" y="5050009"/>
            <a:ext cx="3225064" cy="1420491"/>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42204-BCD1-4430-8AE4-0B9792A26769}"/>
              </a:ext>
            </a:extLst>
          </p:cNvPr>
          <p:cNvSpPr>
            <a:spLocks noGrp="1"/>
          </p:cNvSpPr>
          <p:nvPr>
            <p:ph type="title"/>
          </p:nvPr>
        </p:nvSpPr>
        <p:spPr/>
        <p:txBody>
          <a:bodyPr/>
          <a:lstStyle/>
          <a:p>
            <a:r>
              <a:rPr lang="en-GB"/>
              <a:t>Police Powers </a:t>
            </a:r>
            <a:r>
              <a:rPr lang="en-GB" dirty="0"/>
              <a:t>of Arrest</a:t>
            </a:r>
          </a:p>
        </p:txBody>
      </p:sp>
      <p:sp>
        <p:nvSpPr>
          <p:cNvPr id="3" name="Content Placeholder 2">
            <a:extLst>
              <a:ext uri="{FF2B5EF4-FFF2-40B4-BE49-F238E27FC236}">
                <a16:creationId xmlns:a16="http://schemas.microsoft.com/office/drawing/2014/main" id="{636B5F2E-A870-46BB-ADB0-9F7736C84026}"/>
              </a:ext>
            </a:extLst>
          </p:cNvPr>
          <p:cNvSpPr>
            <a:spLocks noGrp="1"/>
          </p:cNvSpPr>
          <p:nvPr>
            <p:ph idx="1"/>
          </p:nvPr>
        </p:nvSpPr>
        <p:spPr/>
        <p:txBody>
          <a:bodyPr/>
          <a:lstStyle/>
          <a:p>
            <a:pPr eaLnBrk="1" fontAlgn="auto" hangingPunct="1">
              <a:spcAft>
                <a:spcPts val="0"/>
              </a:spcAft>
              <a:defRPr/>
            </a:pPr>
            <a:r>
              <a:rPr lang="en-GB" altLang="en-US" sz="2400" dirty="0"/>
              <a:t>The arrest must be carried out in accordance with specific legal authority. If police do not, the </a:t>
            </a:r>
            <a:r>
              <a:rPr lang="en-GB" altLang="en-US" dirty="0"/>
              <a:t>arrest will be unlawful.</a:t>
            </a:r>
          </a:p>
          <a:p>
            <a:pPr eaLnBrk="1" fontAlgn="auto" hangingPunct="1">
              <a:spcAft>
                <a:spcPts val="0"/>
              </a:spcAft>
              <a:defRPr/>
            </a:pPr>
            <a:r>
              <a:rPr lang="en-GB" altLang="en-US" sz="2400" dirty="0"/>
              <a:t>Common law – for suspected breach of the peace</a:t>
            </a:r>
          </a:p>
          <a:p>
            <a:pPr eaLnBrk="1" fontAlgn="auto" hangingPunct="1">
              <a:spcAft>
                <a:spcPts val="0"/>
              </a:spcAft>
              <a:defRPr/>
            </a:pPr>
            <a:r>
              <a:rPr lang="en-GB" altLang="en-US" sz="2400" dirty="0"/>
              <a:t>With a warrant – </a:t>
            </a:r>
            <a:r>
              <a:rPr lang="en-GB" altLang="en-US" sz="2400" u="sng" dirty="0">
                <a:hlinkClick r:id="rId2"/>
              </a:rPr>
              <a:t>s1 MCA 1980</a:t>
            </a:r>
            <a:r>
              <a:rPr lang="en-GB" altLang="en-US" sz="2400" dirty="0">
                <a:hlinkClick r:id="rId2"/>
              </a:rPr>
              <a:t> </a:t>
            </a:r>
            <a:endParaRPr lang="en-GB" altLang="en-US" sz="2400" dirty="0"/>
          </a:p>
          <a:p>
            <a:pPr eaLnBrk="1" fontAlgn="auto" hangingPunct="1">
              <a:spcAft>
                <a:spcPts val="0"/>
              </a:spcAft>
              <a:defRPr/>
            </a:pPr>
            <a:r>
              <a:rPr lang="en-GB" altLang="en-US" sz="2400" dirty="0"/>
              <a:t>Without a warrant - </a:t>
            </a:r>
            <a:r>
              <a:rPr lang="en-GB" altLang="en-US" sz="2400" u="sng" dirty="0">
                <a:hlinkClick r:id="rId3"/>
              </a:rPr>
              <a:t>s24 PACE  </a:t>
            </a:r>
            <a:r>
              <a:rPr lang="en-GB" altLang="en-US" sz="2400" dirty="0"/>
              <a:t>– where </a:t>
            </a:r>
            <a:r>
              <a:rPr lang="en-GB" altLang="en-US" dirty="0"/>
              <a:t>officer</a:t>
            </a:r>
            <a:r>
              <a:rPr lang="en-GB" altLang="en-US" sz="2400" dirty="0"/>
              <a:t> has reasonable grounds to believe;</a:t>
            </a:r>
          </a:p>
          <a:p>
            <a:pPr lvl="1" eaLnBrk="1" fontAlgn="auto" hangingPunct="1">
              <a:spcAft>
                <a:spcPts val="0"/>
              </a:spcAft>
              <a:defRPr/>
            </a:pPr>
            <a:r>
              <a:rPr lang="en-GB" altLang="en-US" dirty="0"/>
              <a:t> offence has been committed/is being/about to be committed AND</a:t>
            </a:r>
          </a:p>
          <a:p>
            <a:pPr lvl="1" eaLnBrk="1" fontAlgn="auto" hangingPunct="1">
              <a:spcAft>
                <a:spcPts val="0"/>
              </a:spcAft>
              <a:defRPr/>
            </a:pPr>
            <a:r>
              <a:rPr lang="en-GB" altLang="en-US" dirty="0"/>
              <a:t> an arrest is </a:t>
            </a:r>
            <a:r>
              <a:rPr lang="en-GB" altLang="en-US" u="sng" dirty="0"/>
              <a:t>necessary</a:t>
            </a:r>
            <a:r>
              <a:rPr lang="en-GB" altLang="en-US" dirty="0"/>
              <a:t> for any of the reasons in </a:t>
            </a:r>
            <a:r>
              <a:rPr lang="en-GB" altLang="en-US" u="sng" dirty="0"/>
              <a:t>s24(5) (known as the necessity test)</a:t>
            </a:r>
          </a:p>
          <a:p>
            <a:pPr marL="0" indent="0">
              <a:buNone/>
            </a:pPr>
            <a:endParaRPr lang="en-GB" dirty="0"/>
          </a:p>
        </p:txBody>
      </p:sp>
    </p:spTree>
    <p:extLst>
      <p:ext uri="{BB962C8B-B14F-4D97-AF65-F5344CB8AC3E}">
        <p14:creationId xmlns:p14="http://schemas.microsoft.com/office/powerpoint/2010/main" val="327894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7FE6-38D8-4A97-8572-7C05B26A631C}"/>
              </a:ext>
            </a:extLst>
          </p:cNvPr>
          <p:cNvSpPr>
            <a:spLocks noGrp="1"/>
          </p:cNvSpPr>
          <p:nvPr>
            <p:ph type="title"/>
          </p:nvPr>
        </p:nvSpPr>
        <p:spPr/>
        <p:txBody>
          <a:bodyPr/>
          <a:lstStyle/>
          <a:p>
            <a:r>
              <a:rPr lang="en-GB" dirty="0"/>
              <a:t>To arrest with or without a warrant?</a:t>
            </a:r>
          </a:p>
        </p:txBody>
      </p:sp>
      <p:sp>
        <p:nvSpPr>
          <p:cNvPr id="3" name="Content Placeholder 2">
            <a:extLst>
              <a:ext uri="{FF2B5EF4-FFF2-40B4-BE49-F238E27FC236}">
                <a16:creationId xmlns:a16="http://schemas.microsoft.com/office/drawing/2014/main" id="{DFF61165-EDDE-4136-A4C2-91D4DEDE89AE}"/>
              </a:ext>
            </a:extLst>
          </p:cNvPr>
          <p:cNvSpPr>
            <a:spLocks noGrp="1"/>
          </p:cNvSpPr>
          <p:nvPr>
            <p:ph idx="1"/>
          </p:nvPr>
        </p:nvSpPr>
        <p:spPr/>
        <p:txBody>
          <a:bodyPr/>
          <a:lstStyle/>
          <a:p>
            <a:r>
              <a:rPr lang="en-GB" dirty="0"/>
              <a:t>Warrants are issued upon application by the police to a magistrate.</a:t>
            </a:r>
          </a:p>
          <a:p>
            <a:r>
              <a:rPr lang="en-GB" dirty="0"/>
              <a:t>It is a formal document authorising the police to take the person into custody and to bring them before the court.</a:t>
            </a:r>
          </a:p>
          <a:p>
            <a:r>
              <a:rPr lang="en-GB" dirty="0"/>
              <a:t>Only used at the start of an investigation to compel attendance at the police station.</a:t>
            </a:r>
          </a:p>
          <a:p>
            <a:r>
              <a:rPr lang="en-GB" dirty="0"/>
              <a:t>Police have wide powers of arrest under s24 PACE supplemented by Code G. </a:t>
            </a:r>
          </a:p>
        </p:txBody>
      </p:sp>
    </p:spTree>
    <p:extLst>
      <p:ext uri="{BB962C8B-B14F-4D97-AF65-F5344CB8AC3E}">
        <p14:creationId xmlns:p14="http://schemas.microsoft.com/office/powerpoint/2010/main" val="378554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2F974-1713-5797-56EF-E24FAF1948D0}"/>
              </a:ext>
            </a:extLst>
          </p:cNvPr>
          <p:cNvSpPr>
            <a:spLocks noGrp="1"/>
          </p:cNvSpPr>
          <p:nvPr>
            <p:ph type="title"/>
          </p:nvPr>
        </p:nvSpPr>
        <p:spPr>
          <a:xfrm>
            <a:off x="1117309" y="76200"/>
            <a:ext cx="10157354" cy="1397000"/>
          </a:xfrm>
        </p:spPr>
        <p:txBody>
          <a:bodyPr anchor="b">
            <a:normAutofit/>
          </a:bodyPr>
          <a:lstStyle/>
          <a:p>
            <a:r>
              <a:rPr lang="en-GB" dirty="0"/>
              <a:t>Elkington v DPP (2012)</a:t>
            </a:r>
          </a:p>
        </p:txBody>
      </p:sp>
      <p:sp>
        <p:nvSpPr>
          <p:cNvPr id="3" name="Content Placeholder 2">
            <a:extLst>
              <a:ext uri="{FF2B5EF4-FFF2-40B4-BE49-F238E27FC236}">
                <a16:creationId xmlns:a16="http://schemas.microsoft.com/office/drawing/2014/main" id="{D3D18917-4881-0ED4-3A1E-B2E3A59749D3}"/>
              </a:ext>
            </a:extLst>
          </p:cNvPr>
          <p:cNvSpPr>
            <a:spLocks noGrp="1"/>
          </p:cNvSpPr>
          <p:nvPr>
            <p:ph sz="half" idx="1"/>
          </p:nvPr>
        </p:nvSpPr>
        <p:spPr>
          <a:xfrm>
            <a:off x="1117309" y="1701800"/>
            <a:ext cx="4977104" cy="4470400"/>
          </a:xfrm>
        </p:spPr>
        <p:txBody>
          <a:bodyPr>
            <a:normAutofit/>
          </a:bodyPr>
          <a:lstStyle/>
          <a:p>
            <a:r>
              <a:rPr lang="en-GB" dirty="0"/>
              <a:t>Read up about this case</a:t>
            </a:r>
          </a:p>
          <a:p>
            <a:r>
              <a:rPr lang="en-GB" dirty="0"/>
              <a:t>What was the case about?</a:t>
            </a:r>
          </a:p>
          <a:p>
            <a:r>
              <a:rPr lang="en-GB" dirty="0"/>
              <a:t>What are your thoughts?</a:t>
            </a:r>
          </a:p>
        </p:txBody>
      </p:sp>
      <p:pic>
        <p:nvPicPr>
          <p:cNvPr id="4" name="Picture 3">
            <a:extLst>
              <a:ext uri="{FF2B5EF4-FFF2-40B4-BE49-F238E27FC236}">
                <a16:creationId xmlns:a16="http://schemas.microsoft.com/office/drawing/2014/main" id="{9747DFC6-6470-40D3-10A6-E07D65AEB212}"/>
              </a:ext>
            </a:extLst>
          </p:cNvPr>
          <p:cNvPicPr>
            <a:picLocks noChangeAspect="1"/>
          </p:cNvPicPr>
          <p:nvPr/>
        </p:nvPicPr>
        <p:blipFill>
          <a:blip r:embed="rId2"/>
          <a:stretch>
            <a:fillRect/>
          </a:stretch>
        </p:blipFill>
        <p:spPr>
          <a:xfrm>
            <a:off x="6768748" y="1701800"/>
            <a:ext cx="4034725" cy="4470400"/>
          </a:xfrm>
          <a:prstGeom prst="rect">
            <a:avLst/>
          </a:prstGeom>
          <a:noFill/>
        </p:spPr>
      </p:pic>
    </p:spTree>
    <p:extLst>
      <p:ext uri="{BB962C8B-B14F-4D97-AF65-F5344CB8AC3E}">
        <p14:creationId xmlns:p14="http://schemas.microsoft.com/office/powerpoint/2010/main" val="2455656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150B-E96A-4CED-B1E4-54641A533FCF}"/>
              </a:ext>
            </a:extLst>
          </p:cNvPr>
          <p:cNvSpPr>
            <a:spLocks noGrp="1"/>
          </p:cNvSpPr>
          <p:nvPr>
            <p:ph type="title"/>
          </p:nvPr>
        </p:nvSpPr>
        <p:spPr/>
        <p:txBody>
          <a:bodyPr/>
          <a:lstStyle/>
          <a:p>
            <a:r>
              <a:rPr lang="en-GB" dirty="0"/>
              <a:t>Power to Search After Arrest</a:t>
            </a:r>
          </a:p>
        </p:txBody>
      </p:sp>
      <p:sp>
        <p:nvSpPr>
          <p:cNvPr id="3" name="Content Placeholder 2">
            <a:extLst>
              <a:ext uri="{FF2B5EF4-FFF2-40B4-BE49-F238E27FC236}">
                <a16:creationId xmlns:a16="http://schemas.microsoft.com/office/drawing/2014/main" id="{EB423BEB-0E75-487A-80D8-A0514EAAA400}"/>
              </a:ext>
            </a:extLst>
          </p:cNvPr>
          <p:cNvSpPr>
            <a:spLocks noGrp="1"/>
          </p:cNvSpPr>
          <p:nvPr>
            <p:ph idx="1"/>
          </p:nvPr>
        </p:nvSpPr>
        <p:spPr/>
        <p:txBody>
          <a:bodyPr/>
          <a:lstStyle/>
          <a:p>
            <a:pPr marL="0" indent="0" eaLnBrk="1" hangingPunct="1">
              <a:buFont typeface="Arial" panose="020B0604020202020204" pitchFamily="34" charset="0"/>
              <a:buNone/>
            </a:pPr>
            <a:r>
              <a:rPr lang="en-GB" altLang="en-US" sz="2000" u="sng" dirty="0">
                <a:hlinkClick r:id="rId2"/>
              </a:rPr>
              <a:t>s54 PACE </a:t>
            </a:r>
            <a:r>
              <a:rPr lang="en-GB" altLang="en-US" sz="2000" u="sng" dirty="0"/>
              <a:t>- </a:t>
            </a:r>
            <a:r>
              <a:rPr lang="en-GB" altLang="en-US" sz="2000" dirty="0"/>
              <a:t>Of arrested person, on arrival at police station.</a:t>
            </a:r>
          </a:p>
          <a:p>
            <a:pPr marL="0" indent="0" eaLnBrk="1" hangingPunct="1">
              <a:buFont typeface="Arial" panose="020B0604020202020204" pitchFamily="34" charset="0"/>
              <a:buNone/>
            </a:pPr>
            <a:r>
              <a:rPr lang="en-GB" altLang="en-US" sz="2000" dirty="0"/>
              <a:t>       </a:t>
            </a:r>
            <a:r>
              <a:rPr lang="en-GB" altLang="en-US" sz="2000" dirty="0">
                <a:hlinkClick r:id="rId3"/>
              </a:rPr>
              <a:t> </a:t>
            </a:r>
            <a:r>
              <a:rPr lang="en-GB" altLang="en-US" sz="2000" u="sng" dirty="0">
                <a:hlinkClick r:id="rId3"/>
              </a:rPr>
              <a:t>s32 PACE </a:t>
            </a:r>
            <a:r>
              <a:rPr lang="en-GB" altLang="en-US" sz="2000" dirty="0">
                <a:hlinkClick r:id="rId3"/>
              </a:rPr>
              <a:t> </a:t>
            </a:r>
            <a:r>
              <a:rPr lang="en-GB" altLang="en-US" sz="2000" dirty="0"/>
              <a:t>- Of arrested person, at a place other than police station.</a:t>
            </a:r>
          </a:p>
          <a:p>
            <a:pPr marL="457200" lvl="1" indent="0" eaLnBrk="1" hangingPunct="1">
              <a:buFont typeface="Arial" panose="020B0604020202020204" pitchFamily="34" charset="0"/>
              <a:buNone/>
            </a:pPr>
            <a:r>
              <a:rPr lang="en-GB" altLang="en-US" sz="1600" dirty="0"/>
              <a:t>officer has reasonable grounds to believe arrested person presents a danger to others.</a:t>
            </a:r>
          </a:p>
          <a:p>
            <a:pPr marL="457200" lvl="1" indent="0" eaLnBrk="1" hangingPunct="1">
              <a:buFont typeface="Arial" panose="020B0604020202020204" pitchFamily="34" charset="0"/>
              <a:buNone/>
            </a:pPr>
            <a:r>
              <a:rPr lang="en-GB" altLang="en-US" sz="1600" dirty="0"/>
              <a:t>For items which may be used for escape.</a:t>
            </a:r>
          </a:p>
          <a:p>
            <a:pPr marL="457200" lvl="1" indent="0" eaLnBrk="1" hangingPunct="1">
              <a:buFont typeface="Arial" panose="020B0604020202020204" pitchFamily="34" charset="0"/>
              <a:buNone/>
            </a:pPr>
            <a:r>
              <a:rPr lang="en-GB" altLang="en-US" sz="1600" dirty="0"/>
              <a:t>For evidence relating to an offence</a:t>
            </a:r>
          </a:p>
          <a:p>
            <a:pPr marL="457200" lvl="1" indent="0" eaLnBrk="1" hangingPunct="1">
              <a:buFont typeface="Arial" panose="020B0604020202020204" pitchFamily="34" charset="0"/>
              <a:buNone/>
            </a:pPr>
            <a:r>
              <a:rPr lang="en-GB" altLang="en-US" sz="1600" dirty="0"/>
              <a:t>(Indictable offences only) the premises where suspect arrested/was immediately prior to arrest for evidence</a:t>
            </a:r>
          </a:p>
          <a:p>
            <a:pPr marL="457200" lvl="1" indent="0" eaLnBrk="1" hangingPunct="1">
              <a:buFont typeface="Arial" panose="020B0604020202020204" pitchFamily="34" charset="0"/>
              <a:buNone/>
            </a:pPr>
            <a:r>
              <a:rPr lang="en-GB" altLang="en-US" sz="2000" u="sng" dirty="0">
                <a:hlinkClick r:id="rId4"/>
              </a:rPr>
              <a:t>s18 PACE</a:t>
            </a:r>
            <a:r>
              <a:rPr lang="en-GB" altLang="en-US" sz="2000" u="sng" dirty="0"/>
              <a:t> </a:t>
            </a:r>
            <a:r>
              <a:rPr lang="en-GB" altLang="en-US" sz="2000" dirty="0"/>
              <a:t> - Of premises “occupied or controlled” by arrested person, after arrest </a:t>
            </a:r>
          </a:p>
          <a:p>
            <a:pPr marL="457200" lvl="1" indent="0" eaLnBrk="1" hangingPunct="1">
              <a:buFont typeface="Arial" panose="020B0604020202020204" pitchFamily="34" charset="0"/>
              <a:buNone/>
            </a:pPr>
            <a:r>
              <a:rPr lang="en-GB" altLang="en-US" sz="1600"/>
              <a:t>officer </a:t>
            </a:r>
            <a:r>
              <a:rPr lang="en-GB" altLang="en-US" sz="1600" dirty="0"/>
              <a:t>has reasonable grounds to  believe evidence on the premises.</a:t>
            </a:r>
            <a:endParaRPr lang="en-GB" altLang="en-US" b="1" dirty="0"/>
          </a:p>
          <a:p>
            <a:pPr marL="457200" lvl="1" indent="0" eaLnBrk="1" hangingPunct="1">
              <a:buFont typeface="Arial" panose="020B0604020202020204" pitchFamily="34" charset="0"/>
              <a:buNone/>
            </a:pPr>
            <a:r>
              <a:rPr lang="en-GB" altLang="en-US" sz="1600" dirty="0"/>
              <a:t>Requires written authority from Inspector</a:t>
            </a:r>
          </a:p>
          <a:p>
            <a:endParaRPr lang="en-GB" dirty="0"/>
          </a:p>
        </p:txBody>
      </p:sp>
    </p:spTree>
    <p:extLst>
      <p:ext uri="{BB962C8B-B14F-4D97-AF65-F5344CB8AC3E}">
        <p14:creationId xmlns:p14="http://schemas.microsoft.com/office/powerpoint/2010/main" val="2814223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69D80-159E-4656-BEAE-82F5BF49FF62}"/>
              </a:ext>
            </a:extLst>
          </p:cNvPr>
          <p:cNvSpPr>
            <a:spLocks noGrp="1"/>
          </p:cNvSpPr>
          <p:nvPr>
            <p:ph type="title"/>
          </p:nvPr>
        </p:nvSpPr>
        <p:spPr>
          <a:xfrm>
            <a:off x="477788" y="404664"/>
            <a:ext cx="10157354" cy="904528"/>
          </a:xfrm>
        </p:spPr>
        <p:txBody>
          <a:bodyPr/>
          <a:lstStyle/>
          <a:p>
            <a:r>
              <a:rPr lang="en-GB" dirty="0"/>
              <a:t>Power to Detain/Question</a:t>
            </a:r>
          </a:p>
        </p:txBody>
      </p:sp>
      <p:sp>
        <p:nvSpPr>
          <p:cNvPr id="3" name="Content Placeholder 2">
            <a:extLst>
              <a:ext uri="{FF2B5EF4-FFF2-40B4-BE49-F238E27FC236}">
                <a16:creationId xmlns:a16="http://schemas.microsoft.com/office/drawing/2014/main" id="{2D16B8DA-7932-4D60-BC8B-D8F0CB6679E4}"/>
              </a:ext>
            </a:extLst>
          </p:cNvPr>
          <p:cNvSpPr>
            <a:spLocks noGrp="1"/>
          </p:cNvSpPr>
          <p:nvPr>
            <p:ph idx="1"/>
          </p:nvPr>
        </p:nvSpPr>
        <p:spPr>
          <a:xfrm>
            <a:off x="693812" y="1412776"/>
            <a:ext cx="10585176" cy="5184576"/>
          </a:xfrm>
        </p:spPr>
        <p:txBody>
          <a:bodyPr>
            <a:normAutofit fontScale="92500" lnSpcReduction="10000"/>
          </a:bodyPr>
          <a:lstStyle/>
          <a:p>
            <a:pPr eaLnBrk="1" hangingPunct="1"/>
            <a:r>
              <a:rPr lang="en-GB" altLang="en-US" sz="2400" dirty="0">
                <a:hlinkClick r:id="rId2"/>
              </a:rPr>
              <a:t>A person can voluntarily attend the police station “helping the police with their enquiries”</a:t>
            </a:r>
          </a:p>
          <a:p>
            <a:pPr eaLnBrk="1" hangingPunct="1"/>
            <a:r>
              <a:rPr lang="en-GB" altLang="en-US" sz="2400" dirty="0">
                <a:hlinkClick r:id="rId2"/>
              </a:rPr>
              <a:t>PACE Code C </a:t>
            </a:r>
            <a:endParaRPr lang="en-GB" altLang="en-US" sz="2400" dirty="0"/>
          </a:p>
          <a:p>
            <a:pPr eaLnBrk="1" hangingPunct="1"/>
            <a:r>
              <a:rPr lang="en-GB" altLang="en-US" sz="2400" dirty="0"/>
              <a:t>Suspect to be taken to police station as soon as practicable after arrest – </a:t>
            </a:r>
            <a:r>
              <a:rPr lang="en-GB" altLang="en-US" sz="2400" u="sng" dirty="0">
                <a:hlinkClick r:id="rId3"/>
              </a:rPr>
              <a:t>s30 PACE</a:t>
            </a:r>
            <a:endParaRPr lang="en-GB" altLang="en-US" sz="2400" u="sng" dirty="0"/>
          </a:p>
          <a:p>
            <a:pPr eaLnBrk="1" hangingPunct="1"/>
            <a:r>
              <a:rPr lang="en-GB" altLang="en-US" sz="2400" dirty="0"/>
              <a:t>Custody Officer</a:t>
            </a:r>
          </a:p>
          <a:p>
            <a:pPr lvl="1" eaLnBrk="1" hangingPunct="1"/>
            <a:r>
              <a:rPr lang="en-GB" altLang="en-US" sz="2000" dirty="0"/>
              <a:t>To make up Custody Record (Code C:2)</a:t>
            </a:r>
          </a:p>
          <a:p>
            <a:pPr lvl="1" eaLnBrk="1" hangingPunct="1"/>
            <a:r>
              <a:rPr lang="en-GB" altLang="en-US" sz="2000" dirty="0"/>
              <a:t>To ensure PACE Codes complied with – rights explained to suspect (Code C:3.1)</a:t>
            </a:r>
          </a:p>
          <a:p>
            <a:pPr lvl="1" eaLnBrk="1" hangingPunct="1"/>
            <a:r>
              <a:rPr lang="en-GB" altLang="en-US" sz="2000" dirty="0"/>
              <a:t>To determine if sufficient evidence to charge  – </a:t>
            </a:r>
            <a:r>
              <a:rPr lang="en-GB" altLang="en-US" sz="2000" u="sng" dirty="0">
                <a:hlinkClick r:id="rId4"/>
              </a:rPr>
              <a:t>s37(1) PACE</a:t>
            </a:r>
            <a:endParaRPr lang="en-GB" altLang="en-US" sz="2000" u="sng" dirty="0"/>
          </a:p>
          <a:p>
            <a:pPr lvl="1" eaLnBrk="1" hangingPunct="1"/>
            <a:r>
              <a:rPr lang="en-GB" altLang="en-US" sz="2000" dirty="0"/>
              <a:t>To authorise detention if necessary to secure/preserve evidence or obtain evidence by questioning – </a:t>
            </a:r>
            <a:r>
              <a:rPr lang="en-GB" altLang="en-US" sz="2000" dirty="0">
                <a:hlinkClick r:id="rId4"/>
              </a:rPr>
              <a:t>s37 (3) PACE</a:t>
            </a:r>
            <a:endParaRPr lang="en-GB" altLang="en-US" sz="2000" dirty="0"/>
          </a:p>
          <a:p>
            <a:pPr lvl="1" eaLnBrk="1" hangingPunct="1"/>
            <a:r>
              <a:rPr lang="en-GB" altLang="en-US" sz="2000" dirty="0"/>
              <a:t>To charge/liaise with CPS re charge if sufficient evidence exists</a:t>
            </a:r>
          </a:p>
          <a:p>
            <a:pPr lvl="1" eaLnBrk="1" hangingPunct="1"/>
            <a:r>
              <a:rPr lang="en-GB" altLang="en-US" sz="2000" dirty="0"/>
              <a:t>To consider bail (</a:t>
            </a:r>
            <a:r>
              <a:rPr lang="en-GB" altLang="en-US" sz="2000" dirty="0">
                <a:hlinkClick r:id="rId4"/>
              </a:rPr>
              <a:t>s37 (7) PACE</a:t>
            </a:r>
            <a:r>
              <a:rPr lang="en-GB" altLang="en-US" sz="2000" dirty="0"/>
              <a:t>)</a:t>
            </a:r>
          </a:p>
          <a:p>
            <a:endParaRPr lang="en-GB" dirty="0"/>
          </a:p>
        </p:txBody>
      </p:sp>
    </p:spTree>
    <p:extLst>
      <p:ext uri="{BB962C8B-B14F-4D97-AF65-F5344CB8AC3E}">
        <p14:creationId xmlns:p14="http://schemas.microsoft.com/office/powerpoint/2010/main" val="492060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21426-42B9-4B76-AC6C-F1BD88ABF80F}"/>
              </a:ext>
            </a:extLst>
          </p:cNvPr>
          <p:cNvSpPr>
            <a:spLocks noGrp="1"/>
          </p:cNvSpPr>
          <p:nvPr>
            <p:ph type="title"/>
          </p:nvPr>
        </p:nvSpPr>
        <p:spPr>
          <a:xfrm>
            <a:off x="549796" y="260648"/>
            <a:ext cx="10157354" cy="976536"/>
          </a:xfrm>
        </p:spPr>
        <p:txBody>
          <a:bodyPr/>
          <a:lstStyle/>
          <a:p>
            <a:r>
              <a:rPr lang="en-GB" dirty="0"/>
              <a:t>Detention at the Police Station</a:t>
            </a:r>
          </a:p>
        </p:txBody>
      </p:sp>
      <p:sp>
        <p:nvSpPr>
          <p:cNvPr id="3" name="Content Placeholder 2">
            <a:extLst>
              <a:ext uri="{FF2B5EF4-FFF2-40B4-BE49-F238E27FC236}">
                <a16:creationId xmlns:a16="http://schemas.microsoft.com/office/drawing/2014/main" id="{C1AA801F-34B2-47CB-9555-CF2B02C362C7}"/>
              </a:ext>
            </a:extLst>
          </p:cNvPr>
          <p:cNvSpPr>
            <a:spLocks noGrp="1"/>
          </p:cNvSpPr>
          <p:nvPr>
            <p:ph idx="1"/>
          </p:nvPr>
        </p:nvSpPr>
        <p:spPr>
          <a:xfrm>
            <a:off x="621804" y="1412776"/>
            <a:ext cx="10801200" cy="4470400"/>
          </a:xfrm>
        </p:spPr>
        <p:txBody>
          <a:bodyPr>
            <a:normAutofit lnSpcReduction="10000"/>
          </a:bodyPr>
          <a:lstStyle/>
          <a:p>
            <a:pPr eaLnBrk="1" hangingPunct="1"/>
            <a:r>
              <a:rPr lang="en-GB" altLang="en-US" dirty="0"/>
              <a:t>Period of Detention without charge:</a:t>
            </a:r>
          </a:p>
          <a:p>
            <a:pPr lvl="1" eaLnBrk="1" hangingPunct="1"/>
            <a:r>
              <a:rPr lang="en-GB" altLang="en-US" sz="2400" u="sng" dirty="0"/>
              <a:t>Basic period</a:t>
            </a:r>
            <a:r>
              <a:rPr lang="en-GB" altLang="en-US" sz="2400" dirty="0"/>
              <a:t> – 24 hours from time brought to police station – </a:t>
            </a:r>
            <a:r>
              <a:rPr lang="en-GB" altLang="en-US" sz="2400" u="sng" dirty="0">
                <a:hlinkClick r:id="rId2"/>
              </a:rPr>
              <a:t>s41 PACE</a:t>
            </a:r>
            <a:endParaRPr lang="en-GB" altLang="en-US" sz="2400" u="sng" dirty="0"/>
          </a:p>
          <a:p>
            <a:pPr lvl="1" eaLnBrk="1" hangingPunct="1"/>
            <a:r>
              <a:rPr lang="en-GB" altLang="en-US" sz="2400" dirty="0"/>
              <a:t>Extension up to 36 hours if authorised by Superintendent –(indictable offences only) – </a:t>
            </a:r>
            <a:r>
              <a:rPr lang="en-GB" altLang="en-US" sz="2400" dirty="0">
                <a:hlinkClick r:id="rId3"/>
              </a:rPr>
              <a:t>s42 PACE</a:t>
            </a:r>
            <a:r>
              <a:rPr lang="en-GB" altLang="en-US" sz="2400" dirty="0"/>
              <a:t>.  </a:t>
            </a:r>
          </a:p>
          <a:p>
            <a:pPr lvl="1" eaLnBrk="1" hangingPunct="1"/>
            <a:r>
              <a:rPr lang="en-GB" altLang="en-US" sz="2400" dirty="0"/>
              <a:t>Magistrates’ warrants of up to 36 hours required thereafter – max period 96 hours – </a:t>
            </a:r>
            <a:r>
              <a:rPr lang="en-GB" altLang="en-US" sz="2400" dirty="0">
                <a:hlinkClick r:id="rId4"/>
              </a:rPr>
              <a:t>s43 PACE</a:t>
            </a:r>
            <a:r>
              <a:rPr lang="en-GB" altLang="en-US" sz="2400" dirty="0"/>
              <a:t>/ </a:t>
            </a:r>
            <a:r>
              <a:rPr lang="en-GB" altLang="en-US" sz="2400" dirty="0">
                <a:hlinkClick r:id="rId5"/>
              </a:rPr>
              <a:t>s44 PACE</a:t>
            </a:r>
            <a:endParaRPr lang="en-GB" altLang="en-US" sz="2400" dirty="0"/>
          </a:p>
          <a:p>
            <a:pPr lvl="1" eaLnBrk="1" hangingPunct="1"/>
            <a:r>
              <a:rPr lang="en-GB" altLang="en-US" sz="2400" dirty="0"/>
              <a:t>6/9 hourly reviews.</a:t>
            </a:r>
          </a:p>
          <a:p>
            <a:pPr lvl="1" eaLnBrk="1" hangingPunct="1"/>
            <a:r>
              <a:rPr lang="en-GB" altLang="en-US" sz="2400" dirty="0"/>
              <a:t>Separate provisions under </a:t>
            </a:r>
            <a:r>
              <a:rPr lang="en-GB" altLang="en-US" sz="2400" dirty="0">
                <a:hlinkClick r:id="rId6"/>
              </a:rPr>
              <a:t>Terrorism Act</a:t>
            </a:r>
            <a:r>
              <a:rPr lang="en-GB" altLang="en-US" sz="2400" dirty="0"/>
              <a:t> (for information only)</a:t>
            </a:r>
          </a:p>
          <a:p>
            <a:pPr eaLnBrk="1" hangingPunct="1"/>
            <a:r>
              <a:rPr lang="en-GB" altLang="en-US" dirty="0"/>
              <a:t>Requirements of Code C</a:t>
            </a:r>
            <a:endParaRPr lang="en-US" altLang="en-US" dirty="0"/>
          </a:p>
          <a:p>
            <a:endParaRPr lang="en-GB" dirty="0"/>
          </a:p>
        </p:txBody>
      </p:sp>
    </p:spTree>
    <p:extLst>
      <p:ext uri="{BB962C8B-B14F-4D97-AF65-F5344CB8AC3E}">
        <p14:creationId xmlns:p14="http://schemas.microsoft.com/office/powerpoint/2010/main" val="2523049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EE2A598-6F8F-7B73-C6B7-BFA377EC2E3A}"/>
              </a:ext>
            </a:extLst>
          </p:cNvPr>
          <p:cNvSpPr>
            <a:spLocks noGrp="1"/>
          </p:cNvSpPr>
          <p:nvPr>
            <p:ph type="title"/>
          </p:nvPr>
        </p:nvSpPr>
        <p:spPr>
          <a:xfrm>
            <a:off x="1117309" y="76200"/>
            <a:ext cx="10157354" cy="904528"/>
          </a:xfrm>
        </p:spPr>
        <p:txBody>
          <a:bodyPr/>
          <a:lstStyle/>
          <a:p>
            <a:r>
              <a:rPr lang="en-US" dirty="0"/>
              <a:t>Example timeline of events </a:t>
            </a:r>
          </a:p>
        </p:txBody>
      </p:sp>
      <p:pic>
        <p:nvPicPr>
          <p:cNvPr id="4" name="Content Placeholder 3">
            <a:extLst>
              <a:ext uri="{FF2B5EF4-FFF2-40B4-BE49-F238E27FC236}">
                <a16:creationId xmlns:a16="http://schemas.microsoft.com/office/drawing/2014/main" id="{7D652AE3-69EB-22B1-FD3B-CAA5FCDB24F9}"/>
              </a:ext>
            </a:extLst>
          </p:cNvPr>
          <p:cNvPicPr>
            <a:picLocks noGrp="1" noChangeAspect="1"/>
          </p:cNvPicPr>
          <p:nvPr>
            <p:ph idx="1"/>
          </p:nvPr>
        </p:nvPicPr>
        <p:blipFill>
          <a:blip r:embed="rId2"/>
          <a:stretch>
            <a:fillRect/>
          </a:stretch>
        </p:blipFill>
        <p:spPr>
          <a:xfrm>
            <a:off x="1773932" y="1052736"/>
            <a:ext cx="7704856" cy="5528237"/>
          </a:xfrm>
          <a:prstGeom prst="rect">
            <a:avLst/>
          </a:prstGeom>
          <a:noFill/>
        </p:spPr>
      </p:pic>
    </p:spTree>
    <p:extLst>
      <p:ext uri="{BB962C8B-B14F-4D97-AF65-F5344CB8AC3E}">
        <p14:creationId xmlns:p14="http://schemas.microsoft.com/office/powerpoint/2010/main" val="646670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04E7-333C-4EFE-B0AA-EBA3005E09C1}"/>
              </a:ext>
            </a:extLst>
          </p:cNvPr>
          <p:cNvSpPr>
            <a:spLocks noGrp="1"/>
          </p:cNvSpPr>
          <p:nvPr>
            <p:ph type="title"/>
          </p:nvPr>
        </p:nvSpPr>
        <p:spPr/>
        <p:txBody>
          <a:bodyPr/>
          <a:lstStyle/>
          <a:p>
            <a:r>
              <a:rPr lang="en-GB" dirty="0"/>
              <a:t>Power of the police to take samples from detained persons</a:t>
            </a:r>
          </a:p>
        </p:txBody>
      </p:sp>
      <p:sp>
        <p:nvSpPr>
          <p:cNvPr id="3" name="Content Placeholder 2">
            <a:extLst>
              <a:ext uri="{FF2B5EF4-FFF2-40B4-BE49-F238E27FC236}">
                <a16:creationId xmlns:a16="http://schemas.microsoft.com/office/drawing/2014/main" id="{CABD909C-F9C4-4296-B6AE-A9AE13559DA9}"/>
              </a:ext>
            </a:extLst>
          </p:cNvPr>
          <p:cNvSpPr>
            <a:spLocks noGrp="1"/>
          </p:cNvSpPr>
          <p:nvPr>
            <p:ph idx="1"/>
          </p:nvPr>
        </p:nvSpPr>
        <p:spPr/>
        <p:txBody>
          <a:bodyPr/>
          <a:lstStyle/>
          <a:p>
            <a:pPr eaLnBrk="1" hangingPunct="1"/>
            <a:r>
              <a:rPr lang="en-GB" altLang="en-US" sz="2400" u="sng" dirty="0">
                <a:hlinkClick r:id="rId2"/>
              </a:rPr>
              <a:t>s61 PACE</a:t>
            </a:r>
            <a:r>
              <a:rPr lang="en-GB" altLang="en-US" sz="2400" dirty="0">
                <a:hlinkClick r:id="rId2"/>
              </a:rPr>
              <a:t> </a:t>
            </a:r>
            <a:r>
              <a:rPr lang="en-GB" altLang="en-US" sz="2400" dirty="0"/>
              <a:t>– Fingerprints may be taken with consent or without where suspect arrested/detained for a recordable offence</a:t>
            </a:r>
          </a:p>
          <a:p>
            <a:pPr eaLnBrk="1" hangingPunct="1"/>
            <a:r>
              <a:rPr lang="en-GB" altLang="en-US" sz="2400" u="sng" dirty="0">
                <a:hlinkClick r:id="rId3"/>
              </a:rPr>
              <a:t>s62 PACE</a:t>
            </a:r>
            <a:r>
              <a:rPr lang="en-GB" altLang="en-US" sz="2400" dirty="0">
                <a:hlinkClick r:id="rId3"/>
              </a:rPr>
              <a:t> </a:t>
            </a:r>
            <a:r>
              <a:rPr lang="en-GB" altLang="en-US" sz="2400" dirty="0"/>
              <a:t>– Intimate samples can be taken by consent if authorised by inspector (recordable offences).</a:t>
            </a:r>
          </a:p>
          <a:p>
            <a:pPr eaLnBrk="1" hangingPunct="1"/>
            <a:r>
              <a:rPr lang="en-GB" altLang="en-US" sz="2400" u="sng" dirty="0">
                <a:hlinkClick r:id="rId4"/>
              </a:rPr>
              <a:t>s63 PACE</a:t>
            </a:r>
            <a:r>
              <a:rPr lang="en-GB" altLang="en-US" sz="2400" dirty="0">
                <a:hlinkClick r:id="rId4"/>
              </a:rPr>
              <a:t> </a:t>
            </a:r>
            <a:r>
              <a:rPr lang="en-GB" altLang="en-US" sz="2400" dirty="0"/>
              <a:t>– Non-intimate samples – no consent required if suspect has been arrested and detained in connection with a recordable offence AND no sample has been taken previously</a:t>
            </a:r>
            <a:r>
              <a:rPr lang="en-GB" altLang="en-US" dirty="0"/>
              <a:t>.</a:t>
            </a:r>
          </a:p>
          <a:p>
            <a:pPr eaLnBrk="1" hangingPunct="1"/>
            <a:endParaRPr lang="en-GB" altLang="en-US" dirty="0"/>
          </a:p>
          <a:p>
            <a:endParaRPr lang="en-GB" dirty="0"/>
          </a:p>
        </p:txBody>
      </p:sp>
    </p:spTree>
    <p:extLst>
      <p:ext uri="{BB962C8B-B14F-4D97-AF65-F5344CB8AC3E}">
        <p14:creationId xmlns:p14="http://schemas.microsoft.com/office/powerpoint/2010/main" val="3030921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7788" y="76200"/>
            <a:ext cx="11233247" cy="1397000"/>
          </a:xfrm>
        </p:spPr>
        <p:txBody>
          <a:bodyPr>
            <a:normAutofit/>
          </a:bodyPr>
          <a:lstStyle/>
          <a:p>
            <a:r>
              <a:rPr lang="en-GB" sz="4000" dirty="0"/>
              <a:t>Powers of police to carry out identification procedures</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693812" y="1700808"/>
            <a:ext cx="10801200" cy="4896544"/>
          </a:xfrm>
        </p:spPr>
        <p:txBody>
          <a:bodyPr>
            <a:normAutofit fontScale="92500" lnSpcReduction="10000"/>
          </a:bodyPr>
          <a:lstStyle/>
          <a:p>
            <a:pPr eaLnBrk="1" hangingPunct="1"/>
            <a:r>
              <a:rPr lang="en-GB" altLang="en-US" dirty="0">
                <a:hlinkClick r:id="rId2"/>
              </a:rPr>
              <a:t>PACE Code D </a:t>
            </a:r>
            <a:endParaRPr lang="en-GB" altLang="en-US" dirty="0"/>
          </a:p>
          <a:p>
            <a:pPr eaLnBrk="1" hangingPunct="1"/>
            <a:r>
              <a:rPr lang="en-GB" altLang="en-US" dirty="0"/>
              <a:t>Used where identification is disputed and “known” and “available” suspect (D:3.4)</a:t>
            </a:r>
          </a:p>
          <a:p>
            <a:pPr eaLnBrk="1" hangingPunct="1"/>
            <a:r>
              <a:rPr lang="en-GB" altLang="en-US" dirty="0"/>
              <a:t>Objective is to test witness’s ability to identify a person and provide safeguards against mistaken identification.</a:t>
            </a:r>
          </a:p>
          <a:p>
            <a:pPr eaLnBrk="1" hangingPunct="1"/>
            <a:r>
              <a:rPr lang="en-GB" altLang="en-US" dirty="0"/>
              <a:t>Possible procedures are:</a:t>
            </a:r>
          </a:p>
          <a:p>
            <a:pPr lvl="1" eaLnBrk="1" hangingPunct="1"/>
            <a:r>
              <a:rPr lang="en-GB" altLang="en-US" sz="2400" dirty="0"/>
              <a:t>Video identification (D:3.5);</a:t>
            </a:r>
          </a:p>
          <a:p>
            <a:pPr lvl="1" eaLnBrk="1" hangingPunct="1"/>
            <a:r>
              <a:rPr lang="en-GB" altLang="en-US" sz="2400" dirty="0"/>
              <a:t>Identification Parade (D:3.7);</a:t>
            </a:r>
          </a:p>
          <a:p>
            <a:pPr lvl="1" eaLnBrk="1" hangingPunct="1"/>
            <a:r>
              <a:rPr lang="en-GB" altLang="en-US" sz="2400" dirty="0"/>
              <a:t>Group identification (D:3.9);</a:t>
            </a:r>
          </a:p>
          <a:p>
            <a:pPr lvl="1" eaLnBrk="1" hangingPunct="1"/>
            <a:r>
              <a:rPr lang="en-GB" altLang="en-US" sz="2400" dirty="0"/>
              <a:t>Confrontation (D Annex D) ;</a:t>
            </a:r>
          </a:p>
          <a:p>
            <a:pPr lvl="1" eaLnBrk="1" hangingPunct="1"/>
            <a:r>
              <a:rPr lang="en-GB" altLang="en-US" sz="2400" dirty="0"/>
              <a:t>Voice identification (Code D:1.2)</a:t>
            </a:r>
          </a:p>
          <a:p>
            <a:endParaRPr lang="en-GB" dirty="0"/>
          </a:p>
        </p:txBody>
      </p:sp>
    </p:spTree>
    <p:extLst>
      <p:ext uri="{BB962C8B-B14F-4D97-AF65-F5344CB8AC3E}">
        <p14:creationId xmlns:p14="http://schemas.microsoft.com/office/powerpoint/2010/main" val="1817592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62E2-8081-4CFE-BE64-C18CF5B560D6}"/>
              </a:ext>
            </a:extLst>
          </p:cNvPr>
          <p:cNvSpPr>
            <a:spLocks noGrp="1"/>
          </p:cNvSpPr>
          <p:nvPr>
            <p:ph type="title"/>
          </p:nvPr>
        </p:nvSpPr>
        <p:spPr>
          <a:xfrm>
            <a:off x="1117309" y="76200"/>
            <a:ext cx="10157354" cy="976536"/>
          </a:xfrm>
        </p:spPr>
        <p:txBody>
          <a:bodyPr/>
          <a:lstStyle/>
          <a:p>
            <a:r>
              <a:rPr lang="en-GB" dirty="0"/>
              <a:t>Identification Safeguards</a:t>
            </a:r>
          </a:p>
        </p:txBody>
      </p:sp>
      <p:sp>
        <p:nvSpPr>
          <p:cNvPr id="3" name="Content Placeholder 2">
            <a:extLst>
              <a:ext uri="{FF2B5EF4-FFF2-40B4-BE49-F238E27FC236}">
                <a16:creationId xmlns:a16="http://schemas.microsoft.com/office/drawing/2014/main" id="{FEBCAE9B-9871-4167-AFD5-9666E63C18EA}"/>
              </a:ext>
            </a:extLst>
          </p:cNvPr>
          <p:cNvSpPr>
            <a:spLocks noGrp="1"/>
          </p:cNvSpPr>
          <p:nvPr>
            <p:ph idx="1"/>
          </p:nvPr>
        </p:nvSpPr>
        <p:spPr>
          <a:xfrm>
            <a:off x="693812" y="1124744"/>
            <a:ext cx="10513168" cy="5184576"/>
          </a:xfrm>
        </p:spPr>
        <p:txBody>
          <a:bodyPr>
            <a:normAutofit fontScale="92500" lnSpcReduction="20000"/>
          </a:bodyPr>
          <a:lstStyle/>
          <a:p>
            <a:pPr eaLnBrk="1" fontAlgn="auto" hangingPunct="1">
              <a:spcAft>
                <a:spcPts val="0"/>
              </a:spcAft>
              <a:defRPr/>
            </a:pPr>
            <a:r>
              <a:rPr lang="en-GB" altLang="en-US" sz="2400" dirty="0"/>
              <a:t>Organised by Officer of at least Inspector rank (</a:t>
            </a:r>
            <a:r>
              <a:rPr lang="en-GB" altLang="en-US" sz="2400" dirty="0">
                <a:hlinkClick r:id="rId2"/>
              </a:rPr>
              <a:t>D:3.11</a:t>
            </a:r>
            <a:r>
              <a:rPr lang="en-GB" altLang="en-US" sz="2400" dirty="0"/>
              <a:t>)</a:t>
            </a:r>
          </a:p>
          <a:p>
            <a:pPr eaLnBrk="1" fontAlgn="auto" hangingPunct="1">
              <a:spcAft>
                <a:spcPts val="0"/>
              </a:spcAft>
              <a:defRPr/>
            </a:pPr>
            <a:r>
              <a:rPr lang="en-GB" altLang="en-US" sz="2400" dirty="0"/>
              <a:t>Suspect entitled to free legal advice (</a:t>
            </a:r>
            <a:r>
              <a:rPr lang="en-GB" altLang="en-US" sz="2400" dirty="0">
                <a:hlinkClick r:id="rId2"/>
              </a:rPr>
              <a:t>D:3.17</a:t>
            </a:r>
            <a:r>
              <a:rPr lang="en-GB" altLang="en-US" sz="2400" dirty="0"/>
              <a:t>)</a:t>
            </a:r>
          </a:p>
          <a:p>
            <a:pPr eaLnBrk="1" fontAlgn="auto" hangingPunct="1">
              <a:spcAft>
                <a:spcPts val="0"/>
              </a:spcAft>
              <a:defRPr/>
            </a:pPr>
            <a:r>
              <a:rPr lang="en-GB" altLang="en-US" sz="2400" dirty="0"/>
              <a:t>Record must be provided of description “as first given” by witness (D:3.1).</a:t>
            </a:r>
          </a:p>
          <a:p>
            <a:pPr eaLnBrk="1" fontAlgn="auto" hangingPunct="1">
              <a:spcAft>
                <a:spcPts val="0"/>
              </a:spcAft>
              <a:defRPr/>
            </a:pPr>
            <a:r>
              <a:rPr lang="en-GB" altLang="en-US" sz="2400" dirty="0"/>
              <a:t>For Video ID - At least 8 other people must take part – as far as possible of similar appearance (</a:t>
            </a:r>
            <a:r>
              <a:rPr lang="en-GB" altLang="en-US" sz="2400" dirty="0">
                <a:hlinkClick r:id="rId2"/>
              </a:rPr>
              <a:t>D Annex A para 2</a:t>
            </a:r>
            <a:r>
              <a:rPr lang="en-GB" altLang="en-US" sz="2400" dirty="0"/>
              <a:t>).</a:t>
            </a:r>
          </a:p>
          <a:p>
            <a:pPr eaLnBrk="1" fontAlgn="auto" hangingPunct="1">
              <a:spcAft>
                <a:spcPts val="0"/>
              </a:spcAft>
              <a:defRPr/>
            </a:pPr>
            <a:r>
              <a:rPr lang="en-GB" altLang="en-US" sz="2400" dirty="0"/>
              <a:t>Formal Record to be kept (</a:t>
            </a:r>
            <a:r>
              <a:rPr lang="en-GB" altLang="en-US" sz="2400" dirty="0">
                <a:hlinkClick r:id="rId2"/>
              </a:rPr>
              <a:t>D:3.25</a:t>
            </a:r>
            <a:r>
              <a:rPr lang="en-GB" altLang="en-US" sz="2400" dirty="0"/>
              <a:t>).</a:t>
            </a:r>
            <a:endParaRPr lang="en-US" altLang="en-US" sz="2400" dirty="0"/>
          </a:p>
          <a:p>
            <a:pPr eaLnBrk="1" fontAlgn="auto" hangingPunct="1">
              <a:spcAft>
                <a:spcPts val="0"/>
              </a:spcAft>
              <a:defRPr/>
            </a:pPr>
            <a:r>
              <a:rPr lang="en-GB" altLang="en-US" sz="2400" dirty="0"/>
              <a:t>Suspect may refuse to take part but that refusal may be given in evidence against him and covert operation possible (D:3.17)</a:t>
            </a:r>
          </a:p>
          <a:p>
            <a:pPr marL="0" indent="0" eaLnBrk="1" fontAlgn="auto" hangingPunct="1">
              <a:spcAft>
                <a:spcPts val="0"/>
              </a:spcAft>
              <a:buFont typeface="Arial" panose="020B0604020202020204" pitchFamily="34" charset="0"/>
              <a:buNone/>
              <a:defRPr/>
            </a:pPr>
            <a:endParaRPr lang="en-GB" altLang="en-US" sz="2400" dirty="0"/>
          </a:p>
          <a:p>
            <a:pPr marL="0" indent="0" eaLnBrk="1" fontAlgn="auto" hangingPunct="1">
              <a:spcAft>
                <a:spcPts val="0"/>
              </a:spcAft>
              <a:buFont typeface="Arial" panose="020B0604020202020204" pitchFamily="34" charset="0"/>
              <a:buNone/>
              <a:defRPr/>
            </a:pPr>
            <a:r>
              <a:rPr lang="en-GB" altLang="en-US" sz="2400" dirty="0"/>
              <a:t>Failure by the Police to conduct a procedure may amount to a breach of PACE and result in adverse comment/exclusion of evidence at trial.</a:t>
            </a:r>
          </a:p>
          <a:p>
            <a:pPr marL="0" indent="0" eaLnBrk="1" fontAlgn="auto" hangingPunct="1">
              <a:spcAft>
                <a:spcPts val="0"/>
              </a:spcAft>
              <a:buFont typeface="Arial" panose="020B0604020202020204" pitchFamily="34" charset="0"/>
              <a:buNone/>
              <a:defRPr/>
            </a:pPr>
            <a:r>
              <a:rPr lang="en-GB" altLang="en-US" sz="2400" dirty="0"/>
              <a:t>(</a:t>
            </a:r>
            <a:r>
              <a:rPr lang="en-GB" altLang="en-US" sz="2400" dirty="0">
                <a:hlinkClick r:id="rId3"/>
              </a:rPr>
              <a:t>R v Forbes</a:t>
            </a:r>
            <a:r>
              <a:rPr lang="en-GB" altLang="en-US" sz="2400" dirty="0"/>
              <a:t>) </a:t>
            </a:r>
          </a:p>
          <a:p>
            <a:endParaRPr lang="en-GB" dirty="0"/>
          </a:p>
        </p:txBody>
      </p:sp>
    </p:spTree>
    <p:extLst>
      <p:ext uri="{BB962C8B-B14F-4D97-AF65-F5344CB8AC3E}">
        <p14:creationId xmlns:p14="http://schemas.microsoft.com/office/powerpoint/2010/main" val="522411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3ADA2-DFE0-6FA4-86BA-EA88A97DA57A}"/>
              </a:ext>
            </a:extLst>
          </p:cNvPr>
          <p:cNvSpPr>
            <a:spLocks noGrp="1"/>
          </p:cNvSpPr>
          <p:nvPr>
            <p:ph type="title"/>
          </p:nvPr>
        </p:nvSpPr>
        <p:spPr/>
        <p:txBody>
          <a:bodyPr/>
          <a:lstStyle/>
          <a:p>
            <a:r>
              <a:rPr lang="en-GB" dirty="0"/>
              <a:t>Task – Consider the case of John Thomas</a:t>
            </a:r>
          </a:p>
        </p:txBody>
      </p:sp>
      <p:sp>
        <p:nvSpPr>
          <p:cNvPr id="3" name="Content Placeholder 2">
            <a:extLst>
              <a:ext uri="{FF2B5EF4-FFF2-40B4-BE49-F238E27FC236}">
                <a16:creationId xmlns:a16="http://schemas.microsoft.com/office/drawing/2014/main" id="{28AD4BFE-60A6-59D4-DD9B-5E28D52FDC0D}"/>
              </a:ext>
            </a:extLst>
          </p:cNvPr>
          <p:cNvSpPr>
            <a:spLocks noGrp="1"/>
          </p:cNvSpPr>
          <p:nvPr>
            <p:ph idx="1"/>
          </p:nvPr>
        </p:nvSpPr>
        <p:spPr>
          <a:xfrm>
            <a:off x="1117309" y="1701800"/>
            <a:ext cx="10157354" cy="4895552"/>
          </a:xfrm>
        </p:spPr>
        <p:txBody>
          <a:bodyPr>
            <a:normAutofit fontScale="85000" lnSpcReduction="20000"/>
          </a:bodyPr>
          <a:lstStyle/>
          <a:p>
            <a:r>
              <a:rPr lang="en-GB" dirty="0">
                <a:effectLst/>
                <a:latin typeface="Arial" panose="020B0604020202020204" pitchFamily="34" charset="0"/>
                <a:ea typeface="Times New Roman" panose="02020603050405020304" pitchFamily="18" charset="0"/>
              </a:rPr>
              <a:t>The police are investigating a burglary at the local school which is said to have occurred at 6:30. Two new laptops and other computer equipment have been stolen. An eyewitness gives a description of two youths seen running from the scene. The eyewitness thinks that one of the youths is John Thomas.</a:t>
            </a:r>
            <a:endParaRPr lang="en-GB" dirty="0">
              <a:effectLst/>
              <a:latin typeface="Times New Roman" panose="02020603050405020304" pitchFamily="18" charset="0"/>
              <a:ea typeface="Times New Roman" panose="02020603050405020304" pitchFamily="18" charset="0"/>
            </a:endParaRPr>
          </a:p>
          <a:p>
            <a:pPr algn="just"/>
            <a:r>
              <a:rPr lang="en-GB" dirty="0">
                <a:effectLst/>
                <a:latin typeface="Arial" panose="020B0604020202020204" pitchFamily="34" charset="0"/>
                <a:ea typeface="Times New Roman" panose="02020603050405020304" pitchFamily="18" charset="0"/>
              </a:rPr>
              <a:t>John, who is 20, has a number of previous convictions for offences of dishonesty. He is a known drug user and lives with his brother. </a:t>
            </a:r>
            <a:endParaRPr lang="en-GB" dirty="0">
              <a:effectLst/>
              <a:latin typeface="Times New Roman" panose="02020603050405020304" pitchFamily="18" charset="0"/>
              <a:ea typeface="Times New Roman" panose="02020603050405020304" pitchFamily="18" charset="0"/>
            </a:endParaRPr>
          </a:p>
          <a:p>
            <a:pPr algn="just"/>
            <a:r>
              <a:rPr lang="en-GB" dirty="0">
                <a:effectLst/>
                <a:latin typeface="Arial" panose="020B0604020202020204" pitchFamily="34" charset="0"/>
                <a:ea typeface="Times New Roman" panose="02020603050405020304" pitchFamily="18" charset="0"/>
              </a:rPr>
              <a:t>PC Jones sees John in the street and is aware of his previous convictions and that he is suspected of the burglary. He approaches John but he attempts to run off. PC Jones chases John and catches up with him.</a:t>
            </a:r>
            <a:endParaRPr lang="en-GB"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361950" algn="l"/>
              </a:tabLst>
            </a:pPr>
            <a:r>
              <a:rPr lang="en-GB" dirty="0">
                <a:effectLst/>
                <a:latin typeface="Arial" panose="020B0604020202020204" pitchFamily="34" charset="0"/>
                <a:ea typeface="Times New Roman" panose="02020603050405020304" pitchFamily="18" charset="0"/>
              </a:rPr>
              <a:t>Does PC Jones have grounds for arresting John  Thomas? Explain your answer using the relevant statutory authority.</a:t>
            </a:r>
            <a:endParaRPr lang="en-GB"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361950" algn="l"/>
              </a:tabLst>
            </a:pPr>
            <a:r>
              <a:rPr lang="en-GB" dirty="0">
                <a:effectLst/>
                <a:latin typeface="Arial" panose="020B0604020202020204" pitchFamily="34" charset="0"/>
                <a:ea typeface="Times New Roman" panose="02020603050405020304" pitchFamily="18" charset="0"/>
              </a:rPr>
              <a:t>What must PC Jones do to ensure an arrest of John Thomas is carried out lawfully?</a:t>
            </a:r>
            <a:endParaRPr lang="en-GB"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361950" algn="l"/>
              </a:tabLst>
            </a:pPr>
            <a:r>
              <a:rPr lang="en-GB" dirty="0">
                <a:effectLst/>
                <a:latin typeface="Arial" panose="020B0604020202020204" pitchFamily="34" charset="0"/>
                <a:ea typeface="Times New Roman" panose="02020603050405020304" pitchFamily="18" charset="0"/>
              </a:rPr>
              <a:t>Can John be searched upon arrest? Explain your answer with reference to the relevant statutory authority.</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83887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90087-3F24-8F41-1B98-07C2386FE236}"/>
              </a:ext>
            </a:extLst>
          </p:cNvPr>
          <p:cNvSpPr>
            <a:spLocks noGrp="1"/>
          </p:cNvSpPr>
          <p:nvPr>
            <p:ph type="title"/>
          </p:nvPr>
        </p:nvSpPr>
        <p:spPr/>
        <p:txBody>
          <a:bodyPr/>
          <a:lstStyle/>
          <a:p>
            <a:r>
              <a:rPr lang="en-GB" dirty="0"/>
              <a:t>Any Questions?</a:t>
            </a:r>
          </a:p>
        </p:txBody>
      </p:sp>
      <p:pic>
        <p:nvPicPr>
          <p:cNvPr id="4" name="Content Placeholder 3">
            <a:extLst>
              <a:ext uri="{FF2B5EF4-FFF2-40B4-BE49-F238E27FC236}">
                <a16:creationId xmlns:a16="http://schemas.microsoft.com/office/drawing/2014/main" id="{31145F4F-DB6D-8031-0CD0-68DC3223503B}"/>
              </a:ext>
            </a:extLst>
          </p:cNvPr>
          <p:cNvPicPr>
            <a:picLocks noGrp="1" noChangeAspect="1"/>
          </p:cNvPicPr>
          <p:nvPr>
            <p:ph idx="1"/>
          </p:nvPr>
        </p:nvPicPr>
        <p:blipFill>
          <a:blip r:embed="rId2"/>
          <a:stretch>
            <a:fillRect/>
          </a:stretch>
        </p:blipFill>
        <p:spPr>
          <a:xfrm>
            <a:off x="3251389" y="2461640"/>
            <a:ext cx="5889246" cy="2950720"/>
          </a:xfrm>
          <a:prstGeom prst="rect">
            <a:avLst/>
          </a:prstGeom>
        </p:spPr>
      </p:pic>
    </p:spTree>
    <p:extLst>
      <p:ext uri="{BB962C8B-B14F-4D97-AF65-F5344CB8AC3E}">
        <p14:creationId xmlns:p14="http://schemas.microsoft.com/office/powerpoint/2010/main" val="1893450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AEB4C-68FB-F3DE-29A8-55BF7885792E}"/>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BB99217D-4617-DDA8-517F-9407F44F919A}"/>
              </a:ext>
            </a:extLst>
          </p:cNvPr>
          <p:cNvSpPr>
            <a:spLocks noGrp="1"/>
          </p:cNvSpPr>
          <p:nvPr>
            <p:ph idx="1"/>
          </p:nvPr>
        </p:nvSpPr>
        <p:spPr/>
        <p:txBody>
          <a:bodyPr>
            <a:normAutofit/>
          </a:bodyPr>
          <a:lstStyle/>
          <a:p>
            <a:r>
              <a:rPr lang="en-GB" sz="3600" dirty="0"/>
              <a:t>Next week we will be looking at early procedure at the police station and the role of the lawyer</a:t>
            </a:r>
          </a:p>
          <a:p>
            <a:r>
              <a:rPr lang="en-GB" sz="3600" dirty="0"/>
              <a:t>Please read PACE CODE C</a:t>
            </a:r>
          </a:p>
        </p:txBody>
      </p:sp>
    </p:spTree>
    <p:extLst>
      <p:ext uri="{BB962C8B-B14F-4D97-AF65-F5344CB8AC3E}">
        <p14:creationId xmlns:p14="http://schemas.microsoft.com/office/powerpoint/2010/main" val="1728910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1050</Words>
  <Application>Microsoft Office PowerPoint</Application>
  <PresentationFormat>Custom</PresentationFormat>
  <Paragraphs>82</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Times New Roman</vt:lpstr>
      <vt:lpstr>Books 16x9</vt:lpstr>
      <vt:lpstr>Criminal Litigation – Week 2 Lecture 2 Part 2  Police Powers – PACE 1984 </vt:lpstr>
      <vt:lpstr>Police Powers of Arrest</vt:lpstr>
      <vt:lpstr>To arrest with or without a warrant?</vt:lpstr>
      <vt:lpstr>Elkington v DPP (2012)</vt:lpstr>
      <vt:lpstr>Power to Search After Arrest</vt:lpstr>
      <vt:lpstr>Power to Detain/Question</vt:lpstr>
      <vt:lpstr>Detention at the Police Station</vt:lpstr>
      <vt:lpstr>Example timeline of events </vt:lpstr>
      <vt:lpstr>Power of the police to take samples from detained persons</vt:lpstr>
      <vt:lpstr>Powers of police to carry out identification procedures</vt:lpstr>
      <vt:lpstr>Identification Safeguards</vt:lpstr>
      <vt:lpstr>Task – Consider the case of John Thomas</vt:lpstr>
      <vt:lpstr>Any Questions?</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 – Week 2</dc:title>
  <dc:creator>Sian Turvey</dc:creator>
  <cp:lastModifiedBy>Cerys Davies</cp:lastModifiedBy>
  <cp:revision>5</cp:revision>
  <cp:lastPrinted>2024-01-26T11:28:47Z</cp:lastPrinted>
  <dcterms:created xsi:type="dcterms:W3CDTF">2021-01-11T12:02:58Z</dcterms:created>
  <dcterms:modified xsi:type="dcterms:W3CDTF">2024-02-01T20:09:13Z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