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2" r:id="rId1"/>
  </p:sldMasterIdLst>
  <p:notesMasterIdLst>
    <p:notesMasterId r:id="rId47"/>
  </p:notesMasterIdLst>
  <p:handoutMasterIdLst>
    <p:handoutMasterId r:id="rId48"/>
  </p:handoutMasterIdLst>
  <p:sldIdLst>
    <p:sldId id="332" r:id="rId2"/>
    <p:sldId id="435" r:id="rId3"/>
    <p:sldId id="449" r:id="rId4"/>
    <p:sldId id="441" r:id="rId5"/>
    <p:sldId id="497" r:id="rId6"/>
    <p:sldId id="498" r:id="rId7"/>
    <p:sldId id="502" r:id="rId8"/>
    <p:sldId id="505" r:id="rId9"/>
    <p:sldId id="506" r:id="rId10"/>
    <p:sldId id="509" r:id="rId11"/>
    <p:sldId id="500" r:id="rId12"/>
    <p:sldId id="501" r:id="rId13"/>
    <p:sldId id="511" r:id="rId14"/>
    <p:sldId id="444" r:id="rId15"/>
    <p:sldId id="513" r:id="rId16"/>
    <p:sldId id="567" r:id="rId17"/>
    <p:sldId id="514" r:id="rId18"/>
    <p:sldId id="516" r:id="rId19"/>
    <p:sldId id="519" r:id="rId20"/>
    <p:sldId id="515" r:id="rId21"/>
    <p:sldId id="550" r:id="rId22"/>
    <p:sldId id="530" r:id="rId23"/>
    <p:sldId id="520" r:id="rId24"/>
    <p:sldId id="568" r:id="rId25"/>
    <p:sldId id="521" r:id="rId26"/>
    <p:sldId id="522" r:id="rId27"/>
    <p:sldId id="523" r:id="rId28"/>
    <p:sldId id="525" r:id="rId29"/>
    <p:sldId id="527" r:id="rId30"/>
    <p:sldId id="528" r:id="rId31"/>
    <p:sldId id="529" r:id="rId32"/>
    <p:sldId id="531" r:id="rId33"/>
    <p:sldId id="532" r:id="rId34"/>
    <p:sldId id="533" r:id="rId35"/>
    <p:sldId id="534" r:id="rId36"/>
    <p:sldId id="535" r:id="rId37"/>
    <p:sldId id="536" r:id="rId38"/>
    <p:sldId id="537" r:id="rId39"/>
    <p:sldId id="538" r:id="rId40"/>
    <p:sldId id="539" r:id="rId41"/>
    <p:sldId id="540" r:id="rId42"/>
    <p:sldId id="541" r:id="rId43"/>
    <p:sldId id="542" r:id="rId44"/>
    <p:sldId id="565" r:id="rId45"/>
    <p:sldId id="566" r:id="rId46"/>
  </p:sldIdLst>
  <p:sldSz cx="9144000" cy="6858000" type="screen4x3"/>
  <p:notesSz cx="6797675" cy="9926638"/>
  <p:custDataLst>
    <p:tags r:id="rId49"/>
  </p:custDataLst>
  <p:defaultTextStyle>
    <a:defPPr>
      <a:defRPr lang="en-GB"/>
    </a:defPPr>
    <a:lvl1pPr algn="l" rtl="0" eaLnBrk="0" fontAlgn="base" hangingPunct="0">
      <a:spcBef>
        <a:spcPct val="0"/>
      </a:spcBef>
      <a:spcAft>
        <a:spcPct val="0"/>
      </a:spcAft>
      <a:defRPr sz="20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0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0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0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000" kern="1200">
        <a:solidFill>
          <a:schemeClr val="tx1"/>
        </a:solidFill>
        <a:latin typeface="Times" pitchFamily="18" charset="0"/>
        <a:ea typeface="+mn-ea"/>
        <a:cs typeface="+mn-cs"/>
      </a:defRPr>
    </a:lvl5pPr>
    <a:lvl6pPr marL="2286000" algn="l" defTabSz="914400" rtl="0" eaLnBrk="1" latinLnBrk="0" hangingPunct="1">
      <a:defRPr sz="2000" kern="1200">
        <a:solidFill>
          <a:schemeClr val="tx1"/>
        </a:solidFill>
        <a:latin typeface="Times" pitchFamily="18" charset="0"/>
        <a:ea typeface="+mn-ea"/>
        <a:cs typeface="+mn-cs"/>
      </a:defRPr>
    </a:lvl6pPr>
    <a:lvl7pPr marL="2743200" algn="l" defTabSz="914400" rtl="0" eaLnBrk="1" latinLnBrk="0" hangingPunct="1">
      <a:defRPr sz="2000" kern="1200">
        <a:solidFill>
          <a:schemeClr val="tx1"/>
        </a:solidFill>
        <a:latin typeface="Times" pitchFamily="18" charset="0"/>
        <a:ea typeface="+mn-ea"/>
        <a:cs typeface="+mn-cs"/>
      </a:defRPr>
    </a:lvl7pPr>
    <a:lvl8pPr marL="3200400" algn="l" defTabSz="914400" rtl="0" eaLnBrk="1" latinLnBrk="0" hangingPunct="1">
      <a:defRPr sz="2000" kern="1200">
        <a:solidFill>
          <a:schemeClr val="tx1"/>
        </a:solidFill>
        <a:latin typeface="Times" pitchFamily="18" charset="0"/>
        <a:ea typeface="+mn-ea"/>
        <a:cs typeface="+mn-cs"/>
      </a:defRPr>
    </a:lvl8pPr>
    <a:lvl9pPr marL="3657600" algn="l" defTabSz="914400" rtl="0" eaLnBrk="1" latinLnBrk="0" hangingPunct="1">
      <a:defRPr sz="2000" kern="1200">
        <a:solidFill>
          <a:schemeClr val="tx1"/>
        </a:solidFill>
        <a:latin typeface="Times" pitchFamily="18" charset="0"/>
        <a:ea typeface="+mn-ea"/>
        <a:cs typeface="+mn-cs"/>
      </a:defRPr>
    </a:lvl9pPr>
  </p:defaultTextStyle>
  <p:extLst>
    <p:ext uri="{EFAFB233-063F-42B5-8137-9DF3F51BA10A}">
      <p15:sldGuideLst xmlns:p15="http://schemas.microsoft.com/office/powerpoint/2012/main">
        <p15:guide id="1" orient="horz" pos="240">
          <p15:clr>
            <a:srgbClr val="A4A3A4"/>
          </p15:clr>
        </p15:guide>
        <p15:guide id="2" orient="horz" pos="4080">
          <p15:clr>
            <a:srgbClr val="A4A3A4"/>
          </p15:clr>
        </p15:guide>
        <p15:guide id="3" orient="horz" pos="2160">
          <p15:clr>
            <a:srgbClr val="A4A3A4"/>
          </p15:clr>
        </p15:guide>
        <p15:guide id="4" orient="horz" pos="720">
          <p15:clr>
            <a:srgbClr val="A4A3A4"/>
          </p15:clr>
        </p15:guide>
        <p15:guide id="5" orient="horz" pos="3888">
          <p15:clr>
            <a:srgbClr val="A4A3A4"/>
          </p15:clr>
        </p15:guide>
        <p15:guide id="6" orient="horz" pos="1200">
          <p15:clr>
            <a:srgbClr val="A4A3A4"/>
          </p15:clr>
        </p15:guide>
        <p15:guide id="7" orient="horz" pos="2400">
          <p15:clr>
            <a:srgbClr val="A4A3A4"/>
          </p15:clr>
        </p15:guide>
        <p15:guide id="8" pos="5520">
          <p15:clr>
            <a:srgbClr val="A4A3A4"/>
          </p15:clr>
        </p15:guide>
        <p15:guide id="9" pos="2880">
          <p15:clr>
            <a:srgbClr val="A4A3A4"/>
          </p15:clr>
        </p15:guide>
        <p15:guide id="10" pos="528">
          <p15:clr>
            <a:srgbClr val="A4A3A4"/>
          </p15:clr>
        </p15:guide>
        <p15:guide id="11" pos="816">
          <p15:clr>
            <a:srgbClr val="A4A3A4"/>
          </p15:clr>
        </p15:guide>
        <p15:guide id="12" pos="240">
          <p15:clr>
            <a:srgbClr val="A4A3A4"/>
          </p15:clr>
        </p15:guide>
      </p15:sldGuideLst>
    </p:ext>
    <p:ext uri="{2D200454-40CA-4A62-9FC3-DE9A4176ACB9}">
      <p15:notesGuideLst xmlns:p15="http://schemas.microsoft.com/office/powerpoint/2012/main">
        <p15:guide id="1" orient="horz" pos="3024">
          <p15:clr>
            <a:srgbClr val="A4A3A4"/>
          </p15:clr>
        </p15:guide>
        <p15:guide id="2" pos="2304">
          <p15:clr>
            <a:srgbClr val="A4A3A4"/>
          </p15:clr>
        </p15:guide>
        <p15:guide id="3" orient="horz" pos="3127">
          <p15:clr>
            <a:srgbClr val="A4A3A4"/>
          </p15:clr>
        </p15:guide>
        <p15:guide id="4"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7AFF"/>
    <a:srgbClr val="0000FF"/>
    <a:srgbClr val="D9EB6B"/>
    <a:srgbClr val="FF6666"/>
    <a:srgbClr val="E37900"/>
    <a:srgbClr val="E30000"/>
    <a:srgbClr val="DEF0B5"/>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205" autoAdjust="0"/>
    <p:restoredTop sz="79632" autoAdjust="0"/>
  </p:normalViewPr>
  <p:slideViewPr>
    <p:cSldViewPr>
      <p:cViewPr varScale="1">
        <p:scale>
          <a:sx n="56" d="100"/>
          <a:sy n="56" d="100"/>
        </p:scale>
        <p:origin x="1452" y="60"/>
      </p:cViewPr>
      <p:guideLst>
        <p:guide orient="horz" pos="240"/>
        <p:guide orient="horz" pos="4080"/>
        <p:guide orient="horz" pos="2160"/>
        <p:guide orient="horz" pos="720"/>
        <p:guide orient="horz" pos="3888"/>
        <p:guide orient="horz" pos="1200"/>
        <p:guide orient="horz" pos="2400"/>
        <p:guide pos="5520"/>
        <p:guide pos="2880"/>
        <p:guide pos="528"/>
        <p:guide pos="816"/>
        <p:guide pos="2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4206"/>
    </p:cViewPr>
  </p:sorterViewPr>
  <p:notesViewPr>
    <p:cSldViewPr>
      <p:cViewPr varScale="1">
        <p:scale>
          <a:sx n="55" d="100"/>
          <a:sy n="55" d="100"/>
        </p:scale>
        <p:origin x="-1752" y="-84"/>
      </p:cViewPr>
      <p:guideLst>
        <p:guide orient="horz" pos="3024"/>
        <p:guide pos="2304"/>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343C83-3EB7-4B0F-9B7A-16449DD26757}"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3C4DD32A-E9D9-451C-BAEF-8DC07A53159A}">
      <dgm:prSet phldrT="[Text]" custT="1"/>
      <dgm:spPr/>
      <dgm:t>
        <a:bodyPr/>
        <a:lstStyle/>
        <a:p>
          <a:r>
            <a:rPr lang="en-GB" sz="1600" dirty="0" smtClean="0"/>
            <a:t>Analysis</a:t>
          </a:r>
          <a:endParaRPr lang="en-GB" sz="1600" dirty="0"/>
        </a:p>
      </dgm:t>
    </dgm:pt>
    <dgm:pt modelId="{F89AD0C9-21A0-4E81-A37F-8E7E71EF0A43}" type="parTrans" cxnId="{47D7F09C-0569-48AE-91DF-D727E444D03C}">
      <dgm:prSet/>
      <dgm:spPr/>
      <dgm:t>
        <a:bodyPr/>
        <a:lstStyle/>
        <a:p>
          <a:endParaRPr lang="en-GB" sz="4400"/>
        </a:p>
      </dgm:t>
    </dgm:pt>
    <dgm:pt modelId="{D4598B40-C904-43BF-8594-FB764E129D56}" type="sibTrans" cxnId="{47D7F09C-0569-48AE-91DF-D727E444D03C}">
      <dgm:prSet custT="1"/>
      <dgm:spPr/>
      <dgm:t>
        <a:bodyPr/>
        <a:lstStyle/>
        <a:p>
          <a:endParaRPr lang="en-GB" sz="1600"/>
        </a:p>
      </dgm:t>
    </dgm:pt>
    <dgm:pt modelId="{ADF01660-794C-4904-9E98-FC5B9426141B}">
      <dgm:prSet phldrT="[Text]" custT="1"/>
      <dgm:spPr/>
      <dgm:t>
        <a:bodyPr/>
        <a:lstStyle/>
        <a:p>
          <a:r>
            <a:rPr lang="en-GB" sz="1600" dirty="0" smtClean="0"/>
            <a:t>Planning</a:t>
          </a:r>
          <a:endParaRPr lang="en-GB" sz="1600" dirty="0"/>
        </a:p>
      </dgm:t>
    </dgm:pt>
    <dgm:pt modelId="{DEFB3B5B-F427-43B9-BCB3-DCCCE88C0CA6}" type="parTrans" cxnId="{63900B19-1763-47C6-A6C7-B4D5AFD21B7E}">
      <dgm:prSet/>
      <dgm:spPr/>
      <dgm:t>
        <a:bodyPr/>
        <a:lstStyle/>
        <a:p>
          <a:endParaRPr lang="en-GB" sz="4400"/>
        </a:p>
      </dgm:t>
    </dgm:pt>
    <dgm:pt modelId="{3DD84ED3-7084-48CF-B5AC-8313C6A9A662}" type="sibTrans" cxnId="{63900B19-1763-47C6-A6C7-B4D5AFD21B7E}">
      <dgm:prSet custT="1"/>
      <dgm:spPr/>
      <dgm:t>
        <a:bodyPr/>
        <a:lstStyle/>
        <a:p>
          <a:endParaRPr lang="en-GB" sz="1600"/>
        </a:p>
      </dgm:t>
    </dgm:pt>
    <dgm:pt modelId="{1ECC9CB2-9430-4F66-8379-F46A7CECB6ED}">
      <dgm:prSet phldrT="[Text]" custT="1"/>
      <dgm:spPr/>
      <dgm:t>
        <a:bodyPr/>
        <a:lstStyle/>
        <a:p>
          <a:r>
            <a:rPr lang="en-GB" sz="1400" dirty="0" smtClean="0"/>
            <a:t>Implementation</a:t>
          </a:r>
          <a:endParaRPr lang="en-GB" sz="1400" dirty="0"/>
        </a:p>
      </dgm:t>
    </dgm:pt>
    <dgm:pt modelId="{78148266-949B-488D-ABD1-BF01B8F8182E}" type="parTrans" cxnId="{2609A7FC-5E8D-4960-894F-350841E14CCB}">
      <dgm:prSet/>
      <dgm:spPr/>
      <dgm:t>
        <a:bodyPr/>
        <a:lstStyle/>
        <a:p>
          <a:endParaRPr lang="en-GB" sz="4400"/>
        </a:p>
      </dgm:t>
    </dgm:pt>
    <dgm:pt modelId="{518A7325-B26E-424A-821B-B772426CF209}" type="sibTrans" cxnId="{2609A7FC-5E8D-4960-894F-350841E14CCB}">
      <dgm:prSet custT="1"/>
      <dgm:spPr/>
      <dgm:t>
        <a:bodyPr/>
        <a:lstStyle/>
        <a:p>
          <a:endParaRPr lang="en-GB" sz="1600"/>
        </a:p>
      </dgm:t>
    </dgm:pt>
    <dgm:pt modelId="{6BB0F9F6-CD50-47C4-ACF6-8E5565A5D91E}">
      <dgm:prSet phldrT="[Text]" custT="1"/>
      <dgm:spPr/>
      <dgm:t>
        <a:bodyPr/>
        <a:lstStyle/>
        <a:p>
          <a:r>
            <a:rPr lang="en-GB" sz="1600" dirty="0" smtClean="0"/>
            <a:t>Control</a:t>
          </a:r>
          <a:endParaRPr lang="en-GB" sz="1600" dirty="0"/>
        </a:p>
      </dgm:t>
    </dgm:pt>
    <dgm:pt modelId="{260DA2EA-272C-4E3C-81D5-987EDAA50A26}" type="parTrans" cxnId="{2EC8DA1C-4D0E-481E-9A99-693441526C98}">
      <dgm:prSet/>
      <dgm:spPr/>
      <dgm:t>
        <a:bodyPr/>
        <a:lstStyle/>
        <a:p>
          <a:endParaRPr lang="en-GB" sz="4400"/>
        </a:p>
      </dgm:t>
    </dgm:pt>
    <dgm:pt modelId="{78DC5861-45CD-4652-A5FE-673ABDC0A3B9}" type="sibTrans" cxnId="{2EC8DA1C-4D0E-481E-9A99-693441526C98}">
      <dgm:prSet custT="1"/>
      <dgm:spPr/>
      <dgm:t>
        <a:bodyPr/>
        <a:lstStyle/>
        <a:p>
          <a:endParaRPr lang="en-GB" sz="1600"/>
        </a:p>
      </dgm:t>
    </dgm:pt>
    <dgm:pt modelId="{9F9C60BE-B3A0-4456-A73B-05FF8CC1A3B6}" type="pres">
      <dgm:prSet presAssocID="{13343C83-3EB7-4B0F-9B7A-16449DD26757}" presName="cycle" presStyleCnt="0">
        <dgm:presLayoutVars>
          <dgm:dir/>
          <dgm:resizeHandles val="exact"/>
        </dgm:presLayoutVars>
      </dgm:prSet>
      <dgm:spPr/>
      <dgm:t>
        <a:bodyPr/>
        <a:lstStyle/>
        <a:p>
          <a:endParaRPr lang="en-GB"/>
        </a:p>
      </dgm:t>
    </dgm:pt>
    <dgm:pt modelId="{5E8132EA-46FC-4710-AD96-FD7F213898F6}" type="pres">
      <dgm:prSet presAssocID="{3C4DD32A-E9D9-451C-BAEF-8DC07A53159A}" presName="node" presStyleLbl="node1" presStyleIdx="0" presStyleCnt="4" custScaleX="110105">
        <dgm:presLayoutVars>
          <dgm:bulletEnabled val="1"/>
        </dgm:presLayoutVars>
      </dgm:prSet>
      <dgm:spPr/>
      <dgm:t>
        <a:bodyPr/>
        <a:lstStyle/>
        <a:p>
          <a:endParaRPr lang="en-GB"/>
        </a:p>
      </dgm:t>
    </dgm:pt>
    <dgm:pt modelId="{A81073FF-8857-4DA4-8F20-A70D4811A7D3}" type="pres">
      <dgm:prSet presAssocID="{D4598B40-C904-43BF-8594-FB764E129D56}" presName="sibTrans" presStyleLbl="sibTrans2D1" presStyleIdx="0" presStyleCnt="4"/>
      <dgm:spPr/>
      <dgm:t>
        <a:bodyPr/>
        <a:lstStyle/>
        <a:p>
          <a:endParaRPr lang="en-GB"/>
        </a:p>
      </dgm:t>
    </dgm:pt>
    <dgm:pt modelId="{F865E39A-7F6F-4143-A73F-7700274D9FDD}" type="pres">
      <dgm:prSet presAssocID="{D4598B40-C904-43BF-8594-FB764E129D56}" presName="connectorText" presStyleLbl="sibTrans2D1" presStyleIdx="0" presStyleCnt="4"/>
      <dgm:spPr/>
      <dgm:t>
        <a:bodyPr/>
        <a:lstStyle/>
        <a:p>
          <a:endParaRPr lang="en-GB"/>
        </a:p>
      </dgm:t>
    </dgm:pt>
    <dgm:pt modelId="{A922F016-8660-49E9-8D37-5171F100C4F7}" type="pres">
      <dgm:prSet presAssocID="{ADF01660-794C-4904-9E98-FC5B9426141B}" presName="node" presStyleLbl="node1" presStyleIdx="1" presStyleCnt="4" custScaleX="118184">
        <dgm:presLayoutVars>
          <dgm:bulletEnabled val="1"/>
        </dgm:presLayoutVars>
      </dgm:prSet>
      <dgm:spPr/>
      <dgm:t>
        <a:bodyPr/>
        <a:lstStyle/>
        <a:p>
          <a:endParaRPr lang="en-GB"/>
        </a:p>
      </dgm:t>
    </dgm:pt>
    <dgm:pt modelId="{4235E592-F149-4AE6-9E63-D3F2E2BBAB8D}" type="pres">
      <dgm:prSet presAssocID="{3DD84ED3-7084-48CF-B5AC-8313C6A9A662}" presName="sibTrans" presStyleLbl="sibTrans2D1" presStyleIdx="1" presStyleCnt="4"/>
      <dgm:spPr/>
      <dgm:t>
        <a:bodyPr/>
        <a:lstStyle/>
        <a:p>
          <a:endParaRPr lang="en-GB"/>
        </a:p>
      </dgm:t>
    </dgm:pt>
    <dgm:pt modelId="{98E5041A-3480-4137-9471-95112FD0A8F1}" type="pres">
      <dgm:prSet presAssocID="{3DD84ED3-7084-48CF-B5AC-8313C6A9A662}" presName="connectorText" presStyleLbl="sibTrans2D1" presStyleIdx="1" presStyleCnt="4"/>
      <dgm:spPr/>
      <dgm:t>
        <a:bodyPr/>
        <a:lstStyle/>
        <a:p>
          <a:endParaRPr lang="en-GB"/>
        </a:p>
      </dgm:t>
    </dgm:pt>
    <dgm:pt modelId="{54476423-E1E8-4842-B30F-CA745668AFC0}" type="pres">
      <dgm:prSet presAssocID="{1ECC9CB2-9430-4F66-8379-F46A7CECB6ED}" presName="node" presStyleLbl="node1" presStyleIdx="2" presStyleCnt="4" custScaleX="131133" custScaleY="117963" custRadScaleRad="101501" custRadScaleInc="844">
        <dgm:presLayoutVars>
          <dgm:bulletEnabled val="1"/>
        </dgm:presLayoutVars>
      </dgm:prSet>
      <dgm:spPr/>
      <dgm:t>
        <a:bodyPr/>
        <a:lstStyle/>
        <a:p>
          <a:endParaRPr lang="en-GB"/>
        </a:p>
      </dgm:t>
    </dgm:pt>
    <dgm:pt modelId="{131F6A16-4129-4F95-BAEB-DFD9C69932BF}" type="pres">
      <dgm:prSet presAssocID="{518A7325-B26E-424A-821B-B772426CF209}" presName="sibTrans" presStyleLbl="sibTrans2D1" presStyleIdx="2" presStyleCnt="4"/>
      <dgm:spPr/>
      <dgm:t>
        <a:bodyPr/>
        <a:lstStyle/>
        <a:p>
          <a:endParaRPr lang="en-GB"/>
        </a:p>
      </dgm:t>
    </dgm:pt>
    <dgm:pt modelId="{E5F1F912-D361-4F57-8799-A0D16582D85A}" type="pres">
      <dgm:prSet presAssocID="{518A7325-B26E-424A-821B-B772426CF209}" presName="connectorText" presStyleLbl="sibTrans2D1" presStyleIdx="2" presStyleCnt="4"/>
      <dgm:spPr/>
      <dgm:t>
        <a:bodyPr/>
        <a:lstStyle/>
        <a:p>
          <a:endParaRPr lang="en-GB"/>
        </a:p>
      </dgm:t>
    </dgm:pt>
    <dgm:pt modelId="{7BE7F3AC-C03A-4103-80C1-034A67E9021F}" type="pres">
      <dgm:prSet presAssocID="{6BB0F9F6-CD50-47C4-ACF6-8E5565A5D91E}" presName="node" presStyleLbl="node1" presStyleIdx="3" presStyleCnt="4">
        <dgm:presLayoutVars>
          <dgm:bulletEnabled val="1"/>
        </dgm:presLayoutVars>
      </dgm:prSet>
      <dgm:spPr/>
      <dgm:t>
        <a:bodyPr/>
        <a:lstStyle/>
        <a:p>
          <a:endParaRPr lang="en-GB"/>
        </a:p>
      </dgm:t>
    </dgm:pt>
    <dgm:pt modelId="{E98FD44E-C008-4EE0-AA28-7E02CBAA43E9}" type="pres">
      <dgm:prSet presAssocID="{78DC5861-45CD-4652-A5FE-673ABDC0A3B9}" presName="sibTrans" presStyleLbl="sibTrans2D1" presStyleIdx="3" presStyleCnt="4"/>
      <dgm:spPr/>
      <dgm:t>
        <a:bodyPr/>
        <a:lstStyle/>
        <a:p>
          <a:endParaRPr lang="en-GB"/>
        </a:p>
      </dgm:t>
    </dgm:pt>
    <dgm:pt modelId="{E53ED113-EACE-4122-868A-7D71C9C464E7}" type="pres">
      <dgm:prSet presAssocID="{78DC5861-45CD-4652-A5FE-673ABDC0A3B9}" presName="connectorText" presStyleLbl="sibTrans2D1" presStyleIdx="3" presStyleCnt="4"/>
      <dgm:spPr/>
      <dgm:t>
        <a:bodyPr/>
        <a:lstStyle/>
        <a:p>
          <a:endParaRPr lang="en-GB"/>
        </a:p>
      </dgm:t>
    </dgm:pt>
  </dgm:ptLst>
  <dgm:cxnLst>
    <dgm:cxn modelId="{63900B19-1763-47C6-A6C7-B4D5AFD21B7E}" srcId="{13343C83-3EB7-4B0F-9B7A-16449DD26757}" destId="{ADF01660-794C-4904-9E98-FC5B9426141B}" srcOrd="1" destOrd="0" parTransId="{DEFB3B5B-F427-43B9-BCB3-DCCCE88C0CA6}" sibTransId="{3DD84ED3-7084-48CF-B5AC-8313C6A9A662}"/>
    <dgm:cxn modelId="{81B63570-EB30-42CB-8F8A-501AF1B27F11}" type="presOf" srcId="{D4598B40-C904-43BF-8594-FB764E129D56}" destId="{A81073FF-8857-4DA4-8F20-A70D4811A7D3}" srcOrd="0" destOrd="0" presId="urn:microsoft.com/office/officeart/2005/8/layout/cycle2"/>
    <dgm:cxn modelId="{2DE6F670-5107-41D8-A6C0-C1A9FF1F51CB}" type="presOf" srcId="{D4598B40-C904-43BF-8594-FB764E129D56}" destId="{F865E39A-7F6F-4143-A73F-7700274D9FDD}" srcOrd="1" destOrd="0" presId="urn:microsoft.com/office/officeart/2005/8/layout/cycle2"/>
    <dgm:cxn modelId="{47D7F09C-0569-48AE-91DF-D727E444D03C}" srcId="{13343C83-3EB7-4B0F-9B7A-16449DD26757}" destId="{3C4DD32A-E9D9-451C-BAEF-8DC07A53159A}" srcOrd="0" destOrd="0" parTransId="{F89AD0C9-21A0-4E81-A37F-8E7E71EF0A43}" sibTransId="{D4598B40-C904-43BF-8594-FB764E129D56}"/>
    <dgm:cxn modelId="{B5AD0661-C6AF-468F-890E-49A05E561C20}" type="presOf" srcId="{13343C83-3EB7-4B0F-9B7A-16449DD26757}" destId="{9F9C60BE-B3A0-4456-A73B-05FF8CC1A3B6}" srcOrd="0" destOrd="0" presId="urn:microsoft.com/office/officeart/2005/8/layout/cycle2"/>
    <dgm:cxn modelId="{AA328FAF-5638-4F95-8C01-3EF7132A6583}" type="presOf" srcId="{3C4DD32A-E9D9-451C-BAEF-8DC07A53159A}" destId="{5E8132EA-46FC-4710-AD96-FD7F213898F6}" srcOrd="0" destOrd="0" presId="urn:microsoft.com/office/officeart/2005/8/layout/cycle2"/>
    <dgm:cxn modelId="{99B05BA4-C7D6-4F65-84CC-DFB45523AA18}" type="presOf" srcId="{518A7325-B26E-424A-821B-B772426CF209}" destId="{131F6A16-4129-4F95-BAEB-DFD9C69932BF}" srcOrd="0" destOrd="0" presId="urn:microsoft.com/office/officeart/2005/8/layout/cycle2"/>
    <dgm:cxn modelId="{AFF622A1-1123-4E95-A686-20C4C864327B}" type="presOf" srcId="{3DD84ED3-7084-48CF-B5AC-8313C6A9A662}" destId="{98E5041A-3480-4137-9471-95112FD0A8F1}" srcOrd="1" destOrd="0" presId="urn:microsoft.com/office/officeart/2005/8/layout/cycle2"/>
    <dgm:cxn modelId="{6A29EFC3-BDEC-440A-9EED-ECF47760D1D9}" type="presOf" srcId="{518A7325-B26E-424A-821B-B772426CF209}" destId="{E5F1F912-D361-4F57-8799-A0D16582D85A}" srcOrd="1" destOrd="0" presId="urn:microsoft.com/office/officeart/2005/8/layout/cycle2"/>
    <dgm:cxn modelId="{CC1A0EF6-E818-47D0-9D15-7D711A9E7610}" type="presOf" srcId="{6BB0F9F6-CD50-47C4-ACF6-8E5565A5D91E}" destId="{7BE7F3AC-C03A-4103-80C1-034A67E9021F}" srcOrd="0" destOrd="0" presId="urn:microsoft.com/office/officeart/2005/8/layout/cycle2"/>
    <dgm:cxn modelId="{D47CF525-290F-413D-A584-4B6C41D61846}" type="presOf" srcId="{3DD84ED3-7084-48CF-B5AC-8313C6A9A662}" destId="{4235E592-F149-4AE6-9E63-D3F2E2BBAB8D}" srcOrd="0" destOrd="0" presId="urn:microsoft.com/office/officeart/2005/8/layout/cycle2"/>
    <dgm:cxn modelId="{2EC8DA1C-4D0E-481E-9A99-693441526C98}" srcId="{13343C83-3EB7-4B0F-9B7A-16449DD26757}" destId="{6BB0F9F6-CD50-47C4-ACF6-8E5565A5D91E}" srcOrd="3" destOrd="0" parTransId="{260DA2EA-272C-4E3C-81D5-987EDAA50A26}" sibTransId="{78DC5861-45CD-4652-A5FE-673ABDC0A3B9}"/>
    <dgm:cxn modelId="{5E2D9400-0DA6-4FFF-A075-5598CE97CFE6}" type="presOf" srcId="{ADF01660-794C-4904-9E98-FC5B9426141B}" destId="{A922F016-8660-49E9-8D37-5171F100C4F7}" srcOrd="0" destOrd="0" presId="urn:microsoft.com/office/officeart/2005/8/layout/cycle2"/>
    <dgm:cxn modelId="{6A1A2753-CB10-4402-AC33-1F65AA6E4432}" type="presOf" srcId="{78DC5861-45CD-4652-A5FE-673ABDC0A3B9}" destId="{E98FD44E-C008-4EE0-AA28-7E02CBAA43E9}" srcOrd="0" destOrd="0" presId="urn:microsoft.com/office/officeart/2005/8/layout/cycle2"/>
    <dgm:cxn modelId="{569E8DF6-B851-47AD-8B11-C30EFE2A0264}" type="presOf" srcId="{78DC5861-45CD-4652-A5FE-673ABDC0A3B9}" destId="{E53ED113-EACE-4122-868A-7D71C9C464E7}" srcOrd="1" destOrd="0" presId="urn:microsoft.com/office/officeart/2005/8/layout/cycle2"/>
    <dgm:cxn modelId="{2609A7FC-5E8D-4960-894F-350841E14CCB}" srcId="{13343C83-3EB7-4B0F-9B7A-16449DD26757}" destId="{1ECC9CB2-9430-4F66-8379-F46A7CECB6ED}" srcOrd="2" destOrd="0" parTransId="{78148266-949B-488D-ABD1-BF01B8F8182E}" sibTransId="{518A7325-B26E-424A-821B-B772426CF209}"/>
    <dgm:cxn modelId="{D46674E1-4CC9-4CBF-A89D-5953181BAC27}" type="presOf" srcId="{1ECC9CB2-9430-4F66-8379-F46A7CECB6ED}" destId="{54476423-E1E8-4842-B30F-CA745668AFC0}" srcOrd="0" destOrd="0" presId="urn:microsoft.com/office/officeart/2005/8/layout/cycle2"/>
    <dgm:cxn modelId="{4A044B69-FAE2-42FF-BBD2-7E0921471EE2}" type="presParOf" srcId="{9F9C60BE-B3A0-4456-A73B-05FF8CC1A3B6}" destId="{5E8132EA-46FC-4710-AD96-FD7F213898F6}" srcOrd="0" destOrd="0" presId="urn:microsoft.com/office/officeart/2005/8/layout/cycle2"/>
    <dgm:cxn modelId="{50F85E4D-1CB2-4901-994D-9DA56645150B}" type="presParOf" srcId="{9F9C60BE-B3A0-4456-A73B-05FF8CC1A3B6}" destId="{A81073FF-8857-4DA4-8F20-A70D4811A7D3}" srcOrd="1" destOrd="0" presId="urn:microsoft.com/office/officeart/2005/8/layout/cycle2"/>
    <dgm:cxn modelId="{2479C99A-F775-4EF8-A829-3B79FD4AAF32}" type="presParOf" srcId="{A81073FF-8857-4DA4-8F20-A70D4811A7D3}" destId="{F865E39A-7F6F-4143-A73F-7700274D9FDD}" srcOrd="0" destOrd="0" presId="urn:microsoft.com/office/officeart/2005/8/layout/cycle2"/>
    <dgm:cxn modelId="{E2284DB5-F276-4189-8518-3C482E94B295}" type="presParOf" srcId="{9F9C60BE-B3A0-4456-A73B-05FF8CC1A3B6}" destId="{A922F016-8660-49E9-8D37-5171F100C4F7}" srcOrd="2" destOrd="0" presId="urn:microsoft.com/office/officeart/2005/8/layout/cycle2"/>
    <dgm:cxn modelId="{A0F8F306-AD14-4743-AEB8-EAE225B254C3}" type="presParOf" srcId="{9F9C60BE-B3A0-4456-A73B-05FF8CC1A3B6}" destId="{4235E592-F149-4AE6-9E63-D3F2E2BBAB8D}" srcOrd="3" destOrd="0" presId="urn:microsoft.com/office/officeart/2005/8/layout/cycle2"/>
    <dgm:cxn modelId="{2A3215FC-26F3-4D4C-9225-C04D1C7B27DA}" type="presParOf" srcId="{4235E592-F149-4AE6-9E63-D3F2E2BBAB8D}" destId="{98E5041A-3480-4137-9471-95112FD0A8F1}" srcOrd="0" destOrd="0" presId="urn:microsoft.com/office/officeart/2005/8/layout/cycle2"/>
    <dgm:cxn modelId="{FF31C8EA-DBF4-4967-8002-DA4FE97212CE}" type="presParOf" srcId="{9F9C60BE-B3A0-4456-A73B-05FF8CC1A3B6}" destId="{54476423-E1E8-4842-B30F-CA745668AFC0}" srcOrd="4" destOrd="0" presId="urn:microsoft.com/office/officeart/2005/8/layout/cycle2"/>
    <dgm:cxn modelId="{439C3E8C-068C-4C6B-B937-DCDC56103BB5}" type="presParOf" srcId="{9F9C60BE-B3A0-4456-A73B-05FF8CC1A3B6}" destId="{131F6A16-4129-4F95-BAEB-DFD9C69932BF}" srcOrd="5" destOrd="0" presId="urn:microsoft.com/office/officeart/2005/8/layout/cycle2"/>
    <dgm:cxn modelId="{8EDA8A77-735E-4710-A2A1-7677E47C9019}" type="presParOf" srcId="{131F6A16-4129-4F95-BAEB-DFD9C69932BF}" destId="{E5F1F912-D361-4F57-8799-A0D16582D85A}" srcOrd="0" destOrd="0" presId="urn:microsoft.com/office/officeart/2005/8/layout/cycle2"/>
    <dgm:cxn modelId="{5988652F-91CA-4176-9944-02D14A960BD1}" type="presParOf" srcId="{9F9C60BE-B3A0-4456-A73B-05FF8CC1A3B6}" destId="{7BE7F3AC-C03A-4103-80C1-034A67E9021F}" srcOrd="6" destOrd="0" presId="urn:microsoft.com/office/officeart/2005/8/layout/cycle2"/>
    <dgm:cxn modelId="{849C72F1-71BB-4E7D-B512-004AB0CD08BC}" type="presParOf" srcId="{9F9C60BE-B3A0-4456-A73B-05FF8CC1A3B6}" destId="{E98FD44E-C008-4EE0-AA28-7E02CBAA43E9}" srcOrd="7" destOrd="0" presId="urn:microsoft.com/office/officeart/2005/8/layout/cycle2"/>
    <dgm:cxn modelId="{25B70EF0-7FFA-4351-9FF5-3874EA5CBA69}" type="presParOf" srcId="{E98FD44E-C008-4EE0-AA28-7E02CBAA43E9}" destId="{E53ED113-EACE-4122-868A-7D71C9C464E7}"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68459C-F2DA-47F1-9225-75A7E86501F0}" type="doc">
      <dgm:prSet loTypeId="urn:microsoft.com/office/officeart/2005/8/layout/vList5" loCatId="list" qsTypeId="urn:microsoft.com/office/officeart/2005/8/quickstyle/simple1" qsCatId="simple" csTypeId="urn:microsoft.com/office/officeart/2005/8/colors/colorful1#4" csCatId="colorful" phldr="1"/>
      <dgm:spPr/>
      <dgm:t>
        <a:bodyPr/>
        <a:lstStyle/>
        <a:p>
          <a:endParaRPr lang="en-GB"/>
        </a:p>
      </dgm:t>
    </dgm:pt>
    <dgm:pt modelId="{830ABC9F-42BA-4719-99C2-9A6470CEAC2B}">
      <dgm:prSet phldrT="[Text]"/>
      <dgm:spPr/>
      <dgm:t>
        <a:bodyPr/>
        <a:lstStyle/>
        <a:p>
          <a:r>
            <a:rPr lang="en-GB" dirty="0" smtClean="0"/>
            <a:t>Strategies</a:t>
          </a:r>
          <a:endParaRPr lang="en-GB" dirty="0"/>
        </a:p>
      </dgm:t>
    </dgm:pt>
    <dgm:pt modelId="{E469F375-A37E-48E6-9DFB-EE5FADB7B99C}" type="parTrans" cxnId="{6D6EC666-A802-40C5-9905-880EED318731}">
      <dgm:prSet/>
      <dgm:spPr/>
      <dgm:t>
        <a:bodyPr/>
        <a:lstStyle/>
        <a:p>
          <a:endParaRPr lang="en-GB"/>
        </a:p>
      </dgm:t>
    </dgm:pt>
    <dgm:pt modelId="{63591203-4F69-4039-9F23-81479E58DC7A}" type="sibTrans" cxnId="{6D6EC666-A802-40C5-9905-880EED318731}">
      <dgm:prSet/>
      <dgm:spPr/>
      <dgm:t>
        <a:bodyPr/>
        <a:lstStyle/>
        <a:p>
          <a:endParaRPr lang="en-GB"/>
        </a:p>
      </dgm:t>
    </dgm:pt>
    <dgm:pt modelId="{2CB415EA-6B86-42E5-92D9-06E939247254}">
      <dgm:prSet phldrT="[Text]"/>
      <dgm:spPr/>
      <dgm:t>
        <a:bodyPr/>
        <a:lstStyle/>
        <a:p>
          <a:r>
            <a:rPr lang="en-GB" dirty="0" smtClean="0"/>
            <a:t>Tactical Plans</a:t>
          </a:r>
          <a:endParaRPr lang="en-GB" dirty="0"/>
        </a:p>
      </dgm:t>
    </dgm:pt>
    <dgm:pt modelId="{AA30D86B-0ACF-46CE-A927-BB81D03CCE9C}" type="parTrans" cxnId="{1F90CF66-C493-4601-A7A1-391FDF12EF0E}">
      <dgm:prSet/>
      <dgm:spPr/>
      <dgm:t>
        <a:bodyPr/>
        <a:lstStyle/>
        <a:p>
          <a:endParaRPr lang="en-GB"/>
        </a:p>
      </dgm:t>
    </dgm:pt>
    <dgm:pt modelId="{9513835B-8F8A-4D33-94F3-AFAB4916D6E0}" type="sibTrans" cxnId="{1F90CF66-C493-4601-A7A1-391FDF12EF0E}">
      <dgm:prSet/>
      <dgm:spPr/>
      <dgm:t>
        <a:bodyPr/>
        <a:lstStyle/>
        <a:p>
          <a:endParaRPr lang="en-GB"/>
        </a:p>
      </dgm:t>
    </dgm:pt>
    <dgm:pt modelId="{086CABAD-4F15-4DD7-A52C-4417AC383397}">
      <dgm:prSet phldrT="[Text]"/>
      <dgm:spPr/>
      <dgm:t>
        <a:bodyPr/>
        <a:lstStyle/>
        <a:p>
          <a:r>
            <a:rPr lang="en-GB" dirty="0" smtClean="0"/>
            <a:t>Mission</a:t>
          </a:r>
          <a:endParaRPr lang="en-GB" dirty="0"/>
        </a:p>
      </dgm:t>
    </dgm:pt>
    <dgm:pt modelId="{EB324236-D72F-4F40-8DF6-B8F6D5B026B6}" type="parTrans" cxnId="{41545CA9-F135-4EAE-8358-650C9D806C99}">
      <dgm:prSet/>
      <dgm:spPr/>
      <dgm:t>
        <a:bodyPr/>
        <a:lstStyle/>
        <a:p>
          <a:endParaRPr lang="en-GB"/>
        </a:p>
      </dgm:t>
    </dgm:pt>
    <dgm:pt modelId="{A55A4264-658B-49E1-9228-92589AD48F65}" type="sibTrans" cxnId="{41545CA9-F135-4EAE-8358-650C9D806C99}">
      <dgm:prSet/>
      <dgm:spPr/>
      <dgm:t>
        <a:bodyPr/>
        <a:lstStyle/>
        <a:p>
          <a:endParaRPr lang="en-GB"/>
        </a:p>
      </dgm:t>
    </dgm:pt>
    <dgm:pt modelId="{55984C29-66CF-4E66-86E8-D568D1B9213D}">
      <dgm:prSet phldrT="[Text]"/>
      <dgm:spPr/>
      <dgm:t>
        <a:bodyPr/>
        <a:lstStyle/>
        <a:p>
          <a:r>
            <a:rPr lang="en-GB" dirty="0" smtClean="0"/>
            <a:t>Vision</a:t>
          </a:r>
          <a:endParaRPr lang="en-GB" dirty="0"/>
        </a:p>
      </dgm:t>
    </dgm:pt>
    <dgm:pt modelId="{5DC4CEE4-2169-4DC0-8F7F-E5AFE45E4B62}" type="parTrans" cxnId="{A8937F8A-6F7F-4D08-9717-D81292DC90DC}">
      <dgm:prSet/>
      <dgm:spPr/>
      <dgm:t>
        <a:bodyPr/>
        <a:lstStyle/>
        <a:p>
          <a:endParaRPr lang="en-GB"/>
        </a:p>
      </dgm:t>
    </dgm:pt>
    <dgm:pt modelId="{F72FFA75-444D-46AB-BEBA-3E5A2D242896}" type="sibTrans" cxnId="{A8937F8A-6F7F-4D08-9717-D81292DC90DC}">
      <dgm:prSet/>
      <dgm:spPr/>
      <dgm:t>
        <a:bodyPr/>
        <a:lstStyle/>
        <a:p>
          <a:endParaRPr lang="en-GB"/>
        </a:p>
      </dgm:t>
    </dgm:pt>
    <dgm:pt modelId="{968A8F73-4574-46A4-BF40-605EF7C18A69}">
      <dgm:prSet phldrT="[Text]"/>
      <dgm:spPr/>
      <dgm:t>
        <a:bodyPr/>
        <a:lstStyle/>
        <a:p>
          <a:r>
            <a:rPr lang="en-GB" dirty="0" smtClean="0"/>
            <a:t>Objectives</a:t>
          </a:r>
          <a:endParaRPr lang="en-GB" dirty="0"/>
        </a:p>
      </dgm:t>
    </dgm:pt>
    <dgm:pt modelId="{46302F78-EAF1-46E5-8174-6B6ED29168E3}" type="parTrans" cxnId="{161F3149-C77C-4F3A-BCC7-9E000D451D84}">
      <dgm:prSet/>
      <dgm:spPr/>
      <dgm:t>
        <a:bodyPr/>
        <a:lstStyle/>
        <a:p>
          <a:endParaRPr lang="en-GB"/>
        </a:p>
      </dgm:t>
    </dgm:pt>
    <dgm:pt modelId="{5F4BF3A3-90D9-4BA6-AC48-05B6201CBEBC}" type="sibTrans" cxnId="{161F3149-C77C-4F3A-BCC7-9E000D451D84}">
      <dgm:prSet/>
      <dgm:spPr/>
      <dgm:t>
        <a:bodyPr/>
        <a:lstStyle/>
        <a:p>
          <a:endParaRPr lang="en-GB"/>
        </a:p>
      </dgm:t>
    </dgm:pt>
    <dgm:pt modelId="{6D5C234A-D2E1-4BA4-9397-B8736D8C73B7}">
      <dgm:prSet phldrT="[Text]"/>
      <dgm:spPr/>
      <dgm:t>
        <a:bodyPr/>
        <a:lstStyle/>
        <a:p>
          <a:r>
            <a:rPr lang="en-GB" dirty="0" smtClean="0"/>
            <a:t>Why do we exist?</a:t>
          </a:r>
          <a:endParaRPr lang="en-GB" dirty="0"/>
        </a:p>
      </dgm:t>
    </dgm:pt>
    <dgm:pt modelId="{2348581F-80C1-4EE7-B0F2-32500CC4EDDD}" type="parTrans" cxnId="{DD3F3CA5-DAE9-4285-B846-B79CFE06A6F0}">
      <dgm:prSet/>
      <dgm:spPr/>
      <dgm:t>
        <a:bodyPr/>
        <a:lstStyle/>
        <a:p>
          <a:endParaRPr lang="en-GB"/>
        </a:p>
      </dgm:t>
    </dgm:pt>
    <dgm:pt modelId="{19B24595-C4B7-49F4-9A8A-ECB9339D763B}" type="sibTrans" cxnId="{DD3F3CA5-DAE9-4285-B846-B79CFE06A6F0}">
      <dgm:prSet/>
      <dgm:spPr/>
      <dgm:t>
        <a:bodyPr/>
        <a:lstStyle/>
        <a:p>
          <a:endParaRPr lang="en-GB"/>
        </a:p>
      </dgm:t>
    </dgm:pt>
    <dgm:pt modelId="{02E7CB6D-2B52-4F52-9336-6A9F7E9EE325}">
      <dgm:prSet phldrT="[Text]"/>
      <dgm:spPr/>
      <dgm:t>
        <a:bodyPr/>
        <a:lstStyle/>
        <a:p>
          <a:r>
            <a:rPr lang="en-GB" dirty="0" smtClean="0"/>
            <a:t>Where do we want to be in the long term?</a:t>
          </a:r>
          <a:endParaRPr lang="en-GB" dirty="0"/>
        </a:p>
      </dgm:t>
    </dgm:pt>
    <dgm:pt modelId="{2D1F1FF7-D224-41B2-B3DC-E534A9AD7308}" type="parTrans" cxnId="{F0D995AE-791B-4BD7-9A36-5DD228D96EB6}">
      <dgm:prSet/>
      <dgm:spPr/>
      <dgm:t>
        <a:bodyPr/>
        <a:lstStyle/>
        <a:p>
          <a:endParaRPr lang="en-GB"/>
        </a:p>
      </dgm:t>
    </dgm:pt>
    <dgm:pt modelId="{86569307-5361-4092-8BDD-C419A1743663}" type="sibTrans" cxnId="{F0D995AE-791B-4BD7-9A36-5DD228D96EB6}">
      <dgm:prSet/>
      <dgm:spPr/>
      <dgm:t>
        <a:bodyPr/>
        <a:lstStyle/>
        <a:p>
          <a:endParaRPr lang="en-GB"/>
        </a:p>
      </dgm:t>
    </dgm:pt>
    <dgm:pt modelId="{5DD95F15-9204-4BE1-A56A-767F4421B2CD}">
      <dgm:prSet phldrT="[Text]"/>
      <dgm:spPr/>
      <dgm:t>
        <a:bodyPr/>
        <a:lstStyle/>
        <a:p>
          <a:r>
            <a:rPr lang="en-GB" dirty="0" smtClean="0"/>
            <a:t>What do we want to achieve in this planning cycle?</a:t>
          </a:r>
          <a:endParaRPr lang="en-GB" dirty="0"/>
        </a:p>
      </dgm:t>
    </dgm:pt>
    <dgm:pt modelId="{C88DD70A-6F94-4F95-A50E-3C9B1DABA031}" type="parTrans" cxnId="{2145D0CB-02C4-4045-9525-961132EFF80A}">
      <dgm:prSet/>
      <dgm:spPr/>
      <dgm:t>
        <a:bodyPr/>
        <a:lstStyle/>
        <a:p>
          <a:endParaRPr lang="en-GB"/>
        </a:p>
      </dgm:t>
    </dgm:pt>
    <dgm:pt modelId="{CD21FEE3-9579-4FE5-8A4D-D98025AD9564}" type="sibTrans" cxnId="{2145D0CB-02C4-4045-9525-961132EFF80A}">
      <dgm:prSet/>
      <dgm:spPr/>
      <dgm:t>
        <a:bodyPr/>
        <a:lstStyle/>
        <a:p>
          <a:endParaRPr lang="en-GB"/>
        </a:p>
      </dgm:t>
    </dgm:pt>
    <dgm:pt modelId="{FDE4E960-D7F8-4253-8987-F09FFCE6A4F4}">
      <dgm:prSet phldrT="[Text]"/>
      <dgm:spPr/>
      <dgm:t>
        <a:bodyPr/>
        <a:lstStyle/>
        <a:p>
          <a:r>
            <a:rPr lang="en-GB" dirty="0" smtClean="0"/>
            <a:t>How are going to approach it?</a:t>
          </a:r>
          <a:endParaRPr lang="en-GB" dirty="0"/>
        </a:p>
      </dgm:t>
    </dgm:pt>
    <dgm:pt modelId="{05FC9053-2D98-4359-8132-30F51540F5B8}" type="parTrans" cxnId="{71D5D38B-AA0C-46B1-AC93-98FFE7245CC6}">
      <dgm:prSet/>
      <dgm:spPr/>
      <dgm:t>
        <a:bodyPr/>
        <a:lstStyle/>
        <a:p>
          <a:endParaRPr lang="en-GB"/>
        </a:p>
      </dgm:t>
    </dgm:pt>
    <dgm:pt modelId="{87FC2181-6E48-4B3F-98E1-7D79D7C2C6A9}" type="sibTrans" cxnId="{71D5D38B-AA0C-46B1-AC93-98FFE7245CC6}">
      <dgm:prSet/>
      <dgm:spPr/>
      <dgm:t>
        <a:bodyPr/>
        <a:lstStyle/>
        <a:p>
          <a:endParaRPr lang="en-GB"/>
        </a:p>
      </dgm:t>
    </dgm:pt>
    <dgm:pt modelId="{C87981B4-94FB-40B2-917B-DCA88179309F}">
      <dgm:prSet phldrT="[Text]"/>
      <dgm:spPr/>
      <dgm:t>
        <a:bodyPr/>
        <a:lstStyle/>
        <a:p>
          <a:r>
            <a:rPr lang="en-GB" dirty="0" smtClean="0"/>
            <a:t>What are we actually going to do? Who? When? How?</a:t>
          </a:r>
          <a:endParaRPr lang="en-GB" dirty="0"/>
        </a:p>
      </dgm:t>
    </dgm:pt>
    <dgm:pt modelId="{09D829F5-C5C2-48AA-90AD-D1B25C2CC366}" type="parTrans" cxnId="{EBEEB219-EDA1-4F9D-956E-02D200B867F1}">
      <dgm:prSet/>
      <dgm:spPr/>
      <dgm:t>
        <a:bodyPr/>
        <a:lstStyle/>
        <a:p>
          <a:endParaRPr lang="en-GB"/>
        </a:p>
      </dgm:t>
    </dgm:pt>
    <dgm:pt modelId="{23DD92CF-E5AC-4DC6-A2A1-E16CF0A9C2DB}" type="sibTrans" cxnId="{EBEEB219-EDA1-4F9D-956E-02D200B867F1}">
      <dgm:prSet/>
      <dgm:spPr/>
      <dgm:t>
        <a:bodyPr/>
        <a:lstStyle/>
        <a:p>
          <a:endParaRPr lang="en-GB"/>
        </a:p>
      </dgm:t>
    </dgm:pt>
    <dgm:pt modelId="{8A73BEA2-61DF-4697-A17D-CC4CDB16847B}" type="pres">
      <dgm:prSet presAssocID="{3268459C-F2DA-47F1-9225-75A7E86501F0}" presName="Name0" presStyleCnt="0">
        <dgm:presLayoutVars>
          <dgm:dir/>
          <dgm:animLvl val="lvl"/>
          <dgm:resizeHandles val="exact"/>
        </dgm:presLayoutVars>
      </dgm:prSet>
      <dgm:spPr/>
      <dgm:t>
        <a:bodyPr/>
        <a:lstStyle/>
        <a:p>
          <a:endParaRPr lang="en-GB"/>
        </a:p>
      </dgm:t>
    </dgm:pt>
    <dgm:pt modelId="{26F48D8D-77C2-4564-B187-57CC910DD52D}" type="pres">
      <dgm:prSet presAssocID="{086CABAD-4F15-4DD7-A52C-4417AC383397}" presName="linNode" presStyleCnt="0"/>
      <dgm:spPr/>
      <dgm:t>
        <a:bodyPr/>
        <a:lstStyle/>
        <a:p>
          <a:endParaRPr lang="en-GB"/>
        </a:p>
      </dgm:t>
    </dgm:pt>
    <dgm:pt modelId="{1B028BA4-0C33-4FFF-BBF1-581349DFADB4}" type="pres">
      <dgm:prSet presAssocID="{086CABAD-4F15-4DD7-A52C-4417AC383397}" presName="parentText" presStyleLbl="node1" presStyleIdx="0" presStyleCnt="5">
        <dgm:presLayoutVars>
          <dgm:chMax val="1"/>
          <dgm:bulletEnabled val="1"/>
        </dgm:presLayoutVars>
      </dgm:prSet>
      <dgm:spPr/>
      <dgm:t>
        <a:bodyPr/>
        <a:lstStyle/>
        <a:p>
          <a:endParaRPr lang="en-GB"/>
        </a:p>
      </dgm:t>
    </dgm:pt>
    <dgm:pt modelId="{BDF493B9-BE56-4C43-BD99-F9D516528CBE}" type="pres">
      <dgm:prSet presAssocID="{086CABAD-4F15-4DD7-A52C-4417AC383397}" presName="descendantText" presStyleLbl="alignAccFollowNode1" presStyleIdx="0" presStyleCnt="5">
        <dgm:presLayoutVars>
          <dgm:bulletEnabled val="1"/>
        </dgm:presLayoutVars>
      </dgm:prSet>
      <dgm:spPr/>
      <dgm:t>
        <a:bodyPr/>
        <a:lstStyle/>
        <a:p>
          <a:endParaRPr lang="en-GB"/>
        </a:p>
      </dgm:t>
    </dgm:pt>
    <dgm:pt modelId="{F6A8A8BF-3776-48F3-83E6-EA847124BE24}" type="pres">
      <dgm:prSet presAssocID="{A55A4264-658B-49E1-9228-92589AD48F65}" presName="sp" presStyleCnt="0"/>
      <dgm:spPr/>
      <dgm:t>
        <a:bodyPr/>
        <a:lstStyle/>
        <a:p>
          <a:endParaRPr lang="en-GB"/>
        </a:p>
      </dgm:t>
    </dgm:pt>
    <dgm:pt modelId="{0F6D2A81-5948-4452-9090-61E481F79D92}" type="pres">
      <dgm:prSet presAssocID="{55984C29-66CF-4E66-86E8-D568D1B9213D}" presName="linNode" presStyleCnt="0"/>
      <dgm:spPr/>
      <dgm:t>
        <a:bodyPr/>
        <a:lstStyle/>
        <a:p>
          <a:endParaRPr lang="en-GB"/>
        </a:p>
      </dgm:t>
    </dgm:pt>
    <dgm:pt modelId="{DB3B95AE-1666-4A92-BC21-70826BDF8ECD}" type="pres">
      <dgm:prSet presAssocID="{55984C29-66CF-4E66-86E8-D568D1B9213D}" presName="parentText" presStyleLbl="node1" presStyleIdx="1" presStyleCnt="5">
        <dgm:presLayoutVars>
          <dgm:chMax val="1"/>
          <dgm:bulletEnabled val="1"/>
        </dgm:presLayoutVars>
      </dgm:prSet>
      <dgm:spPr/>
      <dgm:t>
        <a:bodyPr/>
        <a:lstStyle/>
        <a:p>
          <a:endParaRPr lang="en-GB"/>
        </a:p>
      </dgm:t>
    </dgm:pt>
    <dgm:pt modelId="{E3C105A4-6E0B-47CF-9911-B80047D076B9}" type="pres">
      <dgm:prSet presAssocID="{55984C29-66CF-4E66-86E8-D568D1B9213D}" presName="descendantText" presStyleLbl="alignAccFollowNode1" presStyleIdx="1" presStyleCnt="5">
        <dgm:presLayoutVars>
          <dgm:bulletEnabled val="1"/>
        </dgm:presLayoutVars>
      </dgm:prSet>
      <dgm:spPr/>
      <dgm:t>
        <a:bodyPr/>
        <a:lstStyle/>
        <a:p>
          <a:endParaRPr lang="en-GB"/>
        </a:p>
      </dgm:t>
    </dgm:pt>
    <dgm:pt modelId="{EC6F1534-B4DE-4EB6-9309-B8A86835127E}" type="pres">
      <dgm:prSet presAssocID="{F72FFA75-444D-46AB-BEBA-3E5A2D242896}" presName="sp" presStyleCnt="0"/>
      <dgm:spPr/>
      <dgm:t>
        <a:bodyPr/>
        <a:lstStyle/>
        <a:p>
          <a:endParaRPr lang="en-GB"/>
        </a:p>
      </dgm:t>
    </dgm:pt>
    <dgm:pt modelId="{158AA1AC-A253-42C6-AB3D-2F857F63D05D}" type="pres">
      <dgm:prSet presAssocID="{968A8F73-4574-46A4-BF40-605EF7C18A69}" presName="linNode" presStyleCnt="0"/>
      <dgm:spPr/>
      <dgm:t>
        <a:bodyPr/>
        <a:lstStyle/>
        <a:p>
          <a:endParaRPr lang="en-GB"/>
        </a:p>
      </dgm:t>
    </dgm:pt>
    <dgm:pt modelId="{6402CFA5-C6F9-49B9-85A5-E40D9BA05BF2}" type="pres">
      <dgm:prSet presAssocID="{968A8F73-4574-46A4-BF40-605EF7C18A69}" presName="parentText" presStyleLbl="node1" presStyleIdx="2" presStyleCnt="5">
        <dgm:presLayoutVars>
          <dgm:chMax val="1"/>
          <dgm:bulletEnabled val="1"/>
        </dgm:presLayoutVars>
      </dgm:prSet>
      <dgm:spPr/>
      <dgm:t>
        <a:bodyPr/>
        <a:lstStyle/>
        <a:p>
          <a:endParaRPr lang="en-GB"/>
        </a:p>
      </dgm:t>
    </dgm:pt>
    <dgm:pt modelId="{19DE2876-0000-41E6-859B-0F8832C71CAC}" type="pres">
      <dgm:prSet presAssocID="{968A8F73-4574-46A4-BF40-605EF7C18A69}" presName="descendantText" presStyleLbl="alignAccFollowNode1" presStyleIdx="2" presStyleCnt="5">
        <dgm:presLayoutVars>
          <dgm:bulletEnabled val="1"/>
        </dgm:presLayoutVars>
      </dgm:prSet>
      <dgm:spPr/>
      <dgm:t>
        <a:bodyPr/>
        <a:lstStyle/>
        <a:p>
          <a:endParaRPr lang="en-GB"/>
        </a:p>
      </dgm:t>
    </dgm:pt>
    <dgm:pt modelId="{0FAF2510-85DD-4275-B034-C9F131B467E8}" type="pres">
      <dgm:prSet presAssocID="{5F4BF3A3-90D9-4BA6-AC48-05B6201CBEBC}" presName="sp" presStyleCnt="0"/>
      <dgm:spPr/>
      <dgm:t>
        <a:bodyPr/>
        <a:lstStyle/>
        <a:p>
          <a:endParaRPr lang="en-GB"/>
        </a:p>
      </dgm:t>
    </dgm:pt>
    <dgm:pt modelId="{5F50DD6F-4954-4724-A76B-383A51CAA39B}" type="pres">
      <dgm:prSet presAssocID="{830ABC9F-42BA-4719-99C2-9A6470CEAC2B}" presName="linNode" presStyleCnt="0"/>
      <dgm:spPr/>
      <dgm:t>
        <a:bodyPr/>
        <a:lstStyle/>
        <a:p>
          <a:endParaRPr lang="en-GB"/>
        </a:p>
      </dgm:t>
    </dgm:pt>
    <dgm:pt modelId="{B42571FC-0FD3-4DD1-815B-1653BE778ECE}" type="pres">
      <dgm:prSet presAssocID="{830ABC9F-42BA-4719-99C2-9A6470CEAC2B}" presName="parentText" presStyleLbl="node1" presStyleIdx="3" presStyleCnt="5">
        <dgm:presLayoutVars>
          <dgm:chMax val="1"/>
          <dgm:bulletEnabled val="1"/>
        </dgm:presLayoutVars>
      </dgm:prSet>
      <dgm:spPr/>
      <dgm:t>
        <a:bodyPr/>
        <a:lstStyle/>
        <a:p>
          <a:endParaRPr lang="en-GB"/>
        </a:p>
      </dgm:t>
    </dgm:pt>
    <dgm:pt modelId="{5107BC8F-4151-49AF-8C4F-5DB258D87176}" type="pres">
      <dgm:prSet presAssocID="{830ABC9F-42BA-4719-99C2-9A6470CEAC2B}" presName="descendantText" presStyleLbl="alignAccFollowNode1" presStyleIdx="3" presStyleCnt="5">
        <dgm:presLayoutVars>
          <dgm:bulletEnabled val="1"/>
        </dgm:presLayoutVars>
      </dgm:prSet>
      <dgm:spPr/>
      <dgm:t>
        <a:bodyPr/>
        <a:lstStyle/>
        <a:p>
          <a:endParaRPr lang="en-GB"/>
        </a:p>
      </dgm:t>
    </dgm:pt>
    <dgm:pt modelId="{F154BB4E-FEB5-41A9-A48E-4B9BB096C38C}" type="pres">
      <dgm:prSet presAssocID="{63591203-4F69-4039-9F23-81479E58DC7A}" presName="sp" presStyleCnt="0"/>
      <dgm:spPr/>
      <dgm:t>
        <a:bodyPr/>
        <a:lstStyle/>
        <a:p>
          <a:endParaRPr lang="en-GB"/>
        </a:p>
      </dgm:t>
    </dgm:pt>
    <dgm:pt modelId="{F762BFDC-B27F-4B90-B74E-E939AAA168C4}" type="pres">
      <dgm:prSet presAssocID="{2CB415EA-6B86-42E5-92D9-06E939247254}" presName="linNode" presStyleCnt="0"/>
      <dgm:spPr/>
      <dgm:t>
        <a:bodyPr/>
        <a:lstStyle/>
        <a:p>
          <a:endParaRPr lang="en-GB"/>
        </a:p>
      </dgm:t>
    </dgm:pt>
    <dgm:pt modelId="{32E30735-508C-43EC-8E2F-F0252FDD0A2B}" type="pres">
      <dgm:prSet presAssocID="{2CB415EA-6B86-42E5-92D9-06E939247254}" presName="parentText" presStyleLbl="node1" presStyleIdx="4" presStyleCnt="5">
        <dgm:presLayoutVars>
          <dgm:chMax val="1"/>
          <dgm:bulletEnabled val="1"/>
        </dgm:presLayoutVars>
      </dgm:prSet>
      <dgm:spPr/>
      <dgm:t>
        <a:bodyPr/>
        <a:lstStyle/>
        <a:p>
          <a:endParaRPr lang="en-GB"/>
        </a:p>
      </dgm:t>
    </dgm:pt>
    <dgm:pt modelId="{D66D36C2-D3C6-4A17-A077-B36F969DBDA9}" type="pres">
      <dgm:prSet presAssocID="{2CB415EA-6B86-42E5-92D9-06E939247254}" presName="descendantText" presStyleLbl="alignAccFollowNode1" presStyleIdx="4" presStyleCnt="5">
        <dgm:presLayoutVars>
          <dgm:bulletEnabled val="1"/>
        </dgm:presLayoutVars>
      </dgm:prSet>
      <dgm:spPr/>
      <dgm:t>
        <a:bodyPr/>
        <a:lstStyle/>
        <a:p>
          <a:endParaRPr lang="en-GB"/>
        </a:p>
      </dgm:t>
    </dgm:pt>
  </dgm:ptLst>
  <dgm:cxnLst>
    <dgm:cxn modelId="{BC4FEA62-13E7-4A7D-B16F-B496612662B9}" type="presOf" srcId="{3268459C-F2DA-47F1-9225-75A7E86501F0}" destId="{8A73BEA2-61DF-4697-A17D-CC4CDB16847B}" srcOrd="0" destOrd="0" presId="urn:microsoft.com/office/officeart/2005/8/layout/vList5"/>
    <dgm:cxn modelId="{6D6EC666-A802-40C5-9905-880EED318731}" srcId="{3268459C-F2DA-47F1-9225-75A7E86501F0}" destId="{830ABC9F-42BA-4719-99C2-9A6470CEAC2B}" srcOrd="3" destOrd="0" parTransId="{E469F375-A37E-48E6-9DFB-EE5FADB7B99C}" sibTransId="{63591203-4F69-4039-9F23-81479E58DC7A}"/>
    <dgm:cxn modelId="{71D5D38B-AA0C-46B1-AC93-98FFE7245CC6}" srcId="{830ABC9F-42BA-4719-99C2-9A6470CEAC2B}" destId="{FDE4E960-D7F8-4253-8987-F09FFCE6A4F4}" srcOrd="0" destOrd="0" parTransId="{05FC9053-2D98-4359-8132-30F51540F5B8}" sibTransId="{87FC2181-6E48-4B3F-98E1-7D79D7C2C6A9}"/>
    <dgm:cxn modelId="{EA8454FD-4254-4ADB-86F4-0E3BF3332312}" type="presOf" srcId="{C87981B4-94FB-40B2-917B-DCA88179309F}" destId="{D66D36C2-D3C6-4A17-A077-B36F969DBDA9}" srcOrd="0" destOrd="0" presId="urn:microsoft.com/office/officeart/2005/8/layout/vList5"/>
    <dgm:cxn modelId="{EBEEB219-EDA1-4F9D-956E-02D200B867F1}" srcId="{2CB415EA-6B86-42E5-92D9-06E939247254}" destId="{C87981B4-94FB-40B2-917B-DCA88179309F}" srcOrd="0" destOrd="0" parTransId="{09D829F5-C5C2-48AA-90AD-D1B25C2CC366}" sibTransId="{23DD92CF-E5AC-4DC6-A2A1-E16CF0A9C2DB}"/>
    <dgm:cxn modelId="{3DBF51E7-B003-4751-B759-F726D710D160}" type="presOf" srcId="{2CB415EA-6B86-42E5-92D9-06E939247254}" destId="{32E30735-508C-43EC-8E2F-F0252FDD0A2B}" srcOrd="0" destOrd="0" presId="urn:microsoft.com/office/officeart/2005/8/layout/vList5"/>
    <dgm:cxn modelId="{1F90CF66-C493-4601-A7A1-391FDF12EF0E}" srcId="{3268459C-F2DA-47F1-9225-75A7E86501F0}" destId="{2CB415EA-6B86-42E5-92D9-06E939247254}" srcOrd="4" destOrd="0" parTransId="{AA30D86B-0ACF-46CE-A927-BB81D03CCE9C}" sibTransId="{9513835B-8F8A-4D33-94F3-AFAB4916D6E0}"/>
    <dgm:cxn modelId="{5FE60ACC-1FA1-464D-86EA-163888571E76}" type="presOf" srcId="{5DD95F15-9204-4BE1-A56A-767F4421B2CD}" destId="{19DE2876-0000-41E6-859B-0F8832C71CAC}" srcOrd="0" destOrd="0" presId="urn:microsoft.com/office/officeart/2005/8/layout/vList5"/>
    <dgm:cxn modelId="{40330303-D922-41CE-8CF4-B92CD5F45040}" type="presOf" srcId="{02E7CB6D-2B52-4F52-9336-6A9F7E9EE325}" destId="{E3C105A4-6E0B-47CF-9911-B80047D076B9}" srcOrd="0" destOrd="0" presId="urn:microsoft.com/office/officeart/2005/8/layout/vList5"/>
    <dgm:cxn modelId="{A8937F8A-6F7F-4D08-9717-D81292DC90DC}" srcId="{3268459C-F2DA-47F1-9225-75A7E86501F0}" destId="{55984C29-66CF-4E66-86E8-D568D1B9213D}" srcOrd="1" destOrd="0" parTransId="{5DC4CEE4-2169-4DC0-8F7F-E5AFE45E4B62}" sibTransId="{F72FFA75-444D-46AB-BEBA-3E5A2D242896}"/>
    <dgm:cxn modelId="{FBB30E22-C9D2-4363-BC19-1EA970CB7539}" type="presOf" srcId="{6D5C234A-D2E1-4BA4-9397-B8736D8C73B7}" destId="{BDF493B9-BE56-4C43-BD99-F9D516528CBE}" srcOrd="0" destOrd="0" presId="urn:microsoft.com/office/officeart/2005/8/layout/vList5"/>
    <dgm:cxn modelId="{27A338D4-A29B-4797-BBAB-7D9AE03CB951}" type="presOf" srcId="{830ABC9F-42BA-4719-99C2-9A6470CEAC2B}" destId="{B42571FC-0FD3-4DD1-815B-1653BE778ECE}" srcOrd="0" destOrd="0" presId="urn:microsoft.com/office/officeart/2005/8/layout/vList5"/>
    <dgm:cxn modelId="{43B4E4E8-9270-4513-8096-C5E98F9B42C4}" type="presOf" srcId="{968A8F73-4574-46A4-BF40-605EF7C18A69}" destId="{6402CFA5-C6F9-49B9-85A5-E40D9BA05BF2}" srcOrd="0" destOrd="0" presId="urn:microsoft.com/office/officeart/2005/8/layout/vList5"/>
    <dgm:cxn modelId="{2145D0CB-02C4-4045-9525-961132EFF80A}" srcId="{968A8F73-4574-46A4-BF40-605EF7C18A69}" destId="{5DD95F15-9204-4BE1-A56A-767F4421B2CD}" srcOrd="0" destOrd="0" parTransId="{C88DD70A-6F94-4F95-A50E-3C9B1DABA031}" sibTransId="{CD21FEE3-9579-4FE5-8A4D-D98025AD9564}"/>
    <dgm:cxn modelId="{41545CA9-F135-4EAE-8358-650C9D806C99}" srcId="{3268459C-F2DA-47F1-9225-75A7E86501F0}" destId="{086CABAD-4F15-4DD7-A52C-4417AC383397}" srcOrd="0" destOrd="0" parTransId="{EB324236-D72F-4F40-8DF6-B8F6D5B026B6}" sibTransId="{A55A4264-658B-49E1-9228-92589AD48F65}"/>
    <dgm:cxn modelId="{FBB2F657-4E8D-4C24-B4A4-77C08A021667}" type="presOf" srcId="{FDE4E960-D7F8-4253-8987-F09FFCE6A4F4}" destId="{5107BC8F-4151-49AF-8C4F-5DB258D87176}" srcOrd="0" destOrd="0" presId="urn:microsoft.com/office/officeart/2005/8/layout/vList5"/>
    <dgm:cxn modelId="{DD3F3CA5-DAE9-4285-B846-B79CFE06A6F0}" srcId="{086CABAD-4F15-4DD7-A52C-4417AC383397}" destId="{6D5C234A-D2E1-4BA4-9397-B8736D8C73B7}" srcOrd="0" destOrd="0" parTransId="{2348581F-80C1-4EE7-B0F2-32500CC4EDDD}" sibTransId="{19B24595-C4B7-49F4-9A8A-ECB9339D763B}"/>
    <dgm:cxn modelId="{6DB8FC66-B1AA-4B84-9070-9B65E8D4A117}" type="presOf" srcId="{55984C29-66CF-4E66-86E8-D568D1B9213D}" destId="{DB3B95AE-1666-4A92-BC21-70826BDF8ECD}" srcOrd="0" destOrd="0" presId="urn:microsoft.com/office/officeart/2005/8/layout/vList5"/>
    <dgm:cxn modelId="{F0D995AE-791B-4BD7-9A36-5DD228D96EB6}" srcId="{55984C29-66CF-4E66-86E8-D568D1B9213D}" destId="{02E7CB6D-2B52-4F52-9336-6A9F7E9EE325}" srcOrd="0" destOrd="0" parTransId="{2D1F1FF7-D224-41B2-B3DC-E534A9AD7308}" sibTransId="{86569307-5361-4092-8BDD-C419A1743663}"/>
    <dgm:cxn modelId="{800695CE-BE7F-48DE-AC79-9A1DF7629042}" type="presOf" srcId="{086CABAD-4F15-4DD7-A52C-4417AC383397}" destId="{1B028BA4-0C33-4FFF-BBF1-581349DFADB4}" srcOrd="0" destOrd="0" presId="urn:microsoft.com/office/officeart/2005/8/layout/vList5"/>
    <dgm:cxn modelId="{161F3149-C77C-4F3A-BCC7-9E000D451D84}" srcId="{3268459C-F2DA-47F1-9225-75A7E86501F0}" destId="{968A8F73-4574-46A4-BF40-605EF7C18A69}" srcOrd="2" destOrd="0" parTransId="{46302F78-EAF1-46E5-8174-6B6ED29168E3}" sibTransId="{5F4BF3A3-90D9-4BA6-AC48-05B6201CBEBC}"/>
    <dgm:cxn modelId="{32D0E330-2342-4CF1-A64F-A87A6264CC85}" type="presParOf" srcId="{8A73BEA2-61DF-4697-A17D-CC4CDB16847B}" destId="{26F48D8D-77C2-4564-B187-57CC910DD52D}" srcOrd="0" destOrd="0" presId="urn:microsoft.com/office/officeart/2005/8/layout/vList5"/>
    <dgm:cxn modelId="{7D41D2A8-32EE-4B54-988B-E3F10BEA9B4B}" type="presParOf" srcId="{26F48D8D-77C2-4564-B187-57CC910DD52D}" destId="{1B028BA4-0C33-4FFF-BBF1-581349DFADB4}" srcOrd="0" destOrd="0" presId="urn:microsoft.com/office/officeart/2005/8/layout/vList5"/>
    <dgm:cxn modelId="{C3434E51-4106-4208-BD8E-03DFFA810430}" type="presParOf" srcId="{26F48D8D-77C2-4564-B187-57CC910DD52D}" destId="{BDF493B9-BE56-4C43-BD99-F9D516528CBE}" srcOrd="1" destOrd="0" presId="urn:microsoft.com/office/officeart/2005/8/layout/vList5"/>
    <dgm:cxn modelId="{98372785-395D-4F59-84F7-2C663487260A}" type="presParOf" srcId="{8A73BEA2-61DF-4697-A17D-CC4CDB16847B}" destId="{F6A8A8BF-3776-48F3-83E6-EA847124BE24}" srcOrd="1" destOrd="0" presId="urn:microsoft.com/office/officeart/2005/8/layout/vList5"/>
    <dgm:cxn modelId="{1BC91F43-80D2-4605-AF21-82B98B3FC02A}" type="presParOf" srcId="{8A73BEA2-61DF-4697-A17D-CC4CDB16847B}" destId="{0F6D2A81-5948-4452-9090-61E481F79D92}" srcOrd="2" destOrd="0" presId="urn:microsoft.com/office/officeart/2005/8/layout/vList5"/>
    <dgm:cxn modelId="{4BBF6AE5-2512-4722-ACC8-71ECC604CD8A}" type="presParOf" srcId="{0F6D2A81-5948-4452-9090-61E481F79D92}" destId="{DB3B95AE-1666-4A92-BC21-70826BDF8ECD}" srcOrd="0" destOrd="0" presId="urn:microsoft.com/office/officeart/2005/8/layout/vList5"/>
    <dgm:cxn modelId="{14C4EF02-241D-460F-BCA0-7BB396176723}" type="presParOf" srcId="{0F6D2A81-5948-4452-9090-61E481F79D92}" destId="{E3C105A4-6E0B-47CF-9911-B80047D076B9}" srcOrd="1" destOrd="0" presId="urn:microsoft.com/office/officeart/2005/8/layout/vList5"/>
    <dgm:cxn modelId="{4E3E0FDC-C396-4490-A944-55DCD6B9BB2A}" type="presParOf" srcId="{8A73BEA2-61DF-4697-A17D-CC4CDB16847B}" destId="{EC6F1534-B4DE-4EB6-9309-B8A86835127E}" srcOrd="3" destOrd="0" presId="urn:microsoft.com/office/officeart/2005/8/layout/vList5"/>
    <dgm:cxn modelId="{D87E06C1-14AF-45DD-8C6E-9D5314357739}" type="presParOf" srcId="{8A73BEA2-61DF-4697-A17D-CC4CDB16847B}" destId="{158AA1AC-A253-42C6-AB3D-2F857F63D05D}" srcOrd="4" destOrd="0" presId="urn:microsoft.com/office/officeart/2005/8/layout/vList5"/>
    <dgm:cxn modelId="{190C8DDB-A93B-45A9-BEF7-CB155F7C4425}" type="presParOf" srcId="{158AA1AC-A253-42C6-AB3D-2F857F63D05D}" destId="{6402CFA5-C6F9-49B9-85A5-E40D9BA05BF2}" srcOrd="0" destOrd="0" presId="urn:microsoft.com/office/officeart/2005/8/layout/vList5"/>
    <dgm:cxn modelId="{209D5C40-F86D-40CC-9750-E7C13A218457}" type="presParOf" srcId="{158AA1AC-A253-42C6-AB3D-2F857F63D05D}" destId="{19DE2876-0000-41E6-859B-0F8832C71CAC}" srcOrd="1" destOrd="0" presId="urn:microsoft.com/office/officeart/2005/8/layout/vList5"/>
    <dgm:cxn modelId="{F1529BBA-CD34-400A-93BA-666F335A3776}" type="presParOf" srcId="{8A73BEA2-61DF-4697-A17D-CC4CDB16847B}" destId="{0FAF2510-85DD-4275-B034-C9F131B467E8}" srcOrd="5" destOrd="0" presId="urn:microsoft.com/office/officeart/2005/8/layout/vList5"/>
    <dgm:cxn modelId="{B9FF7D2F-196F-4EA3-B428-F1C297FEE6E3}" type="presParOf" srcId="{8A73BEA2-61DF-4697-A17D-CC4CDB16847B}" destId="{5F50DD6F-4954-4724-A76B-383A51CAA39B}" srcOrd="6" destOrd="0" presId="urn:microsoft.com/office/officeart/2005/8/layout/vList5"/>
    <dgm:cxn modelId="{2C5E85D1-24B2-496A-AE66-2DB1629224F1}" type="presParOf" srcId="{5F50DD6F-4954-4724-A76B-383A51CAA39B}" destId="{B42571FC-0FD3-4DD1-815B-1653BE778ECE}" srcOrd="0" destOrd="0" presId="urn:microsoft.com/office/officeart/2005/8/layout/vList5"/>
    <dgm:cxn modelId="{A815FE8B-4385-4FB8-A48D-07E6EFE6A22D}" type="presParOf" srcId="{5F50DD6F-4954-4724-A76B-383A51CAA39B}" destId="{5107BC8F-4151-49AF-8C4F-5DB258D87176}" srcOrd="1" destOrd="0" presId="urn:microsoft.com/office/officeart/2005/8/layout/vList5"/>
    <dgm:cxn modelId="{A3237161-E11D-4984-9368-875CCE957316}" type="presParOf" srcId="{8A73BEA2-61DF-4697-A17D-CC4CDB16847B}" destId="{F154BB4E-FEB5-41A9-A48E-4B9BB096C38C}" srcOrd="7" destOrd="0" presId="urn:microsoft.com/office/officeart/2005/8/layout/vList5"/>
    <dgm:cxn modelId="{158193BD-FBAF-48D3-88F8-6B83F86DF999}" type="presParOf" srcId="{8A73BEA2-61DF-4697-A17D-CC4CDB16847B}" destId="{F762BFDC-B27F-4B90-B74E-E939AAA168C4}" srcOrd="8" destOrd="0" presId="urn:microsoft.com/office/officeart/2005/8/layout/vList5"/>
    <dgm:cxn modelId="{3E3E2879-E919-4C4F-A751-B9791F247796}" type="presParOf" srcId="{F762BFDC-B27F-4B90-B74E-E939AAA168C4}" destId="{32E30735-508C-43EC-8E2F-F0252FDD0A2B}" srcOrd="0" destOrd="0" presId="urn:microsoft.com/office/officeart/2005/8/layout/vList5"/>
    <dgm:cxn modelId="{67C99A8B-6834-4D9D-B9AB-AAE8CB9404D6}" type="presParOf" srcId="{F762BFDC-B27F-4B90-B74E-E939AAA168C4}" destId="{D66D36C2-D3C6-4A17-A077-B36F969DBDA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40BFFE-2554-45F7-BB16-DA699738032D}" type="doc">
      <dgm:prSet loTypeId="urn:microsoft.com/office/officeart/2005/8/layout/vProcess5" loCatId="process" qsTypeId="urn:microsoft.com/office/officeart/2005/8/quickstyle/simple1" qsCatId="simple" csTypeId="urn:microsoft.com/office/officeart/2005/8/colors/colorful1#1" csCatId="colorful" phldr="1"/>
      <dgm:spPr/>
    </dgm:pt>
    <dgm:pt modelId="{6379448A-EB77-43B1-9BA9-7FB76323C37E}">
      <dgm:prSet phldrT="[Text]"/>
      <dgm:spPr/>
      <dgm:t>
        <a:bodyPr/>
        <a:lstStyle/>
        <a:p>
          <a:r>
            <a:rPr lang="en-GB" dirty="0" smtClean="0"/>
            <a:t>Mission</a:t>
          </a:r>
          <a:endParaRPr lang="en-GB" dirty="0"/>
        </a:p>
      </dgm:t>
    </dgm:pt>
    <dgm:pt modelId="{C74F213A-056F-4D8A-B472-6EC15C3FC784}" type="parTrans" cxnId="{6C3B2479-FD73-4FF3-8571-D3CBCD9792DB}">
      <dgm:prSet/>
      <dgm:spPr/>
      <dgm:t>
        <a:bodyPr/>
        <a:lstStyle/>
        <a:p>
          <a:endParaRPr lang="en-GB"/>
        </a:p>
      </dgm:t>
    </dgm:pt>
    <dgm:pt modelId="{F2D36DC6-8975-40DB-81B9-5CC64CDFBB42}" type="sibTrans" cxnId="{6C3B2479-FD73-4FF3-8571-D3CBCD9792DB}">
      <dgm:prSet/>
      <dgm:spPr/>
      <dgm:t>
        <a:bodyPr/>
        <a:lstStyle/>
        <a:p>
          <a:endParaRPr lang="en-GB"/>
        </a:p>
      </dgm:t>
    </dgm:pt>
    <dgm:pt modelId="{EC5E04B9-C746-4D25-8904-C02FFD11D5B4}">
      <dgm:prSet phldrT="[Text]"/>
      <dgm:spPr/>
      <dgm:t>
        <a:bodyPr/>
        <a:lstStyle/>
        <a:p>
          <a:r>
            <a:rPr lang="en-GB" dirty="0" smtClean="0"/>
            <a:t>Corporate objectives</a:t>
          </a:r>
          <a:endParaRPr lang="en-GB" dirty="0"/>
        </a:p>
      </dgm:t>
    </dgm:pt>
    <dgm:pt modelId="{8CBE5806-F7DC-4003-A33E-AB009EC2F2B9}" type="parTrans" cxnId="{EB3763EF-137B-451D-9BC5-3E0DBC78B6D5}">
      <dgm:prSet/>
      <dgm:spPr/>
      <dgm:t>
        <a:bodyPr/>
        <a:lstStyle/>
        <a:p>
          <a:endParaRPr lang="en-GB"/>
        </a:p>
      </dgm:t>
    </dgm:pt>
    <dgm:pt modelId="{F5458C08-D961-4EE1-B50C-6F892E0E81F3}" type="sibTrans" cxnId="{EB3763EF-137B-451D-9BC5-3E0DBC78B6D5}">
      <dgm:prSet/>
      <dgm:spPr/>
      <dgm:t>
        <a:bodyPr/>
        <a:lstStyle/>
        <a:p>
          <a:endParaRPr lang="en-GB"/>
        </a:p>
      </dgm:t>
    </dgm:pt>
    <dgm:pt modelId="{31F406D5-6D3B-4C51-8D5A-FAC0899A151D}">
      <dgm:prSet phldrT="[Text]"/>
      <dgm:spPr/>
      <dgm:t>
        <a:bodyPr/>
        <a:lstStyle/>
        <a:p>
          <a:r>
            <a:rPr lang="en-GB" dirty="0" smtClean="0"/>
            <a:t>Marketing objectives</a:t>
          </a:r>
          <a:endParaRPr lang="en-GB" dirty="0"/>
        </a:p>
      </dgm:t>
    </dgm:pt>
    <dgm:pt modelId="{037FC8B2-D3FD-4919-A51E-8B8E136071A1}" type="parTrans" cxnId="{8B704AEB-2C04-4A43-A29B-BFA4A281D402}">
      <dgm:prSet/>
      <dgm:spPr/>
      <dgm:t>
        <a:bodyPr/>
        <a:lstStyle/>
        <a:p>
          <a:endParaRPr lang="en-GB"/>
        </a:p>
      </dgm:t>
    </dgm:pt>
    <dgm:pt modelId="{1F0DEA9E-7037-455C-9AF6-70ADDC332DA6}" type="sibTrans" cxnId="{8B704AEB-2C04-4A43-A29B-BFA4A281D402}">
      <dgm:prSet/>
      <dgm:spPr/>
      <dgm:t>
        <a:bodyPr/>
        <a:lstStyle/>
        <a:p>
          <a:endParaRPr lang="en-GB"/>
        </a:p>
      </dgm:t>
    </dgm:pt>
    <dgm:pt modelId="{0DB147D7-7EF6-4DBC-85A7-D4784242F2C8}">
      <dgm:prSet phldrT="[Text]"/>
      <dgm:spPr/>
      <dgm:t>
        <a:bodyPr/>
        <a:lstStyle/>
        <a:p>
          <a:r>
            <a:rPr lang="en-GB" dirty="0" smtClean="0"/>
            <a:t>Promotional objectives</a:t>
          </a:r>
          <a:endParaRPr lang="en-GB" dirty="0"/>
        </a:p>
      </dgm:t>
    </dgm:pt>
    <dgm:pt modelId="{623E78CE-A8B5-4342-A3DA-4FA316CABB54}" type="parTrans" cxnId="{4AF183AB-8EBB-4A4D-B5DB-BFED82BFFCDA}">
      <dgm:prSet/>
      <dgm:spPr/>
      <dgm:t>
        <a:bodyPr/>
        <a:lstStyle/>
        <a:p>
          <a:endParaRPr lang="en-GB"/>
        </a:p>
      </dgm:t>
    </dgm:pt>
    <dgm:pt modelId="{491125F6-390D-4119-A20B-0510967C35F2}" type="sibTrans" cxnId="{4AF183AB-8EBB-4A4D-B5DB-BFED82BFFCDA}">
      <dgm:prSet/>
      <dgm:spPr/>
      <dgm:t>
        <a:bodyPr/>
        <a:lstStyle/>
        <a:p>
          <a:endParaRPr lang="en-GB"/>
        </a:p>
      </dgm:t>
    </dgm:pt>
    <dgm:pt modelId="{5D75FDD6-53F8-42D3-BACD-0EC927140904}" type="pres">
      <dgm:prSet presAssocID="{B540BFFE-2554-45F7-BB16-DA699738032D}" presName="outerComposite" presStyleCnt="0">
        <dgm:presLayoutVars>
          <dgm:chMax val="5"/>
          <dgm:dir/>
          <dgm:resizeHandles val="exact"/>
        </dgm:presLayoutVars>
      </dgm:prSet>
      <dgm:spPr/>
    </dgm:pt>
    <dgm:pt modelId="{7E366510-9E45-42BE-9F72-C3CED892E096}" type="pres">
      <dgm:prSet presAssocID="{B540BFFE-2554-45F7-BB16-DA699738032D}" presName="dummyMaxCanvas" presStyleCnt="0">
        <dgm:presLayoutVars/>
      </dgm:prSet>
      <dgm:spPr/>
    </dgm:pt>
    <dgm:pt modelId="{A0A27682-00B3-488E-8354-965981DDCD78}" type="pres">
      <dgm:prSet presAssocID="{B540BFFE-2554-45F7-BB16-DA699738032D}" presName="FourNodes_1" presStyleLbl="node1" presStyleIdx="0" presStyleCnt="4">
        <dgm:presLayoutVars>
          <dgm:bulletEnabled val="1"/>
        </dgm:presLayoutVars>
      </dgm:prSet>
      <dgm:spPr/>
      <dgm:t>
        <a:bodyPr/>
        <a:lstStyle/>
        <a:p>
          <a:endParaRPr lang="en-GB"/>
        </a:p>
      </dgm:t>
    </dgm:pt>
    <dgm:pt modelId="{F71E223B-24FD-493F-A46F-7B3B0E875935}" type="pres">
      <dgm:prSet presAssocID="{B540BFFE-2554-45F7-BB16-DA699738032D}" presName="FourNodes_2" presStyleLbl="node1" presStyleIdx="1" presStyleCnt="4">
        <dgm:presLayoutVars>
          <dgm:bulletEnabled val="1"/>
        </dgm:presLayoutVars>
      </dgm:prSet>
      <dgm:spPr/>
      <dgm:t>
        <a:bodyPr/>
        <a:lstStyle/>
        <a:p>
          <a:endParaRPr lang="en-GB"/>
        </a:p>
      </dgm:t>
    </dgm:pt>
    <dgm:pt modelId="{5BEC1E68-496C-4C2F-8BB8-F9F438043B07}" type="pres">
      <dgm:prSet presAssocID="{B540BFFE-2554-45F7-BB16-DA699738032D}" presName="FourNodes_3" presStyleLbl="node1" presStyleIdx="2" presStyleCnt="4">
        <dgm:presLayoutVars>
          <dgm:bulletEnabled val="1"/>
        </dgm:presLayoutVars>
      </dgm:prSet>
      <dgm:spPr/>
      <dgm:t>
        <a:bodyPr/>
        <a:lstStyle/>
        <a:p>
          <a:endParaRPr lang="en-GB"/>
        </a:p>
      </dgm:t>
    </dgm:pt>
    <dgm:pt modelId="{298C91ED-E93D-4CB4-B0E9-0D8BE39A6559}" type="pres">
      <dgm:prSet presAssocID="{B540BFFE-2554-45F7-BB16-DA699738032D}" presName="FourNodes_4" presStyleLbl="node1" presStyleIdx="3" presStyleCnt="4">
        <dgm:presLayoutVars>
          <dgm:bulletEnabled val="1"/>
        </dgm:presLayoutVars>
      </dgm:prSet>
      <dgm:spPr/>
      <dgm:t>
        <a:bodyPr/>
        <a:lstStyle/>
        <a:p>
          <a:endParaRPr lang="en-GB"/>
        </a:p>
      </dgm:t>
    </dgm:pt>
    <dgm:pt modelId="{6BF32D88-455D-450F-B1F4-6352FF27EB8F}" type="pres">
      <dgm:prSet presAssocID="{B540BFFE-2554-45F7-BB16-DA699738032D}" presName="FourConn_1-2" presStyleLbl="fgAccFollowNode1" presStyleIdx="0" presStyleCnt="3">
        <dgm:presLayoutVars>
          <dgm:bulletEnabled val="1"/>
        </dgm:presLayoutVars>
      </dgm:prSet>
      <dgm:spPr/>
      <dgm:t>
        <a:bodyPr/>
        <a:lstStyle/>
        <a:p>
          <a:endParaRPr lang="en-GB"/>
        </a:p>
      </dgm:t>
    </dgm:pt>
    <dgm:pt modelId="{630869A1-8272-483E-972B-E5C768AACD26}" type="pres">
      <dgm:prSet presAssocID="{B540BFFE-2554-45F7-BB16-DA699738032D}" presName="FourConn_2-3" presStyleLbl="fgAccFollowNode1" presStyleIdx="1" presStyleCnt="3">
        <dgm:presLayoutVars>
          <dgm:bulletEnabled val="1"/>
        </dgm:presLayoutVars>
      </dgm:prSet>
      <dgm:spPr/>
      <dgm:t>
        <a:bodyPr/>
        <a:lstStyle/>
        <a:p>
          <a:endParaRPr lang="en-GB"/>
        </a:p>
      </dgm:t>
    </dgm:pt>
    <dgm:pt modelId="{D6EE6BB5-5926-4E1D-9C08-FFF443B2526B}" type="pres">
      <dgm:prSet presAssocID="{B540BFFE-2554-45F7-BB16-DA699738032D}" presName="FourConn_3-4" presStyleLbl="fgAccFollowNode1" presStyleIdx="2" presStyleCnt="3">
        <dgm:presLayoutVars>
          <dgm:bulletEnabled val="1"/>
        </dgm:presLayoutVars>
      </dgm:prSet>
      <dgm:spPr/>
      <dgm:t>
        <a:bodyPr/>
        <a:lstStyle/>
        <a:p>
          <a:endParaRPr lang="en-GB"/>
        </a:p>
      </dgm:t>
    </dgm:pt>
    <dgm:pt modelId="{975C059D-8E6A-4961-9719-BCF56381180C}" type="pres">
      <dgm:prSet presAssocID="{B540BFFE-2554-45F7-BB16-DA699738032D}" presName="FourNodes_1_text" presStyleLbl="node1" presStyleIdx="3" presStyleCnt="4">
        <dgm:presLayoutVars>
          <dgm:bulletEnabled val="1"/>
        </dgm:presLayoutVars>
      </dgm:prSet>
      <dgm:spPr/>
      <dgm:t>
        <a:bodyPr/>
        <a:lstStyle/>
        <a:p>
          <a:endParaRPr lang="en-GB"/>
        </a:p>
      </dgm:t>
    </dgm:pt>
    <dgm:pt modelId="{A0EDE75E-FA20-486F-B5AE-B459DBF0527C}" type="pres">
      <dgm:prSet presAssocID="{B540BFFE-2554-45F7-BB16-DA699738032D}" presName="FourNodes_2_text" presStyleLbl="node1" presStyleIdx="3" presStyleCnt="4">
        <dgm:presLayoutVars>
          <dgm:bulletEnabled val="1"/>
        </dgm:presLayoutVars>
      </dgm:prSet>
      <dgm:spPr/>
      <dgm:t>
        <a:bodyPr/>
        <a:lstStyle/>
        <a:p>
          <a:endParaRPr lang="en-GB"/>
        </a:p>
      </dgm:t>
    </dgm:pt>
    <dgm:pt modelId="{26DB3B1B-AECE-4719-AA25-8FDEB487ACA7}" type="pres">
      <dgm:prSet presAssocID="{B540BFFE-2554-45F7-BB16-DA699738032D}" presName="FourNodes_3_text" presStyleLbl="node1" presStyleIdx="3" presStyleCnt="4">
        <dgm:presLayoutVars>
          <dgm:bulletEnabled val="1"/>
        </dgm:presLayoutVars>
      </dgm:prSet>
      <dgm:spPr/>
      <dgm:t>
        <a:bodyPr/>
        <a:lstStyle/>
        <a:p>
          <a:endParaRPr lang="en-GB"/>
        </a:p>
      </dgm:t>
    </dgm:pt>
    <dgm:pt modelId="{FE2D80CB-B138-4166-BBD0-D221B4FF17FC}" type="pres">
      <dgm:prSet presAssocID="{B540BFFE-2554-45F7-BB16-DA699738032D}" presName="FourNodes_4_text" presStyleLbl="node1" presStyleIdx="3" presStyleCnt="4">
        <dgm:presLayoutVars>
          <dgm:bulletEnabled val="1"/>
        </dgm:presLayoutVars>
      </dgm:prSet>
      <dgm:spPr/>
      <dgm:t>
        <a:bodyPr/>
        <a:lstStyle/>
        <a:p>
          <a:endParaRPr lang="en-GB"/>
        </a:p>
      </dgm:t>
    </dgm:pt>
  </dgm:ptLst>
  <dgm:cxnLst>
    <dgm:cxn modelId="{48B46590-C374-4036-93BF-F4CAA0FFE359}" type="presOf" srcId="{EC5E04B9-C746-4D25-8904-C02FFD11D5B4}" destId="{F71E223B-24FD-493F-A46F-7B3B0E875935}" srcOrd="0" destOrd="0" presId="urn:microsoft.com/office/officeart/2005/8/layout/vProcess5"/>
    <dgm:cxn modelId="{650A776A-43B5-4698-9662-121C2B726D7A}" type="presOf" srcId="{0DB147D7-7EF6-4DBC-85A7-D4784242F2C8}" destId="{298C91ED-E93D-4CB4-B0E9-0D8BE39A6559}" srcOrd="0" destOrd="0" presId="urn:microsoft.com/office/officeart/2005/8/layout/vProcess5"/>
    <dgm:cxn modelId="{9CB01B82-092A-4AC0-AABE-C817BC82F6D7}" type="presOf" srcId="{31F406D5-6D3B-4C51-8D5A-FAC0899A151D}" destId="{5BEC1E68-496C-4C2F-8BB8-F9F438043B07}" srcOrd="0" destOrd="0" presId="urn:microsoft.com/office/officeart/2005/8/layout/vProcess5"/>
    <dgm:cxn modelId="{410FF157-A372-4108-844B-804C1FE49F4C}" type="presOf" srcId="{B540BFFE-2554-45F7-BB16-DA699738032D}" destId="{5D75FDD6-53F8-42D3-BACD-0EC927140904}" srcOrd="0" destOrd="0" presId="urn:microsoft.com/office/officeart/2005/8/layout/vProcess5"/>
    <dgm:cxn modelId="{EB3763EF-137B-451D-9BC5-3E0DBC78B6D5}" srcId="{B540BFFE-2554-45F7-BB16-DA699738032D}" destId="{EC5E04B9-C746-4D25-8904-C02FFD11D5B4}" srcOrd="1" destOrd="0" parTransId="{8CBE5806-F7DC-4003-A33E-AB009EC2F2B9}" sibTransId="{F5458C08-D961-4EE1-B50C-6F892E0E81F3}"/>
    <dgm:cxn modelId="{A0288FE0-EC4F-4DD1-8280-4A5E9273547F}" type="presOf" srcId="{0DB147D7-7EF6-4DBC-85A7-D4784242F2C8}" destId="{FE2D80CB-B138-4166-BBD0-D221B4FF17FC}" srcOrd="1" destOrd="0" presId="urn:microsoft.com/office/officeart/2005/8/layout/vProcess5"/>
    <dgm:cxn modelId="{4AF183AB-8EBB-4A4D-B5DB-BFED82BFFCDA}" srcId="{B540BFFE-2554-45F7-BB16-DA699738032D}" destId="{0DB147D7-7EF6-4DBC-85A7-D4784242F2C8}" srcOrd="3" destOrd="0" parTransId="{623E78CE-A8B5-4342-A3DA-4FA316CABB54}" sibTransId="{491125F6-390D-4119-A20B-0510967C35F2}"/>
    <dgm:cxn modelId="{6C3B2479-FD73-4FF3-8571-D3CBCD9792DB}" srcId="{B540BFFE-2554-45F7-BB16-DA699738032D}" destId="{6379448A-EB77-43B1-9BA9-7FB76323C37E}" srcOrd="0" destOrd="0" parTransId="{C74F213A-056F-4D8A-B472-6EC15C3FC784}" sibTransId="{F2D36DC6-8975-40DB-81B9-5CC64CDFBB42}"/>
    <dgm:cxn modelId="{8B704AEB-2C04-4A43-A29B-BFA4A281D402}" srcId="{B540BFFE-2554-45F7-BB16-DA699738032D}" destId="{31F406D5-6D3B-4C51-8D5A-FAC0899A151D}" srcOrd="2" destOrd="0" parTransId="{037FC8B2-D3FD-4919-A51E-8B8E136071A1}" sibTransId="{1F0DEA9E-7037-455C-9AF6-70ADDC332DA6}"/>
    <dgm:cxn modelId="{64529C50-EAD7-47B8-BDEC-432E4FBFB41D}" type="presOf" srcId="{EC5E04B9-C746-4D25-8904-C02FFD11D5B4}" destId="{A0EDE75E-FA20-486F-B5AE-B459DBF0527C}" srcOrd="1" destOrd="0" presId="urn:microsoft.com/office/officeart/2005/8/layout/vProcess5"/>
    <dgm:cxn modelId="{69AD6EB6-DC6E-4740-9974-F6F26B0C912D}" type="presOf" srcId="{31F406D5-6D3B-4C51-8D5A-FAC0899A151D}" destId="{26DB3B1B-AECE-4719-AA25-8FDEB487ACA7}" srcOrd="1" destOrd="0" presId="urn:microsoft.com/office/officeart/2005/8/layout/vProcess5"/>
    <dgm:cxn modelId="{2EBD7404-D758-484F-A45E-9F5F5D709151}" type="presOf" srcId="{6379448A-EB77-43B1-9BA9-7FB76323C37E}" destId="{975C059D-8E6A-4961-9719-BCF56381180C}" srcOrd="1" destOrd="0" presId="urn:microsoft.com/office/officeart/2005/8/layout/vProcess5"/>
    <dgm:cxn modelId="{7F4C38A8-7629-41BF-8F42-E71EE0C9360C}" type="presOf" srcId="{F5458C08-D961-4EE1-B50C-6F892E0E81F3}" destId="{630869A1-8272-483E-972B-E5C768AACD26}" srcOrd="0" destOrd="0" presId="urn:microsoft.com/office/officeart/2005/8/layout/vProcess5"/>
    <dgm:cxn modelId="{EC44E7DB-052B-41A4-9E30-FF23322DFD96}" type="presOf" srcId="{F2D36DC6-8975-40DB-81B9-5CC64CDFBB42}" destId="{6BF32D88-455D-450F-B1F4-6352FF27EB8F}" srcOrd="0" destOrd="0" presId="urn:microsoft.com/office/officeart/2005/8/layout/vProcess5"/>
    <dgm:cxn modelId="{F877DB2C-7A37-47EE-BFE2-465A8E17C3F6}" type="presOf" srcId="{6379448A-EB77-43B1-9BA9-7FB76323C37E}" destId="{A0A27682-00B3-488E-8354-965981DDCD78}" srcOrd="0" destOrd="0" presId="urn:microsoft.com/office/officeart/2005/8/layout/vProcess5"/>
    <dgm:cxn modelId="{6E735775-0888-42D0-87DF-D13261E54E63}" type="presOf" srcId="{1F0DEA9E-7037-455C-9AF6-70ADDC332DA6}" destId="{D6EE6BB5-5926-4E1D-9C08-FFF443B2526B}" srcOrd="0" destOrd="0" presId="urn:microsoft.com/office/officeart/2005/8/layout/vProcess5"/>
    <dgm:cxn modelId="{5832A5D3-3C71-4E25-B8C0-8D8F4284CA57}" type="presParOf" srcId="{5D75FDD6-53F8-42D3-BACD-0EC927140904}" destId="{7E366510-9E45-42BE-9F72-C3CED892E096}" srcOrd="0" destOrd="0" presId="urn:microsoft.com/office/officeart/2005/8/layout/vProcess5"/>
    <dgm:cxn modelId="{8AC97D21-3263-4C80-B5F4-CA511B713BB2}" type="presParOf" srcId="{5D75FDD6-53F8-42D3-BACD-0EC927140904}" destId="{A0A27682-00B3-488E-8354-965981DDCD78}" srcOrd="1" destOrd="0" presId="urn:microsoft.com/office/officeart/2005/8/layout/vProcess5"/>
    <dgm:cxn modelId="{BA115ECD-BB3B-452A-8C05-1A846FCF7CD6}" type="presParOf" srcId="{5D75FDD6-53F8-42D3-BACD-0EC927140904}" destId="{F71E223B-24FD-493F-A46F-7B3B0E875935}" srcOrd="2" destOrd="0" presId="urn:microsoft.com/office/officeart/2005/8/layout/vProcess5"/>
    <dgm:cxn modelId="{CD857767-831E-459A-963C-3A2A9EF63630}" type="presParOf" srcId="{5D75FDD6-53F8-42D3-BACD-0EC927140904}" destId="{5BEC1E68-496C-4C2F-8BB8-F9F438043B07}" srcOrd="3" destOrd="0" presId="urn:microsoft.com/office/officeart/2005/8/layout/vProcess5"/>
    <dgm:cxn modelId="{30F960E1-9BC5-4057-B7BE-426E668B6767}" type="presParOf" srcId="{5D75FDD6-53F8-42D3-BACD-0EC927140904}" destId="{298C91ED-E93D-4CB4-B0E9-0D8BE39A6559}" srcOrd="4" destOrd="0" presId="urn:microsoft.com/office/officeart/2005/8/layout/vProcess5"/>
    <dgm:cxn modelId="{E15D0213-9775-462D-812F-1ED09144C2CB}" type="presParOf" srcId="{5D75FDD6-53F8-42D3-BACD-0EC927140904}" destId="{6BF32D88-455D-450F-B1F4-6352FF27EB8F}" srcOrd="5" destOrd="0" presId="urn:microsoft.com/office/officeart/2005/8/layout/vProcess5"/>
    <dgm:cxn modelId="{10E070B7-EF1A-4E0F-AEED-574FD2510ED4}" type="presParOf" srcId="{5D75FDD6-53F8-42D3-BACD-0EC927140904}" destId="{630869A1-8272-483E-972B-E5C768AACD26}" srcOrd="6" destOrd="0" presId="urn:microsoft.com/office/officeart/2005/8/layout/vProcess5"/>
    <dgm:cxn modelId="{149B9886-3C76-40E2-8436-1435352AEC89}" type="presParOf" srcId="{5D75FDD6-53F8-42D3-BACD-0EC927140904}" destId="{D6EE6BB5-5926-4E1D-9C08-FFF443B2526B}" srcOrd="7" destOrd="0" presId="urn:microsoft.com/office/officeart/2005/8/layout/vProcess5"/>
    <dgm:cxn modelId="{CADED09D-02AF-452D-9800-B574BE766985}" type="presParOf" srcId="{5D75FDD6-53F8-42D3-BACD-0EC927140904}" destId="{975C059D-8E6A-4961-9719-BCF56381180C}" srcOrd="8" destOrd="0" presId="urn:microsoft.com/office/officeart/2005/8/layout/vProcess5"/>
    <dgm:cxn modelId="{F36A374A-413F-4118-92F3-92E92E4D2661}" type="presParOf" srcId="{5D75FDD6-53F8-42D3-BACD-0EC927140904}" destId="{A0EDE75E-FA20-486F-B5AE-B459DBF0527C}" srcOrd="9" destOrd="0" presId="urn:microsoft.com/office/officeart/2005/8/layout/vProcess5"/>
    <dgm:cxn modelId="{3358D11C-7312-4BFB-96AF-EAF0F3625053}" type="presParOf" srcId="{5D75FDD6-53F8-42D3-BACD-0EC927140904}" destId="{26DB3B1B-AECE-4719-AA25-8FDEB487ACA7}" srcOrd="10" destOrd="0" presId="urn:microsoft.com/office/officeart/2005/8/layout/vProcess5"/>
    <dgm:cxn modelId="{1F708C90-3990-4ECC-BB60-E54F2C81C763}" type="presParOf" srcId="{5D75FDD6-53F8-42D3-BACD-0EC927140904}" destId="{FE2D80CB-B138-4166-BBD0-D221B4FF17F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hdr" sz="quarter"/>
          </p:nvPr>
        </p:nvSpPr>
        <p:spPr bwMode="auto">
          <a:xfrm>
            <a:off x="0" y="1"/>
            <a:ext cx="2945955"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defTabSz="971550">
              <a:defRPr sz="1300"/>
            </a:lvl1pPr>
          </a:lstStyle>
          <a:p>
            <a:pPr>
              <a:defRPr/>
            </a:pPr>
            <a:endParaRPr lang="en-US"/>
          </a:p>
        </p:txBody>
      </p:sp>
      <p:sp>
        <p:nvSpPr>
          <p:cNvPr id="138243" name="Rectangle 3"/>
          <p:cNvSpPr>
            <a:spLocks noGrp="1" noChangeArrowheads="1"/>
          </p:cNvSpPr>
          <p:nvPr>
            <p:ph type="dt" sz="quarter" idx="1"/>
          </p:nvPr>
        </p:nvSpPr>
        <p:spPr bwMode="auto">
          <a:xfrm>
            <a:off x="3851722" y="1"/>
            <a:ext cx="2945954"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algn="r" defTabSz="971550">
              <a:defRPr sz="1300"/>
            </a:lvl1pPr>
          </a:lstStyle>
          <a:p>
            <a:pPr>
              <a:defRPr/>
            </a:pPr>
            <a:endParaRPr lang="en-US"/>
          </a:p>
        </p:txBody>
      </p:sp>
      <p:sp>
        <p:nvSpPr>
          <p:cNvPr id="138244" name="Rectangle 4"/>
          <p:cNvSpPr>
            <a:spLocks noGrp="1" noChangeArrowheads="1"/>
          </p:cNvSpPr>
          <p:nvPr>
            <p:ph type="ftr" sz="quarter" idx="2"/>
          </p:nvPr>
        </p:nvSpPr>
        <p:spPr bwMode="auto">
          <a:xfrm>
            <a:off x="0" y="9430963"/>
            <a:ext cx="2945955"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defTabSz="971550">
              <a:defRPr sz="1300"/>
            </a:lvl1pPr>
          </a:lstStyle>
          <a:p>
            <a:pPr>
              <a:defRPr/>
            </a:pPr>
            <a:endParaRPr lang="en-US"/>
          </a:p>
        </p:txBody>
      </p:sp>
      <p:sp>
        <p:nvSpPr>
          <p:cNvPr id="138245" name="Rectangle 5"/>
          <p:cNvSpPr>
            <a:spLocks noGrp="1" noChangeArrowheads="1"/>
          </p:cNvSpPr>
          <p:nvPr>
            <p:ph type="sldNum" sz="quarter" idx="3"/>
          </p:nvPr>
        </p:nvSpPr>
        <p:spPr bwMode="auto">
          <a:xfrm>
            <a:off x="3851722" y="9430963"/>
            <a:ext cx="2945954"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algn="r" defTabSz="971550">
              <a:defRPr sz="1300"/>
            </a:lvl1pPr>
          </a:lstStyle>
          <a:p>
            <a:pPr>
              <a:defRPr/>
            </a:pPr>
            <a:fld id="{8FFDA364-C2D6-4B49-920A-73ED343E2944}" type="slidenum">
              <a:rPr lang="en-US"/>
              <a:pPr>
                <a:defRPr/>
              </a:pPr>
              <a:t>‹#›</a:t>
            </a:fld>
            <a:endParaRPr lang="en-US"/>
          </a:p>
        </p:txBody>
      </p:sp>
    </p:spTree>
    <p:extLst>
      <p:ext uri="{BB962C8B-B14F-4D97-AF65-F5344CB8AC3E}">
        <p14:creationId xmlns:p14="http://schemas.microsoft.com/office/powerpoint/2010/main" val="15640480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1"/>
            <a:ext cx="2945955"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defTabSz="971550">
              <a:defRPr sz="1300"/>
            </a:lvl1pPr>
          </a:lstStyle>
          <a:p>
            <a:pPr>
              <a:defRPr/>
            </a:pPr>
            <a:endParaRPr lang="en-GB"/>
          </a:p>
        </p:txBody>
      </p:sp>
      <p:sp>
        <p:nvSpPr>
          <p:cNvPr id="36867" name="Rectangle 3"/>
          <p:cNvSpPr>
            <a:spLocks noGrp="1" noChangeArrowheads="1"/>
          </p:cNvSpPr>
          <p:nvPr>
            <p:ph type="dt" idx="1"/>
          </p:nvPr>
        </p:nvSpPr>
        <p:spPr bwMode="auto">
          <a:xfrm>
            <a:off x="3851722" y="1"/>
            <a:ext cx="2945954" cy="495675"/>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lvl1pPr algn="r" defTabSz="971550">
              <a:defRPr sz="1300"/>
            </a:lvl1pPr>
          </a:lstStyle>
          <a:p>
            <a:pPr>
              <a:defRPr/>
            </a:pPr>
            <a:endParaRPr lang="en-GB"/>
          </a:p>
        </p:txBody>
      </p:sp>
      <p:sp>
        <p:nvSpPr>
          <p:cNvPr id="2662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36869" name="Rectangle 5"/>
          <p:cNvSpPr>
            <a:spLocks noGrp="1" noChangeArrowheads="1"/>
          </p:cNvSpPr>
          <p:nvPr>
            <p:ph type="body" sz="quarter" idx="3"/>
          </p:nvPr>
        </p:nvSpPr>
        <p:spPr bwMode="auto">
          <a:xfrm>
            <a:off x="905767" y="4710558"/>
            <a:ext cx="4986142" cy="4470926"/>
          </a:xfrm>
          <a:prstGeom prst="rect">
            <a:avLst/>
          </a:prstGeom>
          <a:noFill/>
          <a:ln w="9525">
            <a:noFill/>
            <a:miter lim="800000"/>
            <a:headEnd/>
            <a:tailEnd/>
          </a:ln>
          <a:effectLst/>
        </p:spPr>
        <p:txBody>
          <a:bodyPr vert="horz" wrap="square" lIns="97153" tIns="48576" rIns="97153" bIns="48576"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6870" name="Rectangle 6"/>
          <p:cNvSpPr>
            <a:spLocks noGrp="1" noChangeArrowheads="1"/>
          </p:cNvSpPr>
          <p:nvPr>
            <p:ph type="ftr" sz="quarter" idx="4"/>
          </p:nvPr>
        </p:nvSpPr>
        <p:spPr bwMode="auto">
          <a:xfrm>
            <a:off x="0" y="9430963"/>
            <a:ext cx="2945955"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defTabSz="971550">
              <a:defRPr sz="1300"/>
            </a:lvl1pPr>
          </a:lstStyle>
          <a:p>
            <a:pPr>
              <a:defRPr/>
            </a:pPr>
            <a:endParaRPr lang="en-GB"/>
          </a:p>
        </p:txBody>
      </p:sp>
      <p:sp>
        <p:nvSpPr>
          <p:cNvPr id="36871" name="Rectangle 7"/>
          <p:cNvSpPr>
            <a:spLocks noGrp="1" noChangeArrowheads="1"/>
          </p:cNvSpPr>
          <p:nvPr>
            <p:ph type="sldNum" sz="quarter" idx="5"/>
          </p:nvPr>
        </p:nvSpPr>
        <p:spPr bwMode="auto">
          <a:xfrm>
            <a:off x="3851722" y="9430963"/>
            <a:ext cx="2945954" cy="495675"/>
          </a:xfrm>
          <a:prstGeom prst="rect">
            <a:avLst/>
          </a:prstGeom>
          <a:noFill/>
          <a:ln w="9525">
            <a:noFill/>
            <a:miter lim="800000"/>
            <a:headEnd/>
            <a:tailEnd/>
          </a:ln>
          <a:effectLst/>
        </p:spPr>
        <p:txBody>
          <a:bodyPr vert="horz" wrap="square" lIns="97153" tIns="48576" rIns="97153" bIns="48576" numCol="1" anchor="b" anchorCtr="0" compatLnSpc="1">
            <a:prstTxWarp prst="textNoShape">
              <a:avLst/>
            </a:prstTxWarp>
          </a:bodyPr>
          <a:lstStyle>
            <a:lvl1pPr algn="r" defTabSz="971550">
              <a:defRPr sz="1300"/>
            </a:lvl1pPr>
          </a:lstStyle>
          <a:p>
            <a:pPr>
              <a:defRPr/>
            </a:pPr>
            <a:fld id="{455F1EBE-EF3C-45A7-BC4D-95AAB26C11AE}" type="slidenum">
              <a:rPr lang="en-GB"/>
              <a:pPr>
                <a:defRPr/>
              </a:pPr>
              <a:t>‹#›</a:t>
            </a:fld>
            <a:endParaRPr lang="en-GB"/>
          </a:p>
        </p:txBody>
      </p:sp>
    </p:spTree>
    <p:extLst>
      <p:ext uri="{BB962C8B-B14F-4D97-AF65-F5344CB8AC3E}">
        <p14:creationId xmlns:p14="http://schemas.microsoft.com/office/powerpoint/2010/main" val="2490614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452AF3-29AC-4848-9A59-DD25FCAC520C}" type="slidenum">
              <a:rPr lang="en-US" altLang="en-US">
                <a:latin typeface="Arial" panose="020B0604020202020204" pitchFamily="34" charset="0"/>
              </a:rPr>
              <a:pPr>
                <a:spcBef>
                  <a:spcPct val="0"/>
                </a:spcBef>
              </a:pPr>
              <a:t>4</a:t>
            </a:fld>
            <a:endParaRPr lang="en-US" altLang="en-US">
              <a:latin typeface="Arial" panose="020B0604020202020204" pitchFamily="34" charset="0"/>
            </a:endParaRPr>
          </a:p>
        </p:txBody>
      </p:sp>
      <p:sp>
        <p:nvSpPr>
          <p:cNvPr id="1536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smtClean="0"/>
          </a:p>
        </p:txBody>
      </p:sp>
    </p:spTree>
    <p:extLst>
      <p:ext uri="{BB962C8B-B14F-4D97-AF65-F5344CB8AC3E}">
        <p14:creationId xmlns:p14="http://schemas.microsoft.com/office/powerpoint/2010/main" val="5004170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solidFill>
                  <a:srgbClr val="008000"/>
                </a:solidFill>
                <a:ea typeface="MS PGothic" panose="020B0600070205080204" pitchFamily="34" charset="-128"/>
              </a:rPr>
              <a:t>This figure presents a simple, five-step model of the marketing process for creating and capturing customer value</a:t>
            </a:r>
            <a:r>
              <a:rPr lang="en-US" altLang="en-US" smtClean="0">
                <a:solidFill>
                  <a:srgbClr val="FF0000"/>
                </a:solidFill>
                <a:ea typeface="MS PGothic" panose="020B0600070205080204" pitchFamily="34" charset="-128"/>
              </a:rPr>
              <a:t>. </a:t>
            </a:r>
            <a:r>
              <a:rPr lang="en-US" altLang="en-US" smtClean="0">
                <a:ea typeface="MS PGothic" panose="020B0600070205080204" pitchFamily="34" charset="-128"/>
              </a:rPr>
              <a:t>In the first four steps, companies work to understand consumers, create customer value, and build strong customer relationships. In the final step, companies reap the rewards of creating superior customer value. </a:t>
            </a:r>
            <a:r>
              <a:rPr lang="en-US" altLang="en-US" smtClean="0">
                <a:solidFill>
                  <a:srgbClr val="008000"/>
                </a:solidFill>
                <a:ea typeface="MS PGothic" panose="020B0600070205080204" pitchFamily="34" charset="-128"/>
              </a:rPr>
              <a:t>The rewards are in the form of sales, profits, and long-term customer equity.</a:t>
            </a: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EE9633-788C-42FE-9FA7-F700719ED118}" type="slidenum">
              <a:rPr lang="en-US" altLang="en-US">
                <a:latin typeface="Arial" panose="020B0604020202020204" pitchFamily="34" charset="0"/>
                <a:ea typeface="MS PGothic" panose="020B0600070205080204" pitchFamily="34" charset="-128"/>
              </a:rPr>
              <a:pPr>
                <a:spcBef>
                  <a:spcPct val="0"/>
                </a:spcBef>
              </a:pPr>
              <a:t>7</a:t>
            </a:fld>
            <a:endParaRPr lang="en-US" altLang="en-US">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1778904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ea typeface="MS PGothic" panose="020B0600070205080204" pitchFamily="34" charset="-128"/>
              </a:rPr>
              <a:t>Marketers need to understand customer needs and wants and the marketplace in which they operate. </a:t>
            </a:r>
            <a:r>
              <a:rPr lang="en-US" altLang="en-US" smtClean="0">
                <a:solidFill>
                  <a:srgbClr val="008000"/>
                </a:solidFill>
                <a:ea typeface="MS PGothic" panose="020B0600070205080204" pitchFamily="34" charset="-128"/>
              </a:rPr>
              <a:t>The five core customer and marketplace concepts are needs, wants, and demands, market offerings that include products, services, and experiences, value and satisfaction, exchanges and relationships, and markets. Each of these core concepts are discussed in detail in the following slides.</a:t>
            </a:r>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2F501CE-9FB7-4229-A721-80CD8BD01E22}" type="slidenum">
              <a:rPr lang="en-US" altLang="en-US">
                <a:latin typeface="Arial" panose="020B0604020202020204" pitchFamily="34" charset="0"/>
                <a:ea typeface="MS PGothic" panose="020B0600070205080204" pitchFamily="34" charset="-128"/>
              </a:rPr>
              <a:pPr>
                <a:spcBef>
                  <a:spcPct val="0"/>
                </a:spcBef>
              </a:pPr>
              <a:t>12</a:t>
            </a:fld>
            <a:endParaRPr lang="en-US" altLang="en-US">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2556438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9B064AC-5601-420A-B1E0-C6558697F720}" type="slidenum">
              <a:rPr lang="en-US" altLang="en-US">
                <a:ea typeface="ヒラギノ角ゴ Pro W3"/>
                <a:cs typeface="ヒラギノ角ゴ Pro W3"/>
              </a:rPr>
              <a:pPr>
                <a:spcBef>
                  <a:spcPct val="0"/>
                </a:spcBef>
              </a:pPr>
              <a:t>13</a:t>
            </a:fld>
            <a:endParaRPr lang="en-US" altLang="en-US">
              <a:ea typeface="ヒラギノ角ゴ Pro W3"/>
              <a:cs typeface="ヒラギノ角ゴ Pro W3"/>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2" name="Rectangle 3"/>
          <p:cNvSpPr>
            <a:spLocks noGrp="1" noChangeArrowheads="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7500" lnSpcReduction="20000"/>
          </a:bodyPr>
          <a:lstStyle/>
          <a:p>
            <a:pPr>
              <a:defRPr/>
            </a:pPr>
            <a:r>
              <a:rPr lang="en-US" altLang="en-US" dirty="0" smtClean="0"/>
              <a:t>Marketing is the process of building profitable customer relationships by creating value for customers and capturing value in return.</a:t>
            </a:r>
          </a:p>
          <a:p>
            <a:pPr>
              <a:defRPr/>
            </a:pPr>
            <a:r>
              <a:rPr lang="en-US" altLang="en-US" dirty="0" smtClean="0"/>
              <a:t>The first four steps of the marketing process focus on creating value for customers. The company first gains a full understanding of the marketplace by researching customer needs and managing marketing information. It then designs a customer-driven marketing strategy based on the answers to two simple questions. The first question is “What consumers will we serve?” (market segmentation and targeting). Good marketing companies know that they cannot serve all customers in every way. Instead, they need to focus their resources on the customers they can serve best and most profitably. The second marketing strategy question is “How can we best serve targeted customers?” (differentiation and positioning). Here, the marketer outlines a value proposition that spells out what values the company will deliver to win target customers.</a:t>
            </a:r>
          </a:p>
          <a:p>
            <a:pPr>
              <a:defRPr/>
            </a:pPr>
            <a:r>
              <a:rPr lang="en-US" altLang="en-US" dirty="0" smtClean="0"/>
              <a:t>With its marketing strategy chosen, the company now constructs an integrated marketing program—consisting of a blend of the four marketing mix elements—the four Ps—that transforms the marketing strategy into real value for customers. The company develops product offers and creates strong brand identities for them. It prices these offers to create real customer value and distributes the offers to make them available to target consumers. Finally, the company designs promotion programs that communicate the value proposition to target customers and persuade them to act on the market offering.</a:t>
            </a:r>
          </a:p>
          <a:p>
            <a:pPr>
              <a:defRPr/>
            </a:pPr>
            <a:r>
              <a:rPr lang="en-US" altLang="en-US" dirty="0" smtClean="0"/>
              <a:t>Perhaps the most important step in the marketing process involves building value-laden, profitable relationships with target customers. Throughout the process, marketers practice customer relationship management to create customer satisfaction and delight. In creating customer value and relationships, however, the company cannot go it alone. It must work closely with marketing partners both inside the company and throughout its marketing system. Thus, beyond practicing good customer relationship management, firms must also practice good partner relationship management.</a:t>
            </a:r>
          </a:p>
          <a:p>
            <a:pPr>
              <a:defRPr/>
            </a:pPr>
            <a:r>
              <a:rPr lang="en-US" altLang="en-US" dirty="0" smtClean="0"/>
              <a:t>The first four steps in the marketing process create value </a:t>
            </a:r>
            <a:r>
              <a:rPr lang="en-US" altLang="en-US" i="1" dirty="0" smtClean="0"/>
              <a:t>for</a:t>
            </a:r>
            <a:r>
              <a:rPr lang="en-US" altLang="en-US" dirty="0" smtClean="0"/>
              <a:t> customers. In the final step, the company reaps the rewards of its strong customer relationships by capturing value </a:t>
            </a:r>
            <a:r>
              <a:rPr lang="en-US" altLang="en-US" i="1" dirty="0" smtClean="0"/>
              <a:t>from</a:t>
            </a:r>
            <a:r>
              <a:rPr lang="en-US" altLang="en-US" dirty="0" smtClean="0"/>
              <a:t> customers. Delivering superior customer value creates highly satisfied customers who will buy more and buy again. This helps the company capture customer lifetime value and greater share of customer. The result is increased long-term customer equity for the firm.</a:t>
            </a:r>
          </a:p>
          <a:p>
            <a:pPr>
              <a:defRPr/>
            </a:pPr>
            <a:r>
              <a:rPr lang="en-US" altLang="en-US" dirty="0" smtClean="0"/>
              <a:t>Finally, in the face of today’s changing marketing landscape, companies must take into account three additional factors. In building customer and partner relationships, they must harness marketing technology, take advantage of global opportunities, and ensure that they act in an environmentally and socially responsible way.</a:t>
            </a:r>
          </a:p>
          <a:p>
            <a:pPr>
              <a:defRPr/>
            </a:pPr>
            <a:endParaRPr lang="en-US" altLang="en-US" dirty="0" smtClean="0"/>
          </a:p>
        </p:txBody>
      </p:sp>
    </p:spTree>
    <p:extLst>
      <p:ext uri="{BB962C8B-B14F-4D97-AF65-F5344CB8AC3E}">
        <p14:creationId xmlns:p14="http://schemas.microsoft.com/office/powerpoint/2010/main" val="35464205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C53A7DA-4F21-4A1E-800F-79FD165E8745}" type="slidenum">
              <a:rPr lang="en-GB" altLang="en-US" smtClean="0">
                <a:latin typeface="Arial" panose="020B0604020202020204" pitchFamily="34" charset="0"/>
              </a:rPr>
              <a:pPr>
                <a:spcBef>
                  <a:spcPct val="0"/>
                </a:spcBef>
              </a:pPr>
              <a:t>18</a:t>
            </a:fld>
            <a:endParaRPr lang="en-GB" altLang="en-US" smtClean="0">
              <a:latin typeface="Arial" panose="020B0604020202020204" pitchFamily="34" charset="0"/>
            </a:endParaRPr>
          </a:p>
        </p:txBody>
      </p:sp>
    </p:spTree>
    <p:extLst>
      <p:ext uri="{BB962C8B-B14F-4D97-AF65-F5344CB8AC3E}">
        <p14:creationId xmlns:p14="http://schemas.microsoft.com/office/powerpoint/2010/main" val="97787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Managing the marketing process requires the four marketing management functions shown in Figure 2.6—</a:t>
            </a:r>
            <a:r>
              <a:rPr lang="en-US" altLang="en-US" i="1" smtClean="0"/>
              <a:t>analysis</a:t>
            </a:r>
            <a:r>
              <a:rPr lang="en-US" altLang="en-US" smtClean="0"/>
              <a:t>, </a:t>
            </a:r>
            <a:r>
              <a:rPr lang="en-US" altLang="en-US" i="1" smtClean="0"/>
              <a:t>planning</a:t>
            </a:r>
            <a:r>
              <a:rPr lang="en-US" altLang="en-US" smtClean="0"/>
              <a:t>, </a:t>
            </a:r>
            <a:r>
              <a:rPr lang="en-US" altLang="en-US" i="1" smtClean="0"/>
              <a:t>implementation</a:t>
            </a:r>
            <a:r>
              <a:rPr lang="en-US" altLang="en-US" smtClean="0"/>
              <a:t>, and </a:t>
            </a:r>
            <a:r>
              <a:rPr lang="en-US" altLang="en-US" i="1" smtClean="0"/>
              <a:t>control</a:t>
            </a:r>
            <a:r>
              <a:rPr lang="en-US" altLang="en-US" smtClean="0"/>
              <a:t>. The company first develops company-wide strategic plans and then translates them into marketing and other plans for each division, product, and brand. Through implementation, the company turns the plans into actions. Control consists of measuring and evaluating the results of marketing activities and taking corrective action where needed. Finally, marketing analysis provides information and evaluations needed for all the other marketing activities.</a:t>
            </a: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3FDD005-F54C-4CF9-B6D4-99DFB703C3A5}" type="slidenum">
              <a:rPr lang="en-US" altLang="en-US" smtClean="0">
                <a:latin typeface="Calibri" panose="020F0502020204030204" pitchFamily="34" charset="0"/>
                <a:ea typeface="ヒラギノ角ゴ Pro W3"/>
                <a:cs typeface="ヒラギノ角ゴ Pro W3"/>
              </a:rPr>
              <a:pPr/>
              <a:t>20</a:t>
            </a:fld>
            <a:endParaRPr lang="en-US" altLang="en-US" smtClean="0">
              <a:latin typeface="Calibri" panose="020F0502020204030204" pitchFamily="34" charset="0"/>
              <a:ea typeface="ヒラギノ角ゴ Pro W3"/>
              <a:cs typeface="ヒラギノ角ゴ Pro W3"/>
            </a:endParaRPr>
          </a:p>
        </p:txBody>
      </p:sp>
    </p:spTree>
    <p:extLst>
      <p:ext uri="{BB962C8B-B14F-4D97-AF65-F5344CB8AC3E}">
        <p14:creationId xmlns:p14="http://schemas.microsoft.com/office/powerpoint/2010/main" val="848153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730EB40-E353-405C-96CD-674756A45410}" type="slidenum">
              <a:rPr lang="en-US" altLang="en-US" smtClean="0">
                <a:latin typeface="Arial" panose="020B0604020202020204" pitchFamily="34" charset="0"/>
              </a:rPr>
              <a:pPr>
                <a:spcBef>
                  <a:spcPct val="0"/>
                </a:spcBef>
              </a:pPr>
              <a:t>23</a:t>
            </a:fld>
            <a:endParaRPr lang="en-US" altLang="en-US" smtClean="0">
              <a:latin typeface="Arial" panose="020B0604020202020204" pitchFamily="34" charset="0"/>
            </a:endParaRPr>
          </a:p>
        </p:txBody>
      </p:sp>
      <p:sp>
        <p:nvSpPr>
          <p:cNvPr id="19459" name="Slide Image Placeholder 1"/>
          <p:cNvSpPr>
            <a:spLocks noGrp="1" noRot="1" noChangeAspect="1" noTextEdit="1"/>
          </p:cNvSpPr>
          <p:nvPr>
            <p:ph type="sldImg"/>
          </p:nvPr>
        </p:nvSpPr>
        <p:spPr bwMode="auto">
          <a:xfrm>
            <a:off x="939800" y="752475"/>
            <a:ext cx="5005388" cy="37560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Notes Placeholder 2"/>
          <p:cNvSpPr>
            <a:spLocks noGrp="1"/>
          </p:cNvSpPr>
          <p:nvPr>
            <p:ph type="body" idx="1"/>
          </p:nvPr>
        </p:nvSpPr>
        <p:spPr bwMode="auto">
          <a:xfrm>
            <a:off x="917575" y="5510213"/>
            <a:ext cx="5049838" cy="3756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r>
              <a:rPr lang="en-GB" altLang="en-US" smtClean="0"/>
              <a:t>What business are we in and where should we go?</a:t>
            </a:r>
          </a:p>
          <a:p>
            <a:pPr eaLnBrk="1" hangingPunct="1"/>
            <a:endParaRPr lang="en-GB" altLang="en-US" smtClean="0"/>
          </a:p>
          <a:p>
            <a:pPr eaLnBrk="1" hangingPunct="1"/>
            <a:r>
              <a:rPr lang="en-GB" altLang="en-US" smtClean="0"/>
              <a:t>Where are we now?</a:t>
            </a:r>
          </a:p>
          <a:p>
            <a:pPr eaLnBrk="1" hangingPunct="1"/>
            <a:r>
              <a:rPr lang="en-GB" altLang="en-US" smtClean="0"/>
              <a:t>Where do we want to be?</a:t>
            </a:r>
          </a:p>
          <a:p>
            <a:pPr eaLnBrk="1" hangingPunct="1"/>
            <a:r>
              <a:rPr lang="en-GB" altLang="en-US" smtClean="0"/>
              <a:t>How do we get there?</a:t>
            </a:r>
          </a:p>
          <a:p>
            <a:pPr eaLnBrk="1" hangingPunct="1"/>
            <a:endParaRPr lang="en-GB" altLang="en-US" smtClean="0"/>
          </a:p>
        </p:txBody>
      </p:sp>
      <p:sp>
        <p:nvSpPr>
          <p:cNvPr id="19461" name="Header Placeholder 3"/>
          <p:cNvSpPr txBox="1">
            <a:spLocks noGrp="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19462" name="Slide Number Placeholder 4"/>
          <p:cNvSpPr txBox="1">
            <a:spLocks noGrp="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FFD7B4CD-EEE1-4637-8B48-9B3852F84D51}" type="slidenum">
              <a:rPr lang="en-GB" altLang="en-US" sz="1700">
                <a:latin typeface="Comic Sans MS" panose="030F0702030302020204" pitchFamily="66" charset="0"/>
              </a:rPr>
              <a:pPr algn="r">
                <a:spcBef>
                  <a:spcPct val="0"/>
                </a:spcBef>
              </a:pPr>
              <a:t>23</a:t>
            </a:fld>
            <a:endParaRPr lang="en-GB" altLang="en-US" sz="1700">
              <a:latin typeface="Comic Sans MS" panose="030F0702030302020204" pitchFamily="66" charset="0"/>
            </a:endParaRPr>
          </a:p>
        </p:txBody>
      </p:sp>
    </p:spTree>
    <p:extLst>
      <p:ext uri="{BB962C8B-B14F-4D97-AF65-F5344CB8AC3E}">
        <p14:creationId xmlns:p14="http://schemas.microsoft.com/office/powerpoint/2010/main" val="1304320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This statement unlike previous one mentions key customer segments, products, markets and self-concept of Apple and is customer-oriented. It also reveals Apple’s core purpose</a:t>
            </a: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54D7032-8A12-4BDF-BC45-0738A2E9D4D8}" type="slidenum">
              <a:rPr lang="en-US" altLang="en-US" smtClean="0">
                <a:latin typeface="Arial" panose="020B0604020202020204" pitchFamily="34" charset="0"/>
              </a:rPr>
              <a:pPr>
                <a:spcBef>
                  <a:spcPct val="0"/>
                </a:spcBef>
              </a:pPr>
              <a:t>29</a:t>
            </a:fld>
            <a:endParaRPr lang="en-US" altLang="en-US" smtClean="0">
              <a:latin typeface="Arial" panose="020B0604020202020204" pitchFamily="34" charset="0"/>
            </a:endParaRPr>
          </a:p>
        </p:txBody>
      </p:sp>
    </p:spTree>
    <p:extLst>
      <p:ext uri="{BB962C8B-B14F-4D97-AF65-F5344CB8AC3E}">
        <p14:creationId xmlns:p14="http://schemas.microsoft.com/office/powerpoint/2010/main" val="3172596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8BE2D67-360F-46AC-81B7-05F785EECBE0}" type="slidenum">
              <a:rPr lang="en-US" altLang="en-US" smtClean="0">
                <a:latin typeface="Arial" panose="020B0604020202020204" pitchFamily="34" charset="0"/>
              </a:rPr>
              <a:pPr>
                <a:spcBef>
                  <a:spcPct val="0"/>
                </a:spcBef>
              </a:pPr>
              <a:t>30</a:t>
            </a:fld>
            <a:endParaRPr lang="en-US" altLang="en-US" smtClean="0">
              <a:latin typeface="Arial" panose="020B0604020202020204" pitchFamily="34" charset="0"/>
            </a:endParaRPr>
          </a:p>
        </p:txBody>
      </p:sp>
      <p:sp>
        <p:nvSpPr>
          <p:cNvPr id="30723" name="Slide Image Placeholder 1"/>
          <p:cNvSpPr>
            <a:spLocks noGrp="1" noRot="1" noChangeAspect="1" noTextEdit="1"/>
          </p:cNvSpPr>
          <p:nvPr>
            <p:ph type="sldImg"/>
          </p:nvPr>
        </p:nvSpPr>
        <p:spPr bwMode="auto">
          <a:xfrm>
            <a:off x="939800" y="752475"/>
            <a:ext cx="5005388" cy="3756025"/>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4" name="Notes Placeholder 2"/>
          <p:cNvSpPr>
            <a:spLocks noGrp="1"/>
          </p:cNvSpPr>
          <p:nvPr>
            <p:ph type="body" idx="1"/>
          </p:nvPr>
        </p:nvSpPr>
        <p:spPr bwMode="auto">
          <a:xfrm>
            <a:off x="917575" y="5510213"/>
            <a:ext cx="5049838" cy="37560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endParaRPr lang="en-GB" altLang="en-US" smtClean="0"/>
          </a:p>
        </p:txBody>
      </p:sp>
      <p:sp>
        <p:nvSpPr>
          <p:cNvPr id="30725" name="Header Placeholder 3"/>
          <p:cNvSpPr txBox="1">
            <a:spLocks noGrp="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30726" name="Slide Number Placeholder 4"/>
          <p:cNvSpPr txBox="1">
            <a:spLocks noGrp="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831AB562-8BA5-4350-BF45-374E58FED5A8}" type="slidenum">
              <a:rPr lang="en-GB" altLang="en-US" sz="1700">
                <a:latin typeface="Comic Sans MS" panose="030F0702030302020204" pitchFamily="66" charset="0"/>
              </a:rPr>
              <a:pPr algn="r">
                <a:spcBef>
                  <a:spcPct val="0"/>
                </a:spcBef>
              </a:pPr>
              <a:t>30</a:t>
            </a:fld>
            <a:endParaRPr lang="en-GB" altLang="en-US" sz="1700">
              <a:latin typeface="Comic Sans MS" panose="030F0702030302020204" pitchFamily="66" charset="0"/>
            </a:endParaRPr>
          </a:p>
        </p:txBody>
      </p:sp>
    </p:spTree>
    <p:extLst>
      <p:ext uri="{BB962C8B-B14F-4D97-AF65-F5344CB8AC3E}">
        <p14:creationId xmlns:p14="http://schemas.microsoft.com/office/powerpoint/2010/main" val="352722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A13DD5-28B8-44A1-B4A5-8CEC515C363E}" type="slidenum">
              <a:rPr lang="en-US" altLang="en-US" smtClean="0">
                <a:latin typeface="Calibri" panose="020F0502020204030204" pitchFamily="34" charset="0"/>
                <a:ea typeface="ヒラギノ角ゴ Pro W3"/>
                <a:cs typeface="ヒラギノ角ゴ Pro W3"/>
              </a:rPr>
              <a:pPr/>
              <a:t>32</a:t>
            </a:fld>
            <a:endParaRPr lang="en-US" altLang="en-US" smtClean="0">
              <a:latin typeface="Calibri" panose="020F0502020204030204" pitchFamily="34" charset="0"/>
              <a:ea typeface="ヒラギノ角ゴ Pro W3"/>
              <a:cs typeface="ヒラギノ角ゴ Pro W3"/>
            </a:endParaRPr>
          </a:p>
        </p:txBody>
      </p:sp>
    </p:spTree>
    <p:extLst>
      <p:ext uri="{BB962C8B-B14F-4D97-AF65-F5344CB8AC3E}">
        <p14:creationId xmlns:p14="http://schemas.microsoft.com/office/powerpoint/2010/main" val="3535908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0C55058-E44D-4FBF-9231-5D11A83EFE64}" type="slidenum">
              <a:rPr lang="en-US" altLang="en-US" smtClean="0">
                <a:latin typeface="Arial" panose="020B0604020202020204" pitchFamily="34" charset="0"/>
              </a:rPr>
              <a:pPr>
                <a:spcBef>
                  <a:spcPct val="0"/>
                </a:spcBef>
              </a:pPr>
              <a:t>38</a:t>
            </a:fld>
            <a:endParaRPr lang="en-US" altLang="en-US" smtClean="0">
              <a:latin typeface="Arial" panose="020B0604020202020204" pitchFamily="34" charset="0"/>
            </a:endParaRPr>
          </a:p>
        </p:txBody>
      </p:sp>
      <p:sp>
        <p:nvSpPr>
          <p:cNvPr id="41987" name="Rectangle 2"/>
          <p:cNvSpPr txBox="1">
            <a:spLocks noGrp="1" noChangeArrowheads="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41988" name="Rectangle 7"/>
          <p:cNvSpPr txBox="1">
            <a:spLocks noGrp="1" noChangeArrowheads="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2800080A-3E32-422F-B021-74F3A5113DAD}" type="slidenum">
              <a:rPr lang="en-GB" altLang="en-US" sz="1700">
                <a:latin typeface="Comic Sans MS" panose="030F0702030302020204" pitchFamily="66" charset="0"/>
              </a:rPr>
              <a:pPr algn="r">
                <a:spcBef>
                  <a:spcPct val="0"/>
                </a:spcBef>
              </a:pPr>
              <a:t>38</a:t>
            </a:fld>
            <a:endParaRPr lang="en-GB" altLang="en-US" sz="1700">
              <a:latin typeface="Comic Sans MS" panose="030F0702030302020204" pitchFamily="66" charset="0"/>
            </a:endParaRPr>
          </a:p>
        </p:txBody>
      </p:sp>
      <p:sp>
        <p:nvSpPr>
          <p:cNvPr id="41989" name="Rectangle 2"/>
          <p:cNvSpPr>
            <a:spLocks noGrp="1" noRot="1" noChangeAspect="1" noChangeArrowheads="1" noTextEdit="1"/>
          </p:cNvSpPr>
          <p:nvPr>
            <p:ph type="sldImg"/>
          </p:nvPr>
        </p:nvSpPr>
        <p:spPr bwMode="auto">
          <a:xfrm>
            <a:off x="960438" y="769938"/>
            <a:ext cx="5021262" cy="37671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90" name="Rectangle 3"/>
          <p:cNvSpPr>
            <a:spLocks noGrp="1" noChangeArrowheads="1"/>
          </p:cNvSpPr>
          <p:nvPr>
            <p:ph type="body" idx="1"/>
          </p:nvPr>
        </p:nvSpPr>
        <p:spPr bwMode="auto">
          <a:xfrm>
            <a:off x="936625" y="4767263"/>
            <a:ext cx="5067300" cy="45386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endParaRPr lang="en-GB" altLang="en-US" smtClean="0"/>
          </a:p>
        </p:txBody>
      </p:sp>
    </p:spTree>
    <p:extLst>
      <p:ext uri="{BB962C8B-B14F-4D97-AF65-F5344CB8AC3E}">
        <p14:creationId xmlns:p14="http://schemas.microsoft.com/office/powerpoint/2010/main" val="30795117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B0636A0-1943-4A8E-A754-70A3463E1274}" type="slidenum">
              <a:rPr lang="en-GB" altLang="en-US" smtClean="0">
                <a:ea typeface="MS PGothic" panose="020B0600070205080204" pitchFamily="34" charset="-128"/>
              </a:rPr>
              <a:pPr/>
              <a:t>40</a:t>
            </a:fld>
            <a:endParaRPr lang="en-GB" altLang="en-US" smtClean="0">
              <a:ea typeface="MS PGothic" panose="020B0600070205080204" pitchFamily="34" charset="-128"/>
            </a:endParaRPr>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endParaRPr lang="en-US" altLang="en-US" smtClean="0">
              <a:ea typeface="MS PGothic" panose="020B0600070205080204" pitchFamily="34" charset="-128"/>
            </a:endParaRPr>
          </a:p>
        </p:txBody>
      </p:sp>
    </p:spTree>
    <p:extLst>
      <p:ext uri="{BB962C8B-B14F-4D97-AF65-F5344CB8AC3E}">
        <p14:creationId xmlns:p14="http://schemas.microsoft.com/office/powerpoint/2010/main" val="1411308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785926"/>
            <a:ext cx="7658208" cy="815992"/>
          </a:xfrm>
        </p:spPr>
        <p:txBody>
          <a:bodyPr/>
          <a:lstStyle/>
          <a:p>
            <a:r>
              <a:rPr lang="en-US" smtClean="0"/>
              <a:t>Click to edit Master title style</a:t>
            </a:r>
            <a:endParaRPr lang="en-GB"/>
          </a:p>
        </p:txBody>
      </p:sp>
      <p:sp>
        <p:nvSpPr>
          <p:cNvPr id="3" name="Subtitle 2"/>
          <p:cNvSpPr>
            <a:spLocks noGrp="1"/>
          </p:cNvSpPr>
          <p:nvPr>
            <p:ph type="subTitle" idx="1"/>
          </p:nvPr>
        </p:nvSpPr>
        <p:spPr>
          <a:xfrm>
            <a:off x="642910" y="3143248"/>
            <a:ext cx="6429420" cy="714380"/>
          </a:xfrm>
        </p:spPr>
        <p:txBody>
          <a:bodyPr/>
          <a:lstStyle>
            <a:lvl1pPr marL="0" indent="0" algn="l">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ACB7DE5-08DA-4A9B-B377-6B5C6A0C1EC9}" type="datetimeFigureOut">
              <a:rPr lang="en-US"/>
              <a:pPr>
                <a:defRPr/>
              </a:pPr>
              <a:t>4/4/2018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CAF27A0-DD49-47A5-8362-645C548B475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14348" y="285728"/>
            <a:ext cx="8429652" cy="928694"/>
          </a:xfrm>
          <a:solidFill>
            <a:schemeClr val="bg1"/>
          </a:solidFill>
        </p:spPr>
        <p:txBody>
          <a:bodyPr/>
          <a:lstStyle/>
          <a:p>
            <a:r>
              <a:rPr lang="en-US" dirty="0" smtClean="0"/>
              <a:t>Click to edit Master title style</a:t>
            </a:r>
            <a:endParaRPr lang="en-GB" dirty="0"/>
          </a:p>
        </p:txBody>
      </p:sp>
      <p:sp>
        <p:nvSpPr>
          <p:cNvPr id="3" name="Content Placeholder 2"/>
          <p:cNvSpPr>
            <a:spLocks noGrp="1"/>
          </p:cNvSpPr>
          <p:nvPr>
            <p:ph idx="1"/>
          </p:nvPr>
        </p:nvSpPr>
        <p:spPr>
          <a:xfrm>
            <a:off x="714348" y="1600201"/>
            <a:ext cx="8072494" cy="41148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38A1775-B4F5-4FDB-B697-C407FA3A1AAA}"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normAutofit/>
          </a:bodyPr>
          <a:lstStyle>
            <a:lvl1pPr algn="l">
              <a:defRPr sz="3200" b="0" cap="all"/>
            </a:lvl1pPr>
          </a:lstStyle>
          <a:p>
            <a:r>
              <a:rPr lang="en-US" dirty="0" smtClean="0"/>
              <a:t>Click to edit Master title style</a:t>
            </a:r>
            <a:endParaRPr lang="en-GB"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41F69115-4DED-42B4-BFE4-BBE01029FEDD}" type="datetimeFigureOut">
              <a:rPr lang="en-US"/>
              <a:pPr>
                <a:defRPr/>
              </a:pPr>
              <a:t>4/4/2018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D58F205-B494-4192-BA9D-62A324016991}"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42910" y="214290"/>
            <a:ext cx="8501090" cy="928694"/>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C97D95B-71E5-4648-ABD6-0613F7A119DB}" type="datetimeFigureOut">
              <a:rPr lang="en-US"/>
              <a:pPr>
                <a:defRPr/>
              </a:pPr>
              <a:t>4/4/2018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1EFABFD-FA11-4163-BB7B-630437F7870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66CBBE46-D367-47AA-BD49-5BE1787557E6}" type="datetimeFigureOut">
              <a:rPr lang="en-US"/>
              <a:pPr>
                <a:defRPr/>
              </a:pPr>
              <a:t>4/4/2018</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770FAC54-9C2A-4223-88A0-8353932A74EF}"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99AD4D6A-4DFD-4C92-8F0C-50D1B10BAB3D}" type="datetimeFigureOut">
              <a:rPr lang="en-US"/>
              <a:pPr>
                <a:defRPr/>
              </a:pPr>
              <a:t>4/4/2018</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CE6BCFBC-2304-4568-8BBE-91EFC1988848}"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E46874EA-5FB1-40E7-A239-8E7D2C004FE5}" type="datetimeFigureOut">
              <a:rPr lang="en-US"/>
              <a:pPr>
                <a:defRPr/>
              </a:pPr>
              <a:t>4/4/2018</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DBCD843A-FF91-4BA2-860A-62AA4F87D3F5}"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AD4D5616-FDF4-446D-931E-A8DF451BBCF8}" type="datetimeFigureOut">
              <a:rPr lang="en-US"/>
              <a:pPr>
                <a:defRPr/>
              </a:pPr>
              <a:t>4/4/2018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1B907B6-5436-4912-A92B-7EE44AD3510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20F867C5-A20C-48F3-B46C-C37F54CBF5EF}" type="datetimeFigureOut">
              <a:rPr lang="en-US"/>
              <a:pPr>
                <a:defRPr/>
              </a:pPr>
              <a:t>4/4/2018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1769D41-FA52-4B3A-A0EF-48210324D7F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42910" y="285728"/>
            <a:ext cx="8501090" cy="928694"/>
          </a:xfr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88BA8FED-4C83-4C28-AFAF-1C20625E819A}" type="datetimeFigureOut">
              <a:rPr lang="en-US"/>
              <a:pPr>
                <a:defRPr/>
              </a:pPr>
              <a:t>4/4/2018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07777A9-2076-47B1-9B30-53BD3E25E9A4}"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a:defRPr/>
            </a:lvl1pPr>
          </a:lstStyle>
          <a:p>
            <a:pPr>
              <a:defRPr/>
            </a:pPr>
            <a:fld id="{9DD927D1-2C4C-40FA-9088-8080A64EB8E5}" type="datetimeFigureOut">
              <a:rPr lang="en-US"/>
              <a:pPr>
                <a:defRPr/>
              </a:pPr>
              <a:t>4/4/2018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F46F84D-C9C0-4368-86A1-3D205E72F151}"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4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914400" y="15240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a:prstGeom prst="rect">
            <a:avLst/>
          </a:prstGeo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1459105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914400" y="15240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a:prstGeom prst="rect">
            <a:avLst/>
          </a:prstGeo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3020961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42938" y="285750"/>
            <a:ext cx="8501062" cy="1071563"/>
          </a:xfrm>
          <a:prstGeom prst="rect">
            <a:avLst/>
          </a:prstGeom>
          <a:solidFill>
            <a:schemeClr val="bg1"/>
          </a:solid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642938" y="1600200"/>
            <a:ext cx="8043862" cy="4043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Arial" charset="0"/>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Arial" charset="0"/>
                <a:cs typeface="+mn-cs"/>
              </a:defRPr>
            </a:lvl1pPr>
          </a:lstStyle>
          <a:p>
            <a:pPr>
              <a:defRPr/>
            </a:pPr>
            <a:fld id="{26743927-CD5B-4884-92A4-66E18ABABA95}" type="slidenum">
              <a:rPr lang="en-GB"/>
              <a:pPr>
                <a:defRPr/>
              </a:pPr>
              <a:t>‹#›</a:t>
            </a:fld>
            <a:endParaRPr lang="en-GB"/>
          </a:p>
        </p:txBody>
      </p:sp>
      <p:cxnSp>
        <p:nvCxnSpPr>
          <p:cNvPr id="10" name="Straight Connector 9"/>
          <p:cNvCxnSpPr/>
          <p:nvPr userDrawn="1"/>
        </p:nvCxnSpPr>
        <p:spPr>
          <a:xfrm>
            <a:off x="714375" y="1285875"/>
            <a:ext cx="8429625" cy="1588"/>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Picture 1" descr="Logo email"/>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611559" y="5805264"/>
            <a:ext cx="2232247" cy="872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805" r:id="rId1"/>
    <p:sldLayoutId id="214748381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6" r:id="rId12"/>
    <p:sldLayoutId id="2147483817" r:id="rId13"/>
  </p:sldLayoutIdLst>
  <p:txStyles>
    <p:titleStyle>
      <a:lvl1pPr algn="l" rtl="0" eaLnBrk="0" fontAlgn="base" hangingPunct="0">
        <a:spcBef>
          <a:spcPct val="0"/>
        </a:spcBef>
        <a:spcAft>
          <a:spcPct val="0"/>
        </a:spcAft>
        <a:defRPr sz="4000" kern="1200">
          <a:solidFill>
            <a:srgbClr val="0D0D0D"/>
          </a:solidFill>
          <a:latin typeface="+mn-lt"/>
          <a:ea typeface="+mj-ea"/>
          <a:cs typeface="Arial" pitchFamily="34" charset="0"/>
        </a:defRPr>
      </a:lvl1pPr>
      <a:lvl2pPr algn="l" rtl="0" eaLnBrk="0" fontAlgn="base" hangingPunct="0">
        <a:spcBef>
          <a:spcPct val="0"/>
        </a:spcBef>
        <a:spcAft>
          <a:spcPct val="0"/>
        </a:spcAft>
        <a:defRPr sz="4000">
          <a:solidFill>
            <a:srgbClr val="0D0D0D"/>
          </a:solidFill>
          <a:latin typeface="Calibri" pitchFamily="34" charset="0"/>
          <a:cs typeface="Arial" charset="0"/>
        </a:defRPr>
      </a:lvl2pPr>
      <a:lvl3pPr algn="l" rtl="0" eaLnBrk="0" fontAlgn="base" hangingPunct="0">
        <a:spcBef>
          <a:spcPct val="0"/>
        </a:spcBef>
        <a:spcAft>
          <a:spcPct val="0"/>
        </a:spcAft>
        <a:defRPr sz="4000">
          <a:solidFill>
            <a:srgbClr val="0D0D0D"/>
          </a:solidFill>
          <a:latin typeface="Calibri" pitchFamily="34" charset="0"/>
          <a:cs typeface="Arial" charset="0"/>
        </a:defRPr>
      </a:lvl3pPr>
      <a:lvl4pPr algn="l" rtl="0" eaLnBrk="0" fontAlgn="base" hangingPunct="0">
        <a:spcBef>
          <a:spcPct val="0"/>
        </a:spcBef>
        <a:spcAft>
          <a:spcPct val="0"/>
        </a:spcAft>
        <a:defRPr sz="4000">
          <a:solidFill>
            <a:srgbClr val="0D0D0D"/>
          </a:solidFill>
          <a:latin typeface="Calibri" pitchFamily="34" charset="0"/>
          <a:cs typeface="Arial" charset="0"/>
        </a:defRPr>
      </a:lvl4pPr>
      <a:lvl5pPr algn="l" rtl="0" eaLnBrk="0" fontAlgn="base" hangingPunct="0">
        <a:spcBef>
          <a:spcPct val="0"/>
        </a:spcBef>
        <a:spcAft>
          <a:spcPct val="0"/>
        </a:spcAft>
        <a:defRPr sz="4000">
          <a:solidFill>
            <a:srgbClr val="0D0D0D"/>
          </a:solidFill>
          <a:latin typeface="Calibri" pitchFamily="34" charset="0"/>
          <a:cs typeface="Arial" charset="0"/>
        </a:defRPr>
      </a:lvl5pPr>
      <a:lvl6pPr marL="457200" algn="l" rtl="0" fontAlgn="base">
        <a:spcBef>
          <a:spcPct val="0"/>
        </a:spcBef>
        <a:spcAft>
          <a:spcPct val="0"/>
        </a:spcAft>
        <a:defRPr sz="4400">
          <a:solidFill>
            <a:schemeClr val="bg1"/>
          </a:solidFill>
          <a:latin typeface="Calibri" pitchFamily="34" charset="0"/>
        </a:defRPr>
      </a:lvl6pPr>
      <a:lvl7pPr marL="914400" algn="l" rtl="0" fontAlgn="base">
        <a:spcBef>
          <a:spcPct val="0"/>
        </a:spcBef>
        <a:spcAft>
          <a:spcPct val="0"/>
        </a:spcAft>
        <a:defRPr sz="4400">
          <a:solidFill>
            <a:schemeClr val="bg1"/>
          </a:solidFill>
          <a:latin typeface="Calibri" pitchFamily="34" charset="0"/>
        </a:defRPr>
      </a:lvl7pPr>
      <a:lvl8pPr marL="1371600" algn="l" rtl="0" fontAlgn="base">
        <a:spcBef>
          <a:spcPct val="0"/>
        </a:spcBef>
        <a:spcAft>
          <a:spcPct val="0"/>
        </a:spcAft>
        <a:defRPr sz="4400">
          <a:solidFill>
            <a:schemeClr val="bg1"/>
          </a:solidFill>
          <a:latin typeface="Calibri" pitchFamily="34" charset="0"/>
        </a:defRPr>
      </a:lvl8pPr>
      <a:lvl9pPr marL="1828800" algn="l" rtl="0" fontAlgn="base">
        <a:spcBef>
          <a:spcPct val="0"/>
        </a:spcBef>
        <a:spcAft>
          <a:spcPct val="0"/>
        </a:spcAft>
        <a:defRPr sz="4400">
          <a:solidFill>
            <a:schemeClr val="bg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Arial" pitchFamily="34" charset="0"/>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Arial" pitchFamily="34" charset="0"/>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Arial" pitchFamily="34" charset="0"/>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Suzanne.well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careerplayer.com/graduate-jobs/marketing-and-sales/marketing-and-sales-overview/"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marketingweek.com/" TargetMode="External"/><Relationship Id="rId2" Type="http://schemas.openxmlformats.org/officeDocument/2006/relationships/hyperlink" Target="https://www.campaignlive.co.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youtalkmarketing.co.uk/" TargetMode="External"/><Relationship Id="rId2" Type="http://schemas.openxmlformats.org/officeDocument/2006/relationships/hyperlink" Target="http://www.cim.co.uk/" TargetMode="External"/><Relationship Id="rId1" Type="http://schemas.openxmlformats.org/officeDocument/2006/relationships/slideLayout" Target="../slideLayouts/slideLayout2.xml"/><Relationship Id="rId4" Type="http://schemas.openxmlformats.org/officeDocument/2006/relationships/hyperlink" Target="http://www.marketingweek.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ctrTitle"/>
          </p:nvPr>
        </p:nvSpPr>
        <p:spPr>
          <a:xfrm>
            <a:off x="642938" y="1428750"/>
            <a:ext cx="7772400" cy="1470025"/>
          </a:xfrm>
        </p:spPr>
        <p:txBody>
          <a:bodyPr/>
          <a:lstStyle/>
          <a:p>
            <a:pPr eaLnBrk="1" hangingPunct="1"/>
            <a:r>
              <a:rPr lang="en-GB" dirty="0" smtClean="0">
                <a:cs typeface="Arial" charset="0"/>
              </a:rPr>
              <a:t>Certificate in professional marketing</a:t>
            </a:r>
          </a:p>
        </p:txBody>
      </p:sp>
      <p:sp>
        <p:nvSpPr>
          <p:cNvPr id="2051" name="Rectangle 3"/>
          <p:cNvSpPr>
            <a:spLocks noGrp="1" noChangeArrowheads="1"/>
          </p:cNvSpPr>
          <p:nvPr>
            <p:ph type="subTitle" idx="1"/>
          </p:nvPr>
        </p:nvSpPr>
        <p:spPr>
          <a:xfrm>
            <a:off x="714375" y="2928938"/>
            <a:ext cx="6400800" cy="2000250"/>
          </a:xfrm>
        </p:spPr>
        <p:txBody>
          <a:bodyPr rtlCol="0">
            <a:normAutofit lnSpcReduction="10000"/>
          </a:bodyPr>
          <a:lstStyle/>
          <a:p>
            <a:pPr eaLnBrk="1" fontAlgn="auto" hangingPunct="1">
              <a:spcAft>
                <a:spcPts val="0"/>
              </a:spcAft>
              <a:defRPr/>
            </a:pPr>
            <a:r>
              <a:rPr lang="en-GB" sz="2800" dirty="0" smtClean="0">
                <a:solidFill>
                  <a:schemeClr val="tx1"/>
                </a:solidFill>
              </a:rPr>
              <a:t>Session two</a:t>
            </a:r>
          </a:p>
          <a:p>
            <a:pPr eaLnBrk="1" fontAlgn="auto" hangingPunct="1">
              <a:spcAft>
                <a:spcPts val="0"/>
              </a:spcAft>
              <a:defRPr/>
            </a:pPr>
            <a:r>
              <a:rPr lang="en-GB" sz="2800" dirty="0" smtClean="0">
                <a:solidFill>
                  <a:schemeClr val="tx1"/>
                </a:solidFill>
              </a:rPr>
              <a:t>Role, function and marketing planning</a:t>
            </a:r>
          </a:p>
          <a:p>
            <a:pPr eaLnBrk="1" fontAlgn="auto" hangingPunct="1">
              <a:spcAft>
                <a:spcPts val="0"/>
              </a:spcAft>
              <a:defRPr/>
            </a:pPr>
            <a:endParaRPr lang="en-GB" sz="2800" dirty="0">
              <a:solidFill>
                <a:schemeClr val="tx1"/>
              </a:solidFill>
            </a:endParaRPr>
          </a:p>
          <a:p>
            <a:pPr eaLnBrk="1" fontAlgn="auto" hangingPunct="1">
              <a:spcAft>
                <a:spcPts val="0"/>
              </a:spcAft>
              <a:defRPr/>
            </a:pPr>
            <a:r>
              <a:rPr lang="en-GB" sz="2800" dirty="0" smtClean="0">
                <a:solidFill>
                  <a:schemeClr val="tx1"/>
                </a:solidFill>
              </a:rPr>
              <a:t>Suzanne Wells</a:t>
            </a:r>
          </a:p>
        </p:txBody>
      </p:sp>
      <p:pic>
        <p:nvPicPr>
          <p:cNvPr id="3" name="Picture 2"/>
          <p:cNvPicPr>
            <a:picLocks noChangeAspect="1"/>
          </p:cNvPicPr>
          <p:nvPr/>
        </p:nvPicPr>
        <p:blipFill>
          <a:blip r:embed="rId2"/>
          <a:stretch>
            <a:fillRect/>
          </a:stretch>
        </p:blipFill>
        <p:spPr>
          <a:xfrm>
            <a:off x="5508104" y="4116388"/>
            <a:ext cx="2714625" cy="16859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051">
                                            <p:txEl>
                                              <p:pRg st="0" end="0"/>
                                            </p:txEl>
                                          </p:spTgt>
                                        </p:tgtEl>
                                        <p:attrNameLst>
                                          <p:attrName>style.visibility</p:attrName>
                                        </p:attrNameLst>
                                      </p:cBhvr>
                                      <p:to>
                                        <p:strVal val="visible"/>
                                      </p:to>
                                    </p:set>
                                    <p:anim calcmode="lin" valueType="num">
                                      <p:cBhvr additive="base">
                                        <p:cTn id="13" dur="1000" fill="hold"/>
                                        <p:tgtEl>
                                          <p:spTgt spid="20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05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051">
                                            <p:txEl>
                                              <p:pRg st="1" end="1"/>
                                            </p:txEl>
                                          </p:spTgt>
                                        </p:tgtEl>
                                        <p:attrNameLst>
                                          <p:attrName>style.visibility</p:attrName>
                                        </p:attrNameLst>
                                      </p:cBhvr>
                                      <p:to>
                                        <p:strVal val="visible"/>
                                      </p:to>
                                    </p:set>
                                    <p:anim calcmode="lin" valueType="num">
                                      <p:cBhvr additive="base">
                                        <p:cTn id="19" dur="1000" fill="hold"/>
                                        <p:tgtEl>
                                          <p:spTgt spid="2051">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05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051">
                                            <p:txEl>
                                              <p:pRg st="3" end="3"/>
                                            </p:txEl>
                                          </p:spTgt>
                                        </p:tgtEl>
                                        <p:attrNameLst>
                                          <p:attrName>style.visibility</p:attrName>
                                        </p:attrNameLst>
                                      </p:cBhvr>
                                      <p:to>
                                        <p:strVal val="visible"/>
                                      </p:to>
                                    </p:set>
                                    <p:anim calcmode="lin" valueType="num">
                                      <p:cBhvr additive="base">
                                        <p:cTn id="25" dur="1000" fill="hold"/>
                                        <p:tgtEl>
                                          <p:spTgt spid="2051">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051">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05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Reminder…</a:t>
            </a:r>
            <a:endParaRPr lang="en-GB" dirty="0"/>
          </a:p>
        </p:txBody>
      </p:sp>
      <p:sp>
        <p:nvSpPr>
          <p:cNvPr id="3" name="Content Placeholder 2"/>
          <p:cNvSpPr>
            <a:spLocks noGrp="1"/>
          </p:cNvSpPr>
          <p:nvPr>
            <p:ph idx="1"/>
          </p:nvPr>
        </p:nvSpPr>
        <p:spPr/>
        <p:txBody>
          <a:bodyPr/>
          <a:lstStyle/>
          <a:p>
            <a:pPr marL="0" indent="0">
              <a:buNone/>
            </a:pPr>
            <a:r>
              <a:rPr lang="en-GB" dirty="0" smtClean="0"/>
              <a:t>Suzanne Wells</a:t>
            </a:r>
          </a:p>
          <a:p>
            <a:pPr marL="0" indent="0">
              <a:buNone/>
            </a:pPr>
            <a:r>
              <a:rPr lang="en-GB" dirty="0" smtClean="0"/>
              <a:t>Email: </a:t>
            </a:r>
            <a:r>
              <a:rPr lang="en-GB" dirty="0" smtClean="0">
                <a:hlinkClick r:id="rId2"/>
              </a:rPr>
              <a:t>Suzanne.wells@uwtsd.ac.uk</a:t>
            </a:r>
            <a:endParaRPr lang="en-GB" dirty="0" smtClean="0"/>
          </a:p>
          <a:p>
            <a:pPr marL="0" indent="0">
              <a:buNone/>
            </a:pPr>
            <a:r>
              <a:rPr lang="en-GB" dirty="0" smtClean="0"/>
              <a:t>01792 481025 </a:t>
            </a:r>
            <a:r>
              <a:rPr lang="en-GB" dirty="0" err="1" smtClean="0"/>
              <a:t>ext</a:t>
            </a:r>
            <a:r>
              <a:rPr lang="en-GB" dirty="0" smtClean="0"/>
              <a:t> 4234</a:t>
            </a:r>
            <a:endParaRPr lang="en-GB" dirty="0"/>
          </a:p>
        </p:txBody>
      </p:sp>
    </p:spTree>
    <p:extLst>
      <p:ext uri="{BB962C8B-B14F-4D97-AF65-F5344CB8AC3E}">
        <p14:creationId xmlns:p14="http://schemas.microsoft.com/office/powerpoint/2010/main" val="41858349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Updated Teaching schedule</a:t>
            </a:r>
            <a:endParaRPr lang="en-GB" dirty="0"/>
          </a:p>
        </p:txBody>
      </p:sp>
      <p:sp>
        <p:nvSpPr>
          <p:cNvPr id="3" name="Content Placeholder 2"/>
          <p:cNvSpPr>
            <a:spLocks noGrp="1"/>
          </p:cNvSpPr>
          <p:nvPr>
            <p:ph idx="1"/>
          </p:nvPr>
        </p:nvSpPr>
        <p:spPr>
          <a:xfrm>
            <a:off x="539552" y="1268760"/>
            <a:ext cx="8072494" cy="4114816"/>
          </a:xfrm>
        </p:spPr>
        <p:txBody>
          <a:bodyPr/>
          <a:lstStyle/>
          <a:p>
            <a:pPr lvl="0"/>
            <a:r>
              <a:rPr lang="en-GB" sz="2000" dirty="0">
                <a:latin typeface="Arial" panose="020B0604020202020204" pitchFamily="34" charset="0"/>
              </a:rPr>
              <a:t>Wed </a:t>
            </a:r>
            <a:r>
              <a:rPr lang="en-GB" sz="2000" dirty="0" smtClean="0">
                <a:latin typeface="Arial" panose="020B0604020202020204" pitchFamily="34" charset="0"/>
              </a:rPr>
              <a:t>31.1.18 - AS306 </a:t>
            </a:r>
            <a:endParaRPr lang="en-GB" sz="2000" dirty="0">
              <a:latin typeface="Arial" panose="020B0604020202020204" pitchFamily="34" charset="0"/>
            </a:endParaRPr>
          </a:p>
          <a:p>
            <a:r>
              <a:rPr lang="en-GB" sz="2000" dirty="0" smtClean="0">
                <a:latin typeface="Arial" panose="020B0604020202020204" pitchFamily="34" charset="0"/>
              </a:rPr>
              <a:t>Wed 07.2.18 - AS306</a:t>
            </a:r>
          </a:p>
          <a:p>
            <a:pPr lvl="0"/>
            <a:r>
              <a:rPr lang="en-GB" sz="2000" dirty="0" smtClean="0">
                <a:latin typeface="Arial" panose="020B0604020202020204" pitchFamily="34" charset="0"/>
              </a:rPr>
              <a:t>Wed 21.2.18 - AS306</a:t>
            </a:r>
          </a:p>
          <a:p>
            <a:r>
              <a:rPr lang="en-GB" sz="2000" dirty="0">
                <a:solidFill>
                  <a:srgbClr val="FF0000"/>
                </a:solidFill>
                <a:latin typeface="Arial" panose="020B0604020202020204" pitchFamily="34" charset="0"/>
              </a:rPr>
              <a:t>Wed </a:t>
            </a:r>
            <a:r>
              <a:rPr lang="en-GB" sz="2000" dirty="0" smtClean="0">
                <a:solidFill>
                  <a:srgbClr val="FF0000"/>
                </a:solidFill>
                <a:latin typeface="Arial" panose="020B0604020202020204" pitchFamily="34" charset="0"/>
              </a:rPr>
              <a:t>28.2.18 </a:t>
            </a:r>
            <a:r>
              <a:rPr lang="en-GB" sz="2000" dirty="0">
                <a:solidFill>
                  <a:srgbClr val="FF0000"/>
                </a:solidFill>
                <a:latin typeface="Arial" panose="020B0604020202020204" pitchFamily="34" charset="0"/>
              </a:rPr>
              <a:t>– AS306</a:t>
            </a:r>
          </a:p>
          <a:p>
            <a:pPr lvl="0"/>
            <a:r>
              <a:rPr lang="en-GB" sz="2000" strike="sngStrike" dirty="0" smtClean="0">
                <a:latin typeface="Arial" panose="020B0604020202020204" pitchFamily="34" charset="0"/>
              </a:rPr>
              <a:t>Sat</a:t>
            </a:r>
            <a:r>
              <a:rPr lang="en-GB" sz="2000" strike="sngStrike" dirty="0">
                <a:latin typeface="Arial" panose="020B0604020202020204" pitchFamily="34" charset="0"/>
              </a:rPr>
              <a:t>    </a:t>
            </a:r>
            <a:r>
              <a:rPr lang="en-GB" sz="2000" strike="sngStrike" dirty="0" smtClean="0">
                <a:latin typeface="Arial" panose="020B0604020202020204" pitchFamily="34" charset="0"/>
              </a:rPr>
              <a:t>03.3.18</a:t>
            </a:r>
            <a:r>
              <a:rPr lang="en-GB" sz="2000" strike="sngStrike" dirty="0">
                <a:latin typeface="Arial" panose="020B0604020202020204" pitchFamily="34" charset="0"/>
              </a:rPr>
              <a:t> </a:t>
            </a:r>
            <a:r>
              <a:rPr lang="en-GB" sz="2000" strike="sngStrike" dirty="0" smtClean="0">
                <a:latin typeface="Arial" panose="020B0604020202020204" pitchFamily="34" charset="0"/>
              </a:rPr>
              <a:t>- AS306 </a:t>
            </a:r>
            <a:r>
              <a:rPr lang="en-GB" sz="2000" strike="sngStrike" dirty="0">
                <a:latin typeface="Arial" panose="020B0604020202020204" pitchFamily="34" charset="0"/>
              </a:rPr>
              <a:t>(SW) </a:t>
            </a:r>
            <a:r>
              <a:rPr lang="en-GB" sz="2000" dirty="0" smtClean="0">
                <a:latin typeface="Arial" panose="020B0604020202020204" pitchFamily="34" charset="0"/>
              </a:rPr>
              <a:t>Sat 10.3.18? BC</a:t>
            </a:r>
            <a:endParaRPr lang="en-GB" sz="2000" strike="sngStrike" dirty="0">
              <a:latin typeface="Arial" panose="020B0604020202020204" pitchFamily="34" charset="0"/>
            </a:endParaRPr>
          </a:p>
          <a:p>
            <a:pPr lvl="0"/>
            <a:r>
              <a:rPr lang="en-GB" sz="2000" dirty="0" smtClean="0">
                <a:latin typeface="Arial" panose="020B0604020202020204" pitchFamily="34" charset="0"/>
              </a:rPr>
              <a:t>Wed 14.3.18 - AS306</a:t>
            </a:r>
            <a:endParaRPr lang="en-GB" sz="2000" dirty="0">
              <a:latin typeface="Arial" panose="020B0604020202020204" pitchFamily="34" charset="0"/>
            </a:endParaRPr>
          </a:p>
          <a:p>
            <a:r>
              <a:rPr lang="en-GB" sz="2000" dirty="0">
                <a:latin typeface="Arial" panose="020B0604020202020204" pitchFamily="34" charset="0"/>
              </a:rPr>
              <a:t>S</a:t>
            </a:r>
            <a:r>
              <a:rPr lang="en-GB" sz="2000" dirty="0" smtClean="0">
                <a:latin typeface="Arial" panose="020B0604020202020204" pitchFamily="34" charset="0"/>
              </a:rPr>
              <a:t>at</a:t>
            </a:r>
            <a:r>
              <a:rPr lang="en-GB" sz="2000" dirty="0">
                <a:latin typeface="Arial" panose="020B0604020202020204" pitchFamily="34" charset="0"/>
              </a:rPr>
              <a:t>    </a:t>
            </a:r>
            <a:r>
              <a:rPr lang="en-GB" sz="2000" dirty="0" smtClean="0">
                <a:latin typeface="Arial" panose="020B0604020202020204" pitchFamily="34" charset="0"/>
              </a:rPr>
              <a:t>24.3.18 - AS306 </a:t>
            </a:r>
            <a:endParaRPr lang="en-GB" sz="2000" dirty="0">
              <a:latin typeface="Arial" panose="020B0604020202020204" pitchFamily="34" charset="0"/>
            </a:endParaRPr>
          </a:p>
          <a:p>
            <a:pPr lvl="0"/>
            <a:r>
              <a:rPr lang="en-GB" sz="2000" dirty="0" smtClean="0">
                <a:latin typeface="Arial" panose="020B0604020202020204" pitchFamily="34" charset="0"/>
              </a:rPr>
              <a:t>Wed 28.3.18 - AS306 </a:t>
            </a:r>
          </a:p>
          <a:p>
            <a:r>
              <a:rPr lang="en-GB" sz="2000" strike="sngStrike" dirty="0">
                <a:latin typeface="Arial" panose="020B0604020202020204" pitchFamily="34" charset="0"/>
              </a:rPr>
              <a:t>Sat    31.3.18 –  Building is closed </a:t>
            </a:r>
            <a:endParaRPr lang="en-GB" sz="2000" strike="sngStrike" dirty="0"/>
          </a:p>
          <a:p>
            <a:pPr lvl="0"/>
            <a:r>
              <a:rPr lang="en-GB" sz="2000" dirty="0" smtClean="0">
                <a:solidFill>
                  <a:srgbClr val="FF0000"/>
                </a:solidFill>
                <a:latin typeface="Arial" panose="020B0604020202020204" pitchFamily="34" charset="0"/>
              </a:rPr>
              <a:t>Wed 4</a:t>
            </a:r>
            <a:r>
              <a:rPr lang="en-GB" sz="2000" baseline="30000" dirty="0" smtClean="0">
                <a:solidFill>
                  <a:srgbClr val="FF0000"/>
                </a:solidFill>
                <a:latin typeface="Arial" panose="020B0604020202020204" pitchFamily="34" charset="0"/>
              </a:rPr>
              <a:t>th</a:t>
            </a:r>
            <a:r>
              <a:rPr lang="en-GB" sz="2000" dirty="0" smtClean="0">
                <a:solidFill>
                  <a:srgbClr val="FF0000"/>
                </a:solidFill>
                <a:latin typeface="Arial" panose="020B0604020202020204" pitchFamily="34" charset="0"/>
              </a:rPr>
              <a:t>/5</a:t>
            </a:r>
            <a:r>
              <a:rPr lang="en-GB" sz="2000" baseline="30000" dirty="0" smtClean="0">
                <a:solidFill>
                  <a:srgbClr val="FF0000"/>
                </a:solidFill>
                <a:latin typeface="Arial" panose="020B0604020202020204" pitchFamily="34" charset="0"/>
              </a:rPr>
              <a:t>th</a:t>
            </a:r>
            <a:r>
              <a:rPr lang="en-GB" sz="2000" dirty="0" smtClean="0">
                <a:solidFill>
                  <a:srgbClr val="FF0000"/>
                </a:solidFill>
                <a:latin typeface="Arial" panose="020B0604020202020204" pitchFamily="34" charset="0"/>
              </a:rPr>
              <a:t>/6</a:t>
            </a:r>
            <a:r>
              <a:rPr lang="en-GB" sz="2000" baseline="30000" dirty="0" smtClean="0">
                <a:solidFill>
                  <a:srgbClr val="FF0000"/>
                </a:solidFill>
                <a:latin typeface="Arial" panose="020B0604020202020204" pitchFamily="34" charset="0"/>
              </a:rPr>
              <a:t>th</a:t>
            </a:r>
            <a:r>
              <a:rPr lang="en-GB" sz="2000" dirty="0" smtClean="0">
                <a:solidFill>
                  <a:srgbClr val="FF0000"/>
                </a:solidFill>
                <a:latin typeface="Arial" panose="020B0604020202020204" pitchFamily="34" charset="0"/>
              </a:rPr>
              <a:t> April – AS 306 Exam preparation Morning/Afternoon</a:t>
            </a:r>
            <a:endParaRPr lang="en-GB" sz="2000" dirty="0">
              <a:solidFill>
                <a:srgbClr val="FF0000"/>
              </a:solidFill>
              <a:latin typeface="Arial" panose="020B0604020202020204" pitchFamily="34" charset="0"/>
            </a:endParaRPr>
          </a:p>
          <a:p>
            <a:endParaRPr lang="en-GB" dirty="0"/>
          </a:p>
        </p:txBody>
      </p:sp>
    </p:spTree>
    <p:extLst>
      <p:ext uri="{BB962C8B-B14F-4D97-AF65-F5344CB8AC3E}">
        <p14:creationId xmlns:p14="http://schemas.microsoft.com/office/powerpoint/2010/main" val="3965984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GB" altLang="en-US" dirty="0" smtClean="0"/>
              <a:t>Reminder - Key dates</a:t>
            </a:r>
            <a:endParaRPr lang="en-US" altLang="en-US" dirty="0" smtClean="0"/>
          </a:p>
        </p:txBody>
      </p:sp>
      <p:sp>
        <p:nvSpPr>
          <p:cNvPr id="10243" name="Rectangle 3"/>
          <p:cNvSpPr>
            <a:spLocks noGrp="1" noChangeArrowheads="1"/>
          </p:cNvSpPr>
          <p:nvPr>
            <p:ph type="body" idx="1"/>
          </p:nvPr>
        </p:nvSpPr>
        <p:spPr>
          <a:xfrm>
            <a:off x="971550" y="1557338"/>
            <a:ext cx="7920038" cy="5157787"/>
          </a:xfrm>
        </p:spPr>
        <p:txBody>
          <a:bodyPr/>
          <a:lstStyle/>
          <a:p>
            <a:pPr marL="0" indent="0" eaLnBrk="1" hangingPunct="1">
              <a:lnSpc>
                <a:spcPct val="90000"/>
              </a:lnSpc>
              <a:buFont typeface="Arial" charset="0"/>
              <a:buNone/>
              <a:defRPr/>
            </a:pPr>
            <a:r>
              <a:rPr lang="en-GB" dirty="0" smtClean="0"/>
              <a:t>Exam assessment booking window</a:t>
            </a:r>
          </a:p>
          <a:p>
            <a:r>
              <a:rPr lang="en-GB" sz="2400" dirty="0" smtClean="0"/>
              <a:t>06 </a:t>
            </a:r>
            <a:r>
              <a:rPr lang="en-GB" sz="2400" dirty="0"/>
              <a:t>Nov 2017 – </a:t>
            </a:r>
            <a:r>
              <a:rPr lang="en-GB" sz="2400" dirty="0" smtClean="0"/>
              <a:t>09 </a:t>
            </a:r>
            <a:r>
              <a:rPr lang="en-GB" sz="2400" dirty="0"/>
              <a:t>Mar 2018 </a:t>
            </a:r>
            <a:endParaRPr lang="en-GB" sz="2400" dirty="0" smtClean="0"/>
          </a:p>
          <a:p>
            <a:endParaRPr lang="en-GB" sz="2400" dirty="0" smtClean="0"/>
          </a:p>
          <a:p>
            <a:pPr marL="0" indent="0">
              <a:buNone/>
            </a:pPr>
            <a:r>
              <a:rPr lang="en-GB" dirty="0" smtClean="0"/>
              <a:t>Exam date</a:t>
            </a:r>
            <a:endParaRPr lang="en-GB" dirty="0"/>
          </a:p>
          <a:p>
            <a:r>
              <a:rPr lang="en-GB" sz="2400" dirty="0" smtClean="0"/>
              <a:t>10 </a:t>
            </a:r>
            <a:r>
              <a:rPr lang="en-GB" sz="2400" dirty="0"/>
              <a:t>Apr 2018 	</a:t>
            </a:r>
          </a:p>
          <a:p>
            <a:pPr marL="0" indent="0">
              <a:buNone/>
            </a:pPr>
            <a:endParaRPr lang="en-GB" sz="2400" dirty="0" smtClean="0"/>
          </a:p>
          <a:p>
            <a:pPr marL="457200" indent="-457200" eaLnBrk="1" hangingPunct="1">
              <a:lnSpc>
                <a:spcPct val="90000"/>
              </a:lnSpc>
              <a:buFontTx/>
              <a:buNone/>
              <a:defRPr/>
            </a:pPr>
            <a:endParaRPr lang="en-GB" sz="2400" dirty="0"/>
          </a:p>
          <a:p>
            <a:pPr marL="457200" indent="-457200" eaLnBrk="1" hangingPunct="1">
              <a:lnSpc>
                <a:spcPct val="90000"/>
              </a:lnSpc>
              <a:buFontTx/>
              <a:buNone/>
              <a:defRPr/>
            </a:pPr>
            <a:endParaRPr lang="en-GB" sz="2400" dirty="0" smtClean="0"/>
          </a:p>
          <a:p>
            <a:pPr marL="457200" indent="-457200" eaLnBrk="1" hangingPunct="1">
              <a:lnSpc>
                <a:spcPct val="90000"/>
              </a:lnSpc>
              <a:buFontTx/>
              <a:buNone/>
              <a:defRPr/>
            </a:pPr>
            <a:r>
              <a:rPr lang="en-GB" sz="2400" dirty="0"/>
              <a:t>		</a:t>
            </a:r>
            <a:endParaRPr lang="en-GB" sz="1800" dirty="0" smtClean="0"/>
          </a:p>
        </p:txBody>
      </p:sp>
    </p:spTree>
    <p:extLst>
      <p:ext uri="{BB962C8B-B14F-4D97-AF65-F5344CB8AC3E}">
        <p14:creationId xmlns:p14="http://schemas.microsoft.com/office/powerpoint/2010/main" val="3006425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t>
            </a:r>
            <a:r>
              <a:rPr lang="en-GB" dirty="0" smtClean="0"/>
              <a:t>ecap</a:t>
            </a:r>
            <a:endParaRPr lang="en-GB" dirty="0"/>
          </a:p>
        </p:txBody>
      </p:sp>
      <p:sp>
        <p:nvSpPr>
          <p:cNvPr id="3" name="Content Placeholder 2"/>
          <p:cNvSpPr>
            <a:spLocks noGrp="1"/>
          </p:cNvSpPr>
          <p:nvPr>
            <p:ph idx="1"/>
          </p:nvPr>
        </p:nvSpPr>
        <p:spPr/>
        <p:txBody>
          <a:bodyPr/>
          <a:lstStyle/>
          <a:p>
            <a:r>
              <a:rPr lang="en-GB" dirty="0" smtClean="0"/>
              <a:t>Definitions of marketing</a:t>
            </a:r>
          </a:p>
          <a:p>
            <a:r>
              <a:rPr lang="en-GB" dirty="0" smtClean="0"/>
              <a:t>Marketing is an exchange process satisfying customers needs wants and demands</a:t>
            </a:r>
          </a:p>
          <a:p>
            <a:r>
              <a:rPr lang="en-GB" dirty="0" smtClean="0"/>
              <a:t>Marketing orientation – product/production, sales and customer focussed</a:t>
            </a:r>
          </a:p>
          <a:p>
            <a:r>
              <a:rPr lang="en-GB" dirty="0" smtClean="0"/>
              <a:t>Societal marketing – can be a catalyst for change</a:t>
            </a:r>
          </a:p>
          <a:p>
            <a:endParaRPr lang="en-GB" dirty="0"/>
          </a:p>
        </p:txBody>
      </p:sp>
    </p:spTree>
    <p:extLst>
      <p:ext uri="{BB962C8B-B14F-4D97-AF65-F5344CB8AC3E}">
        <p14:creationId xmlns:p14="http://schemas.microsoft.com/office/powerpoint/2010/main" val="9988177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idx="1"/>
          </p:nvPr>
        </p:nvSpPr>
        <p:spPr/>
        <p:txBody>
          <a:bodyPr/>
          <a:lstStyle/>
          <a:p>
            <a:r>
              <a:rPr lang="en-GB" dirty="0" smtClean="0"/>
              <a:t>Marketing’s role in the business</a:t>
            </a:r>
          </a:p>
          <a:p>
            <a:r>
              <a:rPr lang="en-GB" dirty="0" smtClean="0"/>
              <a:t>The function of marketing</a:t>
            </a:r>
          </a:p>
          <a:p>
            <a:r>
              <a:rPr lang="en-GB" dirty="0" smtClean="0"/>
              <a:t>The marketing planning process</a:t>
            </a:r>
            <a:endParaRPr lang="en-GB" dirty="0"/>
          </a:p>
        </p:txBody>
      </p:sp>
    </p:spTree>
    <p:extLst>
      <p:ext uri="{BB962C8B-B14F-4D97-AF65-F5344CB8AC3E}">
        <p14:creationId xmlns:p14="http://schemas.microsoft.com/office/powerpoint/2010/main" val="1713656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a:xfrm>
            <a:off x="533400" y="280988"/>
            <a:ext cx="8229600" cy="1190625"/>
          </a:xfrm>
        </p:spPr>
        <p:txBody>
          <a:bodyPr>
            <a:normAutofit fontScale="90000"/>
          </a:bodyPr>
          <a:lstStyle/>
          <a:p>
            <a:pPr>
              <a:defRPr/>
            </a:pPr>
            <a:r>
              <a:rPr lang="en-US" sz="3800" dirty="0">
                <a:cs typeface="+mj-cs"/>
              </a:rPr>
              <a:t>Figure </a:t>
            </a:r>
            <a:r>
              <a:rPr lang="en-US" sz="3800" dirty="0" smtClean="0">
                <a:cs typeface="+mj-cs"/>
              </a:rPr>
              <a:t>1.1 - The </a:t>
            </a:r>
            <a:r>
              <a:rPr lang="en-US" sz="3800" dirty="0">
                <a:cs typeface="+mj-cs"/>
              </a:rPr>
              <a:t>Marketing Process: </a:t>
            </a:r>
            <a:r>
              <a:rPr lang="en-US" sz="3800" dirty="0" smtClean="0">
                <a:cs typeface="+mj-cs"/>
              </a:rPr>
              <a:t/>
            </a:r>
            <a:br>
              <a:rPr lang="en-US" sz="3800" dirty="0" smtClean="0">
                <a:cs typeface="+mj-cs"/>
              </a:rPr>
            </a:br>
            <a:r>
              <a:rPr lang="en-US" sz="3800" dirty="0" smtClean="0">
                <a:cs typeface="+mj-cs"/>
              </a:rPr>
              <a:t>Creating </a:t>
            </a:r>
            <a:r>
              <a:rPr lang="en-US" sz="3800" dirty="0">
                <a:cs typeface="+mj-cs"/>
              </a:rPr>
              <a:t>and Capturing Customer Value</a:t>
            </a:r>
            <a:endParaRPr lang="en-US" dirty="0" smtClean="0">
              <a:cs typeface="+mj-cs"/>
            </a:endParaRPr>
          </a:p>
        </p:txBody>
      </p:sp>
      <p:pic>
        <p:nvPicPr>
          <p:cNvPr id="14339"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2852738"/>
            <a:ext cx="8991600" cy="1795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27127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468313" y="260350"/>
            <a:ext cx="8229600" cy="1143000"/>
          </a:xfrm>
        </p:spPr>
        <p:txBody>
          <a:bodyPr/>
          <a:lstStyle/>
          <a:p>
            <a:r>
              <a:rPr lang="en-GB" altLang="en-US" sz="4000" smtClean="0"/>
              <a:t>Is marketing a business function or a concept?</a:t>
            </a:r>
          </a:p>
        </p:txBody>
      </p:sp>
      <p:sp>
        <p:nvSpPr>
          <p:cNvPr id="29699" name="Content Placeholder 2"/>
          <p:cNvSpPr>
            <a:spLocks noGrp="1"/>
          </p:cNvSpPr>
          <p:nvPr>
            <p:ph idx="1"/>
          </p:nvPr>
        </p:nvSpPr>
        <p:spPr/>
        <p:txBody>
          <a:bodyPr/>
          <a:lstStyle/>
          <a:p>
            <a:r>
              <a:rPr lang="en-GB" altLang="en-US" smtClean="0"/>
              <a:t>It can be both!</a:t>
            </a:r>
          </a:p>
          <a:p>
            <a:r>
              <a:rPr lang="en-GB" altLang="en-US" smtClean="0"/>
              <a:t>Operating a business with a marketing ethos requires marketing to be part of every aspect of the organisation</a:t>
            </a:r>
          </a:p>
          <a:p>
            <a:r>
              <a:rPr lang="en-GB" altLang="en-US" smtClean="0"/>
              <a:t>But…someone has to ‘do’ specific tasks related to marketing the business</a:t>
            </a:r>
          </a:p>
          <a:p>
            <a:endParaRPr lang="en-GB" altLang="en-US" smtClean="0"/>
          </a:p>
        </p:txBody>
      </p:sp>
    </p:spTree>
    <p:extLst>
      <p:ext uri="{BB962C8B-B14F-4D97-AF65-F5344CB8AC3E}">
        <p14:creationId xmlns:p14="http://schemas.microsoft.com/office/powerpoint/2010/main" val="30881693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68313" y="260350"/>
            <a:ext cx="8229600" cy="1143000"/>
          </a:xfrm>
        </p:spPr>
        <p:txBody>
          <a:bodyPr/>
          <a:lstStyle/>
          <a:p>
            <a:r>
              <a:rPr lang="en-GB" altLang="en-US" smtClean="0"/>
              <a:t>Key Functions in business </a:t>
            </a:r>
          </a:p>
        </p:txBody>
      </p:sp>
      <p:pic>
        <p:nvPicPr>
          <p:cNvPr id="30723" name="Content Placeholder 8"/>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58900" y="2525713"/>
            <a:ext cx="1395413" cy="701675"/>
          </a:xfrm>
        </p:spPr>
      </p:pic>
      <p:sp>
        <p:nvSpPr>
          <p:cNvPr id="4" name="Oval 3"/>
          <p:cNvSpPr/>
          <p:nvPr/>
        </p:nvSpPr>
        <p:spPr>
          <a:xfrm>
            <a:off x="3646488" y="3368675"/>
            <a:ext cx="2084387" cy="18605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Business Functions</a:t>
            </a:r>
          </a:p>
        </p:txBody>
      </p:sp>
      <p:sp>
        <p:nvSpPr>
          <p:cNvPr id="7" name="Rectangle 6"/>
          <p:cNvSpPr/>
          <p:nvPr/>
        </p:nvSpPr>
        <p:spPr>
          <a:xfrm>
            <a:off x="1303338" y="4084638"/>
            <a:ext cx="1368425" cy="6762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30726" name="Picture 9"/>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94150" y="1676400"/>
            <a:ext cx="13954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10"/>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519863" y="2378075"/>
            <a:ext cx="1395412" cy="70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1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735763" y="3854450"/>
            <a:ext cx="1397000" cy="70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9" name="Picture 1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57975" y="5137150"/>
            <a:ext cx="1397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30" name="Picture 1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685925" y="5402263"/>
            <a:ext cx="1397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31" name="TextBox 15"/>
          <p:cNvSpPr txBox="1">
            <a:spLocks noChangeArrowheads="1"/>
          </p:cNvSpPr>
          <p:nvPr/>
        </p:nvSpPr>
        <p:spPr bwMode="auto">
          <a:xfrm>
            <a:off x="1754188" y="5465763"/>
            <a:ext cx="12636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1400"/>
              <a:t>Customer </a:t>
            </a:r>
          </a:p>
          <a:p>
            <a:pPr algn="ctr">
              <a:spcBef>
                <a:spcPct val="0"/>
              </a:spcBef>
              <a:buFontTx/>
              <a:buNone/>
            </a:pPr>
            <a:r>
              <a:rPr lang="en-GB" altLang="en-US" sz="1400"/>
              <a:t>Service </a:t>
            </a:r>
          </a:p>
        </p:txBody>
      </p:sp>
      <p:sp>
        <p:nvSpPr>
          <p:cNvPr id="30732" name="TextBox 16"/>
          <p:cNvSpPr txBox="1">
            <a:spLocks noChangeArrowheads="1"/>
          </p:cNvSpPr>
          <p:nvPr/>
        </p:nvSpPr>
        <p:spPr bwMode="auto">
          <a:xfrm>
            <a:off x="1382713" y="4054475"/>
            <a:ext cx="126365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1400"/>
              <a:t>Admin and Support Services </a:t>
            </a:r>
          </a:p>
        </p:txBody>
      </p:sp>
      <p:sp>
        <p:nvSpPr>
          <p:cNvPr id="30733" name="TextBox 18"/>
          <p:cNvSpPr txBox="1">
            <a:spLocks noChangeArrowheads="1"/>
          </p:cNvSpPr>
          <p:nvPr/>
        </p:nvSpPr>
        <p:spPr bwMode="auto">
          <a:xfrm>
            <a:off x="1344613" y="2486025"/>
            <a:ext cx="1262062"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1400"/>
              <a:t>Marketing and Sales</a:t>
            </a:r>
          </a:p>
        </p:txBody>
      </p:sp>
      <p:sp>
        <p:nvSpPr>
          <p:cNvPr id="30734" name="TextBox 19"/>
          <p:cNvSpPr txBox="1">
            <a:spLocks noChangeArrowheads="1"/>
          </p:cNvSpPr>
          <p:nvPr/>
        </p:nvSpPr>
        <p:spPr bwMode="auto">
          <a:xfrm>
            <a:off x="4035425" y="1735138"/>
            <a:ext cx="1262063"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1400"/>
              <a:t>Human Resource </a:t>
            </a:r>
          </a:p>
        </p:txBody>
      </p:sp>
      <p:sp>
        <p:nvSpPr>
          <p:cNvPr id="30735" name="TextBox 20"/>
          <p:cNvSpPr txBox="1">
            <a:spLocks noChangeArrowheads="1"/>
          </p:cNvSpPr>
          <p:nvPr/>
        </p:nvSpPr>
        <p:spPr bwMode="auto">
          <a:xfrm>
            <a:off x="6657975" y="2555875"/>
            <a:ext cx="12636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400"/>
              <a:t>Operations </a:t>
            </a:r>
          </a:p>
        </p:txBody>
      </p:sp>
      <p:sp>
        <p:nvSpPr>
          <p:cNvPr id="30736" name="TextBox 21"/>
          <p:cNvSpPr txBox="1">
            <a:spLocks noChangeArrowheads="1"/>
          </p:cNvSpPr>
          <p:nvPr/>
        </p:nvSpPr>
        <p:spPr bwMode="auto">
          <a:xfrm>
            <a:off x="6789738" y="4016375"/>
            <a:ext cx="1262062" cy="306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400"/>
              <a:t>Finance</a:t>
            </a:r>
          </a:p>
        </p:txBody>
      </p:sp>
      <p:sp>
        <p:nvSpPr>
          <p:cNvPr id="30737" name="TextBox 22"/>
          <p:cNvSpPr txBox="1">
            <a:spLocks noChangeArrowheads="1"/>
          </p:cNvSpPr>
          <p:nvPr/>
        </p:nvSpPr>
        <p:spPr bwMode="auto">
          <a:xfrm>
            <a:off x="6657975" y="5106988"/>
            <a:ext cx="1263650"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400"/>
              <a:t>Research and Development </a:t>
            </a:r>
          </a:p>
        </p:txBody>
      </p:sp>
      <p:sp>
        <p:nvSpPr>
          <p:cNvPr id="24" name="Right Arrow 23"/>
          <p:cNvSpPr/>
          <p:nvPr/>
        </p:nvSpPr>
        <p:spPr>
          <a:xfrm rot="5400000">
            <a:off x="4239419" y="2532857"/>
            <a:ext cx="935037" cy="685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Right Arrow 25"/>
          <p:cNvSpPr/>
          <p:nvPr/>
        </p:nvSpPr>
        <p:spPr>
          <a:xfrm rot="12692715">
            <a:off x="5545138" y="4864100"/>
            <a:ext cx="1095375" cy="684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7" name="Right Arrow 26"/>
          <p:cNvSpPr/>
          <p:nvPr/>
        </p:nvSpPr>
        <p:spPr>
          <a:xfrm rot="10800000">
            <a:off x="5734050" y="3840163"/>
            <a:ext cx="935038" cy="6842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8" name="Right Arrow 27"/>
          <p:cNvSpPr/>
          <p:nvPr/>
        </p:nvSpPr>
        <p:spPr>
          <a:xfrm rot="8789967">
            <a:off x="5513388" y="3013075"/>
            <a:ext cx="1055687" cy="684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9" name="Right Arrow 28"/>
          <p:cNvSpPr/>
          <p:nvPr/>
        </p:nvSpPr>
        <p:spPr>
          <a:xfrm rot="19784455">
            <a:off x="3090863" y="4927600"/>
            <a:ext cx="935037" cy="684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 name="Right Arrow 29"/>
          <p:cNvSpPr/>
          <p:nvPr/>
        </p:nvSpPr>
        <p:spPr>
          <a:xfrm>
            <a:off x="2713038" y="4062413"/>
            <a:ext cx="933450" cy="6842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1" name="Right Arrow 30"/>
          <p:cNvSpPr/>
          <p:nvPr/>
        </p:nvSpPr>
        <p:spPr>
          <a:xfrm rot="2049281">
            <a:off x="2633663" y="3190875"/>
            <a:ext cx="1141412" cy="68421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4111036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468313" y="260350"/>
            <a:ext cx="8229600" cy="1143000"/>
          </a:xfrm>
        </p:spPr>
        <p:txBody>
          <a:bodyPr/>
          <a:lstStyle/>
          <a:p>
            <a:r>
              <a:rPr lang="en-GB" altLang="en-US" smtClean="0"/>
              <a:t>Antecedents of marketing</a:t>
            </a:r>
          </a:p>
        </p:txBody>
      </p:sp>
      <p:sp>
        <p:nvSpPr>
          <p:cNvPr id="4" name="Oval 3"/>
          <p:cNvSpPr/>
          <p:nvPr/>
        </p:nvSpPr>
        <p:spPr>
          <a:xfrm>
            <a:off x="3538538" y="3213100"/>
            <a:ext cx="2087562" cy="17287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Marketing </a:t>
            </a:r>
          </a:p>
        </p:txBody>
      </p:sp>
      <p:sp>
        <p:nvSpPr>
          <p:cNvPr id="10" name="Right Arrow 9"/>
          <p:cNvSpPr/>
          <p:nvPr/>
        </p:nvSpPr>
        <p:spPr>
          <a:xfrm rot="2386480">
            <a:off x="2652713" y="3294063"/>
            <a:ext cx="1081087" cy="8636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Right Arrow 10"/>
          <p:cNvSpPr/>
          <p:nvPr/>
        </p:nvSpPr>
        <p:spPr>
          <a:xfrm rot="8680036">
            <a:off x="5462588" y="3228975"/>
            <a:ext cx="1081087" cy="865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 name="Rounded Rectangle 4"/>
          <p:cNvSpPr/>
          <p:nvPr/>
        </p:nvSpPr>
        <p:spPr>
          <a:xfrm>
            <a:off x="611188" y="1773238"/>
            <a:ext cx="2305050" cy="1727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Social Sciences </a:t>
            </a:r>
          </a:p>
        </p:txBody>
      </p:sp>
      <p:sp>
        <p:nvSpPr>
          <p:cNvPr id="9" name="Rounded Rectangle 8"/>
          <p:cNvSpPr/>
          <p:nvPr/>
        </p:nvSpPr>
        <p:spPr>
          <a:xfrm>
            <a:off x="6281738" y="1773238"/>
            <a:ext cx="2305050" cy="1727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Business Disciplines </a:t>
            </a:r>
          </a:p>
        </p:txBody>
      </p:sp>
      <p:sp>
        <p:nvSpPr>
          <p:cNvPr id="33800" name="TextBox 11"/>
          <p:cNvSpPr txBox="1">
            <a:spLocks noChangeArrowheads="1"/>
          </p:cNvSpPr>
          <p:nvPr/>
        </p:nvSpPr>
        <p:spPr bwMode="auto">
          <a:xfrm>
            <a:off x="14242" y="3518559"/>
            <a:ext cx="4004469"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800" dirty="0"/>
              <a:t>Sociology – The study of humans in groups</a:t>
            </a:r>
          </a:p>
          <a:p>
            <a:pPr>
              <a:spcBef>
                <a:spcPct val="0"/>
              </a:spcBef>
              <a:buFontTx/>
              <a:buNone/>
            </a:pPr>
            <a:endParaRPr lang="en-GB" altLang="en-US" sz="1800" dirty="0"/>
          </a:p>
          <a:p>
            <a:pPr>
              <a:spcBef>
                <a:spcPct val="0"/>
              </a:spcBef>
              <a:buFontTx/>
              <a:buNone/>
            </a:pPr>
            <a:r>
              <a:rPr lang="en-GB" altLang="en-US" sz="1800" dirty="0"/>
              <a:t>Psychology – The study of mental processes </a:t>
            </a:r>
          </a:p>
          <a:p>
            <a:pPr>
              <a:spcBef>
                <a:spcPct val="0"/>
              </a:spcBef>
              <a:buFontTx/>
              <a:buNone/>
            </a:pPr>
            <a:endParaRPr lang="en-GB" altLang="en-US" sz="1800" dirty="0"/>
          </a:p>
          <a:p>
            <a:pPr>
              <a:spcBef>
                <a:spcPct val="0"/>
              </a:spcBef>
              <a:buFontTx/>
              <a:buNone/>
            </a:pPr>
            <a:r>
              <a:rPr lang="en-GB" altLang="en-US" sz="1800" dirty="0"/>
              <a:t>Anthropology  -  The study of human cultures </a:t>
            </a:r>
          </a:p>
        </p:txBody>
      </p:sp>
      <p:sp>
        <p:nvSpPr>
          <p:cNvPr id="33801" name="TextBox 12"/>
          <p:cNvSpPr txBox="1">
            <a:spLocks noChangeArrowheads="1"/>
          </p:cNvSpPr>
          <p:nvPr/>
        </p:nvSpPr>
        <p:spPr bwMode="auto">
          <a:xfrm>
            <a:off x="6672263" y="3767138"/>
            <a:ext cx="21605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r>
              <a:rPr lang="en-GB" altLang="en-US" sz="1800"/>
              <a:t>Economics</a:t>
            </a:r>
          </a:p>
          <a:p>
            <a:pPr>
              <a:spcBef>
                <a:spcPct val="0"/>
              </a:spcBef>
              <a:buFontTx/>
              <a:buNone/>
            </a:pPr>
            <a:r>
              <a:rPr lang="en-GB" altLang="en-US" sz="1800"/>
              <a:t>Corporate Strategy </a:t>
            </a:r>
          </a:p>
        </p:txBody>
      </p:sp>
    </p:spTree>
    <p:extLst>
      <p:ext uri="{BB962C8B-B14F-4D97-AF65-F5344CB8AC3E}">
        <p14:creationId xmlns:p14="http://schemas.microsoft.com/office/powerpoint/2010/main" val="4083293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68313" y="260350"/>
            <a:ext cx="8229600" cy="1143000"/>
          </a:xfrm>
        </p:spPr>
        <p:txBody>
          <a:bodyPr/>
          <a:lstStyle/>
          <a:p>
            <a:r>
              <a:rPr lang="en-GB" altLang="en-US" smtClean="0"/>
              <a:t>A day in the life of a Marketer…</a:t>
            </a:r>
          </a:p>
        </p:txBody>
      </p:sp>
      <p:sp>
        <p:nvSpPr>
          <p:cNvPr id="10243" name="Content Placeholder 2"/>
          <p:cNvSpPr>
            <a:spLocks noGrp="1"/>
          </p:cNvSpPr>
          <p:nvPr>
            <p:ph idx="1"/>
          </p:nvPr>
        </p:nvSpPr>
        <p:spPr/>
        <p:txBody>
          <a:bodyPr/>
          <a:lstStyle/>
          <a:p>
            <a:pPr marL="0" indent="0">
              <a:buFont typeface="Arial" panose="020B0604020202020204" pitchFamily="34" charset="0"/>
              <a:buNone/>
            </a:pPr>
            <a:endParaRPr lang="en-GB" altLang="en-US" dirty="0" smtClean="0">
              <a:hlinkClick r:id="rId2"/>
            </a:endParaRPr>
          </a:p>
          <a:p>
            <a:pPr marL="0" indent="0">
              <a:buFont typeface="Arial" panose="020B0604020202020204" pitchFamily="34" charset="0"/>
              <a:buNone/>
            </a:pPr>
            <a:endParaRPr lang="en-GB" altLang="en-US" dirty="0" smtClean="0">
              <a:hlinkClick r:id="rId2"/>
            </a:endParaRPr>
          </a:p>
          <a:p>
            <a:pPr marL="0" indent="0" algn="ctr">
              <a:buFont typeface="Arial" panose="020B0604020202020204" pitchFamily="34" charset="0"/>
              <a:buNone/>
            </a:pPr>
            <a:r>
              <a:rPr lang="en-GB" altLang="en-US" dirty="0" smtClean="0">
                <a:hlinkClick r:id="rId2"/>
              </a:rPr>
              <a:t>http://www.careerplayer.com/graduate-jobs/marketing-and-sales/marketing-and-sales-overview/</a:t>
            </a:r>
            <a:r>
              <a:rPr lang="en-GB" altLang="en-US" dirty="0" smtClean="0"/>
              <a:t> </a:t>
            </a:r>
          </a:p>
        </p:txBody>
      </p:sp>
    </p:spTree>
    <p:extLst>
      <p:ext uri="{BB962C8B-B14F-4D97-AF65-F5344CB8AC3E}">
        <p14:creationId xmlns:p14="http://schemas.microsoft.com/office/powerpoint/2010/main" val="32518887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68313" y="260350"/>
            <a:ext cx="8229600" cy="1143000"/>
          </a:xfrm>
          <a:extLst>
            <a:ext uri="{91240B29-F687-4F45-9708-019B960494DF}">
              <a14:hiddenLine xmlns:a14="http://schemas.microsoft.com/office/drawing/2010/main" w="9525">
                <a:solidFill>
                  <a:srgbClr val="92D050"/>
                </a:solidFill>
                <a:miter lim="800000"/>
                <a:headEnd/>
                <a:tailEnd/>
              </a14:hiddenLine>
            </a:ext>
          </a:extLst>
        </p:spPr>
        <p:txBody>
          <a:bodyPr/>
          <a:lstStyle/>
          <a:p>
            <a:r>
              <a:rPr lang="en-US" altLang="en-US" sz="4000" smtClean="0">
                <a:ea typeface="MS PGothic" panose="020B0600070205080204" pitchFamily="34" charset="-128"/>
              </a:rPr>
              <a:t>Understanding the Marketplace</a:t>
            </a:r>
            <a:br>
              <a:rPr lang="en-US" altLang="en-US" sz="4000" smtClean="0">
                <a:ea typeface="MS PGothic" panose="020B0600070205080204" pitchFamily="34" charset="-128"/>
              </a:rPr>
            </a:br>
            <a:r>
              <a:rPr lang="en-US" altLang="en-US" sz="4000" smtClean="0">
                <a:ea typeface="MS PGothic" panose="020B0600070205080204" pitchFamily="34" charset="-128"/>
              </a:rPr>
              <a:t>and Customer Needs</a:t>
            </a:r>
          </a:p>
        </p:txBody>
      </p:sp>
      <p:sp>
        <p:nvSpPr>
          <p:cNvPr id="12291" name="Rectangle 3"/>
          <p:cNvSpPr>
            <a:spLocks noGrp="1" noChangeArrowheads="1"/>
          </p:cNvSpPr>
          <p:nvPr>
            <p:ph idx="1"/>
          </p:nvPr>
        </p:nvSpPr>
        <p:spPr>
          <a:extLst>
            <a:ext uri="{91240B29-F687-4F45-9708-019B960494DF}">
              <a14:hiddenLine xmlns:a14="http://schemas.microsoft.com/office/drawing/2010/main" w="9525">
                <a:solidFill>
                  <a:srgbClr val="92D050"/>
                </a:solidFill>
                <a:miter lim="800000"/>
                <a:headEnd/>
                <a:tailEnd/>
              </a14:hiddenLine>
            </a:ext>
          </a:extLst>
        </p:spPr>
        <p:txBody>
          <a:bodyPr/>
          <a:lstStyle/>
          <a:p>
            <a:r>
              <a:rPr lang="en-US" altLang="en-US" smtClean="0">
                <a:ea typeface="MS PGothic" panose="020B0600070205080204" pitchFamily="34" charset="-128"/>
              </a:rPr>
              <a:t>Core customer and marketplace concepts</a:t>
            </a:r>
          </a:p>
          <a:p>
            <a:pPr lvl="1">
              <a:buFont typeface="Arial" panose="020B0604020202020204" pitchFamily="34" charset="0"/>
              <a:buChar char="•"/>
            </a:pPr>
            <a:r>
              <a:rPr lang="en-US" altLang="en-US" smtClean="0">
                <a:ea typeface="MS PGothic" panose="020B0600070205080204" pitchFamily="34" charset="-128"/>
              </a:rPr>
              <a:t>Needs, wants, and demands</a:t>
            </a:r>
          </a:p>
          <a:p>
            <a:pPr lvl="1">
              <a:buFont typeface="Arial" panose="020B0604020202020204" pitchFamily="34" charset="0"/>
              <a:buChar char="•"/>
            </a:pPr>
            <a:r>
              <a:rPr lang="en-US" altLang="en-US" smtClean="0">
                <a:solidFill>
                  <a:srgbClr val="000000"/>
                </a:solidFill>
                <a:ea typeface="MS PGothic" panose="020B0600070205080204" pitchFamily="34" charset="-128"/>
              </a:rPr>
              <a:t>Market offerings  (products, services, and experiences)</a:t>
            </a:r>
          </a:p>
          <a:p>
            <a:pPr lvl="1">
              <a:buFont typeface="Arial" panose="020B0604020202020204" pitchFamily="34" charset="0"/>
              <a:buChar char="•"/>
            </a:pPr>
            <a:r>
              <a:rPr lang="en-US" altLang="en-US" smtClean="0">
                <a:ea typeface="MS PGothic" panose="020B0600070205080204" pitchFamily="34" charset="-128"/>
              </a:rPr>
              <a:t>Value and satisfaction</a:t>
            </a:r>
          </a:p>
          <a:p>
            <a:pPr lvl="1">
              <a:buFont typeface="Arial" panose="020B0604020202020204" pitchFamily="34" charset="0"/>
              <a:buChar char="•"/>
            </a:pPr>
            <a:r>
              <a:rPr lang="en-US" altLang="en-US" smtClean="0">
                <a:ea typeface="MS PGothic" panose="020B0600070205080204" pitchFamily="34" charset="-128"/>
              </a:rPr>
              <a:t>Exchanges and relationships</a:t>
            </a:r>
          </a:p>
          <a:p>
            <a:pPr lvl="1">
              <a:buFont typeface="Arial" panose="020B0604020202020204" pitchFamily="34" charset="0"/>
              <a:buChar char="•"/>
            </a:pPr>
            <a:r>
              <a:rPr lang="en-US" altLang="en-US" smtClean="0">
                <a:ea typeface="MS PGothic" panose="020B0600070205080204" pitchFamily="34" charset="-128"/>
              </a:rPr>
              <a:t>Markets</a:t>
            </a:r>
          </a:p>
        </p:txBody>
      </p:sp>
      <p:sp>
        <p:nvSpPr>
          <p:cNvPr id="12292" name="Slide Number Placeholder 4"/>
          <p:cNvSpPr>
            <a:spLocks noGrp="1"/>
          </p:cNvSpPr>
          <p:nvPr>
            <p:ph type="sldNum" sz="quarter" idx="12"/>
          </p:nvPr>
        </p:nvSpPr>
        <p:spPr bwMode="auto">
          <a:xfrm>
            <a:off x="457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l">
              <a:spcBef>
                <a:spcPct val="0"/>
              </a:spcBef>
              <a:buFontTx/>
              <a:buNone/>
            </a:pPr>
            <a:r>
              <a:rPr lang="en-US" altLang="en-US" sz="1200">
                <a:ea typeface="MS PGothic" panose="020B0600070205080204" pitchFamily="34" charset="-128"/>
              </a:rPr>
              <a:t>1-</a:t>
            </a:r>
            <a:fld id="{59D61029-CF9B-42B7-9A5A-DB2B408D7BE5}" type="slidenum">
              <a:rPr lang="en-US" altLang="en-US" sz="1200">
                <a:ea typeface="MS PGothic" panose="020B0600070205080204" pitchFamily="34" charset="-128"/>
              </a:rPr>
              <a:pPr algn="l">
                <a:spcBef>
                  <a:spcPct val="0"/>
                </a:spcBef>
                <a:buFontTx/>
                <a:buNone/>
              </a:pPr>
              <a:t>12</a:t>
            </a:fld>
            <a:endParaRPr lang="en-US" altLang="en-US" sz="1200">
              <a:ea typeface="MS PGothic" panose="020B0600070205080204" pitchFamily="34" charset="-128"/>
            </a:endParaRPr>
          </a:p>
        </p:txBody>
      </p:sp>
    </p:spTree>
    <p:extLst>
      <p:ext uri="{BB962C8B-B14F-4D97-AF65-F5344CB8AC3E}">
        <p14:creationId xmlns:p14="http://schemas.microsoft.com/office/powerpoint/2010/main" val="16984246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685800" y="152400"/>
            <a:ext cx="7772400" cy="1143000"/>
          </a:xfrm>
        </p:spPr>
        <p:txBody>
          <a:bodyPr/>
          <a:lstStyle/>
          <a:p>
            <a:pPr eaLnBrk="1" hangingPunct="1"/>
            <a:r>
              <a:rPr lang="en-US" altLang="en-US" smtClean="0"/>
              <a:t>So, What Is Marketing?</a:t>
            </a:r>
            <a:br>
              <a:rPr lang="en-US" altLang="en-US" smtClean="0"/>
            </a:br>
            <a:r>
              <a:rPr lang="en-US" altLang="en-US" smtClean="0"/>
              <a:t> Pulling It All Together</a:t>
            </a:r>
          </a:p>
        </p:txBody>
      </p:sp>
      <p:pic>
        <p:nvPicPr>
          <p:cNvPr id="46083" name="Picture 3" descr="fig01_06wo.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4400" y="1447800"/>
            <a:ext cx="7124700" cy="49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4" name="Rectangle 4"/>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extLst>
      <p:ext uri="{BB962C8B-B14F-4D97-AF65-F5344CB8AC3E}">
        <p14:creationId xmlns:p14="http://schemas.microsoft.com/office/powerpoint/2010/main" val="1697396075"/>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Reading?…</a:t>
            </a:r>
            <a:endParaRPr lang="en-GB" dirty="0"/>
          </a:p>
        </p:txBody>
      </p:sp>
      <p:sp>
        <p:nvSpPr>
          <p:cNvPr id="6" name="Content Placeholder 5"/>
          <p:cNvSpPr>
            <a:spLocks noGrp="1"/>
          </p:cNvSpPr>
          <p:nvPr>
            <p:ph idx="1"/>
          </p:nvPr>
        </p:nvSpPr>
        <p:spPr/>
        <p:txBody>
          <a:bodyPr/>
          <a:lstStyle/>
          <a:p>
            <a:r>
              <a:rPr lang="en-GB" dirty="0">
                <a:hlinkClick r:id="rId2"/>
              </a:rPr>
              <a:t>https://www.campaignlive.co.uk</a:t>
            </a:r>
            <a:r>
              <a:rPr lang="en-GB" dirty="0" smtClean="0">
                <a:hlinkClick r:id="rId2"/>
              </a:rPr>
              <a:t>/</a:t>
            </a:r>
            <a:endParaRPr lang="en-GB" dirty="0" smtClean="0"/>
          </a:p>
          <a:p>
            <a:r>
              <a:rPr lang="en-GB" dirty="0">
                <a:hlinkClick r:id="rId3"/>
              </a:rPr>
              <a:t>https://www.marketingweek.com</a:t>
            </a:r>
            <a:r>
              <a:rPr lang="en-GB" dirty="0" smtClean="0">
                <a:hlinkClick r:id="rId3"/>
              </a:rPr>
              <a:t>/</a:t>
            </a:r>
            <a:endParaRPr lang="en-GB" dirty="0" smtClean="0"/>
          </a:p>
          <a:p>
            <a:r>
              <a:rPr lang="en-GB" dirty="0" smtClean="0"/>
              <a:t>Kotler and Armstrong (2018)</a:t>
            </a:r>
          </a:p>
          <a:p>
            <a:endParaRPr lang="en-GB" dirty="0" smtClean="0"/>
          </a:p>
          <a:p>
            <a:endParaRPr lang="en-GB" dirty="0"/>
          </a:p>
        </p:txBody>
      </p:sp>
    </p:spTree>
    <p:extLst>
      <p:ext uri="{BB962C8B-B14F-4D97-AF65-F5344CB8AC3E}">
        <p14:creationId xmlns:p14="http://schemas.microsoft.com/office/powerpoint/2010/main" val="1182444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68313" y="260350"/>
            <a:ext cx="8229600" cy="1143000"/>
          </a:xfrm>
        </p:spPr>
        <p:txBody>
          <a:bodyPr/>
          <a:lstStyle/>
          <a:p>
            <a:r>
              <a:rPr lang="en-GB" altLang="en-US" smtClean="0"/>
              <a:t>Learning Outcomes</a:t>
            </a:r>
          </a:p>
        </p:txBody>
      </p:sp>
      <p:sp>
        <p:nvSpPr>
          <p:cNvPr id="9219" name="Content Placeholder 2"/>
          <p:cNvSpPr>
            <a:spLocks noGrp="1"/>
          </p:cNvSpPr>
          <p:nvPr>
            <p:ph idx="1"/>
          </p:nvPr>
        </p:nvSpPr>
        <p:spPr/>
        <p:txBody>
          <a:bodyPr/>
          <a:lstStyle/>
          <a:p>
            <a:r>
              <a:rPr lang="en-GB" altLang="en-US" sz="2800" smtClean="0"/>
              <a:t>To understanding the key elements of the marketing planning process</a:t>
            </a:r>
          </a:p>
          <a:p>
            <a:r>
              <a:rPr lang="en-GB" altLang="en-US" sz="2800" smtClean="0"/>
              <a:t>To understand the difference between strategy and tactics</a:t>
            </a:r>
          </a:p>
          <a:p>
            <a:r>
              <a:rPr lang="en-GB" altLang="en-US" sz="2800" smtClean="0"/>
              <a:t>Identify the tools and techniques used by marketers</a:t>
            </a:r>
          </a:p>
          <a:p>
            <a:r>
              <a:rPr lang="en-GB" altLang="en-US" sz="2800" smtClean="0"/>
              <a:t>To establish the importance of objective setting</a:t>
            </a:r>
          </a:p>
          <a:p>
            <a:r>
              <a:rPr lang="en-GB" altLang="en-US" sz="2800" smtClean="0"/>
              <a:t>To understand the process of monitoring and control </a:t>
            </a:r>
          </a:p>
          <a:p>
            <a:endParaRPr lang="en-GB" altLang="en-US" smtClean="0"/>
          </a:p>
        </p:txBody>
      </p:sp>
    </p:spTree>
    <p:extLst>
      <p:ext uri="{BB962C8B-B14F-4D97-AF65-F5344CB8AC3E}">
        <p14:creationId xmlns:p14="http://schemas.microsoft.com/office/powerpoint/2010/main" val="30792385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4575" y="4437063"/>
            <a:ext cx="7488238" cy="606425"/>
          </a:xfrm>
          <a:noFill/>
        </p:spPr>
        <p:txBody>
          <a:bodyPr rtlCol="0">
            <a:normAutofit fontScale="90000"/>
          </a:bodyPr>
          <a:lstStyle/>
          <a:p>
            <a:pPr eaLnBrk="1" fontAlgn="auto" hangingPunct="1">
              <a:spcAft>
                <a:spcPts val="0"/>
              </a:spcAft>
              <a:defRPr/>
            </a:pPr>
            <a:r>
              <a:rPr lang="en-GB" sz="6000" dirty="0" smtClean="0"/>
              <a:t/>
            </a:r>
            <a:br>
              <a:rPr lang="en-GB" sz="6000" dirty="0" smtClean="0"/>
            </a:br>
            <a:r>
              <a:rPr lang="en-GB" sz="6000" dirty="0"/>
              <a:t/>
            </a:r>
            <a:br>
              <a:rPr lang="en-GB" sz="6000" dirty="0"/>
            </a:br>
            <a:r>
              <a:rPr lang="en-GB" sz="6000" dirty="0" smtClean="0"/>
              <a:t/>
            </a:r>
            <a:br>
              <a:rPr lang="en-GB" sz="6000" dirty="0" smtClean="0"/>
            </a:br>
            <a:r>
              <a:rPr lang="en-GB" sz="4000" b="1" dirty="0" smtClean="0"/>
              <a:t/>
            </a:r>
            <a:br>
              <a:rPr lang="en-GB" sz="4000" b="1" dirty="0" smtClean="0"/>
            </a:br>
            <a:r>
              <a:rPr lang="en-GB" dirty="0" smtClean="0"/>
              <a:t/>
            </a:r>
            <a:br>
              <a:rPr lang="en-GB" dirty="0" smtClean="0"/>
            </a:br>
            <a:endParaRPr lang="en-GB" dirty="0" smtClean="0"/>
          </a:p>
        </p:txBody>
      </p:sp>
      <p:pic>
        <p:nvPicPr>
          <p:cNvPr id="3" name="Picture 2"/>
          <p:cNvPicPr>
            <a:picLocks noChangeAspect="1"/>
          </p:cNvPicPr>
          <p:nvPr/>
        </p:nvPicPr>
        <p:blipFill>
          <a:blip r:embed="rId2"/>
          <a:stretch>
            <a:fillRect/>
          </a:stretch>
        </p:blipFill>
        <p:spPr>
          <a:xfrm>
            <a:off x="1787692" y="1340768"/>
            <a:ext cx="5472607" cy="4104456"/>
          </a:xfrm>
          <a:prstGeom prst="rect">
            <a:avLst/>
          </a:prstGeom>
        </p:spPr>
      </p:pic>
    </p:spTree>
    <p:extLst>
      <p:ext uri="{BB962C8B-B14F-4D97-AF65-F5344CB8AC3E}">
        <p14:creationId xmlns:p14="http://schemas.microsoft.com/office/powerpoint/2010/main" val="80480348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5288" y="333375"/>
            <a:ext cx="8748712" cy="5349875"/>
          </a:xfrm>
        </p:spPr>
      </p:pic>
    </p:spTree>
    <p:extLst>
      <p:ext uri="{BB962C8B-B14F-4D97-AF65-F5344CB8AC3E}">
        <p14:creationId xmlns:p14="http://schemas.microsoft.com/office/powerpoint/2010/main" val="13530682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79388" y="333375"/>
            <a:ext cx="8836025" cy="5111750"/>
          </a:xfrm>
        </p:spPr>
      </p:pic>
    </p:spTree>
    <p:extLst>
      <p:ext uri="{BB962C8B-B14F-4D97-AF65-F5344CB8AC3E}">
        <p14:creationId xmlns:p14="http://schemas.microsoft.com/office/powerpoint/2010/main" val="183119603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68313" y="260350"/>
            <a:ext cx="8229600" cy="1143000"/>
          </a:xfrm>
        </p:spPr>
        <p:txBody>
          <a:bodyPr/>
          <a:lstStyle/>
          <a:p>
            <a:r>
              <a:rPr lang="en-GB" altLang="en-US" smtClean="0"/>
              <a:t>What is marketing planning?</a:t>
            </a:r>
          </a:p>
        </p:txBody>
      </p:sp>
      <p:sp>
        <p:nvSpPr>
          <p:cNvPr id="17411" name="Content Placeholder 2"/>
          <p:cNvSpPr>
            <a:spLocks noGrp="1"/>
          </p:cNvSpPr>
          <p:nvPr>
            <p:ph idx="1"/>
          </p:nvPr>
        </p:nvSpPr>
        <p:spPr/>
        <p:txBody>
          <a:bodyPr/>
          <a:lstStyle/>
          <a:p>
            <a:pPr marL="0" indent="0">
              <a:buFont typeface="Arial" panose="020B0604020202020204" pitchFamily="34" charset="0"/>
              <a:buNone/>
            </a:pPr>
            <a:r>
              <a:rPr lang="en-GB" altLang="en-US" sz="2400" smtClean="0"/>
              <a:t>“A Systematic process of forecasting the future business environment and then deciding on the most appropriate goals, objectives and positions for best exploiting that environment” </a:t>
            </a:r>
            <a:r>
              <a:rPr lang="en-GB" altLang="en-US" sz="900" smtClean="0"/>
              <a:t>(Brassington &amp; Pettit, 2006)</a:t>
            </a:r>
          </a:p>
          <a:p>
            <a:pPr marL="0" indent="0">
              <a:buFont typeface="Arial" panose="020B0604020202020204" pitchFamily="34" charset="0"/>
              <a:buNone/>
            </a:pPr>
            <a:endParaRPr lang="en-GB" altLang="en-US" sz="900" smtClean="0"/>
          </a:p>
          <a:p>
            <a:pPr marL="0" indent="0">
              <a:buFont typeface="Arial" panose="020B0604020202020204" pitchFamily="34" charset="0"/>
              <a:buNone/>
            </a:pPr>
            <a:r>
              <a:rPr lang="en-GB" altLang="en-US" sz="2400" smtClean="0"/>
              <a:t>“A systematic process involving assessing marketing opportunities, devising marketing strategies and specifying marketing objectives, determining marketing mix programmes, allocating resources and developing a plan for implementation and control </a:t>
            </a:r>
            <a:r>
              <a:rPr lang="en-GB" altLang="en-US" sz="900" smtClean="0"/>
              <a:t>(Dibb &amp; Simkin 2007) </a:t>
            </a:r>
          </a:p>
        </p:txBody>
      </p:sp>
    </p:spTree>
    <p:extLst>
      <p:ext uri="{BB962C8B-B14F-4D97-AF65-F5344CB8AC3E}">
        <p14:creationId xmlns:p14="http://schemas.microsoft.com/office/powerpoint/2010/main" val="27354869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228600" y="609600"/>
            <a:ext cx="8686800" cy="1143000"/>
          </a:xfrm>
        </p:spPr>
        <p:txBody>
          <a:bodyPr/>
          <a:lstStyle/>
          <a:p>
            <a:r>
              <a:rPr lang="en-US" altLang="en-US" smtClean="0"/>
              <a:t>Managing the Marketing Effort</a:t>
            </a:r>
          </a:p>
        </p:txBody>
      </p:sp>
      <p:pic>
        <p:nvPicPr>
          <p:cNvPr id="11267" name="Picture 3" descr="fig02_06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757363"/>
            <a:ext cx="7924800" cy="394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extLst>
      <p:ext uri="{BB962C8B-B14F-4D97-AF65-F5344CB8AC3E}">
        <p14:creationId xmlns:p14="http://schemas.microsoft.com/office/powerpoint/2010/main" val="2778061942"/>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a:xfrm>
            <a:off x="714375" y="285750"/>
            <a:ext cx="8429625" cy="928688"/>
          </a:xfrm>
        </p:spPr>
        <p:txBody>
          <a:bodyPr/>
          <a:lstStyle/>
          <a:p>
            <a:r>
              <a:rPr lang="en-GB" altLang="en-US" smtClean="0"/>
              <a:t>Planning cycle</a:t>
            </a:r>
          </a:p>
        </p:txBody>
      </p:sp>
      <p:graphicFrame>
        <p:nvGraphicFramePr>
          <p:cNvPr id="4" name="Content Placeholder 3"/>
          <p:cNvGraphicFramePr>
            <a:graphicFrameLocks noGrp="1"/>
          </p:cNvGraphicFramePr>
          <p:nvPr>
            <p:ph idx="1"/>
          </p:nvPr>
        </p:nvGraphicFramePr>
        <p:xfrm>
          <a:off x="0" y="1428736"/>
          <a:ext cx="8786813" cy="4286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400486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468313" y="260350"/>
            <a:ext cx="8229600" cy="1143000"/>
          </a:xfrm>
        </p:spPr>
        <p:txBody>
          <a:bodyPr/>
          <a:lstStyle/>
          <a:p>
            <a:r>
              <a:rPr lang="en-GB" altLang="en-US" smtClean="0"/>
              <a:t>SOSTAC</a:t>
            </a:r>
          </a:p>
        </p:txBody>
      </p:sp>
      <p:pic>
        <p:nvPicPr>
          <p:cNvPr id="3277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403350"/>
            <a:ext cx="8642350" cy="5454650"/>
          </a:xfrm>
        </p:spPr>
      </p:pic>
    </p:spTree>
    <p:extLst>
      <p:ext uri="{BB962C8B-B14F-4D97-AF65-F5344CB8AC3E}">
        <p14:creationId xmlns:p14="http://schemas.microsoft.com/office/powerpoint/2010/main" val="356491440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ounded Rectangle 4"/>
          <p:cNvSpPr>
            <a:spLocks noChangeArrowheads="1"/>
          </p:cNvSpPr>
          <p:nvPr/>
        </p:nvSpPr>
        <p:spPr bwMode="auto">
          <a:xfrm>
            <a:off x="3500438" y="1570038"/>
            <a:ext cx="2152650" cy="4011612"/>
          </a:xfrm>
          <a:prstGeom prst="roundRect">
            <a:avLst>
              <a:gd name="adj" fmla="val 16667"/>
            </a:avLst>
          </a:prstGeom>
          <a:solidFill>
            <a:schemeClr val="tx2"/>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18435" name="TextBox 5"/>
          <p:cNvSpPr txBox="1">
            <a:spLocks noChangeArrowheads="1"/>
          </p:cNvSpPr>
          <p:nvPr/>
        </p:nvSpPr>
        <p:spPr bwMode="auto">
          <a:xfrm>
            <a:off x="3560763" y="1887538"/>
            <a:ext cx="2151062" cy="327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spcAft>
                <a:spcPts val="1800"/>
              </a:spcAft>
              <a:buFontTx/>
              <a:buNone/>
            </a:pPr>
            <a:r>
              <a:rPr lang="en-GB" altLang="en-US" sz="2200" b="1">
                <a:solidFill>
                  <a:schemeClr val="bg1"/>
                </a:solidFill>
              </a:rPr>
              <a:t>An</a:t>
            </a:r>
          </a:p>
          <a:p>
            <a:pPr algn="ctr" eaLnBrk="1" hangingPunct="1">
              <a:spcBef>
                <a:spcPct val="0"/>
              </a:spcBef>
              <a:spcAft>
                <a:spcPts val="1800"/>
              </a:spcAft>
              <a:buFontTx/>
              <a:buNone/>
            </a:pPr>
            <a:r>
              <a:rPr lang="en-GB" altLang="en-US" sz="2200" b="1">
                <a:solidFill>
                  <a:schemeClr val="bg1"/>
                </a:solidFill>
              </a:rPr>
              <a:t>organisation</a:t>
            </a:r>
          </a:p>
          <a:p>
            <a:pPr algn="ctr" eaLnBrk="1" hangingPunct="1">
              <a:spcBef>
                <a:spcPct val="0"/>
              </a:spcBef>
              <a:spcAft>
                <a:spcPts val="1800"/>
              </a:spcAft>
              <a:buFontTx/>
              <a:buNone/>
            </a:pPr>
            <a:r>
              <a:rPr lang="en-GB" altLang="en-US" sz="2200" b="1">
                <a:solidFill>
                  <a:schemeClr val="bg1"/>
                </a:solidFill>
              </a:rPr>
              <a:t>needs a</a:t>
            </a:r>
          </a:p>
          <a:p>
            <a:pPr algn="ctr" eaLnBrk="1" hangingPunct="1">
              <a:spcBef>
                <a:spcPct val="0"/>
              </a:spcBef>
              <a:spcAft>
                <a:spcPts val="1800"/>
              </a:spcAft>
              <a:buFontTx/>
              <a:buNone/>
            </a:pPr>
            <a:r>
              <a:rPr lang="en-GB" altLang="en-US" sz="2200" b="1">
                <a:solidFill>
                  <a:schemeClr val="bg1"/>
                </a:solidFill>
              </a:rPr>
              <a:t>clear</a:t>
            </a:r>
          </a:p>
          <a:p>
            <a:pPr algn="ctr" eaLnBrk="1" hangingPunct="1">
              <a:spcBef>
                <a:spcPct val="0"/>
              </a:spcBef>
              <a:spcAft>
                <a:spcPts val="1800"/>
              </a:spcAft>
              <a:buFontTx/>
              <a:buNone/>
            </a:pPr>
            <a:r>
              <a:rPr lang="en-GB" altLang="en-US" sz="2200" b="1">
                <a:solidFill>
                  <a:schemeClr val="bg1"/>
                </a:solidFill>
              </a:rPr>
              <a:t>understanding</a:t>
            </a:r>
          </a:p>
          <a:p>
            <a:pPr algn="ctr" eaLnBrk="1" hangingPunct="1">
              <a:spcBef>
                <a:spcPct val="0"/>
              </a:spcBef>
              <a:spcAft>
                <a:spcPts val="1800"/>
              </a:spcAft>
              <a:buFontTx/>
              <a:buNone/>
            </a:pPr>
            <a:r>
              <a:rPr lang="en-GB" altLang="en-US" sz="2200" b="1">
                <a:solidFill>
                  <a:schemeClr val="bg1"/>
                </a:solidFill>
              </a:rPr>
              <a:t>of:</a:t>
            </a:r>
            <a:endParaRPr lang="en-US" altLang="en-US" sz="2200" b="1">
              <a:solidFill>
                <a:schemeClr val="bg1"/>
              </a:solidFill>
            </a:endParaRPr>
          </a:p>
        </p:txBody>
      </p:sp>
      <p:grpSp>
        <p:nvGrpSpPr>
          <p:cNvPr id="18436" name="Group 31"/>
          <p:cNvGrpSpPr>
            <a:grpSpLocks/>
          </p:cNvGrpSpPr>
          <p:nvPr/>
        </p:nvGrpSpPr>
        <p:grpSpPr bwMode="auto">
          <a:xfrm>
            <a:off x="528638" y="1500188"/>
            <a:ext cx="2971800" cy="4000500"/>
            <a:chOff x="1179910" y="2285992"/>
            <a:chExt cx="2972088" cy="4000528"/>
          </a:xfrm>
        </p:grpSpPr>
        <p:sp>
          <p:nvSpPr>
            <p:cNvPr id="18451" name="Rectangle 6"/>
            <p:cNvSpPr>
              <a:spLocks noChangeArrowheads="1"/>
            </p:cNvSpPr>
            <p:nvPr/>
          </p:nvSpPr>
          <p:spPr bwMode="auto">
            <a:xfrm>
              <a:off x="1231666" y="2285992"/>
              <a:ext cx="2286016" cy="857256"/>
            </a:xfrm>
            <a:prstGeom prst="rect">
              <a:avLst/>
            </a:prstGeom>
            <a:solidFill>
              <a:schemeClr val="accent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18452" name="Rectangle 7"/>
            <p:cNvSpPr>
              <a:spLocks noChangeArrowheads="1"/>
            </p:cNvSpPr>
            <p:nvPr/>
          </p:nvSpPr>
          <p:spPr bwMode="auto">
            <a:xfrm>
              <a:off x="1231666" y="3329254"/>
              <a:ext cx="2286016" cy="857256"/>
            </a:xfrm>
            <a:prstGeom prst="rect">
              <a:avLst/>
            </a:prstGeom>
            <a:solidFill>
              <a:schemeClr val="accent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18453" name="Rectangle 8"/>
            <p:cNvSpPr>
              <a:spLocks noChangeArrowheads="1"/>
            </p:cNvSpPr>
            <p:nvPr/>
          </p:nvSpPr>
          <p:spPr bwMode="auto">
            <a:xfrm>
              <a:off x="1231666" y="4383572"/>
              <a:ext cx="2286016" cy="857256"/>
            </a:xfrm>
            <a:prstGeom prst="rect">
              <a:avLst/>
            </a:prstGeom>
            <a:solidFill>
              <a:schemeClr val="accent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18454" name="Rectangle 9"/>
            <p:cNvSpPr>
              <a:spLocks noChangeArrowheads="1"/>
            </p:cNvSpPr>
            <p:nvPr/>
          </p:nvSpPr>
          <p:spPr bwMode="auto">
            <a:xfrm>
              <a:off x="1231666" y="5429264"/>
              <a:ext cx="2286016" cy="857256"/>
            </a:xfrm>
            <a:prstGeom prst="rect">
              <a:avLst/>
            </a:prstGeom>
            <a:solidFill>
              <a:schemeClr val="accent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cxnSp>
          <p:nvCxnSpPr>
            <p:cNvPr id="18455" name="Straight Connector 11"/>
            <p:cNvCxnSpPr>
              <a:cxnSpLocks noChangeShapeType="1"/>
              <a:stCxn id="18451" idx="3"/>
            </p:cNvCxnSpPr>
            <p:nvPr/>
          </p:nvCxnSpPr>
          <p:spPr bwMode="auto">
            <a:xfrm>
              <a:off x="3517682" y="2714620"/>
              <a:ext cx="625690"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18456" name="Straight Connector 12"/>
            <p:cNvCxnSpPr>
              <a:cxnSpLocks noChangeShapeType="1"/>
            </p:cNvCxnSpPr>
            <p:nvPr/>
          </p:nvCxnSpPr>
          <p:spPr bwMode="auto">
            <a:xfrm>
              <a:off x="3526308" y="3750098"/>
              <a:ext cx="625690"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18457" name="Straight Connector 13"/>
            <p:cNvCxnSpPr>
              <a:cxnSpLocks noChangeShapeType="1"/>
            </p:cNvCxnSpPr>
            <p:nvPr/>
          </p:nvCxnSpPr>
          <p:spPr bwMode="auto">
            <a:xfrm>
              <a:off x="3517682" y="4785576"/>
              <a:ext cx="625690"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18458" name="Straight Connector 14"/>
            <p:cNvCxnSpPr>
              <a:cxnSpLocks noChangeShapeType="1"/>
            </p:cNvCxnSpPr>
            <p:nvPr/>
          </p:nvCxnSpPr>
          <p:spPr bwMode="auto">
            <a:xfrm>
              <a:off x="3517682" y="5829680"/>
              <a:ext cx="625690"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sp>
          <p:nvSpPr>
            <p:cNvPr id="18459" name="TextBox 23"/>
            <p:cNvSpPr txBox="1">
              <a:spLocks noChangeArrowheads="1"/>
            </p:cNvSpPr>
            <p:nvPr/>
          </p:nvSpPr>
          <p:spPr bwMode="auto">
            <a:xfrm>
              <a:off x="1248985" y="2355298"/>
              <a:ext cx="225414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latin typeface="Arial Narrow" panose="020B0606020202030204" pitchFamily="34" charset="0"/>
                </a:rPr>
                <a:t>Philosophy, values,</a:t>
              </a:r>
            </a:p>
            <a:p>
              <a:pPr algn="ctr" eaLnBrk="1" hangingPunct="1">
                <a:spcBef>
                  <a:spcPct val="0"/>
                </a:spcBef>
                <a:buFontTx/>
                <a:buNone/>
              </a:pPr>
              <a:r>
                <a:rPr lang="en-GB" altLang="en-US" sz="2000">
                  <a:latin typeface="Arial Narrow" panose="020B0606020202030204" pitchFamily="34" charset="0"/>
                </a:rPr>
                <a:t>priorities &amp; aspirations</a:t>
              </a:r>
              <a:endParaRPr lang="en-US" altLang="en-US" sz="2000">
                <a:latin typeface="Arial Narrow" panose="020B0606020202030204" pitchFamily="34" charset="0"/>
              </a:endParaRPr>
            </a:p>
          </p:txBody>
        </p:sp>
        <p:sp>
          <p:nvSpPr>
            <p:cNvPr id="18460" name="TextBox 24"/>
            <p:cNvSpPr txBox="1">
              <a:spLocks noChangeArrowheads="1"/>
            </p:cNvSpPr>
            <p:nvPr/>
          </p:nvSpPr>
          <p:spPr bwMode="auto">
            <a:xfrm>
              <a:off x="1179910" y="3392364"/>
              <a:ext cx="241764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latin typeface="Arial Narrow" panose="020B0606020202030204" pitchFamily="34" charset="0"/>
                </a:rPr>
                <a:t>Strengths, competitive</a:t>
              </a:r>
            </a:p>
            <a:p>
              <a:pPr algn="ctr" eaLnBrk="1" hangingPunct="1">
                <a:spcBef>
                  <a:spcPct val="0"/>
                </a:spcBef>
                <a:buFontTx/>
                <a:buNone/>
              </a:pPr>
              <a:r>
                <a:rPr lang="en-GB" altLang="en-US" sz="2000">
                  <a:latin typeface="Arial Narrow" panose="020B0606020202030204" pitchFamily="34" charset="0"/>
                </a:rPr>
                <a:t>edge and competencies</a:t>
              </a:r>
            </a:p>
          </p:txBody>
        </p:sp>
        <p:sp>
          <p:nvSpPr>
            <p:cNvPr id="18461" name="TextBox 25"/>
            <p:cNvSpPr txBox="1">
              <a:spLocks noChangeArrowheads="1"/>
            </p:cNvSpPr>
            <p:nvPr/>
          </p:nvSpPr>
          <p:spPr bwMode="auto">
            <a:xfrm>
              <a:off x="1543201" y="4617778"/>
              <a:ext cx="16690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latin typeface="Arial Narrow" panose="020B0606020202030204" pitchFamily="34" charset="0"/>
                </a:rPr>
                <a:t>Main customers</a:t>
              </a:r>
              <a:endParaRPr lang="en-US" altLang="en-US" sz="2000">
                <a:latin typeface="Arial Narrow" panose="020B0606020202030204" pitchFamily="34" charset="0"/>
              </a:endParaRPr>
            </a:p>
          </p:txBody>
        </p:sp>
        <p:sp>
          <p:nvSpPr>
            <p:cNvPr id="18462" name="TextBox 26"/>
            <p:cNvSpPr txBox="1">
              <a:spLocks noChangeArrowheads="1"/>
            </p:cNvSpPr>
            <p:nvPr/>
          </p:nvSpPr>
          <p:spPr bwMode="auto">
            <a:xfrm>
              <a:off x="1499309" y="5493710"/>
              <a:ext cx="170431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latin typeface="Arial Narrow" panose="020B0606020202030204" pitchFamily="34" charset="0"/>
                </a:rPr>
                <a:t>Main products &amp;</a:t>
              </a:r>
            </a:p>
            <a:p>
              <a:pPr algn="ctr" eaLnBrk="1" hangingPunct="1">
                <a:spcBef>
                  <a:spcPct val="0"/>
                </a:spcBef>
                <a:buFontTx/>
                <a:buNone/>
              </a:pPr>
              <a:r>
                <a:rPr lang="en-GB" altLang="en-US" sz="2000">
                  <a:latin typeface="Arial Narrow" panose="020B0606020202030204" pitchFamily="34" charset="0"/>
                </a:rPr>
                <a:t>services</a:t>
              </a:r>
              <a:endParaRPr lang="en-US" altLang="en-US" sz="2000">
                <a:latin typeface="Arial Narrow" panose="020B0606020202030204" pitchFamily="34" charset="0"/>
              </a:endParaRPr>
            </a:p>
          </p:txBody>
        </p:sp>
      </p:grpSp>
      <p:grpSp>
        <p:nvGrpSpPr>
          <p:cNvPr id="18437" name="Group 32"/>
          <p:cNvGrpSpPr>
            <a:grpSpLocks/>
          </p:cNvGrpSpPr>
          <p:nvPr/>
        </p:nvGrpSpPr>
        <p:grpSpPr bwMode="auto">
          <a:xfrm>
            <a:off x="5772150" y="1538288"/>
            <a:ext cx="2909888" cy="4000500"/>
            <a:chOff x="6163318" y="2285992"/>
            <a:chExt cx="2909276" cy="4000528"/>
          </a:xfrm>
        </p:grpSpPr>
        <p:cxnSp>
          <p:nvCxnSpPr>
            <p:cNvPr id="18439" name="Straight Connector 15"/>
            <p:cNvCxnSpPr>
              <a:cxnSpLocks noChangeShapeType="1"/>
            </p:cNvCxnSpPr>
            <p:nvPr/>
          </p:nvCxnSpPr>
          <p:spPr bwMode="auto">
            <a:xfrm>
              <a:off x="6163318" y="2714620"/>
              <a:ext cx="625690"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18440" name="Straight Connector 16"/>
            <p:cNvCxnSpPr>
              <a:cxnSpLocks noChangeShapeType="1"/>
            </p:cNvCxnSpPr>
            <p:nvPr/>
          </p:nvCxnSpPr>
          <p:spPr bwMode="auto">
            <a:xfrm>
              <a:off x="6171944" y="3750098"/>
              <a:ext cx="625690"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18441" name="Straight Connector 17"/>
            <p:cNvCxnSpPr>
              <a:cxnSpLocks noChangeShapeType="1"/>
            </p:cNvCxnSpPr>
            <p:nvPr/>
          </p:nvCxnSpPr>
          <p:spPr bwMode="auto">
            <a:xfrm>
              <a:off x="6163318" y="4785576"/>
              <a:ext cx="625690"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18442" name="Straight Connector 18"/>
            <p:cNvCxnSpPr>
              <a:cxnSpLocks noChangeShapeType="1"/>
            </p:cNvCxnSpPr>
            <p:nvPr/>
          </p:nvCxnSpPr>
          <p:spPr bwMode="auto">
            <a:xfrm>
              <a:off x="6163318" y="5829680"/>
              <a:ext cx="625690" cy="1588"/>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sp>
          <p:nvSpPr>
            <p:cNvPr id="18443" name="Rectangle 19"/>
            <p:cNvSpPr>
              <a:spLocks noChangeArrowheads="1"/>
            </p:cNvSpPr>
            <p:nvPr/>
          </p:nvSpPr>
          <p:spPr bwMode="auto">
            <a:xfrm>
              <a:off x="6786578" y="2285992"/>
              <a:ext cx="2286016" cy="857256"/>
            </a:xfrm>
            <a:prstGeom prst="rect">
              <a:avLst/>
            </a:prstGeom>
            <a:solidFill>
              <a:schemeClr val="accent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18444" name="Rectangle 20"/>
            <p:cNvSpPr>
              <a:spLocks noChangeArrowheads="1"/>
            </p:cNvSpPr>
            <p:nvPr/>
          </p:nvSpPr>
          <p:spPr bwMode="auto">
            <a:xfrm>
              <a:off x="6786578" y="3329254"/>
              <a:ext cx="2286016" cy="857256"/>
            </a:xfrm>
            <a:prstGeom prst="rect">
              <a:avLst/>
            </a:prstGeom>
            <a:solidFill>
              <a:schemeClr val="accent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18445" name="Rectangle 21"/>
            <p:cNvSpPr>
              <a:spLocks noChangeArrowheads="1"/>
            </p:cNvSpPr>
            <p:nvPr/>
          </p:nvSpPr>
          <p:spPr bwMode="auto">
            <a:xfrm>
              <a:off x="6786578" y="4383572"/>
              <a:ext cx="2286016" cy="857256"/>
            </a:xfrm>
            <a:prstGeom prst="rect">
              <a:avLst/>
            </a:prstGeom>
            <a:solidFill>
              <a:schemeClr val="accent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18446" name="Rectangle 22"/>
            <p:cNvSpPr>
              <a:spLocks noChangeArrowheads="1"/>
            </p:cNvSpPr>
            <p:nvPr/>
          </p:nvSpPr>
          <p:spPr bwMode="auto">
            <a:xfrm>
              <a:off x="6786578" y="5429264"/>
              <a:ext cx="2286016" cy="857256"/>
            </a:xfrm>
            <a:prstGeom prst="rect">
              <a:avLst/>
            </a:prstGeom>
            <a:solidFill>
              <a:schemeClr val="accent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18447" name="TextBox 27"/>
            <p:cNvSpPr txBox="1">
              <a:spLocks noChangeArrowheads="1"/>
            </p:cNvSpPr>
            <p:nvPr/>
          </p:nvSpPr>
          <p:spPr bwMode="auto">
            <a:xfrm>
              <a:off x="7476701" y="2508932"/>
              <a:ext cx="93326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latin typeface="Arial Narrow" panose="020B0606020202030204" pitchFamily="34" charset="0"/>
                </a:rPr>
                <a:t>Markets</a:t>
              </a:r>
              <a:endParaRPr lang="en-US" altLang="en-US" sz="2000">
                <a:latin typeface="Arial Narrow" panose="020B0606020202030204" pitchFamily="34" charset="0"/>
              </a:endParaRPr>
            </a:p>
          </p:txBody>
        </p:sp>
        <p:sp>
          <p:nvSpPr>
            <p:cNvPr id="18448" name="TextBox 28"/>
            <p:cNvSpPr txBox="1">
              <a:spLocks noChangeArrowheads="1"/>
            </p:cNvSpPr>
            <p:nvPr/>
          </p:nvSpPr>
          <p:spPr bwMode="auto">
            <a:xfrm>
              <a:off x="7361330" y="3394496"/>
              <a:ext cx="1202572"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latin typeface="Arial Narrow" panose="020B0606020202030204" pitchFamily="34" charset="0"/>
                </a:rPr>
                <a:t>Core </a:t>
              </a:r>
            </a:p>
            <a:p>
              <a:pPr algn="ctr" eaLnBrk="1" hangingPunct="1">
                <a:spcBef>
                  <a:spcPct val="0"/>
                </a:spcBef>
                <a:buFontTx/>
                <a:buNone/>
              </a:pPr>
              <a:r>
                <a:rPr lang="en-GB" altLang="en-US" sz="2000">
                  <a:latin typeface="Arial Narrow" panose="020B0606020202030204" pitchFamily="34" charset="0"/>
                </a:rPr>
                <a:t>technology</a:t>
              </a:r>
              <a:endParaRPr lang="en-US" altLang="en-US" sz="2000">
                <a:latin typeface="Arial Narrow" panose="020B0606020202030204" pitchFamily="34" charset="0"/>
              </a:endParaRPr>
            </a:p>
          </p:txBody>
        </p:sp>
        <p:sp>
          <p:nvSpPr>
            <p:cNvPr id="18449" name="TextBox 29"/>
            <p:cNvSpPr txBox="1">
              <a:spLocks noChangeArrowheads="1"/>
            </p:cNvSpPr>
            <p:nvPr/>
          </p:nvSpPr>
          <p:spPr bwMode="auto">
            <a:xfrm>
              <a:off x="7109264" y="4472262"/>
              <a:ext cx="164660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latin typeface="Arial Narrow" panose="020B0606020202030204" pitchFamily="34" charset="0"/>
                </a:rPr>
                <a:t>Responsibilities</a:t>
              </a:r>
            </a:p>
            <a:p>
              <a:pPr algn="ctr" eaLnBrk="1" hangingPunct="1">
                <a:spcBef>
                  <a:spcPct val="0"/>
                </a:spcBef>
                <a:buFontTx/>
                <a:buNone/>
              </a:pPr>
              <a:r>
                <a:rPr lang="en-GB" altLang="en-US" sz="2000">
                  <a:latin typeface="Arial Narrow" panose="020B0606020202030204" pitchFamily="34" charset="0"/>
                </a:rPr>
                <a:t>towards society</a:t>
              </a:r>
              <a:endParaRPr lang="en-US" altLang="en-US" sz="2000">
                <a:latin typeface="Arial Narrow" panose="020B0606020202030204" pitchFamily="34" charset="0"/>
              </a:endParaRPr>
            </a:p>
          </p:txBody>
        </p:sp>
        <p:sp>
          <p:nvSpPr>
            <p:cNvPr id="18450" name="TextBox 30"/>
            <p:cNvSpPr txBox="1">
              <a:spLocks noChangeArrowheads="1"/>
            </p:cNvSpPr>
            <p:nvPr/>
          </p:nvSpPr>
          <p:spPr bwMode="auto">
            <a:xfrm>
              <a:off x="6988693" y="5500702"/>
              <a:ext cx="188064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latin typeface="Arial Narrow" panose="020B0606020202030204" pitchFamily="34" charset="0"/>
                </a:rPr>
                <a:t>Position regarding</a:t>
              </a:r>
            </a:p>
            <a:p>
              <a:pPr algn="ctr" eaLnBrk="1" hangingPunct="1">
                <a:spcBef>
                  <a:spcPct val="0"/>
                </a:spcBef>
                <a:buFontTx/>
                <a:buNone/>
              </a:pPr>
              <a:r>
                <a:rPr lang="en-GB" altLang="en-US" sz="2000">
                  <a:latin typeface="Arial Narrow" panose="020B0606020202030204" pitchFamily="34" charset="0"/>
                </a:rPr>
                <a:t>key stakeholders</a:t>
              </a:r>
              <a:endParaRPr lang="en-US" altLang="en-US" sz="2000">
                <a:latin typeface="Arial Narrow" panose="020B0606020202030204" pitchFamily="34" charset="0"/>
              </a:endParaRPr>
            </a:p>
          </p:txBody>
        </p:sp>
      </p:grpSp>
      <p:sp>
        <p:nvSpPr>
          <p:cNvPr id="18438" name="Title 30"/>
          <p:cNvSpPr>
            <a:spLocks noGrp="1"/>
          </p:cNvSpPr>
          <p:nvPr>
            <p:ph type="title"/>
          </p:nvPr>
        </p:nvSpPr>
        <p:spPr>
          <a:xfrm>
            <a:off x="576263" y="223838"/>
            <a:ext cx="8178800" cy="936625"/>
          </a:xfrm>
        </p:spPr>
        <p:txBody>
          <a:bodyPr/>
          <a:lstStyle/>
          <a:p>
            <a:r>
              <a:rPr lang="en-GB" altLang="en-US" sz="3600" smtClean="0"/>
              <a:t>We need to know ........</a:t>
            </a:r>
          </a:p>
        </p:txBody>
      </p:sp>
    </p:spTree>
    <p:extLst>
      <p:ext uri="{BB962C8B-B14F-4D97-AF65-F5344CB8AC3E}">
        <p14:creationId xmlns:p14="http://schemas.microsoft.com/office/powerpoint/2010/main" val="1991755607"/>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smtClean="0"/>
              <a:t>How does this apply to your organisation/department?</a:t>
            </a:r>
          </a:p>
          <a:p>
            <a:r>
              <a:rPr lang="en-GB" dirty="0" smtClean="0"/>
              <a:t>Do you have all the information?</a:t>
            </a:r>
          </a:p>
          <a:p>
            <a:endParaRPr lang="en-GB" dirty="0"/>
          </a:p>
        </p:txBody>
      </p:sp>
    </p:spTree>
    <p:extLst>
      <p:ext uri="{BB962C8B-B14F-4D97-AF65-F5344CB8AC3E}">
        <p14:creationId xmlns:p14="http://schemas.microsoft.com/office/powerpoint/2010/main" val="2941286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468313" y="260350"/>
            <a:ext cx="8229600" cy="1143000"/>
          </a:xfrm>
        </p:spPr>
        <p:txBody>
          <a:bodyPr/>
          <a:lstStyle/>
          <a:p>
            <a:r>
              <a:rPr lang="en-GB" altLang="en-US" smtClean="0"/>
              <a:t>Corporate Mission/Strategy </a:t>
            </a:r>
          </a:p>
        </p:txBody>
      </p:sp>
      <p:sp>
        <p:nvSpPr>
          <p:cNvPr id="20483" name="Content Placeholder 2"/>
          <p:cNvSpPr>
            <a:spLocks noGrp="1"/>
          </p:cNvSpPr>
          <p:nvPr>
            <p:ph idx="1"/>
          </p:nvPr>
        </p:nvSpPr>
        <p:spPr/>
        <p:txBody>
          <a:bodyPr/>
          <a:lstStyle/>
          <a:p>
            <a:r>
              <a:rPr lang="en-GB" altLang="en-US" smtClean="0"/>
              <a:t>All marketing strategy and objectives should be linked to corporate goals and mission</a:t>
            </a:r>
          </a:p>
          <a:p>
            <a:r>
              <a:rPr lang="en-GB" altLang="en-US" smtClean="0"/>
              <a:t>Objectives cascade down through the organisation </a:t>
            </a:r>
          </a:p>
          <a:p>
            <a:pPr lvl="1"/>
            <a:r>
              <a:rPr lang="en-GB" altLang="en-US" smtClean="0"/>
              <a:t>Quantitative targets – Financial, operating etc </a:t>
            </a:r>
          </a:p>
          <a:p>
            <a:pPr lvl="1"/>
            <a:r>
              <a:rPr lang="en-GB" altLang="en-US" smtClean="0"/>
              <a:t>Philosophical targets – Vision and values </a:t>
            </a:r>
          </a:p>
          <a:p>
            <a:pPr lvl="1"/>
            <a:r>
              <a:rPr lang="en-GB" altLang="en-US" smtClean="0"/>
              <a:t>Qualitative targets – Service levels  </a:t>
            </a:r>
          </a:p>
        </p:txBody>
      </p:sp>
    </p:spTree>
    <p:extLst>
      <p:ext uri="{BB962C8B-B14F-4D97-AF65-F5344CB8AC3E}">
        <p14:creationId xmlns:p14="http://schemas.microsoft.com/office/powerpoint/2010/main" val="2529796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68313" y="260350"/>
            <a:ext cx="8229600" cy="1143000"/>
          </a:xfrm>
        </p:spPr>
        <p:txBody>
          <a:bodyPr/>
          <a:lstStyle/>
          <a:p>
            <a:r>
              <a:rPr lang="en-GB" altLang="en-US" smtClean="0"/>
              <a:t>Mission statement</a:t>
            </a:r>
          </a:p>
        </p:txBody>
      </p:sp>
      <p:sp>
        <p:nvSpPr>
          <p:cNvPr id="21507" name="Content Placeholder 2"/>
          <p:cNvSpPr>
            <a:spLocks noGrp="1"/>
          </p:cNvSpPr>
          <p:nvPr>
            <p:ph idx="1"/>
          </p:nvPr>
        </p:nvSpPr>
        <p:spPr/>
        <p:txBody>
          <a:bodyPr/>
          <a:lstStyle/>
          <a:p>
            <a:pPr marL="0" indent="0">
              <a:buFont typeface="Arial" panose="020B0604020202020204" pitchFamily="34" charset="0"/>
              <a:buNone/>
            </a:pPr>
            <a:r>
              <a:rPr lang="en-GB" altLang="en-US" smtClean="0"/>
              <a:t>“A statement of the organisations purpose – what it wants to accomplish in the larger environment. A clear mission statement act as an “invisible hand” that guides people in the organisation” </a:t>
            </a:r>
            <a:r>
              <a:rPr lang="en-GB" altLang="en-US" sz="900" smtClean="0"/>
              <a:t>Ref: Kotler and Armstrong Principles of Marketing  </a:t>
            </a:r>
          </a:p>
        </p:txBody>
      </p:sp>
    </p:spTree>
    <p:extLst>
      <p:ext uri="{BB962C8B-B14F-4D97-AF65-F5344CB8AC3E}">
        <p14:creationId xmlns:p14="http://schemas.microsoft.com/office/powerpoint/2010/main" val="301053901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714375" y="285750"/>
            <a:ext cx="8429625" cy="928688"/>
          </a:xfrm>
        </p:spPr>
        <p:txBody>
          <a:bodyPr/>
          <a:lstStyle/>
          <a:p>
            <a:r>
              <a:rPr lang="en-GB" altLang="en-US" smtClean="0"/>
              <a:t>From mission to tactics </a:t>
            </a:r>
          </a:p>
        </p:txBody>
      </p:sp>
      <p:graphicFrame>
        <p:nvGraphicFramePr>
          <p:cNvPr id="4" name="Content Placeholder 3"/>
          <p:cNvGraphicFramePr>
            <a:graphicFrameLocks noGrp="1"/>
          </p:cNvGraphicFramePr>
          <p:nvPr>
            <p:ph idx="1"/>
          </p:nvPr>
        </p:nvGraphicFramePr>
        <p:xfrm>
          <a:off x="755576" y="1340768"/>
          <a:ext cx="7920880" cy="4392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3365437"/>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395288" y="260350"/>
            <a:ext cx="8497887" cy="1152525"/>
          </a:xfrm>
        </p:spPr>
        <p:txBody>
          <a:bodyPr/>
          <a:lstStyle/>
          <a:p>
            <a:r>
              <a:rPr lang="en-GB" altLang="en-US" sz="4000" smtClean="0"/>
              <a:t>Evaluation of Apple’s Mission Statement</a:t>
            </a:r>
          </a:p>
        </p:txBody>
      </p:sp>
      <p:sp>
        <p:nvSpPr>
          <p:cNvPr id="24579" name="Content Placeholder 2"/>
          <p:cNvSpPr>
            <a:spLocks noGrp="1"/>
          </p:cNvSpPr>
          <p:nvPr>
            <p:ph idx="1"/>
          </p:nvPr>
        </p:nvSpPr>
        <p:spPr>
          <a:xfrm>
            <a:off x="611188" y="1557338"/>
            <a:ext cx="7326312" cy="3627437"/>
          </a:xfrm>
        </p:spPr>
        <p:txBody>
          <a:bodyPr/>
          <a:lstStyle/>
          <a:p>
            <a:pPr>
              <a:buFontTx/>
              <a:buNone/>
            </a:pPr>
            <a:r>
              <a:rPr lang="en-GB" altLang="en-US" smtClean="0"/>
              <a:t>	</a:t>
            </a:r>
            <a:r>
              <a:rPr lang="en-GB" altLang="en-US" sz="2800" smtClean="0"/>
              <a:t>"Apple designs Macs, the best personal computers in the world, along with OS X, iLife, iWork and professional software. Apple leads the digital music revolution with its iPods and iTunes online store. Apple has reinvented the mobile phone with its revolutionary iPhone and App Store, and has recently introduced iPad 2 which is defining the future of mobile media and computing devices."</a:t>
            </a:r>
          </a:p>
        </p:txBody>
      </p:sp>
    </p:spTree>
    <p:extLst>
      <p:ext uri="{BB962C8B-B14F-4D97-AF65-F5344CB8AC3E}">
        <p14:creationId xmlns:p14="http://schemas.microsoft.com/office/powerpoint/2010/main" val="154103455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468313" y="260350"/>
            <a:ext cx="8229600" cy="1143000"/>
          </a:xfrm>
        </p:spPr>
        <p:txBody>
          <a:bodyPr/>
          <a:lstStyle/>
          <a:p>
            <a:r>
              <a:rPr lang="en-GB" altLang="en-US" sz="4000" smtClean="0"/>
              <a:t>Apple’s vision statement </a:t>
            </a:r>
          </a:p>
        </p:txBody>
      </p:sp>
      <p:sp>
        <p:nvSpPr>
          <p:cNvPr id="27651" name="Content Placeholder 2"/>
          <p:cNvSpPr>
            <a:spLocks noGrp="1"/>
          </p:cNvSpPr>
          <p:nvPr>
            <p:ph idx="1"/>
          </p:nvPr>
        </p:nvSpPr>
        <p:spPr/>
        <p:txBody>
          <a:bodyPr/>
          <a:lstStyle/>
          <a:p>
            <a:pPr>
              <a:buFontTx/>
              <a:buNone/>
            </a:pPr>
            <a:r>
              <a:rPr lang="en-GB" altLang="en-US" smtClean="0"/>
              <a:t> 	“Apple is committed to bringing the best personal computing experience to students, educators, creative professionals and consumers around the world through its innovative hardware, software and Internet offerings."</a:t>
            </a:r>
          </a:p>
        </p:txBody>
      </p:sp>
    </p:spTree>
    <p:extLst>
      <p:ext uri="{BB962C8B-B14F-4D97-AF65-F5344CB8AC3E}">
        <p14:creationId xmlns:p14="http://schemas.microsoft.com/office/powerpoint/2010/main" val="266725511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8" name="Group 27"/>
          <p:cNvGrpSpPr>
            <a:grpSpLocks/>
          </p:cNvGrpSpPr>
          <p:nvPr/>
        </p:nvGrpSpPr>
        <p:grpSpPr bwMode="auto">
          <a:xfrm>
            <a:off x="925513" y="1412875"/>
            <a:ext cx="6838950" cy="4311650"/>
            <a:chOff x="1714480" y="1478062"/>
            <a:chExt cx="6838366" cy="4310822"/>
          </a:xfrm>
        </p:grpSpPr>
        <p:sp>
          <p:nvSpPr>
            <p:cNvPr id="29702" name="Oval 7"/>
            <p:cNvSpPr>
              <a:spLocks noChangeArrowheads="1"/>
            </p:cNvSpPr>
            <p:nvPr/>
          </p:nvSpPr>
          <p:spPr bwMode="auto">
            <a:xfrm>
              <a:off x="4097812" y="1478062"/>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3" name="TextBox 8"/>
            <p:cNvSpPr txBox="1">
              <a:spLocks noChangeArrowheads="1"/>
            </p:cNvSpPr>
            <p:nvPr/>
          </p:nvSpPr>
          <p:spPr bwMode="auto">
            <a:xfrm>
              <a:off x="4267889" y="1703432"/>
              <a:ext cx="179568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Clear purpose</a:t>
              </a:r>
            </a:p>
            <a:p>
              <a:pPr algn="ctr" eaLnBrk="1" hangingPunct="1">
                <a:spcBef>
                  <a:spcPct val="0"/>
                </a:spcBef>
                <a:buFontTx/>
                <a:buNone/>
              </a:pPr>
              <a:r>
                <a:rPr lang="en-GB" altLang="en-US" sz="2000"/>
                <a:t>&amp; direction</a:t>
              </a:r>
              <a:endParaRPr lang="en-US" altLang="en-US" sz="2000"/>
            </a:p>
          </p:txBody>
        </p:sp>
        <p:sp>
          <p:nvSpPr>
            <p:cNvPr id="29704" name="Oval 9"/>
            <p:cNvSpPr>
              <a:spLocks noChangeArrowheads="1"/>
            </p:cNvSpPr>
            <p:nvPr/>
          </p:nvSpPr>
          <p:spPr bwMode="auto">
            <a:xfrm>
              <a:off x="6481144" y="2786058"/>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5" name="TextBox 10"/>
            <p:cNvSpPr txBox="1">
              <a:spLocks noChangeArrowheads="1"/>
            </p:cNvSpPr>
            <p:nvPr/>
          </p:nvSpPr>
          <p:spPr bwMode="auto">
            <a:xfrm>
              <a:off x="6709776" y="3152084"/>
              <a:ext cx="162256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Identify aims</a:t>
              </a:r>
              <a:endParaRPr lang="en-US" altLang="en-US" sz="2000"/>
            </a:p>
          </p:txBody>
        </p:sp>
        <p:sp>
          <p:nvSpPr>
            <p:cNvPr id="29706" name="Oval 11"/>
            <p:cNvSpPr>
              <a:spLocks noChangeArrowheads="1"/>
            </p:cNvSpPr>
            <p:nvPr/>
          </p:nvSpPr>
          <p:spPr bwMode="auto">
            <a:xfrm>
              <a:off x="6000760" y="4643446"/>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7" name="TextBox 12"/>
            <p:cNvSpPr txBox="1">
              <a:spLocks noChangeArrowheads="1"/>
            </p:cNvSpPr>
            <p:nvPr/>
          </p:nvSpPr>
          <p:spPr bwMode="auto">
            <a:xfrm>
              <a:off x="6003275" y="4860190"/>
              <a:ext cx="207781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Differentiates</a:t>
              </a:r>
            </a:p>
            <a:p>
              <a:pPr algn="ctr" eaLnBrk="1" hangingPunct="1">
                <a:spcBef>
                  <a:spcPct val="0"/>
                </a:spcBef>
                <a:buFontTx/>
                <a:buNone/>
              </a:pPr>
              <a:r>
                <a:rPr lang="en-GB" altLang="en-US" sz="2000"/>
                <a:t>from competition</a:t>
              </a:r>
              <a:endParaRPr lang="en-US" altLang="en-US" sz="2000"/>
            </a:p>
          </p:txBody>
        </p:sp>
        <p:sp>
          <p:nvSpPr>
            <p:cNvPr id="29708" name="Oval 13"/>
            <p:cNvSpPr>
              <a:spLocks noChangeArrowheads="1"/>
            </p:cNvSpPr>
            <p:nvPr/>
          </p:nvSpPr>
          <p:spPr bwMode="auto">
            <a:xfrm>
              <a:off x="2214546" y="4645876"/>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9" name="TextBox 14"/>
            <p:cNvSpPr txBox="1">
              <a:spLocks noChangeArrowheads="1"/>
            </p:cNvSpPr>
            <p:nvPr/>
          </p:nvSpPr>
          <p:spPr bwMode="auto">
            <a:xfrm>
              <a:off x="2394886" y="4706258"/>
              <a:ext cx="1709122"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Identifies</a:t>
              </a:r>
            </a:p>
            <a:p>
              <a:pPr algn="ctr" eaLnBrk="1" hangingPunct="1">
                <a:spcBef>
                  <a:spcPct val="0"/>
                </a:spcBef>
                <a:buFontTx/>
                <a:buNone/>
              </a:pPr>
              <a:r>
                <a:rPr lang="en-GB" altLang="en-US" sz="2000"/>
                <a:t>distinctive</a:t>
              </a:r>
            </a:p>
            <a:p>
              <a:pPr algn="ctr" eaLnBrk="1" hangingPunct="1">
                <a:spcBef>
                  <a:spcPct val="0"/>
                </a:spcBef>
                <a:buFontTx/>
                <a:buNone/>
              </a:pPr>
              <a:r>
                <a:rPr lang="en-GB" altLang="en-US" sz="2000"/>
                <a:t>competences</a:t>
              </a:r>
              <a:endParaRPr lang="en-US" altLang="en-US" sz="2000"/>
            </a:p>
          </p:txBody>
        </p:sp>
        <p:sp>
          <p:nvSpPr>
            <p:cNvPr id="29710" name="Oval 15"/>
            <p:cNvSpPr>
              <a:spLocks noChangeArrowheads="1"/>
            </p:cNvSpPr>
            <p:nvPr/>
          </p:nvSpPr>
          <p:spPr bwMode="auto">
            <a:xfrm>
              <a:off x="1714480" y="2786058"/>
              <a:ext cx="2071702" cy="1143008"/>
            </a:xfrm>
            <a:prstGeom prst="ellipse">
              <a:avLst/>
            </a:prstGeom>
            <a:solidFill>
              <a:srgbClr val="FFCCCC"/>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11" name="TextBox 16"/>
            <p:cNvSpPr txBox="1">
              <a:spLocks noChangeArrowheads="1"/>
            </p:cNvSpPr>
            <p:nvPr/>
          </p:nvSpPr>
          <p:spPr bwMode="auto">
            <a:xfrm>
              <a:off x="1770821" y="2991746"/>
              <a:ext cx="197842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000"/>
                <a:t>Ensures</a:t>
              </a:r>
            </a:p>
            <a:p>
              <a:pPr algn="ctr" eaLnBrk="1" hangingPunct="1">
                <a:spcBef>
                  <a:spcPct val="0"/>
                </a:spcBef>
                <a:buFontTx/>
                <a:buNone/>
              </a:pPr>
              <a:r>
                <a:rPr lang="en-GB" altLang="en-US" sz="2000"/>
                <a:t>customer focus</a:t>
              </a:r>
              <a:endParaRPr lang="en-US" altLang="en-US" sz="2000"/>
            </a:p>
          </p:txBody>
        </p:sp>
        <p:cxnSp>
          <p:nvCxnSpPr>
            <p:cNvPr id="29712" name="Straight Connector 18"/>
            <p:cNvCxnSpPr>
              <a:cxnSpLocks noChangeShapeType="1"/>
            </p:cNvCxnSpPr>
            <p:nvPr/>
          </p:nvCxnSpPr>
          <p:spPr bwMode="auto">
            <a:xfrm>
              <a:off x="3794808" y="3357562"/>
              <a:ext cx="571504" cy="214314"/>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9713" name="Straight Connector 22"/>
            <p:cNvCxnSpPr>
              <a:cxnSpLocks noChangeShapeType="1"/>
              <a:stCxn id="29708" idx="7"/>
            </p:cNvCxnSpPr>
            <p:nvPr/>
          </p:nvCxnSpPr>
          <p:spPr bwMode="auto">
            <a:xfrm rot="5400000" flipH="1" flipV="1">
              <a:off x="4124130" y="4432732"/>
              <a:ext cx="239258" cy="521811"/>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9714" name="Straight Connector 23"/>
            <p:cNvCxnSpPr>
              <a:cxnSpLocks noChangeShapeType="1"/>
            </p:cNvCxnSpPr>
            <p:nvPr/>
          </p:nvCxnSpPr>
          <p:spPr bwMode="auto">
            <a:xfrm rot="16200000" flipH="1">
              <a:off x="5919097" y="4430732"/>
              <a:ext cx="239258" cy="521811"/>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9715" name="Straight Connector 24"/>
            <p:cNvCxnSpPr>
              <a:cxnSpLocks noChangeShapeType="1"/>
            </p:cNvCxnSpPr>
            <p:nvPr/>
          </p:nvCxnSpPr>
          <p:spPr bwMode="auto">
            <a:xfrm flipH="1">
              <a:off x="5912070" y="3359992"/>
              <a:ext cx="571504" cy="214314"/>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cxnSp>
          <p:nvCxnSpPr>
            <p:cNvPr id="29716" name="Straight Connector 26"/>
            <p:cNvCxnSpPr>
              <a:cxnSpLocks noChangeShapeType="1"/>
              <a:stCxn id="29702" idx="4"/>
            </p:cNvCxnSpPr>
            <p:nvPr/>
          </p:nvCxnSpPr>
          <p:spPr bwMode="auto">
            <a:xfrm rot="16200000" flipH="1">
              <a:off x="4859635" y="2895098"/>
              <a:ext cx="550486" cy="2430"/>
            </a:xfrm>
            <a:prstGeom prst="line">
              <a:avLst/>
            </a:prstGeom>
            <a:noFill/>
            <a:ln w="25400" algn="ctr">
              <a:solidFill>
                <a:schemeClr val="tx1"/>
              </a:solidFill>
              <a:round/>
              <a:headEnd/>
              <a:tailEnd/>
            </a:ln>
            <a:extLst>
              <a:ext uri="{909E8E84-426E-40DD-AFC4-6F175D3DCCD1}">
                <a14:hiddenFill xmlns:a14="http://schemas.microsoft.com/office/drawing/2010/main">
                  <a:noFill/>
                </a14:hiddenFill>
              </a:ext>
            </a:extLst>
          </p:spPr>
        </p:cxnSp>
      </p:grpSp>
      <p:sp>
        <p:nvSpPr>
          <p:cNvPr id="29699" name="Oval 28"/>
          <p:cNvSpPr>
            <a:spLocks noChangeArrowheads="1"/>
          </p:cNvSpPr>
          <p:nvPr/>
        </p:nvSpPr>
        <p:spPr bwMode="auto">
          <a:xfrm>
            <a:off x="3452813" y="3138488"/>
            <a:ext cx="1785937" cy="1643062"/>
          </a:xfrm>
          <a:prstGeom prst="ellipse">
            <a:avLst/>
          </a:prstGeom>
          <a:solidFill>
            <a:schemeClr val="accent2"/>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endParaRPr lang="en-GB" altLang="en-US" sz="2000"/>
          </a:p>
        </p:txBody>
      </p:sp>
      <p:sp>
        <p:nvSpPr>
          <p:cNvPr id="29700" name="TextBox 29"/>
          <p:cNvSpPr txBox="1">
            <a:spLocks noChangeArrowheads="1"/>
          </p:cNvSpPr>
          <p:nvPr/>
        </p:nvSpPr>
        <p:spPr bwMode="auto">
          <a:xfrm>
            <a:off x="3521075" y="3459163"/>
            <a:ext cx="1585913"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400">
                <a:solidFill>
                  <a:schemeClr val="bg1"/>
                </a:solidFill>
              </a:rPr>
              <a:t>Mission</a:t>
            </a:r>
          </a:p>
          <a:p>
            <a:pPr algn="ctr" eaLnBrk="1" hangingPunct="1">
              <a:spcBef>
                <a:spcPct val="0"/>
              </a:spcBef>
              <a:buFontTx/>
              <a:buNone/>
            </a:pPr>
            <a:r>
              <a:rPr lang="en-GB" altLang="en-US" sz="2400">
                <a:solidFill>
                  <a:schemeClr val="bg1"/>
                </a:solidFill>
              </a:rPr>
              <a:t>Statement</a:t>
            </a:r>
            <a:endParaRPr lang="en-US" altLang="en-US" sz="2400">
              <a:solidFill>
                <a:schemeClr val="bg1"/>
              </a:solidFill>
            </a:endParaRPr>
          </a:p>
        </p:txBody>
      </p:sp>
      <p:sp>
        <p:nvSpPr>
          <p:cNvPr id="29701" name="Title 1"/>
          <p:cNvSpPr>
            <a:spLocks noGrp="1"/>
          </p:cNvSpPr>
          <p:nvPr>
            <p:ph type="title"/>
          </p:nvPr>
        </p:nvSpPr>
        <p:spPr>
          <a:xfrm>
            <a:off x="295275" y="269875"/>
            <a:ext cx="8380413" cy="936625"/>
          </a:xfrm>
        </p:spPr>
        <p:txBody>
          <a:bodyPr/>
          <a:lstStyle/>
          <a:p>
            <a:pPr algn="l"/>
            <a:r>
              <a:rPr lang="en-GB" altLang="en-US" sz="3600" smtClean="0"/>
              <a:t>So a mission statement needs .....</a:t>
            </a:r>
          </a:p>
        </p:txBody>
      </p:sp>
    </p:spTree>
    <p:extLst>
      <p:ext uri="{BB962C8B-B14F-4D97-AF65-F5344CB8AC3E}">
        <p14:creationId xmlns:p14="http://schemas.microsoft.com/office/powerpoint/2010/main" val="3811667133"/>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714375" y="285750"/>
            <a:ext cx="8429625" cy="928688"/>
          </a:xfrm>
        </p:spPr>
        <p:txBody>
          <a:bodyPr/>
          <a:lstStyle/>
          <a:p>
            <a:r>
              <a:rPr lang="en-GB" altLang="en-US" smtClean="0"/>
              <a:t>From mission to objectives</a:t>
            </a:r>
          </a:p>
        </p:txBody>
      </p:sp>
      <p:sp>
        <p:nvSpPr>
          <p:cNvPr id="31747" name="Content Placeholder 2"/>
          <p:cNvSpPr>
            <a:spLocks noGrp="1"/>
          </p:cNvSpPr>
          <p:nvPr>
            <p:ph idx="1"/>
          </p:nvPr>
        </p:nvSpPr>
        <p:spPr>
          <a:xfrm>
            <a:off x="714375" y="1600200"/>
            <a:ext cx="8072438" cy="4114800"/>
          </a:xfrm>
        </p:spPr>
        <p:txBody>
          <a:bodyPr/>
          <a:lstStyle/>
          <a:p>
            <a:r>
              <a:rPr lang="en-GB" altLang="en-US" smtClean="0"/>
              <a:t>The mission statement is often too broad to measure success in particular parts of the organisation or to help with the identification of specific goals</a:t>
            </a:r>
          </a:p>
          <a:p>
            <a:r>
              <a:rPr lang="en-GB" altLang="en-US" smtClean="0"/>
              <a:t>Corporate objectives are generated from the mission</a:t>
            </a:r>
          </a:p>
          <a:p>
            <a:r>
              <a:rPr lang="en-GB" altLang="en-US" smtClean="0"/>
              <a:t>Functional objectives are generated from corporate objectives</a:t>
            </a:r>
          </a:p>
        </p:txBody>
      </p:sp>
    </p:spTree>
    <p:extLst>
      <p:ext uri="{BB962C8B-B14F-4D97-AF65-F5344CB8AC3E}">
        <p14:creationId xmlns:p14="http://schemas.microsoft.com/office/powerpoint/2010/main" val="330044728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52400" y="457200"/>
            <a:ext cx="8839200" cy="1143000"/>
          </a:xfrm>
        </p:spPr>
        <p:txBody>
          <a:bodyPr/>
          <a:lstStyle/>
          <a:p>
            <a:r>
              <a:rPr lang="en-US" altLang="en-US" smtClean="0"/>
              <a:t>Marketing Analysis: The SWOT</a:t>
            </a:r>
            <a:br>
              <a:rPr lang="en-US" altLang="en-US" smtClean="0"/>
            </a:br>
            <a:r>
              <a:rPr lang="en-US" altLang="en-US" sz="3200" smtClean="0"/>
              <a:t>(Where are we now?)</a:t>
            </a:r>
          </a:p>
        </p:txBody>
      </p:sp>
      <p:sp>
        <p:nvSpPr>
          <p:cNvPr id="33795" name="Rectangle 3"/>
          <p:cNvSpPr>
            <a:spLocks noGrp="1" noChangeArrowheads="1"/>
          </p:cNvSpPr>
          <p:nvPr>
            <p:ph type="body" sz="quarter" idx="13"/>
          </p:nvPr>
        </p:nvSpPr>
        <p:spPr>
          <a:xfrm>
            <a:off x="914400" y="1752600"/>
            <a:ext cx="7162800" cy="381000"/>
          </a:xfrm>
        </p:spPr>
        <p:txBody>
          <a:bodyPr/>
          <a:lstStyle/>
          <a:p>
            <a:r>
              <a:rPr lang="en-US" altLang="en-US" smtClean="0"/>
              <a:t>Marketing Analysis – SWOT Analysis</a:t>
            </a:r>
          </a:p>
        </p:txBody>
      </p:sp>
      <p:pic>
        <p:nvPicPr>
          <p:cNvPr id="33796" name="Picture 4" descr="fig02_07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3400" y="1752600"/>
            <a:ext cx="7848600"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7"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US" altLang="en-US" sz="800">
                <a:ea typeface="ヒラギノ角ゴ Pro W3"/>
                <a:cs typeface="ヒラギノ角ゴ Pro W3"/>
              </a:rPr>
              <a:t>Copyright ©2014 by Pearson Education</a:t>
            </a:r>
          </a:p>
        </p:txBody>
      </p:sp>
    </p:spTree>
    <p:extLst>
      <p:ext uri="{BB962C8B-B14F-4D97-AF65-F5344CB8AC3E}">
        <p14:creationId xmlns:p14="http://schemas.microsoft.com/office/powerpoint/2010/main" val="3789660289"/>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714375" y="285750"/>
            <a:ext cx="8429625" cy="928688"/>
          </a:xfrm>
        </p:spPr>
        <p:txBody>
          <a:bodyPr/>
          <a:lstStyle/>
          <a:p>
            <a:r>
              <a:rPr lang="en-GB" altLang="en-US" smtClean="0"/>
              <a:t>Why do we need objectives?</a:t>
            </a:r>
          </a:p>
        </p:txBody>
      </p:sp>
      <p:sp>
        <p:nvSpPr>
          <p:cNvPr id="35843" name="Content Placeholder 2"/>
          <p:cNvSpPr>
            <a:spLocks noGrp="1"/>
          </p:cNvSpPr>
          <p:nvPr>
            <p:ph idx="1"/>
          </p:nvPr>
        </p:nvSpPr>
        <p:spPr>
          <a:xfrm>
            <a:off x="714375" y="1600200"/>
            <a:ext cx="8072438" cy="4114800"/>
          </a:xfrm>
        </p:spPr>
        <p:txBody>
          <a:bodyPr/>
          <a:lstStyle/>
          <a:p>
            <a:r>
              <a:rPr lang="en-GB" altLang="en-US" sz="2800" smtClean="0"/>
              <a:t>To provide direction and focus </a:t>
            </a:r>
          </a:p>
          <a:p>
            <a:r>
              <a:rPr lang="en-GB" altLang="en-US" sz="2800" smtClean="0"/>
              <a:t>To provide a means by which decisions can be made consistently</a:t>
            </a:r>
          </a:p>
          <a:p>
            <a:r>
              <a:rPr lang="en-GB" altLang="en-US" sz="2800" smtClean="0"/>
              <a:t>To set out a time period for the completion of an activity</a:t>
            </a:r>
          </a:p>
          <a:p>
            <a:r>
              <a:rPr lang="en-GB" altLang="en-US" sz="2800" smtClean="0"/>
              <a:t>To communicate the values and scope of an activity to participants</a:t>
            </a:r>
          </a:p>
          <a:p>
            <a:r>
              <a:rPr lang="en-GB" altLang="en-US" sz="2800" smtClean="0"/>
              <a:t>To provide a means by which success can be measured</a:t>
            </a:r>
          </a:p>
          <a:p>
            <a:pPr algn="r">
              <a:buFont typeface="Arial" panose="020B0604020202020204" pitchFamily="34" charset="0"/>
              <a:buNone/>
            </a:pPr>
            <a:r>
              <a:rPr lang="en-GB" altLang="en-US" sz="1800" smtClean="0"/>
              <a:t>Adapted from Fill (2009) p324</a:t>
            </a:r>
          </a:p>
        </p:txBody>
      </p:sp>
    </p:spTree>
    <p:extLst>
      <p:ext uri="{BB962C8B-B14F-4D97-AF65-F5344CB8AC3E}">
        <p14:creationId xmlns:p14="http://schemas.microsoft.com/office/powerpoint/2010/main" val="330795867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714375" y="285750"/>
            <a:ext cx="8429625" cy="928688"/>
          </a:xfrm>
        </p:spPr>
        <p:txBody>
          <a:bodyPr/>
          <a:lstStyle/>
          <a:p>
            <a:r>
              <a:rPr lang="en-GB" altLang="en-US" smtClean="0"/>
              <a:t>A hierarchy of objectives</a:t>
            </a:r>
          </a:p>
        </p:txBody>
      </p:sp>
      <p:graphicFrame>
        <p:nvGraphicFramePr>
          <p:cNvPr id="4" name="Content Placeholder 3"/>
          <p:cNvGraphicFramePr>
            <a:graphicFrameLocks noGrp="1"/>
          </p:cNvGraphicFramePr>
          <p:nvPr>
            <p:ph idx="1"/>
          </p:nvPr>
        </p:nvGraphicFramePr>
        <p:xfrm>
          <a:off x="457200" y="1600201"/>
          <a:ext cx="8258204" cy="42576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756427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714375" y="285750"/>
            <a:ext cx="8429625" cy="928688"/>
          </a:xfrm>
        </p:spPr>
        <p:txBody>
          <a:bodyPr/>
          <a:lstStyle/>
          <a:p>
            <a:r>
              <a:rPr lang="en-GB" altLang="en-US" smtClean="0"/>
              <a:t>Setting objectives</a:t>
            </a:r>
          </a:p>
        </p:txBody>
      </p:sp>
      <p:sp>
        <p:nvSpPr>
          <p:cNvPr id="37891" name="Content Placeholder 2"/>
          <p:cNvSpPr>
            <a:spLocks noGrp="1"/>
          </p:cNvSpPr>
          <p:nvPr>
            <p:ph idx="1"/>
          </p:nvPr>
        </p:nvSpPr>
        <p:spPr>
          <a:xfrm>
            <a:off x="714375" y="1600200"/>
            <a:ext cx="8072438" cy="4114800"/>
          </a:xfrm>
        </p:spPr>
        <p:txBody>
          <a:bodyPr/>
          <a:lstStyle/>
          <a:p>
            <a:r>
              <a:rPr lang="en-GB" altLang="en-US" sz="2800" smtClean="0"/>
              <a:t>Objectives are derived from the organisation’s mission and an analysis of the current situation</a:t>
            </a:r>
          </a:p>
          <a:p>
            <a:r>
              <a:rPr lang="en-GB" altLang="en-US" sz="2800" smtClean="0"/>
              <a:t>Specific objectives for promotional activity will be based on the achievement of overall marketing objectives</a:t>
            </a:r>
          </a:p>
          <a:p>
            <a:r>
              <a:rPr lang="en-GB" altLang="en-US" sz="2800" smtClean="0"/>
              <a:t>These objectives must relate to the elements of the promotional mix (e.g. Advertising, direct marketing etc.)</a:t>
            </a:r>
          </a:p>
        </p:txBody>
      </p:sp>
    </p:spTree>
    <p:extLst>
      <p:ext uri="{BB962C8B-B14F-4D97-AF65-F5344CB8AC3E}">
        <p14:creationId xmlns:p14="http://schemas.microsoft.com/office/powerpoint/2010/main" val="11722465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714375" y="285750"/>
            <a:ext cx="8429625" cy="928688"/>
          </a:xfrm>
        </p:spPr>
        <p:txBody>
          <a:bodyPr/>
          <a:lstStyle/>
          <a:p>
            <a:pPr eaLnBrk="1" hangingPunct="1"/>
            <a:r>
              <a:rPr lang="en-GB" altLang="en-US" smtClean="0"/>
              <a:t>Setting objectives</a:t>
            </a:r>
          </a:p>
        </p:txBody>
      </p:sp>
      <p:sp>
        <p:nvSpPr>
          <p:cNvPr id="38915" name="Rectangle 3"/>
          <p:cNvSpPr>
            <a:spLocks noGrp="1" noChangeArrowheads="1"/>
          </p:cNvSpPr>
          <p:nvPr>
            <p:ph type="body" idx="1"/>
          </p:nvPr>
        </p:nvSpPr>
        <p:spPr>
          <a:xfrm>
            <a:off x="714375" y="1600200"/>
            <a:ext cx="8072438" cy="4114800"/>
          </a:xfrm>
        </p:spPr>
        <p:txBody>
          <a:bodyPr/>
          <a:lstStyle/>
          <a:p>
            <a:pPr eaLnBrk="1" hangingPunct="1">
              <a:lnSpc>
                <a:spcPct val="90000"/>
              </a:lnSpc>
            </a:pPr>
            <a:r>
              <a:rPr lang="en-GB" altLang="en-US" sz="2800" dirty="0" smtClean="0"/>
              <a:t>Are hierarchical or cascading</a:t>
            </a:r>
          </a:p>
          <a:p>
            <a:pPr lvl="1" eaLnBrk="1" hangingPunct="1">
              <a:lnSpc>
                <a:spcPct val="90000"/>
              </a:lnSpc>
            </a:pPr>
            <a:r>
              <a:rPr lang="en-GB" altLang="en-US" sz="2400" dirty="0" smtClean="0"/>
              <a:t>Corporate objectives</a:t>
            </a:r>
          </a:p>
          <a:p>
            <a:pPr lvl="1" eaLnBrk="1" hangingPunct="1">
              <a:lnSpc>
                <a:spcPct val="90000"/>
              </a:lnSpc>
            </a:pPr>
            <a:r>
              <a:rPr lang="en-GB" altLang="en-US" sz="2400" dirty="0" smtClean="0"/>
              <a:t>Marketing objectives</a:t>
            </a:r>
          </a:p>
          <a:p>
            <a:pPr lvl="1" eaLnBrk="1" hangingPunct="1">
              <a:lnSpc>
                <a:spcPct val="90000"/>
              </a:lnSpc>
            </a:pPr>
            <a:r>
              <a:rPr lang="en-GB" altLang="en-US" sz="2400" dirty="0" smtClean="0"/>
              <a:t>Marketing communications objectives</a:t>
            </a:r>
          </a:p>
          <a:p>
            <a:pPr eaLnBrk="1" hangingPunct="1">
              <a:lnSpc>
                <a:spcPct val="90000"/>
              </a:lnSpc>
            </a:pPr>
            <a:r>
              <a:rPr lang="en-GB" altLang="en-US" sz="2800" dirty="0" smtClean="0"/>
              <a:t>Types include:</a:t>
            </a:r>
          </a:p>
          <a:p>
            <a:pPr lvl="1" eaLnBrk="1" hangingPunct="1">
              <a:lnSpc>
                <a:spcPct val="90000"/>
              </a:lnSpc>
              <a:buFont typeface="Wingdings" panose="05000000000000000000" pitchFamily="2" charset="2"/>
              <a:buChar char="ü"/>
            </a:pPr>
            <a:r>
              <a:rPr lang="en-GB" altLang="en-US" sz="2400" dirty="0" smtClean="0"/>
              <a:t>Proxy measures – “improve profile”</a:t>
            </a:r>
          </a:p>
          <a:p>
            <a:pPr lvl="1" eaLnBrk="1" hangingPunct="1">
              <a:lnSpc>
                <a:spcPct val="90000"/>
              </a:lnSpc>
              <a:buFont typeface="Wingdings" panose="05000000000000000000" pitchFamily="2" charset="2"/>
              <a:buChar char="ü"/>
            </a:pPr>
            <a:r>
              <a:rPr lang="en-GB" altLang="en-US" sz="2400" dirty="0" smtClean="0"/>
              <a:t>Process objectives – “produce x no. of press releases per week”</a:t>
            </a:r>
          </a:p>
          <a:p>
            <a:pPr lvl="1" eaLnBrk="1" hangingPunct="1">
              <a:lnSpc>
                <a:spcPct val="90000"/>
              </a:lnSpc>
              <a:buFont typeface="Wingdings" panose="05000000000000000000" pitchFamily="2" charset="2"/>
              <a:buChar char="ü"/>
            </a:pPr>
            <a:r>
              <a:rPr lang="en-GB" altLang="en-US" sz="2400" dirty="0" smtClean="0"/>
              <a:t>Outcome objective – “increase awareness of the organisation with financial institutions by 50% in the year”</a:t>
            </a:r>
          </a:p>
        </p:txBody>
      </p:sp>
    </p:spTree>
    <p:extLst>
      <p:ext uri="{BB962C8B-B14F-4D97-AF65-F5344CB8AC3E}">
        <p14:creationId xmlns:p14="http://schemas.microsoft.com/office/powerpoint/2010/main" val="74349781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714375" y="285750"/>
            <a:ext cx="8429625" cy="928688"/>
          </a:xfrm>
        </p:spPr>
        <p:txBody>
          <a:bodyPr/>
          <a:lstStyle/>
          <a:p>
            <a:r>
              <a:rPr lang="en-GB" altLang="en-US" smtClean="0"/>
              <a:t>SMART objectives</a:t>
            </a:r>
          </a:p>
        </p:txBody>
      </p:sp>
      <p:sp>
        <p:nvSpPr>
          <p:cNvPr id="39939" name="Content Placeholder 2"/>
          <p:cNvSpPr>
            <a:spLocks noGrp="1"/>
          </p:cNvSpPr>
          <p:nvPr>
            <p:ph idx="1"/>
          </p:nvPr>
        </p:nvSpPr>
        <p:spPr>
          <a:xfrm>
            <a:off x="714375" y="1600200"/>
            <a:ext cx="8072438" cy="4114800"/>
          </a:xfrm>
        </p:spPr>
        <p:txBody>
          <a:bodyPr/>
          <a:lstStyle/>
          <a:p>
            <a:r>
              <a:rPr lang="en-GB" altLang="en-US" sz="2800" smtClean="0"/>
              <a:t>A framework for creating suitable objectives</a:t>
            </a:r>
          </a:p>
          <a:p>
            <a:r>
              <a:rPr lang="en-GB" altLang="en-US" sz="2800" smtClean="0"/>
              <a:t>Objectives should be</a:t>
            </a:r>
          </a:p>
          <a:p>
            <a:r>
              <a:rPr lang="en-GB" altLang="en-US" sz="3600" b="1" smtClean="0"/>
              <a:t>S</a:t>
            </a:r>
            <a:r>
              <a:rPr lang="en-GB" altLang="en-US" sz="2800" smtClean="0"/>
              <a:t>pecific</a:t>
            </a:r>
          </a:p>
          <a:p>
            <a:r>
              <a:rPr lang="en-GB" altLang="en-US" sz="3600" b="1" smtClean="0"/>
              <a:t>M</a:t>
            </a:r>
            <a:r>
              <a:rPr lang="en-GB" altLang="en-US" sz="2800" smtClean="0"/>
              <a:t>easurable</a:t>
            </a:r>
          </a:p>
          <a:p>
            <a:r>
              <a:rPr lang="en-GB" altLang="en-US" sz="3600" b="1" smtClean="0"/>
              <a:t>A</a:t>
            </a:r>
            <a:r>
              <a:rPr lang="en-GB" altLang="en-US" sz="2800" smtClean="0"/>
              <a:t>chievable</a:t>
            </a:r>
          </a:p>
          <a:p>
            <a:r>
              <a:rPr lang="en-GB" altLang="en-US" sz="3600" b="1" smtClean="0"/>
              <a:t>R</a:t>
            </a:r>
            <a:r>
              <a:rPr lang="en-GB" altLang="en-US" sz="2800" smtClean="0"/>
              <a:t>ealistic</a:t>
            </a:r>
          </a:p>
          <a:p>
            <a:r>
              <a:rPr lang="en-GB" altLang="en-US" sz="3600" b="1" smtClean="0"/>
              <a:t>T</a:t>
            </a:r>
            <a:r>
              <a:rPr lang="en-GB" altLang="en-US" sz="2800" smtClean="0"/>
              <a:t>imed/ Time bound</a:t>
            </a:r>
          </a:p>
          <a:p>
            <a:endParaRPr lang="en-GB" altLang="en-US" smtClean="0"/>
          </a:p>
          <a:p>
            <a:endParaRPr lang="en-GB" altLang="en-US" smtClean="0"/>
          </a:p>
        </p:txBody>
      </p:sp>
    </p:spTree>
    <p:extLst>
      <p:ext uri="{BB962C8B-B14F-4D97-AF65-F5344CB8AC3E}">
        <p14:creationId xmlns:p14="http://schemas.microsoft.com/office/powerpoint/2010/main" val="419767242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4"/>
          <p:cNvSpPr>
            <a:spLocks noGrp="1" noChangeArrowheads="1"/>
          </p:cNvSpPr>
          <p:nvPr>
            <p:ph type="title"/>
          </p:nvPr>
        </p:nvSpPr>
        <p:spPr>
          <a:xfrm>
            <a:off x="468313" y="260350"/>
            <a:ext cx="8229600" cy="1143000"/>
          </a:xfrm>
        </p:spPr>
        <p:txBody>
          <a:bodyPr/>
          <a:lstStyle/>
          <a:p>
            <a:pPr eaLnBrk="1" hangingPunct="1"/>
            <a:r>
              <a:rPr lang="en-US" altLang="en-US" sz="4000" smtClean="0"/>
              <a:t>Organisational objectives</a:t>
            </a:r>
          </a:p>
        </p:txBody>
      </p:sp>
      <p:sp>
        <p:nvSpPr>
          <p:cNvPr id="40963" name="Rectangle 5"/>
          <p:cNvSpPr>
            <a:spLocks noGrp="1" noChangeArrowheads="1"/>
          </p:cNvSpPr>
          <p:nvPr>
            <p:ph type="body" idx="1"/>
          </p:nvPr>
        </p:nvSpPr>
        <p:spPr/>
        <p:txBody>
          <a:bodyPr/>
          <a:lstStyle/>
          <a:p>
            <a:pPr eaLnBrk="1" hangingPunct="1">
              <a:buFontTx/>
              <a:buNone/>
            </a:pPr>
            <a:r>
              <a:rPr lang="en-US" altLang="en-US" smtClean="0"/>
              <a:t>	Might be:</a:t>
            </a:r>
          </a:p>
          <a:p>
            <a:pPr lvl="1" eaLnBrk="1" hangingPunct="1"/>
            <a:r>
              <a:rPr lang="en-US" altLang="en-US" smtClean="0"/>
              <a:t>Survival</a:t>
            </a:r>
          </a:p>
          <a:p>
            <a:pPr lvl="1" eaLnBrk="1" hangingPunct="1"/>
            <a:r>
              <a:rPr lang="en-US" altLang="en-US" smtClean="0"/>
              <a:t>Business growth</a:t>
            </a:r>
          </a:p>
          <a:p>
            <a:pPr lvl="1" eaLnBrk="1" hangingPunct="1"/>
            <a:r>
              <a:rPr lang="en-US" altLang="en-US" smtClean="0"/>
              <a:t>Return on investment</a:t>
            </a:r>
          </a:p>
          <a:p>
            <a:pPr lvl="1" eaLnBrk="1" hangingPunct="1"/>
            <a:r>
              <a:rPr lang="en-US" altLang="en-US" smtClean="0"/>
              <a:t>Profit &amp; profit maximisation</a:t>
            </a:r>
          </a:p>
          <a:p>
            <a:pPr lvl="1" eaLnBrk="1" hangingPunct="1"/>
            <a:r>
              <a:rPr lang="en-US" altLang="en-US" smtClean="0"/>
              <a:t>Market share</a:t>
            </a:r>
          </a:p>
          <a:p>
            <a:pPr lvl="1" eaLnBrk="1" hangingPunct="1"/>
            <a:r>
              <a:rPr lang="en-US" altLang="en-US" smtClean="0"/>
              <a:t>Impact on society</a:t>
            </a:r>
          </a:p>
          <a:p>
            <a:pPr lvl="1" eaLnBrk="1" hangingPunct="1"/>
            <a:r>
              <a:rPr lang="en-US" altLang="en-US" smtClean="0"/>
              <a:t>Donations</a:t>
            </a:r>
          </a:p>
        </p:txBody>
      </p:sp>
      <p:sp>
        <p:nvSpPr>
          <p:cNvPr id="40964" name="Text Box 5"/>
          <p:cNvSpPr txBox="1">
            <a:spLocks noChangeArrowheads="1"/>
          </p:cNvSpPr>
          <p:nvPr/>
        </p:nvSpPr>
        <p:spPr bwMode="auto">
          <a:xfrm>
            <a:off x="1830388" y="5445125"/>
            <a:ext cx="66294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b="1" i="1">
                <a:solidFill>
                  <a:srgbClr val="D0103A"/>
                </a:solidFill>
              </a:rPr>
              <a:t>It will depend on the type of</a:t>
            </a:r>
          </a:p>
          <a:p>
            <a:pPr algn="ctr">
              <a:spcBef>
                <a:spcPct val="0"/>
              </a:spcBef>
              <a:buFontTx/>
              <a:buNone/>
            </a:pPr>
            <a:r>
              <a:rPr lang="en-GB" altLang="en-US" sz="2400" b="1" i="1">
                <a:solidFill>
                  <a:srgbClr val="D0103A"/>
                </a:solidFill>
              </a:rPr>
              <a:t> organisation</a:t>
            </a:r>
            <a:endParaRPr lang="en-GB" altLang="en-US" sz="2400" i="1">
              <a:solidFill>
                <a:srgbClr val="D0103A"/>
              </a:solidFill>
            </a:endParaRPr>
          </a:p>
        </p:txBody>
      </p:sp>
    </p:spTree>
    <p:extLst>
      <p:ext uri="{BB962C8B-B14F-4D97-AF65-F5344CB8AC3E}">
        <p14:creationId xmlns:p14="http://schemas.microsoft.com/office/powerpoint/2010/main" val="1845173843"/>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68313" y="260350"/>
            <a:ext cx="8229600" cy="1143000"/>
          </a:xfrm>
        </p:spPr>
        <p:txBody>
          <a:bodyPr/>
          <a:lstStyle/>
          <a:p>
            <a:r>
              <a:rPr lang="en-GB" altLang="en-US" smtClean="0"/>
              <a:t>Marketing Objectives </a:t>
            </a:r>
          </a:p>
        </p:txBody>
      </p:sp>
      <p:sp>
        <p:nvSpPr>
          <p:cNvPr id="43011" name="Content Placeholder 2"/>
          <p:cNvSpPr>
            <a:spLocks noGrp="1"/>
          </p:cNvSpPr>
          <p:nvPr>
            <p:ph idx="1"/>
          </p:nvPr>
        </p:nvSpPr>
        <p:spPr/>
        <p:txBody>
          <a:bodyPr/>
          <a:lstStyle/>
          <a:p>
            <a:pPr marL="0" indent="0">
              <a:buFont typeface="Arial" panose="020B0604020202020204" pitchFamily="34" charset="0"/>
              <a:buNone/>
            </a:pPr>
            <a:r>
              <a:rPr lang="en-GB" altLang="en-US" dirty="0" smtClean="0"/>
              <a:t>Where do we want to be?</a:t>
            </a:r>
          </a:p>
          <a:p>
            <a:pPr marL="0" indent="0">
              <a:buFont typeface="Arial" panose="020B0604020202020204" pitchFamily="34" charset="0"/>
              <a:buNone/>
            </a:pPr>
            <a:r>
              <a:rPr lang="en-GB" altLang="en-US" dirty="0" smtClean="0"/>
              <a:t>Should always link to/support the corporate objectives but be specific to marketing activity</a:t>
            </a:r>
          </a:p>
          <a:p>
            <a:pPr marL="0" indent="0">
              <a:buFont typeface="Arial" panose="020B0604020202020204" pitchFamily="34" charset="0"/>
              <a:buNone/>
            </a:pPr>
            <a:endParaRPr lang="en-GB" altLang="en-US" dirty="0" smtClean="0"/>
          </a:p>
          <a:p>
            <a:pPr marL="0" indent="0">
              <a:buFont typeface="Arial" panose="020B0604020202020204" pitchFamily="34" charset="0"/>
              <a:buNone/>
            </a:pPr>
            <a:r>
              <a:rPr lang="en-GB" altLang="en-US" dirty="0" smtClean="0"/>
              <a:t>Should always be SMART – this enables measurement and control and enables you to justify marketing spend! </a:t>
            </a:r>
          </a:p>
        </p:txBody>
      </p:sp>
    </p:spTree>
    <p:extLst>
      <p:ext uri="{BB962C8B-B14F-4D97-AF65-F5344CB8AC3E}">
        <p14:creationId xmlns:p14="http://schemas.microsoft.com/office/powerpoint/2010/main" val="146310592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68313" y="620713"/>
            <a:ext cx="8218487" cy="1143000"/>
          </a:xfrm>
        </p:spPr>
        <p:txBody>
          <a:bodyPr/>
          <a:lstStyle/>
          <a:p>
            <a:pPr eaLnBrk="1" hangingPunct="1"/>
            <a:r>
              <a:rPr lang="en-GB" altLang="en-US" sz="4000" smtClean="0"/>
              <a:t>Typical marketing objectives</a:t>
            </a:r>
          </a:p>
        </p:txBody>
      </p:sp>
      <p:sp>
        <p:nvSpPr>
          <p:cNvPr id="44035" name="Rectangle 3"/>
          <p:cNvSpPr>
            <a:spLocks noGrp="1" noChangeArrowheads="1"/>
          </p:cNvSpPr>
          <p:nvPr>
            <p:ph type="body" idx="1"/>
          </p:nvPr>
        </p:nvSpPr>
        <p:spPr>
          <a:xfrm>
            <a:off x="827088" y="1844675"/>
            <a:ext cx="7859712" cy="4281488"/>
          </a:xfrm>
        </p:spPr>
        <p:txBody>
          <a:bodyPr/>
          <a:lstStyle/>
          <a:p>
            <a:pPr eaLnBrk="1" hangingPunct="1"/>
            <a:r>
              <a:rPr lang="en-GB" altLang="en-US" smtClean="0"/>
              <a:t>increase market/brand share</a:t>
            </a:r>
          </a:p>
          <a:p>
            <a:pPr eaLnBrk="1" hangingPunct="1"/>
            <a:r>
              <a:rPr lang="en-GB" altLang="en-US" smtClean="0"/>
              <a:t>become no. 1 brand in xxx market</a:t>
            </a:r>
          </a:p>
          <a:p>
            <a:pPr eaLnBrk="1" hangingPunct="1"/>
            <a:r>
              <a:rPr lang="en-GB" altLang="en-US" smtClean="0"/>
              <a:t>launch new product</a:t>
            </a:r>
          </a:p>
          <a:p>
            <a:pPr eaLnBrk="1" hangingPunct="1"/>
            <a:r>
              <a:rPr lang="en-GB" altLang="en-US" smtClean="0"/>
              <a:t>move into new market</a:t>
            </a:r>
          </a:p>
          <a:p>
            <a:pPr eaLnBrk="1" hangingPunct="1"/>
            <a:r>
              <a:rPr lang="en-GB" altLang="en-US" smtClean="0"/>
              <a:t>increase awareness</a:t>
            </a:r>
          </a:p>
          <a:p>
            <a:pPr eaLnBrk="1" hangingPunct="1"/>
            <a:r>
              <a:rPr lang="en-GB" altLang="en-US" smtClean="0"/>
              <a:t>re-position as…</a:t>
            </a:r>
          </a:p>
          <a:p>
            <a:pPr eaLnBrk="1" hangingPunct="1">
              <a:buFont typeface="Arial" panose="020B0604020202020204" pitchFamily="34" charset="0"/>
              <a:buNone/>
            </a:pPr>
            <a:r>
              <a:rPr lang="en-GB" altLang="en-US" i="1" smtClean="0"/>
              <a:t>all objectives should be SMART!</a:t>
            </a:r>
          </a:p>
          <a:p>
            <a:pPr eaLnBrk="1" hangingPunct="1"/>
            <a:endParaRPr lang="en-GB" altLang="en-US" smtClean="0"/>
          </a:p>
        </p:txBody>
      </p:sp>
    </p:spTree>
    <p:extLst>
      <p:ext uri="{BB962C8B-B14F-4D97-AF65-F5344CB8AC3E}">
        <p14:creationId xmlns:p14="http://schemas.microsoft.com/office/powerpoint/2010/main" val="1775752142"/>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468313" y="260350"/>
            <a:ext cx="8229600" cy="1143000"/>
          </a:xfrm>
        </p:spPr>
        <p:txBody>
          <a:bodyPr/>
          <a:lstStyle/>
          <a:p>
            <a:r>
              <a:rPr lang="en-GB" altLang="en-US" sz="4000" smtClean="0"/>
              <a:t>Objectives may be classified by</a:t>
            </a:r>
          </a:p>
        </p:txBody>
      </p:sp>
      <p:sp>
        <p:nvSpPr>
          <p:cNvPr id="46083" name="Content Placeholder 2"/>
          <p:cNvSpPr>
            <a:spLocks noGrp="1"/>
          </p:cNvSpPr>
          <p:nvPr>
            <p:ph idx="1"/>
          </p:nvPr>
        </p:nvSpPr>
        <p:spPr>
          <a:xfrm>
            <a:off x="468313" y="1628775"/>
            <a:ext cx="8229600" cy="3917950"/>
          </a:xfrm>
        </p:spPr>
        <p:txBody>
          <a:bodyPr/>
          <a:lstStyle/>
          <a:p>
            <a:r>
              <a:rPr lang="en-GB" altLang="en-US" sz="2800" b="1" smtClean="0"/>
              <a:t>Strategic</a:t>
            </a:r>
            <a:r>
              <a:rPr lang="en-GB" altLang="en-US" sz="2800" smtClean="0"/>
              <a:t> – Broad long term goals set by senior management e.g Market Share </a:t>
            </a:r>
          </a:p>
          <a:p>
            <a:pPr>
              <a:buFontTx/>
              <a:buNone/>
            </a:pPr>
            <a:endParaRPr lang="en-GB" altLang="en-US" sz="2800" smtClean="0"/>
          </a:p>
          <a:p>
            <a:r>
              <a:rPr lang="en-GB" altLang="en-US" sz="2800" b="1" smtClean="0"/>
              <a:t>Tactical</a:t>
            </a:r>
            <a:r>
              <a:rPr lang="en-GB" altLang="en-US" sz="2800" smtClean="0"/>
              <a:t> – set by middle management and relate to functional areas such as marketing e.g promotional</a:t>
            </a:r>
          </a:p>
          <a:p>
            <a:pPr>
              <a:buFontTx/>
              <a:buNone/>
            </a:pPr>
            <a:r>
              <a:rPr lang="en-GB" altLang="en-US" sz="2800" smtClean="0"/>
              <a:t> </a:t>
            </a:r>
          </a:p>
          <a:p>
            <a:r>
              <a:rPr lang="en-GB" altLang="en-US" sz="2800" b="1" smtClean="0"/>
              <a:t>Operational</a:t>
            </a:r>
            <a:r>
              <a:rPr lang="en-GB" altLang="en-US" sz="2800" smtClean="0"/>
              <a:t> – Usually set by 1</a:t>
            </a:r>
            <a:r>
              <a:rPr lang="en-GB" altLang="en-US" sz="2800" baseline="30000" smtClean="0"/>
              <a:t>st</a:t>
            </a:r>
            <a:r>
              <a:rPr lang="en-GB" altLang="en-US" sz="2800" smtClean="0"/>
              <a:t> line management and tend to be more short term e.g daily team targets </a:t>
            </a:r>
          </a:p>
        </p:txBody>
      </p:sp>
    </p:spTree>
    <p:extLst>
      <p:ext uri="{BB962C8B-B14F-4D97-AF65-F5344CB8AC3E}">
        <p14:creationId xmlns:p14="http://schemas.microsoft.com/office/powerpoint/2010/main" val="242875731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468313" y="260350"/>
            <a:ext cx="8229600" cy="1143000"/>
          </a:xfrm>
        </p:spPr>
        <p:txBody>
          <a:bodyPr/>
          <a:lstStyle/>
          <a:p>
            <a:r>
              <a:rPr lang="en-GB" altLang="en-US" smtClean="0"/>
              <a:t>Walt Disney Objectives …</a:t>
            </a:r>
          </a:p>
        </p:txBody>
      </p:sp>
      <p:sp>
        <p:nvSpPr>
          <p:cNvPr id="3" name="Content Placeholder 2"/>
          <p:cNvSpPr>
            <a:spLocks noGrp="1"/>
          </p:cNvSpPr>
          <p:nvPr>
            <p:ph idx="1"/>
          </p:nvPr>
        </p:nvSpPr>
        <p:spPr/>
        <p:txBody>
          <a:bodyPr/>
          <a:lstStyle/>
          <a:p>
            <a:pPr marL="0" indent="0">
              <a:buFont typeface="Arial" charset="0"/>
              <a:buNone/>
              <a:defRPr/>
            </a:pPr>
            <a:r>
              <a:rPr lang="en-GB" sz="2800" dirty="0" smtClean="0"/>
              <a:t>The Walt Disney Company's objective is to be one of the world's leading producers and providers of entertainment and information, using its portfolio of brands to differentiate its content, services and consumer products. The company's primary financial goals are to maximize earnings and cash flow, and to allocate capital toward growth initiatives that will drive long-term shareholder value. </a:t>
            </a:r>
          </a:p>
          <a:p>
            <a:pPr>
              <a:buFont typeface="Arial" charset="0"/>
              <a:buChar char="•"/>
              <a:defRPr/>
            </a:pPr>
            <a:endParaRPr lang="en-GB" dirty="0"/>
          </a:p>
        </p:txBody>
      </p:sp>
    </p:spTree>
    <p:extLst>
      <p:ext uri="{BB962C8B-B14F-4D97-AF65-F5344CB8AC3E}">
        <p14:creationId xmlns:p14="http://schemas.microsoft.com/office/powerpoint/2010/main" val="363410278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2"/>
          <p:cNvSpPr>
            <a:spLocks noGrp="1"/>
          </p:cNvSpPr>
          <p:nvPr>
            <p:ph idx="1"/>
          </p:nvPr>
        </p:nvSpPr>
        <p:spPr/>
        <p:txBody>
          <a:bodyPr/>
          <a:lstStyle/>
          <a:p>
            <a:pPr marL="0" indent="0">
              <a:buFont typeface="Arial" panose="020B0604020202020204" pitchFamily="34" charset="0"/>
              <a:buNone/>
            </a:pPr>
            <a:r>
              <a:rPr lang="en-GB" altLang="en-US" dirty="0" smtClean="0"/>
              <a:t>Do you know the objectives of your organisation/department? If you do, consider whether or not they are SMART and how you have identified where you want to be – your end goal! </a:t>
            </a:r>
          </a:p>
          <a:p>
            <a:pPr marL="0" indent="0">
              <a:buFont typeface="Arial" panose="020B0604020202020204" pitchFamily="34" charset="0"/>
              <a:buNone/>
            </a:pPr>
            <a:endParaRPr lang="en-GB" altLang="en-US" dirty="0"/>
          </a:p>
          <a:p>
            <a:pPr marL="0" indent="0">
              <a:buFont typeface="Arial" panose="020B0604020202020204" pitchFamily="34" charset="0"/>
              <a:buNone/>
            </a:pPr>
            <a:r>
              <a:rPr lang="en-GB" altLang="en-US" dirty="0" smtClean="0"/>
              <a:t>If you don’t… can you write them?</a:t>
            </a:r>
          </a:p>
          <a:p>
            <a:pPr marL="0" indent="0">
              <a:buFont typeface="Arial" panose="020B0604020202020204" pitchFamily="34" charset="0"/>
              <a:buNone/>
            </a:pPr>
            <a:endParaRPr lang="en-GB" altLang="en-US" dirty="0" smtClean="0"/>
          </a:p>
        </p:txBody>
      </p:sp>
      <p:sp>
        <p:nvSpPr>
          <p:cNvPr id="4" name="Title 1"/>
          <p:cNvSpPr>
            <a:spLocks noGrp="1"/>
          </p:cNvSpPr>
          <p:nvPr>
            <p:ph type="title"/>
          </p:nvPr>
        </p:nvSpPr>
        <p:spPr>
          <a:xfrm>
            <a:off x="468313" y="260350"/>
            <a:ext cx="8229600" cy="1143000"/>
          </a:xfrm>
          <a:solidFill>
            <a:schemeClr val="accent6">
              <a:lumMod val="20000"/>
              <a:lumOff val="80000"/>
            </a:schemeClr>
          </a:solidFill>
        </p:spPr>
        <p:txBody>
          <a:bodyPr/>
          <a:lstStyle/>
          <a:p>
            <a:pPr>
              <a:defRPr/>
            </a:pPr>
            <a:r>
              <a:rPr lang="en-GB" altLang="en-US" smtClean="0"/>
              <a:t>Activity </a:t>
            </a:r>
          </a:p>
        </p:txBody>
      </p:sp>
    </p:spTree>
    <p:extLst>
      <p:ext uri="{BB962C8B-B14F-4D97-AF65-F5344CB8AC3E}">
        <p14:creationId xmlns:p14="http://schemas.microsoft.com/office/powerpoint/2010/main" val="314503220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p:cNvSpPr>
          <p:nvPr>
            <p:ph type="title"/>
          </p:nvPr>
        </p:nvSpPr>
        <p:spPr>
          <a:xfrm>
            <a:off x="468313" y="260350"/>
            <a:ext cx="8229600" cy="1143000"/>
          </a:xfrm>
        </p:spPr>
        <p:txBody>
          <a:bodyPr/>
          <a:lstStyle/>
          <a:p>
            <a:r>
              <a:rPr lang="en-GB" altLang="en-US" smtClean="0"/>
              <a:t>Reading &amp; Useful Websites</a:t>
            </a:r>
          </a:p>
        </p:txBody>
      </p:sp>
      <p:sp>
        <p:nvSpPr>
          <p:cNvPr id="80899" name="Content Placeholder 2"/>
          <p:cNvSpPr>
            <a:spLocks noGrp="1"/>
          </p:cNvSpPr>
          <p:nvPr>
            <p:ph idx="1"/>
          </p:nvPr>
        </p:nvSpPr>
        <p:spPr/>
        <p:txBody>
          <a:bodyPr/>
          <a:lstStyle/>
          <a:p>
            <a:r>
              <a:rPr lang="en-GB" altLang="en-US" smtClean="0"/>
              <a:t>Social Media</a:t>
            </a:r>
          </a:p>
          <a:p>
            <a:pPr lvl="1"/>
            <a:r>
              <a:rPr lang="en-GB" altLang="en-US" smtClean="0"/>
              <a:t>@markeingweeked</a:t>
            </a:r>
          </a:p>
          <a:p>
            <a:pPr lvl="1"/>
            <a:r>
              <a:rPr lang="en-GB" altLang="en-US" smtClean="0"/>
              <a:t>@brandrepublic </a:t>
            </a:r>
          </a:p>
          <a:p>
            <a:pPr lvl="1"/>
            <a:r>
              <a:rPr lang="en-GB" altLang="en-US" smtClean="0"/>
              <a:t>@CIM</a:t>
            </a:r>
          </a:p>
          <a:p>
            <a:pPr lvl="1"/>
            <a:r>
              <a:rPr lang="en-GB" altLang="en-US" smtClean="0"/>
              <a:t>@marketingUK</a:t>
            </a:r>
          </a:p>
          <a:p>
            <a:pPr lvl="1"/>
            <a:r>
              <a:rPr lang="en-GB" altLang="en-US" smtClean="0"/>
              <a:t>@Utalkmarketing</a:t>
            </a:r>
          </a:p>
        </p:txBody>
      </p:sp>
    </p:spTree>
    <p:extLst>
      <p:ext uri="{BB962C8B-B14F-4D97-AF65-F5344CB8AC3E}">
        <p14:creationId xmlns:p14="http://schemas.microsoft.com/office/powerpoint/2010/main" val="156534043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468313" y="260350"/>
            <a:ext cx="8229600" cy="1143000"/>
          </a:xfrm>
        </p:spPr>
        <p:txBody>
          <a:bodyPr/>
          <a:lstStyle/>
          <a:p>
            <a:r>
              <a:rPr lang="en-GB" altLang="en-US" smtClean="0"/>
              <a:t>Reading &amp; Useful Websites</a:t>
            </a:r>
          </a:p>
        </p:txBody>
      </p:sp>
      <p:sp>
        <p:nvSpPr>
          <p:cNvPr id="81923" name="Content Placeholder 2"/>
          <p:cNvSpPr>
            <a:spLocks noGrp="1"/>
          </p:cNvSpPr>
          <p:nvPr>
            <p:ph idx="1"/>
          </p:nvPr>
        </p:nvSpPr>
        <p:spPr/>
        <p:txBody>
          <a:bodyPr/>
          <a:lstStyle/>
          <a:p>
            <a:r>
              <a:rPr lang="en-GB" altLang="en-US" smtClean="0"/>
              <a:t>Websites</a:t>
            </a:r>
          </a:p>
          <a:p>
            <a:pPr lvl="1"/>
            <a:r>
              <a:rPr lang="en-GB" altLang="en-US" smtClean="0">
                <a:hlinkClick r:id="rId2"/>
              </a:rPr>
              <a:t>www.cim.co.uk</a:t>
            </a:r>
            <a:endParaRPr lang="en-GB" altLang="en-US" smtClean="0"/>
          </a:p>
          <a:p>
            <a:pPr lvl="1"/>
            <a:r>
              <a:rPr lang="en-GB" altLang="en-US" smtClean="0">
                <a:hlinkClick r:id="rId3"/>
              </a:rPr>
              <a:t>www.youtalkmarketing.co.uk</a:t>
            </a:r>
            <a:r>
              <a:rPr lang="en-GB" altLang="en-US" smtClean="0"/>
              <a:t> </a:t>
            </a:r>
          </a:p>
          <a:p>
            <a:pPr lvl="1"/>
            <a:r>
              <a:rPr lang="en-GB" altLang="en-US" smtClean="0">
                <a:hlinkClick r:id="rId4"/>
              </a:rPr>
              <a:t>www.marketingweek.co.uk</a:t>
            </a:r>
            <a:r>
              <a:rPr lang="en-GB" altLang="en-US" smtClean="0"/>
              <a:t> </a:t>
            </a:r>
          </a:p>
        </p:txBody>
      </p:sp>
    </p:spTree>
    <p:extLst>
      <p:ext uri="{BB962C8B-B14F-4D97-AF65-F5344CB8AC3E}">
        <p14:creationId xmlns:p14="http://schemas.microsoft.com/office/powerpoint/2010/main" val="2143109668"/>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4&quot;&gt;&lt;property id=&quot;20148&quot; value=&quot;5&quot;/&gt;&lt;property id=&quot;20300&quot; value=&quot;Slide 1&quot;/&gt;&lt;property id=&quot;20307&quot; value=&quot;324&quot;/&gt;&lt;/object&gt;&lt;object type=&quot;3&quot; unique_id=&quot;10013&quot;&gt;&lt;property id=&quot;20148&quot; value=&quot;5&quot;/&gt;&lt;property id=&quot;20300&quot; value=&quot;Slide 10&quot;/&gt;&lt;property id=&quot;20307&quot; value=&quot;334&quot;/&gt;&lt;/object&gt;&lt;object type=&quot;3&quot; unique_id=&quot;10014&quot;&gt;&lt;property id=&quot;20148&quot; value=&quot;5&quot;/&gt;&lt;property id=&quot;20300&quot; value=&quot;Slide 2&quot;/&gt;&lt;property id=&quot;20307&quot; value=&quot;335&quot;/&gt;&lt;/object&gt;&lt;object type=&quot;3&quot; unique_id=&quot;10015&quot;&gt;&lt;property id=&quot;20148&quot; value=&quot;5&quot;/&gt;&lt;property id=&quot;20300&quot; value=&quot;Slide 3&quot;/&gt;&lt;property id=&quot;20307&quot; value=&quot;336&quot;/&gt;&lt;/object&gt;&lt;object type=&quot;3&quot; unique_id=&quot;10016&quot;&gt;&lt;property id=&quot;20148&quot; value=&quot;5&quot;/&gt;&lt;property id=&quot;20300&quot; value=&quot;Slide 4&quot;/&gt;&lt;property id=&quot;20307&quot; value=&quot;337&quot;/&gt;&lt;/object&gt;&lt;object type=&quot;3&quot; unique_id=&quot;10017&quot;&gt;&lt;property id=&quot;20148&quot; value=&quot;5&quot;/&gt;&lt;property id=&quot;20300&quot; value=&quot;Slide 5&quot;/&gt;&lt;property id=&quot;20307&quot; value=&quot;338&quot;/&gt;&lt;/object&gt;&lt;object type=&quot;3&quot; unique_id=&quot;10018&quot;&gt;&lt;property id=&quot;20148&quot; value=&quot;5&quot;/&gt;&lt;property id=&quot;20300&quot; value=&quot;Slide 6&quot;/&gt;&lt;property id=&quot;20307&quot; value=&quot;339&quot;/&gt;&lt;/object&gt;&lt;object type=&quot;3&quot; unique_id=&quot;10019&quot;&gt;&lt;property id=&quot;20148&quot; value=&quot;5&quot;/&gt;&lt;property id=&quot;20300&quot; value=&quot;Slide 7&quot;/&gt;&lt;property id=&quot;20307&quot; value=&quot;340&quot;/&gt;&lt;/object&gt;&lt;object type=&quot;3&quot; unique_id=&quot;10020&quot;&gt;&lt;property id=&quot;20148&quot; value=&quot;5&quot;/&gt;&lt;property id=&quot;20300&quot; value=&quot;Slide 8&quot;/&gt;&lt;property id=&quot;20307&quot; value=&quot;341&quot;/&gt;&lt;/object&gt;&lt;object type=&quot;3&quot; unique_id=&quot;10021&quot;&gt;&lt;property id=&quot;20148&quot; value=&quot;5&quot;/&gt;&lt;property id=&quot;20300&quot; value=&quot;Slide 9&quot;/&gt;&lt;property id=&quot;20307&quot; value=&quot;342&quot;/&gt;&lt;/object&gt;&lt;object type=&quot;3&quot; unique_id=&quot;10022&quot;&gt;&lt;property id=&quot;20148&quot; value=&quot;5&quot;/&gt;&lt;property id=&quot;20300&quot; value=&quot;Slide 11&quot;/&gt;&lt;property id=&quot;20307&quot; value=&quot;344&quot;/&gt;&lt;/object&gt;&lt;object type=&quot;3&quot; unique_id=&quot;10023&quot;&gt;&lt;property id=&quot;20148&quot; value=&quot;5&quot;/&gt;&lt;property id=&quot;20300&quot; value=&quot;Slide 12&quot;/&gt;&lt;property id=&quot;20307&quot; value=&quot;345&quot;/&gt;&lt;/object&gt;&lt;object type=&quot;3&quot; unique_id=&quot;10024&quot;&gt;&lt;property id=&quot;20148&quot; value=&quot;5&quot;/&gt;&lt;property id=&quot;20300&quot; value=&quot;Slide 13&quot;/&gt;&lt;property id=&quot;20307&quot; value=&quot;346&quot;/&gt;&lt;/object&gt;&lt;object type=&quot;3&quot; unique_id=&quot;10025&quot;&gt;&lt;property id=&quot;20148&quot; value=&quot;5&quot;/&gt;&lt;property id=&quot;20300&quot; value=&quot;Slide 14&quot;/&gt;&lt;property id=&quot;20307&quot; value=&quot;343&quot;/&gt;&lt;/object&gt;&lt;/object&gt;&lt;/object&gt;&lt;/database&gt;"/>
</p:tagLst>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666666"/>
      </a:dk2>
      <a:lt2>
        <a:srgbClr val="D2D2D2"/>
      </a:lt2>
      <a:accent1>
        <a:srgbClr val="EA0000"/>
      </a:accent1>
      <a:accent2>
        <a:srgbClr val="AB0042"/>
      </a:accent2>
      <a:accent3>
        <a:srgbClr val="17AD45"/>
      </a:accent3>
      <a:accent4>
        <a:srgbClr val="2D6B29"/>
      </a:accent4>
      <a:accent5>
        <a:srgbClr val="4C4C4C"/>
      </a:accent5>
      <a:accent6>
        <a:srgbClr val="696969"/>
      </a:accent6>
      <a:hlink>
        <a:srgbClr val="9D9D9D"/>
      </a:hlink>
      <a:folHlink>
        <a:srgbClr val="BDBDBD"/>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5594</TotalTime>
  <Words>1978</Words>
  <Application>Microsoft Office PowerPoint</Application>
  <PresentationFormat>On-screen Show (4:3)</PresentationFormat>
  <Paragraphs>283</Paragraphs>
  <Slides>45</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45</vt:i4>
      </vt:variant>
    </vt:vector>
  </HeadingPairs>
  <TitlesOfParts>
    <vt:vector size="54" baseType="lpstr">
      <vt:lpstr>MS PGothic</vt:lpstr>
      <vt:lpstr>Arial</vt:lpstr>
      <vt:lpstr>Arial Narrow</vt:lpstr>
      <vt:lpstr>Calibri</vt:lpstr>
      <vt:lpstr>Comic Sans MS</vt:lpstr>
      <vt:lpstr>Times</vt:lpstr>
      <vt:lpstr>Wingdings</vt:lpstr>
      <vt:lpstr>ヒラギノ角ゴ Pro W3</vt:lpstr>
      <vt:lpstr>1_Office Theme</vt:lpstr>
      <vt:lpstr>Certificate in professional marketing</vt:lpstr>
      <vt:lpstr>Reminder…</vt:lpstr>
      <vt:lpstr>Updated Teaching schedule</vt:lpstr>
      <vt:lpstr>Reminder - Key dates</vt:lpstr>
      <vt:lpstr>Recap</vt:lpstr>
      <vt:lpstr>Today…</vt:lpstr>
      <vt:lpstr>Figure 1.1 - The Marketing Process:  Creating and Capturing Customer Value</vt:lpstr>
      <vt:lpstr>Is marketing a business function or a concept?</vt:lpstr>
      <vt:lpstr>Key Functions in business </vt:lpstr>
      <vt:lpstr>Antecedents of marketing</vt:lpstr>
      <vt:lpstr>A day in the life of a Marketer…</vt:lpstr>
      <vt:lpstr>Understanding the Marketplace and Customer Needs</vt:lpstr>
      <vt:lpstr>So, What Is Marketing?  Pulling It All Together</vt:lpstr>
      <vt:lpstr>Reading?…</vt:lpstr>
      <vt:lpstr>Learning Outcomes</vt:lpstr>
      <vt:lpstr>     </vt:lpstr>
      <vt:lpstr>PowerPoint Presentation</vt:lpstr>
      <vt:lpstr>PowerPoint Presentation</vt:lpstr>
      <vt:lpstr>What is marketing planning?</vt:lpstr>
      <vt:lpstr>Managing the Marketing Effort</vt:lpstr>
      <vt:lpstr>Planning cycle</vt:lpstr>
      <vt:lpstr>SOSTAC</vt:lpstr>
      <vt:lpstr>We need to know ........</vt:lpstr>
      <vt:lpstr>Task</vt:lpstr>
      <vt:lpstr>Corporate Mission/Strategy </vt:lpstr>
      <vt:lpstr>Mission statement</vt:lpstr>
      <vt:lpstr>From mission to tactics </vt:lpstr>
      <vt:lpstr>Evaluation of Apple’s Mission Statement</vt:lpstr>
      <vt:lpstr>Apple’s vision statement </vt:lpstr>
      <vt:lpstr>So a mission statement needs .....</vt:lpstr>
      <vt:lpstr>From mission to objectives</vt:lpstr>
      <vt:lpstr>Marketing Analysis: The SWOT (Where are we now?)</vt:lpstr>
      <vt:lpstr>Why do we need objectives?</vt:lpstr>
      <vt:lpstr>A hierarchy of objectives</vt:lpstr>
      <vt:lpstr>Setting objectives</vt:lpstr>
      <vt:lpstr>Setting objectives</vt:lpstr>
      <vt:lpstr>SMART objectives</vt:lpstr>
      <vt:lpstr>Organisational objectives</vt:lpstr>
      <vt:lpstr>Marketing Objectives </vt:lpstr>
      <vt:lpstr>Typical marketing objectives</vt:lpstr>
      <vt:lpstr>Objectives may be classified by</vt:lpstr>
      <vt:lpstr>Walt Disney Objectives …</vt:lpstr>
      <vt:lpstr>Activity </vt:lpstr>
      <vt:lpstr>Reading &amp; Useful Websites</vt:lpstr>
      <vt:lpstr>Reading &amp; Useful Websites</vt:lpstr>
    </vt:vector>
  </TitlesOfParts>
  <Company>FP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Suzanne Wells</cp:lastModifiedBy>
  <cp:revision>606</cp:revision>
  <cp:lastPrinted>2015-09-28T08:51:29Z</cp:lastPrinted>
  <dcterms:created xsi:type="dcterms:W3CDTF">2002-01-09T07:28:14Z</dcterms:created>
  <dcterms:modified xsi:type="dcterms:W3CDTF">2018-04-04T12:53:07Z</dcterms:modified>
</cp:coreProperties>
</file>