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60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po Sobekwa (2308434)" userId="71920fcf-f8ff-4244-9da5-a5edd9696e47" providerId="ADAL" clId="{A769CF39-B517-3946-A1CE-B29951BEC6D6}"/>
    <pc:docChg chg="custSel modSld">
      <pc:chgData name="Sipo Sobekwa (2308434)" userId="71920fcf-f8ff-4244-9da5-a5edd9696e47" providerId="ADAL" clId="{A769CF39-B517-3946-A1CE-B29951BEC6D6}" dt="2025-05-20T21:19:45.572" v="0" actId="26606"/>
      <pc:docMkLst>
        <pc:docMk/>
      </pc:docMkLst>
      <pc:sldChg chg="addSp modSp mod setClrOvrMap">
        <pc:chgData name="Sipo Sobekwa (2308434)" userId="71920fcf-f8ff-4244-9da5-a5edd9696e47" providerId="ADAL" clId="{A769CF39-B517-3946-A1CE-B29951BEC6D6}" dt="2025-05-20T21:19:45.572" v="0" actId="26606"/>
        <pc:sldMkLst>
          <pc:docMk/>
          <pc:sldMk cId="0" sldId="257"/>
        </pc:sldMkLst>
        <pc:spChg chg="mod">
          <ac:chgData name="Sipo Sobekwa (2308434)" userId="71920fcf-f8ff-4244-9da5-a5edd9696e47" providerId="ADAL" clId="{A769CF39-B517-3946-A1CE-B29951BEC6D6}" dt="2025-05-20T21:19:45.572" v="0" actId="26606"/>
          <ac:spMkLst>
            <pc:docMk/>
            <pc:sldMk cId="0" sldId="257"/>
            <ac:spMk id="2" creationId="{00000000-0000-0000-0000-000000000000}"/>
          </ac:spMkLst>
        </pc:spChg>
        <pc:spChg chg="mod ord">
          <ac:chgData name="Sipo Sobekwa (2308434)" userId="71920fcf-f8ff-4244-9da5-a5edd9696e47" providerId="ADAL" clId="{A769CF39-B517-3946-A1CE-B29951BEC6D6}" dt="2025-05-20T21:19:45.572" v="0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Sipo Sobekwa (2308434)" userId="71920fcf-f8ff-4244-9da5-a5edd9696e47" providerId="ADAL" clId="{A769CF39-B517-3946-A1CE-B29951BEC6D6}" dt="2025-05-20T21:19:45.572" v="0" actId="26606"/>
          <ac:spMkLst>
            <pc:docMk/>
            <pc:sldMk cId="0" sldId="257"/>
            <ac:spMk id="10" creationId="{A3BAF07C-C39E-42EB-BB22-8D46691D9735}"/>
          </ac:spMkLst>
        </pc:spChg>
        <pc:grpChg chg="add">
          <ac:chgData name="Sipo Sobekwa (2308434)" userId="71920fcf-f8ff-4244-9da5-a5edd9696e47" providerId="ADAL" clId="{A769CF39-B517-3946-A1CE-B29951BEC6D6}" dt="2025-05-20T21:19:45.572" v="0" actId="26606"/>
          <ac:grpSpMkLst>
            <pc:docMk/>
            <pc:sldMk cId="0" sldId="257"/>
            <ac:grpSpMk id="12" creationId="{D8E9CF54-0466-4261-9E62-0249E60E1886}"/>
          </ac:grpSpMkLst>
        </pc:grpChg>
        <pc:picChg chg="mod">
          <ac:chgData name="Sipo Sobekwa (2308434)" userId="71920fcf-f8ff-4244-9da5-a5edd9696e47" providerId="ADAL" clId="{A769CF39-B517-3946-A1CE-B29951BEC6D6}" dt="2025-05-20T21:19:45.572" v="0" actId="26606"/>
          <ac:picMkLst>
            <pc:docMk/>
            <pc:sldMk cId="0" sldId="257"/>
            <ac:picMk id="5" creationId="{B5757032-BAAF-C455-4734-13CCEB09E04D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8AE167-0B23-4665-BE64-CBC822715DA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EE583C4-E82C-4ACA-A75C-807A79BB9B60}">
      <dgm:prSet/>
      <dgm:spPr/>
      <dgm:t>
        <a:bodyPr/>
        <a:lstStyle/>
        <a:p>
          <a:r>
            <a:rPr lang="en-US"/>
            <a:t>External: Phishing, ransomware, credential stuffing, DDoS.</a:t>
          </a:r>
        </a:p>
      </dgm:t>
    </dgm:pt>
    <dgm:pt modelId="{CF65E524-2356-472C-A014-915911E024E0}" type="parTrans" cxnId="{2072E227-8F5B-4301-BBA5-230D1100B999}">
      <dgm:prSet/>
      <dgm:spPr/>
      <dgm:t>
        <a:bodyPr/>
        <a:lstStyle/>
        <a:p>
          <a:endParaRPr lang="en-US"/>
        </a:p>
      </dgm:t>
    </dgm:pt>
    <dgm:pt modelId="{DA69AFA1-8C79-4273-9399-A8C21400D73F}" type="sibTrans" cxnId="{2072E227-8F5B-4301-BBA5-230D1100B999}">
      <dgm:prSet/>
      <dgm:spPr/>
      <dgm:t>
        <a:bodyPr/>
        <a:lstStyle/>
        <a:p>
          <a:endParaRPr lang="en-US"/>
        </a:p>
      </dgm:t>
    </dgm:pt>
    <dgm:pt modelId="{E7C08A87-EA2C-43AF-A28B-64AB0157511D}">
      <dgm:prSet/>
      <dgm:spPr/>
      <dgm:t>
        <a:bodyPr/>
        <a:lstStyle/>
        <a:p>
          <a:r>
            <a:rPr lang="en-US"/>
            <a:t>Internal: Insider threats, misconfigurations, lack of training.</a:t>
          </a:r>
        </a:p>
      </dgm:t>
    </dgm:pt>
    <dgm:pt modelId="{9DCABD0C-F96D-4E37-BDD1-DC323F0D36DF}" type="parTrans" cxnId="{F321E019-FE2B-428F-882B-80620C9C3AF4}">
      <dgm:prSet/>
      <dgm:spPr/>
      <dgm:t>
        <a:bodyPr/>
        <a:lstStyle/>
        <a:p>
          <a:endParaRPr lang="en-US"/>
        </a:p>
      </dgm:t>
    </dgm:pt>
    <dgm:pt modelId="{E26262C6-D67F-4C53-8597-2AE61799C2AC}" type="sibTrans" cxnId="{F321E019-FE2B-428F-882B-80620C9C3AF4}">
      <dgm:prSet/>
      <dgm:spPr/>
      <dgm:t>
        <a:bodyPr/>
        <a:lstStyle/>
        <a:p>
          <a:endParaRPr lang="en-US"/>
        </a:p>
      </dgm:t>
    </dgm:pt>
    <dgm:pt modelId="{968C7794-B458-49D8-BA58-C33741CE5E6E}">
      <dgm:prSet/>
      <dgm:spPr/>
      <dgm:t>
        <a:bodyPr/>
        <a:lstStyle/>
        <a:p>
          <a:r>
            <a:rPr lang="en-US"/>
            <a:t>Remote work and mobile devices increase risk exposure.</a:t>
          </a:r>
        </a:p>
      </dgm:t>
    </dgm:pt>
    <dgm:pt modelId="{7418211D-14F2-4C5E-9BDA-7736A5C6AA50}" type="parTrans" cxnId="{D482818A-3224-451A-83F2-DD0961463686}">
      <dgm:prSet/>
      <dgm:spPr/>
      <dgm:t>
        <a:bodyPr/>
        <a:lstStyle/>
        <a:p>
          <a:endParaRPr lang="en-US"/>
        </a:p>
      </dgm:t>
    </dgm:pt>
    <dgm:pt modelId="{C33A5C9B-A45E-4AF6-A71F-9C75CB5B3A58}" type="sibTrans" cxnId="{D482818A-3224-451A-83F2-DD0961463686}">
      <dgm:prSet/>
      <dgm:spPr/>
      <dgm:t>
        <a:bodyPr/>
        <a:lstStyle/>
        <a:p>
          <a:endParaRPr lang="en-US"/>
        </a:p>
      </dgm:t>
    </dgm:pt>
    <dgm:pt modelId="{566A3F06-95DF-8040-BBBB-07FB67CCEA8A}" type="pres">
      <dgm:prSet presAssocID="{0C8AE167-0B23-4665-BE64-CBC822715DA0}" presName="linear" presStyleCnt="0">
        <dgm:presLayoutVars>
          <dgm:animLvl val="lvl"/>
          <dgm:resizeHandles val="exact"/>
        </dgm:presLayoutVars>
      </dgm:prSet>
      <dgm:spPr/>
    </dgm:pt>
    <dgm:pt modelId="{34334BFF-DF6B-824D-B82E-B29C6C08C7E9}" type="pres">
      <dgm:prSet presAssocID="{AEE583C4-E82C-4ACA-A75C-807A79BB9B6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6579C30-A145-6B44-BDFB-4343392DA461}" type="pres">
      <dgm:prSet presAssocID="{DA69AFA1-8C79-4273-9399-A8C21400D73F}" presName="spacer" presStyleCnt="0"/>
      <dgm:spPr/>
    </dgm:pt>
    <dgm:pt modelId="{FA176361-0672-1240-B16E-1F7F2A47E834}" type="pres">
      <dgm:prSet presAssocID="{E7C08A87-EA2C-43AF-A28B-64AB0157511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6C573D-AFA5-B04A-BBB8-560E05830349}" type="pres">
      <dgm:prSet presAssocID="{E26262C6-D67F-4C53-8597-2AE61799C2AC}" presName="spacer" presStyleCnt="0"/>
      <dgm:spPr/>
    </dgm:pt>
    <dgm:pt modelId="{2574B210-DBBC-4E46-A01F-2D15DFAB7CAE}" type="pres">
      <dgm:prSet presAssocID="{968C7794-B458-49D8-BA58-C33741CE5E6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321E019-FE2B-428F-882B-80620C9C3AF4}" srcId="{0C8AE167-0B23-4665-BE64-CBC822715DA0}" destId="{E7C08A87-EA2C-43AF-A28B-64AB0157511D}" srcOrd="1" destOrd="0" parTransId="{9DCABD0C-F96D-4E37-BDD1-DC323F0D36DF}" sibTransId="{E26262C6-D67F-4C53-8597-2AE61799C2AC}"/>
    <dgm:cxn modelId="{53E95D24-93C9-0241-BE60-A8F26346C015}" type="presOf" srcId="{968C7794-B458-49D8-BA58-C33741CE5E6E}" destId="{2574B210-DBBC-4E46-A01F-2D15DFAB7CAE}" srcOrd="0" destOrd="0" presId="urn:microsoft.com/office/officeart/2005/8/layout/vList2"/>
    <dgm:cxn modelId="{2072E227-8F5B-4301-BBA5-230D1100B999}" srcId="{0C8AE167-0B23-4665-BE64-CBC822715DA0}" destId="{AEE583C4-E82C-4ACA-A75C-807A79BB9B60}" srcOrd="0" destOrd="0" parTransId="{CF65E524-2356-472C-A014-915911E024E0}" sibTransId="{DA69AFA1-8C79-4273-9399-A8C21400D73F}"/>
    <dgm:cxn modelId="{8082D663-7CFC-6640-92E3-46AA35BF55ED}" type="presOf" srcId="{AEE583C4-E82C-4ACA-A75C-807A79BB9B60}" destId="{34334BFF-DF6B-824D-B82E-B29C6C08C7E9}" srcOrd="0" destOrd="0" presId="urn:microsoft.com/office/officeart/2005/8/layout/vList2"/>
    <dgm:cxn modelId="{D482818A-3224-451A-83F2-DD0961463686}" srcId="{0C8AE167-0B23-4665-BE64-CBC822715DA0}" destId="{968C7794-B458-49D8-BA58-C33741CE5E6E}" srcOrd="2" destOrd="0" parTransId="{7418211D-14F2-4C5E-9BDA-7736A5C6AA50}" sibTransId="{C33A5C9B-A45E-4AF6-A71F-9C75CB5B3A58}"/>
    <dgm:cxn modelId="{F93DEE8F-D044-B64D-9D33-9E3F2A799DFB}" type="presOf" srcId="{0C8AE167-0B23-4665-BE64-CBC822715DA0}" destId="{566A3F06-95DF-8040-BBBB-07FB67CCEA8A}" srcOrd="0" destOrd="0" presId="urn:microsoft.com/office/officeart/2005/8/layout/vList2"/>
    <dgm:cxn modelId="{DCDB8DC1-E2DB-084F-BA62-2A4D5EF86EF1}" type="presOf" srcId="{E7C08A87-EA2C-43AF-A28B-64AB0157511D}" destId="{FA176361-0672-1240-B16E-1F7F2A47E834}" srcOrd="0" destOrd="0" presId="urn:microsoft.com/office/officeart/2005/8/layout/vList2"/>
    <dgm:cxn modelId="{F1AC8892-BD54-AC4F-994D-C38A68A4C7B0}" type="presParOf" srcId="{566A3F06-95DF-8040-BBBB-07FB67CCEA8A}" destId="{34334BFF-DF6B-824D-B82E-B29C6C08C7E9}" srcOrd="0" destOrd="0" presId="urn:microsoft.com/office/officeart/2005/8/layout/vList2"/>
    <dgm:cxn modelId="{4F9282B3-9BEB-8B4D-8523-57B4FED5D62F}" type="presParOf" srcId="{566A3F06-95DF-8040-BBBB-07FB67CCEA8A}" destId="{B6579C30-A145-6B44-BDFB-4343392DA461}" srcOrd="1" destOrd="0" presId="urn:microsoft.com/office/officeart/2005/8/layout/vList2"/>
    <dgm:cxn modelId="{BC9ECE5C-1259-ED4E-9F14-4504D687D3E8}" type="presParOf" srcId="{566A3F06-95DF-8040-BBBB-07FB67CCEA8A}" destId="{FA176361-0672-1240-B16E-1F7F2A47E834}" srcOrd="2" destOrd="0" presId="urn:microsoft.com/office/officeart/2005/8/layout/vList2"/>
    <dgm:cxn modelId="{F9CC1549-026E-0645-8BF8-54CD63D189DF}" type="presParOf" srcId="{566A3F06-95DF-8040-BBBB-07FB67CCEA8A}" destId="{756C573D-AFA5-B04A-BBB8-560E05830349}" srcOrd="3" destOrd="0" presId="urn:microsoft.com/office/officeart/2005/8/layout/vList2"/>
    <dgm:cxn modelId="{0A4F38FD-DB18-0E4F-803A-46A035157AE4}" type="presParOf" srcId="{566A3F06-95DF-8040-BBBB-07FB67CCEA8A}" destId="{2574B210-DBBC-4E46-A01F-2D15DFAB7CA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A2D1D4-F00A-47AF-903C-47E44094065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B3ACF8-B20E-4436-947B-1392610008FD}">
      <dgm:prSet/>
      <dgm:spPr/>
      <dgm:t>
        <a:bodyPr/>
        <a:lstStyle/>
        <a:p>
          <a:r>
            <a:rPr lang="en-US"/>
            <a:t>Built using ISO 27001 and NIST CSF.</a:t>
          </a:r>
        </a:p>
      </dgm:t>
    </dgm:pt>
    <dgm:pt modelId="{6DD752E8-60AA-47A0-84F0-1926FEFAB6D9}" type="parTrans" cxnId="{8CC8140B-F450-4F43-AA56-5E863F9B4717}">
      <dgm:prSet/>
      <dgm:spPr/>
      <dgm:t>
        <a:bodyPr/>
        <a:lstStyle/>
        <a:p>
          <a:endParaRPr lang="en-US"/>
        </a:p>
      </dgm:t>
    </dgm:pt>
    <dgm:pt modelId="{B5861A11-055A-4FAE-9275-EF0C3B47901A}" type="sibTrans" cxnId="{8CC8140B-F450-4F43-AA56-5E863F9B4717}">
      <dgm:prSet/>
      <dgm:spPr/>
      <dgm:t>
        <a:bodyPr/>
        <a:lstStyle/>
        <a:p>
          <a:endParaRPr lang="en-US"/>
        </a:p>
      </dgm:t>
    </dgm:pt>
    <dgm:pt modelId="{955EE764-4D78-481C-98DC-E618C0FC083A}">
      <dgm:prSet/>
      <dgm:spPr/>
      <dgm:t>
        <a:bodyPr/>
        <a:lstStyle/>
        <a:p>
          <a:r>
            <a:rPr lang="en-US"/>
            <a:t>Core policies: Access control, password policies, remote work, incident response.</a:t>
          </a:r>
        </a:p>
      </dgm:t>
    </dgm:pt>
    <dgm:pt modelId="{316E2499-E4ED-47B3-BFE3-044C808F1FD8}" type="parTrans" cxnId="{4BD71E36-DE04-485D-ABA7-8E717FE80369}">
      <dgm:prSet/>
      <dgm:spPr/>
      <dgm:t>
        <a:bodyPr/>
        <a:lstStyle/>
        <a:p>
          <a:endParaRPr lang="en-US"/>
        </a:p>
      </dgm:t>
    </dgm:pt>
    <dgm:pt modelId="{AF1AB289-A805-4EA9-987A-BA96C7D8FADE}" type="sibTrans" cxnId="{4BD71E36-DE04-485D-ABA7-8E717FE80369}">
      <dgm:prSet/>
      <dgm:spPr/>
      <dgm:t>
        <a:bodyPr/>
        <a:lstStyle/>
        <a:p>
          <a:endParaRPr lang="en-US"/>
        </a:p>
      </dgm:t>
    </dgm:pt>
    <dgm:pt modelId="{4CC21904-DDF7-492E-B882-05A83E076B8E}">
      <dgm:prSet/>
      <dgm:spPr/>
      <dgm:t>
        <a:bodyPr/>
        <a:lstStyle/>
        <a:p>
          <a:r>
            <a:rPr lang="en-US"/>
            <a:t>Compliance with GDPR and other financial regulations.</a:t>
          </a:r>
        </a:p>
      </dgm:t>
    </dgm:pt>
    <dgm:pt modelId="{E8B46340-4A0D-4DDA-9595-FD66EFAC9469}" type="parTrans" cxnId="{F305F07E-16BE-4750-B180-1EB101EBC897}">
      <dgm:prSet/>
      <dgm:spPr/>
      <dgm:t>
        <a:bodyPr/>
        <a:lstStyle/>
        <a:p>
          <a:endParaRPr lang="en-US"/>
        </a:p>
      </dgm:t>
    </dgm:pt>
    <dgm:pt modelId="{C0D153D7-9666-487C-AAC5-A4FABD6F7014}" type="sibTrans" cxnId="{F305F07E-16BE-4750-B180-1EB101EBC897}">
      <dgm:prSet/>
      <dgm:spPr/>
      <dgm:t>
        <a:bodyPr/>
        <a:lstStyle/>
        <a:p>
          <a:endParaRPr lang="en-US"/>
        </a:p>
      </dgm:t>
    </dgm:pt>
    <dgm:pt modelId="{E8125AB0-0BD2-A440-A41E-CF5938B1F9F6}" type="pres">
      <dgm:prSet presAssocID="{43A2D1D4-F00A-47AF-903C-47E440940653}" presName="linear" presStyleCnt="0">
        <dgm:presLayoutVars>
          <dgm:animLvl val="lvl"/>
          <dgm:resizeHandles val="exact"/>
        </dgm:presLayoutVars>
      </dgm:prSet>
      <dgm:spPr/>
    </dgm:pt>
    <dgm:pt modelId="{E76529FD-D93C-714E-9501-6CDA65E1B338}" type="pres">
      <dgm:prSet presAssocID="{E5B3ACF8-B20E-4436-947B-1392610008F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0F02964-B06F-D749-88EA-D340FA8B36C3}" type="pres">
      <dgm:prSet presAssocID="{B5861A11-055A-4FAE-9275-EF0C3B47901A}" presName="spacer" presStyleCnt="0"/>
      <dgm:spPr/>
    </dgm:pt>
    <dgm:pt modelId="{079BCC6D-8EA3-B34D-9311-CCD870EBFA50}" type="pres">
      <dgm:prSet presAssocID="{955EE764-4D78-481C-98DC-E618C0FC083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108ED2-1C88-5B4A-B6EA-F10A637FD679}" type="pres">
      <dgm:prSet presAssocID="{AF1AB289-A805-4EA9-987A-BA96C7D8FADE}" presName="spacer" presStyleCnt="0"/>
      <dgm:spPr/>
    </dgm:pt>
    <dgm:pt modelId="{E098E21E-D456-2C4C-AFDC-45D5CCF8AD89}" type="pres">
      <dgm:prSet presAssocID="{4CC21904-DDF7-492E-B882-05A83E076B8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CC8140B-F450-4F43-AA56-5E863F9B4717}" srcId="{43A2D1D4-F00A-47AF-903C-47E440940653}" destId="{E5B3ACF8-B20E-4436-947B-1392610008FD}" srcOrd="0" destOrd="0" parTransId="{6DD752E8-60AA-47A0-84F0-1926FEFAB6D9}" sibTransId="{B5861A11-055A-4FAE-9275-EF0C3B47901A}"/>
    <dgm:cxn modelId="{4BD71E36-DE04-485D-ABA7-8E717FE80369}" srcId="{43A2D1D4-F00A-47AF-903C-47E440940653}" destId="{955EE764-4D78-481C-98DC-E618C0FC083A}" srcOrd="1" destOrd="0" parTransId="{316E2499-E4ED-47B3-BFE3-044C808F1FD8}" sibTransId="{AF1AB289-A805-4EA9-987A-BA96C7D8FADE}"/>
    <dgm:cxn modelId="{BE02E14E-B713-0D4D-9645-D32A87827E97}" type="presOf" srcId="{E5B3ACF8-B20E-4436-947B-1392610008FD}" destId="{E76529FD-D93C-714E-9501-6CDA65E1B338}" srcOrd="0" destOrd="0" presId="urn:microsoft.com/office/officeart/2005/8/layout/vList2"/>
    <dgm:cxn modelId="{9F51447D-C7A8-074F-BA13-68153A49EC45}" type="presOf" srcId="{955EE764-4D78-481C-98DC-E618C0FC083A}" destId="{079BCC6D-8EA3-B34D-9311-CCD870EBFA50}" srcOrd="0" destOrd="0" presId="urn:microsoft.com/office/officeart/2005/8/layout/vList2"/>
    <dgm:cxn modelId="{F305F07E-16BE-4750-B180-1EB101EBC897}" srcId="{43A2D1D4-F00A-47AF-903C-47E440940653}" destId="{4CC21904-DDF7-492E-B882-05A83E076B8E}" srcOrd="2" destOrd="0" parTransId="{E8B46340-4A0D-4DDA-9595-FD66EFAC9469}" sibTransId="{C0D153D7-9666-487C-AAC5-A4FABD6F7014}"/>
    <dgm:cxn modelId="{9AE402CB-BC77-2746-B39D-A0012675C86C}" type="presOf" srcId="{4CC21904-DDF7-492E-B882-05A83E076B8E}" destId="{E098E21E-D456-2C4C-AFDC-45D5CCF8AD89}" srcOrd="0" destOrd="0" presId="urn:microsoft.com/office/officeart/2005/8/layout/vList2"/>
    <dgm:cxn modelId="{0941BACD-5DE7-8641-8111-C8188AE427AD}" type="presOf" srcId="{43A2D1D4-F00A-47AF-903C-47E440940653}" destId="{E8125AB0-0BD2-A440-A41E-CF5938B1F9F6}" srcOrd="0" destOrd="0" presId="urn:microsoft.com/office/officeart/2005/8/layout/vList2"/>
    <dgm:cxn modelId="{64AD7F13-2613-C148-A086-F76FB1D56C82}" type="presParOf" srcId="{E8125AB0-0BD2-A440-A41E-CF5938B1F9F6}" destId="{E76529FD-D93C-714E-9501-6CDA65E1B338}" srcOrd="0" destOrd="0" presId="urn:microsoft.com/office/officeart/2005/8/layout/vList2"/>
    <dgm:cxn modelId="{C10D7DF4-3346-DF44-A009-A273501653DF}" type="presParOf" srcId="{E8125AB0-0BD2-A440-A41E-CF5938B1F9F6}" destId="{30F02964-B06F-D749-88EA-D340FA8B36C3}" srcOrd="1" destOrd="0" presId="urn:microsoft.com/office/officeart/2005/8/layout/vList2"/>
    <dgm:cxn modelId="{2346881E-E575-AE4F-958A-3EAA4330B706}" type="presParOf" srcId="{E8125AB0-0BD2-A440-A41E-CF5938B1F9F6}" destId="{079BCC6D-8EA3-B34D-9311-CCD870EBFA50}" srcOrd="2" destOrd="0" presId="urn:microsoft.com/office/officeart/2005/8/layout/vList2"/>
    <dgm:cxn modelId="{877E389E-B716-2F41-910B-7788B1EDC84C}" type="presParOf" srcId="{E8125AB0-0BD2-A440-A41E-CF5938B1F9F6}" destId="{78108ED2-1C88-5B4A-B6EA-F10A637FD679}" srcOrd="3" destOrd="0" presId="urn:microsoft.com/office/officeart/2005/8/layout/vList2"/>
    <dgm:cxn modelId="{6A92708B-D75C-BE42-B0F7-12CDDD383DC8}" type="presParOf" srcId="{E8125AB0-0BD2-A440-A41E-CF5938B1F9F6}" destId="{E098E21E-D456-2C4C-AFDC-45D5CCF8AD8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134422-7B08-469D-B6A1-3B5A200B21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489C84D-70B8-44D4-9C63-D9EE17ED66B7}">
      <dgm:prSet/>
      <dgm:spPr/>
      <dgm:t>
        <a:bodyPr/>
        <a:lstStyle/>
        <a:p>
          <a:r>
            <a:rPr lang="en-US"/>
            <a:t>Implement MFA and role-based access controls.</a:t>
          </a:r>
        </a:p>
      </dgm:t>
    </dgm:pt>
    <dgm:pt modelId="{52295670-D080-4A79-9C90-209D62365223}" type="parTrans" cxnId="{F884B056-D330-4569-BA86-2C299356357D}">
      <dgm:prSet/>
      <dgm:spPr/>
      <dgm:t>
        <a:bodyPr/>
        <a:lstStyle/>
        <a:p>
          <a:endParaRPr lang="en-US"/>
        </a:p>
      </dgm:t>
    </dgm:pt>
    <dgm:pt modelId="{73779A7D-4F65-4998-A45F-4C90FDAE0243}" type="sibTrans" cxnId="{F884B056-D330-4569-BA86-2C299356357D}">
      <dgm:prSet/>
      <dgm:spPr/>
      <dgm:t>
        <a:bodyPr/>
        <a:lstStyle/>
        <a:p>
          <a:endParaRPr lang="en-US"/>
        </a:p>
      </dgm:t>
    </dgm:pt>
    <dgm:pt modelId="{CB73F3C8-38D4-4791-9D38-9B92948E8AA1}">
      <dgm:prSet/>
      <dgm:spPr/>
      <dgm:t>
        <a:bodyPr/>
        <a:lstStyle/>
        <a:p>
          <a:r>
            <a:rPr lang="en-US"/>
            <a:t>Regular vulnerability assessments and patching.</a:t>
          </a:r>
        </a:p>
      </dgm:t>
    </dgm:pt>
    <dgm:pt modelId="{130B1D07-BD86-4953-9282-140C86C77C30}" type="parTrans" cxnId="{EEEF2FA3-72C3-4F0E-BEF1-37CCA62C1855}">
      <dgm:prSet/>
      <dgm:spPr/>
      <dgm:t>
        <a:bodyPr/>
        <a:lstStyle/>
        <a:p>
          <a:endParaRPr lang="en-US"/>
        </a:p>
      </dgm:t>
    </dgm:pt>
    <dgm:pt modelId="{5C89936E-5234-44C8-B2FA-B10BE545A658}" type="sibTrans" cxnId="{EEEF2FA3-72C3-4F0E-BEF1-37CCA62C1855}">
      <dgm:prSet/>
      <dgm:spPr/>
      <dgm:t>
        <a:bodyPr/>
        <a:lstStyle/>
        <a:p>
          <a:endParaRPr lang="en-US"/>
        </a:p>
      </dgm:t>
    </dgm:pt>
    <dgm:pt modelId="{844FB5F6-8E34-498D-8386-8ABFD864F918}">
      <dgm:prSet/>
      <dgm:spPr/>
      <dgm:t>
        <a:bodyPr/>
        <a:lstStyle/>
        <a:p>
          <a:r>
            <a:rPr lang="en-US"/>
            <a:t>Network segmentation and encryption standards.</a:t>
          </a:r>
        </a:p>
      </dgm:t>
    </dgm:pt>
    <dgm:pt modelId="{E1E0D8E7-E674-4C83-883F-A018FC72A866}" type="parTrans" cxnId="{EDEB4B0A-28D3-4A49-AB84-46CC44E5C26B}">
      <dgm:prSet/>
      <dgm:spPr/>
      <dgm:t>
        <a:bodyPr/>
        <a:lstStyle/>
        <a:p>
          <a:endParaRPr lang="en-US"/>
        </a:p>
      </dgm:t>
    </dgm:pt>
    <dgm:pt modelId="{3342B241-C477-421F-BAB0-18C231519643}" type="sibTrans" cxnId="{EDEB4B0A-28D3-4A49-AB84-46CC44E5C26B}">
      <dgm:prSet/>
      <dgm:spPr/>
      <dgm:t>
        <a:bodyPr/>
        <a:lstStyle/>
        <a:p>
          <a:endParaRPr lang="en-US"/>
        </a:p>
      </dgm:t>
    </dgm:pt>
    <dgm:pt modelId="{47D939CC-8368-4C91-8828-E62C8E03CFE1}" type="pres">
      <dgm:prSet presAssocID="{29134422-7B08-469D-B6A1-3B5A200B2125}" presName="root" presStyleCnt="0">
        <dgm:presLayoutVars>
          <dgm:dir/>
          <dgm:resizeHandles val="exact"/>
        </dgm:presLayoutVars>
      </dgm:prSet>
      <dgm:spPr/>
    </dgm:pt>
    <dgm:pt modelId="{5496C598-2F8E-4713-A408-81B8E0D2728B}" type="pres">
      <dgm:prSet presAssocID="{5489C84D-70B8-44D4-9C63-D9EE17ED66B7}" presName="compNode" presStyleCnt="0"/>
      <dgm:spPr/>
    </dgm:pt>
    <dgm:pt modelId="{F7739458-C87B-451C-8249-8073C0FFCFBD}" type="pres">
      <dgm:prSet presAssocID="{5489C84D-70B8-44D4-9C63-D9EE17ED66B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51D84016-9388-4043-90BB-640FBF2F9606}" type="pres">
      <dgm:prSet presAssocID="{5489C84D-70B8-44D4-9C63-D9EE17ED66B7}" presName="spaceRect" presStyleCnt="0"/>
      <dgm:spPr/>
    </dgm:pt>
    <dgm:pt modelId="{56B39B83-273B-4E2C-847B-007640526A45}" type="pres">
      <dgm:prSet presAssocID="{5489C84D-70B8-44D4-9C63-D9EE17ED66B7}" presName="textRect" presStyleLbl="revTx" presStyleIdx="0" presStyleCnt="3">
        <dgm:presLayoutVars>
          <dgm:chMax val="1"/>
          <dgm:chPref val="1"/>
        </dgm:presLayoutVars>
      </dgm:prSet>
      <dgm:spPr/>
    </dgm:pt>
    <dgm:pt modelId="{03BB9C64-3EB1-47C4-AAA9-A3E99AF8F742}" type="pres">
      <dgm:prSet presAssocID="{73779A7D-4F65-4998-A45F-4C90FDAE0243}" presName="sibTrans" presStyleCnt="0"/>
      <dgm:spPr/>
    </dgm:pt>
    <dgm:pt modelId="{5D46FD7B-09AE-4599-A7E5-F733090B82F7}" type="pres">
      <dgm:prSet presAssocID="{CB73F3C8-38D4-4791-9D38-9B92948E8AA1}" presName="compNode" presStyleCnt="0"/>
      <dgm:spPr/>
    </dgm:pt>
    <dgm:pt modelId="{640CFE21-F64D-444C-A614-A3ECCF829C7D}" type="pres">
      <dgm:prSet presAssocID="{CB73F3C8-38D4-4791-9D38-9B92948E8A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B3C6772-1B51-4178-9AE3-D31416F4F773}" type="pres">
      <dgm:prSet presAssocID="{CB73F3C8-38D4-4791-9D38-9B92948E8AA1}" presName="spaceRect" presStyleCnt="0"/>
      <dgm:spPr/>
    </dgm:pt>
    <dgm:pt modelId="{7B128B3D-33A4-4E0A-8CD5-2AA6C55EC435}" type="pres">
      <dgm:prSet presAssocID="{CB73F3C8-38D4-4791-9D38-9B92948E8AA1}" presName="textRect" presStyleLbl="revTx" presStyleIdx="1" presStyleCnt="3">
        <dgm:presLayoutVars>
          <dgm:chMax val="1"/>
          <dgm:chPref val="1"/>
        </dgm:presLayoutVars>
      </dgm:prSet>
      <dgm:spPr/>
    </dgm:pt>
    <dgm:pt modelId="{EB9A1E1C-0906-4102-A6D8-FCD7772818AD}" type="pres">
      <dgm:prSet presAssocID="{5C89936E-5234-44C8-B2FA-B10BE545A658}" presName="sibTrans" presStyleCnt="0"/>
      <dgm:spPr/>
    </dgm:pt>
    <dgm:pt modelId="{49BB835B-004D-4174-8F29-966ED4D14469}" type="pres">
      <dgm:prSet presAssocID="{844FB5F6-8E34-498D-8386-8ABFD864F918}" presName="compNode" presStyleCnt="0"/>
      <dgm:spPr/>
    </dgm:pt>
    <dgm:pt modelId="{6F132564-FA1E-47D4-9652-76DB53E3B001}" type="pres">
      <dgm:prSet presAssocID="{844FB5F6-8E34-498D-8386-8ABFD864F91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DFD18AA8-7A09-4B20-BA93-8BC29087A672}" type="pres">
      <dgm:prSet presAssocID="{844FB5F6-8E34-498D-8386-8ABFD864F918}" presName="spaceRect" presStyleCnt="0"/>
      <dgm:spPr/>
    </dgm:pt>
    <dgm:pt modelId="{D489035A-4323-4AB6-B6D4-736484D491D1}" type="pres">
      <dgm:prSet presAssocID="{844FB5F6-8E34-498D-8386-8ABFD864F91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DEB4B0A-28D3-4A49-AB84-46CC44E5C26B}" srcId="{29134422-7B08-469D-B6A1-3B5A200B2125}" destId="{844FB5F6-8E34-498D-8386-8ABFD864F918}" srcOrd="2" destOrd="0" parTransId="{E1E0D8E7-E674-4C83-883F-A018FC72A866}" sibTransId="{3342B241-C477-421F-BAB0-18C231519643}"/>
    <dgm:cxn modelId="{BD7A184E-A64D-43F8-9921-95D0BD5C7345}" type="presOf" srcId="{CB73F3C8-38D4-4791-9D38-9B92948E8AA1}" destId="{7B128B3D-33A4-4E0A-8CD5-2AA6C55EC435}" srcOrd="0" destOrd="0" presId="urn:microsoft.com/office/officeart/2018/2/layout/IconLabelList"/>
    <dgm:cxn modelId="{F884B056-D330-4569-BA86-2C299356357D}" srcId="{29134422-7B08-469D-B6A1-3B5A200B2125}" destId="{5489C84D-70B8-44D4-9C63-D9EE17ED66B7}" srcOrd="0" destOrd="0" parTransId="{52295670-D080-4A79-9C90-209D62365223}" sibTransId="{73779A7D-4F65-4998-A45F-4C90FDAE0243}"/>
    <dgm:cxn modelId="{24C4956B-F6F8-4126-B41F-B527D9E7F52F}" type="presOf" srcId="{29134422-7B08-469D-B6A1-3B5A200B2125}" destId="{47D939CC-8368-4C91-8828-E62C8E03CFE1}" srcOrd="0" destOrd="0" presId="urn:microsoft.com/office/officeart/2018/2/layout/IconLabelList"/>
    <dgm:cxn modelId="{C822D27D-DD6F-4196-9CD0-BA4512BF5664}" type="presOf" srcId="{844FB5F6-8E34-498D-8386-8ABFD864F918}" destId="{D489035A-4323-4AB6-B6D4-736484D491D1}" srcOrd="0" destOrd="0" presId="urn:microsoft.com/office/officeart/2018/2/layout/IconLabelList"/>
    <dgm:cxn modelId="{EEEF2FA3-72C3-4F0E-BEF1-37CCA62C1855}" srcId="{29134422-7B08-469D-B6A1-3B5A200B2125}" destId="{CB73F3C8-38D4-4791-9D38-9B92948E8AA1}" srcOrd="1" destOrd="0" parTransId="{130B1D07-BD86-4953-9282-140C86C77C30}" sibTransId="{5C89936E-5234-44C8-B2FA-B10BE545A658}"/>
    <dgm:cxn modelId="{7F9AC2AD-98BD-4A61-A394-E74B2A0D7D1B}" type="presOf" srcId="{5489C84D-70B8-44D4-9C63-D9EE17ED66B7}" destId="{56B39B83-273B-4E2C-847B-007640526A45}" srcOrd="0" destOrd="0" presId="urn:microsoft.com/office/officeart/2018/2/layout/IconLabelList"/>
    <dgm:cxn modelId="{CD6F74B6-479F-46DF-BDE7-1BB418D55549}" type="presParOf" srcId="{47D939CC-8368-4C91-8828-E62C8E03CFE1}" destId="{5496C598-2F8E-4713-A408-81B8E0D2728B}" srcOrd="0" destOrd="0" presId="urn:microsoft.com/office/officeart/2018/2/layout/IconLabelList"/>
    <dgm:cxn modelId="{F7491CD5-FDB5-4CC8-90D3-E02858DBC9AF}" type="presParOf" srcId="{5496C598-2F8E-4713-A408-81B8E0D2728B}" destId="{F7739458-C87B-451C-8249-8073C0FFCFBD}" srcOrd="0" destOrd="0" presId="urn:microsoft.com/office/officeart/2018/2/layout/IconLabelList"/>
    <dgm:cxn modelId="{58873D8D-C190-4162-9699-0181A57D0FFE}" type="presParOf" srcId="{5496C598-2F8E-4713-A408-81B8E0D2728B}" destId="{51D84016-9388-4043-90BB-640FBF2F9606}" srcOrd="1" destOrd="0" presId="urn:microsoft.com/office/officeart/2018/2/layout/IconLabelList"/>
    <dgm:cxn modelId="{49882F58-43E7-487C-9296-31A17F8EB9A8}" type="presParOf" srcId="{5496C598-2F8E-4713-A408-81B8E0D2728B}" destId="{56B39B83-273B-4E2C-847B-007640526A45}" srcOrd="2" destOrd="0" presId="urn:microsoft.com/office/officeart/2018/2/layout/IconLabelList"/>
    <dgm:cxn modelId="{22DEF8B9-B7FB-4E93-8CDD-F5E735535869}" type="presParOf" srcId="{47D939CC-8368-4C91-8828-E62C8E03CFE1}" destId="{03BB9C64-3EB1-47C4-AAA9-A3E99AF8F742}" srcOrd="1" destOrd="0" presId="urn:microsoft.com/office/officeart/2018/2/layout/IconLabelList"/>
    <dgm:cxn modelId="{9C737D84-87B5-47CE-B3DD-0AAB82E6418D}" type="presParOf" srcId="{47D939CC-8368-4C91-8828-E62C8E03CFE1}" destId="{5D46FD7B-09AE-4599-A7E5-F733090B82F7}" srcOrd="2" destOrd="0" presId="urn:microsoft.com/office/officeart/2018/2/layout/IconLabelList"/>
    <dgm:cxn modelId="{5B3EEDB0-9E48-485B-84BF-A0AB8540C265}" type="presParOf" srcId="{5D46FD7B-09AE-4599-A7E5-F733090B82F7}" destId="{640CFE21-F64D-444C-A614-A3ECCF829C7D}" srcOrd="0" destOrd="0" presId="urn:microsoft.com/office/officeart/2018/2/layout/IconLabelList"/>
    <dgm:cxn modelId="{5F33C519-EA49-45A7-AAEC-E68B50F23611}" type="presParOf" srcId="{5D46FD7B-09AE-4599-A7E5-F733090B82F7}" destId="{BB3C6772-1B51-4178-9AE3-D31416F4F773}" srcOrd="1" destOrd="0" presId="urn:microsoft.com/office/officeart/2018/2/layout/IconLabelList"/>
    <dgm:cxn modelId="{F6AEFC75-49C9-4994-B67F-94E82DD795F5}" type="presParOf" srcId="{5D46FD7B-09AE-4599-A7E5-F733090B82F7}" destId="{7B128B3D-33A4-4E0A-8CD5-2AA6C55EC435}" srcOrd="2" destOrd="0" presId="urn:microsoft.com/office/officeart/2018/2/layout/IconLabelList"/>
    <dgm:cxn modelId="{0B04834D-4717-4BB7-A58E-25CBB3E04F21}" type="presParOf" srcId="{47D939CC-8368-4C91-8828-E62C8E03CFE1}" destId="{EB9A1E1C-0906-4102-A6D8-FCD7772818AD}" srcOrd="3" destOrd="0" presId="urn:microsoft.com/office/officeart/2018/2/layout/IconLabelList"/>
    <dgm:cxn modelId="{347ADAAC-47D1-41AA-B0E2-FE6C4D93C813}" type="presParOf" srcId="{47D939CC-8368-4C91-8828-E62C8E03CFE1}" destId="{49BB835B-004D-4174-8F29-966ED4D14469}" srcOrd="4" destOrd="0" presId="urn:microsoft.com/office/officeart/2018/2/layout/IconLabelList"/>
    <dgm:cxn modelId="{CBA0855A-8DD2-4DAB-9EEB-4691431AAA44}" type="presParOf" srcId="{49BB835B-004D-4174-8F29-966ED4D14469}" destId="{6F132564-FA1E-47D4-9652-76DB53E3B001}" srcOrd="0" destOrd="0" presId="urn:microsoft.com/office/officeart/2018/2/layout/IconLabelList"/>
    <dgm:cxn modelId="{E81428AC-6D1E-46C9-97C8-1F9608401CD5}" type="presParOf" srcId="{49BB835B-004D-4174-8F29-966ED4D14469}" destId="{DFD18AA8-7A09-4B20-BA93-8BC29087A672}" srcOrd="1" destOrd="0" presId="urn:microsoft.com/office/officeart/2018/2/layout/IconLabelList"/>
    <dgm:cxn modelId="{7C2D0835-FA94-4B77-98A2-7733AC336B51}" type="presParOf" srcId="{49BB835B-004D-4174-8F29-966ED4D14469}" destId="{D489035A-4323-4AB6-B6D4-736484D491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097430-03F5-4F58-B44D-278BC7317A7C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B1F44C-66A3-4B1B-8D6A-147198C0B380}">
      <dgm:prSet/>
      <dgm:spPr/>
      <dgm:t>
        <a:bodyPr/>
        <a:lstStyle/>
        <a:p>
          <a:r>
            <a:rPr lang="en-US"/>
            <a:t>Continuous security awareness training.</a:t>
          </a:r>
        </a:p>
      </dgm:t>
    </dgm:pt>
    <dgm:pt modelId="{EC1D01A0-B7B6-4792-967C-C5D926A4B9E5}" type="parTrans" cxnId="{BD55CB54-52C9-4A57-A792-84C46FE442F8}">
      <dgm:prSet/>
      <dgm:spPr/>
      <dgm:t>
        <a:bodyPr/>
        <a:lstStyle/>
        <a:p>
          <a:endParaRPr lang="en-US"/>
        </a:p>
      </dgm:t>
    </dgm:pt>
    <dgm:pt modelId="{F50D49CC-D012-466F-A140-EFA5B2C6BB07}" type="sibTrans" cxnId="{BD55CB54-52C9-4A57-A792-84C46FE442F8}">
      <dgm:prSet/>
      <dgm:spPr/>
      <dgm:t>
        <a:bodyPr/>
        <a:lstStyle/>
        <a:p>
          <a:endParaRPr lang="en-US"/>
        </a:p>
      </dgm:t>
    </dgm:pt>
    <dgm:pt modelId="{1EA84EEE-0677-40EE-87F8-9E113E158D5D}">
      <dgm:prSet/>
      <dgm:spPr/>
      <dgm:t>
        <a:bodyPr/>
        <a:lstStyle/>
        <a:p>
          <a:r>
            <a:rPr lang="en-US"/>
            <a:t>Phishing simulations and interactive workshops.</a:t>
          </a:r>
        </a:p>
      </dgm:t>
    </dgm:pt>
    <dgm:pt modelId="{63BB1026-03F1-4375-897E-3ED7008A0FC8}" type="parTrans" cxnId="{0FB6E366-0D47-4A81-90B9-66273DF8FE71}">
      <dgm:prSet/>
      <dgm:spPr/>
      <dgm:t>
        <a:bodyPr/>
        <a:lstStyle/>
        <a:p>
          <a:endParaRPr lang="en-US"/>
        </a:p>
      </dgm:t>
    </dgm:pt>
    <dgm:pt modelId="{08304674-4CA1-4235-8DE2-9CFCCC662A24}" type="sibTrans" cxnId="{0FB6E366-0D47-4A81-90B9-66273DF8FE71}">
      <dgm:prSet/>
      <dgm:spPr/>
      <dgm:t>
        <a:bodyPr/>
        <a:lstStyle/>
        <a:p>
          <a:endParaRPr lang="en-US"/>
        </a:p>
      </dgm:t>
    </dgm:pt>
    <dgm:pt modelId="{3E274E46-AB53-49BD-B951-0C68D68FCC04}">
      <dgm:prSet/>
      <dgm:spPr/>
      <dgm:t>
        <a:bodyPr/>
        <a:lstStyle/>
        <a:p>
          <a:r>
            <a:rPr lang="en-US"/>
            <a:t>Role-specific cybersecurity guidance.</a:t>
          </a:r>
        </a:p>
      </dgm:t>
    </dgm:pt>
    <dgm:pt modelId="{6CB8B31A-D14E-4FCB-AD1F-54D8DA84196A}" type="parTrans" cxnId="{7E1B566A-6535-426B-8B37-C148686136DD}">
      <dgm:prSet/>
      <dgm:spPr/>
      <dgm:t>
        <a:bodyPr/>
        <a:lstStyle/>
        <a:p>
          <a:endParaRPr lang="en-US"/>
        </a:p>
      </dgm:t>
    </dgm:pt>
    <dgm:pt modelId="{31D44FF3-C522-4443-A3F4-A45763796F47}" type="sibTrans" cxnId="{7E1B566A-6535-426B-8B37-C148686136DD}">
      <dgm:prSet/>
      <dgm:spPr/>
      <dgm:t>
        <a:bodyPr/>
        <a:lstStyle/>
        <a:p>
          <a:endParaRPr lang="en-US"/>
        </a:p>
      </dgm:t>
    </dgm:pt>
    <dgm:pt modelId="{30E4D581-6DC8-DD47-92C9-61775084360F}" type="pres">
      <dgm:prSet presAssocID="{F1097430-03F5-4F58-B44D-278BC7317A7C}" presName="diagram" presStyleCnt="0">
        <dgm:presLayoutVars>
          <dgm:dir/>
          <dgm:resizeHandles val="exact"/>
        </dgm:presLayoutVars>
      </dgm:prSet>
      <dgm:spPr/>
    </dgm:pt>
    <dgm:pt modelId="{FF043956-F6D9-254E-9DE0-5BBEE44E807B}" type="pres">
      <dgm:prSet presAssocID="{78B1F44C-66A3-4B1B-8D6A-147198C0B380}" presName="node" presStyleLbl="node1" presStyleIdx="0" presStyleCnt="3">
        <dgm:presLayoutVars>
          <dgm:bulletEnabled val="1"/>
        </dgm:presLayoutVars>
      </dgm:prSet>
      <dgm:spPr/>
    </dgm:pt>
    <dgm:pt modelId="{A195B9BF-4C44-D94F-B723-A5B6F9EFB148}" type="pres">
      <dgm:prSet presAssocID="{F50D49CC-D012-466F-A140-EFA5B2C6BB07}" presName="sibTrans" presStyleLbl="sibTrans2D1" presStyleIdx="0" presStyleCnt="2"/>
      <dgm:spPr/>
    </dgm:pt>
    <dgm:pt modelId="{1A87515F-9E38-494A-BCA6-34FFA7B4F424}" type="pres">
      <dgm:prSet presAssocID="{F50D49CC-D012-466F-A140-EFA5B2C6BB07}" presName="connectorText" presStyleLbl="sibTrans2D1" presStyleIdx="0" presStyleCnt="2"/>
      <dgm:spPr/>
    </dgm:pt>
    <dgm:pt modelId="{180A002D-BDD3-DB46-953D-F0CD2DF96128}" type="pres">
      <dgm:prSet presAssocID="{1EA84EEE-0677-40EE-87F8-9E113E158D5D}" presName="node" presStyleLbl="node1" presStyleIdx="1" presStyleCnt="3">
        <dgm:presLayoutVars>
          <dgm:bulletEnabled val="1"/>
        </dgm:presLayoutVars>
      </dgm:prSet>
      <dgm:spPr/>
    </dgm:pt>
    <dgm:pt modelId="{6B07B6D1-8F0C-4644-8337-1304ADE4FFE7}" type="pres">
      <dgm:prSet presAssocID="{08304674-4CA1-4235-8DE2-9CFCCC662A24}" presName="sibTrans" presStyleLbl="sibTrans2D1" presStyleIdx="1" presStyleCnt="2"/>
      <dgm:spPr/>
    </dgm:pt>
    <dgm:pt modelId="{70ADFD47-B483-1F45-BA23-4A7EBEC35659}" type="pres">
      <dgm:prSet presAssocID="{08304674-4CA1-4235-8DE2-9CFCCC662A24}" presName="connectorText" presStyleLbl="sibTrans2D1" presStyleIdx="1" presStyleCnt="2"/>
      <dgm:spPr/>
    </dgm:pt>
    <dgm:pt modelId="{61048A98-257E-DD46-BD67-0BFDC7962553}" type="pres">
      <dgm:prSet presAssocID="{3E274E46-AB53-49BD-B951-0C68D68FCC04}" presName="node" presStyleLbl="node1" presStyleIdx="2" presStyleCnt="3">
        <dgm:presLayoutVars>
          <dgm:bulletEnabled val="1"/>
        </dgm:presLayoutVars>
      </dgm:prSet>
      <dgm:spPr/>
    </dgm:pt>
  </dgm:ptLst>
  <dgm:cxnLst>
    <dgm:cxn modelId="{55F93D18-2EB7-4A44-B291-B3FAFC85D7C9}" type="presOf" srcId="{1EA84EEE-0677-40EE-87F8-9E113E158D5D}" destId="{180A002D-BDD3-DB46-953D-F0CD2DF96128}" srcOrd="0" destOrd="0" presId="urn:microsoft.com/office/officeart/2005/8/layout/process5"/>
    <dgm:cxn modelId="{6693522B-925F-2F49-A71F-5EE533628CA4}" type="presOf" srcId="{F50D49CC-D012-466F-A140-EFA5B2C6BB07}" destId="{1A87515F-9E38-494A-BCA6-34FFA7B4F424}" srcOrd="1" destOrd="0" presId="urn:microsoft.com/office/officeart/2005/8/layout/process5"/>
    <dgm:cxn modelId="{BD55CB54-52C9-4A57-A792-84C46FE442F8}" srcId="{F1097430-03F5-4F58-B44D-278BC7317A7C}" destId="{78B1F44C-66A3-4B1B-8D6A-147198C0B380}" srcOrd="0" destOrd="0" parTransId="{EC1D01A0-B7B6-4792-967C-C5D926A4B9E5}" sibTransId="{F50D49CC-D012-466F-A140-EFA5B2C6BB07}"/>
    <dgm:cxn modelId="{0FB6E366-0D47-4A81-90B9-66273DF8FE71}" srcId="{F1097430-03F5-4F58-B44D-278BC7317A7C}" destId="{1EA84EEE-0677-40EE-87F8-9E113E158D5D}" srcOrd="1" destOrd="0" parTransId="{63BB1026-03F1-4375-897E-3ED7008A0FC8}" sibTransId="{08304674-4CA1-4235-8DE2-9CFCCC662A24}"/>
    <dgm:cxn modelId="{7E1B566A-6535-426B-8B37-C148686136DD}" srcId="{F1097430-03F5-4F58-B44D-278BC7317A7C}" destId="{3E274E46-AB53-49BD-B951-0C68D68FCC04}" srcOrd="2" destOrd="0" parTransId="{6CB8B31A-D14E-4FCB-AD1F-54D8DA84196A}" sibTransId="{31D44FF3-C522-4443-A3F4-A45763796F47}"/>
    <dgm:cxn modelId="{88AF346E-516E-1A4B-B3F0-BF7378DBA0C2}" type="presOf" srcId="{F50D49CC-D012-466F-A140-EFA5B2C6BB07}" destId="{A195B9BF-4C44-D94F-B723-A5B6F9EFB148}" srcOrd="0" destOrd="0" presId="urn:microsoft.com/office/officeart/2005/8/layout/process5"/>
    <dgm:cxn modelId="{B17F3081-4B3F-1D4E-951B-C257289425F0}" type="presOf" srcId="{08304674-4CA1-4235-8DE2-9CFCCC662A24}" destId="{70ADFD47-B483-1F45-BA23-4A7EBEC35659}" srcOrd="1" destOrd="0" presId="urn:microsoft.com/office/officeart/2005/8/layout/process5"/>
    <dgm:cxn modelId="{3228028D-39B2-1E45-A4FF-5A6119145D37}" type="presOf" srcId="{78B1F44C-66A3-4B1B-8D6A-147198C0B380}" destId="{FF043956-F6D9-254E-9DE0-5BBEE44E807B}" srcOrd="0" destOrd="0" presId="urn:microsoft.com/office/officeart/2005/8/layout/process5"/>
    <dgm:cxn modelId="{80365CA8-BFB7-7143-9C86-0DB72EAB75A3}" type="presOf" srcId="{08304674-4CA1-4235-8DE2-9CFCCC662A24}" destId="{6B07B6D1-8F0C-4644-8337-1304ADE4FFE7}" srcOrd="0" destOrd="0" presId="urn:microsoft.com/office/officeart/2005/8/layout/process5"/>
    <dgm:cxn modelId="{CBE872AD-211D-3247-B835-86D9040FF30D}" type="presOf" srcId="{3E274E46-AB53-49BD-B951-0C68D68FCC04}" destId="{61048A98-257E-DD46-BD67-0BFDC7962553}" srcOrd="0" destOrd="0" presId="urn:microsoft.com/office/officeart/2005/8/layout/process5"/>
    <dgm:cxn modelId="{2E18F8D4-A06A-684D-AD98-860ED5B2FCFF}" type="presOf" srcId="{F1097430-03F5-4F58-B44D-278BC7317A7C}" destId="{30E4D581-6DC8-DD47-92C9-61775084360F}" srcOrd="0" destOrd="0" presId="urn:microsoft.com/office/officeart/2005/8/layout/process5"/>
    <dgm:cxn modelId="{1A3AFD89-4BCE-D242-8D7D-8860A3226E12}" type="presParOf" srcId="{30E4D581-6DC8-DD47-92C9-61775084360F}" destId="{FF043956-F6D9-254E-9DE0-5BBEE44E807B}" srcOrd="0" destOrd="0" presId="urn:microsoft.com/office/officeart/2005/8/layout/process5"/>
    <dgm:cxn modelId="{DFF4B0E0-7B09-9849-9914-35799FF11AA2}" type="presParOf" srcId="{30E4D581-6DC8-DD47-92C9-61775084360F}" destId="{A195B9BF-4C44-D94F-B723-A5B6F9EFB148}" srcOrd="1" destOrd="0" presId="urn:microsoft.com/office/officeart/2005/8/layout/process5"/>
    <dgm:cxn modelId="{C206C0DB-5365-AB4D-BA91-B9AFFA4B0E2D}" type="presParOf" srcId="{A195B9BF-4C44-D94F-B723-A5B6F9EFB148}" destId="{1A87515F-9E38-494A-BCA6-34FFA7B4F424}" srcOrd="0" destOrd="0" presId="urn:microsoft.com/office/officeart/2005/8/layout/process5"/>
    <dgm:cxn modelId="{C978B88D-9675-3944-940D-F6D631DF00FA}" type="presParOf" srcId="{30E4D581-6DC8-DD47-92C9-61775084360F}" destId="{180A002D-BDD3-DB46-953D-F0CD2DF96128}" srcOrd="2" destOrd="0" presId="urn:microsoft.com/office/officeart/2005/8/layout/process5"/>
    <dgm:cxn modelId="{7ED5CC59-2FBC-4A48-AC82-AD099E410594}" type="presParOf" srcId="{30E4D581-6DC8-DD47-92C9-61775084360F}" destId="{6B07B6D1-8F0C-4644-8337-1304ADE4FFE7}" srcOrd="3" destOrd="0" presId="urn:microsoft.com/office/officeart/2005/8/layout/process5"/>
    <dgm:cxn modelId="{881F861F-D78D-D247-B8CE-94D0D418B856}" type="presParOf" srcId="{6B07B6D1-8F0C-4644-8337-1304ADE4FFE7}" destId="{70ADFD47-B483-1F45-BA23-4A7EBEC35659}" srcOrd="0" destOrd="0" presId="urn:microsoft.com/office/officeart/2005/8/layout/process5"/>
    <dgm:cxn modelId="{892B852D-2861-BE45-A614-406AB191D067}" type="presParOf" srcId="{30E4D581-6DC8-DD47-92C9-61775084360F}" destId="{61048A98-257E-DD46-BD67-0BFDC7962553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CF1782-113C-47B5-83B5-FDB9F4F9112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68AB571-E3ED-43BA-86E5-A9D8D5E5B47D}">
      <dgm:prSet/>
      <dgm:spPr/>
      <dgm:t>
        <a:bodyPr/>
        <a:lstStyle/>
        <a:p>
          <a:r>
            <a:rPr lang="en-US"/>
            <a:t>Adopt full policy framework and train staff immediately.</a:t>
          </a:r>
        </a:p>
      </dgm:t>
    </dgm:pt>
    <dgm:pt modelId="{AC1A4C84-FB16-4315-A7D2-575973EEEA31}" type="parTrans" cxnId="{7A94FECB-36F3-4D36-9EB3-E53673AA49C3}">
      <dgm:prSet/>
      <dgm:spPr/>
      <dgm:t>
        <a:bodyPr/>
        <a:lstStyle/>
        <a:p>
          <a:endParaRPr lang="en-US"/>
        </a:p>
      </dgm:t>
    </dgm:pt>
    <dgm:pt modelId="{FAEE808D-A883-4A66-9773-E2535036B0E0}" type="sibTrans" cxnId="{7A94FECB-36F3-4D36-9EB3-E53673AA49C3}">
      <dgm:prSet/>
      <dgm:spPr/>
      <dgm:t>
        <a:bodyPr/>
        <a:lstStyle/>
        <a:p>
          <a:endParaRPr lang="en-US"/>
        </a:p>
      </dgm:t>
    </dgm:pt>
    <dgm:pt modelId="{5D28C4EB-343E-4246-9178-0F5A2AF5EC67}">
      <dgm:prSet/>
      <dgm:spPr/>
      <dgm:t>
        <a:bodyPr/>
        <a:lstStyle/>
        <a:p>
          <a:r>
            <a:rPr lang="en-US"/>
            <a:t>Invest in monitoring tools and response automation.</a:t>
          </a:r>
        </a:p>
      </dgm:t>
    </dgm:pt>
    <dgm:pt modelId="{63D118D3-2E4D-442E-BC4E-C1333FCCD2A0}" type="parTrans" cxnId="{E287E749-05DA-42CD-8B9D-81C93464CF0B}">
      <dgm:prSet/>
      <dgm:spPr/>
      <dgm:t>
        <a:bodyPr/>
        <a:lstStyle/>
        <a:p>
          <a:endParaRPr lang="en-US"/>
        </a:p>
      </dgm:t>
    </dgm:pt>
    <dgm:pt modelId="{CFA63AC7-CA00-4AC8-A40F-838E363E02F6}" type="sibTrans" cxnId="{E287E749-05DA-42CD-8B9D-81C93464CF0B}">
      <dgm:prSet/>
      <dgm:spPr/>
      <dgm:t>
        <a:bodyPr/>
        <a:lstStyle/>
        <a:p>
          <a:endParaRPr lang="en-US"/>
        </a:p>
      </dgm:t>
    </dgm:pt>
    <dgm:pt modelId="{FAC20246-62DD-4AD5-AD19-2C44D397850A}">
      <dgm:prSet/>
      <dgm:spPr/>
      <dgm:t>
        <a:bodyPr/>
        <a:lstStyle/>
        <a:p>
          <a:r>
            <a:rPr lang="en-US"/>
            <a:t>Review cybersecurity strategy quarterly for improvement.</a:t>
          </a:r>
        </a:p>
      </dgm:t>
    </dgm:pt>
    <dgm:pt modelId="{C1322074-9EF3-4899-838B-DE793B399BA5}" type="parTrans" cxnId="{2FBFBA40-82AF-4646-AA14-D01B8A0713AE}">
      <dgm:prSet/>
      <dgm:spPr/>
      <dgm:t>
        <a:bodyPr/>
        <a:lstStyle/>
        <a:p>
          <a:endParaRPr lang="en-US"/>
        </a:p>
      </dgm:t>
    </dgm:pt>
    <dgm:pt modelId="{BAC793DC-1BDD-4EE7-B4AE-ED3D99AE81BB}" type="sibTrans" cxnId="{2FBFBA40-82AF-4646-AA14-D01B8A0713AE}">
      <dgm:prSet/>
      <dgm:spPr/>
      <dgm:t>
        <a:bodyPr/>
        <a:lstStyle/>
        <a:p>
          <a:endParaRPr lang="en-US"/>
        </a:p>
      </dgm:t>
    </dgm:pt>
    <dgm:pt modelId="{B10E055A-4836-48EA-B597-046A2CB6C81E}" type="pres">
      <dgm:prSet presAssocID="{C3CF1782-113C-47B5-83B5-FDB9F4F91123}" presName="root" presStyleCnt="0">
        <dgm:presLayoutVars>
          <dgm:dir/>
          <dgm:resizeHandles val="exact"/>
        </dgm:presLayoutVars>
      </dgm:prSet>
      <dgm:spPr/>
    </dgm:pt>
    <dgm:pt modelId="{8EB4C649-BE5C-4B92-9E26-1FBC1DE3F914}" type="pres">
      <dgm:prSet presAssocID="{E68AB571-E3ED-43BA-86E5-A9D8D5E5B47D}" presName="compNode" presStyleCnt="0"/>
      <dgm:spPr/>
    </dgm:pt>
    <dgm:pt modelId="{BF3A1AE3-BC6D-44A1-AAB5-F77168C2D779}" type="pres">
      <dgm:prSet presAssocID="{E68AB571-E3ED-43BA-86E5-A9D8D5E5B4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33327709-E6BF-40AD-832B-C107E8E195EC}" type="pres">
      <dgm:prSet presAssocID="{E68AB571-E3ED-43BA-86E5-A9D8D5E5B47D}" presName="spaceRect" presStyleCnt="0"/>
      <dgm:spPr/>
    </dgm:pt>
    <dgm:pt modelId="{AC19C9A9-EACF-4C42-B187-D8024F19766F}" type="pres">
      <dgm:prSet presAssocID="{E68AB571-E3ED-43BA-86E5-A9D8D5E5B47D}" presName="textRect" presStyleLbl="revTx" presStyleIdx="0" presStyleCnt="3">
        <dgm:presLayoutVars>
          <dgm:chMax val="1"/>
          <dgm:chPref val="1"/>
        </dgm:presLayoutVars>
      </dgm:prSet>
      <dgm:spPr/>
    </dgm:pt>
    <dgm:pt modelId="{9CE16BCD-8808-4AAB-B63F-A8DEC01C874F}" type="pres">
      <dgm:prSet presAssocID="{FAEE808D-A883-4A66-9773-E2535036B0E0}" presName="sibTrans" presStyleCnt="0"/>
      <dgm:spPr/>
    </dgm:pt>
    <dgm:pt modelId="{58894030-9BF0-44D9-ACC1-667DE5527007}" type="pres">
      <dgm:prSet presAssocID="{5D28C4EB-343E-4246-9178-0F5A2AF5EC67}" presName="compNode" presStyleCnt="0"/>
      <dgm:spPr/>
    </dgm:pt>
    <dgm:pt modelId="{715BE187-1CEE-488E-A6E3-BCA7036D0DFD}" type="pres">
      <dgm:prSet presAssocID="{5D28C4EB-343E-4246-9178-0F5A2AF5EC6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480B2F1-073E-486E-8469-2DAAE64EA2CA}" type="pres">
      <dgm:prSet presAssocID="{5D28C4EB-343E-4246-9178-0F5A2AF5EC67}" presName="spaceRect" presStyleCnt="0"/>
      <dgm:spPr/>
    </dgm:pt>
    <dgm:pt modelId="{44D927E1-F557-4C51-8615-47FB48BF5772}" type="pres">
      <dgm:prSet presAssocID="{5D28C4EB-343E-4246-9178-0F5A2AF5EC67}" presName="textRect" presStyleLbl="revTx" presStyleIdx="1" presStyleCnt="3">
        <dgm:presLayoutVars>
          <dgm:chMax val="1"/>
          <dgm:chPref val="1"/>
        </dgm:presLayoutVars>
      </dgm:prSet>
      <dgm:spPr/>
    </dgm:pt>
    <dgm:pt modelId="{F61E1FA3-4461-4B70-9435-2E988E91E524}" type="pres">
      <dgm:prSet presAssocID="{CFA63AC7-CA00-4AC8-A40F-838E363E02F6}" presName="sibTrans" presStyleCnt="0"/>
      <dgm:spPr/>
    </dgm:pt>
    <dgm:pt modelId="{40A520C1-41FE-464C-B692-AC34047B2F8C}" type="pres">
      <dgm:prSet presAssocID="{FAC20246-62DD-4AD5-AD19-2C44D397850A}" presName="compNode" presStyleCnt="0"/>
      <dgm:spPr/>
    </dgm:pt>
    <dgm:pt modelId="{4E19C16F-D121-4E33-9FA8-6A58B3348222}" type="pres">
      <dgm:prSet presAssocID="{FAC20246-62DD-4AD5-AD19-2C44D397850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49512F7-D8D9-41F8-BA32-201334E38FB3}" type="pres">
      <dgm:prSet presAssocID="{FAC20246-62DD-4AD5-AD19-2C44D397850A}" presName="spaceRect" presStyleCnt="0"/>
      <dgm:spPr/>
    </dgm:pt>
    <dgm:pt modelId="{EAAF519E-828B-4FAD-B01F-8FD894F434F2}" type="pres">
      <dgm:prSet presAssocID="{FAC20246-62DD-4AD5-AD19-2C44D397850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6D4A40-F729-463E-AE39-877851C959DB}" type="presOf" srcId="{FAC20246-62DD-4AD5-AD19-2C44D397850A}" destId="{EAAF519E-828B-4FAD-B01F-8FD894F434F2}" srcOrd="0" destOrd="0" presId="urn:microsoft.com/office/officeart/2018/2/layout/IconLabelList"/>
    <dgm:cxn modelId="{2FBFBA40-82AF-4646-AA14-D01B8A0713AE}" srcId="{C3CF1782-113C-47B5-83B5-FDB9F4F91123}" destId="{FAC20246-62DD-4AD5-AD19-2C44D397850A}" srcOrd="2" destOrd="0" parTransId="{C1322074-9EF3-4899-838B-DE793B399BA5}" sibTransId="{BAC793DC-1BDD-4EE7-B4AE-ED3D99AE81BB}"/>
    <dgm:cxn modelId="{E287E749-05DA-42CD-8B9D-81C93464CF0B}" srcId="{C3CF1782-113C-47B5-83B5-FDB9F4F91123}" destId="{5D28C4EB-343E-4246-9178-0F5A2AF5EC67}" srcOrd="1" destOrd="0" parTransId="{63D118D3-2E4D-442E-BC4E-C1333FCCD2A0}" sibTransId="{CFA63AC7-CA00-4AC8-A40F-838E363E02F6}"/>
    <dgm:cxn modelId="{7BD0964F-6A75-4F1A-97FE-ACFFE9AE7E26}" type="presOf" srcId="{E68AB571-E3ED-43BA-86E5-A9D8D5E5B47D}" destId="{AC19C9A9-EACF-4C42-B187-D8024F19766F}" srcOrd="0" destOrd="0" presId="urn:microsoft.com/office/officeart/2018/2/layout/IconLabelList"/>
    <dgm:cxn modelId="{104FDB5B-0322-4982-A85A-4296F3F1C303}" type="presOf" srcId="{C3CF1782-113C-47B5-83B5-FDB9F4F91123}" destId="{B10E055A-4836-48EA-B597-046A2CB6C81E}" srcOrd="0" destOrd="0" presId="urn:microsoft.com/office/officeart/2018/2/layout/IconLabelList"/>
    <dgm:cxn modelId="{7A94FECB-36F3-4D36-9EB3-E53673AA49C3}" srcId="{C3CF1782-113C-47B5-83B5-FDB9F4F91123}" destId="{E68AB571-E3ED-43BA-86E5-A9D8D5E5B47D}" srcOrd="0" destOrd="0" parTransId="{AC1A4C84-FB16-4315-A7D2-575973EEEA31}" sibTransId="{FAEE808D-A883-4A66-9773-E2535036B0E0}"/>
    <dgm:cxn modelId="{316CB8DD-89EA-4348-843B-DBD0B4D4EE90}" type="presOf" srcId="{5D28C4EB-343E-4246-9178-0F5A2AF5EC67}" destId="{44D927E1-F557-4C51-8615-47FB48BF5772}" srcOrd="0" destOrd="0" presId="urn:microsoft.com/office/officeart/2018/2/layout/IconLabelList"/>
    <dgm:cxn modelId="{5548E1E8-7684-4F56-84D4-AFFA4E9ACC80}" type="presParOf" srcId="{B10E055A-4836-48EA-B597-046A2CB6C81E}" destId="{8EB4C649-BE5C-4B92-9E26-1FBC1DE3F914}" srcOrd="0" destOrd="0" presId="urn:microsoft.com/office/officeart/2018/2/layout/IconLabelList"/>
    <dgm:cxn modelId="{7AA2BCC8-4C91-425D-BE64-F043893B135A}" type="presParOf" srcId="{8EB4C649-BE5C-4B92-9E26-1FBC1DE3F914}" destId="{BF3A1AE3-BC6D-44A1-AAB5-F77168C2D779}" srcOrd="0" destOrd="0" presId="urn:microsoft.com/office/officeart/2018/2/layout/IconLabelList"/>
    <dgm:cxn modelId="{F9D5844A-EA3C-4C06-9914-B7EBC668D458}" type="presParOf" srcId="{8EB4C649-BE5C-4B92-9E26-1FBC1DE3F914}" destId="{33327709-E6BF-40AD-832B-C107E8E195EC}" srcOrd="1" destOrd="0" presId="urn:microsoft.com/office/officeart/2018/2/layout/IconLabelList"/>
    <dgm:cxn modelId="{7BDA6BA0-A6AC-4529-808A-52375975CCC2}" type="presParOf" srcId="{8EB4C649-BE5C-4B92-9E26-1FBC1DE3F914}" destId="{AC19C9A9-EACF-4C42-B187-D8024F19766F}" srcOrd="2" destOrd="0" presId="urn:microsoft.com/office/officeart/2018/2/layout/IconLabelList"/>
    <dgm:cxn modelId="{150FB908-3340-4669-AFAE-45B252C2BBA5}" type="presParOf" srcId="{B10E055A-4836-48EA-B597-046A2CB6C81E}" destId="{9CE16BCD-8808-4AAB-B63F-A8DEC01C874F}" srcOrd="1" destOrd="0" presId="urn:microsoft.com/office/officeart/2018/2/layout/IconLabelList"/>
    <dgm:cxn modelId="{987A9CB8-9B0E-4DB7-BB4B-B05F93245C55}" type="presParOf" srcId="{B10E055A-4836-48EA-B597-046A2CB6C81E}" destId="{58894030-9BF0-44D9-ACC1-667DE5527007}" srcOrd="2" destOrd="0" presId="urn:microsoft.com/office/officeart/2018/2/layout/IconLabelList"/>
    <dgm:cxn modelId="{B5C1DBEF-5CF4-48A3-AD8C-772C198522B0}" type="presParOf" srcId="{58894030-9BF0-44D9-ACC1-667DE5527007}" destId="{715BE187-1CEE-488E-A6E3-BCA7036D0DFD}" srcOrd="0" destOrd="0" presId="urn:microsoft.com/office/officeart/2018/2/layout/IconLabelList"/>
    <dgm:cxn modelId="{72F469F1-CE09-49BD-817B-02C2E442823E}" type="presParOf" srcId="{58894030-9BF0-44D9-ACC1-667DE5527007}" destId="{E480B2F1-073E-486E-8469-2DAAE64EA2CA}" srcOrd="1" destOrd="0" presId="urn:microsoft.com/office/officeart/2018/2/layout/IconLabelList"/>
    <dgm:cxn modelId="{06880BE2-DBC7-4499-8FAF-AD2565A8E373}" type="presParOf" srcId="{58894030-9BF0-44D9-ACC1-667DE5527007}" destId="{44D927E1-F557-4C51-8615-47FB48BF5772}" srcOrd="2" destOrd="0" presId="urn:microsoft.com/office/officeart/2018/2/layout/IconLabelList"/>
    <dgm:cxn modelId="{573BF8A4-4ED7-4504-A893-344F147ED35E}" type="presParOf" srcId="{B10E055A-4836-48EA-B597-046A2CB6C81E}" destId="{F61E1FA3-4461-4B70-9435-2E988E91E524}" srcOrd="3" destOrd="0" presId="urn:microsoft.com/office/officeart/2018/2/layout/IconLabelList"/>
    <dgm:cxn modelId="{A8E405F3-1F0B-48AA-9A4C-05330E842BE1}" type="presParOf" srcId="{B10E055A-4836-48EA-B597-046A2CB6C81E}" destId="{40A520C1-41FE-464C-B692-AC34047B2F8C}" srcOrd="4" destOrd="0" presId="urn:microsoft.com/office/officeart/2018/2/layout/IconLabelList"/>
    <dgm:cxn modelId="{A5257D4A-99A6-4EAD-9E6D-6AE723C8520C}" type="presParOf" srcId="{40A520C1-41FE-464C-B692-AC34047B2F8C}" destId="{4E19C16F-D121-4E33-9FA8-6A58B3348222}" srcOrd="0" destOrd="0" presId="urn:microsoft.com/office/officeart/2018/2/layout/IconLabelList"/>
    <dgm:cxn modelId="{1F4BF263-7A04-4BD8-833C-95535FD5EDA8}" type="presParOf" srcId="{40A520C1-41FE-464C-B692-AC34047B2F8C}" destId="{F49512F7-D8D9-41F8-BA32-201334E38FB3}" srcOrd="1" destOrd="0" presId="urn:microsoft.com/office/officeart/2018/2/layout/IconLabelList"/>
    <dgm:cxn modelId="{26A55112-42BD-491B-B834-33CA7600E08D}" type="presParOf" srcId="{40A520C1-41FE-464C-B692-AC34047B2F8C}" destId="{EAAF519E-828B-4FAD-B01F-8FD894F434F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34BFF-DF6B-824D-B82E-B29C6C08C7E9}">
      <dsp:nvSpPr>
        <dsp:cNvPr id="0" name=""/>
        <dsp:cNvSpPr/>
      </dsp:nvSpPr>
      <dsp:spPr>
        <a:xfrm>
          <a:off x="0" y="47844"/>
          <a:ext cx="7886700" cy="13513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External: Phishing, ransomware, credential stuffing, DDoS.</a:t>
          </a:r>
        </a:p>
      </dsp:txBody>
      <dsp:txXfrm>
        <a:off x="65967" y="113811"/>
        <a:ext cx="7754766" cy="1219415"/>
      </dsp:txXfrm>
    </dsp:sp>
    <dsp:sp modelId="{FA176361-0672-1240-B16E-1F7F2A47E834}">
      <dsp:nvSpPr>
        <dsp:cNvPr id="0" name=""/>
        <dsp:cNvSpPr/>
      </dsp:nvSpPr>
      <dsp:spPr>
        <a:xfrm>
          <a:off x="0" y="1499994"/>
          <a:ext cx="7886700" cy="1351349"/>
        </a:xfrm>
        <a:prstGeom prst="roundRect">
          <a:avLst/>
        </a:prstGeom>
        <a:solidFill>
          <a:schemeClr val="accent5">
            <a:hueOff val="2501440"/>
            <a:satOff val="1850"/>
            <a:lumOff val="5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Internal: Insider threats, misconfigurations, lack of training.</a:t>
          </a:r>
        </a:p>
      </dsp:txBody>
      <dsp:txXfrm>
        <a:off x="65967" y="1565961"/>
        <a:ext cx="7754766" cy="1219415"/>
      </dsp:txXfrm>
    </dsp:sp>
    <dsp:sp modelId="{2574B210-DBBC-4E46-A01F-2D15DFAB7CAE}">
      <dsp:nvSpPr>
        <dsp:cNvPr id="0" name=""/>
        <dsp:cNvSpPr/>
      </dsp:nvSpPr>
      <dsp:spPr>
        <a:xfrm>
          <a:off x="0" y="2952143"/>
          <a:ext cx="7886700" cy="1351349"/>
        </a:xfrm>
        <a:prstGeom prst="roundRect">
          <a:avLst/>
        </a:prstGeom>
        <a:solidFill>
          <a:schemeClr val="accent5">
            <a:hueOff val="5002879"/>
            <a:satOff val="3700"/>
            <a:lumOff val="1039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Remote work and mobile devices increase risk exposure.</a:t>
          </a:r>
        </a:p>
      </dsp:txBody>
      <dsp:txXfrm>
        <a:off x="65967" y="3018110"/>
        <a:ext cx="7754766" cy="12194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529FD-D93C-714E-9501-6CDA65E1B338}">
      <dsp:nvSpPr>
        <dsp:cNvPr id="0" name=""/>
        <dsp:cNvSpPr/>
      </dsp:nvSpPr>
      <dsp:spPr>
        <a:xfrm>
          <a:off x="0" y="3535"/>
          <a:ext cx="5098904" cy="11904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Built using ISO 27001 and NIST CSF.</a:t>
          </a:r>
        </a:p>
      </dsp:txBody>
      <dsp:txXfrm>
        <a:off x="58114" y="61649"/>
        <a:ext cx="4982676" cy="1074247"/>
      </dsp:txXfrm>
    </dsp:sp>
    <dsp:sp modelId="{079BCC6D-8EA3-B34D-9311-CCD870EBFA50}">
      <dsp:nvSpPr>
        <dsp:cNvPr id="0" name=""/>
        <dsp:cNvSpPr/>
      </dsp:nvSpPr>
      <dsp:spPr>
        <a:xfrm>
          <a:off x="0" y="1257370"/>
          <a:ext cx="5098904" cy="1190475"/>
        </a:xfrm>
        <a:prstGeom prst="roundRect">
          <a:avLst/>
        </a:prstGeom>
        <a:solidFill>
          <a:schemeClr val="accent5">
            <a:hueOff val="2501440"/>
            <a:satOff val="1850"/>
            <a:lumOff val="519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Core policies: Access control, password policies, remote work, incident response.</a:t>
          </a:r>
        </a:p>
      </dsp:txBody>
      <dsp:txXfrm>
        <a:off x="58114" y="1315484"/>
        <a:ext cx="4982676" cy="1074247"/>
      </dsp:txXfrm>
    </dsp:sp>
    <dsp:sp modelId="{E098E21E-D456-2C4C-AFDC-45D5CCF8AD89}">
      <dsp:nvSpPr>
        <dsp:cNvPr id="0" name=""/>
        <dsp:cNvSpPr/>
      </dsp:nvSpPr>
      <dsp:spPr>
        <a:xfrm>
          <a:off x="0" y="2511206"/>
          <a:ext cx="5098904" cy="1190475"/>
        </a:xfrm>
        <a:prstGeom prst="roundRect">
          <a:avLst/>
        </a:prstGeom>
        <a:solidFill>
          <a:schemeClr val="accent5">
            <a:hueOff val="5002879"/>
            <a:satOff val="3700"/>
            <a:lumOff val="1039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Compliance with GDPR and other financial regulations.</a:t>
          </a:r>
        </a:p>
      </dsp:txBody>
      <dsp:txXfrm>
        <a:off x="58114" y="2569320"/>
        <a:ext cx="4982676" cy="10742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739458-C87B-451C-8249-8073C0FFCFBD}">
      <dsp:nvSpPr>
        <dsp:cNvPr id="0" name=""/>
        <dsp:cNvSpPr/>
      </dsp:nvSpPr>
      <dsp:spPr>
        <a:xfrm>
          <a:off x="909622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39B83-273B-4E2C-847B-007640526A45}">
      <dsp:nvSpPr>
        <dsp:cNvPr id="0" name=""/>
        <dsp:cNvSpPr/>
      </dsp:nvSpPr>
      <dsp:spPr>
        <a:xfrm>
          <a:off x="309221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Implement MFA and role-based access controls.</a:t>
          </a:r>
        </a:p>
      </dsp:txBody>
      <dsp:txXfrm>
        <a:off x="309221" y="2369190"/>
        <a:ext cx="2183276" cy="720000"/>
      </dsp:txXfrm>
    </dsp:sp>
    <dsp:sp modelId="{640CFE21-F64D-444C-A614-A3ECCF829C7D}">
      <dsp:nvSpPr>
        <dsp:cNvPr id="0" name=""/>
        <dsp:cNvSpPr/>
      </dsp:nvSpPr>
      <dsp:spPr>
        <a:xfrm>
          <a:off x="3474972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28B3D-33A4-4E0A-8CD5-2AA6C55EC435}">
      <dsp:nvSpPr>
        <dsp:cNvPr id="0" name=""/>
        <dsp:cNvSpPr/>
      </dsp:nvSpPr>
      <dsp:spPr>
        <a:xfrm>
          <a:off x="2874571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Regular vulnerability assessments and patching.</a:t>
          </a:r>
        </a:p>
      </dsp:txBody>
      <dsp:txXfrm>
        <a:off x="2874571" y="2369190"/>
        <a:ext cx="2183276" cy="720000"/>
      </dsp:txXfrm>
    </dsp:sp>
    <dsp:sp modelId="{6F132564-FA1E-47D4-9652-76DB53E3B001}">
      <dsp:nvSpPr>
        <dsp:cNvPr id="0" name=""/>
        <dsp:cNvSpPr/>
      </dsp:nvSpPr>
      <dsp:spPr>
        <a:xfrm>
          <a:off x="6040321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9035A-4323-4AB6-B6D4-736484D491D1}">
      <dsp:nvSpPr>
        <dsp:cNvPr id="0" name=""/>
        <dsp:cNvSpPr/>
      </dsp:nvSpPr>
      <dsp:spPr>
        <a:xfrm>
          <a:off x="5439920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Network segmentation and encryption standards.</a:t>
          </a:r>
        </a:p>
      </dsp:txBody>
      <dsp:txXfrm>
        <a:off x="5439920" y="2369190"/>
        <a:ext cx="2183276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043956-F6D9-254E-9DE0-5BBEE44E807B}">
      <dsp:nvSpPr>
        <dsp:cNvPr id="0" name=""/>
        <dsp:cNvSpPr/>
      </dsp:nvSpPr>
      <dsp:spPr>
        <a:xfrm>
          <a:off x="1167267" y="2620"/>
          <a:ext cx="2031790" cy="12190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Continuous security awareness training.</a:t>
          </a:r>
        </a:p>
      </dsp:txBody>
      <dsp:txXfrm>
        <a:off x="1202972" y="38325"/>
        <a:ext cx="1960380" cy="1147664"/>
      </dsp:txXfrm>
    </dsp:sp>
    <dsp:sp modelId="{A195B9BF-4C44-D94F-B723-A5B6F9EFB148}">
      <dsp:nvSpPr>
        <dsp:cNvPr id="0" name=""/>
        <dsp:cNvSpPr/>
      </dsp:nvSpPr>
      <dsp:spPr>
        <a:xfrm rot="5400000">
          <a:off x="1967792" y="1363920"/>
          <a:ext cx="430739" cy="5038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031997" y="1400492"/>
        <a:ext cx="302330" cy="301517"/>
      </dsp:txXfrm>
    </dsp:sp>
    <dsp:sp modelId="{180A002D-BDD3-DB46-953D-F0CD2DF96128}">
      <dsp:nvSpPr>
        <dsp:cNvPr id="0" name=""/>
        <dsp:cNvSpPr/>
      </dsp:nvSpPr>
      <dsp:spPr>
        <a:xfrm>
          <a:off x="1167267" y="2034411"/>
          <a:ext cx="2031790" cy="12190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Phishing simulations and interactive workshops.</a:t>
          </a:r>
        </a:p>
      </dsp:txBody>
      <dsp:txXfrm>
        <a:off x="1202972" y="2070116"/>
        <a:ext cx="1960380" cy="1147664"/>
      </dsp:txXfrm>
    </dsp:sp>
    <dsp:sp modelId="{6B07B6D1-8F0C-4644-8337-1304ADE4FFE7}">
      <dsp:nvSpPr>
        <dsp:cNvPr id="0" name=""/>
        <dsp:cNvSpPr/>
      </dsp:nvSpPr>
      <dsp:spPr>
        <a:xfrm rot="5400000">
          <a:off x="1967792" y="3395711"/>
          <a:ext cx="430739" cy="50388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031997" y="3432283"/>
        <a:ext cx="302330" cy="301517"/>
      </dsp:txXfrm>
    </dsp:sp>
    <dsp:sp modelId="{61048A98-257E-DD46-BD67-0BFDC7962553}">
      <dsp:nvSpPr>
        <dsp:cNvPr id="0" name=""/>
        <dsp:cNvSpPr/>
      </dsp:nvSpPr>
      <dsp:spPr>
        <a:xfrm>
          <a:off x="1167267" y="4066202"/>
          <a:ext cx="2031790" cy="12190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Role-specific cybersecurity guidance.</a:t>
          </a:r>
        </a:p>
      </dsp:txBody>
      <dsp:txXfrm>
        <a:off x="1202972" y="4101907"/>
        <a:ext cx="1960380" cy="11476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A1AE3-BC6D-44A1-AAB5-F77168C2D779}">
      <dsp:nvSpPr>
        <dsp:cNvPr id="0" name=""/>
        <dsp:cNvSpPr/>
      </dsp:nvSpPr>
      <dsp:spPr>
        <a:xfrm>
          <a:off x="909622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9C9A9-EACF-4C42-B187-D8024F19766F}">
      <dsp:nvSpPr>
        <dsp:cNvPr id="0" name=""/>
        <dsp:cNvSpPr/>
      </dsp:nvSpPr>
      <dsp:spPr>
        <a:xfrm>
          <a:off x="309221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Adopt full policy framework and train staff immediately.</a:t>
          </a:r>
        </a:p>
      </dsp:txBody>
      <dsp:txXfrm>
        <a:off x="309221" y="2369190"/>
        <a:ext cx="2183276" cy="720000"/>
      </dsp:txXfrm>
    </dsp:sp>
    <dsp:sp modelId="{715BE187-1CEE-488E-A6E3-BCA7036D0DFD}">
      <dsp:nvSpPr>
        <dsp:cNvPr id="0" name=""/>
        <dsp:cNvSpPr/>
      </dsp:nvSpPr>
      <dsp:spPr>
        <a:xfrm>
          <a:off x="3474972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927E1-F557-4C51-8615-47FB48BF5772}">
      <dsp:nvSpPr>
        <dsp:cNvPr id="0" name=""/>
        <dsp:cNvSpPr/>
      </dsp:nvSpPr>
      <dsp:spPr>
        <a:xfrm>
          <a:off x="2874571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Invest in monitoring tools and response automation.</a:t>
          </a:r>
        </a:p>
      </dsp:txBody>
      <dsp:txXfrm>
        <a:off x="2874571" y="2369190"/>
        <a:ext cx="2183276" cy="720000"/>
      </dsp:txXfrm>
    </dsp:sp>
    <dsp:sp modelId="{4E19C16F-D121-4E33-9FA8-6A58B3348222}">
      <dsp:nvSpPr>
        <dsp:cNvPr id="0" name=""/>
        <dsp:cNvSpPr/>
      </dsp:nvSpPr>
      <dsp:spPr>
        <a:xfrm>
          <a:off x="6040321" y="1086277"/>
          <a:ext cx="982474" cy="982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F519E-828B-4FAD-B01F-8FD894F434F2}">
      <dsp:nvSpPr>
        <dsp:cNvPr id="0" name=""/>
        <dsp:cNvSpPr/>
      </dsp:nvSpPr>
      <dsp:spPr>
        <a:xfrm>
          <a:off x="5439920" y="2369190"/>
          <a:ext cx="21832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Review cybersecurity strategy quarterly for improvement.</a:t>
          </a:r>
        </a:p>
      </dsp:txBody>
      <dsp:txXfrm>
        <a:off x="5439920" y="2369190"/>
        <a:ext cx="21832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283114" y="1168329"/>
            <a:ext cx="6586124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091" y="2055278"/>
            <a:ext cx="6428445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091" y="3941492"/>
            <a:ext cx="6428445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83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8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7" y="803186"/>
            <a:ext cx="4091410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16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roup 773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775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6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7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8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9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0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1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2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3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4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5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6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7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8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9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0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2403476" y="1158902"/>
            <a:ext cx="4317684" cy="4537816"/>
            <a:chOff x="2403476" y="1158902"/>
            <a:chExt cx="4317684" cy="4537816"/>
          </a:xfrm>
        </p:grpSpPr>
        <p:sp>
          <p:nvSpPr>
            <p:cNvPr id="28" name="Rectangle 27"/>
            <p:cNvSpPr/>
            <p:nvPr/>
          </p:nvSpPr>
          <p:spPr>
            <a:xfrm>
              <a:off x="2403476" y="1158902"/>
              <a:ext cx="431768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2403476" y="1963574"/>
              <a:ext cx="431768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3" name="Isosceles Triangle 28"/>
            <p:cNvSpPr/>
            <p:nvPr/>
          </p:nvSpPr>
          <p:spPr>
            <a:xfrm rot="10800000">
              <a:off x="4358702" y="5345655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148" y="2028827"/>
            <a:ext cx="4162952" cy="1732474"/>
          </a:xfrm>
        </p:spPr>
        <p:txBody>
          <a:bodyPr bIns="0" anchor="b">
            <a:normAutofit/>
          </a:bodyPr>
          <a:lstStyle>
            <a:lvl1pPr algn="ctr"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148" y="3843338"/>
            <a:ext cx="4162952" cy="1426097"/>
          </a:xfrm>
        </p:spPr>
        <p:txBody>
          <a:bodyPr tIns="0">
            <a:normAutofit/>
          </a:bodyPr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679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068"/>
            <a:ext cx="3122163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23014" y="804029"/>
            <a:ext cx="4091674" cy="245934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0283" y="3585104"/>
            <a:ext cx="4094404" cy="24706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490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39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0" name="Rectangle 59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267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77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0" name="Group 3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1" name="Rectangle 4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924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92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8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2" name="Group 4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3" name="Rectangle 4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1225399"/>
          </a:xfrm>
        </p:spPr>
        <p:txBody>
          <a:bodyPr bIns="0" anchor="b">
            <a:noAutofit/>
          </a:bodyPr>
          <a:lstStyle>
            <a:lvl1pPr algn="ctr">
              <a:defRPr sz="28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6" y="801390"/>
            <a:ext cx="4095643" cy="524949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554" y="3575324"/>
            <a:ext cx="3112047" cy="1239552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883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roup 428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30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1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2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3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4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5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6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7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8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9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0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1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2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3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4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5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644463" y="1698332"/>
            <a:ext cx="4357752" cy="3470420"/>
            <a:chOff x="644463" y="1698332"/>
            <a:chExt cx="4357752" cy="3470420"/>
          </a:xfrm>
        </p:grpSpPr>
        <p:sp>
          <p:nvSpPr>
            <p:cNvPr id="77" name="Rectangle 76"/>
            <p:cNvSpPr/>
            <p:nvPr/>
          </p:nvSpPr>
          <p:spPr>
            <a:xfrm>
              <a:off x="644463" y="1698332"/>
              <a:ext cx="4357752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644463" y="2274404"/>
              <a:ext cx="43577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7" name="Isosceles Triangle 9"/>
            <p:cNvSpPr/>
            <p:nvPr/>
          </p:nvSpPr>
          <p:spPr>
            <a:xfrm rot="10800000">
              <a:off x="2665346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4676" y="0"/>
            <a:ext cx="3489324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85" y="2336402"/>
            <a:ext cx="4197666" cy="1265539"/>
          </a:xfrm>
        </p:spPr>
        <p:txBody>
          <a:bodyPr bIns="0" anchor="b">
            <a:normAutofit/>
          </a:bodyPr>
          <a:lstStyle>
            <a:lvl1pPr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4" y="3601941"/>
            <a:ext cx="4199254" cy="1214535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4358641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315463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936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2" name="Rectangle 41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43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786" y="2349926"/>
            <a:ext cx="3113815" cy="2472774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15686" y="794719"/>
            <a:ext cx="4095643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568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/>
          <p:cNvGrpSpPr/>
          <p:nvPr/>
        </p:nvGrpSpPr>
        <p:grpSpPr>
          <a:xfrm flipH="1">
            <a:off x="0" y="0"/>
            <a:ext cx="9421759" cy="6858001"/>
            <a:chOff x="1243013" y="0"/>
            <a:chExt cx="9402763" cy="6858001"/>
          </a:xfrm>
        </p:grpSpPr>
        <p:sp>
          <p:nvSpPr>
            <p:cNvPr id="5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5" name="Group 84"/>
          <p:cNvGrpSpPr/>
          <p:nvPr/>
        </p:nvGrpSpPr>
        <p:grpSpPr>
          <a:xfrm>
            <a:off x="5228134" y="1699589"/>
            <a:ext cx="3286552" cy="3470421"/>
            <a:chOff x="640080" y="1699589"/>
            <a:chExt cx="3286552" cy="3470421"/>
          </a:xfrm>
        </p:grpSpPr>
        <p:sp>
          <p:nvSpPr>
            <p:cNvPr id="86" name="Rectangle 85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3609" y="2349924"/>
            <a:ext cx="3112047" cy="2464951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258" y="802808"/>
            <a:ext cx="4118291" cy="525480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74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5554" y="2349925"/>
            <a:ext cx="3112047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15687" y="794719"/>
            <a:ext cx="4079089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320040"/>
            <a:ext cx="27432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0" y="6227064"/>
            <a:ext cx="7854696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8976" y="320040"/>
            <a:ext cx="6858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62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descr="Computer Servers">
            <a:extLst>
              <a:ext uri="{FF2B5EF4-FFF2-40B4-BE49-F238E27FC236}">
                <a16:creationId xmlns:a16="http://schemas.microsoft.com/office/drawing/2014/main" id="{7DFD6395-4AD6-1157-9F89-76E0EC990B0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24786" b="-1"/>
          <a:stretch>
            <a:fillRect/>
          </a:stretch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dirty="0">
                <a:solidFill>
                  <a:srgbClr val="FFFFFF"/>
                </a:solidFill>
              </a:rPr>
              <a:t>Cybersecurity Strategy for </a:t>
            </a:r>
            <a:r>
              <a:rPr lang="en-GB" sz="4500" dirty="0" err="1">
                <a:solidFill>
                  <a:srgbClr val="FFFFFF"/>
                </a:solidFill>
              </a:rPr>
              <a:t>FinSecure</a:t>
            </a:r>
            <a:r>
              <a:rPr lang="en-GB" sz="4500" dirty="0">
                <a:solidFill>
                  <a:srgbClr val="FFFFFF"/>
                </a:solidFill>
              </a:rPr>
              <a:t> Ltd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Summary Report &amp; Recommendations</a:t>
            </a:r>
          </a:p>
          <a:p>
            <a:r>
              <a:rPr lang="en-GB">
                <a:solidFill>
                  <a:srgbClr val="FFFFFF"/>
                </a:solidFill>
              </a:rPr>
              <a:t>Prepared for the Board of Directors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7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47255" y="-59376"/>
            <a:ext cx="9386886" cy="6923798"/>
            <a:chOff x="-329674" y="-51881"/>
            <a:chExt cx="12515851" cy="692379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72" y="4760132"/>
            <a:ext cx="3820197" cy="177782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Introduction</a:t>
            </a: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B5757032-BAAF-C455-4734-13CCEB09E0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78"/>
          <a:stretch>
            <a:fillRect/>
          </a:stretch>
        </p:blipFill>
        <p:spPr>
          <a:xfrm>
            <a:off x="20" y="10"/>
            <a:ext cx="9143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0029" y="4767660"/>
            <a:ext cx="3880210" cy="17703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100"/>
          </a:p>
          <a:p>
            <a:pPr>
              <a:lnSpc>
                <a:spcPct val="110000"/>
              </a:lnSpc>
            </a:pPr>
            <a:r>
              <a:rPr lang="en-GB" sz="1100"/>
              <a:t>Cybersecurity threats have increased significantly in financial services.</a:t>
            </a:r>
          </a:p>
          <a:p>
            <a:pPr>
              <a:lnSpc>
                <a:spcPct val="110000"/>
              </a:lnSpc>
            </a:pPr>
            <a:r>
              <a:rPr lang="en-GB" sz="1100"/>
              <a:t>Recent incidents at FinSecure Ltd (phishing, unauthorised access) require urgent action.</a:t>
            </a:r>
          </a:p>
          <a:p>
            <a:pPr>
              <a:lnSpc>
                <a:spcPct val="110000"/>
              </a:lnSpc>
            </a:pPr>
            <a:r>
              <a:rPr lang="en-GB" sz="1100"/>
              <a:t>This presentation outlines threats, policies, mitigation, and training strategies.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040A2E-928D-68C6-1CAD-9644F18969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10100" r="8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Identified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54790C-FFAE-25D6-6798-EE6ECACA6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10887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5299" y="548464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/>
              <a:t>Security Policy Framework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46284BB-20F8-981C-E48E-F8D1899C1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012585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D8170C54-615B-E142-FA07-917AFE748AF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987" r="53379" b="-1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3134" y="0"/>
            <a:ext cx="9438087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465" y="798881"/>
            <a:ext cx="6505070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Mitigation Measures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5AB002-EF17-9C1C-BBB2-26AD1149C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5257009"/>
              </p:ext>
            </p:extLst>
          </p:nvPr>
        </p:nvGraphicFramePr>
        <p:xfrm>
          <a:off x="605791" y="1990976"/>
          <a:ext cx="7932419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C9829A-26F6-4595-8608-1A9F57DA7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5343792-FB15-4868-8582-6FB07FD06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3134" y="0"/>
            <a:ext cx="9438087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7CA8F4A2-D471-40D9-BE89-06C70ACF4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43E1CEC-4E49-49E9-8548-8B05B6374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7F53ED1-039D-4BD7-A3E5-297729B93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8487EB7-2469-4867-A80E-D9CD5B230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6143F0D-FDD9-4B87-911C-BBCFB8055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2CFC98FE-A0AD-4DC3-A501-9F93E7F47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AF90DC1-0B6B-4A93-A014-09751AD4D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A2DFFBBE-16F4-4A5E-8934-167B73FFE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A5E67C3A-5087-485D-96E5-21B8644E3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73EB781F-58BE-4B7A-B99B-B318ADFCC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39F2F29-AFA9-4E0B-A2E1-685BA3BB0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43647B4C-97BD-4193-A694-A8175A54A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6780C14-905F-45FA-A058-1B4832451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C09B360-91DE-4815-B792-78F1DDAB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32364EA9-C91C-4187-AEA7-3E676F04E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07D3A95-0DDF-4B14-AD7D-3C5465533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8B7A11B-83DF-4C00-836D-1BB371B3B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478F3A2-7617-467C-9F1C-0024CC840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9110FCBA-0E4F-4C72-A148-BA0CC4D7EC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5F9AC703-6A55-44D2-A2D0-4C80B2C31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A950B910-1A21-48FB-9E68-E71923756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594A2EF-2FF2-48A2-91C9-02790030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108" y="1699589"/>
            <a:ext cx="2755857" cy="3470421"/>
            <a:chOff x="697883" y="1816768"/>
            <a:chExt cx="3674476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0F210D1-1084-4A86-8697-6421DF5C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40B25474-8A86-43C1-B77B-EA2994CB4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3ACEAD7B-B41B-4FE1-AD76-97F79C2C2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73" y="2358391"/>
            <a:ext cx="2624234" cy="2453676"/>
          </a:xfrm>
        </p:spPr>
        <p:txBody>
          <a:bodyPr>
            <a:normAutofit/>
          </a:bodyPr>
          <a:lstStyle/>
          <a:p>
            <a:r>
              <a:rPr lang="en-GB"/>
              <a:t>Monitoring &amp; Incident Response</a:t>
            </a:r>
          </a:p>
        </p:txBody>
      </p:sp>
      <p:pic>
        <p:nvPicPr>
          <p:cNvPr id="4" name="Picture 3" descr="incident_lifecycle_diagram.png">
            <a:extLst>
              <a:ext uri="{FF2B5EF4-FFF2-40B4-BE49-F238E27FC236}">
                <a16:creationId xmlns:a16="http://schemas.microsoft.com/office/drawing/2014/main" id="{CA854F4B-D840-2F91-9093-7BEEEE88D6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214"/>
          <a:stretch>
            <a:fillRect/>
          </a:stretch>
        </p:blipFill>
        <p:spPr>
          <a:xfrm>
            <a:off x="3836931" y="804036"/>
            <a:ext cx="4705920" cy="297746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8835" y="4267830"/>
            <a:ext cx="4711405" cy="178397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r>
              <a:rPr lang="en-GB" sz="1500"/>
              <a:t>Deploy SIEM tools for real-time threat monitoring.</a:t>
            </a:r>
          </a:p>
          <a:p>
            <a:pPr>
              <a:lnSpc>
                <a:spcPct val="110000"/>
              </a:lnSpc>
            </a:pPr>
            <a:r>
              <a:rPr lang="en-GB" sz="1500"/>
              <a:t>Incident response lifecycle: Detect, Contain, Recover, Learn.</a:t>
            </a:r>
          </a:p>
          <a:p>
            <a:pPr>
              <a:lnSpc>
                <a:spcPct val="110000"/>
              </a:lnSpc>
            </a:pPr>
            <a:r>
              <a:rPr lang="en-GB" sz="1500"/>
              <a:t>Regular updates and post-incident reviews.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73" y="2349925"/>
            <a:ext cx="2624234" cy="2456442"/>
          </a:xfrm>
        </p:spPr>
        <p:txBody>
          <a:bodyPr>
            <a:normAutofit/>
          </a:bodyPr>
          <a:lstStyle/>
          <a:p>
            <a:r>
              <a:t>Staff Training &amp; 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06D25-B316-00EA-A53F-ECA8F31315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209961"/>
              </p:ext>
            </p:extLst>
          </p:nvPr>
        </p:nvGraphicFramePr>
        <p:xfrm>
          <a:off x="4181167" y="803186"/>
          <a:ext cx="4366325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06091" y="-15796"/>
            <a:ext cx="5933937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87312" y="-6726"/>
            <a:ext cx="4448744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75146" y="-3116"/>
            <a:ext cx="5075230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4852" y="0"/>
            <a:ext cx="3929148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6196" y="1124998"/>
            <a:ext cx="2592091" cy="4589717"/>
          </a:xfrm>
        </p:spPr>
        <p:txBody>
          <a:bodyPr>
            <a:normAutofit/>
          </a:bodyPr>
          <a:lstStyle/>
          <a:p>
            <a:pPr algn="l"/>
            <a:r>
              <a:rPr lang="en-GB" sz="4200"/>
              <a:t>Benefits to FinSecure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932" y="794042"/>
            <a:ext cx="4070353" cy="5248622"/>
          </a:xfrm>
        </p:spPr>
        <p:txBody>
          <a:bodyPr>
            <a:normAutofit/>
          </a:bodyPr>
          <a:lstStyle/>
          <a:p>
            <a:endParaRPr lang="en-GB" sz="1400"/>
          </a:p>
          <a:p>
            <a:r>
              <a:rPr lang="en-GB" sz="1400"/>
              <a:t>Improved threat resilience and incident detection.</a:t>
            </a:r>
          </a:p>
          <a:p>
            <a:r>
              <a:rPr lang="en-GB" sz="1400"/>
              <a:t>Regulatory compliance and risk reduction.</a:t>
            </a:r>
          </a:p>
          <a:p>
            <a:r>
              <a:rPr lang="en-GB" sz="1400"/>
              <a:t>Enhanced staff awareness and organisational reputation.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3134" y="0"/>
            <a:ext cx="9438087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9465" y="798881"/>
            <a:ext cx="6505070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Final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C6E0E-288E-8569-3C69-E04F60C0CF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512140"/>
              </p:ext>
            </p:extLst>
          </p:nvPr>
        </p:nvGraphicFramePr>
        <p:xfrm>
          <a:off x="605791" y="1990976"/>
          <a:ext cx="7932419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7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47255" y="-59376"/>
            <a:ext cx="9386886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472" y="4760132"/>
            <a:ext cx="3820197" cy="177782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Questions &amp; Discussion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8B90CFC9-D47C-9295-1D07-13BA2819FC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578"/>
          <a:stretch>
            <a:fillRect/>
          </a:stretch>
        </p:blipFill>
        <p:spPr>
          <a:xfrm>
            <a:off x="20" y="10"/>
            <a:ext cx="9143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0029" y="4767660"/>
            <a:ext cx="3880210" cy="1770300"/>
          </a:xfrm>
        </p:spPr>
        <p:txBody>
          <a:bodyPr>
            <a:normAutofit/>
          </a:bodyPr>
          <a:lstStyle/>
          <a:p>
            <a:endParaRPr/>
          </a:p>
          <a:p>
            <a:r>
              <a:t>Board input is crucial for successful implementation.</a:t>
            </a:r>
          </a:p>
          <a:p>
            <a:r>
              <a:t>Open to questions and strategic feedback.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12</TotalTime>
  <Words>258</Words>
  <Application>Microsoft Macintosh PowerPoint</Application>
  <PresentationFormat>On-screen Show (4:3)</PresentationFormat>
  <Paragraphs>42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 Light</vt:lpstr>
      <vt:lpstr>Rockwell</vt:lpstr>
      <vt:lpstr>Wingdings</vt:lpstr>
      <vt:lpstr>Atlas</vt:lpstr>
      <vt:lpstr>Cybersecurity Strategy for FinSecure Ltd</vt:lpstr>
      <vt:lpstr>Introduction</vt:lpstr>
      <vt:lpstr>Identified Threats</vt:lpstr>
      <vt:lpstr>Security Policy Framework</vt:lpstr>
      <vt:lpstr>Mitigation Measures</vt:lpstr>
      <vt:lpstr>Monitoring &amp; Incident Response</vt:lpstr>
      <vt:lpstr>Staff Training &amp; Awareness</vt:lpstr>
      <vt:lpstr>Benefits to FinSecure Ltd</vt:lpstr>
      <vt:lpstr>Final Recommendations</vt:lpstr>
      <vt:lpstr>Questions &amp; Discussion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Sipo Sobekwa (2308434)</cp:lastModifiedBy>
  <cp:revision>2</cp:revision>
  <dcterms:created xsi:type="dcterms:W3CDTF">2013-01-27T09:14:16Z</dcterms:created>
  <dcterms:modified xsi:type="dcterms:W3CDTF">2025-05-20T21:19:55Z</dcterms:modified>
  <cp:category/>
</cp:coreProperties>
</file>