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4" r:id="rId5"/>
    <p:sldId id="262" r:id="rId6"/>
    <p:sldId id="265" r:id="rId7"/>
    <p:sldId id="261" r:id="rId8"/>
    <p:sldId id="267" r:id="rId9"/>
    <p:sldId id="266"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518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439710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997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31779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681212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755049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6702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1376057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804579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793480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11347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20/05/2019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60428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The underworld  </a:t>
            </a:r>
          </a:p>
          <a:p>
            <a:r>
              <a:rPr lang="en-GB" dirty="0" smtClean="0"/>
              <a:t>(HPAH4002)</a:t>
            </a:r>
            <a:endParaRPr lang="en-GB" dirty="0"/>
          </a:p>
        </p:txBody>
      </p:sp>
    </p:spTree>
    <p:extLst>
      <p:ext uri="{BB962C8B-B14F-4D97-AF65-F5344CB8AC3E}">
        <p14:creationId xmlns:p14="http://schemas.microsoft.com/office/powerpoint/2010/main" val="24350519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Underworld</a:t>
            </a:r>
            <a:endParaRPr lang="en-GB" b="1" dirty="0"/>
          </a:p>
        </p:txBody>
      </p:sp>
      <p:sp>
        <p:nvSpPr>
          <p:cNvPr id="3" name="Content Placeholder 2"/>
          <p:cNvSpPr>
            <a:spLocks noGrp="1"/>
          </p:cNvSpPr>
          <p:nvPr>
            <p:ph idx="1"/>
          </p:nvPr>
        </p:nvSpPr>
        <p:spPr>
          <a:xfrm>
            <a:off x="141317" y="1845734"/>
            <a:ext cx="5428212" cy="4762884"/>
          </a:xfrm>
        </p:spPr>
        <p:txBody>
          <a:bodyPr>
            <a:normAutofit fontScale="85000" lnSpcReduction="20000"/>
          </a:bodyPr>
          <a:lstStyle/>
          <a:p>
            <a:pPr>
              <a:buFont typeface="Arial" panose="020B0604020202020204" pitchFamily="34" charset="0"/>
              <a:buChar char="•"/>
            </a:pPr>
            <a:r>
              <a:rPr lang="en-GB" dirty="0"/>
              <a:t> No one strict orthodox view (absence of dogma).</a:t>
            </a:r>
          </a:p>
          <a:p>
            <a:pPr>
              <a:spcBef>
                <a:spcPts val="2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The </a:t>
            </a:r>
            <a:r>
              <a:rPr lang="en-GB" dirty="0" smtClean="0"/>
              <a:t>world of the dead in Graeco-Roman antiquity is often conceived of as a subterranean space. The realms of Hades sometimes thought to be full of the undifferentiated </a:t>
            </a:r>
            <a:r>
              <a:rPr lang="en-GB" dirty="0"/>
              <a:t>dead.</a:t>
            </a:r>
          </a:p>
          <a:p>
            <a:pPr lvl="1">
              <a:buFont typeface="Arial" panose="020B0604020202020204" pitchFamily="34" charset="0"/>
              <a:buChar char="•"/>
            </a:pPr>
            <a:r>
              <a:rPr lang="en-GB" dirty="0"/>
              <a:t>“[Achilles] I’d rather be a day labourer on earth working for a man of little property than lord of all the host of dead.” – Odyssey </a:t>
            </a:r>
            <a:r>
              <a:rPr lang="en-GB" dirty="0" smtClean="0"/>
              <a:t>24.20 ff</a:t>
            </a:r>
            <a:r>
              <a:rPr lang="en-GB" dirty="0" smtClean="0"/>
              <a:t>.</a:t>
            </a:r>
          </a:p>
          <a:p>
            <a:pPr lvl="1">
              <a:buFont typeface="Arial" panose="020B0604020202020204" pitchFamily="34" charset="0"/>
              <a:buChar char="•"/>
            </a:pPr>
            <a:r>
              <a:rPr lang="en-GB" dirty="0" smtClean="0"/>
              <a:t>Sometimes seen as a </a:t>
            </a:r>
            <a:r>
              <a:rPr lang="en-GB" dirty="0"/>
              <a:t>space of lamentation / distress.</a:t>
            </a:r>
          </a:p>
          <a:p>
            <a:pPr>
              <a:spcBef>
                <a:spcPts val="2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Lord </a:t>
            </a:r>
            <a:r>
              <a:rPr lang="en-GB" dirty="0"/>
              <a:t>of the dead </a:t>
            </a:r>
            <a:r>
              <a:rPr lang="en-GB" dirty="0" smtClean="0"/>
              <a:t>Hades/Dis/Pluto, with </a:t>
            </a:r>
            <a:r>
              <a:rPr lang="en-GB" dirty="0" smtClean="0"/>
              <a:t>Persephone </a:t>
            </a:r>
            <a:r>
              <a:rPr lang="en-GB" dirty="0"/>
              <a:t>– Hermes </a:t>
            </a:r>
            <a:r>
              <a:rPr lang="en-GB" dirty="0" err="1"/>
              <a:t>Psychopompos</a:t>
            </a:r>
            <a:r>
              <a:rPr lang="en-GB" dirty="0"/>
              <a:t> – Charon the ferryman</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Relatively </a:t>
            </a:r>
            <a:r>
              <a:rPr lang="en-GB" dirty="0"/>
              <a:t>few descriptions or depictions of the underworld (see Odyssey and Aristophanes Frogs).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Descriptions of the underworld, when given, mix natural features and built structures;</a:t>
            </a:r>
          </a:p>
          <a:p>
            <a:pPr lvl="1"/>
            <a:r>
              <a:rPr lang="en-GB" dirty="0"/>
              <a:t>o</a:t>
            </a:r>
            <a:r>
              <a:rPr lang="en-GB" dirty="0" smtClean="0"/>
              <a:t>ften have to pass through caves and over rivers/lakes to enter.</a:t>
            </a:r>
          </a:p>
          <a:p>
            <a:pPr lvl="1"/>
            <a:r>
              <a:rPr lang="en-GB" dirty="0"/>
              <a:t>p</a:t>
            </a:r>
            <a:r>
              <a:rPr lang="en-GB" dirty="0" smtClean="0"/>
              <a:t>rison-like walls and structures keep the dead and the monsters in.</a:t>
            </a:r>
          </a:p>
          <a:p>
            <a:endParaRPr lang="en-GB" dirty="0"/>
          </a:p>
        </p:txBody>
      </p:sp>
      <p:pic>
        <p:nvPicPr>
          <p:cNvPr id="4" name="Picture 3"/>
          <p:cNvPicPr>
            <a:picLocks noChangeAspect="1"/>
          </p:cNvPicPr>
          <p:nvPr/>
        </p:nvPicPr>
        <p:blipFill>
          <a:blip r:embed="rId2"/>
          <a:stretch>
            <a:fillRect/>
          </a:stretch>
        </p:blipFill>
        <p:spPr>
          <a:xfrm>
            <a:off x="5569528" y="1660250"/>
            <a:ext cx="3460171" cy="2749683"/>
          </a:xfrm>
          <a:prstGeom prst="rect">
            <a:avLst/>
          </a:prstGeom>
        </p:spPr>
      </p:pic>
      <p:sp>
        <p:nvSpPr>
          <p:cNvPr id="6" name="TextBox 5"/>
          <p:cNvSpPr txBox="1"/>
          <p:nvPr/>
        </p:nvSpPr>
        <p:spPr>
          <a:xfrm>
            <a:off x="5569528" y="4518306"/>
            <a:ext cx="3460172" cy="21698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500" dirty="0" smtClean="0"/>
              <a:t>Apulian red figure krater, c. 350 BC, British Museum; Hades riding a four-horsed chariot brings </a:t>
            </a:r>
            <a:r>
              <a:rPr lang="en-GB" sz="1500" dirty="0"/>
              <a:t>Persephone </a:t>
            </a:r>
            <a:r>
              <a:rPr lang="en-GB" sz="1500" dirty="0" smtClean="0"/>
              <a:t>back to </a:t>
            </a:r>
            <a:r>
              <a:rPr lang="en-GB" sz="1500" dirty="0"/>
              <a:t>the upper </a:t>
            </a:r>
            <a:r>
              <a:rPr lang="en-GB" sz="1500" dirty="0" smtClean="0"/>
              <a:t>world, accompanied by </a:t>
            </a:r>
            <a:r>
              <a:rPr lang="en-GB" sz="1500" dirty="0"/>
              <a:t>Hermes and Hecate. The </a:t>
            </a:r>
            <a:r>
              <a:rPr lang="en-GB" sz="1500" dirty="0" smtClean="0"/>
              <a:t>can be identified </a:t>
            </a:r>
            <a:r>
              <a:rPr lang="en-GB" sz="1500" dirty="0"/>
              <a:t>by their </a:t>
            </a:r>
            <a:r>
              <a:rPr lang="en-GB" sz="1500" dirty="0" smtClean="0"/>
              <a:t>attributes—Hades has a </a:t>
            </a:r>
            <a:r>
              <a:rPr lang="en-GB" sz="1500" dirty="0"/>
              <a:t>bird-tipped staff, Hecate a four-headed Eleusinian torch and aureole, and Hermes a herald's wand, winged boots and </a:t>
            </a:r>
            <a:r>
              <a:rPr lang="en-GB" sz="1500" dirty="0" err="1"/>
              <a:t>petasos</a:t>
            </a:r>
            <a:r>
              <a:rPr lang="en-GB" sz="1500" dirty="0"/>
              <a:t> </a:t>
            </a:r>
            <a:r>
              <a:rPr lang="en-GB" sz="1500" dirty="0" smtClean="0"/>
              <a:t>cap.</a:t>
            </a:r>
            <a:endParaRPr lang="en-GB" sz="1500" dirty="0"/>
          </a:p>
        </p:txBody>
      </p:sp>
      <p:pic>
        <p:nvPicPr>
          <p:cNvPr id="7" name="Picture 6"/>
          <p:cNvPicPr>
            <a:picLocks noChangeAspect="1"/>
          </p:cNvPicPr>
          <p:nvPr/>
        </p:nvPicPr>
        <p:blipFill>
          <a:blip r:embed="rId3"/>
          <a:stretch>
            <a:fillRect/>
          </a:stretch>
        </p:blipFill>
        <p:spPr>
          <a:xfrm>
            <a:off x="-76710" y="0"/>
            <a:ext cx="4100843" cy="6591684"/>
          </a:xfrm>
          <a:prstGeom prst="rect">
            <a:avLst/>
          </a:prstGeom>
        </p:spPr>
      </p:pic>
      <p:pic>
        <p:nvPicPr>
          <p:cNvPr id="10" name="Picture 4" descr="http://www.vroma.org/images/mcmanus_images/underworld_vase1.jpg"/>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4242160" y="2729316"/>
            <a:ext cx="3459308" cy="398767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http://www.vroma.org/images/mcmanus_images/underworld_vase5.jpg"/>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5604794" y="23158"/>
            <a:ext cx="3424906" cy="296064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3984281" y="426206"/>
            <a:ext cx="1620514"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Apulian vessel, the </a:t>
            </a:r>
            <a:r>
              <a:rPr lang="en-GB" sz="1600" dirty="0"/>
              <a:t>Underworld </a:t>
            </a:r>
            <a:r>
              <a:rPr lang="en-GB" sz="1600" dirty="0" smtClean="0"/>
              <a:t>Painter, c. </a:t>
            </a:r>
            <a:r>
              <a:rPr lang="en-GB" sz="1600" dirty="0"/>
              <a:t>330-310 </a:t>
            </a:r>
            <a:r>
              <a:rPr lang="en-GB" sz="1600" dirty="0" smtClean="0"/>
              <a:t>BC, </a:t>
            </a:r>
            <a:r>
              <a:rPr lang="en-GB" sz="1600" dirty="0" err="1" smtClean="0"/>
              <a:t>Antikensammlungen</a:t>
            </a:r>
            <a:r>
              <a:rPr lang="en-GB" sz="1600" dirty="0"/>
              <a:t>, </a:t>
            </a:r>
            <a:r>
              <a:rPr lang="en-GB" sz="1600" dirty="0" smtClean="0"/>
              <a:t>Munich</a:t>
            </a:r>
            <a:endParaRPr lang="en-GB" sz="1600" dirty="0"/>
          </a:p>
        </p:txBody>
      </p:sp>
    </p:spTree>
    <p:extLst>
      <p:ext uri="{BB962C8B-B14F-4D97-AF65-F5344CB8AC3E}">
        <p14:creationId xmlns:p14="http://schemas.microsoft.com/office/powerpoint/2010/main" val="138955167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1000" fill="hold"/>
                                        <p:tgtEl>
                                          <p:spTgt spid="12"/>
                                        </p:tgtEl>
                                        <p:attrNameLst>
                                          <p:attrName>ppt_w</p:attrName>
                                        </p:attrNameLst>
                                      </p:cBhvr>
                                      <p:tavLst>
                                        <p:tav tm="0">
                                          <p:val>
                                            <p:fltVal val="0"/>
                                          </p:val>
                                        </p:tav>
                                        <p:tav tm="100000">
                                          <p:val>
                                            <p:strVal val="#ppt_w"/>
                                          </p:val>
                                        </p:tav>
                                      </p:tavLst>
                                    </p:anim>
                                    <p:anim calcmode="lin" valueType="num">
                                      <p:cBhvr>
                                        <p:cTn id="14" dur="1000" fill="hold"/>
                                        <p:tgtEl>
                                          <p:spTgt spid="12"/>
                                        </p:tgtEl>
                                        <p:attrNameLst>
                                          <p:attrName>ppt_h</p:attrName>
                                        </p:attrNameLst>
                                      </p:cBhvr>
                                      <p:tavLst>
                                        <p:tav tm="0">
                                          <p:val>
                                            <p:fltVal val="0"/>
                                          </p:val>
                                        </p:tav>
                                        <p:tav tm="100000">
                                          <p:val>
                                            <p:strVal val="#ppt_h"/>
                                          </p:val>
                                        </p:tav>
                                      </p:tavLst>
                                    </p:anim>
                                    <p:anim calcmode="lin" valueType="num">
                                      <p:cBhvr>
                                        <p:cTn id="15" dur="1000" fill="hold"/>
                                        <p:tgtEl>
                                          <p:spTgt spid="12"/>
                                        </p:tgtEl>
                                        <p:attrNameLst>
                                          <p:attrName>style.rotation</p:attrName>
                                        </p:attrNameLst>
                                      </p:cBhvr>
                                      <p:tavLst>
                                        <p:tav tm="0">
                                          <p:val>
                                            <p:fltVal val="90"/>
                                          </p:val>
                                        </p:tav>
                                        <p:tav tm="100000">
                                          <p:val>
                                            <p:fltVal val="0"/>
                                          </p:val>
                                        </p:tav>
                                      </p:tavLst>
                                    </p:anim>
                                    <p:animEffect transition="in" filter="fade">
                                      <p:cBhvr>
                                        <p:cTn id="16" dur="1000"/>
                                        <p:tgtEl>
                                          <p:spTgt spid="12"/>
                                        </p:tgtEl>
                                      </p:cBhvr>
                                    </p:animEffect>
                                  </p:childTnLst>
                                </p:cTn>
                              </p:par>
                              <p:par>
                                <p:cTn id="17" presetID="3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1000" fill="hold"/>
                                        <p:tgtEl>
                                          <p:spTgt spid="11"/>
                                        </p:tgtEl>
                                        <p:attrNameLst>
                                          <p:attrName>ppt_w</p:attrName>
                                        </p:attrNameLst>
                                      </p:cBhvr>
                                      <p:tavLst>
                                        <p:tav tm="0">
                                          <p:val>
                                            <p:fltVal val="0"/>
                                          </p:val>
                                        </p:tav>
                                        <p:tav tm="100000">
                                          <p:val>
                                            <p:strVal val="#ppt_w"/>
                                          </p:val>
                                        </p:tav>
                                      </p:tavLst>
                                    </p:anim>
                                    <p:anim calcmode="lin" valueType="num">
                                      <p:cBhvr>
                                        <p:cTn id="20" dur="1000" fill="hold"/>
                                        <p:tgtEl>
                                          <p:spTgt spid="11"/>
                                        </p:tgtEl>
                                        <p:attrNameLst>
                                          <p:attrName>ppt_h</p:attrName>
                                        </p:attrNameLst>
                                      </p:cBhvr>
                                      <p:tavLst>
                                        <p:tav tm="0">
                                          <p:val>
                                            <p:fltVal val="0"/>
                                          </p:val>
                                        </p:tav>
                                        <p:tav tm="100000">
                                          <p:val>
                                            <p:strVal val="#ppt_h"/>
                                          </p:val>
                                        </p:tav>
                                      </p:tavLst>
                                    </p:anim>
                                    <p:anim calcmode="lin" valueType="num">
                                      <p:cBhvr>
                                        <p:cTn id="21" dur="1000" fill="hold"/>
                                        <p:tgtEl>
                                          <p:spTgt spid="11"/>
                                        </p:tgtEl>
                                        <p:attrNameLst>
                                          <p:attrName>style.rotation</p:attrName>
                                        </p:attrNameLst>
                                      </p:cBhvr>
                                      <p:tavLst>
                                        <p:tav tm="0">
                                          <p:val>
                                            <p:fltVal val="90"/>
                                          </p:val>
                                        </p:tav>
                                        <p:tav tm="100000">
                                          <p:val>
                                            <p:fltVal val="0"/>
                                          </p:val>
                                        </p:tav>
                                      </p:tavLst>
                                    </p:anim>
                                    <p:animEffect transition="in" filter="fade">
                                      <p:cBhvr>
                                        <p:cTn id="22" dur="1000"/>
                                        <p:tgtEl>
                                          <p:spTgt spid="11"/>
                                        </p:tgtEl>
                                      </p:cBhvr>
                                    </p:animEffect>
                                  </p:childTnLst>
                                </p:cTn>
                              </p:par>
                              <p:par>
                                <p:cTn id="23" presetID="3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1000" fill="hold"/>
                                        <p:tgtEl>
                                          <p:spTgt spid="10"/>
                                        </p:tgtEl>
                                        <p:attrNameLst>
                                          <p:attrName>ppt_w</p:attrName>
                                        </p:attrNameLst>
                                      </p:cBhvr>
                                      <p:tavLst>
                                        <p:tav tm="0">
                                          <p:val>
                                            <p:fltVal val="0"/>
                                          </p:val>
                                        </p:tav>
                                        <p:tav tm="100000">
                                          <p:val>
                                            <p:strVal val="#ppt_w"/>
                                          </p:val>
                                        </p:tav>
                                      </p:tavLst>
                                    </p:anim>
                                    <p:anim calcmode="lin" valueType="num">
                                      <p:cBhvr>
                                        <p:cTn id="26" dur="1000" fill="hold"/>
                                        <p:tgtEl>
                                          <p:spTgt spid="10"/>
                                        </p:tgtEl>
                                        <p:attrNameLst>
                                          <p:attrName>ppt_h</p:attrName>
                                        </p:attrNameLst>
                                      </p:cBhvr>
                                      <p:tavLst>
                                        <p:tav tm="0">
                                          <p:val>
                                            <p:fltVal val="0"/>
                                          </p:val>
                                        </p:tav>
                                        <p:tav tm="100000">
                                          <p:val>
                                            <p:strVal val="#ppt_h"/>
                                          </p:val>
                                        </p:tav>
                                      </p:tavLst>
                                    </p:anim>
                                    <p:anim calcmode="lin" valueType="num">
                                      <p:cBhvr>
                                        <p:cTn id="27" dur="1000" fill="hold"/>
                                        <p:tgtEl>
                                          <p:spTgt spid="10"/>
                                        </p:tgtEl>
                                        <p:attrNameLst>
                                          <p:attrName>style.rotation</p:attrName>
                                        </p:attrNameLst>
                                      </p:cBhvr>
                                      <p:tavLst>
                                        <p:tav tm="0">
                                          <p:val>
                                            <p:fltVal val="90"/>
                                          </p:val>
                                        </p:tav>
                                        <p:tav tm="100000">
                                          <p:val>
                                            <p:fltVal val="0"/>
                                          </p:val>
                                        </p:tav>
                                      </p:tavLst>
                                    </p:anim>
                                    <p:animEffect transition="in" filter="fade">
                                      <p:cBhvr>
                                        <p:cTn id="28"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255222" y="149628"/>
            <a:ext cx="6558742" cy="806335"/>
          </a:xfrm>
        </p:spPr>
        <p:txBody>
          <a:bodyPr>
            <a:normAutofit/>
          </a:bodyPr>
          <a:lstStyle/>
          <a:p>
            <a:r>
              <a:rPr lang="en-GB" b="1" dirty="0" smtClean="0"/>
              <a:t>Homeric Era underworlds</a:t>
            </a:r>
            <a:endParaRPr lang="en-GB" b="1" dirty="0"/>
          </a:p>
        </p:txBody>
      </p:sp>
      <p:sp>
        <p:nvSpPr>
          <p:cNvPr id="3" name="Content Placeholder 2"/>
          <p:cNvSpPr>
            <a:spLocks noGrp="1"/>
          </p:cNvSpPr>
          <p:nvPr>
            <p:ph idx="4294967295"/>
          </p:nvPr>
        </p:nvSpPr>
        <p:spPr>
          <a:xfrm>
            <a:off x="199506" y="1039929"/>
            <a:ext cx="8786552" cy="5335934"/>
          </a:xfrm>
        </p:spPr>
        <p:txBody>
          <a:bodyPr>
            <a:normAutofit/>
          </a:bodyPr>
          <a:lstStyle/>
          <a:p>
            <a:r>
              <a:rPr lang="en-GB" sz="2100" b="1" dirty="0"/>
              <a:t>She came to deep-flowing </a:t>
            </a:r>
            <a:r>
              <a:rPr lang="en-GB" sz="2100" b="1" dirty="0" err="1"/>
              <a:t>Oceanus</a:t>
            </a:r>
            <a:r>
              <a:rPr lang="en-GB" sz="2100" dirty="0"/>
              <a:t>, that bounds the Earth, where is the land and city of the Cimmerians, wrapped in mist and cloud. </a:t>
            </a:r>
            <a:r>
              <a:rPr lang="en-GB" sz="2100" b="1" dirty="0"/>
              <a:t>Never does the bright sun look down on them with his rays </a:t>
            </a:r>
            <a:r>
              <a:rPr lang="en-GB" sz="2100" dirty="0"/>
              <a:t>either when he mounts the starry heaven or when he turns again to earth from heaven, but baneful night is spread over wretched mortals. </a:t>
            </a:r>
            <a:r>
              <a:rPr lang="en-GB" sz="2100" dirty="0" smtClean="0"/>
              <a:t>… dug </a:t>
            </a:r>
            <a:r>
              <a:rPr lang="en-GB" sz="2100" dirty="0"/>
              <a:t>a pit of a cubit's length this way and that, </a:t>
            </a:r>
            <a:r>
              <a:rPr lang="en-GB" sz="2100" b="1" dirty="0"/>
              <a:t>and around it poured a libation to all the dead, first with milk and honey, thereafter with sweet wine, and in the third place with water, and I sprinkled thereon white barley meal</a:t>
            </a:r>
            <a:r>
              <a:rPr lang="en-GB" sz="2100" dirty="0"/>
              <a:t>. </a:t>
            </a:r>
            <a:r>
              <a:rPr lang="en-GB" sz="2100" dirty="0" smtClean="0"/>
              <a:t>… </a:t>
            </a:r>
            <a:r>
              <a:rPr lang="en-GB" sz="2100" b="1" dirty="0" smtClean="0"/>
              <a:t>I </a:t>
            </a:r>
            <a:r>
              <a:rPr lang="en-GB" sz="2100" b="1" dirty="0"/>
              <a:t>took the sheep and cut their throats over the pit, and the dark blood ran forth. Then there gathered from out of Erebus the spirits of those that are </a:t>
            </a:r>
            <a:r>
              <a:rPr lang="en-GB" sz="2100" b="1" dirty="0" smtClean="0"/>
              <a:t>dead</a:t>
            </a:r>
            <a:r>
              <a:rPr lang="en-GB" sz="2100" dirty="0" smtClean="0"/>
              <a:t>. – </a:t>
            </a:r>
            <a:r>
              <a:rPr lang="en-GB" sz="2100" b="1" i="1" dirty="0" smtClean="0"/>
              <a:t>Odyssey</a:t>
            </a:r>
            <a:r>
              <a:rPr lang="en-GB" sz="2100" b="1" dirty="0" smtClean="0"/>
              <a:t> 11.12-37</a:t>
            </a:r>
            <a:r>
              <a:rPr lang="en-GB" sz="2100" dirty="0" smtClean="0"/>
              <a:t>.</a:t>
            </a:r>
          </a:p>
          <a:p>
            <a:endParaRPr lang="en-GB" sz="500" dirty="0"/>
          </a:p>
          <a:p>
            <a:r>
              <a:rPr lang="en-GB" sz="2100" b="1" dirty="0"/>
              <a:t>Around [Tartarus] a bronze barricade</a:t>
            </a:r>
            <a:r>
              <a:rPr lang="en-GB" sz="2100" dirty="0"/>
              <a:t> is extended, an on both sides of it night is poured out three-fold around its neck; and above it grow the roots of the earth and of the barren sea. That is where the Titan gods are hidden under murky gloom by the plans of the cloud-gatherer Zeus, in a dank place, a the farthest part of huge earth. </a:t>
            </a:r>
            <a:r>
              <a:rPr lang="en-GB" sz="2100" b="1" dirty="0"/>
              <a:t>They cannot get out, for Poseidon has set bronze gates upon it, and a wall is extended on both </a:t>
            </a:r>
            <a:r>
              <a:rPr lang="en-GB" sz="2100" b="1" dirty="0" smtClean="0"/>
              <a:t>sides</a:t>
            </a:r>
            <a:r>
              <a:rPr lang="en-GB" sz="2100" dirty="0" smtClean="0"/>
              <a:t>. – </a:t>
            </a:r>
            <a:r>
              <a:rPr lang="en-GB" sz="2100" b="1" dirty="0" smtClean="0"/>
              <a:t>Hesiod </a:t>
            </a:r>
            <a:r>
              <a:rPr lang="en-GB" sz="2100" b="1" i="1" dirty="0" err="1"/>
              <a:t>Theogony</a:t>
            </a:r>
            <a:r>
              <a:rPr lang="en-GB" sz="2100" b="1" dirty="0"/>
              <a:t> </a:t>
            </a:r>
            <a:r>
              <a:rPr lang="en-GB" sz="2100" b="1" dirty="0" smtClean="0"/>
              <a:t>727-733</a:t>
            </a:r>
            <a:r>
              <a:rPr lang="en-GB" sz="2100" dirty="0" smtClean="0"/>
              <a:t>.</a:t>
            </a:r>
            <a:endParaRPr lang="en-GB" sz="2100" dirty="0"/>
          </a:p>
          <a:p>
            <a:endParaRPr lang="en-GB" dirty="0"/>
          </a:p>
          <a:p>
            <a:endParaRPr lang="en-GB" dirty="0"/>
          </a:p>
        </p:txBody>
      </p:sp>
      <p:pic>
        <p:nvPicPr>
          <p:cNvPr id="5" name="Picture 4"/>
          <p:cNvPicPr>
            <a:picLocks noChangeAspect="1"/>
          </p:cNvPicPr>
          <p:nvPr/>
        </p:nvPicPr>
        <p:blipFill>
          <a:blip r:embed="rId2"/>
          <a:stretch>
            <a:fillRect/>
          </a:stretch>
        </p:blipFill>
        <p:spPr>
          <a:xfrm>
            <a:off x="4291269" y="149628"/>
            <a:ext cx="4694789" cy="6515100"/>
          </a:xfrm>
          <a:prstGeom prst="rect">
            <a:avLst/>
          </a:prstGeom>
        </p:spPr>
      </p:pic>
      <p:pic>
        <p:nvPicPr>
          <p:cNvPr id="6" name="Picture 5"/>
          <p:cNvPicPr>
            <a:picLocks noChangeAspect="1"/>
          </p:cNvPicPr>
          <p:nvPr/>
        </p:nvPicPr>
        <p:blipFill>
          <a:blip r:embed="rId3"/>
          <a:stretch>
            <a:fillRect/>
          </a:stretch>
        </p:blipFill>
        <p:spPr>
          <a:xfrm>
            <a:off x="103909" y="3528096"/>
            <a:ext cx="4598083" cy="3220598"/>
          </a:xfrm>
          <a:prstGeom prst="rect">
            <a:avLst/>
          </a:prstGeom>
        </p:spPr>
      </p:pic>
      <p:sp>
        <p:nvSpPr>
          <p:cNvPr id="7" name="TextBox 6"/>
          <p:cNvSpPr txBox="1"/>
          <p:nvPr/>
        </p:nvSpPr>
        <p:spPr>
          <a:xfrm>
            <a:off x="421837" y="3038497"/>
            <a:ext cx="3962225"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Attic red figure vessel, Odysseus and </a:t>
            </a:r>
            <a:r>
              <a:rPr lang="en-GB" sz="1600" dirty="0" err="1" smtClean="0"/>
              <a:t>Elpenor</a:t>
            </a:r>
            <a:r>
              <a:rPr lang="en-GB" sz="1600" dirty="0" smtClean="0"/>
              <a:t>, </a:t>
            </a:r>
            <a:r>
              <a:rPr lang="en-GB" sz="1600" dirty="0" err="1" smtClean="0"/>
              <a:t>Lycaon</a:t>
            </a:r>
            <a:r>
              <a:rPr lang="en-GB" sz="1600" dirty="0" smtClean="0"/>
              <a:t> Painter, C. 440 BC, MFA Boston</a:t>
            </a:r>
            <a:endParaRPr lang="en-GB" sz="1600" dirty="0"/>
          </a:p>
        </p:txBody>
      </p:sp>
    </p:spTree>
    <p:extLst>
      <p:ext uri="{BB962C8B-B14F-4D97-AF65-F5344CB8AC3E}">
        <p14:creationId xmlns:p14="http://schemas.microsoft.com/office/powerpoint/2010/main" val="162699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ppt_w</p:attrName>
                                        </p:attrNameLst>
                                      </p:cBhvr>
                                      <p:tavLst>
                                        <p:tav tm="0" fmla="#ppt_w*sin(2.5*pi*$)">
                                          <p:val>
                                            <p:fltVal val="0"/>
                                          </p:val>
                                        </p:tav>
                                        <p:tav tm="100000">
                                          <p:val>
                                            <p:fltVal val="1"/>
                                          </p:val>
                                        </p:tav>
                                      </p:tavLst>
                                    </p:anim>
                                    <p:anim calcmode="lin" valueType="num">
                                      <p:cBhvr>
                                        <p:cTn id="9" dur="2000" fill="hold"/>
                                        <p:tgtEl>
                                          <p:spTgt spid="7"/>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000"/>
                                        <p:tgtEl>
                                          <p:spTgt spid="6"/>
                                        </p:tgtEl>
                                      </p:cBhvr>
                                    </p:animEffect>
                                    <p:anim calcmode="lin" valueType="num">
                                      <p:cBhvr>
                                        <p:cTn id="13" dur="2000" fill="hold"/>
                                        <p:tgtEl>
                                          <p:spTgt spid="6"/>
                                        </p:tgtEl>
                                        <p:attrNameLst>
                                          <p:attrName>ppt_w</p:attrName>
                                        </p:attrNameLst>
                                      </p:cBhvr>
                                      <p:tavLst>
                                        <p:tav tm="0" fmla="#ppt_w*sin(2.5*pi*$)">
                                          <p:val>
                                            <p:fltVal val="0"/>
                                          </p:val>
                                        </p:tav>
                                        <p:tav tm="100000">
                                          <p:val>
                                            <p:fltVal val="1"/>
                                          </p:val>
                                        </p:tav>
                                      </p:tavLst>
                                    </p:anim>
                                    <p:anim calcmode="lin" valueType="num">
                                      <p:cBhvr>
                                        <p:cTn id="14" dur="2000" fill="hold"/>
                                        <p:tgtEl>
                                          <p:spTgt spid="6"/>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2000"/>
                                        <p:tgtEl>
                                          <p:spTgt spid="5"/>
                                        </p:tgtEl>
                                      </p:cBhvr>
                                    </p:animEffect>
                                    <p:anim calcmode="lin" valueType="num">
                                      <p:cBhvr>
                                        <p:cTn id="18" dur="2000" fill="hold"/>
                                        <p:tgtEl>
                                          <p:spTgt spid="5"/>
                                        </p:tgtEl>
                                        <p:attrNameLst>
                                          <p:attrName>ppt_w</p:attrName>
                                        </p:attrNameLst>
                                      </p:cBhvr>
                                      <p:tavLst>
                                        <p:tav tm="0" fmla="#ppt_w*sin(2.5*pi*$)">
                                          <p:val>
                                            <p:fltVal val="0"/>
                                          </p:val>
                                        </p:tav>
                                        <p:tav tm="100000">
                                          <p:val>
                                            <p:fltVal val="1"/>
                                          </p:val>
                                        </p:tav>
                                      </p:tavLst>
                                    </p:anim>
                                    <p:anim calcmode="lin" valueType="num">
                                      <p:cBhvr>
                                        <p:cTn id="1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Reward and </a:t>
            </a:r>
            <a:r>
              <a:rPr lang="en-GB" b="1" dirty="0" smtClean="0">
                <a:solidFill>
                  <a:schemeClr val="tx1"/>
                </a:solidFill>
              </a:rPr>
              <a:t>Punishment</a:t>
            </a:r>
            <a:endParaRPr lang="en-GB" dirty="0">
              <a:solidFill>
                <a:schemeClr val="tx1"/>
              </a:solidFill>
            </a:endParaRPr>
          </a:p>
        </p:txBody>
      </p:sp>
      <p:sp>
        <p:nvSpPr>
          <p:cNvPr id="3" name="Content Placeholder 2"/>
          <p:cNvSpPr>
            <a:spLocks noGrp="1"/>
          </p:cNvSpPr>
          <p:nvPr>
            <p:ph idx="1"/>
          </p:nvPr>
        </p:nvSpPr>
        <p:spPr>
          <a:xfrm>
            <a:off x="241071" y="1853738"/>
            <a:ext cx="4763192" cy="3782599"/>
          </a:xfrm>
        </p:spPr>
        <p:txBody>
          <a:bodyPr>
            <a:normAutofit/>
          </a:bodyPr>
          <a:lstStyle/>
          <a:p>
            <a:pPr>
              <a:buFont typeface="Arial" panose="020B0604020202020204" pitchFamily="34" charset="0"/>
              <a:buChar char="•"/>
            </a:pPr>
            <a:r>
              <a:rPr lang="en-GB" dirty="0" smtClean="0">
                <a:solidFill>
                  <a:schemeClr val="tx1"/>
                </a:solidFill>
              </a:rPr>
              <a:t> A notion of heaven and hell largely absent, but Minos is judge of the </a:t>
            </a:r>
            <a:r>
              <a:rPr lang="en-GB" dirty="0">
                <a:solidFill>
                  <a:schemeClr val="tx1"/>
                </a:solidFill>
              </a:rPr>
              <a:t>dead</a:t>
            </a:r>
            <a:r>
              <a:rPr lang="en-GB" dirty="0" smtClean="0">
                <a:solidFill>
                  <a:schemeClr val="tx1"/>
                </a:solidFill>
              </a:rPr>
              <a:t>, along with Rhadamanthus and </a:t>
            </a:r>
            <a:r>
              <a:rPr lang="en-GB" dirty="0" err="1" smtClean="0">
                <a:solidFill>
                  <a:schemeClr val="tx1"/>
                </a:solidFill>
              </a:rPr>
              <a:t>Aeacus</a:t>
            </a:r>
            <a:r>
              <a:rPr lang="en-GB" dirty="0" smtClean="0">
                <a:solidFill>
                  <a:schemeClr val="tx1"/>
                </a:solidFill>
              </a:rPr>
              <a:t>.</a:t>
            </a:r>
            <a:endParaRPr lang="en-GB" dirty="0" smtClean="0">
              <a:solidFill>
                <a:schemeClr val="tx1"/>
              </a:solidFill>
            </a:endParaRPr>
          </a:p>
          <a:p>
            <a:pPr>
              <a:spcBef>
                <a:spcPts val="200"/>
              </a:spcBef>
              <a:buFont typeface="Arial" panose="020B0604020202020204" pitchFamily="34" charset="0"/>
              <a:buChar char="•"/>
            </a:pPr>
            <a:endParaRPr lang="en-GB" sz="100" dirty="0" smtClean="0">
              <a:solidFill>
                <a:schemeClr val="tx1"/>
              </a:solidFill>
            </a:endParaRPr>
          </a:p>
          <a:p>
            <a:pPr>
              <a:buFont typeface="Arial" panose="020B0604020202020204" pitchFamily="34" charset="0"/>
              <a:buChar char="•"/>
            </a:pPr>
            <a:r>
              <a:rPr lang="en-GB" dirty="0" smtClean="0">
                <a:solidFill>
                  <a:schemeClr val="tx1"/>
                </a:solidFill>
              </a:rPr>
              <a:t> Elysian fields and the Isles of the Blest where heroes live.</a:t>
            </a:r>
          </a:p>
          <a:p>
            <a:pPr>
              <a:spcBef>
                <a:spcPts val="200"/>
              </a:spcBef>
              <a:buFont typeface="Arial" panose="020B0604020202020204" pitchFamily="34" charset="0"/>
              <a:buChar char="•"/>
            </a:pPr>
            <a:endParaRPr lang="en-GB" sz="100" dirty="0" smtClean="0">
              <a:solidFill>
                <a:schemeClr val="tx1"/>
              </a:solidFill>
            </a:endParaRPr>
          </a:p>
          <a:p>
            <a:pPr>
              <a:buFont typeface="Arial" panose="020B0604020202020204" pitchFamily="34" charset="0"/>
              <a:buChar char="•"/>
            </a:pPr>
            <a:r>
              <a:rPr lang="en-GB" dirty="0" smtClean="0">
                <a:solidFill>
                  <a:schemeClr val="tx1"/>
                </a:solidFill>
              </a:rPr>
              <a:t> Punishment of dead – </a:t>
            </a:r>
            <a:r>
              <a:rPr lang="en-GB" dirty="0" err="1" smtClean="0">
                <a:solidFill>
                  <a:schemeClr val="tx1"/>
                </a:solidFill>
              </a:rPr>
              <a:t>Tantalos</a:t>
            </a:r>
            <a:r>
              <a:rPr lang="en-GB" dirty="0" smtClean="0">
                <a:solidFill>
                  <a:schemeClr val="tx1"/>
                </a:solidFill>
              </a:rPr>
              <a:t> (serving human flesh to the gods) – Ixion (violation of </a:t>
            </a:r>
            <a:r>
              <a:rPr lang="en-GB" i="1" dirty="0" smtClean="0">
                <a:solidFill>
                  <a:schemeClr val="tx1"/>
                </a:solidFill>
              </a:rPr>
              <a:t>xenia</a:t>
            </a:r>
            <a:r>
              <a:rPr lang="en-GB" dirty="0" smtClean="0">
                <a:solidFill>
                  <a:schemeClr val="tx1"/>
                </a:solidFill>
              </a:rPr>
              <a:t>) and </a:t>
            </a:r>
            <a:r>
              <a:rPr lang="en-GB" dirty="0" err="1" smtClean="0">
                <a:solidFill>
                  <a:schemeClr val="tx1"/>
                </a:solidFill>
              </a:rPr>
              <a:t>Sisyphos</a:t>
            </a:r>
            <a:r>
              <a:rPr lang="en-GB" dirty="0" smtClean="0">
                <a:solidFill>
                  <a:schemeClr val="tx1"/>
                </a:solidFill>
              </a:rPr>
              <a:t> (revealed Zeus’ location to the river </a:t>
            </a:r>
            <a:r>
              <a:rPr lang="en-GB" dirty="0" err="1" smtClean="0">
                <a:solidFill>
                  <a:schemeClr val="tx1"/>
                </a:solidFill>
              </a:rPr>
              <a:t>Asopos</a:t>
            </a:r>
            <a:r>
              <a:rPr lang="en-GB" dirty="0" smtClean="0">
                <a:solidFill>
                  <a:schemeClr val="tx1"/>
                </a:solidFill>
              </a:rPr>
              <a:t>).</a:t>
            </a:r>
          </a:p>
          <a:p>
            <a:pPr lvl="1"/>
            <a:endParaRPr lang="en-GB" dirty="0">
              <a:solidFill>
                <a:schemeClr val="tx1"/>
              </a:solidFill>
            </a:endParaRPr>
          </a:p>
        </p:txBody>
      </p:sp>
      <p:sp>
        <p:nvSpPr>
          <p:cNvPr id="4" name="Rectangle 3"/>
          <p:cNvSpPr/>
          <p:nvPr/>
        </p:nvSpPr>
        <p:spPr>
          <a:xfrm>
            <a:off x="-58189" y="5152549"/>
            <a:ext cx="9144000" cy="1200329"/>
          </a:xfrm>
          <a:prstGeom prst="rect">
            <a:avLst/>
          </a:prstGeom>
        </p:spPr>
        <p:txBody>
          <a:bodyPr wrap="square">
            <a:spAutoFit/>
          </a:bodyPr>
          <a:lstStyle/>
          <a:p>
            <a:pPr marL="137160" indent="0">
              <a:buNone/>
            </a:pPr>
            <a:r>
              <a:rPr lang="en-GB" dirty="0"/>
              <a:t>“When a man gets near to the end of his life, he becomes subject to fear and anxiety about what lies ahead. The stories told about people in Hades, that if you commit crimes on earth you must pay for them down below, although they were ridiculed for a while, now begin to disturb a man’s </a:t>
            </a:r>
            <a:r>
              <a:rPr lang="en-GB" i="1" dirty="0"/>
              <a:t>psyche</a:t>
            </a:r>
            <a:r>
              <a:rPr lang="en-GB" dirty="0"/>
              <a:t> with the possibility that they might be true.” – </a:t>
            </a:r>
            <a:r>
              <a:rPr lang="en-GB" b="1" dirty="0"/>
              <a:t>Plato </a:t>
            </a:r>
            <a:r>
              <a:rPr lang="en-GB" b="1" i="1" dirty="0"/>
              <a:t>Republic </a:t>
            </a:r>
            <a:r>
              <a:rPr lang="en-GB" b="1" dirty="0"/>
              <a:t>1.330d-e</a:t>
            </a:r>
            <a:r>
              <a:rPr lang="en-GB" dirty="0"/>
              <a:t>.</a:t>
            </a:r>
          </a:p>
        </p:txBody>
      </p:sp>
      <p:pic>
        <p:nvPicPr>
          <p:cNvPr id="5" name="Picture 4"/>
          <p:cNvPicPr>
            <a:picLocks noChangeAspect="1"/>
          </p:cNvPicPr>
          <p:nvPr/>
        </p:nvPicPr>
        <p:blipFill>
          <a:blip r:embed="rId2"/>
          <a:stretch>
            <a:fillRect/>
          </a:stretch>
        </p:blipFill>
        <p:spPr>
          <a:xfrm>
            <a:off x="5128694" y="1931148"/>
            <a:ext cx="3832686" cy="2735062"/>
          </a:xfrm>
          <a:prstGeom prst="rect">
            <a:avLst/>
          </a:prstGeom>
        </p:spPr>
      </p:pic>
      <p:sp>
        <p:nvSpPr>
          <p:cNvPr id="6" name="TextBox 5"/>
          <p:cNvSpPr txBox="1"/>
          <p:nvPr/>
        </p:nvSpPr>
        <p:spPr>
          <a:xfrm>
            <a:off x="5128695" y="4496933"/>
            <a:ext cx="3832686"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Attic Black </a:t>
            </a:r>
            <a:r>
              <a:rPr lang="en-GB" sz="1600" dirty="0" smtClean="0"/>
              <a:t>Figure amphora, </a:t>
            </a:r>
            <a:r>
              <a:rPr lang="en-GB" sz="1600" dirty="0"/>
              <a:t>Archaic period, Staatliche </a:t>
            </a:r>
            <a:r>
              <a:rPr lang="en-GB" sz="1600" dirty="0" err="1"/>
              <a:t>Antikensammlungen</a:t>
            </a:r>
            <a:r>
              <a:rPr lang="en-GB" sz="1600" dirty="0"/>
              <a:t>, Munich</a:t>
            </a:r>
          </a:p>
        </p:txBody>
      </p:sp>
      <p:pic>
        <p:nvPicPr>
          <p:cNvPr id="7" name="Picture 2" descr="Marble stele of Melitta, Hippostrate's nurse. Melitta is shown seated with the word 'nurse' below."/>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274321" y="145626"/>
            <a:ext cx="2886594" cy="580085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99921" y="5707178"/>
            <a:ext cx="2568891"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4th century </a:t>
            </a:r>
            <a:r>
              <a:rPr lang="en-GB" sz="1600" dirty="0" smtClean="0"/>
              <a:t>BC (reused </a:t>
            </a:r>
            <a:r>
              <a:rPr lang="en-GB" sz="1600" dirty="0"/>
              <a:t>in 2nd century </a:t>
            </a:r>
            <a:r>
              <a:rPr lang="en-GB" sz="1600" dirty="0" smtClean="0"/>
              <a:t>BC) Attic funerary stele </a:t>
            </a:r>
            <a:r>
              <a:rPr lang="en-GB" sz="1600" dirty="0"/>
              <a:t>for </a:t>
            </a:r>
            <a:r>
              <a:rPr lang="en-GB" sz="1600" dirty="0" err="1" smtClean="0"/>
              <a:t>Melitte</a:t>
            </a:r>
            <a:r>
              <a:rPr lang="en-GB" sz="1600" dirty="0" smtClean="0"/>
              <a:t>, British Museum</a:t>
            </a:r>
            <a:endParaRPr lang="en-GB" sz="1600" dirty="0"/>
          </a:p>
        </p:txBody>
      </p:sp>
      <p:sp>
        <p:nvSpPr>
          <p:cNvPr id="9" name="TextBox 8"/>
          <p:cNvSpPr txBox="1"/>
          <p:nvPr/>
        </p:nvSpPr>
        <p:spPr>
          <a:xfrm>
            <a:off x="3337779" y="215763"/>
            <a:ext cx="5610871"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Here the earth below covers the worthy nurse of </a:t>
            </a:r>
            <a:r>
              <a:rPr lang="en-GB" sz="1600" dirty="0" err="1"/>
              <a:t>Hippostrate</a:t>
            </a:r>
            <a:r>
              <a:rPr lang="en-GB" sz="1600" dirty="0"/>
              <a:t>; so now she misses you. While you were alive I loved you, nurse, and now too I honour you still, though you lie beneath the soil, and I shall honour you as long as I live. And I know that even beneath the soil, if there is really any reward for the worthy, you above all, nurse, have honours lying in store with Persephone and Pluto</a:t>
            </a:r>
            <a:r>
              <a:rPr lang="en-GB" sz="1600" dirty="0" smtClean="0"/>
              <a:t>.</a:t>
            </a:r>
            <a:endParaRPr lang="en-GB" sz="1600" dirty="0"/>
          </a:p>
        </p:txBody>
      </p:sp>
      <p:cxnSp>
        <p:nvCxnSpPr>
          <p:cNvPr id="10" name="Straight Arrow Connector 9"/>
          <p:cNvCxnSpPr/>
          <p:nvPr/>
        </p:nvCxnSpPr>
        <p:spPr>
          <a:xfrm flipH="1">
            <a:off x="2701637" y="1737361"/>
            <a:ext cx="725286" cy="1"/>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4"/>
          <a:stretch>
            <a:fillRect/>
          </a:stretch>
        </p:blipFill>
        <p:spPr>
          <a:xfrm>
            <a:off x="2870776" y="1911365"/>
            <a:ext cx="2221919" cy="2137176"/>
          </a:xfrm>
          <a:prstGeom prst="rect">
            <a:avLst/>
          </a:prstGeom>
        </p:spPr>
      </p:pic>
    </p:spTree>
    <p:extLst>
      <p:ext uri="{BB962C8B-B14F-4D97-AF65-F5344CB8AC3E}">
        <p14:creationId xmlns:p14="http://schemas.microsoft.com/office/powerpoint/2010/main" val="334292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par>
                                <p:cTn id="11" presetID="3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1000" fill="hold"/>
                                        <p:tgtEl>
                                          <p:spTgt spid="10"/>
                                        </p:tgtEl>
                                        <p:attrNameLst>
                                          <p:attrName>ppt_w</p:attrName>
                                        </p:attrNameLst>
                                      </p:cBhvr>
                                      <p:tavLst>
                                        <p:tav tm="0">
                                          <p:val>
                                            <p:fltVal val="0"/>
                                          </p:val>
                                        </p:tav>
                                        <p:tav tm="100000">
                                          <p:val>
                                            <p:strVal val="#ppt_w"/>
                                          </p:val>
                                        </p:tav>
                                      </p:tavLst>
                                    </p:anim>
                                    <p:anim calcmode="lin" valueType="num">
                                      <p:cBhvr>
                                        <p:cTn id="14" dur="1000" fill="hold"/>
                                        <p:tgtEl>
                                          <p:spTgt spid="10"/>
                                        </p:tgtEl>
                                        <p:attrNameLst>
                                          <p:attrName>ppt_h</p:attrName>
                                        </p:attrNameLst>
                                      </p:cBhvr>
                                      <p:tavLst>
                                        <p:tav tm="0">
                                          <p:val>
                                            <p:fltVal val="0"/>
                                          </p:val>
                                        </p:tav>
                                        <p:tav tm="100000">
                                          <p:val>
                                            <p:strVal val="#ppt_h"/>
                                          </p:val>
                                        </p:tav>
                                      </p:tavLst>
                                    </p:anim>
                                    <p:anim calcmode="lin" valueType="num">
                                      <p:cBhvr>
                                        <p:cTn id="15" dur="1000" fill="hold"/>
                                        <p:tgtEl>
                                          <p:spTgt spid="10"/>
                                        </p:tgtEl>
                                        <p:attrNameLst>
                                          <p:attrName>style.rotation</p:attrName>
                                        </p:attrNameLst>
                                      </p:cBhvr>
                                      <p:tavLst>
                                        <p:tav tm="0">
                                          <p:val>
                                            <p:fltVal val="90"/>
                                          </p:val>
                                        </p:tav>
                                        <p:tav tm="100000">
                                          <p:val>
                                            <p:fltVal val="0"/>
                                          </p:val>
                                        </p:tav>
                                      </p:tavLst>
                                    </p:anim>
                                    <p:animEffect transition="in" filter="fade">
                                      <p:cBhvr>
                                        <p:cTn id="16" dur="1000"/>
                                        <p:tgtEl>
                                          <p:spTgt spid="10"/>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par>
                                <p:cTn id="23" presetID="31"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fltVal val="0"/>
                                          </p:val>
                                        </p:tav>
                                        <p:tav tm="100000">
                                          <p:val>
                                            <p:strVal val="#ppt_w"/>
                                          </p:val>
                                        </p:tav>
                                      </p:tavLst>
                                    </p:anim>
                                    <p:anim calcmode="lin" valueType="num">
                                      <p:cBhvr>
                                        <p:cTn id="26" dur="1000" fill="hold"/>
                                        <p:tgtEl>
                                          <p:spTgt spid="7"/>
                                        </p:tgtEl>
                                        <p:attrNameLst>
                                          <p:attrName>ppt_h</p:attrName>
                                        </p:attrNameLst>
                                      </p:cBhvr>
                                      <p:tavLst>
                                        <p:tav tm="0">
                                          <p:val>
                                            <p:fltVal val="0"/>
                                          </p:val>
                                        </p:tav>
                                        <p:tav tm="100000">
                                          <p:val>
                                            <p:strVal val="#ppt_h"/>
                                          </p:val>
                                        </p:tav>
                                      </p:tavLst>
                                    </p:anim>
                                    <p:anim calcmode="lin" valueType="num">
                                      <p:cBhvr>
                                        <p:cTn id="27" dur="1000" fill="hold"/>
                                        <p:tgtEl>
                                          <p:spTgt spid="7"/>
                                        </p:tgtEl>
                                        <p:attrNameLst>
                                          <p:attrName>style.rotation</p:attrName>
                                        </p:attrNameLst>
                                      </p:cBhvr>
                                      <p:tavLst>
                                        <p:tav tm="0">
                                          <p:val>
                                            <p:fltVal val="90"/>
                                          </p:val>
                                        </p:tav>
                                        <p:tav tm="100000">
                                          <p:val>
                                            <p:fltVal val="0"/>
                                          </p:val>
                                        </p:tav>
                                      </p:tavLst>
                                    </p:anim>
                                    <p:animEffect transition="in" filter="fade">
                                      <p:cBhvr>
                                        <p:cTn id="28" dur="10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Underworld in the </a:t>
            </a:r>
            <a:r>
              <a:rPr lang="en-GB" b="1" i="1" dirty="0" smtClean="0"/>
              <a:t>Aeneid</a:t>
            </a:r>
            <a:r>
              <a:rPr lang="en-GB" b="1" dirty="0" smtClean="0"/>
              <a:t> </a:t>
            </a:r>
            <a:endParaRPr lang="en-GB" b="1" dirty="0"/>
          </a:p>
        </p:txBody>
      </p:sp>
      <p:sp>
        <p:nvSpPr>
          <p:cNvPr id="3" name="Content Placeholder 2"/>
          <p:cNvSpPr>
            <a:spLocks noGrp="1"/>
          </p:cNvSpPr>
          <p:nvPr>
            <p:ph idx="1"/>
          </p:nvPr>
        </p:nvSpPr>
        <p:spPr>
          <a:xfrm>
            <a:off x="191193" y="1737361"/>
            <a:ext cx="5261957" cy="2185939"/>
          </a:xfrm>
        </p:spPr>
        <p:txBody>
          <a:bodyPr/>
          <a:lstStyle/>
          <a:p>
            <a:pPr>
              <a:buFont typeface="Arial" panose="020B0604020202020204" pitchFamily="34" charset="0"/>
              <a:buChar char="•"/>
            </a:pPr>
            <a:r>
              <a:rPr lang="en-GB" dirty="0" smtClean="0"/>
              <a:t> Aeneas </a:t>
            </a:r>
            <a:r>
              <a:rPr lang="en-GB" dirty="0"/>
              <a:t>enters the underworld through natural parts of the </a:t>
            </a:r>
            <a:r>
              <a:rPr lang="en-GB" dirty="0" smtClean="0"/>
              <a:t>landscape.</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The </a:t>
            </a:r>
            <a:r>
              <a:rPr lang="en-GB" dirty="0"/>
              <a:t>underworld is divided into different spaces for different types of </a:t>
            </a:r>
            <a:r>
              <a:rPr lang="en-GB" dirty="0" smtClean="0"/>
              <a:t>dead. Tartarus </a:t>
            </a:r>
            <a:r>
              <a:rPr lang="en-GB" dirty="0"/>
              <a:t>is represented as a prison-like place of </a:t>
            </a:r>
            <a:r>
              <a:rPr lang="en-GB" dirty="0" smtClean="0"/>
              <a:t>punishment.</a:t>
            </a:r>
            <a:endParaRPr lang="en-GB" dirty="0"/>
          </a:p>
          <a:p>
            <a:endParaRPr lang="en-GB" dirty="0"/>
          </a:p>
        </p:txBody>
      </p:sp>
      <p:sp>
        <p:nvSpPr>
          <p:cNvPr id="4" name="Rectangle 3"/>
          <p:cNvSpPr/>
          <p:nvPr/>
        </p:nvSpPr>
        <p:spPr>
          <a:xfrm>
            <a:off x="58190" y="3516592"/>
            <a:ext cx="8894618" cy="3139321"/>
          </a:xfrm>
          <a:prstGeom prst="rect">
            <a:avLst/>
          </a:prstGeom>
        </p:spPr>
        <p:txBody>
          <a:bodyPr wrap="square">
            <a:spAutoFit/>
          </a:bodyPr>
          <a:lstStyle/>
          <a:p>
            <a:r>
              <a:rPr lang="en-GB" dirty="0" smtClean="0"/>
              <a:t>‘A </a:t>
            </a:r>
            <a:r>
              <a:rPr lang="en-GB" dirty="0"/>
              <a:t>grim ferry man guards these waters and streams, terrible in his squalor – Charon</a:t>
            </a:r>
            <a:r>
              <a:rPr lang="en-GB" dirty="0" smtClean="0"/>
              <a:t>, … Not </a:t>
            </a:r>
            <a:r>
              <a:rPr lang="en-GB" dirty="0"/>
              <a:t>far from here, outspread on every side, are shown the Mourning Fields; such is the name they bear. Here those whom stern Love has consumed with cruel wasting are hidden in walks withdrawn, embowered in a myrtle grove; even in death the pangs leave them not… Suddenly Aeneas looks back, and under a cliff on the left sees a broad castle, girt with triple wall and encircled with a rushing flood of torrent flames – </a:t>
            </a:r>
            <a:r>
              <a:rPr lang="en-GB" dirty="0" err="1"/>
              <a:t>Tartarean</a:t>
            </a:r>
            <a:r>
              <a:rPr lang="en-GB" dirty="0"/>
              <a:t> </a:t>
            </a:r>
            <a:r>
              <a:rPr lang="en-GB" dirty="0" err="1"/>
              <a:t>Phlegethon</a:t>
            </a:r>
            <a:r>
              <a:rPr lang="en-GB" dirty="0"/>
              <a:t>, that rolls along thundering rocks. In front stands a huge gate, and pillars of solid adamant, that no might of man, nay, not even the sons of heaven, could uproot in war; there stands an iron tower, soaring high, and Tisiphone, sitting girt with bloody pall, keeps sleepless watch over the portal night and day. From it are heard groans, the sound of the savage lash, the clank of iron and the dragging of chains</a:t>
            </a:r>
            <a:r>
              <a:rPr lang="en-GB" dirty="0" smtClean="0"/>
              <a:t>. – </a:t>
            </a:r>
            <a:r>
              <a:rPr lang="en-GB" b="1" dirty="0" smtClean="0"/>
              <a:t>Virgil </a:t>
            </a:r>
            <a:r>
              <a:rPr lang="en-GB" b="1" i="1" dirty="0"/>
              <a:t>Aeneid</a:t>
            </a:r>
            <a:r>
              <a:rPr lang="en-GB" b="1" dirty="0"/>
              <a:t> </a:t>
            </a:r>
            <a:r>
              <a:rPr lang="en-GB" b="1" dirty="0" smtClean="0"/>
              <a:t>6.239 ff. </a:t>
            </a:r>
            <a:endParaRPr lang="en-GB" b="1" dirty="0"/>
          </a:p>
        </p:txBody>
      </p:sp>
      <p:pic>
        <p:nvPicPr>
          <p:cNvPr id="5" name="Picture 4"/>
          <p:cNvPicPr>
            <a:picLocks noChangeAspect="1"/>
          </p:cNvPicPr>
          <p:nvPr/>
        </p:nvPicPr>
        <p:blipFill>
          <a:blip r:embed="rId2"/>
          <a:stretch>
            <a:fillRect/>
          </a:stretch>
        </p:blipFill>
        <p:spPr>
          <a:xfrm>
            <a:off x="5586153" y="1781036"/>
            <a:ext cx="3086362" cy="1735556"/>
          </a:xfrm>
          <a:prstGeom prst="rect">
            <a:avLst/>
          </a:prstGeom>
        </p:spPr>
      </p:pic>
    </p:spTree>
    <p:extLst>
      <p:ext uri="{BB962C8B-B14F-4D97-AF65-F5344CB8AC3E}">
        <p14:creationId xmlns:p14="http://schemas.microsoft.com/office/powerpoint/2010/main" val="31964410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Crossing Over</a:t>
            </a:r>
            <a:endParaRPr lang="en-GB" b="1" dirty="0"/>
          </a:p>
        </p:txBody>
      </p:sp>
      <p:sp>
        <p:nvSpPr>
          <p:cNvPr id="3" name="Content Placeholder 2"/>
          <p:cNvSpPr>
            <a:spLocks noGrp="1"/>
          </p:cNvSpPr>
          <p:nvPr>
            <p:ph idx="1"/>
          </p:nvPr>
        </p:nvSpPr>
        <p:spPr>
          <a:xfrm>
            <a:off x="191193" y="1845734"/>
            <a:ext cx="4222865" cy="4023360"/>
          </a:xfrm>
        </p:spPr>
        <p:txBody>
          <a:bodyPr/>
          <a:lstStyle/>
          <a:p>
            <a:pPr>
              <a:buFont typeface="Arial" panose="020B0604020202020204" pitchFamily="34" charset="0"/>
              <a:buChar char="•"/>
            </a:pPr>
            <a:r>
              <a:rPr lang="en-GB" dirty="0" smtClean="0"/>
              <a:t> Charon the ferryman represented as performing the task of transporting the souls of the deceased across the river Styx and river Acheron (River of Woe – described by Virgil as being the river of Tartarus). </a:t>
            </a:r>
            <a:endParaRPr lang="en-GB" dirty="0"/>
          </a:p>
        </p:txBody>
      </p:sp>
      <p:pic>
        <p:nvPicPr>
          <p:cNvPr id="4" name="Picture 3"/>
          <p:cNvPicPr>
            <a:picLocks noChangeAspect="1"/>
          </p:cNvPicPr>
          <p:nvPr/>
        </p:nvPicPr>
        <p:blipFill>
          <a:blip r:embed="rId2"/>
          <a:stretch>
            <a:fillRect/>
          </a:stretch>
        </p:blipFill>
        <p:spPr>
          <a:xfrm>
            <a:off x="4594860" y="551436"/>
            <a:ext cx="4396346" cy="5411298"/>
          </a:xfrm>
          <a:prstGeom prst="rect">
            <a:avLst/>
          </a:prstGeom>
        </p:spPr>
      </p:pic>
      <p:sp>
        <p:nvSpPr>
          <p:cNvPr id="5" name="TextBox 4"/>
          <p:cNvSpPr txBox="1"/>
          <p:nvPr/>
        </p:nvSpPr>
        <p:spPr>
          <a:xfrm>
            <a:off x="4663103" y="5962734"/>
            <a:ext cx="4328103"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nn-NO" sz="1600" dirty="0" smtClean="0"/>
              <a:t>Attic lekythos, c</a:t>
            </a:r>
            <a:r>
              <a:rPr lang="nn-NO" sz="1600" dirty="0"/>
              <a:t>. 450 </a:t>
            </a:r>
            <a:r>
              <a:rPr lang="nn-NO" sz="1600" dirty="0" smtClean="0"/>
              <a:t>BC, </a:t>
            </a:r>
            <a:r>
              <a:rPr lang="nn-NO" sz="1600" dirty="0"/>
              <a:t>Met Museum</a:t>
            </a:r>
          </a:p>
        </p:txBody>
      </p:sp>
      <p:pic>
        <p:nvPicPr>
          <p:cNvPr id="6" name="Picture 5"/>
          <p:cNvPicPr>
            <a:picLocks noChangeAspect="1"/>
          </p:cNvPicPr>
          <p:nvPr/>
        </p:nvPicPr>
        <p:blipFill>
          <a:blip r:embed="rId3"/>
          <a:stretch>
            <a:fillRect/>
          </a:stretch>
        </p:blipFill>
        <p:spPr>
          <a:xfrm>
            <a:off x="329488" y="3857414"/>
            <a:ext cx="3397634" cy="2820903"/>
          </a:xfrm>
          <a:prstGeom prst="rect">
            <a:avLst/>
          </a:prstGeom>
        </p:spPr>
      </p:pic>
      <p:sp>
        <p:nvSpPr>
          <p:cNvPr id="7" name="TextBox 6"/>
          <p:cNvSpPr txBox="1"/>
          <p:nvPr/>
        </p:nvSpPr>
        <p:spPr>
          <a:xfrm>
            <a:off x="3238411" y="5977467"/>
            <a:ext cx="1441316"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nn-NO" sz="1600" dirty="0" smtClean="0"/>
              <a:t>Attic vessel, c</a:t>
            </a:r>
            <a:r>
              <a:rPr lang="nn-NO" sz="1600" dirty="0"/>
              <a:t>. 500 </a:t>
            </a:r>
            <a:r>
              <a:rPr lang="nn-NO" sz="1600" dirty="0" smtClean="0"/>
              <a:t>BC, </a:t>
            </a:r>
            <a:r>
              <a:rPr lang="nn-NO" sz="1600" i="1" dirty="0" smtClean="0"/>
              <a:t>LIMC</a:t>
            </a:r>
            <a:r>
              <a:rPr lang="nn-NO" sz="1600" dirty="0" smtClean="0"/>
              <a:t>, Charon </a:t>
            </a:r>
            <a:r>
              <a:rPr lang="nn-NO" sz="1600" dirty="0"/>
              <a:t>I 1</a:t>
            </a:r>
          </a:p>
        </p:txBody>
      </p:sp>
      <p:pic>
        <p:nvPicPr>
          <p:cNvPr id="8" name="Picture 7"/>
          <p:cNvPicPr>
            <a:picLocks noChangeAspect="1"/>
          </p:cNvPicPr>
          <p:nvPr/>
        </p:nvPicPr>
        <p:blipFill>
          <a:blip r:embed="rId4"/>
          <a:stretch>
            <a:fillRect/>
          </a:stretch>
        </p:blipFill>
        <p:spPr>
          <a:xfrm>
            <a:off x="243849" y="98791"/>
            <a:ext cx="3122806" cy="3537911"/>
          </a:xfrm>
          <a:prstGeom prst="rect">
            <a:avLst/>
          </a:prstGeom>
        </p:spPr>
      </p:pic>
      <p:sp>
        <p:nvSpPr>
          <p:cNvPr id="9" name="TextBox 8"/>
          <p:cNvSpPr txBox="1"/>
          <p:nvPr/>
        </p:nvSpPr>
        <p:spPr>
          <a:xfrm>
            <a:off x="3100181" y="2791566"/>
            <a:ext cx="1562922"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Attic vessel, c. 475-450 BC, </a:t>
            </a:r>
            <a:r>
              <a:rPr lang="en-GB" sz="1600" i="1" dirty="0" smtClean="0"/>
              <a:t>LIMC</a:t>
            </a:r>
            <a:r>
              <a:rPr lang="en-GB" sz="1600" dirty="0" smtClean="0"/>
              <a:t> Charon I 3.</a:t>
            </a:r>
            <a:endParaRPr lang="en-GB" sz="1600" dirty="0"/>
          </a:p>
        </p:txBody>
      </p:sp>
      <p:pic>
        <p:nvPicPr>
          <p:cNvPr id="10" name="Picture 9"/>
          <p:cNvPicPr>
            <a:picLocks noChangeAspect="1"/>
          </p:cNvPicPr>
          <p:nvPr/>
        </p:nvPicPr>
        <p:blipFill>
          <a:blip r:embed="rId5"/>
          <a:stretch>
            <a:fillRect/>
          </a:stretch>
        </p:blipFill>
        <p:spPr>
          <a:xfrm>
            <a:off x="4843905" y="437344"/>
            <a:ext cx="4101965" cy="5431751"/>
          </a:xfrm>
          <a:prstGeom prst="rect">
            <a:avLst/>
          </a:prstGeom>
        </p:spPr>
      </p:pic>
    </p:spTree>
    <p:extLst>
      <p:ext uri="{BB962C8B-B14F-4D97-AF65-F5344CB8AC3E}">
        <p14:creationId xmlns:p14="http://schemas.microsoft.com/office/powerpoint/2010/main" val="4557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par>
                                <p:cTn id="13" presetID="6" presetClass="entr" presetSubtype="16"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circle(in)">
                                      <p:cBhvr>
                                        <p:cTn id="15"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Alternatives to Hades</a:t>
            </a:r>
            <a:endParaRPr lang="en-GB" b="1" dirty="0"/>
          </a:p>
        </p:txBody>
      </p:sp>
      <p:sp>
        <p:nvSpPr>
          <p:cNvPr id="3" name="Content Placeholder 2"/>
          <p:cNvSpPr>
            <a:spLocks noGrp="1"/>
          </p:cNvSpPr>
          <p:nvPr>
            <p:ph idx="1"/>
          </p:nvPr>
        </p:nvSpPr>
        <p:spPr>
          <a:xfrm>
            <a:off x="166255" y="1845734"/>
            <a:ext cx="5133109" cy="4596630"/>
          </a:xfrm>
        </p:spPr>
        <p:txBody>
          <a:bodyPr>
            <a:normAutofit/>
          </a:bodyPr>
          <a:lstStyle/>
          <a:p>
            <a:pPr>
              <a:buFont typeface="Arial" panose="020B0604020202020204" pitchFamily="34" charset="0"/>
              <a:buChar char="•"/>
            </a:pPr>
            <a:r>
              <a:rPr lang="en-GB" dirty="0" smtClean="0"/>
              <a:t> </a:t>
            </a:r>
            <a:r>
              <a:rPr lang="en-GB" sz="2100" dirty="0" smtClean="0"/>
              <a:t>The </a:t>
            </a:r>
            <a:r>
              <a:rPr lang="en-GB" sz="2100" dirty="0"/>
              <a:t>dead may become stars, cf. Castor and Pollux and Orion. Seems to have been done as a reward.</a:t>
            </a:r>
          </a:p>
          <a:p>
            <a:pPr>
              <a:spcBef>
                <a:spcPts val="100"/>
              </a:spcBef>
            </a:pPr>
            <a:endParaRPr lang="en-GB" sz="100" dirty="0"/>
          </a:p>
          <a:p>
            <a:pPr>
              <a:buFont typeface="Arial" panose="020B0604020202020204" pitchFamily="34" charset="0"/>
              <a:buChar char="•"/>
            </a:pPr>
            <a:r>
              <a:rPr lang="en-GB" dirty="0" smtClean="0"/>
              <a:t> </a:t>
            </a:r>
            <a:r>
              <a:rPr lang="en-GB" sz="2100" dirty="0" smtClean="0"/>
              <a:t>Souls </a:t>
            </a:r>
            <a:r>
              <a:rPr lang="en-GB" sz="2100" dirty="0"/>
              <a:t>(</a:t>
            </a:r>
            <a:r>
              <a:rPr lang="en-GB" sz="2100" dirty="0" err="1"/>
              <a:t>Psychai</a:t>
            </a:r>
            <a:r>
              <a:rPr lang="en-GB" sz="2100" dirty="0"/>
              <a:t>) may join the </a:t>
            </a:r>
            <a:r>
              <a:rPr lang="en-GB" sz="2100" dirty="0" err="1"/>
              <a:t>aither</a:t>
            </a:r>
            <a:r>
              <a:rPr lang="en-GB" sz="2100" dirty="0"/>
              <a:t> – “The moist </a:t>
            </a:r>
            <a:r>
              <a:rPr lang="en-GB" sz="2100" dirty="0" err="1"/>
              <a:t>aither</a:t>
            </a:r>
            <a:r>
              <a:rPr lang="en-GB" sz="2100" dirty="0"/>
              <a:t> received their </a:t>
            </a:r>
            <a:r>
              <a:rPr lang="en-GB" sz="2100" dirty="0" err="1"/>
              <a:t>psychai</a:t>
            </a:r>
            <a:r>
              <a:rPr lang="en-GB" sz="2100" dirty="0"/>
              <a:t>, but the earth their bodies.” – </a:t>
            </a:r>
            <a:r>
              <a:rPr lang="en-GB" sz="2100" b="1" i="1" dirty="0"/>
              <a:t>IG</a:t>
            </a:r>
            <a:r>
              <a:rPr lang="en-GB" sz="2100" b="1" dirty="0"/>
              <a:t> I2 945</a:t>
            </a:r>
            <a:r>
              <a:rPr lang="en-GB" sz="2100" dirty="0"/>
              <a:t>. – An epitaph for an Athenian who died at Potidaea (432-429 BC).</a:t>
            </a:r>
          </a:p>
          <a:p>
            <a:pPr>
              <a:spcBef>
                <a:spcPts val="100"/>
              </a:spcBef>
            </a:pPr>
            <a:endParaRPr lang="en-GB" sz="100" dirty="0"/>
          </a:p>
          <a:p>
            <a:pPr>
              <a:buFont typeface="Arial" panose="020B0604020202020204" pitchFamily="34" charset="0"/>
              <a:buChar char="•"/>
            </a:pPr>
            <a:r>
              <a:rPr lang="en-GB" sz="2100" dirty="0" smtClean="0"/>
              <a:t> Transmigration </a:t>
            </a:r>
            <a:r>
              <a:rPr lang="en-GB" sz="2100" dirty="0"/>
              <a:t>of the souls – the moving of a soul from one body to other as a result of death (metempsychosis</a:t>
            </a:r>
            <a:r>
              <a:rPr lang="en-GB" sz="2100" dirty="0" smtClean="0"/>
              <a:t>), and escaping the cycle of reincarnation </a:t>
            </a:r>
            <a:r>
              <a:rPr lang="en-GB" sz="2100" dirty="0"/>
              <a:t>– see </a:t>
            </a:r>
            <a:r>
              <a:rPr lang="en-GB" sz="2100" b="1" dirty="0"/>
              <a:t>Plato’s </a:t>
            </a:r>
            <a:r>
              <a:rPr lang="en-GB" sz="2100" b="1" i="1" dirty="0" err="1"/>
              <a:t>Phaedo</a:t>
            </a:r>
            <a:r>
              <a:rPr lang="en-GB" sz="2100" b="1" dirty="0"/>
              <a:t> (107d-108c). </a:t>
            </a:r>
          </a:p>
        </p:txBody>
      </p:sp>
      <p:pic>
        <p:nvPicPr>
          <p:cNvPr id="4" name="Picture 3"/>
          <p:cNvPicPr>
            <a:picLocks noChangeAspect="1"/>
          </p:cNvPicPr>
          <p:nvPr/>
        </p:nvPicPr>
        <p:blipFill>
          <a:blip r:embed="rId2"/>
          <a:stretch>
            <a:fillRect/>
          </a:stretch>
        </p:blipFill>
        <p:spPr>
          <a:xfrm>
            <a:off x="5470212" y="1911927"/>
            <a:ext cx="3258152" cy="4270532"/>
          </a:xfrm>
          <a:prstGeom prst="rect">
            <a:avLst/>
          </a:prstGeom>
        </p:spPr>
      </p:pic>
      <p:sp>
        <p:nvSpPr>
          <p:cNvPr id="5" name="TextBox 4"/>
          <p:cNvSpPr txBox="1"/>
          <p:nvPr/>
        </p:nvSpPr>
        <p:spPr>
          <a:xfrm>
            <a:off x="5470211" y="5976598"/>
            <a:ext cx="3332967"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a:t>Terracotta oil lamp depicting a blinded Orion and Artemis, Staatliche Antikensammlungen, Munich</a:t>
            </a:r>
            <a:endParaRPr lang="en-GB" sz="1600" dirty="0"/>
          </a:p>
        </p:txBody>
      </p:sp>
    </p:spTree>
    <p:extLst>
      <p:ext uri="{BB962C8B-B14F-4D97-AF65-F5344CB8AC3E}">
        <p14:creationId xmlns:p14="http://schemas.microsoft.com/office/powerpoint/2010/main" val="26791544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32509" y="1"/>
            <a:ext cx="7543800" cy="1049482"/>
          </a:xfrm>
        </p:spPr>
        <p:txBody>
          <a:bodyPr/>
          <a:lstStyle/>
          <a:p>
            <a:r>
              <a:rPr lang="en-GB" b="1" dirty="0" smtClean="0"/>
              <a:t>The myth of </a:t>
            </a:r>
            <a:r>
              <a:rPr lang="en-GB" b="1" dirty="0" err="1" smtClean="0"/>
              <a:t>Er</a:t>
            </a:r>
            <a:endParaRPr lang="en-GB" b="1" dirty="0"/>
          </a:p>
        </p:txBody>
      </p:sp>
      <p:sp>
        <p:nvSpPr>
          <p:cNvPr id="3" name="Content Placeholder 2"/>
          <p:cNvSpPr>
            <a:spLocks noGrp="1"/>
          </p:cNvSpPr>
          <p:nvPr>
            <p:ph idx="4294967295"/>
          </p:nvPr>
        </p:nvSpPr>
        <p:spPr>
          <a:xfrm>
            <a:off x="103909" y="1212417"/>
            <a:ext cx="4790208" cy="5105256"/>
          </a:xfrm>
        </p:spPr>
        <p:txBody>
          <a:bodyPr>
            <a:normAutofit/>
          </a:bodyPr>
          <a:lstStyle/>
          <a:p>
            <a:pPr>
              <a:buFont typeface="Arial" panose="020B0604020202020204" pitchFamily="34" charset="0"/>
              <a:buChar char="•"/>
            </a:pPr>
            <a:r>
              <a:rPr lang="en-GB" dirty="0" smtClean="0"/>
              <a:t> In the last book of Plato’s </a:t>
            </a:r>
            <a:r>
              <a:rPr lang="en-GB" i="1" dirty="0" smtClean="0"/>
              <a:t>Republic</a:t>
            </a:r>
            <a:r>
              <a:rPr lang="en-GB" dirty="0" smtClean="0"/>
              <a:t> Socrates recounts the myth of </a:t>
            </a:r>
            <a:r>
              <a:rPr lang="en-GB" dirty="0" err="1" smtClean="0"/>
              <a:t>Er</a:t>
            </a:r>
            <a:r>
              <a:rPr lang="en-GB" dirty="0" smtClean="0"/>
              <a:t> to </a:t>
            </a:r>
            <a:r>
              <a:rPr lang="en-GB" dirty="0" err="1" smtClean="0"/>
              <a:t>Glaucon</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Some reference to mythological characters, but a quite distinct conception form that seen in the Homeric texts. </a:t>
            </a:r>
          </a:p>
          <a:p>
            <a:pPr lvl="1">
              <a:buFont typeface="Arial" panose="020B0604020202020204" pitchFamily="34" charset="0"/>
              <a:buChar char="•"/>
            </a:pPr>
            <a:r>
              <a:rPr lang="en-GB" dirty="0" smtClean="0"/>
              <a:t>‘I shall not tell a tale like that of Odysseus to </a:t>
            </a:r>
            <a:r>
              <a:rPr lang="en-GB" dirty="0" err="1" smtClean="0"/>
              <a:t>Alcino</a:t>
            </a:r>
            <a:r>
              <a:rPr lang="en-GB" dirty="0" err="1" smtClean="0">
                <a:cs typeface="Times New Roman" panose="02020603050405020304" pitchFamily="18" charset="0"/>
              </a:rPr>
              <a:t>üs</a:t>
            </a:r>
            <a:r>
              <a:rPr lang="en-GB" dirty="0" smtClean="0">
                <a:cs typeface="Times New Roman" panose="02020603050405020304" pitchFamily="18" charset="0"/>
              </a:rPr>
              <a:t>, but instead my story is of a brave man, </a:t>
            </a:r>
            <a:r>
              <a:rPr lang="en-GB" dirty="0" err="1" smtClean="0">
                <a:cs typeface="Times New Roman" panose="02020603050405020304" pitchFamily="18" charset="0"/>
              </a:rPr>
              <a:t>Er</a:t>
            </a:r>
            <a:r>
              <a:rPr lang="en-GB" dirty="0" smtClean="0">
                <a:cs typeface="Times New Roman" panose="02020603050405020304" pitchFamily="18" charset="0"/>
              </a:rPr>
              <a:t>, the son of </a:t>
            </a:r>
            <a:r>
              <a:rPr lang="en-GB" dirty="0" err="1" smtClean="0">
                <a:cs typeface="Times New Roman" panose="02020603050405020304" pitchFamily="18" charset="0"/>
              </a:rPr>
              <a:t>Armenius</a:t>
            </a:r>
            <a:r>
              <a:rPr lang="en-GB" dirty="0" smtClean="0">
                <a:cs typeface="Times New Roman" panose="02020603050405020304" pitchFamily="18" charset="0"/>
              </a:rPr>
              <a:t>, a </a:t>
            </a:r>
            <a:r>
              <a:rPr lang="en-GB" dirty="0" err="1" smtClean="0">
                <a:cs typeface="Times New Roman" panose="02020603050405020304" pitchFamily="18" charset="0"/>
              </a:rPr>
              <a:t>Pamphylian</a:t>
            </a:r>
            <a:r>
              <a:rPr lang="en-GB" dirty="0" smtClean="0">
                <a:cs typeface="Times New Roman" panose="02020603050405020304" pitchFamily="18" charset="0"/>
              </a:rPr>
              <a:t>, who at one time died in war…’ – </a:t>
            </a:r>
            <a:r>
              <a:rPr lang="en-GB" b="1" dirty="0" smtClean="0">
                <a:cs typeface="Times New Roman" panose="02020603050405020304" pitchFamily="18" charset="0"/>
              </a:rPr>
              <a:t>Plato </a:t>
            </a:r>
            <a:r>
              <a:rPr lang="en-GB" b="1" i="1" dirty="0" smtClean="0">
                <a:cs typeface="Times New Roman" panose="02020603050405020304" pitchFamily="18" charset="0"/>
              </a:rPr>
              <a:t>Republic </a:t>
            </a:r>
            <a:r>
              <a:rPr lang="en-GB" b="1" dirty="0" smtClean="0">
                <a:cs typeface="Times New Roman" panose="02020603050405020304" pitchFamily="18" charset="0"/>
              </a:rPr>
              <a:t>614b2 ff</a:t>
            </a:r>
            <a:r>
              <a:rPr lang="en-GB" dirty="0" smtClean="0">
                <a:cs typeface="Times New Roman" panose="02020603050405020304" pitchFamily="18" charset="0"/>
              </a:rPr>
              <a:t>.</a:t>
            </a:r>
          </a:p>
          <a:p>
            <a:pPr lvl="1">
              <a:buFont typeface="Arial" panose="020B0604020202020204" pitchFamily="34" charset="0"/>
              <a:buChar char="•"/>
            </a:pPr>
            <a:endParaRPr lang="en-GB" sz="100" dirty="0">
              <a:cs typeface="Times New Roman" panose="02020603050405020304" pitchFamily="18" charset="0"/>
            </a:endParaRPr>
          </a:p>
          <a:p>
            <a:pPr>
              <a:buFont typeface="Arial" panose="020B0604020202020204" pitchFamily="34" charset="0"/>
              <a:buChar char="•"/>
            </a:pPr>
            <a:r>
              <a:rPr lang="en-GB" dirty="0" smtClean="0">
                <a:cs typeface="Times New Roman" panose="02020603050405020304" pitchFamily="18" charset="0"/>
              </a:rPr>
              <a:t> On the twelfth day after death, just before cremation </a:t>
            </a:r>
            <a:r>
              <a:rPr lang="en-GB" dirty="0" err="1" smtClean="0">
                <a:cs typeface="Times New Roman" panose="02020603050405020304" pitchFamily="18" charset="0"/>
              </a:rPr>
              <a:t>Er</a:t>
            </a:r>
            <a:r>
              <a:rPr lang="en-GB" dirty="0" smtClean="0">
                <a:cs typeface="Times New Roman" panose="02020603050405020304" pitchFamily="18" charset="0"/>
              </a:rPr>
              <a:t> comes back to life and recounts what he had witnessed. </a:t>
            </a:r>
          </a:p>
          <a:p>
            <a:pPr>
              <a:buFont typeface="Arial" panose="020B0604020202020204" pitchFamily="34" charset="0"/>
              <a:buChar char="•"/>
            </a:pPr>
            <a:endParaRPr lang="en-GB" sz="100" dirty="0">
              <a:cs typeface="Times New Roman" panose="02020603050405020304" pitchFamily="18" charset="0"/>
            </a:endParaRPr>
          </a:p>
          <a:p>
            <a:pPr>
              <a:buFont typeface="Arial" panose="020B0604020202020204" pitchFamily="34" charset="0"/>
              <a:buChar char="•"/>
            </a:pPr>
            <a:r>
              <a:rPr lang="en-GB" dirty="0" smtClean="0">
                <a:cs typeface="Times New Roman" panose="02020603050405020304" pitchFamily="18" charset="0"/>
              </a:rPr>
              <a:t> Possible Pythagorean and Orphic influences?</a:t>
            </a:r>
            <a:endParaRPr lang="en-GB" dirty="0"/>
          </a:p>
        </p:txBody>
      </p:sp>
      <p:sp>
        <p:nvSpPr>
          <p:cNvPr id="4" name="Content Placeholder 3"/>
          <p:cNvSpPr txBox="1">
            <a:spLocks/>
          </p:cNvSpPr>
          <p:nvPr/>
        </p:nvSpPr>
        <p:spPr>
          <a:xfrm>
            <a:off x="4894117" y="1049483"/>
            <a:ext cx="4156364" cy="5268190"/>
          </a:xfrm>
          <a:prstGeom prst="rect">
            <a:avLst/>
          </a:prstGeom>
        </p:spPr>
        <p:txBody>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smtClean="0"/>
              <a:t>Features of the afterlife</a:t>
            </a:r>
          </a:p>
          <a:p>
            <a:pPr>
              <a:buFont typeface="Arial" panose="020B0604020202020204" pitchFamily="34" charset="0"/>
              <a:buChar char="•"/>
            </a:pPr>
            <a:r>
              <a:rPr lang="en-GB" dirty="0" smtClean="0"/>
              <a:t> </a:t>
            </a:r>
            <a:r>
              <a:rPr lang="en-GB" sz="1800" dirty="0" smtClean="0"/>
              <a:t>4 entrances (Left – in and out of the earth; Right – in and out of heaven); judges between them.</a:t>
            </a:r>
          </a:p>
          <a:p>
            <a:pPr>
              <a:buFont typeface="Arial" panose="020B0604020202020204" pitchFamily="34" charset="0"/>
              <a:buChar char="•"/>
            </a:pPr>
            <a:r>
              <a:rPr lang="en-GB" sz="1800" dirty="0" smtClean="0"/>
              <a:t> Journey under the earth thousands years of horrors; from the sky blessings and beauty. </a:t>
            </a:r>
          </a:p>
          <a:p>
            <a:pPr lvl="1">
              <a:buFont typeface="Arial" panose="020B0604020202020204" pitchFamily="34" charset="0"/>
              <a:buChar char="•"/>
            </a:pPr>
            <a:r>
              <a:rPr lang="en-GB" sz="1600" dirty="0" smtClean="0"/>
              <a:t>Those in the underworld had to pay tenfold for each of their sins. The truly wicked are tossed into Tartarus.</a:t>
            </a:r>
          </a:p>
          <a:p>
            <a:pPr>
              <a:buFont typeface="Arial" panose="020B0604020202020204" pitchFamily="34" charset="0"/>
              <a:buChar char="•"/>
            </a:pPr>
            <a:r>
              <a:rPr lang="en-GB" sz="1800" dirty="0" smtClean="0"/>
              <a:t> Souls are subsequently reborn into new forms after the picking of lots and then examples of lives are placed before the souls. Some are reborn as animals and vice versa. </a:t>
            </a:r>
          </a:p>
          <a:p>
            <a:pPr>
              <a:buFont typeface="Arial" panose="020B0604020202020204" pitchFamily="34" charset="0"/>
              <a:buChar char="•"/>
            </a:pPr>
            <a:r>
              <a:rPr lang="en-GB" sz="1800" dirty="0" smtClean="0"/>
              <a:t> After </a:t>
            </a:r>
            <a:r>
              <a:rPr lang="en-GB" sz="1800" dirty="0" smtClean="0"/>
              <a:t>this souls drink from the river of forgetfulness and during sleep are shot up to earth. </a:t>
            </a:r>
            <a:endParaRPr lang="en-GB" sz="1800" dirty="0"/>
          </a:p>
        </p:txBody>
      </p:sp>
    </p:spTree>
    <p:extLst>
      <p:ext uri="{BB962C8B-B14F-4D97-AF65-F5344CB8AC3E}">
        <p14:creationId xmlns:p14="http://schemas.microsoft.com/office/powerpoint/2010/main" val="13005513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673331" y="1862358"/>
            <a:ext cx="7905404" cy="4338938"/>
          </a:xfrm>
        </p:spPr>
        <p:txBody>
          <a:bodyPr>
            <a:normAutofit/>
          </a:bodyPr>
          <a:lstStyle/>
          <a:p>
            <a:pPr>
              <a:buFont typeface="Arial" panose="020B0604020202020204" pitchFamily="34" charset="0"/>
              <a:buChar char="•"/>
            </a:pPr>
            <a:r>
              <a:rPr lang="en-GB" sz="2400" dirty="0" smtClean="0"/>
              <a:t> </a:t>
            </a:r>
            <a:r>
              <a:rPr lang="en-GB" sz="2400" dirty="0"/>
              <a:t>Albinus, L. (2000</a:t>
            </a:r>
            <a:r>
              <a:rPr lang="en-GB" sz="2400" dirty="0" smtClean="0"/>
              <a:t>) </a:t>
            </a:r>
            <a:r>
              <a:rPr lang="en-GB" sz="2400" i="1" dirty="0"/>
              <a:t>The house of </a:t>
            </a:r>
            <a:r>
              <a:rPr lang="en-GB" sz="2400" i="1" dirty="0" smtClean="0"/>
              <a:t>Hades: </a:t>
            </a:r>
            <a:r>
              <a:rPr lang="en-GB" sz="2400" i="1" dirty="0"/>
              <a:t>Studies in ancient Greek eschatology</a:t>
            </a:r>
            <a:r>
              <a:rPr lang="en-GB" sz="2400" dirty="0"/>
              <a:t>. </a:t>
            </a:r>
            <a:r>
              <a:rPr lang="en-GB" sz="2400" dirty="0" smtClean="0"/>
              <a:t>Aarhus, Denmark: </a:t>
            </a:r>
            <a:r>
              <a:rPr lang="en-GB" sz="2400" dirty="0"/>
              <a:t>Aarhus University Press.</a:t>
            </a:r>
            <a:endParaRPr lang="en-GB" sz="2400" dirty="0" smtClean="0"/>
          </a:p>
          <a:p>
            <a:pPr>
              <a:buFont typeface="Arial" panose="020B0604020202020204" pitchFamily="34" charset="0"/>
              <a:buChar char="•"/>
            </a:pPr>
            <a:endParaRPr lang="en-GB" sz="100" dirty="0"/>
          </a:p>
          <a:p>
            <a:pPr>
              <a:buFont typeface="Arial" panose="020B0604020202020204" pitchFamily="34" charset="0"/>
              <a:buChar char="•"/>
            </a:pPr>
            <a:r>
              <a:rPr lang="en-GB" sz="2400" dirty="0"/>
              <a:t> </a:t>
            </a:r>
            <a:r>
              <a:rPr lang="en-GB" sz="2400" dirty="0" err="1"/>
              <a:t>Ilievski</a:t>
            </a:r>
            <a:r>
              <a:rPr lang="en-GB" sz="2400" dirty="0"/>
              <a:t>, </a:t>
            </a:r>
            <a:r>
              <a:rPr lang="en-GB" sz="2400" dirty="0" smtClean="0"/>
              <a:t>V. </a:t>
            </a:r>
            <a:r>
              <a:rPr lang="en-GB" sz="2400" dirty="0"/>
              <a:t>(2017</a:t>
            </a:r>
            <a:r>
              <a:rPr lang="en-GB" sz="2400" dirty="0" smtClean="0"/>
              <a:t>) ‘Lot-casting</a:t>
            </a:r>
            <a:r>
              <a:rPr lang="en-GB" sz="2400" dirty="0"/>
              <a:t>, Divine Interference and Chance in the Myth of </a:t>
            </a:r>
            <a:r>
              <a:rPr lang="en-GB" sz="2400" dirty="0" err="1" smtClean="0"/>
              <a:t>Er</a:t>
            </a:r>
            <a:r>
              <a:rPr lang="en-GB" sz="2400" dirty="0" smtClean="0"/>
              <a:t>’, </a:t>
            </a:r>
            <a:r>
              <a:rPr lang="en-GB" sz="2400" i="1" dirty="0" err="1" smtClean="0"/>
              <a:t>Apeiron</a:t>
            </a:r>
            <a:r>
              <a:rPr lang="en-GB" sz="2400" dirty="0" smtClean="0"/>
              <a:t> 50 (</a:t>
            </a:r>
            <a:r>
              <a:rPr lang="en-GB" sz="2400" dirty="0"/>
              <a:t>1</a:t>
            </a:r>
            <a:r>
              <a:rPr lang="en-GB" sz="2400" dirty="0" smtClean="0"/>
              <a:t>): </a:t>
            </a:r>
            <a:r>
              <a:rPr lang="en-GB" sz="2400" dirty="0"/>
              <a:t>67-80</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err="1" smtClean="0"/>
              <a:t>Morford</a:t>
            </a:r>
            <a:r>
              <a:rPr lang="en-GB" sz="2400" dirty="0"/>
              <a:t>, M. P. O., </a:t>
            </a:r>
            <a:r>
              <a:rPr lang="en-GB" sz="2400" dirty="0" err="1"/>
              <a:t>Lenardon</a:t>
            </a:r>
            <a:r>
              <a:rPr lang="en-GB" sz="2400" dirty="0"/>
              <a:t>, R. J. and Sham, M. (2015)</a:t>
            </a:r>
            <a:r>
              <a:rPr lang="en-GB" sz="2400" i="1" dirty="0"/>
              <a:t> Classical Mythology</a:t>
            </a:r>
            <a:r>
              <a:rPr lang="en-GB" sz="2400" dirty="0"/>
              <a:t>, International tenth edition. Oxford: Oxford University Press</a:t>
            </a:r>
            <a:r>
              <a:rPr lang="en-GB" sz="24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400" dirty="0"/>
              <a:t>Sullivan, F. (1950</a:t>
            </a:r>
            <a:r>
              <a:rPr lang="en-GB" sz="2400" dirty="0" smtClean="0"/>
              <a:t>) ‘Charon</a:t>
            </a:r>
            <a:r>
              <a:rPr lang="en-GB" sz="2400" dirty="0"/>
              <a:t>, the Ferryman of the </a:t>
            </a:r>
            <a:r>
              <a:rPr lang="en-GB" sz="2400" dirty="0" smtClean="0"/>
              <a:t>Dead’, </a:t>
            </a:r>
            <a:r>
              <a:rPr lang="en-GB" sz="2400" i="1" dirty="0" smtClean="0"/>
              <a:t>The </a:t>
            </a:r>
            <a:r>
              <a:rPr lang="en-GB" sz="2400" i="1" dirty="0"/>
              <a:t>Classical </a:t>
            </a:r>
            <a:r>
              <a:rPr lang="en-GB" sz="2400" i="1" dirty="0" smtClean="0"/>
              <a:t>Journal</a:t>
            </a:r>
            <a:r>
              <a:rPr lang="en-GB" sz="2400" dirty="0" smtClean="0"/>
              <a:t> 46 (</a:t>
            </a:r>
            <a:r>
              <a:rPr lang="en-GB" sz="2400" dirty="0"/>
              <a:t>1</a:t>
            </a:r>
            <a:r>
              <a:rPr lang="en-GB" sz="2400" dirty="0" smtClean="0"/>
              <a:t>): 11-17.</a:t>
            </a:r>
            <a:endParaRPr lang="en-GB" sz="2400"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424830652"/>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373</TotalTime>
  <Words>1346</Words>
  <Application>Microsoft Office PowerPoint</Application>
  <PresentationFormat>On-screen Show (4:3)</PresentationFormat>
  <Paragraphs>74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Retrospect</vt:lpstr>
      <vt:lpstr>Myth and Art</vt:lpstr>
      <vt:lpstr>The Underworld</vt:lpstr>
      <vt:lpstr>Homeric Era underworlds</vt:lpstr>
      <vt:lpstr>Reward and Punishment</vt:lpstr>
      <vt:lpstr>The Underworld in the Aeneid </vt:lpstr>
      <vt:lpstr>Crossing Over</vt:lpstr>
      <vt:lpstr>Alternatives to Hades</vt:lpstr>
      <vt:lpstr>The myth of Er</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73</cp:revision>
  <dcterms:created xsi:type="dcterms:W3CDTF">2019-04-24T15:11:01Z</dcterms:created>
  <dcterms:modified xsi:type="dcterms:W3CDTF">2019-05-20T12:00:16Z</dcterms:modified>
</cp:coreProperties>
</file>