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9" r:id="rId4"/>
    <p:sldId id="260" r:id="rId5"/>
    <p:sldId id="262" r:id="rId6"/>
    <p:sldId id="266" r:id="rId7"/>
    <p:sldId id="263" r:id="rId8"/>
    <p:sldId id="264" r:id="rId9"/>
    <p:sldId id="258"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12" autoAdjust="0"/>
    <p:restoredTop sz="94660"/>
  </p:normalViewPr>
  <p:slideViewPr>
    <p:cSldViewPr>
      <p:cViewPr varScale="1">
        <p:scale>
          <a:sx n="69" d="100"/>
          <a:sy n="69" d="100"/>
        </p:scale>
        <p:origin x="-136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136887-EEBF-408A-8EE4-8E94E1AFEDAF}" type="datetimeFigureOut">
              <a:rPr lang="en-GB" smtClean="0"/>
              <a:t>14/03/2018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074770-84B5-4CCD-99D1-E885A7AF6F14}" type="slidenum">
              <a:rPr lang="en-GB" smtClean="0"/>
              <a:t>‹#›</a:t>
            </a:fld>
            <a:endParaRPr lang="en-GB"/>
          </a:p>
        </p:txBody>
      </p:sp>
    </p:spTree>
    <p:extLst>
      <p:ext uri="{BB962C8B-B14F-4D97-AF65-F5344CB8AC3E}">
        <p14:creationId xmlns:p14="http://schemas.microsoft.com/office/powerpoint/2010/main" val="2110515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A074770-84B5-4CCD-99D1-E885A7AF6F14}" type="slidenum">
              <a:rPr lang="en-GB" smtClean="0"/>
              <a:t>4</a:t>
            </a:fld>
            <a:endParaRPr lang="en-GB"/>
          </a:p>
        </p:txBody>
      </p:sp>
    </p:spTree>
    <p:extLst>
      <p:ext uri="{BB962C8B-B14F-4D97-AF65-F5344CB8AC3E}">
        <p14:creationId xmlns:p14="http://schemas.microsoft.com/office/powerpoint/2010/main" val="14918204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51A25AF-26D6-4535-BB14-19A9C2F75186}" type="datetimeFigureOut">
              <a:rPr lang="en-GB" smtClean="0"/>
              <a:t>14/03/2018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455B0312-14D0-4B70-BDD5-CD849F0DC54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51A25AF-26D6-4535-BB14-19A9C2F75186}" type="datetimeFigureOut">
              <a:rPr lang="en-GB" smtClean="0"/>
              <a:t>14/03/2018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5B0312-14D0-4B70-BDD5-CD849F0DC54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51A25AF-26D6-4535-BB14-19A9C2F75186}" type="datetimeFigureOut">
              <a:rPr lang="en-GB" smtClean="0"/>
              <a:t>14/03/2018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5B0312-14D0-4B70-BDD5-CD849F0DC54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51A25AF-26D6-4535-BB14-19A9C2F75186}" type="datetimeFigureOut">
              <a:rPr lang="en-GB" smtClean="0"/>
              <a:t>14/03/2018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55B0312-14D0-4B70-BDD5-CD849F0DC54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51A25AF-26D6-4535-BB14-19A9C2F75186}" type="datetimeFigureOut">
              <a:rPr lang="en-GB" smtClean="0"/>
              <a:t>14/03/2018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51A25AF-26D6-4535-BB14-19A9C2F75186}" type="datetimeFigureOut">
              <a:rPr lang="en-GB" smtClean="0"/>
              <a:t>14/03/2018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455B0312-14D0-4B70-BDD5-CD849F0DC54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51A25AF-26D6-4535-BB14-19A9C2F75186}" type="datetimeFigureOut">
              <a:rPr lang="en-GB" smtClean="0"/>
              <a:t>14/03/2018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51A25AF-26D6-4535-BB14-19A9C2F75186}" type="datetimeFigureOut">
              <a:rPr lang="en-GB" smtClean="0"/>
              <a:t>14/03/2018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51A25AF-26D6-4535-BB14-19A9C2F75186}" type="datetimeFigureOut">
              <a:rPr lang="en-GB" smtClean="0"/>
              <a:t>14/03/2018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455B0312-14D0-4B70-BDD5-CD849F0DC54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51A25AF-26D6-4535-BB14-19A9C2F75186}" type="datetimeFigureOut">
              <a:rPr lang="en-GB" smtClean="0"/>
              <a:t>14/03/2018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51A25AF-26D6-4535-BB14-19A9C2F75186}" type="datetimeFigureOut">
              <a:rPr lang="en-GB" smtClean="0"/>
              <a:t>14/03/2018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455B0312-14D0-4B70-BDD5-CD849F0DC54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51A25AF-26D6-4535-BB14-19A9C2F75186}" type="datetimeFigureOut">
              <a:rPr lang="en-GB" smtClean="0"/>
              <a:t>14/03/2018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455B0312-14D0-4B70-BDD5-CD849F0DC54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url?sa=i&amp;rct=j&amp;q=&amp;esrc=s&amp;source=images&amp;cd=&amp;cad=rja&amp;uact=8&amp;ved=2ahUKEwjN2OXku9fZAhVRZFAKHdOoB5gQjRx6BAgAEAY&amp;url=http://crackingideas.com/&amp;psig=AOvVaw1EVKdCcYvXHhjDDgSZ6Hp-&amp;ust=1520417786111545"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uk/url?sa=i&amp;rct=j&amp;q=&amp;esrc=s&amp;source=images&amp;cd=&amp;ved=2ahUKEwjp3OfAtdjZAhXEPFAKHbiyCd0QjRx6BAgAEAU&amp;url=https://www.epigeum.com/epigeum-insights/news/the-importance-of-skills-and-attributes-for-career-success/&amp;psig=AOvVaw3aR4DHzD8PPCXL1dN__4tC&amp;ust=1520450415049897"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2ahUKEwjN2OXku9fZAhVRZFAKHdOoB5gQjRx6BAgAEAY&amp;url=http://crackingideas.com/&amp;psig=AOvVaw1EVKdCcYvXHhjDDgSZ6Hp-&amp;ust=1520417786111545"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uk/url?sa=i&amp;rct=j&amp;q=&amp;esrc=s&amp;source=images&amp;cd=&amp;cad=rja&amp;uact=8&amp;ved=2ahUKEwj4vpbtn9jZAhUCLlAKHXwZA5IQjRx6BAgAEAY&amp;url=https://edprojects.co.uk/2016/05/19/cracking-ideas/&amp;psig=AOvVaw0n_wJE9w_qbP-SwAuHV66q&amp;ust=1520444631444704"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google.co.uk/url?sa=i&amp;rct=j&amp;q=&amp;esrc=s&amp;source=images&amp;cd=&amp;cad=rja&amp;uact=8&amp;ved=2ahUKEwis77_HvNfZAhWMYlAKHeOgADgQjRx6BAgAEAY&amp;url=http://crackingideas.com/third_party/Cracking%2BIdeas&amp;psig=AOvVaw1EVKdCcYvXHhjDDgSZ6Hp-&amp;ust=1520417786111545"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webarchive.nationalarchives.gov.uk/20140603121612/http:/www.ipo.gov.uk/about/press/press-release/press-release-2009/press-release-20091023.htm" TargetMode="External"/><Relationship Id="rId3" Type="http://schemas.openxmlformats.org/officeDocument/2006/relationships/hyperlink" Target="http://crackingideas.com/third_party/Cracking+Ideas" TargetMode="External"/><Relationship Id="rId7" Type="http://schemas.openxmlformats.org/officeDocument/2006/relationships/hyperlink" Target="http://crackingideas.com/sites/default/files/competition_documents/CI2016%204-7%20Resource.pdf" TargetMode="External"/><Relationship Id="rId2" Type="http://schemas.openxmlformats.org/officeDocument/2006/relationships/hyperlink" Target="http://crackingideas.com/aboutip" TargetMode="External"/><Relationship Id="rId1" Type="http://schemas.openxmlformats.org/officeDocument/2006/relationships/slideLayout" Target="../slideLayouts/slideLayout2.xml"/><Relationship Id="rId6" Type="http://schemas.openxmlformats.org/officeDocument/2006/relationships/hyperlink" Target="https://link.springer.com/referenceworkentry/10.1007/978-3-658-05263-8_2-1" TargetMode="External"/><Relationship Id="rId5" Type="http://schemas.openxmlformats.org/officeDocument/2006/relationships/hyperlink" Target="https://www.epigeum.com/epigeum-insights/news/the-importance-of-skills-and-attributes-for-career-success/" TargetMode="External"/><Relationship Id="rId10" Type="http://schemas.openxmlformats.org/officeDocument/2006/relationships/hyperlink" Target="https://www.kemel.gr/sites/default/files/files/7_do_you_have_what_it_takes_to_be_an_entrepreneur_0.pdf" TargetMode="External"/><Relationship Id="rId4" Type="http://schemas.openxmlformats.org/officeDocument/2006/relationships/hyperlink" Target="http://crackingideas.com/competitions/Nancy+&amp;+the+Meerkats+Musical+Box" TargetMode="External"/><Relationship Id="rId9" Type="http://schemas.openxmlformats.org/officeDocument/2006/relationships/hyperlink" Target="http://crackingideas.com/sites/default/files/documents/8-11%20Lesson%20Plan.pdf"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openinnovation.eu/17-05-2017/11-paradoxes-of-entrepreneurial-thinking-why-entrepreneurship-can-hardly-be-taught/" TargetMode="External"/><Relationship Id="rId2" Type="http://schemas.openxmlformats.org/officeDocument/2006/relationships/hyperlink" Target="https://www.telegraph.co.uk/connect/better-business/innovation/what-is-innovation-and-how-can-businesses-foster-it/" TargetMode="External"/><Relationship Id="rId1" Type="http://schemas.openxmlformats.org/officeDocument/2006/relationships/slideLayout" Target="../slideLayouts/slideLayout2.xml"/><Relationship Id="rId6" Type="http://schemas.openxmlformats.org/officeDocument/2006/relationships/hyperlink" Target="https://businesswales.gov.wales/bigideas/youth-entrepreneurship-strategy" TargetMode="External"/><Relationship Id="rId5" Type="http://schemas.openxmlformats.org/officeDocument/2006/relationships/hyperlink" Target="https://businesswales.gov.wales/bigideas/understanding-entrepreneurship-acro-model" TargetMode="External"/><Relationship Id="rId4" Type="http://schemas.openxmlformats.org/officeDocument/2006/relationships/hyperlink" Target="http://gov.wales/topics/educationandskills/schoolshome/curriculuminwales/curriculum-for-wales-curriculum-for-life/?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6632"/>
            <a:ext cx="7772400" cy="1037673"/>
          </a:xfrm>
        </p:spPr>
        <p:txBody>
          <a:bodyPr>
            <a:normAutofit/>
          </a:bodyPr>
          <a:lstStyle/>
          <a:p>
            <a:pPr algn="ctr"/>
            <a:r>
              <a:rPr lang="en-GB" sz="5400" u="sng" dirty="0" smtClean="0">
                <a:solidFill>
                  <a:schemeClr val="accent3">
                    <a:lumMod val="75000"/>
                  </a:schemeClr>
                </a:solidFill>
                <a:latin typeface="Berlin Sans FB Demi" panose="020E0802020502020306" pitchFamily="34" charset="0"/>
                <a:ea typeface="Tahoma" panose="020B0604030504040204" pitchFamily="34" charset="0"/>
                <a:cs typeface="Tahoma" panose="020B0604030504040204" pitchFamily="34" charset="0"/>
              </a:rPr>
              <a:t>‘Cracking Ideas’</a:t>
            </a:r>
            <a:endParaRPr lang="en-GB" sz="5400" u="sng" dirty="0">
              <a:solidFill>
                <a:schemeClr val="accent3">
                  <a:lumMod val="75000"/>
                </a:schemeClr>
              </a:solidFill>
              <a:latin typeface="Berlin Sans FB Demi" panose="020E0802020502020306" pitchFamily="34" charset="0"/>
              <a:ea typeface="Tahoma" panose="020B0604030504040204" pitchFamily="34" charset="0"/>
              <a:cs typeface="Tahoma" panose="020B0604030504040204" pitchFamily="34" charset="0"/>
            </a:endParaRPr>
          </a:p>
        </p:txBody>
      </p:sp>
      <p:sp>
        <p:nvSpPr>
          <p:cNvPr id="3" name="Subtitle 2"/>
          <p:cNvSpPr>
            <a:spLocks noGrp="1"/>
          </p:cNvSpPr>
          <p:nvPr>
            <p:ph type="subTitle" idx="1"/>
          </p:nvPr>
        </p:nvSpPr>
        <p:spPr>
          <a:xfrm>
            <a:off x="755576" y="1340768"/>
            <a:ext cx="7772400" cy="1199704"/>
          </a:xfrm>
        </p:spPr>
        <p:txBody>
          <a:bodyPr>
            <a:normAutofit/>
          </a:bodyPr>
          <a:lstStyle/>
          <a:p>
            <a:pPr algn="ctr"/>
            <a:r>
              <a:rPr lang="en-GB" sz="4800" u="sng" dirty="0" smtClean="0">
                <a:solidFill>
                  <a:schemeClr val="accent3">
                    <a:lumMod val="75000"/>
                  </a:schemeClr>
                </a:solidFill>
                <a:latin typeface="Berlin Sans FB Demi" panose="020E0802020502020306" pitchFamily="34" charset="0"/>
                <a:ea typeface="Tahoma" panose="020B0604030504040204" pitchFamily="34" charset="0"/>
                <a:cs typeface="Tahoma" panose="020B0604030504040204" pitchFamily="34" charset="0"/>
              </a:rPr>
              <a:t>Entrepreneurial initiative</a:t>
            </a:r>
            <a:endParaRPr lang="en-GB" sz="4800" u="sng" dirty="0">
              <a:solidFill>
                <a:schemeClr val="accent3">
                  <a:lumMod val="75000"/>
                </a:schemeClr>
              </a:solidFill>
              <a:latin typeface="Berlin Sans FB Demi" panose="020E0802020502020306" pitchFamily="34" charset="0"/>
              <a:ea typeface="Tahoma" panose="020B0604030504040204" pitchFamily="34" charset="0"/>
              <a:cs typeface="Tahoma" panose="020B0604030504040204" pitchFamily="34" charset="0"/>
            </a:endParaRPr>
          </a:p>
        </p:txBody>
      </p:sp>
      <p:pic>
        <p:nvPicPr>
          <p:cNvPr id="1026" name="Picture 2" descr="Image result for cracking ideas">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645" t="20620" r="4690" b="16749"/>
          <a:stretch/>
        </p:blipFill>
        <p:spPr bwMode="auto">
          <a:xfrm>
            <a:off x="2123728" y="2348880"/>
            <a:ext cx="5025218" cy="2343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89454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12776"/>
            <a:ext cx="9036496" cy="4659878"/>
          </a:xfrm>
        </p:spPr>
        <p:txBody>
          <a:bodyPr>
            <a:normAutofit fontScale="92500" lnSpcReduction="10000"/>
          </a:bodyPr>
          <a:lstStyle/>
          <a:p>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An entrepreneur is a risk taker who is creative, organized and approachable. </a:t>
            </a:r>
            <a:endPar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 entrepreneur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is a decision maker, a innovator, an inventor, an opportunist, a leader and an overall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co-ordinator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(Westhead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and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Wright, 2013).</a:t>
            </a:r>
          </a:p>
          <a:p>
            <a:endPar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Entrepreneurship education involves providing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opportunities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and educating students to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develop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entrepreneurial and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transferable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skills within their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learning.                                             These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can then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be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taken with them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into                                                       the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workforce </a:t>
            </a:r>
            <a:r>
              <a:rPr lang="en-GB" sz="2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society, increasing                                                  their </a:t>
            </a:r>
            <a:r>
              <a:rPr lang="en-GB" sz="2200" dirty="0">
                <a:solidFill>
                  <a:schemeClr val="accent3"/>
                </a:solidFill>
                <a:latin typeface="Tahoma" panose="020B0604030504040204" pitchFamily="34" charset="0"/>
                <a:ea typeface="Tahoma" panose="020B0604030504040204" pitchFamily="34" charset="0"/>
                <a:cs typeface="Tahoma" panose="020B0604030504040204" pitchFamily="34" charset="0"/>
              </a:rPr>
              <a:t>employability </a:t>
            </a:r>
            <a:r>
              <a:rPr lang="en-GB" sz="13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r>
              <a:rPr lang="en-GB" sz="1300" dirty="0">
                <a:solidFill>
                  <a:schemeClr val="accent3"/>
                </a:solidFill>
                <a:latin typeface="Tahoma" panose="020B0604030504040204" pitchFamily="34" charset="0"/>
                <a:ea typeface="Tahoma" panose="020B0604030504040204" pitchFamily="34" charset="0"/>
                <a:cs typeface="Tahoma" panose="020B0604030504040204" pitchFamily="34" charset="0"/>
              </a:rPr>
              <a:t>Jones </a:t>
            </a:r>
            <a:r>
              <a:rPr lang="en-GB" sz="1300" i="1" dirty="0">
                <a:solidFill>
                  <a:schemeClr val="accent3"/>
                </a:solidFill>
                <a:latin typeface="Tahoma" panose="020B0604030504040204" pitchFamily="34" charset="0"/>
                <a:ea typeface="Tahoma" panose="020B0604030504040204" pitchFamily="34" charset="0"/>
                <a:cs typeface="Tahoma" panose="020B0604030504040204" pitchFamily="34" charset="0"/>
              </a:rPr>
              <a:t>et al.</a:t>
            </a:r>
            <a:r>
              <a:rPr lang="en-GB" sz="1300" dirty="0">
                <a:solidFill>
                  <a:schemeClr val="accent3"/>
                </a:solidFill>
                <a:latin typeface="Tahoma" panose="020B0604030504040204" pitchFamily="34" charset="0"/>
                <a:ea typeface="Tahoma" panose="020B0604030504040204" pitchFamily="34" charset="0"/>
                <a:cs typeface="Tahoma" panose="020B0604030504040204" pitchFamily="34" charset="0"/>
              </a:rPr>
              <a:t>, 2017).</a:t>
            </a:r>
          </a:p>
        </p:txBody>
      </p:sp>
      <p:sp>
        <p:nvSpPr>
          <p:cNvPr id="3" name="Title 2"/>
          <p:cNvSpPr>
            <a:spLocks noGrp="1"/>
          </p:cNvSpPr>
          <p:nvPr>
            <p:ph type="title"/>
          </p:nvPr>
        </p:nvSpPr>
        <p:spPr>
          <a:xfrm>
            <a:off x="107504" y="16380"/>
            <a:ext cx="9144000" cy="1143000"/>
          </a:xfrm>
        </p:spPr>
        <p:txBody>
          <a:bodyPr>
            <a:noAutofit/>
          </a:bodyPr>
          <a:lstStyle/>
          <a:p>
            <a:r>
              <a:rPr lang="en-GB" sz="4400" b="0" dirty="0" smtClean="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What is a entrepreneur?</a:t>
            </a:r>
            <a:endParaRPr lang="en-GB" sz="4400" b="0" dirty="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pic>
        <p:nvPicPr>
          <p:cNvPr id="4100" name="Picture 4" descr="Image result for entrepreneur mind cloud">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1" y="4221088"/>
            <a:ext cx="3515669" cy="25453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991872" y="6522167"/>
            <a:ext cx="2304256" cy="276999"/>
          </a:xfrm>
          <a:prstGeom prst="rect">
            <a:avLst/>
          </a:prstGeom>
          <a:noFill/>
        </p:spPr>
        <p:txBody>
          <a:bodyPr wrap="square" rtlCol="0">
            <a:spAutoFit/>
          </a:bodyPr>
          <a:lstStyle/>
          <a:p>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(Davie, 2016)</a:t>
            </a:r>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84509544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268760"/>
            <a:ext cx="8964488" cy="4525963"/>
          </a:xfrm>
        </p:spPr>
        <p:txBody>
          <a:bodyPr>
            <a:normAutofit/>
          </a:bodyPr>
          <a:lstStyle/>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Entrepreneurial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thinking is defined as having an entrepreneurial mind-set which is to be creative, a leader, a decision maker, an innovator and a risk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taker</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(Krueger, 2007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as cited by </a:t>
            </a:r>
            <a:r>
              <a:rPr lang="en-GB" sz="1200" dirty="0" err="1">
                <a:solidFill>
                  <a:schemeClr val="accent3"/>
                </a:solidFill>
                <a:latin typeface="Tahoma" panose="020B0604030504040204" pitchFamily="34" charset="0"/>
                <a:ea typeface="Tahoma" panose="020B0604030504040204" pitchFamily="34" charset="0"/>
                <a:cs typeface="Tahoma" panose="020B0604030504040204" pitchFamily="34" charset="0"/>
              </a:rPr>
              <a:t>Spruijt</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 2017</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p>
          <a:p>
            <a:pPr marL="109728" indent="0">
              <a:buNone/>
            </a:pPr>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It consists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of having a belief in one's ability in the hope to improve something, it involves taking a chance with no guarantees, working in a group but also being a leader and sometimes going against the status quo and trying something different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(Fleischmann, 2015</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p>
          <a:p>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There are different entrepreneurial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initiatives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now used throughout education which are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there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to encourage entrepreneurial thinking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and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develop transferable skills. </a:t>
            </a:r>
          </a:p>
        </p:txBody>
      </p:sp>
      <p:sp>
        <p:nvSpPr>
          <p:cNvPr id="3" name="Title 2"/>
          <p:cNvSpPr>
            <a:spLocks noGrp="1"/>
          </p:cNvSpPr>
          <p:nvPr>
            <p:ph type="title"/>
          </p:nvPr>
        </p:nvSpPr>
        <p:spPr>
          <a:xfrm>
            <a:off x="0" y="188640"/>
            <a:ext cx="9144000" cy="1143000"/>
          </a:xfrm>
        </p:spPr>
        <p:txBody>
          <a:bodyPr>
            <a:noAutofit/>
          </a:bodyPr>
          <a:lstStyle/>
          <a:p>
            <a:pPr algn="ctr"/>
            <a:r>
              <a:rPr lang="en-GB" sz="4400" b="0" dirty="0">
                <a:solidFill>
                  <a:srgbClr val="EB641B">
                    <a:lumMod val="75000"/>
                  </a:srgb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What is entrepreneurial thinking?</a:t>
            </a:r>
            <a:endParaRPr lang="en-GB" sz="4000" dirty="0"/>
          </a:p>
        </p:txBody>
      </p:sp>
      <p:pic>
        <p:nvPicPr>
          <p:cNvPr id="3074" name="Picture 2" descr="C:\Users\Stones\AppData\Local\Microsoft\Windows\Temporary Internet Files\Content.IE5\S3220EF1\thinking-boy-girl[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4174797"/>
            <a:ext cx="2958849" cy="22396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2976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5576" y="116632"/>
            <a:ext cx="8229600" cy="1143000"/>
          </a:xfrm>
        </p:spPr>
        <p:txBody>
          <a:bodyPr>
            <a:normAutofit/>
          </a:bodyPr>
          <a:lstStyle/>
          <a:p>
            <a:pPr algn="r"/>
            <a:r>
              <a:rPr lang="en-GB" sz="4400" b="0" dirty="0" smtClean="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Cracking Ideas: The initiative</a:t>
            </a:r>
            <a:endParaRPr lang="en-GB" sz="4400" b="0" dirty="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5" name="Content Placeholder 4"/>
          <p:cNvSpPr>
            <a:spLocks noGrp="1"/>
          </p:cNvSpPr>
          <p:nvPr>
            <p:ph idx="1"/>
          </p:nvPr>
        </p:nvSpPr>
        <p:spPr>
          <a:xfrm>
            <a:off x="155251" y="1628800"/>
            <a:ext cx="8964488" cy="4525963"/>
          </a:xfrm>
        </p:spPr>
        <p:txBody>
          <a:bodyPr>
            <a:normAutofit/>
          </a:bodyPr>
          <a:lstStyle/>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Used from 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age of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4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16 and onwards.</a:t>
            </a: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underlying basis of the initiative is to develop knowledge about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intellectual property and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to create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innovators through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creativity.</a:t>
            </a: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Originates from the Intellectual Property Office (IPO) and Wallace and Gromit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creator Aardman</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a:t>
            </a: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overall premise of the initiative is that it enables students with the knowledge, skills and the ability to take ownership over their ideas and inventions whilst encouraging them to develop new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projects</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and inventions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(Cracking Ideas, 2017). </a:t>
            </a:r>
          </a:p>
        </p:txBody>
      </p:sp>
      <p:pic>
        <p:nvPicPr>
          <p:cNvPr id="4" name="Picture 2" descr="Image result for cracking ideas">
            <a:hlinkClick r:id="rId3"/>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61993" t="27628" r="4690" b="22006"/>
          <a:stretch/>
        </p:blipFill>
        <p:spPr bwMode="auto">
          <a:xfrm>
            <a:off x="244918" y="116632"/>
            <a:ext cx="1302746" cy="1368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3011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4784"/>
            <a:ext cx="9144000" cy="4525963"/>
          </a:xfrm>
        </p:spPr>
        <p:txBody>
          <a:bodyPr>
            <a:normAutofit/>
          </a:bodyPr>
          <a:lstStyle/>
          <a:p>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The initiative encourages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students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to take risks with their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inventions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and designs by entering them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into competitions and taking a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risk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which is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part of being a entrepreneur.</a:t>
            </a:r>
          </a:p>
          <a:p>
            <a:pPr marL="109728" indent="0">
              <a:buNone/>
            </a:pP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Every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year ‘Cracking Ideas’ runs a competition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which encourages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innovation, collaboration, digital skills and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creativity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(Intellectual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Property Office, 2009). </a:t>
            </a: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They develop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lesson plans and resources which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revolve around developing 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most demanded skills and knowledge needed within the workforce at an initial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time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Intellectual Property Office, 2016).  </a:t>
            </a: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p:txBody>
      </p:sp>
      <p:sp>
        <p:nvSpPr>
          <p:cNvPr id="4" name="Title 2"/>
          <p:cNvSpPr>
            <a:spLocks noGrp="1"/>
          </p:cNvSpPr>
          <p:nvPr>
            <p:ph type="title"/>
          </p:nvPr>
        </p:nvSpPr>
        <p:spPr>
          <a:xfrm>
            <a:off x="0" y="116632"/>
            <a:ext cx="9036496" cy="1143000"/>
          </a:xfrm>
        </p:spPr>
        <p:txBody>
          <a:bodyPr>
            <a:noAutofit/>
          </a:bodyPr>
          <a:lstStyle/>
          <a:p>
            <a:pPr algn="r"/>
            <a:r>
              <a:rPr lang="en-GB" sz="4400" b="0" dirty="0" smtClean="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How does cracking ideas encourage entrepreneurial thinking?</a:t>
            </a:r>
            <a:endParaRPr lang="en-GB" sz="4400" b="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endParaRPr>
          </a:p>
        </p:txBody>
      </p:sp>
      <p:pic>
        <p:nvPicPr>
          <p:cNvPr id="7170" name="Picture 2" descr="Image result for cracking ideas">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427984" y="4722079"/>
            <a:ext cx="4323144" cy="1987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58730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628800"/>
            <a:ext cx="9221363" cy="4525963"/>
          </a:xfrm>
        </p:spPr>
        <p:txBody>
          <a:bodyPr>
            <a:normAutofit/>
          </a:bodyPr>
          <a:lstStyle/>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initiative meets the three themes of the YES plan which stands for Youth Entrepreneurship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Strategy</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consists of three main themes</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which are Engaging, Empowering and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Equipping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(Welsh Government, 2018). </a:t>
            </a: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endPar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109728" indent="0">
              <a:buNone/>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initiative meets the three themes by:-</a:t>
            </a:r>
          </a:p>
          <a:p>
            <a:endPar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pPr marL="566928" indent="-457200">
              <a:buFont typeface="+mj-lt"/>
              <a:buAutoNum type="arabicPeriod"/>
            </a:pP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Developing students digital skill sets. </a:t>
            </a:r>
          </a:p>
          <a:p>
            <a:pPr marL="566928" indent="-457200">
              <a:buFont typeface="+mj-lt"/>
              <a:buAutoNum type="arabicPeriod"/>
            </a:pP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Encouraging innovation within students learning.</a:t>
            </a:r>
          </a:p>
          <a:p>
            <a:pPr marL="566928" indent="-457200">
              <a:buFont typeface="+mj-lt"/>
              <a:buAutoNum type="arabicPeriod"/>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Enabling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students with the skills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and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understanding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to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create their own opportunities</a:t>
            </a:r>
          </a:p>
          <a:p>
            <a:pPr marL="566928" indent="-457200">
              <a:buFont typeface="+mj-lt"/>
              <a:buAutoNum type="arabicPeriod"/>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Developing the students ability to grasp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opportunities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that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present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themselves now or within the future</a:t>
            </a:r>
          </a:p>
          <a:p>
            <a:pPr marL="566928" indent="-457200">
              <a:buFont typeface="+mj-lt"/>
              <a:buAutoNum type="arabicPeriod"/>
            </a:pPr>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p:txBody>
      </p:sp>
      <p:sp>
        <p:nvSpPr>
          <p:cNvPr id="3" name="Title 2"/>
          <p:cNvSpPr>
            <a:spLocks noGrp="1"/>
          </p:cNvSpPr>
          <p:nvPr>
            <p:ph type="title"/>
          </p:nvPr>
        </p:nvSpPr>
        <p:spPr>
          <a:xfrm>
            <a:off x="14033" y="116632"/>
            <a:ext cx="9144000" cy="1143000"/>
          </a:xfrm>
        </p:spPr>
        <p:txBody>
          <a:bodyPr>
            <a:noAutofit/>
          </a:bodyPr>
          <a:lstStyle/>
          <a:p>
            <a:r>
              <a:rPr lang="en-GB" sz="4400" b="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How does cracking ideas encourage entrepreneurial thinking?</a:t>
            </a:r>
            <a:endParaRPr lang="en-GB" sz="4400" dirty="0"/>
          </a:p>
        </p:txBody>
      </p:sp>
      <p:pic>
        <p:nvPicPr>
          <p:cNvPr id="4" name="Picture 4" descr="Image result for cracking idea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248" y="3284984"/>
            <a:ext cx="2229223" cy="26207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17421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0528" y="764704"/>
            <a:ext cx="9505056" cy="5400600"/>
          </a:xfrm>
        </p:spPr>
        <p:txBody>
          <a:bodyPr>
            <a:noAutofit/>
          </a:bodyPr>
          <a:lstStyle/>
          <a:p>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Types of transferable skills which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initiative develops are the ability to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work in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 team</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communication skills including listening skills and problem solving skills.</a:t>
            </a:r>
          </a:p>
          <a:p>
            <a:pPr marL="109728" indent="0">
              <a:buNone/>
            </a:pPr>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ACRO stands for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Attitude,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Creativity, Relationship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and Organization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is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a government strategy which ‘focuses on developing the attitudes, skills and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behaviour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needed for young people to meet the needs of business and society in the 21st century</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 </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(Welsh Government, 2018, para.2).</a:t>
            </a: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Ways in which the initiative meets ACRO:-</a:t>
            </a:r>
          </a:p>
          <a:p>
            <a:pPr marL="566928" indent="-457200">
              <a:buFont typeface="+mj-lt"/>
              <a:buAutoNum type="arabicPeriod"/>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Cracking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ideas activities can either be done individually or as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team developing communication skills, listening skills, ability of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mediation and co-operation. </a:t>
            </a:r>
          </a:p>
          <a:p>
            <a:pPr marL="566928" indent="-457200">
              <a:buFont typeface="+mj-lt"/>
              <a:buAutoNum type="arabicPeriod"/>
            </a:pP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Lesson plans present students with problems to solve which they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have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to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overcome. If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their ideas do not originally work then they have to keep trying until they do </a:t>
            </a:r>
            <a:r>
              <a:rPr lang="en-GB" sz="1200" dirty="0">
                <a:solidFill>
                  <a:schemeClr val="accent3"/>
                </a:solidFill>
                <a:latin typeface="Tahoma" panose="020B0604030504040204" pitchFamily="34" charset="0"/>
                <a:ea typeface="Tahoma" panose="020B0604030504040204" pitchFamily="34" charset="0"/>
                <a:cs typeface="Tahoma" panose="020B0604030504040204" pitchFamily="34" charset="0"/>
              </a:rPr>
              <a:t>(The Intellectual Property Office, 2016</a:t>
            </a:r>
            <a:r>
              <a:rPr lang="en-GB" sz="12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p>
          <a:p>
            <a:pPr marL="109728" indent="0">
              <a:buNone/>
            </a:pPr>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endParaRPr>
          </a:p>
        </p:txBody>
      </p:sp>
      <p:sp>
        <p:nvSpPr>
          <p:cNvPr id="3" name="Title 2"/>
          <p:cNvSpPr>
            <a:spLocks noGrp="1"/>
          </p:cNvSpPr>
          <p:nvPr>
            <p:ph type="title"/>
          </p:nvPr>
        </p:nvSpPr>
        <p:spPr>
          <a:xfrm>
            <a:off x="467544" y="-243408"/>
            <a:ext cx="8229600" cy="1143000"/>
          </a:xfrm>
        </p:spPr>
        <p:txBody>
          <a:bodyPr>
            <a:normAutofit/>
          </a:bodyPr>
          <a:lstStyle/>
          <a:p>
            <a:pPr algn="ctr"/>
            <a:r>
              <a:rPr lang="en-GB" sz="4400" b="0" dirty="0" smtClean="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Transferable skills</a:t>
            </a:r>
            <a:endParaRPr lang="en-GB" sz="4400" b="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797266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8519" y="1052736"/>
            <a:ext cx="9246870" cy="4954555"/>
          </a:xfrm>
        </p:spPr>
        <p:txBody>
          <a:bodyPr>
            <a:noAutofit/>
          </a:bodyPr>
          <a:lstStyle/>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Entrepreneurial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thinking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consists of having 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mind-set of an entrepreneur</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t>
            </a:r>
          </a:p>
          <a:p>
            <a:pPr marL="109728" indent="0">
              <a:buNone/>
            </a:pP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Cracking Ideas is just one initiative which encourages entrepreneurial thinking. </a:t>
            </a:r>
          </a:p>
          <a:p>
            <a:pPr marL="109728" indent="0">
              <a:buNone/>
            </a:pP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The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initiative meets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components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of the ACRO model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and the YES plan.</a:t>
            </a:r>
          </a:p>
          <a:p>
            <a:pPr marL="109728" indent="0">
              <a:buNone/>
            </a:pPr>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Cracking Ideas teaching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resources and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activities are designed to encourage entrepreneurial thinking and transferable skills.</a:t>
            </a:r>
          </a:p>
          <a:p>
            <a:endPar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endParaRPr>
          </a:p>
          <a:p>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Overall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Cracking Ideas is an initiative which develops entrepreneurial thinking and helps students to think like an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entrepreneur whilst also helping to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develop other skills which </a:t>
            </a:r>
            <a:r>
              <a:rPr lang="en-GB" sz="2000" dirty="0" smtClean="0">
                <a:solidFill>
                  <a:schemeClr val="accent3"/>
                </a:solidFill>
                <a:latin typeface="Tahoma" panose="020B0604030504040204" pitchFamily="34" charset="0"/>
                <a:ea typeface="Tahoma" panose="020B0604030504040204" pitchFamily="34" charset="0"/>
                <a:cs typeface="Tahoma" panose="020B0604030504040204" pitchFamily="34" charset="0"/>
              </a:rPr>
              <a:t>students can use </a:t>
            </a:r>
            <a:r>
              <a:rPr lang="en-GB" sz="2000" dirty="0">
                <a:solidFill>
                  <a:schemeClr val="accent3"/>
                </a:solidFill>
                <a:latin typeface="Tahoma" panose="020B0604030504040204" pitchFamily="34" charset="0"/>
                <a:ea typeface="Tahoma" panose="020B0604030504040204" pitchFamily="34" charset="0"/>
                <a:cs typeface="Tahoma" panose="020B0604030504040204" pitchFamily="34" charset="0"/>
              </a:rPr>
              <a:t>within the workforce and society. </a:t>
            </a:r>
          </a:p>
          <a:p>
            <a:endParaRPr lang="en-GB" sz="2000" dirty="0"/>
          </a:p>
          <a:p>
            <a:endParaRPr lang="en-GB" sz="2000" dirty="0"/>
          </a:p>
          <a:p>
            <a:endParaRPr lang="en-GB" sz="2000" dirty="0"/>
          </a:p>
        </p:txBody>
      </p:sp>
      <p:sp>
        <p:nvSpPr>
          <p:cNvPr id="3" name="Title 2"/>
          <p:cNvSpPr>
            <a:spLocks noGrp="1"/>
          </p:cNvSpPr>
          <p:nvPr>
            <p:ph type="title"/>
          </p:nvPr>
        </p:nvSpPr>
        <p:spPr>
          <a:xfrm>
            <a:off x="179512" y="0"/>
            <a:ext cx="8229600" cy="1143000"/>
          </a:xfrm>
        </p:spPr>
        <p:txBody>
          <a:bodyPr>
            <a:normAutofit/>
          </a:bodyPr>
          <a:lstStyle/>
          <a:p>
            <a:r>
              <a:rPr lang="en-GB" sz="4400" b="0" dirty="0" smtClean="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rPr>
              <a:t>Conclusion</a:t>
            </a:r>
            <a:endParaRPr lang="en-GB" sz="4400" b="0" dirty="0">
              <a:solidFill>
                <a:schemeClr val="accent3">
                  <a:lumMod val="75000"/>
                </a:schemeClr>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4779858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171400"/>
            <a:ext cx="8229600" cy="1143000"/>
          </a:xfrm>
        </p:spPr>
        <p:txBody>
          <a:bodyPr>
            <a:normAutofit/>
          </a:bodyPr>
          <a:lstStyle/>
          <a:p>
            <a:r>
              <a:rPr lang="en-GB" sz="3600" b="0" dirty="0" smtClean="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Reference list</a:t>
            </a:r>
            <a:endParaRPr lang="en-GB" sz="3600" b="0" dirty="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
        <p:nvSpPr>
          <p:cNvPr id="4" name="Content Placeholder 3"/>
          <p:cNvSpPr>
            <a:spLocks noGrp="1"/>
          </p:cNvSpPr>
          <p:nvPr>
            <p:ph idx="1"/>
          </p:nvPr>
        </p:nvSpPr>
        <p:spPr>
          <a:xfrm>
            <a:off x="-180528" y="908720"/>
            <a:ext cx="9433048" cy="4752528"/>
          </a:xfrm>
        </p:spPr>
        <p:txBody>
          <a:bodyPr>
            <a:normAutofit fontScale="25000" lnSpcReduction="20000"/>
          </a:bodyPr>
          <a:lstStyle/>
          <a:p>
            <a:r>
              <a:rPr lang="en-GB" sz="4800" dirty="0">
                <a:latin typeface="Tahoma" panose="020B0604030504040204" pitchFamily="34" charset="0"/>
                <a:ea typeface="Tahoma" panose="020B0604030504040204" pitchFamily="34" charset="0"/>
                <a:cs typeface="Tahoma" panose="020B0604030504040204" pitchFamily="34" charset="0"/>
              </a:rPr>
              <a:t>Cracking Ideas (2017). ‘About IP.’ </a:t>
            </a:r>
            <a:r>
              <a:rPr lang="en-GB" sz="4800" i="1" dirty="0">
                <a:latin typeface="Tahoma" panose="020B0604030504040204" pitchFamily="34" charset="0"/>
                <a:ea typeface="Tahoma" panose="020B0604030504040204" pitchFamily="34" charset="0"/>
                <a:cs typeface="Tahoma" panose="020B0604030504040204" pitchFamily="34" charset="0"/>
              </a:rPr>
              <a:t>crackingideas.com </a:t>
            </a:r>
            <a:r>
              <a:rPr lang="en-GB" sz="4800" dirty="0">
                <a:latin typeface="Tahoma" panose="020B0604030504040204" pitchFamily="34" charset="0"/>
                <a:ea typeface="Tahoma" panose="020B0604030504040204" pitchFamily="34" charset="0"/>
                <a:cs typeface="Tahoma" panose="020B0604030504040204" pitchFamily="34" charset="0"/>
              </a:rPr>
              <a:t>[Online]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2"/>
              </a:rPr>
              <a:t>http://crackingideas.com/aboutip</a:t>
            </a:r>
            <a:r>
              <a:rPr lang="en-GB" sz="4800" dirty="0">
                <a:latin typeface="Tahoma" panose="020B0604030504040204" pitchFamily="34" charset="0"/>
                <a:ea typeface="Tahoma" panose="020B0604030504040204" pitchFamily="34" charset="0"/>
                <a:cs typeface="Tahoma" panose="020B0604030504040204" pitchFamily="34" charset="0"/>
              </a:rPr>
              <a:t> [Accessed: 27th February 2018].</a:t>
            </a:r>
          </a:p>
          <a:p>
            <a:r>
              <a:rPr lang="en-GB" sz="4800" dirty="0" smtClean="0">
                <a:latin typeface="Tahoma" panose="020B0604030504040204" pitchFamily="34" charset="0"/>
                <a:ea typeface="Tahoma" panose="020B0604030504040204" pitchFamily="34" charset="0"/>
                <a:cs typeface="Tahoma" panose="020B0604030504040204" pitchFamily="34" charset="0"/>
              </a:rPr>
              <a:t>Cracking </a:t>
            </a:r>
            <a:r>
              <a:rPr lang="en-GB" sz="4800" dirty="0">
                <a:latin typeface="Tahoma" panose="020B0604030504040204" pitchFamily="34" charset="0"/>
                <a:ea typeface="Tahoma" panose="020B0604030504040204" pitchFamily="34" charset="0"/>
                <a:cs typeface="Tahoma" panose="020B0604030504040204" pitchFamily="34" charset="0"/>
              </a:rPr>
              <a:t>Ideas (2016). ‘Cracking Ideas.’ </a:t>
            </a:r>
            <a:r>
              <a:rPr lang="en-GB" sz="4800" i="1" dirty="0">
                <a:latin typeface="Tahoma" panose="020B0604030504040204" pitchFamily="34" charset="0"/>
                <a:ea typeface="Tahoma" panose="020B0604030504040204" pitchFamily="34" charset="0"/>
                <a:cs typeface="Tahoma" panose="020B0604030504040204" pitchFamily="34" charset="0"/>
              </a:rPr>
              <a:t>crackingideas.com</a:t>
            </a:r>
            <a:r>
              <a:rPr lang="en-GB" sz="4800" dirty="0">
                <a:latin typeface="Tahoma" panose="020B0604030504040204" pitchFamily="34" charset="0"/>
                <a:ea typeface="Tahoma" panose="020B0604030504040204" pitchFamily="34" charset="0"/>
                <a:cs typeface="Tahoma" panose="020B0604030504040204" pitchFamily="34" charset="0"/>
              </a:rPr>
              <a:t> [Online]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3"/>
              </a:rPr>
              <a:t>http://crackingideas.com/third_party/Cracking+Ideas</a:t>
            </a:r>
            <a:r>
              <a:rPr lang="en-GB" sz="4800" dirty="0">
                <a:latin typeface="Tahoma" panose="020B0604030504040204" pitchFamily="34" charset="0"/>
                <a:ea typeface="Tahoma" panose="020B0604030504040204" pitchFamily="34" charset="0"/>
                <a:cs typeface="Tahoma" panose="020B0604030504040204" pitchFamily="34" charset="0"/>
              </a:rPr>
              <a:t> [Accessed: 2nd March 2018]. </a:t>
            </a:r>
          </a:p>
          <a:p>
            <a:r>
              <a:rPr lang="en-GB" sz="4800" dirty="0">
                <a:latin typeface="Tahoma" panose="020B0604030504040204" pitchFamily="34" charset="0"/>
                <a:ea typeface="Tahoma" panose="020B0604030504040204" pitchFamily="34" charset="0"/>
                <a:cs typeface="Tahoma" panose="020B0604030504040204" pitchFamily="34" charset="0"/>
              </a:rPr>
              <a:t>Cracking Ideas (2018). ‘Nancy and the </a:t>
            </a:r>
            <a:r>
              <a:rPr lang="en-GB" sz="4800" dirty="0" err="1">
                <a:latin typeface="Tahoma" panose="020B0604030504040204" pitchFamily="34" charset="0"/>
                <a:ea typeface="Tahoma" panose="020B0604030504040204" pitchFamily="34" charset="0"/>
                <a:cs typeface="Tahoma" panose="020B0604030504040204" pitchFamily="34" charset="0"/>
              </a:rPr>
              <a:t>Meerkats</a:t>
            </a:r>
            <a:r>
              <a:rPr lang="en-GB" sz="4800" dirty="0">
                <a:latin typeface="Tahoma" panose="020B0604030504040204" pitchFamily="34" charset="0"/>
                <a:ea typeface="Tahoma" panose="020B0604030504040204" pitchFamily="34" charset="0"/>
                <a:cs typeface="Tahoma" panose="020B0604030504040204" pitchFamily="34" charset="0"/>
              </a:rPr>
              <a:t> Musical Box.’ </a:t>
            </a:r>
            <a:r>
              <a:rPr lang="en-GB" sz="4800" i="1" dirty="0">
                <a:latin typeface="Tahoma" panose="020B0604030504040204" pitchFamily="34" charset="0"/>
                <a:ea typeface="Tahoma" panose="020B0604030504040204" pitchFamily="34" charset="0"/>
                <a:cs typeface="Tahoma" panose="020B0604030504040204" pitchFamily="34" charset="0"/>
              </a:rPr>
              <a:t>crackingideas.com</a:t>
            </a:r>
            <a:r>
              <a:rPr lang="en-GB" sz="4800" dirty="0">
                <a:latin typeface="Tahoma" panose="020B0604030504040204" pitchFamily="34" charset="0"/>
                <a:ea typeface="Tahoma" panose="020B0604030504040204" pitchFamily="34" charset="0"/>
                <a:cs typeface="Tahoma" panose="020B0604030504040204" pitchFamily="34" charset="0"/>
              </a:rPr>
              <a:t> [Online]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4"/>
              </a:rPr>
              <a:t>http://crackingideas.com/competitions/Nancy+&amp;+the+Meerkats+Musical+Box</a:t>
            </a:r>
            <a:r>
              <a:rPr lang="en-GB" sz="4800" dirty="0">
                <a:latin typeface="Tahoma" panose="020B0604030504040204" pitchFamily="34" charset="0"/>
                <a:ea typeface="Tahoma" panose="020B0604030504040204" pitchFamily="34" charset="0"/>
                <a:cs typeface="Tahoma" panose="020B0604030504040204" pitchFamily="34" charset="0"/>
              </a:rPr>
              <a:t> [Accessed: 3rd March 2018</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Davie, T. (2016). ‘The Importance of Skills and Attributes for Career Success.’ </a:t>
            </a:r>
            <a:r>
              <a:rPr lang="en-GB" sz="4800" i="1" dirty="0" err="1">
                <a:latin typeface="Tahoma" panose="020B0604030504040204" pitchFamily="34" charset="0"/>
                <a:ea typeface="Tahoma" panose="020B0604030504040204" pitchFamily="34" charset="0"/>
                <a:cs typeface="Tahoma" panose="020B0604030504040204" pitchFamily="34" charset="0"/>
              </a:rPr>
              <a:t>Epigeum</a:t>
            </a:r>
            <a:r>
              <a:rPr lang="en-GB" sz="4800" i="1" dirty="0">
                <a:latin typeface="Tahoma" panose="020B0604030504040204" pitchFamily="34" charset="0"/>
                <a:ea typeface="Tahoma" panose="020B0604030504040204" pitchFamily="34" charset="0"/>
                <a:cs typeface="Tahoma" panose="020B0604030504040204" pitchFamily="34" charset="0"/>
              </a:rPr>
              <a:t>: Oxford University Press</a:t>
            </a:r>
            <a:r>
              <a:rPr lang="en-GB" sz="4800" dirty="0">
                <a:latin typeface="Tahoma" panose="020B0604030504040204" pitchFamily="34" charset="0"/>
                <a:ea typeface="Tahoma" panose="020B0604030504040204" pitchFamily="34" charset="0"/>
                <a:cs typeface="Tahoma" panose="020B0604030504040204" pitchFamily="34" charset="0"/>
              </a:rPr>
              <a:t> [Image].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5"/>
              </a:rPr>
              <a:t>https://www.epigeum.com/epigeum-insights/news/the-importance-of-skills-and-attributes-for-career-success/</a:t>
            </a:r>
            <a:r>
              <a:rPr lang="en-GB" sz="4800" dirty="0">
                <a:latin typeface="Tahoma" panose="020B0604030504040204" pitchFamily="34" charset="0"/>
                <a:ea typeface="Tahoma" panose="020B0604030504040204" pitchFamily="34" charset="0"/>
                <a:cs typeface="Tahoma" panose="020B0604030504040204" pitchFamily="34" charset="0"/>
              </a:rPr>
              <a:t> [Accessed: 5th March 2018</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Earl, C.F. (2014). </a:t>
            </a:r>
            <a:r>
              <a:rPr lang="en-GB" sz="4800" i="1" dirty="0">
                <a:latin typeface="Tahoma" panose="020B0604030504040204" pitchFamily="34" charset="0"/>
                <a:ea typeface="Tahoma" panose="020B0604030504040204" pitchFamily="34" charset="0"/>
                <a:cs typeface="Tahoma" panose="020B0604030504040204" pitchFamily="34" charset="0"/>
              </a:rPr>
              <a:t>What Does It Mean To Be An Entrepreneur.</a:t>
            </a:r>
            <a:r>
              <a:rPr lang="en-GB" sz="4800" dirty="0">
                <a:latin typeface="Tahoma" panose="020B0604030504040204" pitchFamily="34" charset="0"/>
                <a:ea typeface="Tahoma" panose="020B0604030504040204" pitchFamily="34" charset="0"/>
                <a:cs typeface="Tahoma" panose="020B0604030504040204" pitchFamily="34" charset="0"/>
              </a:rPr>
              <a:t> USA: Mason Crest</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Fleischmann, F. (2015). ‘What Is Entrepreneurial Thinking.’ In </a:t>
            </a:r>
            <a:r>
              <a:rPr lang="en-GB" sz="4800" dirty="0" err="1">
                <a:latin typeface="Tahoma" panose="020B0604030504040204" pitchFamily="34" charset="0"/>
                <a:ea typeface="Tahoma" panose="020B0604030504040204" pitchFamily="34" charset="0"/>
                <a:cs typeface="Tahoma" panose="020B0604030504040204" pitchFamily="34" charset="0"/>
              </a:rPr>
              <a:t>Faltin</a:t>
            </a:r>
            <a:r>
              <a:rPr lang="en-GB" sz="4800" dirty="0">
                <a:latin typeface="Tahoma" panose="020B0604030504040204" pitchFamily="34" charset="0"/>
                <a:ea typeface="Tahoma" panose="020B0604030504040204" pitchFamily="34" charset="0"/>
                <a:cs typeface="Tahoma" panose="020B0604030504040204" pitchFamily="34" charset="0"/>
              </a:rPr>
              <a:t> G. (</a:t>
            </a:r>
            <a:r>
              <a:rPr lang="en-GB" sz="4800" dirty="0" err="1">
                <a:latin typeface="Tahoma" panose="020B0604030504040204" pitchFamily="34" charset="0"/>
                <a:ea typeface="Tahoma" panose="020B0604030504040204" pitchFamily="34" charset="0"/>
                <a:cs typeface="Tahoma" panose="020B0604030504040204" pitchFamily="34" charset="0"/>
              </a:rPr>
              <a:t>ed</a:t>
            </a:r>
            <a:r>
              <a:rPr lang="en-GB" sz="4800" dirty="0">
                <a:latin typeface="Tahoma" panose="020B0604030504040204" pitchFamily="34" charset="0"/>
                <a:ea typeface="Tahoma" panose="020B0604030504040204" pitchFamily="34" charset="0"/>
                <a:cs typeface="Tahoma" panose="020B0604030504040204" pitchFamily="34" charset="0"/>
              </a:rPr>
              <a:t>) </a:t>
            </a:r>
            <a:r>
              <a:rPr lang="en-GB" sz="4800" i="1" dirty="0" err="1">
                <a:latin typeface="Tahoma" panose="020B0604030504040204" pitchFamily="34" charset="0"/>
                <a:ea typeface="Tahoma" panose="020B0604030504040204" pitchFamily="34" charset="0"/>
                <a:cs typeface="Tahoma" panose="020B0604030504040204" pitchFamily="34" charset="0"/>
              </a:rPr>
              <a:t>Handbuch</a:t>
            </a:r>
            <a:r>
              <a:rPr lang="en-GB" sz="4800" i="1" dirty="0">
                <a:latin typeface="Tahoma" panose="020B0604030504040204" pitchFamily="34" charset="0"/>
                <a:ea typeface="Tahoma" panose="020B0604030504040204" pitchFamily="34" charset="0"/>
                <a:cs typeface="Tahoma" panose="020B0604030504040204" pitchFamily="34" charset="0"/>
              </a:rPr>
              <a:t> Entrepreneurship.</a:t>
            </a:r>
            <a:r>
              <a:rPr lang="en-GB" sz="4800" dirty="0">
                <a:latin typeface="Tahoma" panose="020B0604030504040204" pitchFamily="34" charset="0"/>
                <a:ea typeface="Tahoma" panose="020B0604030504040204" pitchFamily="34" charset="0"/>
                <a:cs typeface="Tahoma" panose="020B0604030504040204" pitchFamily="34" charset="0"/>
              </a:rPr>
              <a:t> Wiesbaden: Springer. PP.1-12. [Online]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6"/>
              </a:rPr>
              <a:t>https://link.springer.com/referenceworkentry/10.1007%2F978-3-658-05263-8_2-1</a:t>
            </a:r>
            <a:r>
              <a:rPr lang="en-GB" sz="4800" dirty="0">
                <a:latin typeface="Tahoma" panose="020B0604030504040204" pitchFamily="34" charset="0"/>
                <a:ea typeface="Tahoma" panose="020B0604030504040204" pitchFamily="34" charset="0"/>
                <a:cs typeface="Tahoma" panose="020B0604030504040204" pitchFamily="34" charset="0"/>
              </a:rPr>
              <a:t> [Accessed: 2nd March 2018].</a:t>
            </a:r>
          </a:p>
          <a:p>
            <a:r>
              <a:rPr lang="en-GB" sz="4800" dirty="0" err="1">
                <a:latin typeface="Tahoma" panose="020B0604030504040204" pitchFamily="34" charset="0"/>
                <a:ea typeface="Tahoma" panose="020B0604030504040204" pitchFamily="34" charset="0"/>
                <a:cs typeface="Tahoma" panose="020B0604030504040204" pitchFamily="34" charset="0"/>
              </a:rPr>
              <a:t>Fahrer</a:t>
            </a:r>
            <a:r>
              <a:rPr lang="en-GB" sz="4800" dirty="0">
                <a:latin typeface="Tahoma" panose="020B0604030504040204" pitchFamily="34" charset="0"/>
                <a:ea typeface="Tahoma" panose="020B0604030504040204" pitchFamily="34" charset="0"/>
                <a:cs typeface="Tahoma" panose="020B0604030504040204" pitchFamily="34" charset="0"/>
              </a:rPr>
              <a:t>, N. (2012). </a:t>
            </a:r>
            <a:r>
              <a:rPr lang="en-GB" sz="4800" i="1" dirty="0">
                <a:latin typeface="Tahoma" panose="020B0604030504040204" pitchFamily="34" charset="0"/>
                <a:ea typeface="Tahoma" panose="020B0604030504040204" pitchFamily="34" charset="0"/>
                <a:cs typeface="Tahoma" panose="020B0604030504040204" pitchFamily="34" charset="0"/>
              </a:rPr>
              <a:t>Innovation And Other Useless Things. </a:t>
            </a:r>
            <a:r>
              <a:rPr lang="en-GB" sz="4800" dirty="0">
                <a:latin typeface="Tahoma" panose="020B0604030504040204" pitchFamily="34" charset="0"/>
                <a:ea typeface="Tahoma" panose="020B0604030504040204" pitchFamily="34" charset="0"/>
                <a:cs typeface="Tahoma" panose="020B0604030504040204" pitchFamily="34" charset="0"/>
              </a:rPr>
              <a:t>USA: Norman </a:t>
            </a:r>
            <a:r>
              <a:rPr lang="en-GB" sz="4800" dirty="0" err="1">
                <a:latin typeface="Tahoma" panose="020B0604030504040204" pitchFamily="34" charset="0"/>
                <a:ea typeface="Tahoma" panose="020B0604030504040204" pitchFamily="34" charset="0"/>
                <a:cs typeface="Tahoma" panose="020B0604030504040204" pitchFamily="34" charset="0"/>
              </a:rPr>
              <a:t>Fehrer</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Intellectual Property Office (2016). ‘Cracking Ideas: Help Shaun design a birthday present for Timmy!’ </a:t>
            </a:r>
            <a:r>
              <a:rPr lang="en-GB" sz="4800" i="1" dirty="0">
                <a:latin typeface="Tahoma" panose="020B0604030504040204" pitchFamily="34" charset="0"/>
                <a:ea typeface="Tahoma" panose="020B0604030504040204" pitchFamily="34" charset="0"/>
                <a:cs typeface="Tahoma" panose="020B0604030504040204" pitchFamily="34" charset="0"/>
              </a:rPr>
              <a:t>crackingideas.com</a:t>
            </a:r>
            <a:r>
              <a:rPr lang="en-GB" sz="4800" dirty="0">
                <a:latin typeface="Tahoma" panose="020B0604030504040204" pitchFamily="34" charset="0"/>
                <a:ea typeface="Tahoma" panose="020B0604030504040204" pitchFamily="34" charset="0"/>
                <a:cs typeface="Tahoma" panose="020B0604030504040204" pitchFamily="34" charset="0"/>
              </a:rPr>
              <a:t> [PDF]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7"/>
              </a:rPr>
              <a:t>http://crackingideas.com/sites/default/files/competition_documents/CI2016%204-7%20Resource.pdf</a:t>
            </a:r>
            <a:r>
              <a:rPr lang="en-GB" sz="4800" dirty="0">
                <a:latin typeface="Tahoma" panose="020B0604030504040204" pitchFamily="34" charset="0"/>
                <a:ea typeface="Tahoma" panose="020B0604030504040204" pitchFamily="34" charset="0"/>
                <a:cs typeface="Tahoma" panose="020B0604030504040204" pitchFamily="34" charset="0"/>
              </a:rPr>
              <a:t> [Accessed: 1st March 2018</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a:latin typeface="Tahoma" panose="020B0604030504040204" pitchFamily="34" charset="0"/>
              <a:ea typeface="Tahoma" panose="020B0604030504040204" pitchFamily="34" charset="0"/>
              <a:cs typeface="Tahoma" panose="020B0604030504040204" pitchFamily="34" charset="0"/>
            </a:endParaRPr>
          </a:p>
          <a:p>
            <a:r>
              <a:rPr lang="en-GB" sz="4800" dirty="0">
                <a:latin typeface="Tahoma" panose="020B0604030504040204" pitchFamily="34" charset="0"/>
                <a:ea typeface="Tahoma" panose="020B0604030504040204" pitchFamily="34" charset="0"/>
                <a:cs typeface="Tahoma" panose="020B0604030504040204" pitchFamily="34" charset="0"/>
              </a:rPr>
              <a:t>Intellectual Property Office (2009). ‘Intellectual Property Offices Cracking Ideas Campaign wins top award.’ </a:t>
            </a:r>
            <a:r>
              <a:rPr lang="en-GB" sz="4800" i="1" dirty="0">
                <a:latin typeface="Tahoma" panose="020B0604030504040204" pitchFamily="34" charset="0"/>
                <a:ea typeface="Tahoma" panose="020B0604030504040204" pitchFamily="34" charset="0"/>
                <a:cs typeface="Tahoma" panose="020B0604030504040204" pitchFamily="34" charset="0"/>
              </a:rPr>
              <a:t>webarchive.nationalarchives.gov.uk </a:t>
            </a:r>
            <a:r>
              <a:rPr lang="en-GB" sz="4800" dirty="0">
                <a:latin typeface="Tahoma" panose="020B0604030504040204" pitchFamily="34" charset="0"/>
                <a:ea typeface="Tahoma" panose="020B0604030504040204" pitchFamily="34" charset="0"/>
                <a:cs typeface="Tahoma" panose="020B0604030504040204" pitchFamily="34" charset="0"/>
              </a:rPr>
              <a:t>[Online]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8"/>
              </a:rPr>
              <a:t>http://webarchive.nationalarchives.gov.uk/20140603121612/http://www.ipo.gov.uk/about/press/press-release/press-release-2009/press-release-20091023.htm</a:t>
            </a:r>
            <a:r>
              <a:rPr lang="en-GB" sz="4800" dirty="0">
                <a:latin typeface="Tahoma" panose="020B0604030504040204" pitchFamily="34" charset="0"/>
                <a:ea typeface="Tahoma" panose="020B0604030504040204" pitchFamily="34" charset="0"/>
                <a:cs typeface="Tahoma" panose="020B0604030504040204" pitchFamily="34" charset="0"/>
              </a:rPr>
              <a:t> [Accessed: 28th February 2018</a:t>
            </a:r>
            <a:r>
              <a:rPr lang="en-GB" sz="4800" dirty="0" smtClean="0">
                <a:latin typeface="Tahoma" panose="020B0604030504040204" pitchFamily="34" charset="0"/>
                <a:ea typeface="Tahoma" panose="020B0604030504040204" pitchFamily="34" charset="0"/>
                <a:cs typeface="Tahoma" panose="020B0604030504040204" pitchFamily="34" charset="0"/>
              </a:rPr>
              <a:t>].</a:t>
            </a:r>
            <a:endParaRPr lang="en-GB" sz="4800" dirty="0" smtClean="0"/>
          </a:p>
          <a:p>
            <a:r>
              <a:rPr lang="en-GB" sz="4800" dirty="0">
                <a:latin typeface="Tahoma" panose="020B0604030504040204" pitchFamily="34" charset="0"/>
                <a:ea typeface="Tahoma" panose="020B0604030504040204" pitchFamily="34" charset="0"/>
                <a:cs typeface="Tahoma" panose="020B0604030504040204" pitchFamily="34" charset="0"/>
              </a:rPr>
              <a:t>Intellectual Property office (2016). ‘Welcome to Wallace &amp; Gromit’s Lesson Plan 8-11 years.’ </a:t>
            </a:r>
            <a:r>
              <a:rPr lang="en-GB" sz="4800" i="1" dirty="0">
                <a:latin typeface="Tahoma" panose="020B0604030504040204" pitchFamily="34" charset="0"/>
                <a:ea typeface="Tahoma" panose="020B0604030504040204" pitchFamily="34" charset="0"/>
                <a:cs typeface="Tahoma" panose="020B0604030504040204" pitchFamily="34" charset="0"/>
              </a:rPr>
              <a:t>crackingideas.com</a:t>
            </a:r>
            <a:r>
              <a:rPr lang="en-GB" sz="4800" dirty="0">
                <a:latin typeface="Tahoma" panose="020B0604030504040204" pitchFamily="34" charset="0"/>
                <a:ea typeface="Tahoma" panose="020B0604030504040204" pitchFamily="34" charset="0"/>
                <a:cs typeface="Tahoma" panose="020B0604030504040204" pitchFamily="34" charset="0"/>
              </a:rPr>
              <a:t> [PDF] Available from: </a:t>
            </a:r>
            <a:r>
              <a:rPr lang="en-GB" sz="4800" u="sng" dirty="0">
                <a:latin typeface="Tahoma" panose="020B0604030504040204" pitchFamily="34" charset="0"/>
                <a:ea typeface="Tahoma" panose="020B0604030504040204" pitchFamily="34" charset="0"/>
                <a:cs typeface="Tahoma" panose="020B0604030504040204" pitchFamily="34" charset="0"/>
                <a:hlinkClick r:id="rId9"/>
              </a:rPr>
              <a:t>http://crackingideas.com/sites/default/files/documents/8-11%20Lesson%20Plan.pdf</a:t>
            </a:r>
            <a:r>
              <a:rPr lang="en-GB" sz="4800" dirty="0">
                <a:latin typeface="Tahoma" panose="020B0604030504040204" pitchFamily="34" charset="0"/>
                <a:ea typeface="Tahoma" panose="020B0604030504040204" pitchFamily="34" charset="0"/>
                <a:cs typeface="Tahoma" panose="020B0604030504040204" pitchFamily="34" charset="0"/>
              </a:rPr>
              <a:t> [Accessed: 4th March 2018].</a:t>
            </a:r>
          </a:p>
          <a:p>
            <a:pPr lvl="0">
              <a:buClr>
                <a:srgbClr val="2DA2BF"/>
              </a:buClr>
            </a:pP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Jones, P., Maas, G. and </a:t>
            </a:r>
            <a:r>
              <a:rPr lang="en-GB" sz="4800" dirty="0" err="1">
                <a:solidFill>
                  <a:prstClr val="black"/>
                </a:solidFill>
                <a:latin typeface="Tahoma" panose="020B0604030504040204" pitchFamily="34" charset="0"/>
                <a:ea typeface="Tahoma" panose="020B0604030504040204" pitchFamily="34" charset="0"/>
                <a:cs typeface="Tahoma" panose="020B0604030504040204" pitchFamily="34" charset="0"/>
              </a:rPr>
              <a:t>Pittaway</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 L. (2017). ‘New Perspectives on Entrepreneurial Education.’ In Jones, P., Maas, G. and </a:t>
            </a:r>
            <a:r>
              <a:rPr lang="en-GB" sz="4800" dirty="0" err="1">
                <a:solidFill>
                  <a:prstClr val="black"/>
                </a:solidFill>
                <a:latin typeface="Tahoma" panose="020B0604030504040204" pitchFamily="34" charset="0"/>
                <a:ea typeface="Tahoma" panose="020B0604030504040204" pitchFamily="34" charset="0"/>
                <a:cs typeface="Tahoma" panose="020B0604030504040204" pitchFamily="34" charset="0"/>
              </a:rPr>
              <a:t>Pittaway</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 L. (</a:t>
            </a:r>
            <a:r>
              <a:rPr lang="en-GB" sz="4800" dirty="0" err="1">
                <a:solidFill>
                  <a:prstClr val="black"/>
                </a:solidFill>
                <a:latin typeface="Tahoma" panose="020B0604030504040204" pitchFamily="34" charset="0"/>
                <a:ea typeface="Tahoma" panose="020B0604030504040204" pitchFamily="34" charset="0"/>
                <a:cs typeface="Tahoma" panose="020B0604030504040204" pitchFamily="34" charset="0"/>
              </a:rPr>
              <a:t>ed</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 (2017). </a:t>
            </a:r>
            <a:r>
              <a:rPr lang="en-GB" sz="4800" i="1" dirty="0">
                <a:solidFill>
                  <a:prstClr val="black"/>
                </a:solidFill>
                <a:latin typeface="Tahoma" panose="020B0604030504040204" pitchFamily="34" charset="0"/>
                <a:ea typeface="Tahoma" panose="020B0604030504040204" pitchFamily="34" charset="0"/>
                <a:cs typeface="Tahoma" panose="020B0604030504040204" pitchFamily="34" charset="0"/>
              </a:rPr>
              <a:t>Entrepreneurship Education: New Perspectives on Entrepreneurship Education. </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Bingley: Emerald Publishing Group. </a:t>
            </a:r>
            <a:r>
              <a:rPr lang="en-GB" sz="4800" dirty="0" smtClean="0">
                <a:solidFill>
                  <a:prstClr val="black"/>
                </a:solidFill>
                <a:latin typeface="Tahoma" panose="020B0604030504040204" pitchFamily="34" charset="0"/>
                <a:ea typeface="Tahoma" panose="020B0604030504040204" pitchFamily="34" charset="0"/>
                <a:cs typeface="Tahoma" panose="020B0604030504040204" pitchFamily="34" charset="0"/>
              </a:rPr>
              <a:t>PP.1-16. </a:t>
            </a:r>
          </a:p>
          <a:p>
            <a:pPr lvl="0">
              <a:buClr>
                <a:srgbClr val="2DA2BF"/>
              </a:buClr>
            </a:pPr>
            <a:r>
              <a:rPr lang="en-GB" sz="4800" dirty="0" smtClean="0">
                <a:solidFill>
                  <a:prstClr val="black"/>
                </a:solidFill>
                <a:latin typeface="Tahoma" panose="020B0604030504040204" pitchFamily="34" charset="0"/>
                <a:ea typeface="Tahoma" panose="020B0604030504040204" pitchFamily="34" charset="0"/>
                <a:cs typeface="Tahoma" panose="020B0604030504040204" pitchFamily="34" charset="0"/>
              </a:rPr>
              <a:t>Knowledge Institute (</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n.d.) ‘Do You Have What It Takes to Be an Entrepreneur</a:t>
            </a:r>
            <a:r>
              <a:rPr lang="en-GB" sz="4800" dirty="0" smtClean="0">
                <a:solidFill>
                  <a:prstClr val="black"/>
                </a:solidFill>
                <a:latin typeface="Tahoma" panose="020B0604030504040204" pitchFamily="34" charset="0"/>
                <a:ea typeface="Tahoma" panose="020B0604030504040204" pitchFamily="34" charset="0"/>
                <a:cs typeface="Tahoma" panose="020B0604030504040204" pitchFamily="34" charset="0"/>
              </a:rPr>
              <a:t>?’ </a:t>
            </a:r>
            <a:r>
              <a:rPr lang="en-GB" sz="4800" i="1" dirty="0" smtClean="0">
                <a:solidFill>
                  <a:prstClr val="black"/>
                </a:solidFill>
                <a:latin typeface="Tahoma" panose="020B0604030504040204" pitchFamily="34" charset="0"/>
                <a:ea typeface="Tahoma" panose="020B0604030504040204" pitchFamily="34" charset="0"/>
                <a:cs typeface="Tahoma" panose="020B0604030504040204" pitchFamily="34" charset="0"/>
              </a:rPr>
              <a:t>kemel.gr</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 </a:t>
            </a:r>
            <a:r>
              <a:rPr lang="en-GB" sz="4800" dirty="0" smtClean="0">
                <a:solidFill>
                  <a:prstClr val="black"/>
                </a:solidFill>
                <a:latin typeface="Tahoma" panose="020B0604030504040204" pitchFamily="34" charset="0"/>
                <a:ea typeface="Tahoma" panose="020B0604030504040204" pitchFamily="34" charset="0"/>
                <a:cs typeface="Tahoma" panose="020B0604030504040204" pitchFamily="34" charset="0"/>
              </a:rPr>
              <a:t>[PDF] </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rPr>
              <a:t>Available </a:t>
            </a:r>
            <a:r>
              <a:rPr lang="en-GB" sz="4800" dirty="0" smtClean="0">
                <a:solidFill>
                  <a:prstClr val="black"/>
                </a:solidFill>
                <a:latin typeface="Tahoma" panose="020B0604030504040204" pitchFamily="34" charset="0"/>
                <a:ea typeface="Tahoma" panose="020B0604030504040204" pitchFamily="34" charset="0"/>
                <a:cs typeface="Tahoma" panose="020B0604030504040204" pitchFamily="34" charset="0"/>
              </a:rPr>
              <a:t>from: </a:t>
            </a:r>
            <a:r>
              <a:rPr lang="en-GB" sz="4800" dirty="0" smtClean="0">
                <a:solidFill>
                  <a:prstClr val="black"/>
                </a:solidFill>
                <a:latin typeface="Tahoma" panose="020B0604030504040204" pitchFamily="34" charset="0"/>
                <a:ea typeface="Tahoma" panose="020B0604030504040204" pitchFamily="34" charset="0"/>
                <a:cs typeface="Tahoma" panose="020B0604030504040204" pitchFamily="34" charset="0"/>
                <a:hlinkClick r:id="rId10"/>
              </a:rPr>
              <a:t>https</a:t>
            </a:r>
            <a:r>
              <a:rPr lang="en-GB" sz="4800" dirty="0">
                <a:solidFill>
                  <a:prstClr val="black"/>
                </a:solidFill>
                <a:latin typeface="Tahoma" panose="020B0604030504040204" pitchFamily="34" charset="0"/>
                <a:ea typeface="Tahoma" panose="020B0604030504040204" pitchFamily="34" charset="0"/>
                <a:cs typeface="Tahoma" panose="020B0604030504040204" pitchFamily="34" charset="0"/>
                <a:hlinkClick r:id="rId10"/>
              </a:rPr>
              <a:t>://</a:t>
            </a:r>
            <a:r>
              <a:rPr lang="en-GB" sz="4800" dirty="0" smtClean="0">
                <a:solidFill>
                  <a:prstClr val="black"/>
                </a:solidFill>
                <a:latin typeface="Tahoma" panose="020B0604030504040204" pitchFamily="34" charset="0"/>
                <a:ea typeface="Tahoma" panose="020B0604030504040204" pitchFamily="34" charset="0"/>
                <a:cs typeface="Tahoma" panose="020B0604030504040204" pitchFamily="34" charset="0"/>
                <a:hlinkClick r:id="rId10"/>
              </a:rPr>
              <a:t>www.kemel.gr/sites/default/files/files/7_do_you_have_what_it_takes_to_be_an_entrepreneur_0.pdf</a:t>
            </a:r>
            <a:r>
              <a:rPr lang="en-GB" sz="4800" dirty="0" smtClean="0">
                <a:solidFill>
                  <a:prstClr val="black"/>
                </a:solidFill>
                <a:latin typeface="Tahoma" panose="020B0604030504040204" pitchFamily="34" charset="0"/>
                <a:ea typeface="Tahoma" panose="020B0604030504040204" pitchFamily="34" charset="0"/>
                <a:cs typeface="Tahoma" panose="020B0604030504040204" pitchFamily="34" charset="0"/>
              </a:rPr>
              <a:t> [Accessed: 4th March 2018].</a:t>
            </a:r>
            <a:endParaRPr lang="en-GB" sz="4800" dirty="0">
              <a:solidFill>
                <a:prstClr val="black"/>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3938821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0528" y="980728"/>
            <a:ext cx="9324528" cy="4323936"/>
          </a:xfrm>
        </p:spPr>
        <p:txBody>
          <a:bodyPr>
            <a:normAutofit fontScale="47500" lnSpcReduction="20000"/>
          </a:bodyPr>
          <a:lstStyle/>
          <a:p>
            <a:pPr lvl="0"/>
            <a:endParaRPr lang="en-GB" sz="2500" dirty="0" smtClean="0">
              <a:latin typeface="Tahoma" panose="020B0604030504040204" pitchFamily="34" charset="0"/>
              <a:ea typeface="Tahoma" panose="020B0604030504040204" pitchFamily="34" charset="0"/>
              <a:cs typeface="Tahoma" panose="020B0604030504040204" pitchFamily="34" charset="0"/>
            </a:endParaRPr>
          </a:p>
          <a:p>
            <a:pPr lvl="0">
              <a:buClr>
                <a:srgbClr val="2DA2BF"/>
              </a:buClr>
            </a:pPr>
            <a:r>
              <a:rPr lang="en-GB" sz="2500" dirty="0">
                <a:solidFill>
                  <a:prstClr val="black"/>
                </a:solidFill>
                <a:latin typeface="Tahoma" panose="020B0604030504040204" pitchFamily="34" charset="0"/>
                <a:ea typeface="Tahoma" panose="020B0604030504040204" pitchFamily="34" charset="0"/>
                <a:cs typeface="Tahoma" panose="020B0604030504040204" pitchFamily="34" charset="0"/>
              </a:rPr>
              <a:t>Organisation for Economic Co-operation and Development</a:t>
            </a:r>
            <a:r>
              <a:rPr lang="en-GB" sz="2500" b="1" dirty="0">
                <a:solidFill>
                  <a:prstClr val="black"/>
                </a:solidFill>
                <a:latin typeface="Tahoma" panose="020B0604030504040204" pitchFamily="34" charset="0"/>
                <a:ea typeface="Tahoma" panose="020B0604030504040204" pitchFamily="34" charset="0"/>
                <a:cs typeface="Tahoma" panose="020B0604030504040204" pitchFamily="34" charset="0"/>
              </a:rPr>
              <a:t> </a:t>
            </a:r>
            <a:r>
              <a:rPr lang="en-GB" sz="2500" dirty="0">
                <a:solidFill>
                  <a:prstClr val="black"/>
                </a:solidFill>
                <a:latin typeface="Tahoma" panose="020B0604030504040204" pitchFamily="34" charset="0"/>
                <a:ea typeface="Tahoma" panose="020B0604030504040204" pitchFamily="34" charset="0"/>
                <a:cs typeface="Tahoma" panose="020B0604030504040204" pitchFamily="34" charset="0"/>
              </a:rPr>
              <a:t>(OECD) (2012). </a:t>
            </a:r>
            <a:r>
              <a:rPr lang="en-GB" sz="2500" i="1" dirty="0">
                <a:solidFill>
                  <a:prstClr val="black"/>
                </a:solidFill>
                <a:latin typeface="Tahoma" panose="020B0604030504040204" pitchFamily="34" charset="0"/>
                <a:ea typeface="Tahoma" panose="020B0604030504040204" pitchFamily="34" charset="0"/>
                <a:cs typeface="Tahoma" panose="020B0604030504040204" pitchFamily="34" charset="0"/>
              </a:rPr>
              <a:t>Transferable Skills Training for Researchers Supporting Career Development and Research. </a:t>
            </a:r>
            <a:r>
              <a:rPr lang="en-GB" sz="2500" dirty="0">
                <a:solidFill>
                  <a:prstClr val="black"/>
                </a:solidFill>
                <a:latin typeface="Tahoma" panose="020B0604030504040204" pitchFamily="34" charset="0"/>
                <a:ea typeface="Tahoma" panose="020B0604030504040204" pitchFamily="34" charset="0"/>
                <a:cs typeface="Tahoma" panose="020B0604030504040204" pitchFamily="34" charset="0"/>
              </a:rPr>
              <a:t>France: OECD Publishing. </a:t>
            </a:r>
          </a:p>
          <a:p>
            <a:pPr lvl="0">
              <a:buClr>
                <a:srgbClr val="2DA2BF"/>
              </a:buClr>
            </a:pPr>
            <a:r>
              <a:rPr lang="en-GB" sz="2500" dirty="0">
                <a:solidFill>
                  <a:prstClr val="black"/>
                </a:solidFill>
                <a:latin typeface="Tahoma" panose="020B0604030504040204" pitchFamily="34" charset="0"/>
                <a:ea typeface="Tahoma" panose="020B0604030504040204" pitchFamily="34" charset="0"/>
                <a:cs typeface="Tahoma" panose="020B0604030504040204" pitchFamily="34" charset="0"/>
              </a:rPr>
              <a:t> Rae, D. (2007). </a:t>
            </a:r>
            <a:r>
              <a:rPr lang="en-GB" sz="2500" i="1" dirty="0">
                <a:solidFill>
                  <a:prstClr val="black"/>
                </a:solidFill>
                <a:latin typeface="Tahoma" panose="020B0604030504040204" pitchFamily="34" charset="0"/>
                <a:ea typeface="Tahoma" panose="020B0604030504040204" pitchFamily="34" charset="0"/>
                <a:cs typeface="Tahoma" panose="020B0604030504040204" pitchFamily="34" charset="0"/>
              </a:rPr>
              <a:t>Entrepreneurship from opportunity to action. </a:t>
            </a:r>
            <a:r>
              <a:rPr lang="en-GB" sz="2500">
                <a:solidFill>
                  <a:prstClr val="black"/>
                </a:solidFill>
                <a:latin typeface="Tahoma" panose="020B0604030504040204" pitchFamily="34" charset="0"/>
                <a:ea typeface="Tahoma" panose="020B0604030504040204" pitchFamily="34" charset="0"/>
                <a:cs typeface="Tahoma" panose="020B0604030504040204" pitchFamily="34" charset="0"/>
              </a:rPr>
              <a:t>Hampshire: Palgrave Macmillan. </a:t>
            </a:r>
            <a:endParaRPr lang="en-GB" sz="2500">
              <a:latin typeface="Tahoma" panose="020B0604030504040204" pitchFamily="34" charset="0"/>
              <a:ea typeface="Tahoma" panose="020B0604030504040204" pitchFamily="34" charset="0"/>
              <a:cs typeface="Tahoma" panose="020B0604030504040204" pitchFamily="34" charset="0"/>
            </a:endParaRPr>
          </a:p>
          <a:p>
            <a:pPr lvl="0"/>
            <a:r>
              <a:rPr lang="en-GB" sz="2500" dirty="0" smtClean="0">
                <a:latin typeface="Tahoma" panose="020B0604030504040204" pitchFamily="34" charset="0"/>
                <a:ea typeface="Tahoma" panose="020B0604030504040204" pitchFamily="34" charset="0"/>
                <a:cs typeface="Tahoma" panose="020B0604030504040204" pitchFamily="34" charset="0"/>
              </a:rPr>
              <a:t>Rael, R. (2012). Smart Risk Management: A Guide to Identifying and Calibrating Business Risks. USA: Chartered Global Management Accountant. </a:t>
            </a:r>
          </a:p>
          <a:p>
            <a:r>
              <a:rPr lang="en-GB" sz="2500" dirty="0" smtClean="0">
                <a:latin typeface="Tahoma" panose="020B0604030504040204" pitchFamily="34" charset="0"/>
                <a:ea typeface="Tahoma" panose="020B0604030504040204" pitchFamily="34" charset="0"/>
                <a:cs typeface="Tahoma" panose="020B0604030504040204" pitchFamily="34" charset="0"/>
              </a:rPr>
              <a:t>Rahim, H. (2017). ‘What is innovation and how can businesses foster it?’ The Telegraph. [Online]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2"/>
              </a:rPr>
              <a:t>https://www.telegraph.co.uk/connect/better-business/innovation/what-is-innovation-and-how-can-businesses-foster-it/</a:t>
            </a:r>
            <a:r>
              <a:rPr lang="en-GB" sz="2500" dirty="0" smtClean="0">
                <a:latin typeface="Tahoma" panose="020B0604030504040204" pitchFamily="34" charset="0"/>
                <a:ea typeface="Tahoma" panose="020B0604030504040204" pitchFamily="34" charset="0"/>
                <a:cs typeface="Tahoma" panose="020B0604030504040204" pitchFamily="34" charset="0"/>
              </a:rPr>
              <a:t> [Accessed: 3rd March 2018].</a:t>
            </a:r>
          </a:p>
          <a:p>
            <a:r>
              <a:rPr lang="en-GB" sz="2500" dirty="0" smtClean="0">
                <a:latin typeface="Tahoma" panose="020B0604030504040204" pitchFamily="34" charset="0"/>
                <a:ea typeface="Tahoma" panose="020B0604030504040204" pitchFamily="34" charset="0"/>
                <a:cs typeface="Tahoma" panose="020B0604030504040204" pitchFamily="34" charset="0"/>
              </a:rPr>
              <a:t>Spruijt, J. (2017). ‘11 Paradoxes of Entrepreneurial Thinking: why entrepreneurship can hardly be taught.’ openinnovation.eu. [Blog].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3"/>
              </a:rPr>
              <a:t>http://www.openinnovation.eu/17-05-2017/11-paradoxes-of-entrepreneurial-thinking-why-entrepreneurship-can-hardly-be-taught/</a:t>
            </a:r>
            <a:r>
              <a:rPr lang="en-GB" sz="2500" dirty="0" smtClean="0">
                <a:latin typeface="Tahoma" panose="020B0604030504040204" pitchFamily="34" charset="0"/>
                <a:ea typeface="Tahoma" panose="020B0604030504040204" pitchFamily="34" charset="0"/>
                <a:cs typeface="Tahoma" panose="020B0604030504040204" pitchFamily="34" charset="0"/>
              </a:rPr>
              <a:t> [Accessed: 28th February 2018].</a:t>
            </a:r>
          </a:p>
          <a:p>
            <a:r>
              <a:rPr lang="en-GB" sz="2500" dirty="0" smtClean="0">
                <a:latin typeface="Tahoma" panose="020B0604030504040204" pitchFamily="34" charset="0"/>
                <a:ea typeface="Tahoma" panose="020B0604030504040204" pitchFamily="34" charset="0"/>
                <a:cs typeface="Tahoma" panose="020B0604030504040204" pitchFamily="34" charset="0"/>
              </a:rPr>
              <a:t>Venesaar, U. (2010). ‘Teaching Entrepreneurship and Business Planning at Tallinn University of Technology.’ In Sijde, P., </a:t>
            </a:r>
            <a:r>
              <a:rPr lang="en-GB" sz="2500" dirty="0" err="1" smtClean="0">
                <a:latin typeface="Tahoma" panose="020B0604030504040204" pitchFamily="34" charset="0"/>
                <a:ea typeface="Tahoma" panose="020B0604030504040204" pitchFamily="34" charset="0"/>
                <a:cs typeface="Tahoma" panose="020B0604030504040204" pitchFamily="34" charset="0"/>
              </a:rPr>
              <a:t>Blaauw</a:t>
            </a:r>
            <a:r>
              <a:rPr lang="en-GB" sz="2500" dirty="0" smtClean="0">
                <a:latin typeface="Tahoma" panose="020B0604030504040204" pitchFamily="34" charset="0"/>
                <a:ea typeface="Tahoma" panose="020B0604030504040204" pitchFamily="34" charset="0"/>
                <a:cs typeface="Tahoma" panose="020B0604030504040204" pitchFamily="34" charset="0"/>
              </a:rPr>
              <a:t>, G., Ridder, A. and </a:t>
            </a:r>
            <a:r>
              <a:rPr lang="en-GB" sz="2500" dirty="0" err="1" smtClean="0">
                <a:latin typeface="Tahoma" panose="020B0604030504040204" pitchFamily="34" charset="0"/>
                <a:ea typeface="Tahoma" panose="020B0604030504040204" pitchFamily="34" charset="0"/>
                <a:cs typeface="Tahoma" panose="020B0604030504040204" pitchFamily="34" charset="0"/>
              </a:rPr>
              <a:t>Diensberg</a:t>
            </a:r>
            <a:r>
              <a:rPr lang="en-GB" sz="2500" dirty="0" smtClean="0">
                <a:latin typeface="Tahoma" panose="020B0604030504040204" pitchFamily="34" charset="0"/>
                <a:ea typeface="Tahoma" panose="020B0604030504040204" pitchFamily="34" charset="0"/>
                <a:cs typeface="Tahoma" panose="020B0604030504040204" pitchFamily="34" charset="0"/>
              </a:rPr>
              <a:t>, C. (</a:t>
            </a:r>
            <a:r>
              <a:rPr lang="en-GB" sz="2500" dirty="0" err="1" smtClean="0">
                <a:latin typeface="Tahoma" panose="020B0604030504040204" pitchFamily="34" charset="0"/>
                <a:ea typeface="Tahoma" panose="020B0604030504040204" pitchFamily="34" charset="0"/>
                <a:cs typeface="Tahoma" panose="020B0604030504040204" pitchFamily="34" charset="0"/>
              </a:rPr>
              <a:t>ed</a:t>
            </a:r>
            <a:r>
              <a:rPr lang="en-GB" sz="2500" dirty="0" smtClean="0">
                <a:latin typeface="Tahoma" panose="020B0604030504040204" pitchFamily="34" charset="0"/>
                <a:ea typeface="Tahoma" panose="020B0604030504040204" pitchFamily="34" charset="0"/>
                <a:cs typeface="Tahoma" panose="020B0604030504040204" pitchFamily="34" charset="0"/>
              </a:rPr>
              <a:t>)(2010). Teaching Entrepreneurship. Netherlands: A Springer Company. PP.15-22.</a:t>
            </a:r>
          </a:p>
          <a:p>
            <a:r>
              <a:rPr lang="en-GB" sz="2500" dirty="0" smtClean="0">
                <a:latin typeface="Tahoma" panose="020B0604030504040204" pitchFamily="34" charset="0"/>
                <a:ea typeface="Tahoma" panose="020B0604030504040204" pitchFamily="34" charset="0"/>
                <a:cs typeface="Tahoma" panose="020B0604030504040204" pitchFamily="34" charset="0"/>
              </a:rPr>
              <a:t>Welsh Government (2018). ‘New school curriculum.’ </a:t>
            </a:r>
            <a:r>
              <a:rPr lang="en-GB" sz="2500" dirty="0" err="1" smtClean="0">
                <a:latin typeface="Tahoma" panose="020B0604030504040204" pitchFamily="34" charset="0"/>
                <a:ea typeface="Tahoma" panose="020B0604030504040204" pitchFamily="34" charset="0"/>
                <a:cs typeface="Tahoma" panose="020B0604030504040204" pitchFamily="34" charset="0"/>
              </a:rPr>
              <a:t>gov.wales</a:t>
            </a:r>
            <a:r>
              <a:rPr lang="en-GB" sz="2500" dirty="0" smtClean="0">
                <a:latin typeface="Tahoma" panose="020B0604030504040204" pitchFamily="34" charset="0"/>
                <a:ea typeface="Tahoma" panose="020B0604030504040204" pitchFamily="34" charset="0"/>
                <a:cs typeface="Tahoma" panose="020B0604030504040204" pitchFamily="34" charset="0"/>
              </a:rPr>
              <a:t>. [Online]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4"/>
              </a:rPr>
              <a:t>http://gov.wales/topics/educationandskills/schoolshome/curriculuminwales/curriculum-for-wales-curriculum-for-life/?lang=en</a:t>
            </a:r>
            <a:r>
              <a:rPr lang="en-GB" sz="2500" dirty="0" smtClean="0">
                <a:latin typeface="Tahoma" panose="020B0604030504040204" pitchFamily="34" charset="0"/>
                <a:ea typeface="Tahoma" panose="020B0604030504040204" pitchFamily="34" charset="0"/>
                <a:cs typeface="Tahoma" panose="020B0604030504040204" pitchFamily="34" charset="0"/>
              </a:rPr>
              <a:t> [Accessed: 3rd March 2018]. </a:t>
            </a:r>
          </a:p>
          <a:p>
            <a:r>
              <a:rPr lang="en-GB" sz="2500" dirty="0" smtClean="0">
                <a:latin typeface="Tahoma" panose="020B0604030504040204" pitchFamily="34" charset="0"/>
                <a:ea typeface="Tahoma" panose="020B0604030504040204" pitchFamily="34" charset="0"/>
                <a:cs typeface="Tahoma" panose="020B0604030504040204" pitchFamily="34" charset="0"/>
              </a:rPr>
              <a:t>Welsh Government (2018). ‘Understanding Entrepreneurship - The ACRO Model.’ </a:t>
            </a:r>
            <a:r>
              <a:rPr lang="en-GB" sz="2500" dirty="0" err="1" smtClean="0">
                <a:latin typeface="Tahoma" panose="020B0604030504040204" pitchFamily="34" charset="0"/>
                <a:ea typeface="Tahoma" panose="020B0604030504040204" pitchFamily="34" charset="0"/>
                <a:cs typeface="Tahoma" panose="020B0604030504040204" pitchFamily="34" charset="0"/>
              </a:rPr>
              <a:t>businesswales.gov.wales</a:t>
            </a:r>
            <a:r>
              <a:rPr lang="en-GB" sz="2500" dirty="0" smtClean="0">
                <a:latin typeface="Tahoma" panose="020B0604030504040204" pitchFamily="34" charset="0"/>
                <a:ea typeface="Tahoma" panose="020B0604030504040204" pitchFamily="34" charset="0"/>
                <a:cs typeface="Tahoma" panose="020B0604030504040204" pitchFamily="34" charset="0"/>
              </a:rPr>
              <a:t>. [Online]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5"/>
              </a:rPr>
              <a:t>https://businesswales.gov.wales/bigideas/understanding-entrepreneurship-acro-model</a:t>
            </a:r>
            <a:r>
              <a:rPr lang="en-GB" sz="2500" dirty="0" smtClean="0">
                <a:latin typeface="Tahoma" panose="020B0604030504040204" pitchFamily="34" charset="0"/>
                <a:ea typeface="Tahoma" panose="020B0604030504040204" pitchFamily="34" charset="0"/>
                <a:cs typeface="Tahoma" panose="020B0604030504040204" pitchFamily="34" charset="0"/>
              </a:rPr>
              <a:t> [Accessed: 5th March 2018].  </a:t>
            </a:r>
          </a:p>
          <a:p>
            <a:r>
              <a:rPr lang="en-GB" sz="2500" dirty="0" smtClean="0">
                <a:latin typeface="Tahoma" panose="020B0604030504040204" pitchFamily="34" charset="0"/>
                <a:ea typeface="Tahoma" panose="020B0604030504040204" pitchFamily="34" charset="0"/>
                <a:cs typeface="Tahoma" panose="020B0604030504040204" pitchFamily="34" charset="0"/>
              </a:rPr>
              <a:t>Welsh Government (2018). ‘Youth Entrepreneurship Strategy.’ </a:t>
            </a:r>
            <a:r>
              <a:rPr lang="en-GB" sz="2500" dirty="0" err="1" smtClean="0">
                <a:latin typeface="Tahoma" panose="020B0604030504040204" pitchFamily="34" charset="0"/>
                <a:ea typeface="Tahoma" panose="020B0604030504040204" pitchFamily="34" charset="0"/>
                <a:cs typeface="Tahoma" panose="020B0604030504040204" pitchFamily="34" charset="0"/>
              </a:rPr>
              <a:t>businesswales.gov.wales</a:t>
            </a:r>
            <a:r>
              <a:rPr lang="en-GB" sz="2500" dirty="0" smtClean="0">
                <a:latin typeface="Tahoma" panose="020B0604030504040204" pitchFamily="34" charset="0"/>
                <a:ea typeface="Tahoma" panose="020B0604030504040204" pitchFamily="34" charset="0"/>
                <a:cs typeface="Tahoma" panose="020B0604030504040204" pitchFamily="34" charset="0"/>
              </a:rPr>
              <a:t>. [Online] Available from: </a:t>
            </a:r>
            <a:r>
              <a:rPr lang="en-GB" sz="2500" dirty="0" smtClean="0">
                <a:latin typeface="Tahoma" panose="020B0604030504040204" pitchFamily="34" charset="0"/>
                <a:ea typeface="Tahoma" panose="020B0604030504040204" pitchFamily="34" charset="0"/>
                <a:cs typeface="Tahoma" panose="020B0604030504040204" pitchFamily="34" charset="0"/>
                <a:hlinkClick r:id="rId6"/>
              </a:rPr>
              <a:t>https://businesswales.gov.wales/bigideas/youth-entrepreneurship-strategy</a:t>
            </a:r>
            <a:r>
              <a:rPr lang="en-GB" sz="2500" dirty="0" smtClean="0">
                <a:latin typeface="Tahoma" panose="020B0604030504040204" pitchFamily="34" charset="0"/>
                <a:ea typeface="Tahoma" panose="020B0604030504040204" pitchFamily="34" charset="0"/>
                <a:cs typeface="Tahoma" panose="020B0604030504040204" pitchFamily="34" charset="0"/>
              </a:rPr>
              <a:t> [Accessed: 5th March 2018].</a:t>
            </a:r>
          </a:p>
          <a:p>
            <a:r>
              <a:rPr lang="en-GB" sz="2500" dirty="0" smtClean="0">
                <a:latin typeface="Tahoma" panose="020B0604030504040204" pitchFamily="34" charset="0"/>
                <a:ea typeface="Tahoma" panose="020B0604030504040204" pitchFamily="34" charset="0"/>
                <a:cs typeface="Tahoma" panose="020B0604030504040204" pitchFamily="34" charset="0"/>
              </a:rPr>
              <a:t>Westhead, P. and Wright, M. (2013). Entrepreneurship: A Very Short Introduction. Oxford: Oxford University Press. </a:t>
            </a:r>
          </a:p>
          <a:p>
            <a:r>
              <a:rPr lang="en-GB" sz="2500" dirty="0" smtClean="0">
                <a:latin typeface="Tahoma" panose="020B0604030504040204" pitchFamily="34" charset="0"/>
                <a:ea typeface="Tahoma" panose="020B0604030504040204" pitchFamily="34" charset="0"/>
                <a:cs typeface="Tahoma" panose="020B0604030504040204" pitchFamily="34" charset="0"/>
              </a:rPr>
              <a:t>Woods, S.A. and West, M.A. (2010). The Psychology of Work and Organizations. United Kingdom: Cengage Learning. </a:t>
            </a:r>
          </a:p>
          <a:p>
            <a:endParaRPr lang="en-GB" dirty="0" smtClean="0"/>
          </a:p>
          <a:p>
            <a:endParaRPr lang="en-GB" dirty="0"/>
          </a:p>
        </p:txBody>
      </p:sp>
      <p:sp>
        <p:nvSpPr>
          <p:cNvPr id="3" name="Title 2"/>
          <p:cNvSpPr>
            <a:spLocks noGrp="1"/>
          </p:cNvSpPr>
          <p:nvPr>
            <p:ph type="title"/>
          </p:nvPr>
        </p:nvSpPr>
        <p:spPr>
          <a:xfrm>
            <a:off x="179512" y="-99392"/>
            <a:ext cx="8229600" cy="1143000"/>
          </a:xfrm>
        </p:spPr>
        <p:txBody>
          <a:bodyPr>
            <a:normAutofit/>
          </a:bodyPr>
          <a:lstStyle/>
          <a:p>
            <a:r>
              <a:rPr lang="en-GB" sz="3600" b="0" dirty="0" smtClean="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rPr>
              <a:t>Reference list</a:t>
            </a:r>
            <a:endParaRPr lang="en-GB" sz="3600" b="0" dirty="0">
              <a:solidFill>
                <a:schemeClr val="accent3">
                  <a:lumMod val="75000"/>
                </a:schemeClr>
              </a:solidFill>
              <a:effectLst>
                <a:outerShdw blurRad="38100" dist="38100" dir="2700000" algn="tl">
                  <a:srgbClr val="000000">
                    <a:alpha val="43137"/>
                  </a:srgbClr>
                </a:outerShdw>
              </a:effectLst>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86088644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2177</TotalTime>
  <Words>1172</Words>
  <Application>Microsoft Office PowerPoint</Application>
  <PresentationFormat>On-screen Show (4:3)</PresentationFormat>
  <Paragraphs>91</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Concourse</vt:lpstr>
      <vt:lpstr>‘Cracking Ideas’</vt:lpstr>
      <vt:lpstr>What is a entrepreneur?</vt:lpstr>
      <vt:lpstr>What is entrepreneurial thinking?</vt:lpstr>
      <vt:lpstr>Cracking Ideas: The initiative</vt:lpstr>
      <vt:lpstr>How does cracking ideas encourage entrepreneurial thinking?</vt:lpstr>
      <vt:lpstr>How does cracking ideas encourage entrepreneurial thinking?</vt:lpstr>
      <vt:lpstr>Transferable skills</vt:lpstr>
      <vt:lpstr>Conclusion</vt:lpstr>
      <vt:lpstr>Reference list</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Stones</dc:creator>
  <cp:lastModifiedBy>Stones</cp:lastModifiedBy>
  <cp:revision>33</cp:revision>
  <dcterms:created xsi:type="dcterms:W3CDTF">2018-03-06T10:06:04Z</dcterms:created>
  <dcterms:modified xsi:type="dcterms:W3CDTF">2018-03-15T20:33:46Z</dcterms:modified>
</cp:coreProperties>
</file>