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4"/>
  </p:notesMasterIdLst>
  <p:sldIdLst>
    <p:sldId id="281" r:id="rId2"/>
    <p:sldId id="326" r:id="rId3"/>
    <p:sldId id="257" r:id="rId4"/>
    <p:sldId id="327" r:id="rId5"/>
    <p:sldId id="258" r:id="rId6"/>
    <p:sldId id="272" r:id="rId7"/>
    <p:sldId id="256" r:id="rId8"/>
    <p:sldId id="273" r:id="rId9"/>
    <p:sldId id="259" r:id="rId10"/>
    <p:sldId id="260" r:id="rId11"/>
    <p:sldId id="261" r:id="rId12"/>
    <p:sldId id="274" r:id="rId13"/>
    <p:sldId id="279" r:id="rId14"/>
    <p:sldId id="262" r:id="rId15"/>
    <p:sldId id="328" r:id="rId16"/>
    <p:sldId id="269" r:id="rId17"/>
    <p:sldId id="330" r:id="rId18"/>
    <p:sldId id="266" r:id="rId19"/>
    <p:sldId id="271" r:id="rId20"/>
    <p:sldId id="264" r:id="rId21"/>
    <p:sldId id="276" r:id="rId22"/>
    <p:sldId id="280"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01" autoAdjust="0"/>
    <p:restoredTop sz="94660"/>
  </p:normalViewPr>
  <p:slideViewPr>
    <p:cSldViewPr snapToGrid="0">
      <p:cViewPr varScale="1">
        <p:scale>
          <a:sx n="88" d="100"/>
          <a:sy n="88" d="100"/>
        </p:scale>
        <p:origin x="168" y="6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33BFE6-9BBD-4D78-808C-28B9D89C9A91}" type="datetimeFigureOut">
              <a:rPr lang="en-GB" smtClean="0"/>
              <a:t>20/10/2024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DA8ED8-9C68-469D-A7DF-D68ECE3DD6EC}" type="slidenum">
              <a:rPr lang="en-GB" smtClean="0"/>
              <a:t>‹#›</a:t>
            </a:fld>
            <a:endParaRPr lang="en-GB"/>
          </a:p>
        </p:txBody>
      </p:sp>
    </p:spTree>
    <p:extLst>
      <p:ext uri="{BB962C8B-B14F-4D97-AF65-F5344CB8AC3E}">
        <p14:creationId xmlns:p14="http://schemas.microsoft.com/office/powerpoint/2010/main" val="17157115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one of three psychoeducational workshop</a:t>
            </a:r>
            <a:r>
              <a:rPr lang="en-GB" baseline="0" dirty="0"/>
              <a:t>s offered by the Counselling Service in our rolling programme ‘Building Resilience’. You may be here because a counsellor, GP or mental health advisor has recommended it as the first step in getting some psychological help, or you  may have decided yourself to come. You might be here to help yourself, or to find out more about low mood to help others. Whichever it is, we hope you find it valuable. You won’t be expected to speak or contribute in any way unless you want to. You each have a handout of all the information on the slides that you are welcome to make notes on</a:t>
            </a:r>
            <a:endParaRPr lang="en-GB" dirty="0"/>
          </a:p>
        </p:txBody>
      </p:sp>
      <p:sp>
        <p:nvSpPr>
          <p:cNvPr id="4" name="Slide Number Placeholder 3"/>
          <p:cNvSpPr>
            <a:spLocks noGrp="1"/>
          </p:cNvSpPr>
          <p:nvPr>
            <p:ph type="sldNum" sz="quarter" idx="10"/>
          </p:nvPr>
        </p:nvSpPr>
        <p:spPr/>
        <p:txBody>
          <a:bodyPr/>
          <a:lstStyle/>
          <a:p>
            <a:fld id="{25064FFE-84A7-4514-83EF-86A60EE91B37}" type="slidenum">
              <a:rPr lang="en-GB" smtClean="0"/>
              <a:t>6</a:t>
            </a:fld>
            <a:endParaRPr lang="en-GB"/>
          </a:p>
        </p:txBody>
      </p:sp>
    </p:spTree>
    <p:extLst>
      <p:ext uri="{BB962C8B-B14F-4D97-AF65-F5344CB8AC3E}">
        <p14:creationId xmlns:p14="http://schemas.microsoft.com/office/powerpoint/2010/main" val="17477240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Each of our BR workshops has a ‘motif’ that we will</a:t>
            </a:r>
            <a:r>
              <a:rPr lang="en-GB" baseline="0" dirty="0"/>
              <a:t> use to help you to remember the take home messages. With ‘iCan manage my low mood’ we are using a spiral</a:t>
            </a:r>
            <a:endParaRPr lang="en-GB" dirty="0"/>
          </a:p>
        </p:txBody>
      </p:sp>
      <p:sp>
        <p:nvSpPr>
          <p:cNvPr id="4" name="Slide Number Placeholder 3"/>
          <p:cNvSpPr>
            <a:spLocks noGrp="1"/>
          </p:cNvSpPr>
          <p:nvPr>
            <p:ph type="sldNum" sz="quarter" idx="10"/>
          </p:nvPr>
        </p:nvSpPr>
        <p:spPr/>
        <p:txBody>
          <a:bodyPr/>
          <a:lstStyle/>
          <a:p>
            <a:fld id="{25064FFE-84A7-4514-83EF-86A60EE91B37}" type="slidenum">
              <a:rPr lang="en-GB" smtClean="0"/>
              <a:t>7</a:t>
            </a:fld>
            <a:endParaRPr lang="en-GB"/>
          </a:p>
        </p:txBody>
      </p:sp>
    </p:spTree>
    <p:extLst>
      <p:ext uri="{BB962C8B-B14F-4D97-AF65-F5344CB8AC3E}">
        <p14:creationId xmlns:p14="http://schemas.microsoft.com/office/powerpoint/2010/main" val="10156536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low mood? There</a:t>
            </a:r>
            <a:r>
              <a:rPr lang="en-GB" baseline="0" dirty="0"/>
              <a:t> is a difference between feeling ‘a bit fed up’ , more persistent low mood, and clinical depression. How would you describe what it means to you? Write these down</a:t>
            </a:r>
            <a:endParaRPr lang="en-GB" dirty="0"/>
          </a:p>
        </p:txBody>
      </p:sp>
      <p:sp>
        <p:nvSpPr>
          <p:cNvPr id="4" name="Slide Number Placeholder 3"/>
          <p:cNvSpPr>
            <a:spLocks noGrp="1"/>
          </p:cNvSpPr>
          <p:nvPr>
            <p:ph type="sldNum" sz="quarter" idx="10"/>
          </p:nvPr>
        </p:nvSpPr>
        <p:spPr/>
        <p:txBody>
          <a:bodyPr/>
          <a:lstStyle/>
          <a:p>
            <a:fld id="{25064FFE-84A7-4514-83EF-86A60EE91B37}" type="slidenum">
              <a:rPr lang="en-GB" smtClean="0"/>
              <a:t>8</a:t>
            </a:fld>
            <a:endParaRPr lang="en-GB"/>
          </a:p>
        </p:txBody>
      </p:sp>
    </p:spTree>
    <p:extLst>
      <p:ext uri="{BB962C8B-B14F-4D97-AF65-F5344CB8AC3E}">
        <p14:creationId xmlns:p14="http://schemas.microsoft.com/office/powerpoint/2010/main" val="39390376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some of the signs and symptoms. You may be experiencing some or all of these- and there may be others</a:t>
            </a:r>
          </a:p>
        </p:txBody>
      </p:sp>
      <p:sp>
        <p:nvSpPr>
          <p:cNvPr id="4" name="Slide Number Placeholder 3"/>
          <p:cNvSpPr>
            <a:spLocks noGrp="1"/>
          </p:cNvSpPr>
          <p:nvPr>
            <p:ph type="sldNum" sz="quarter" idx="10"/>
          </p:nvPr>
        </p:nvSpPr>
        <p:spPr/>
        <p:txBody>
          <a:bodyPr/>
          <a:lstStyle/>
          <a:p>
            <a:fld id="{25064FFE-84A7-4514-83EF-86A60EE91B37}" type="slidenum">
              <a:rPr lang="en-GB" smtClean="0"/>
              <a:t>9</a:t>
            </a:fld>
            <a:endParaRPr lang="en-GB"/>
          </a:p>
        </p:txBody>
      </p:sp>
    </p:spTree>
    <p:extLst>
      <p:ext uri="{BB962C8B-B14F-4D97-AF65-F5344CB8AC3E}">
        <p14:creationId xmlns:p14="http://schemas.microsoft.com/office/powerpoint/2010/main" val="40638912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lots of ideas about what can cause low mood. Your own personal thoughts about this may help you understand how</a:t>
            </a:r>
            <a:r>
              <a:rPr lang="en-GB" baseline="0" dirty="0"/>
              <a:t> your low mood may have started. Which of the possibilities on the slide seem most relevant to you?</a:t>
            </a:r>
          </a:p>
          <a:p>
            <a:r>
              <a:rPr lang="en-GB" dirty="0"/>
              <a:t>In many cases of depression, there is a reduction in the amount of certain neurotransmitters found (monoamines such as serotonin and norepinephrine) in depressed people.</a:t>
            </a:r>
          </a:p>
          <a:p>
            <a:endParaRPr lang="en-GB" dirty="0"/>
          </a:p>
          <a:p>
            <a:r>
              <a:rPr lang="en-GB" dirty="0"/>
              <a:t>Low serotonin levels are simply another symptom of depression, not a cause? </a:t>
            </a:r>
          </a:p>
          <a:p>
            <a:endParaRPr lang="en-GB" dirty="0"/>
          </a:p>
          <a:p>
            <a:r>
              <a:rPr lang="en-GB" dirty="0"/>
              <a:t>"Regarding depression as "just" a chemical imbalance wildly misconstrues the disorder." - Psychology Today, March 1999</a:t>
            </a:r>
          </a:p>
          <a:p>
            <a:endParaRPr lang="en-GB" dirty="0"/>
          </a:p>
          <a:p>
            <a:r>
              <a:rPr lang="en-GB" dirty="0"/>
              <a:t>‘Drug therapies that work on this imbalance lift depression completely in a third of those who take them and partially in another third. For a third of people, antidepressants don't work at all, and many who do get positive results stop taking them because the side effects are worse than the depression symptoms they are supposed to be treating.’ (</a:t>
            </a:r>
            <a:r>
              <a:rPr lang="en-GB"/>
              <a:t>Clinical depression.co.uk)</a:t>
            </a:r>
            <a:endParaRPr lang="en-GB" dirty="0"/>
          </a:p>
          <a:p>
            <a:endParaRPr lang="en-GB" dirty="0"/>
          </a:p>
        </p:txBody>
      </p:sp>
      <p:sp>
        <p:nvSpPr>
          <p:cNvPr id="4" name="Slide Number Placeholder 3"/>
          <p:cNvSpPr>
            <a:spLocks noGrp="1"/>
          </p:cNvSpPr>
          <p:nvPr>
            <p:ph type="sldNum" sz="quarter" idx="10"/>
          </p:nvPr>
        </p:nvSpPr>
        <p:spPr/>
        <p:txBody>
          <a:bodyPr/>
          <a:lstStyle/>
          <a:p>
            <a:fld id="{25064FFE-84A7-4514-83EF-86A60EE91B37}" type="slidenum">
              <a:rPr lang="en-GB" smtClean="0"/>
              <a:t>10</a:t>
            </a:fld>
            <a:endParaRPr lang="en-GB"/>
          </a:p>
        </p:txBody>
      </p:sp>
    </p:spTree>
    <p:extLst>
      <p:ext uri="{BB962C8B-B14F-4D97-AF65-F5344CB8AC3E}">
        <p14:creationId xmlns:p14="http://schemas.microsoft.com/office/powerpoint/2010/main" val="22923973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we do know is that low mood can spiral downwards and that something</a:t>
            </a:r>
            <a:r>
              <a:rPr lang="en-GB" baseline="0" dirty="0"/>
              <a:t> going wrong in one area of your life can then start a spiralling down that feels difficult to stop. In the slide here you can see the sorts of feelings that can send us spiralling down. Although as we spiral down the spiral gets tighter and more restrictive …</a:t>
            </a:r>
            <a:endParaRPr lang="en-GB" dirty="0"/>
          </a:p>
        </p:txBody>
      </p:sp>
      <p:sp>
        <p:nvSpPr>
          <p:cNvPr id="4" name="Slide Number Placeholder 3"/>
          <p:cNvSpPr>
            <a:spLocks noGrp="1"/>
          </p:cNvSpPr>
          <p:nvPr>
            <p:ph type="sldNum" sz="quarter" idx="10"/>
          </p:nvPr>
        </p:nvSpPr>
        <p:spPr/>
        <p:txBody>
          <a:bodyPr/>
          <a:lstStyle/>
          <a:p>
            <a:fld id="{25064FFE-84A7-4514-83EF-86A60EE91B37}" type="slidenum">
              <a:rPr lang="en-GB" smtClean="0"/>
              <a:t>11</a:t>
            </a:fld>
            <a:endParaRPr lang="en-GB"/>
          </a:p>
        </p:txBody>
      </p:sp>
    </p:spTree>
    <p:extLst>
      <p:ext uri="{BB962C8B-B14F-4D97-AF65-F5344CB8AC3E}">
        <p14:creationId xmlns:p14="http://schemas.microsoft.com/office/powerpoint/2010/main" val="32094331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5 key areas that affect each other and can maintain this negative ‘spiral’. </a:t>
            </a:r>
          </a:p>
          <a:p>
            <a:pPr marL="228600" indent="-228600">
              <a:buAutoNum type="arabicPeriod"/>
            </a:pPr>
            <a:r>
              <a:rPr lang="en-GB" dirty="0"/>
              <a:t>So for example an event- maybe something outside our control, could</a:t>
            </a:r>
            <a:r>
              <a:rPr lang="en-GB" baseline="0" dirty="0"/>
              <a:t> challenge us- or something interpersonal may go wrong. So we might fall out with a friend or partner, we might lose a job, there could be another sort of significant loss or disappointment in our lives</a:t>
            </a:r>
          </a:p>
          <a:p>
            <a:pPr marL="228600" indent="-228600">
              <a:buAutoNum type="arabicPeriod"/>
            </a:pPr>
            <a:r>
              <a:rPr lang="en-GB" baseline="0" dirty="0"/>
              <a:t>In response to this we might start up an ‘internal dialogue’ with ourselves that is critical or unhelpful- thoughts such as ‘It’s all my fault, I should have done x/ I’ll never be able to get this assignment done/ Everything goes wrong for me/ Nobody likes me’ </a:t>
            </a:r>
            <a:r>
              <a:rPr lang="en-GB" baseline="0" dirty="0" err="1"/>
              <a:t>etc</a:t>
            </a:r>
            <a:r>
              <a:rPr lang="en-GB" baseline="0" dirty="0"/>
              <a:t>  </a:t>
            </a:r>
          </a:p>
          <a:p>
            <a:pPr marL="228600" indent="-228600">
              <a:buAutoNum type="arabicPeriod"/>
            </a:pPr>
            <a:r>
              <a:rPr lang="en-GB" baseline="0" dirty="0"/>
              <a:t>These recurring negative thoughts begin to impact on our feelings-we can begin to feel helpless/ worthless/ resentful/frustrated</a:t>
            </a:r>
          </a:p>
          <a:p>
            <a:pPr marL="228600" indent="-228600">
              <a:buAutoNum type="arabicPeriod"/>
            </a:pPr>
            <a:r>
              <a:rPr lang="en-GB" baseline="0" dirty="0"/>
              <a:t>In turn these can lead to a change in our physical states- many people with low mood experience tiredness, headaches, aches and pains, stomach upsets. Sleep problems are extremely common. </a:t>
            </a:r>
          </a:p>
          <a:p>
            <a:pPr marL="228600" indent="-228600">
              <a:buAutoNum type="arabicPeriod"/>
            </a:pPr>
            <a:r>
              <a:rPr lang="en-GB" baseline="0" dirty="0"/>
              <a:t>All of the above impact on behaviours and activity levels- we start to avoid doing things, it’s hard to get up in the morning, we procrastinate  and don’t get things done. We begin to neglect ourselves, we expect the worst of any potential situation and hide away, avoid others, turn down opportunities that could give us pleasure, a sense of achievement, or closeness to others</a:t>
            </a:r>
          </a:p>
          <a:p>
            <a:pPr marL="228600" indent="-228600">
              <a:buAutoNum type="arabicPeriod"/>
            </a:pPr>
            <a:r>
              <a:rPr lang="en-GB" baseline="0" dirty="0"/>
              <a:t>As you can imagine, this all then affects the first key area- people and events around us- and so the spiral starts</a:t>
            </a:r>
            <a:endParaRPr lang="en-GB" dirty="0"/>
          </a:p>
        </p:txBody>
      </p:sp>
      <p:sp>
        <p:nvSpPr>
          <p:cNvPr id="4" name="Slide Number Placeholder 3"/>
          <p:cNvSpPr>
            <a:spLocks noGrp="1"/>
          </p:cNvSpPr>
          <p:nvPr>
            <p:ph type="sldNum" sz="quarter" idx="10"/>
          </p:nvPr>
        </p:nvSpPr>
        <p:spPr/>
        <p:txBody>
          <a:bodyPr/>
          <a:lstStyle/>
          <a:p>
            <a:fld id="{25064FFE-84A7-4514-83EF-86A60EE91B37}" type="slidenum">
              <a:rPr lang="en-GB" smtClean="0"/>
              <a:t>12</a:t>
            </a:fld>
            <a:endParaRPr lang="en-GB"/>
          </a:p>
        </p:txBody>
      </p:sp>
    </p:spTree>
    <p:extLst>
      <p:ext uri="{BB962C8B-B14F-4D97-AF65-F5344CB8AC3E}">
        <p14:creationId xmlns:p14="http://schemas.microsoft.com/office/powerpoint/2010/main" val="18474880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let’s start with the negative thinking- the ‘cognitive’ aspects of low mood. Here are some of the ways in which it can get entrenched. Research shows that when the brain has nothing specific to do it tends to revert to looking for problems to solve and seeking out difficulties……e.g.  Did I talk to my friend right?  Does she still like me?  </a:t>
            </a:r>
            <a:r>
              <a:rPr lang="en-GB" dirty="0" err="1"/>
              <a:t>Etc</a:t>
            </a:r>
            <a:r>
              <a:rPr lang="en-GB" dirty="0"/>
              <a:t>   Tends to increase self- critical thinking and comparison of self with others.  So learning to ground and be in the present is a good way out</a:t>
            </a:r>
          </a:p>
          <a:p>
            <a:r>
              <a:rPr lang="en-GB" dirty="0"/>
              <a:t>Think</a:t>
            </a:r>
            <a:r>
              <a:rPr lang="en-GB" baseline="0" dirty="0"/>
              <a:t> </a:t>
            </a:r>
            <a:r>
              <a:rPr lang="en-GB" dirty="0"/>
              <a:t>again about how these negative thoughts can also ‘tighten’ the spiral of low mood. </a:t>
            </a:r>
          </a:p>
        </p:txBody>
      </p:sp>
      <p:sp>
        <p:nvSpPr>
          <p:cNvPr id="4" name="Slide Number Placeholder 3"/>
          <p:cNvSpPr>
            <a:spLocks noGrp="1"/>
          </p:cNvSpPr>
          <p:nvPr>
            <p:ph type="sldNum" sz="quarter" idx="10"/>
          </p:nvPr>
        </p:nvSpPr>
        <p:spPr/>
        <p:txBody>
          <a:bodyPr/>
          <a:lstStyle/>
          <a:p>
            <a:fld id="{25064FFE-84A7-4514-83EF-86A60EE91B37}" type="slidenum">
              <a:rPr lang="en-GB" smtClean="0"/>
              <a:t>14</a:t>
            </a:fld>
            <a:endParaRPr lang="en-GB"/>
          </a:p>
        </p:txBody>
      </p:sp>
    </p:spTree>
    <p:extLst>
      <p:ext uri="{BB962C8B-B14F-4D97-AF65-F5344CB8AC3E}">
        <p14:creationId xmlns:p14="http://schemas.microsoft.com/office/powerpoint/2010/main" val="42285748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how do we feed the ‘right wolf’ and start spiralling upwards not downwards?</a:t>
            </a:r>
          </a:p>
          <a:p>
            <a:r>
              <a:rPr lang="en-GB" dirty="0"/>
              <a:t>The good news is</a:t>
            </a:r>
            <a:r>
              <a:rPr lang="en-GB" baseline="0" dirty="0"/>
              <a:t> that you can start any where- tackle any of the 5 key areas- to make a difference. Which ever you choose first is up to you. Which are you most likely to choose first? Here are some ideas</a:t>
            </a:r>
            <a:endParaRPr lang="en-GB" dirty="0"/>
          </a:p>
        </p:txBody>
      </p:sp>
      <p:sp>
        <p:nvSpPr>
          <p:cNvPr id="4" name="Slide Number Placeholder 3"/>
          <p:cNvSpPr>
            <a:spLocks noGrp="1"/>
          </p:cNvSpPr>
          <p:nvPr>
            <p:ph type="sldNum" sz="quarter" idx="10"/>
          </p:nvPr>
        </p:nvSpPr>
        <p:spPr/>
        <p:txBody>
          <a:bodyPr/>
          <a:lstStyle/>
          <a:p>
            <a:fld id="{25064FFE-84A7-4514-83EF-86A60EE91B37}" type="slidenum">
              <a:rPr lang="en-GB" smtClean="0"/>
              <a:t>16</a:t>
            </a:fld>
            <a:endParaRPr lang="en-GB"/>
          </a:p>
        </p:txBody>
      </p:sp>
    </p:spTree>
    <p:extLst>
      <p:ext uri="{BB962C8B-B14F-4D97-AF65-F5344CB8AC3E}">
        <p14:creationId xmlns:p14="http://schemas.microsoft.com/office/powerpoint/2010/main" val="26623812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try to make a start on a plan that would work for you.</a:t>
            </a:r>
          </a:p>
          <a:p>
            <a:r>
              <a:rPr lang="en-GB" dirty="0"/>
              <a:t>Remember- one step at a time- sometimes just making 5% difference is all you are looking for.</a:t>
            </a:r>
          </a:p>
          <a:p>
            <a:r>
              <a:rPr lang="en-GB" dirty="0"/>
              <a:t>Recovering from low mood can be like climbing Snowdon via the </a:t>
            </a:r>
            <a:r>
              <a:rPr lang="en-GB" dirty="0" err="1"/>
              <a:t>Llanberis</a:t>
            </a:r>
            <a:r>
              <a:rPr lang="en-GB" dirty="0"/>
              <a:t> path- very long, rather monotonous, it doesn’t feel like you are getting anywhere. It’s not until you look round that you begin to see the difference…</a:t>
            </a:r>
          </a:p>
          <a:p>
            <a:r>
              <a:rPr lang="en-GB" dirty="0"/>
              <a:t>There will be obstacles- but also ways around them</a:t>
            </a:r>
          </a:p>
        </p:txBody>
      </p:sp>
      <p:sp>
        <p:nvSpPr>
          <p:cNvPr id="4" name="Slide Number Placeholder 3"/>
          <p:cNvSpPr>
            <a:spLocks noGrp="1"/>
          </p:cNvSpPr>
          <p:nvPr>
            <p:ph type="sldNum" sz="quarter" idx="10"/>
          </p:nvPr>
        </p:nvSpPr>
        <p:spPr/>
        <p:txBody>
          <a:bodyPr/>
          <a:lstStyle/>
          <a:p>
            <a:fld id="{25064FFE-84A7-4514-83EF-86A60EE91B37}" type="slidenum">
              <a:rPr lang="en-GB" smtClean="0"/>
              <a:t>18</a:t>
            </a:fld>
            <a:endParaRPr lang="en-GB"/>
          </a:p>
        </p:txBody>
      </p:sp>
    </p:spTree>
    <p:extLst>
      <p:ext uri="{BB962C8B-B14F-4D97-AF65-F5344CB8AC3E}">
        <p14:creationId xmlns:p14="http://schemas.microsoft.com/office/powerpoint/2010/main" val="34864687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First of all activation. A lot</a:t>
            </a:r>
            <a:r>
              <a:rPr lang="en-GB" baseline="0" dirty="0"/>
              <a:t> of work has been done in recent years on getting people to challenge and change behaviours as a first step in recovering from low mood. Research has indicate that even doing something quite small, in terms of physical activation- such as walking upstairs! can help list someone's mood</a:t>
            </a:r>
          </a:p>
          <a:p>
            <a:r>
              <a:rPr lang="en-GB" baseline="0" dirty="0"/>
              <a:t>Make a list of things you can do that have a ’cardio vascular’ element to them (</a:t>
            </a:r>
            <a:r>
              <a:rPr lang="en-GB" baseline="0" dirty="0" err="1"/>
              <a:t>ie</a:t>
            </a:r>
            <a:r>
              <a:rPr lang="en-GB" baseline="0" dirty="0"/>
              <a:t>, getting out of breath). Have a list of things that include something ‘immediate’ as well as things that might need a bit of planning. Can you do some of these with a friend?</a:t>
            </a:r>
          </a:p>
          <a:p>
            <a:r>
              <a:rPr lang="en-GB" baseline="0" dirty="0"/>
              <a:t>REMEMBER YOU ARE NOT GOING TO FEEL LIKE DOING THESE THINGS TO START WITH!</a:t>
            </a:r>
          </a:p>
          <a:p>
            <a:r>
              <a:rPr lang="en-GB" baseline="0" dirty="0"/>
              <a:t>It may feel pointless, you might feel too tired  or you may feel anxious.</a:t>
            </a:r>
          </a:p>
          <a:p>
            <a:r>
              <a:rPr lang="en-GB" baseline="0" dirty="0"/>
              <a:t>Think about things that you can do that could give you pleasure, a sense of achievement or contact with others.</a:t>
            </a:r>
          </a:p>
          <a:p>
            <a:r>
              <a:rPr lang="en-GB" baseline="0" dirty="0"/>
              <a:t>Look at the Activity Wheel handout- read through- </a:t>
            </a:r>
            <a:endParaRPr lang="en-GB" dirty="0"/>
          </a:p>
        </p:txBody>
      </p:sp>
      <p:sp>
        <p:nvSpPr>
          <p:cNvPr id="4" name="Slide Number Placeholder 3"/>
          <p:cNvSpPr>
            <a:spLocks noGrp="1"/>
          </p:cNvSpPr>
          <p:nvPr>
            <p:ph type="sldNum" sz="quarter" idx="10"/>
          </p:nvPr>
        </p:nvSpPr>
        <p:spPr/>
        <p:txBody>
          <a:bodyPr/>
          <a:lstStyle/>
          <a:p>
            <a:fld id="{25064FFE-84A7-4514-83EF-86A60EE91B37}" type="slidenum">
              <a:rPr lang="en-GB" smtClean="0"/>
              <a:t>19</a:t>
            </a:fld>
            <a:endParaRPr lang="en-GB"/>
          </a:p>
        </p:txBody>
      </p:sp>
    </p:spTree>
    <p:extLst>
      <p:ext uri="{BB962C8B-B14F-4D97-AF65-F5344CB8AC3E}">
        <p14:creationId xmlns:p14="http://schemas.microsoft.com/office/powerpoint/2010/main" val="36908806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what might work for you?- everyone is different.</a:t>
            </a:r>
          </a:p>
          <a:p>
            <a:r>
              <a:rPr lang="en-GB" dirty="0"/>
              <a:t>SMART goals</a:t>
            </a:r>
          </a:p>
          <a:p>
            <a:r>
              <a:rPr lang="en-GB" dirty="0"/>
              <a:t>Think again about the 5 key</a:t>
            </a:r>
            <a:r>
              <a:rPr lang="en-GB" baseline="0" dirty="0"/>
              <a:t> areas, and consider what you could do that might help alleviate for example physical aches and pains, sleep problems. What behavioural steps could you take to make sure you are not avoiding, hiding away? </a:t>
            </a:r>
          </a:p>
          <a:p>
            <a:r>
              <a:rPr lang="en-GB" dirty="0"/>
              <a:t>What gives you pleasure/achievement/ closeness?</a:t>
            </a:r>
          </a:p>
          <a:p>
            <a:endParaRPr lang="en-GB" dirty="0"/>
          </a:p>
        </p:txBody>
      </p:sp>
      <p:sp>
        <p:nvSpPr>
          <p:cNvPr id="4" name="Slide Number Placeholder 3"/>
          <p:cNvSpPr>
            <a:spLocks noGrp="1"/>
          </p:cNvSpPr>
          <p:nvPr>
            <p:ph type="sldNum" sz="quarter" idx="10"/>
          </p:nvPr>
        </p:nvSpPr>
        <p:spPr/>
        <p:txBody>
          <a:bodyPr/>
          <a:lstStyle/>
          <a:p>
            <a:fld id="{25064FFE-84A7-4514-83EF-86A60EE91B37}" type="slidenum">
              <a:rPr lang="en-GB" smtClean="0"/>
              <a:t>20</a:t>
            </a:fld>
            <a:endParaRPr lang="en-GB"/>
          </a:p>
        </p:txBody>
      </p:sp>
    </p:spTree>
    <p:extLst>
      <p:ext uri="{BB962C8B-B14F-4D97-AF65-F5344CB8AC3E}">
        <p14:creationId xmlns:p14="http://schemas.microsoft.com/office/powerpoint/2010/main" val="35506119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Make a note</a:t>
            </a:r>
            <a:r>
              <a:rPr lang="en-GB" baseline="0" dirty="0"/>
              <a:t> of where you are going to start, after you leave this workshop today.</a:t>
            </a:r>
          </a:p>
          <a:p>
            <a:endParaRPr lang="en-GB" baseline="0" dirty="0"/>
          </a:p>
          <a:p>
            <a:r>
              <a:rPr lang="en-GB" baseline="0" dirty="0"/>
              <a:t>Any questions?</a:t>
            </a:r>
            <a:endParaRPr lang="en-GB" dirty="0"/>
          </a:p>
        </p:txBody>
      </p:sp>
      <p:sp>
        <p:nvSpPr>
          <p:cNvPr id="4" name="Slide Number Placeholder 3"/>
          <p:cNvSpPr>
            <a:spLocks noGrp="1"/>
          </p:cNvSpPr>
          <p:nvPr>
            <p:ph type="sldNum" sz="quarter" idx="10"/>
          </p:nvPr>
        </p:nvSpPr>
        <p:spPr/>
        <p:txBody>
          <a:bodyPr/>
          <a:lstStyle/>
          <a:p>
            <a:fld id="{25064FFE-84A7-4514-83EF-86A60EE91B37}" type="slidenum">
              <a:rPr lang="en-GB" smtClean="0"/>
              <a:t>21</a:t>
            </a:fld>
            <a:endParaRPr lang="en-GB"/>
          </a:p>
        </p:txBody>
      </p:sp>
    </p:spTree>
    <p:extLst>
      <p:ext uri="{BB962C8B-B14F-4D97-AF65-F5344CB8AC3E}">
        <p14:creationId xmlns:p14="http://schemas.microsoft.com/office/powerpoint/2010/main" val="364902043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20/10/2024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7367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134667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20/10/2024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46750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20/10/2024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10379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20/10/2024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175513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20/10/2024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392734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20/10/2024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881824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99112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624743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046838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57181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20/10/2024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401277148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jpeg"/></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jpeg"/></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2.xml"/><Relationship Id="rId1" Type="http://schemas.openxmlformats.org/officeDocument/2006/relationships/video" Target="https://www.youtube.com/embed/XiCrniLQGYc"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8.jpeg"/><Relationship Id="rId4" Type="http://schemas.openxmlformats.org/officeDocument/2006/relationships/image" Target="../media/image17.jpeg"/></Relationships>
</file>

<file path=ppt/slides/_rels/slide1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22.jpeg"/><Relationship Id="rId5" Type="http://schemas.openxmlformats.org/officeDocument/2006/relationships/image" Target="../media/image21.jpeg"/><Relationship Id="rId4" Type="http://schemas.openxmlformats.org/officeDocument/2006/relationships/image" Target="../media/image20.png"/></Relationships>
</file>

<file path=ppt/slides/_rels/slide20.xml.rels><?xml version="1.0" encoding="UTF-8" standalone="yes"?>
<Relationships xmlns="http://schemas.openxmlformats.org/package/2006/relationships"><Relationship Id="rId3" Type="http://schemas.openxmlformats.org/officeDocument/2006/relationships/image" Target="../media/image23.jpeg"/><Relationship Id="rId7" Type="http://schemas.openxmlformats.org/officeDocument/2006/relationships/image" Target="../media/image27.jpe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26.jpeg"/><Relationship Id="rId5" Type="http://schemas.openxmlformats.org/officeDocument/2006/relationships/image" Target="../media/image25.jpeg"/><Relationship Id="rId4" Type="http://schemas.openxmlformats.org/officeDocument/2006/relationships/image" Target="../media/image24.jpeg"/></Relationships>
</file>

<file path=ppt/slides/_rels/slide2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29.jpeg"/></Relationships>
</file>

<file path=ppt/slides/_rels/slide22.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25929" y="908720"/>
            <a:ext cx="10629900" cy="4824536"/>
          </a:xfrm>
        </p:spPr>
        <p:txBody>
          <a:bodyPr>
            <a:normAutofit fontScale="90000"/>
          </a:bodyPr>
          <a:lstStyle/>
          <a:p>
            <a:br>
              <a:rPr lang="en-GB" sz="2400" dirty="0">
                <a:solidFill>
                  <a:srgbClr val="FFFF99"/>
                </a:solidFill>
              </a:rPr>
            </a:br>
            <a:r>
              <a:rPr lang="en-GB" sz="2400" dirty="0"/>
              <a:t>BA Leadership and Management Skills for the Workplace</a:t>
            </a:r>
            <a:br>
              <a:rPr lang="en-GB" altLang="en-US" sz="2400" dirty="0">
                <a:solidFill>
                  <a:srgbClr val="FFFF99"/>
                </a:solidFill>
              </a:rPr>
            </a:br>
            <a:br>
              <a:rPr lang="en-GB" altLang="en-US" dirty="0"/>
            </a:br>
            <a:r>
              <a:rPr lang="en-GB" dirty="0"/>
              <a:t> </a:t>
            </a:r>
            <a:r>
              <a:rPr lang="en-GB" sz="3200" b="1" dirty="0">
                <a:solidFill>
                  <a:srgbClr val="FFFF99"/>
                </a:solidFill>
              </a:rPr>
              <a:t>Developing Emotional Intelligence Skills</a:t>
            </a:r>
            <a:br>
              <a:rPr lang="en-GB" sz="3200" b="1" dirty="0">
                <a:solidFill>
                  <a:srgbClr val="FFFF99"/>
                </a:solidFill>
              </a:rPr>
            </a:br>
            <a:r>
              <a:rPr lang="en-GB" sz="3200" b="1" dirty="0">
                <a:solidFill>
                  <a:srgbClr val="FFFF99"/>
                </a:solidFill>
              </a:rPr>
              <a:t>for the Workplace </a:t>
            </a:r>
            <a:br>
              <a:rPr lang="en-GB" sz="4000" b="1" dirty="0">
                <a:solidFill>
                  <a:srgbClr val="FFFF99"/>
                </a:solidFill>
              </a:rPr>
            </a:br>
            <a:r>
              <a:rPr lang="en-GB" sz="3100" b="1" dirty="0">
                <a:solidFill>
                  <a:srgbClr val="FFFF99"/>
                </a:solidFill>
              </a:rPr>
              <a:t>(</a:t>
            </a:r>
            <a:r>
              <a:rPr lang="en-GB" sz="3200" dirty="0">
                <a:solidFill>
                  <a:srgbClr val="FFFF99"/>
                </a:solidFill>
              </a:rPr>
              <a:t>BMSW6106</a:t>
            </a:r>
            <a:r>
              <a:rPr lang="en-GB" sz="3100" b="1" dirty="0">
                <a:solidFill>
                  <a:srgbClr val="FFFF99"/>
                </a:solidFill>
              </a:rPr>
              <a:t>)</a:t>
            </a:r>
            <a:br>
              <a:rPr lang="en-GB" sz="3100" b="1" dirty="0">
                <a:solidFill>
                  <a:schemeClr val="accent2">
                    <a:lumMod val="20000"/>
                    <a:lumOff val="80000"/>
                  </a:schemeClr>
                </a:solidFill>
              </a:rPr>
            </a:br>
            <a:r>
              <a:rPr lang="en-GB" sz="3100" b="1" dirty="0">
                <a:solidFill>
                  <a:srgbClr val="FFFF99"/>
                </a:solidFill>
              </a:rPr>
              <a:t>Session 2 </a:t>
            </a:r>
            <a:r>
              <a:rPr lang="en-GB" sz="3100" b="1">
                <a:solidFill>
                  <a:srgbClr val="FFFF99"/>
                </a:solidFill>
              </a:rPr>
              <a:t>(Lecture 1 of 2)</a:t>
            </a:r>
            <a:br>
              <a:rPr lang="en-GB" sz="3200" b="1" dirty="0">
                <a:solidFill>
                  <a:srgbClr val="FF0000"/>
                </a:solidFill>
              </a:rPr>
            </a:br>
            <a:r>
              <a:rPr lang="en-GB" sz="3200" b="1" dirty="0">
                <a:solidFill>
                  <a:srgbClr val="FF0000"/>
                </a:solidFill>
              </a:rPr>
              <a:t>Building Resilience</a:t>
            </a:r>
            <a:br>
              <a:rPr lang="en-GB" sz="3200" b="1" dirty="0">
                <a:solidFill>
                  <a:srgbClr val="FF0000"/>
                </a:solidFill>
              </a:rPr>
            </a:br>
            <a:r>
              <a:rPr lang="en-GB" sz="3200" b="1" dirty="0">
                <a:solidFill>
                  <a:srgbClr val="FF0000"/>
                </a:solidFill>
              </a:rPr>
              <a:t>&amp;</a:t>
            </a:r>
            <a:br>
              <a:rPr lang="en-GB" sz="3200" b="1" dirty="0">
                <a:solidFill>
                  <a:srgbClr val="FF0000"/>
                </a:solidFill>
              </a:rPr>
            </a:br>
            <a:r>
              <a:rPr lang="en-GB" sz="3200" b="1" dirty="0">
                <a:solidFill>
                  <a:srgbClr val="FF0000"/>
                </a:solidFill>
              </a:rPr>
              <a:t>Managing my mood </a:t>
            </a:r>
            <a:br>
              <a:rPr lang="en-GB" sz="3200" b="1" dirty="0">
                <a:solidFill>
                  <a:schemeClr val="accent2">
                    <a:lumMod val="20000"/>
                    <a:lumOff val="80000"/>
                  </a:schemeClr>
                </a:solidFill>
              </a:rPr>
            </a:br>
            <a:endParaRPr lang="en-GB" altLang="en-US" dirty="0">
              <a:solidFill>
                <a:srgbClr val="FFFF99"/>
              </a:solidFill>
            </a:endParaRPr>
          </a:p>
        </p:txBody>
      </p:sp>
    </p:spTree>
    <p:extLst>
      <p:ext uri="{BB962C8B-B14F-4D97-AF65-F5344CB8AC3E}">
        <p14:creationId xmlns:p14="http://schemas.microsoft.com/office/powerpoint/2010/main" val="30427192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 this session </a:t>
            </a:r>
          </a:p>
        </p:txBody>
      </p:sp>
      <p:sp>
        <p:nvSpPr>
          <p:cNvPr id="3" name="Content Placeholder 2"/>
          <p:cNvSpPr>
            <a:spLocks noGrp="1"/>
          </p:cNvSpPr>
          <p:nvPr>
            <p:ph idx="1"/>
          </p:nvPr>
        </p:nvSpPr>
        <p:spPr/>
        <p:txBody>
          <a:bodyPr>
            <a:normAutofit/>
          </a:bodyPr>
          <a:lstStyle/>
          <a:p>
            <a:pPr marL="0" indent="0">
              <a:buNone/>
            </a:pPr>
            <a:r>
              <a:rPr lang="en-GB" dirty="0"/>
              <a:t>We will:</a:t>
            </a:r>
          </a:p>
          <a:p>
            <a:r>
              <a:rPr lang="en-GB" dirty="0"/>
              <a:t>Identify how to build </a:t>
            </a:r>
            <a:r>
              <a:rPr lang="en-GB" b="1" dirty="0">
                <a:solidFill>
                  <a:srgbClr val="FF0000"/>
                </a:solidFill>
              </a:rPr>
              <a:t>Resilience</a:t>
            </a:r>
            <a:endParaRPr lang="en-GB" b="1" dirty="0"/>
          </a:p>
          <a:p>
            <a:r>
              <a:rPr lang="en-GB" dirty="0"/>
              <a:t>Appraise the need to </a:t>
            </a:r>
            <a:r>
              <a:rPr lang="en-GB" b="1" dirty="0">
                <a:solidFill>
                  <a:srgbClr val="FF0000"/>
                </a:solidFill>
              </a:rPr>
              <a:t>Manage our Mood</a:t>
            </a:r>
          </a:p>
          <a:p>
            <a:r>
              <a:rPr lang="en-GB" dirty="0"/>
              <a:t>Asses our own </a:t>
            </a:r>
            <a:r>
              <a:rPr lang="en-GB" b="1" dirty="0">
                <a:solidFill>
                  <a:srgbClr val="FF0000"/>
                </a:solidFill>
              </a:rPr>
              <a:t>Strength &amp; Limitations</a:t>
            </a:r>
            <a:r>
              <a:rPr lang="en-GB" b="1" dirty="0"/>
              <a:t> </a:t>
            </a:r>
          </a:p>
          <a:p>
            <a:r>
              <a:rPr lang="en-GB" dirty="0"/>
              <a:t>Discuss the need for </a:t>
            </a:r>
            <a:r>
              <a:rPr lang="en-GB" b="1" dirty="0">
                <a:solidFill>
                  <a:srgbClr val="FF0000"/>
                </a:solidFill>
              </a:rPr>
              <a:t>Emotional health</a:t>
            </a:r>
          </a:p>
          <a:p>
            <a:endParaRPr lang="en-GB" dirty="0">
              <a:solidFill>
                <a:srgbClr val="FF0000"/>
              </a:solidFill>
            </a:endParaRPr>
          </a:p>
          <a:p>
            <a:pPr marL="0" indent="0">
              <a:buNone/>
            </a:pPr>
            <a:endParaRPr lang="en-GB" dirty="0"/>
          </a:p>
        </p:txBody>
      </p:sp>
    </p:spTree>
    <p:extLst>
      <p:ext uri="{BB962C8B-B14F-4D97-AF65-F5344CB8AC3E}">
        <p14:creationId xmlns:p14="http://schemas.microsoft.com/office/powerpoint/2010/main" val="5658926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5" descr="A red car parked on a road&#10;&#10;Description automatically generated">
            <a:extLst>
              <a:ext uri="{FF2B5EF4-FFF2-40B4-BE49-F238E27FC236}">
                <a16:creationId xmlns:a16="http://schemas.microsoft.com/office/drawing/2014/main" id="{85138276-D872-0F53-47A6-CA3408D15954}"/>
              </a:ext>
            </a:extLst>
          </p:cNvPr>
          <p:cNvPicPr>
            <a:picLocks noChangeAspect="1"/>
          </p:cNvPicPr>
          <p:nvPr/>
        </p:nvPicPr>
        <p:blipFill rotWithShape="1">
          <a:blip r:embed="rId2">
            <a:extLst>
              <a:ext uri="{28A0092B-C50C-407E-A947-70E740481C1C}">
                <a14:useLocalDpi xmlns:a14="http://schemas.microsoft.com/office/drawing/2010/main" val="0"/>
              </a:ext>
            </a:extLst>
          </a:blip>
          <a:srcRect t="17560"/>
          <a:stretch/>
        </p:blipFill>
        <p:spPr bwMode="auto">
          <a:xfrm>
            <a:off x="2108647" y="892629"/>
            <a:ext cx="7292196" cy="4740727"/>
          </a:xfrm>
          <a:prstGeom prst="rect">
            <a:avLst/>
          </a:prstGeom>
          <a:noFill/>
          <a:extLst>
            <a:ext uri="{909E8E84-426E-40DD-AFC4-6F175D3DCCD1}">
              <a14:hiddenFill xmlns:a14="http://schemas.microsoft.com/office/drawing/2010/main">
                <a:solidFill>
                  <a:srgbClr val="FFFFFF"/>
                </a:solidFill>
              </a14:hiddenFill>
            </a:ext>
          </a:extLst>
        </p:spPr>
      </p:pic>
      <p:sp>
        <p:nvSpPr>
          <p:cNvPr id="8" name="Content Placeholder 7">
            <a:extLst>
              <a:ext uri="{FF2B5EF4-FFF2-40B4-BE49-F238E27FC236}">
                <a16:creationId xmlns:a16="http://schemas.microsoft.com/office/drawing/2014/main" id="{1CBD33C0-5328-175B-12EB-AAFA03D28A8D}"/>
              </a:ext>
            </a:extLst>
          </p:cNvPr>
          <p:cNvSpPr>
            <a:spLocks noGrp="1"/>
          </p:cNvSpPr>
          <p:nvPr>
            <p:ph idx="1"/>
          </p:nvPr>
        </p:nvSpPr>
        <p:spPr>
          <a:xfrm>
            <a:off x="172528" y="356557"/>
            <a:ext cx="11181272" cy="891397"/>
          </a:xfrm>
        </p:spPr>
        <p:txBody>
          <a:bodyPr>
            <a:normAutofit fontScale="70000" lnSpcReduction="20000"/>
          </a:bodyPr>
          <a:lstStyle/>
          <a:p>
            <a:pPr marL="0" indent="0" algn="ctr">
              <a:buNone/>
            </a:pPr>
            <a:r>
              <a:rPr lang="en-GB" sz="5400" b="1" dirty="0"/>
              <a:t>Do you know your emotion &amp; your personality?</a:t>
            </a:r>
            <a:endParaRPr lang="en-GB" b="1" dirty="0"/>
          </a:p>
        </p:txBody>
      </p:sp>
    </p:spTree>
    <p:extLst>
      <p:ext uri="{BB962C8B-B14F-4D97-AF65-F5344CB8AC3E}">
        <p14:creationId xmlns:p14="http://schemas.microsoft.com/office/powerpoint/2010/main" val="30938275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BD68E-6B12-05DE-1DBA-52CE3723F28C}"/>
              </a:ext>
            </a:extLst>
          </p:cNvPr>
          <p:cNvSpPr>
            <a:spLocks noGrp="1"/>
          </p:cNvSpPr>
          <p:nvPr>
            <p:ph type="title"/>
          </p:nvPr>
        </p:nvSpPr>
        <p:spPr>
          <a:xfrm>
            <a:off x="575094" y="-51934"/>
            <a:ext cx="10972800" cy="1143000"/>
          </a:xfrm>
        </p:spPr>
        <p:txBody>
          <a:bodyPr/>
          <a:lstStyle/>
          <a:p>
            <a:r>
              <a:rPr lang="en-GB" dirty="0"/>
              <a:t>Are you:</a:t>
            </a:r>
          </a:p>
        </p:txBody>
      </p:sp>
      <p:sp>
        <p:nvSpPr>
          <p:cNvPr id="3" name="Content Placeholder 2">
            <a:extLst>
              <a:ext uri="{FF2B5EF4-FFF2-40B4-BE49-F238E27FC236}">
                <a16:creationId xmlns:a16="http://schemas.microsoft.com/office/drawing/2014/main" id="{4D081859-F6FE-2153-8BDD-AA9E6FAEC763}"/>
              </a:ext>
            </a:extLst>
          </p:cNvPr>
          <p:cNvSpPr>
            <a:spLocks noGrp="1"/>
          </p:cNvSpPr>
          <p:nvPr>
            <p:ph idx="1"/>
          </p:nvPr>
        </p:nvSpPr>
        <p:spPr>
          <a:xfrm>
            <a:off x="70758" y="1091066"/>
            <a:ext cx="12050486" cy="4351338"/>
          </a:xfrm>
        </p:spPr>
        <p:txBody>
          <a:bodyPr>
            <a:normAutofit/>
          </a:bodyPr>
          <a:lstStyle/>
          <a:p>
            <a:pPr marL="0" indent="0" algn="l" fontAlgn="ctr">
              <a:buNone/>
            </a:pPr>
            <a:r>
              <a:rPr lang="en-GB" sz="2800" b="1" dirty="0">
                <a:solidFill>
                  <a:srgbClr val="FF0000"/>
                </a:solidFill>
              </a:rPr>
              <a:t>Strong</a:t>
            </a:r>
            <a:r>
              <a:rPr lang="en-GB" sz="2800" dirty="0"/>
              <a:t> (E.g. </a:t>
            </a:r>
            <a:r>
              <a:rPr lang="en-GB" sz="2800" b="0" i="0" dirty="0">
                <a:solidFill>
                  <a:srgbClr val="001D35"/>
                </a:solidFill>
                <a:effectLst/>
                <a:latin typeface="Google Sans"/>
              </a:rPr>
              <a:t>confident, determined &amp; can not easily be influenced by others)</a:t>
            </a:r>
            <a:endParaRPr lang="en-GB" sz="2800" dirty="0"/>
          </a:p>
          <a:p>
            <a:pPr marL="0" indent="0">
              <a:buNone/>
            </a:pPr>
            <a:endParaRPr lang="en-GB" sz="2800" b="1" dirty="0">
              <a:solidFill>
                <a:srgbClr val="FF0000"/>
              </a:solidFill>
            </a:endParaRPr>
          </a:p>
          <a:p>
            <a:pPr marL="0" indent="0">
              <a:buNone/>
            </a:pPr>
            <a:r>
              <a:rPr lang="en-GB" sz="2800" b="1" dirty="0">
                <a:solidFill>
                  <a:srgbClr val="FF0000"/>
                </a:solidFill>
              </a:rPr>
              <a:t>Kind</a:t>
            </a:r>
            <a:r>
              <a:rPr lang="en-GB" sz="2800" dirty="0"/>
              <a:t> (E.g. </a:t>
            </a:r>
            <a:r>
              <a:rPr lang="en-GB" sz="2800" b="0" i="0" dirty="0">
                <a:solidFill>
                  <a:srgbClr val="1F1F1F"/>
                </a:solidFill>
                <a:effectLst/>
                <a:latin typeface="Arial" panose="020B0604020202020204" pitchFamily="34" charset="0"/>
              </a:rPr>
              <a:t>friendly, generous, and considerate</a:t>
            </a:r>
            <a:r>
              <a:rPr lang="en-GB" sz="2800" dirty="0"/>
              <a:t>)</a:t>
            </a:r>
          </a:p>
          <a:p>
            <a:pPr marL="514350" indent="-514350">
              <a:buFont typeface="+mj-lt"/>
              <a:buAutoNum type="arabicParenR"/>
            </a:pPr>
            <a:endParaRPr lang="en-GB" sz="2800" b="1" dirty="0">
              <a:solidFill>
                <a:srgbClr val="FF0000"/>
              </a:solidFill>
            </a:endParaRPr>
          </a:p>
          <a:p>
            <a:pPr marL="0" indent="0">
              <a:buNone/>
            </a:pPr>
            <a:r>
              <a:rPr lang="en-GB" sz="2800" b="1" dirty="0">
                <a:solidFill>
                  <a:srgbClr val="FF0000"/>
                </a:solidFill>
              </a:rPr>
              <a:t>Humble</a:t>
            </a:r>
            <a:r>
              <a:rPr lang="en-GB" sz="2800" dirty="0"/>
              <a:t> (E.g.  </a:t>
            </a:r>
            <a:r>
              <a:rPr lang="en-GB" sz="2800" b="0" i="0" dirty="0">
                <a:solidFill>
                  <a:srgbClr val="1F1F1F"/>
                </a:solidFill>
                <a:effectLst/>
                <a:latin typeface="Arial" panose="020B0604020202020204" pitchFamily="34" charset="0"/>
              </a:rPr>
              <a:t>modest or low estimate of </a:t>
            </a:r>
            <a:r>
              <a:rPr lang="en-GB" sz="2800" b="0" i="0">
                <a:solidFill>
                  <a:srgbClr val="1F1F1F"/>
                </a:solidFill>
                <a:effectLst/>
                <a:latin typeface="Arial" panose="020B0604020202020204" pitchFamily="34" charset="0"/>
              </a:rPr>
              <a:t>own importance</a:t>
            </a:r>
            <a:r>
              <a:rPr lang="en-GB" sz="2800" b="0" i="0" dirty="0">
                <a:solidFill>
                  <a:srgbClr val="1F1F1F"/>
                </a:solidFill>
                <a:effectLst/>
                <a:latin typeface="Arial" panose="020B0604020202020204" pitchFamily="34" charset="0"/>
              </a:rPr>
              <a:t>)</a:t>
            </a:r>
            <a:endParaRPr lang="en-GB" sz="2800" dirty="0"/>
          </a:p>
          <a:p>
            <a:pPr marL="514350" indent="-514350">
              <a:buFont typeface="+mj-lt"/>
              <a:buAutoNum type="arabicParenR"/>
            </a:pPr>
            <a:endParaRPr lang="en-GB" sz="2800" b="1" dirty="0">
              <a:solidFill>
                <a:srgbClr val="FF0000"/>
              </a:solidFill>
            </a:endParaRPr>
          </a:p>
          <a:p>
            <a:pPr marL="0" indent="0">
              <a:buNone/>
            </a:pPr>
            <a:r>
              <a:rPr lang="en-GB" sz="2800" b="1" dirty="0">
                <a:solidFill>
                  <a:srgbClr val="FF0000"/>
                </a:solidFill>
              </a:rPr>
              <a:t>Proud</a:t>
            </a:r>
            <a:r>
              <a:rPr lang="en-GB" sz="2800" dirty="0"/>
              <a:t> (E.g. </a:t>
            </a:r>
            <a:r>
              <a:rPr lang="en-GB" sz="2800" dirty="0">
                <a:solidFill>
                  <a:srgbClr val="1F1F1F"/>
                </a:solidFill>
                <a:latin typeface="Arial" panose="020B0604020202020204" pitchFamily="34" charset="0"/>
              </a:rPr>
              <a:t>s</a:t>
            </a:r>
            <a:r>
              <a:rPr lang="en-GB" sz="2800" b="0" i="0" dirty="0">
                <a:solidFill>
                  <a:srgbClr val="1F1F1F"/>
                </a:solidFill>
                <a:effectLst/>
                <a:latin typeface="Arial" panose="020B0604020202020204" pitchFamily="34" charset="0"/>
              </a:rPr>
              <a:t>atisfied because of achievements &amp; who we are BR became</a:t>
            </a:r>
            <a:r>
              <a:rPr lang="en-GB" sz="2800" dirty="0"/>
              <a:t>)</a:t>
            </a:r>
          </a:p>
        </p:txBody>
      </p:sp>
    </p:spTree>
    <p:extLst>
      <p:ext uri="{BB962C8B-B14F-4D97-AF65-F5344CB8AC3E}">
        <p14:creationId xmlns:p14="http://schemas.microsoft.com/office/powerpoint/2010/main" val="20475081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vase with a flower in it&#10;&#10;Description automatically generated">
            <a:extLst>
              <a:ext uri="{FF2B5EF4-FFF2-40B4-BE49-F238E27FC236}">
                <a16:creationId xmlns:a16="http://schemas.microsoft.com/office/drawing/2014/main" id="{5569B075-50FF-1342-29FE-6D039CDED3FF}"/>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15093" b="15478"/>
          <a:stretch/>
        </p:blipFill>
        <p:spPr>
          <a:xfrm>
            <a:off x="0" y="0"/>
            <a:ext cx="12192000" cy="6923314"/>
          </a:xfrm>
        </p:spPr>
      </p:pic>
    </p:spTree>
    <p:extLst>
      <p:ext uri="{BB962C8B-B14F-4D97-AF65-F5344CB8AC3E}">
        <p14:creationId xmlns:p14="http://schemas.microsoft.com/office/powerpoint/2010/main" val="35937466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102937" y="2001837"/>
            <a:ext cx="9257122" cy="2400482"/>
          </a:xfrm>
          <a:prstGeom prst="rect">
            <a:avLst/>
          </a:prstGeom>
          <a:noFill/>
        </p:spPr>
        <p:txBody>
          <a:bodyPr wrap="square" rtlCol="0">
            <a:spAutoFit/>
          </a:bodyPr>
          <a:lstStyle/>
          <a:p>
            <a:endParaRPr lang="en-GB" dirty="0"/>
          </a:p>
        </p:txBody>
      </p:sp>
      <p:sp>
        <p:nvSpPr>
          <p:cNvPr id="6" name="TextBox 5"/>
          <p:cNvSpPr txBox="1"/>
          <p:nvPr/>
        </p:nvSpPr>
        <p:spPr>
          <a:xfrm>
            <a:off x="794996" y="2029436"/>
            <a:ext cx="9508502" cy="2146637"/>
          </a:xfrm>
          <a:prstGeom prst="rect">
            <a:avLst/>
          </a:prstGeom>
          <a:noFill/>
        </p:spPr>
        <p:txBody>
          <a:bodyPr wrap="square" rtlCol="0">
            <a:spAutoFit/>
          </a:bodyPr>
          <a:lstStyle/>
          <a:p>
            <a:endParaRPr lang="en-GB" dirty="0"/>
          </a:p>
        </p:txBody>
      </p:sp>
      <p:sp>
        <p:nvSpPr>
          <p:cNvPr id="7" name="TextBox 6"/>
          <p:cNvSpPr txBox="1"/>
          <p:nvPr/>
        </p:nvSpPr>
        <p:spPr>
          <a:xfrm>
            <a:off x="397837" y="629496"/>
            <a:ext cx="11063815" cy="5201424"/>
          </a:xfrm>
          <a:prstGeom prst="rect">
            <a:avLst/>
          </a:prstGeom>
          <a:noFill/>
        </p:spPr>
        <p:txBody>
          <a:bodyPr wrap="square" rtlCol="0">
            <a:spAutoFit/>
          </a:bodyPr>
          <a:lstStyle/>
          <a:p>
            <a:pPr algn="ctr"/>
            <a:r>
              <a:rPr lang="en-GB" sz="6000" dirty="0">
                <a:latin typeface="Google Sans"/>
              </a:rPr>
              <a:t>Building Resilience</a:t>
            </a:r>
          </a:p>
          <a:p>
            <a:pPr algn="ctr"/>
            <a:r>
              <a:rPr lang="en-GB" sz="4000" dirty="0">
                <a:latin typeface="Google Sans"/>
              </a:rPr>
              <a:t>Managing my low mood</a:t>
            </a:r>
          </a:p>
          <a:p>
            <a:pPr algn="ctr"/>
            <a:endParaRPr lang="en-GB" sz="4000" dirty="0">
              <a:latin typeface="Century Gothic" panose="020B0502020202020204" pitchFamily="34" charset="0"/>
            </a:endParaRPr>
          </a:p>
          <a:p>
            <a:pPr algn="ctr"/>
            <a:r>
              <a:rPr lang="en-GB" sz="2800" dirty="0">
                <a:latin typeface="Google Sans"/>
              </a:rPr>
              <a:t>aims to provide an understanding of how our feelings, thoughts and behaviour interact to produce common difficulties, and to enable participants to learn strategies to manage these difficulties, so that they can tackle these challenges with greater confidence in their abilities to cope and thrive.</a:t>
            </a:r>
          </a:p>
          <a:p>
            <a:pPr algn="ctr"/>
            <a:endParaRPr lang="en-GB" sz="2800" dirty="0">
              <a:latin typeface="Google Sans"/>
            </a:endParaRPr>
          </a:p>
          <a:p>
            <a:endParaRPr lang="en-GB" sz="2400" dirty="0">
              <a:latin typeface="Century Gothic" panose="020B0502020202020204" pitchFamily="34" charset="0"/>
            </a:endParaRPr>
          </a:p>
        </p:txBody>
      </p:sp>
    </p:spTree>
    <p:extLst>
      <p:ext uri="{BB962C8B-B14F-4D97-AF65-F5344CB8AC3E}">
        <p14:creationId xmlns:p14="http://schemas.microsoft.com/office/powerpoint/2010/main" val="7531613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25185" y="802078"/>
            <a:ext cx="12192000" cy="1200329"/>
          </a:xfrm>
          <a:prstGeom prst="rect">
            <a:avLst/>
          </a:prstGeom>
          <a:noFill/>
        </p:spPr>
        <p:txBody>
          <a:bodyPr wrap="square" rtlCol="0">
            <a:spAutoFit/>
          </a:bodyPr>
          <a:lstStyle/>
          <a:p>
            <a:pPr algn="ctr"/>
            <a:r>
              <a:rPr lang="en-GB" sz="3600" b="1" dirty="0">
                <a:latin typeface="Google Sans"/>
              </a:rPr>
              <a:t>Building Resilience</a:t>
            </a:r>
          </a:p>
          <a:p>
            <a:pPr algn="ctr"/>
            <a:r>
              <a:rPr lang="en-GB" sz="3600" dirty="0">
                <a:latin typeface="Google Sans"/>
              </a:rPr>
              <a:t>iCan manage my low mood</a:t>
            </a:r>
          </a:p>
        </p:txBody>
      </p:sp>
      <p:pic>
        <p:nvPicPr>
          <p:cNvPr id="6" name="Picture 2" descr="C:\Users\Jill\AppData\Local\Microsoft\Windows\Temporary Internet Files\Content.IE5\KY4DKD8C\spiral[1].gif"/>
          <p:cNvPicPr>
            <a:picLocks noChangeAspect="1" noChangeArrowheads="1"/>
          </p:cNvPicPr>
          <p:nvPr/>
        </p:nvPicPr>
        <p:blipFill>
          <a:blip r:embed="rId3"/>
          <a:srcRect/>
          <a:stretch>
            <a:fillRect/>
          </a:stretch>
        </p:blipFill>
        <p:spPr bwMode="auto">
          <a:xfrm>
            <a:off x="4262215" y="2481011"/>
            <a:ext cx="3000375" cy="2374583"/>
          </a:xfrm>
          <a:prstGeom prst="rect">
            <a:avLst/>
          </a:prstGeom>
          <a:noFill/>
        </p:spPr>
      </p:pic>
    </p:spTree>
    <p:extLst>
      <p:ext uri="{BB962C8B-B14F-4D97-AF65-F5344CB8AC3E}">
        <p14:creationId xmlns:p14="http://schemas.microsoft.com/office/powerpoint/2010/main" val="262966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3E1F951-78A7-89A5-1C04-208082A7551A}"/>
              </a:ext>
            </a:extLst>
          </p:cNvPr>
          <p:cNvSpPr>
            <a:spLocks noGrp="1"/>
          </p:cNvSpPr>
          <p:nvPr>
            <p:ph type="title"/>
          </p:nvPr>
        </p:nvSpPr>
        <p:spPr>
          <a:xfrm>
            <a:off x="549728" y="590323"/>
            <a:ext cx="10972800" cy="1143000"/>
          </a:xfrm>
        </p:spPr>
        <p:txBody>
          <a:bodyPr>
            <a:normAutofit fontScale="90000"/>
          </a:bodyPr>
          <a:lstStyle/>
          <a:p>
            <a:r>
              <a:rPr lang="en-GB" b="1" dirty="0">
                <a:latin typeface="Century Gothic" panose="020B0502020202020204" pitchFamily="34" charset="0"/>
              </a:rPr>
              <a:t>What is Low Mood?</a:t>
            </a:r>
            <a:br>
              <a:rPr lang="en-GB" b="1" dirty="0">
                <a:latin typeface="Century Gothic" panose="020B0502020202020204" pitchFamily="34" charset="0"/>
              </a:rPr>
            </a:br>
            <a:br>
              <a:rPr lang="en-GB" dirty="0">
                <a:latin typeface="Century Gothic" panose="020B0502020202020204" pitchFamily="34" charset="0"/>
              </a:rPr>
            </a:br>
            <a:endParaRPr lang="en-GB" dirty="0"/>
          </a:p>
        </p:txBody>
      </p:sp>
      <p:pic>
        <p:nvPicPr>
          <p:cNvPr id="2059" name="Picture 11" descr="C:\Users\Jill\AppData\Local\Microsoft\Windows\Temporary Internet Files\Content.IE5\KY4DKD8C\sad[1].png"/>
          <p:cNvPicPr>
            <a:picLocks noChangeAspect="1" noChangeArrowheads="1"/>
          </p:cNvPicPr>
          <p:nvPr/>
        </p:nvPicPr>
        <p:blipFill>
          <a:blip r:embed="rId3"/>
          <a:srcRect/>
          <a:stretch>
            <a:fillRect/>
          </a:stretch>
        </p:blipFill>
        <p:spPr bwMode="auto">
          <a:xfrm>
            <a:off x="4316068" y="1422276"/>
            <a:ext cx="2857899" cy="2857899"/>
          </a:xfrm>
          <a:prstGeom prst="rect">
            <a:avLst/>
          </a:prstGeom>
          <a:noFill/>
        </p:spPr>
      </p:pic>
      <p:pic>
        <p:nvPicPr>
          <p:cNvPr id="1028" name="Picture 4" descr="C:\Users\Jill\AppData\Local\Microsoft\Windows\Temporary Internet Files\Content.IE5\MURBBS5N\Depression%20Query[1].jpg"/>
          <p:cNvPicPr>
            <a:picLocks noChangeAspect="1" noChangeArrowheads="1"/>
          </p:cNvPicPr>
          <p:nvPr/>
        </p:nvPicPr>
        <p:blipFill>
          <a:blip r:embed="rId4"/>
          <a:srcRect/>
          <a:stretch>
            <a:fillRect/>
          </a:stretch>
        </p:blipFill>
        <p:spPr bwMode="auto">
          <a:xfrm>
            <a:off x="1426461" y="1955896"/>
            <a:ext cx="2887980" cy="2415540"/>
          </a:xfrm>
          <a:prstGeom prst="rect">
            <a:avLst/>
          </a:prstGeom>
          <a:noFill/>
        </p:spPr>
      </p:pic>
      <p:pic>
        <p:nvPicPr>
          <p:cNvPr id="1032" name="Picture 8" descr="C:\Users\Jill\AppData\Local\Microsoft\Windows\Temporary Internet Files\Content.IE5\2S0F48EX\watching-tv-and-depression[1].png"/>
          <p:cNvPicPr>
            <a:picLocks noChangeAspect="1" noChangeArrowheads="1"/>
          </p:cNvPicPr>
          <p:nvPr/>
        </p:nvPicPr>
        <p:blipFill>
          <a:blip r:embed="rId5"/>
          <a:srcRect/>
          <a:stretch>
            <a:fillRect/>
          </a:stretch>
        </p:blipFill>
        <p:spPr bwMode="auto">
          <a:xfrm>
            <a:off x="7900843" y="2003459"/>
            <a:ext cx="2444445" cy="2172064"/>
          </a:xfrm>
          <a:prstGeom prst="rect">
            <a:avLst/>
          </a:prstGeom>
          <a:noFill/>
        </p:spPr>
      </p:pic>
    </p:spTree>
    <p:extLst>
      <p:ext uri="{BB962C8B-B14F-4D97-AF65-F5344CB8AC3E}">
        <p14:creationId xmlns:p14="http://schemas.microsoft.com/office/powerpoint/2010/main" val="29708229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C5C5B66F-8103-DDF5-A763-CD544A493512}"/>
              </a:ext>
            </a:extLst>
          </p:cNvPr>
          <p:cNvSpPr>
            <a:spLocks noGrp="1"/>
          </p:cNvSpPr>
          <p:nvPr>
            <p:ph type="title"/>
          </p:nvPr>
        </p:nvSpPr>
        <p:spPr/>
        <p:txBody>
          <a:bodyPr>
            <a:normAutofit fontScale="90000"/>
          </a:bodyPr>
          <a:lstStyle/>
          <a:p>
            <a:r>
              <a:rPr lang="en-GB" b="1" dirty="0">
                <a:latin typeface="Century Gothic" panose="020B0502020202020204" pitchFamily="34" charset="0"/>
              </a:rPr>
              <a:t>Signs and symptoms</a:t>
            </a:r>
            <a:br>
              <a:rPr lang="en-GB" b="1" dirty="0">
                <a:latin typeface="Century Gothic" panose="020B0502020202020204" pitchFamily="34" charset="0"/>
              </a:rPr>
            </a:br>
            <a:endParaRPr lang="en-GB" dirty="0"/>
          </a:p>
        </p:txBody>
      </p:sp>
      <p:sp>
        <p:nvSpPr>
          <p:cNvPr id="4" name="TextBox 3"/>
          <p:cNvSpPr txBox="1"/>
          <p:nvPr/>
        </p:nvSpPr>
        <p:spPr>
          <a:xfrm>
            <a:off x="452343" y="919677"/>
            <a:ext cx="11581385" cy="3539430"/>
          </a:xfrm>
          <a:prstGeom prst="rect">
            <a:avLst/>
          </a:prstGeom>
          <a:noFill/>
        </p:spPr>
        <p:txBody>
          <a:bodyPr wrap="square" rtlCol="0">
            <a:spAutoFit/>
          </a:bodyPr>
          <a:lstStyle/>
          <a:p>
            <a:pPr marL="457200" indent="-457200">
              <a:buFont typeface="Arial" panose="020B0604020202020204" pitchFamily="34" charset="0"/>
              <a:buChar char="•"/>
            </a:pPr>
            <a:r>
              <a:rPr lang="en-GB" sz="2800" dirty="0">
                <a:latin typeface="Google Sans"/>
              </a:rPr>
              <a:t>Loss of focus/ concentration/ motivation.</a:t>
            </a:r>
          </a:p>
          <a:p>
            <a:pPr marL="457200" indent="-457200">
              <a:buFont typeface="Arial" panose="020B0604020202020204" pitchFamily="34" charset="0"/>
              <a:buChar char="•"/>
            </a:pPr>
            <a:r>
              <a:rPr lang="en-GB" sz="2800" dirty="0">
                <a:latin typeface="Google Sans"/>
              </a:rPr>
              <a:t>Difficulty in getting up in the morning.</a:t>
            </a:r>
          </a:p>
          <a:p>
            <a:pPr marL="457200" indent="-457200">
              <a:buFont typeface="Arial" panose="020B0604020202020204" pitchFamily="34" charset="0"/>
              <a:buChar char="•"/>
            </a:pPr>
            <a:r>
              <a:rPr lang="en-GB" sz="2800" dirty="0">
                <a:latin typeface="Google Sans"/>
              </a:rPr>
              <a:t>Sleep problems.</a:t>
            </a:r>
          </a:p>
          <a:p>
            <a:pPr marL="457200" indent="-457200">
              <a:buFont typeface="Arial" panose="020B0604020202020204" pitchFamily="34" charset="0"/>
              <a:buChar char="•"/>
            </a:pPr>
            <a:r>
              <a:rPr lang="en-GB" sz="2800" dirty="0">
                <a:latin typeface="Google Sans"/>
              </a:rPr>
              <a:t>Seeing no point in anything.</a:t>
            </a:r>
          </a:p>
          <a:p>
            <a:pPr marL="457200" indent="-457200">
              <a:buFont typeface="Arial" panose="020B0604020202020204" pitchFamily="34" charset="0"/>
              <a:buChar char="•"/>
            </a:pPr>
            <a:r>
              <a:rPr lang="en-GB" sz="2800" dirty="0">
                <a:latin typeface="Google Sans"/>
              </a:rPr>
              <a:t>Feelings of worthlessness.</a:t>
            </a:r>
          </a:p>
          <a:p>
            <a:pPr marL="457200" indent="-457200">
              <a:buFont typeface="Arial" panose="020B0604020202020204" pitchFamily="34" charset="0"/>
              <a:buChar char="•"/>
            </a:pPr>
            <a:r>
              <a:rPr lang="en-GB" sz="2800" dirty="0">
                <a:latin typeface="Google Sans"/>
              </a:rPr>
              <a:t>Tearfulness.</a:t>
            </a:r>
          </a:p>
          <a:p>
            <a:pPr marL="457200" indent="-457200">
              <a:buFont typeface="Arial" panose="020B0604020202020204" pitchFamily="34" charset="0"/>
              <a:buChar char="•"/>
            </a:pPr>
            <a:r>
              <a:rPr lang="en-GB" sz="2800" dirty="0">
                <a:latin typeface="Google Sans"/>
              </a:rPr>
              <a:t>Loss of appetite - or comfort eating.</a:t>
            </a:r>
          </a:p>
          <a:p>
            <a:pPr marL="457200" indent="-457200">
              <a:buFont typeface="Arial" panose="020B0604020202020204" pitchFamily="34" charset="0"/>
              <a:buChar char="•"/>
            </a:pPr>
            <a:r>
              <a:rPr lang="en-GB" sz="2800" dirty="0">
                <a:latin typeface="Google Sans"/>
              </a:rPr>
              <a:t>Withdrawing from usual activities, hobbies, friendships.</a:t>
            </a:r>
          </a:p>
        </p:txBody>
      </p:sp>
      <p:pic>
        <p:nvPicPr>
          <p:cNvPr id="3088" name="Picture 16" descr="C:\Users\Jill\AppData\Local\Microsoft\Windows\Temporary Internet Files\Content.IE5\NQ1MJ55T\unhappy_employee1[1].jpg"/>
          <p:cNvPicPr>
            <a:picLocks noChangeAspect="1" noChangeArrowheads="1"/>
          </p:cNvPicPr>
          <p:nvPr/>
        </p:nvPicPr>
        <p:blipFill>
          <a:blip r:embed="rId3"/>
          <a:srcRect/>
          <a:stretch>
            <a:fillRect/>
          </a:stretch>
        </p:blipFill>
        <p:spPr bwMode="auto">
          <a:xfrm>
            <a:off x="8569564" y="1030590"/>
            <a:ext cx="2159000" cy="1432560"/>
          </a:xfrm>
          <a:prstGeom prst="rect">
            <a:avLst/>
          </a:prstGeom>
          <a:noFill/>
        </p:spPr>
      </p:pic>
      <p:pic>
        <p:nvPicPr>
          <p:cNvPr id="3089" name="Picture 17" descr="C:\Users\Jill\AppData\Local\Microsoft\Windows\Temporary Internet Files\Content.IE5\2S0F48EX\insonia[1].jpg"/>
          <p:cNvPicPr>
            <a:picLocks noChangeAspect="1" noChangeArrowheads="1"/>
          </p:cNvPicPr>
          <p:nvPr/>
        </p:nvPicPr>
        <p:blipFill>
          <a:blip r:embed="rId4" cstate="print"/>
          <a:srcRect/>
          <a:stretch>
            <a:fillRect/>
          </a:stretch>
        </p:blipFill>
        <p:spPr bwMode="auto">
          <a:xfrm>
            <a:off x="7578964" y="2501734"/>
            <a:ext cx="1981200" cy="1409700"/>
          </a:xfrm>
          <a:prstGeom prst="rect">
            <a:avLst/>
          </a:prstGeom>
          <a:noFill/>
        </p:spPr>
      </p:pic>
    </p:spTree>
    <p:extLst>
      <p:ext uri="{BB962C8B-B14F-4D97-AF65-F5344CB8AC3E}">
        <p14:creationId xmlns:p14="http://schemas.microsoft.com/office/powerpoint/2010/main" val="7280654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35429" y="25348"/>
            <a:ext cx="11993511" cy="5139869"/>
          </a:xfrm>
          <a:prstGeom prst="rect">
            <a:avLst/>
          </a:prstGeom>
          <a:noFill/>
        </p:spPr>
        <p:txBody>
          <a:bodyPr wrap="square" rtlCol="0">
            <a:spAutoFit/>
          </a:bodyPr>
          <a:lstStyle/>
          <a:p>
            <a:pPr algn="ctr"/>
            <a:r>
              <a:rPr lang="en-GB" sz="3600" b="1" dirty="0">
                <a:latin typeface="Century Gothic" panose="020B0502020202020204" pitchFamily="34" charset="0"/>
              </a:rPr>
              <a:t>What can cause low mood?</a:t>
            </a:r>
          </a:p>
          <a:p>
            <a:endParaRPr lang="en-GB" dirty="0">
              <a:latin typeface="Century Gothic" panose="020B0502020202020204" pitchFamily="34" charset="0"/>
            </a:endParaRPr>
          </a:p>
          <a:p>
            <a:r>
              <a:rPr lang="en-GB" sz="2800" dirty="0">
                <a:latin typeface="Google Sans"/>
              </a:rPr>
              <a:t>No one cause-</a:t>
            </a:r>
          </a:p>
          <a:p>
            <a:endParaRPr lang="en-GB" sz="2400" dirty="0">
              <a:latin typeface="Google Sans"/>
            </a:endParaRPr>
          </a:p>
          <a:p>
            <a:pPr>
              <a:buFont typeface="Arial" pitchFamily="34" charset="0"/>
              <a:buChar char="•"/>
            </a:pPr>
            <a:r>
              <a:rPr lang="en-GB" sz="2400" dirty="0">
                <a:latin typeface="Google Sans"/>
              </a:rPr>
              <a:t> A reaction to loss (not just bereavement)? </a:t>
            </a:r>
          </a:p>
          <a:p>
            <a:pPr>
              <a:buFont typeface="Arial" pitchFamily="34" charset="0"/>
              <a:buChar char="•"/>
            </a:pPr>
            <a:r>
              <a:rPr lang="en-GB" sz="2400" dirty="0">
                <a:latin typeface="Google Sans"/>
              </a:rPr>
              <a:t> Anger turned inwards?</a:t>
            </a:r>
          </a:p>
          <a:p>
            <a:pPr>
              <a:buFont typeface="Arial" pitchFamily="34" charset="0"/>
              <a:buChar char="•"/>
            </a:pPr>
            <a:r>
              <a:rPr lang="en-GB" sz="2400" dirty="0">
                <a:latin typeface="Google Sans"/>
              </a:rPr>
              <a:t> Cycle of negative thinking?</a:t>
            </a:r>
          </a:p>
          <a:p>
            <a:pPr>
              <a:buFont typeface="Arial" pitchFamily="34" charset="0"/>
              <a:buChar char="•"/>
            </a:pPr>
            <a:r>
              <a:rPr lang="en-GB" sz="2400" dirty="0">
                <a:latin typeface="Google Sans"/>
              </a:rPr>
              <a:t> A chemical change in the brain?</a:t>
            </a:r>
          </a:p>
          <a:p>
            <a:pPr>
              <a:buFont typeface="Arial" pitchFamily="34" charset="0"/>
              <a:buChar char="•"/>
            </a:pPr>
            <a:endParaRPr lang="en-GB" dirty="0">
              <a:latin typeface="Century Gothic" panose="020B0502020202020204" pitchFamily="34" charset="0"/>
            </a:endParaRPr>
          </a:p>
          <a:p>
            <a:endParaRPr lang="en-GB" dirty="0">
              <a:latin typeface="Century Gothic" panose="020B0502020202020204" pitchFamily="34" charset="0"/>
            </a:endParaRPr>
          </a:p>
          <a:p>
            <a:endParaRPr lang="en-GB" dirty="0">
              <a:latin typeface="Century Gothic" panose="020B0502020202020204" pitchFamily="34" charset="0"/>
            </a:endParaRPr>
          </a:p>
          <a:p>
            <a:pPr>
              <a:buFont typeface="Arial" pitchFamily="34" charset="0"/>
              <a:buChar char="•"/>
            </a:pPr>
            <a:endParaRPr lang="en-GB" dirty="0">
              <a:latin typeface="Century Gothic" panose="020B0502020202020204" pitchFamily="34" charset="0"/>
            </a:endParaRPr>
          </a:p>
          <a:p>
            <a:endParaRPr lang="en-GB" dirty="0">
              <a:latin typeface="Century Gothic" panose="020B0502020202020204" pitchFamily="34" charset="0"/>
            </a:endParaRPr>
          </a:p>
          <a:p>
            <a:pPr>
              <a:buFont typeface="Arial" pitchFamily="34" charset="0"/>
              <a:buChar char="•"/>
            </a:pPr>
            <a:endParaRPr lang="en-GB" dirty="0">
              <a:latin typeface="Century Gothic" panose="020B0502020202020204" pitchFamily="34" charset="0"/>
            </a:endParaRPr>
          </a:p>
          <a:p>
            <a:endParaRPr lang="en-GB" dirty="0">
              <a:latin typeface="Century Gothic" panose="020B0502020202020204" pitchFamily="34" charset="0"/>
            </a:endParaRPr>
          </a:p>
        </p:txBody>
      </p:sp>
      <p:pic>
        <p:nvPicPr>
          <p:cNvPr id="1035" name="Picture 11" descr="C:\Users\Jill\AppData\Local\Microsoft\Windows\Temporary Internet Files\Content.IE5\NQN614TG\brain-chemicals[1].jpg"/>
          <p:cNvPicPr>
            <a:picLocks noChangeAspect="1" noChangeArrowheads="1"/>
          </p:cNvPicPr>
          <p:nvPr/>
        </p:nvPicPr>
        <p:blipFill>
          <a:blip r:embed="rId3"/>
          <a:srcRect b="20787"/>
          <a:stretch>
            <a:fillRect/>
          </a:stretch>
        </p:blipFill>
        <p:spPr bwMode="auto">
          <a:xfrm>
            <a:off x="1118854" y="3235330"/>
            <a:ext cx="1743075" cy="1840989"/>
          </a:xfrm>
          <a:prstGeom prst="rect">
            <a:avLst/>
          </a:prstGeom>
          <a:noFill/>
        </p:spPr>
      </p:pic>
      <p:pic>
        <p:nvPicPr>
          <p:cNvPr id="1044" name="Picture 20" descr="C:\Users\Jill\AppData\Local\Microsoft\Windows\Temporary Internet Files\Content.IE5\2S0F48EX\9485a2b61cbef24873b891a74100a8c0[1].jpg"/>
          <p:cNvPicPr>
            <a:picLocks noChangeAspect="1" noChangeArrowheads="1"/>
          </p:cNvPicPr>
          <p:nvPr/>
        </p:nvPicPr>
        <p:blipFill>
          <a:blip r:embed="rId4" cstate="print"/>
          <a:srcRect/>
          <a:stretch>
            <a:fillRect/>
          </a:stretch>
        </p:blipFill>
        <p:spPr bwMode="auto">
          <a:xfrm>
            <a:off x="7565408" y="2336825"/>
            <a:ext cx="3390900" cy="3093720"/>
          </a:xfrm>
          <a:prstGeom prst="rect">
            <a:avLst/>
          </a:prstGeom>
          <a:noFill/>
        </p:spPr>
      </p:pic>
      <p:pic>
        <p:nvPicPr>
          <p:cNvPr id="1045" name="Picture 21" descr="C:\Users\Jill\AppData\Local\Microsoft\Windows\Temporary Internet Files\Content.IE5\NQN614TG\Broken-Heart[1].png"/>
          <p:cNvPicPr>
            <a:picLocks noChangeAspect="1" noChangeArrowheads="1"/>
          </p:cNvPicPr>
          <p:nvPr/>
        </p:nvPicPr>
        <p:blipFill>
          <a:blip r:embed="rId5" cstate="print"/>
          <a:srcRect/>
          <a:stretch>
            <a:fillRect/>
          </a:stretch>
        </p:blipFill>
        <p:spPr bwMode="auto">
          <a:xfrm>
            <a:off x="4942444" y="2892141"/>
            <a:ext cx="1440508" cy="2330413"/>
          </a:xfrm>
          <a:prstGeom prst="rect">
            <a:avLst/>
          </a:prstGeom>
          <a:noFill/>
        </p:spPr>
      </p:pic>
    </p:spTree>
    <p:extLst>
      <p:ext uri="{BB962C8B-B14F-4D97-AF65-F5344CB8AC3E}">
        <p14:creationId xmlns:p14="http://schemas.microsoft.com/office/powerpoint/2010/main" val="29233122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A814206D-DBE5-49BD-CD09-9E6E1434BF30}"/>
              </a:ext>
            </a:extLst>
          </p:cNvPr>
          <p:cNvSpPr txBox="1"/>
          <p:nvPr/>
        </p:nvSpPr>
        <p:spPr>
          <a:xfrm>
            <a:off x="1894114" y="0"/>
            <a:ext cx="8403772" cy="646331"/>
          </a:xfrm>
          <a:prstGeom prst="rect">
            <a:avLst/>
          </a:prstGeom>
          <a:noFill/>
        </p:spPr>
        <p:txBody>
          <a:bodyPr wrap="square">
            <a:spAutoFit/>
          </a:bodyPr>
          <a:lstStyle/>
          <a:p>
            <a:pPr algn="ctr"/>
            <a:r>
              <a:rPr lang="en-GB" sz="3600" b="1" dirty="0">
                <a:latin typeface="Century Gothic" panose="020B0502020202020204" pitchFamily="34" charset="0"/>
              </a:rPr>
              <a:t>The Downward Spiral of low mood</a:t>
            </a:r>
          </a:p>
        </p:txBody>
      </p:sp>
      <p:pic>
        <p:nvPicPr>
          <p:cNvPr id="3" name="Picture 2">
            <a:extLst>
              <a:ext uri="{FF2B5EF4-FFF2-40B4-BE49-F238E27FC236}">
                <a16:creationId xmlns:a16="http://schemas.microsoft.com/office/drawing/2014/main" id="{6DD4189D-1093-E78A-1C1B-50A93221FAA8}"/>
              </a:ext>
            </a:extLst>
          </p:cNvPr>
          <p:cNvPicPr>
            <a:picLocks noChangeAspect="1"/>
          </p:cNvPicPr>
          <p:nvPr/>
        </p:nvPicPr>
        <p:blipFill>
          <a:blip r:embed="rId3"/>
          <a:srcRect t="19646" r="4425" b="30948"/>
          <a:stretch/>
        </p:blipFill>
        <p:spPr>
          <a:xfrm>
            <a:off x="655319" y="633556"/>
            <a:ext cx="10487297" cy="4976948"/>
          </a:xfrm>
          <a:prstGeom prst="rect">
            <a:avLst/>
          </a:prstGeom>
        </p:spPr>
      </p:pic>
    </p:spTree>
    <p:extLst>
      <p:ext uri="{BB962C8B-B14F-4D97-AF65-F5344CB8AC3E}">
        <p14:creationId xmlns:p14="http://schemas.microsoft.com/office/powerpoint/2010/main" val="8524216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772513" y="152300"/>
            <a:ext cx="10002982" cy="4401205"/>
          </a:xfrm>
          <a:prstGeom prst="rect">
            <a:avLst/>
          </a:prstGeom>
          <a:noFill/>
        </p:spPr>
        <p:txBody>
          <a:bodyPr wrap="square" rtlCol="0">
            <a:spAutoFit/>
          </a:bodyPr>
          <a:lstStyle/>
          <a:p>
            <a:r>
              <a:rPr lang="en-GB" sz="6000" b="1" dirty="0">
                <a:solidFill>
                  <a:prstClr val="black"/>
                </a:solidFill>
                <a:latin typeface="Century Gothic" panose="020B0502020202020204" pitchFamily="34" charset="0"/>
              </a:rPr>
              <a:t>5 key areas:</a:t>
            </a:r>
          </a:p>
          <a:p>
            <a:pPr marL="514350" indent="-514350">
              <a:buFont typeface="+mj-lt"/>
              <a:buAutoNum type="arabicParenR"/>
            </a:pPr>
            <a:r>
              <a:rPr lang="en-GB" sz="3200" dirty="0">
                <a:solidFill>
                  <a:prstClr val="black"/>
                </a:solidFill>
                <a:latin typeface="Google Sans"/>
              </a:rPr>
              <a:t>People and events around us</a:t>
            </a:r>
          </a:p>
          <a:p>
            <a:pPr marL="514350" indent="-514350">
              <a:buFont typeface="+mj-lt"/>
              <a:buAutoNum type="arabicParenR"/>
            </a:pPr>
            <a:r>
              <a:rPr lang="en-GB" sz="3200" dirty="0">
                <a:solidFill>
                  <a:prstClr val="black"/>
                </a:solidFill>
                <a:latin typeface="Google Sans"/>
              </a:rPr>
              <a:t>Critical/unhelpful thoughts</a:t>
            </a:r>
          </a:p>
          <a:p>
            <a:pPr marL="514350" indent="-514350">
              <a:buFont typeface="+mj-lt"/>
              <a:buAutoNum type="arabicParenR"/>
            </a:pPr>
            <a:r>
              <a:rPr lang="en-GB" sz="3200" dirty="0">
                <a:solidFill>
                  <a:prstClr val="black"/>
                </a:solidFill>
                <a:latin typeface="Google Sans"/>
              </a:rPr>
              <a:t>Altered feelings</a:t>
            </a:r>
          </a:p>
          <a:p>
            <a:pPr marL="514350" indent="-514350">
              <a:buFont typeface="+mj-lt"/>
              <a:buAutoNum type="arabicParenR"/>
            </a:pPr>
            <a:r>
              <a:rPr lang="en-GB" sz="3200" dirty="0">
                <a:solidFill>
                  <a:prstClr val="black"/>
                </a:solidFill>
                <a:latin typeface="Google Sans"/>
              </a:rPr>
              <a:t>Physical feelings</a:t>
            </a:r>
          </a:p>
          <a:p>
            <a:pPr marL="514350" indent="-514350">
              <a:buFont typeface="+mj-lt"/>
              <a:buAutoNum type="arabicParenR"/>
            </a:pPr>
            <a:r>
              <a:rPr lang="en-GB" sz="3200" dirty="0">
                <a:solidFill>
                  <a:prstClr val="black"/>
                </a:solidFill>
                <a:latin typeface="Google Sans"/>
              </a:rPr>
              <a:t>Behaviour and activity levels</a:t>
            </a:r>
          </a:p>
          <a:p>
            <a:pPr algn="ctr"/>
            <a:endParaRPr lang="en-GB" sz="6000" dirty="0">
              <a:solidFill>
                <a:prstClr val="black"/>
              </a:solidFill>
            </a:endParaRPr>
          </a:p>
        </p:txBody>
      </p:sp>
    </p:spTree>
    <p:extLst>
      <p:ext uri="{BB962C8B-B14F-4D97-AF65-F5344CB8AC3E}">
        <p14:creationId xmlns:p14="http://schemas.microsoft.com/office/powerpoint/2010/main" val="30337114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059609" y="3244334"/>
            <a:ext cx="184731" cy="369332"/>
          </a:xfrm>
          <a:prstGeom prst="rect">
            <a:avLst/>
          </a:prstGeom>
        </p:spPr>
        <p:txBody>
          <a:bodyPr wrap="none">
            <a:spAutoFit/>
          </a:bodyPr>
          <a:lstStyle/>
          <a:p>
            <a:endParaRPr lang="en-GB" dirty="0"/>
          </a:p>
        </p:txBody>
      </p:sp>
      <p:pic>
        <p:nvPicPr>
          <p:cNvPr id="5" name="XiCrniLQGYc"/>
          <p:cNvPicPr>
            <a:picLocks noRot="1" noChangeAspect="1"/>
          </p:cNvPicPr>
          <p:nvPr>
            <a:videoFile r:link="rId1"/>
          </p:nvPr>
        </p:nvPicPr>
        <p:blipFill>
          <a:blip r:embed="rId3"/>
          <a:stretch>
            <a:fillRect/>
          </a:stretch>
        </p:blipFill>
        <p:spPr>
          <a:xfrm>
            <a:off x="0" y="0"/>
            <a:ext cx="12192000" cy="5687786"/>
          </a:xfrm>
          <a:prstGeom prst="rect">
            <a:avLst/>
          </a:prstGeom>
        </p:spPr>
      </p:pic>
    </p:spTree>
    <p:extLst>
      <p:ext uri="{BB962C8B-B14F-4D97-AF65-F5344CB8AC3E}">
        <p14:creationId xmlns:p14="http://schemas.microsoft.com/office/powerpoint/2010/main" val="20777016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10837" y="440655"/>
            <a:ext cx="11843792" cy="4401205"/>
          </a:xfrm>
          <a:prstGeom prst="rect">
            <a:avLst/>
          </a:prstGeom>
          <a:noFill/>
        </p:spPr>
        <p:txBody>
          <a:bodyPr wrap="square" rtlCol="0">
            <a:spAutoFit/>
          </a:bodyPr>
          <a:lstStyle/>
          <a:p>
            <a:pPr>
              <a:buFont typeface="Arial" pitchFamily="34" charset="0"/>
              <a:buChar char="•"/>
            </a:pPr>
            <a:r>
              <a:rPr lang="en-GB" sz="2000" dirty="0">
                <a:latin typeface="Century Gothic" panose="020B0502020202020204" pitchFamily="34" charset="0"/>
              </a:rPr>
              <a:t> </a:t>
            </a:r>
            <a:r>
              <a:rPr lang="en-GB" sz="2000" dirty="0">
                <a:latin typeface="Google Sans"/>
              </a:rPr>
              <a:t>…</a:t>
            </a:r>
            <a:r>
              <a:rPr lang="en-GB" sz="2800" dirty="0">
                <a:latin typeface="Google Sans"/>
              </a:rPr>
              <a:t>when the brain has nothing specific to do it tends to revert to</a:t>
            </a:r>
          </a:p>
          <a:p>
            <a:r>
              <a:rPr lang="en-GB" sz="2800" dirty="0">
                <a:latin typeface="Google Sans"/>
              </a:rPr>
              <a:t> looking for problems to solve and seeking out difficulties.</a:t>
            </a:r>
          </a:p>
          <a:p>
            <a:endParaRPr lang="en-GB" sz="2800" dirty="0">
              <a:latin typeface="Google Sans"/>
            </a:endParaRPr>
          </a:p>
          <a:p>
            <a:pPr marL="514350" indent="-514350">
              <a:buFont typeface="+mj-lt"/>
              <a:buAutoNum type="arabicParenR"/>
            </a:pPr>
            <a:r>
              <a:rPr lang="en-GB" sz="2800" dirty="0">
                <a:latin typeface="Google Sans"/>
              </a:rPr>
              <a:t> Ruminative thinking.</a:t>
            </a:r>
          </a:p>
          <a:p>
            <a:pPr marL="514350" indent="-514350">
              <a:buFont typeface="+mj-lt"/>
              <a:buAutoNum type="arabicParenR"/>
            </a:pPr>
            <a:r>
              <a:rPr lang="en-GB" sz="2800" dirty="0">
                <a:latin typeface="Google Sans"/>
              </a:rPr>
              <a:t> Automatic negative thoughts.</a:t>
            </a:r>
          </a:p>
          <a:p>
            <a:pPr marL="514350" indent="-514350">
              <a:buFont typeface="+mj-lt"/>
              <a:buAutoNum type="arabicParenR"/>
            </a:pPr>
            <a:r>
              <a:rPr lang="en-GB" sz="2800" dirty="0">
                <a:latin typeface="Google Sans"/>
              </a:rPr>
              <a:t> Gathering evidence to support a negative view.</a:t>
            </a:r>
          </a:p>
          <a:p>
            <a:pPr marL="514350" indent="-514350">
              <a:buFont typeface="+mj-lt"/>
              <a:buAutoNum type="arabicParenR"/>
            </a:pPr>
            <a:r>
              <a:rPr lang="en-GB" sz="2800" dirty="0">
                <a:latin typeface="Google Sans"/>
              </a:rPr>
              <a:t> Preoccupation with the past;</a:t>
            </a:r>
          </a:p>
          <a:p>
            <a:pPr marL="514350" indent="-514350">
              <a:buFont typeface="+mj-lt"/>
              <a:buAutoNum type="arabicParenR"/>
            </a:pPr>
            <a:r>
              <a:rPr lang="en-GB" sz="2800" dirty="0">
                <a:latin typeface="Google Sans"/>
              </a:rPr>
              <a:t> Self criticism.</a:t>
            </a:r>
          </a:p>
          <a:p>
            <a:pPr marL="514350" indent="-514350">
              <a:buFont typeface="+mj-lt"/>
              <a:buAutoNum type="arabicParenR"/>
            </a:pPr>
            <a:r>
              <a:rPr lang="en-GB" sz="2800" dirty="0">
                <a:latin typeface="Google Sans"/>
              </a:rPr>
              <a:t> Getting depressed about feeling depressed.</a:t>
            </a:r>
          </a:p>
          <a:p>
            <a:pPr marL="514350" indent="-514350">
              <a:buFont typeface="+mj-lt"/>
              <a:buAutoNum type="arabicParenR"/>
            </a:pPr>
            <a:r>
              <a:rPr lang="en-GB" sz="2800" dirty="0">
                <a:latin typeface="Google Sans"/>
              </a:rPr>
              <a:t> “Yes, but” responses.</a:t>
            </a:r>
          </a:p>
        </p:txBody>
      </p:sp>
      <p:pic>
        <p:nvPicPr>
          <p:cNvPr id="4098" name="Picture 2" descr="C:\Users\Jill\AppData\Local\Microsoft\Windows\Temporary Internet Files\Content.IE5\2S0F48EX\522025d3744905a31c391b0baf0a3a68[1].jpg"/>
          <p:cNvPicPr>
            <a:picLocks noChangeAspect="1" noChangeArrowheads="1"/>
          </p:cNvPicPr>
          <p:nvPr/>
        </p:nvPicPr>
        <p:blipFill>
          <a:blip r:embed="rId3" cstate="print"/>
          <a:srcRect/>
          <a:stretch>
            <a:fillRect/>
          </a:stretch>
        </p:blipFill>
        <p:spPr bwMode="auto">
          <a:xfrm>
            <a:off x="7614557" y="1460803"/>
            <a:ext cx="4466606" cy="3936394"/>
          </a:xfrm>
          <a:prstGeom prst="rect">
            <a:avLst/>
          </a:prstGeom>
          <a:noFill/>
        </p:spPr>
      </p:pic>
      <p:sp>
        <p:nvSpPr>
          <p:cNvPr id="9" name="TextBox 8">
            <a:extLst>
              <a:ext uri="{FF2B5EF4-FFF2-40B4-BE49-F238E27FC236}">
                <a16:creationId xmlns:a16="http://schemas.microsoft.com/office/drawing/2014/main" id="{9E0E4B2C-D2B3-4C96-BFD5-CE03854D17C3}"/>
              </a:ext>
            </a:extLst>
          </p:cNvPr>
          <p:cNvSpPr txBox="1"/>
          <p:nvPr/>
        </p:nvSpPr>
        <p:spPr>
          <a:xfrm>
            <a:off x="3834938" y="-87684"/>
            <a:ext cx="6156960" cy="584775"/>
          </a:xfrm>
          <a:prstGeom prst="rect">
            <a:avLst/>
          </a:prstGeom>
          <a:noFill/>
        </p:spPr>
        <p:txBody>
          <a:bodyPr wrap="square">
            <a:spAutoFit/>
          </a:bodyPr>
          <a:lstStyle/>
          <a:p>
            <a:r>
              <a:rPr lang="en-GB" sz="3200" b="1" dirty="0">
                <a:latin typeface="Century Gothic" panose="020B0502020202020204" pitchFamily="34" charset="0"/>
              </a:rPr>
              <a:t>Negative thinking</a:t>
            </a:r>
          </a:p>
        </p:txBody>
      </p:sp>
    </p:spTree>
    <p:extLst>
      <p:ext uri="{BB962C8B-B14F-4D97-AF65-F5344CB8AC3E}">
        <p14:creationId xmlns:p14="http://schemas.microsoft.com/office/powerpoint/2010/main" val="42560058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D81AE-5024-BA3E-57B7-0078982CC2F3}"/>
              </a:ext>
            </a:extLst>
          </p:cNvPr>
          <p:cNvSpPr>
            <a:spLocks noGrp="1"/>
          </p:cNvSpPr>
          <p:nvPr>
            <p:ph type="title"/>
          </p:nvPr>
        </p:nvSpPr>
        <p:spPr>
          <a:xfrm>
            <a:off x="484414" y="-166233"/>
            <a:ext cx="10972800" cy="1143000"/>
          </a:xfrm>
        </p:spPr>
        <p:txBody>
          <a:bodyPr/>
          <a:lstStyle/>
          <a:p>
            <a:r>
              <a:rPr lang="en-GB" b="1" dirty="0">
                <a:solidFill>
                  <a:srgbClr val="2E2E2E"/>
                </a:solidFill>
                <a:latin typeface="Rubik"/>
              </a:rPr>
              <a:t>Challenge Negative Thoughts</a:t>
            </a:r>
            <a:r>
              <a:rPr lang="en-GB" dirty="0">
                <a:solidFill>
                  <a:srgbClr val="2E2E2E"/>
                </a:solidFill>
                <a:latin typeface="Rubik"/>
              </a:rPr>
              <a:t>: </a:t>
            </a:r>
            <a:endParaRPr lang="en-GB" dirty="0"/>
          </a:p>
        </p:txBody>
      </p:sp>
      <p:sp>
        <p:nvSpPr>
          <p:cNvPr id="3" name="Content Placeholder 2">
            <a:extLst>
              <a:ext uri="{FF2B5EF4-FFF2-40B4-BE49-F238E27FC236}">
                <a16:creationId xmlns:a16="http://schemas.microsoft.com/office/drawing/2014/main" id="{41F80718-F193-74D2-BA05-5F5529F3BF11}"/>
              </a:ext>
            </a:extLst>
          </p:cNvPr>
          <p:cNvSpPr>
            <a:spLocks noGrp="1"/>
          </p:cNvSpPr>
          <p:nvPr>
            <p:ph idx="1"/>
          </p:nvPr>
        </p:nvSpPr>
        <p:spPr>
          <a:xfrm>
            <a:off x="87086" y="976767"/>
            <a:ext cx="11903528" cy="3917032"/>
          </a:xfrm>
        </p:spPr>
        <p:txBody>
          <a:bodyPr>
            <a:normAutofit fontScale="92500" lnSpcReduction="20000"/>
          </a:bodyPr>
          <a:lstStyle/>
          <a:p>
            <a:pPr marL="0" indent="0" algn="l">
              <a:buNone/>
            </a:pPr>
            <a:r>
              <a:rPr lang="en-GB" dirty="0">
                <a:solidFill>
                  <a:srgbClr val="2E2E2E"/>
                </a:solidFill>
                <a:latin typeface="Rubik"/>
              </a:rPr>
              <a:t>N</a:t>
            </a:r>
            <a:r>
              <a:rPr lang="en-GB" b="0" i="0" dirty="0">
                <a:solidFill>
                  <a:srgbClr val="2E2E2E"/>
                </a:solidFill>
                <a:effectLst/>
                <a:latin typeface="Rubik"/>
              </a:rPr>
              <a:t>egative thoughts </a:t>
            </a:r>
            <a:r>
              <a:rPr lang="en-GB" b="1" i="0" dirty="0">
                <a:solidFill>
                  <a:srgbClr val="FF0000"/>
                </a:solidFill>
                <a:effectLst/>
                <a:latin typeface="Rubik"/>
              </a:rPr>
              <a:t>distort our perception of reality </a:t>
            </a:r>
            <a:r>
              <a:rPr lang="en-GB" b="0" i="0" dirty="0">
                <a:solidFill>
                  <a:srgbClr val="2E2E2E"/>
                </a:solidFill>
                <a:effectLst/>
                <a:latin typeface="Rubik"/>
              </a:rPr>
              <a:t>and </a:t>
            </a:r>
            <a:r>
              <a:rPr lang="en-GB" b="1" i="0" dirty="0">
                <a:solidFill>
                  <a:srgbClr val="FF0000"/>
                </a:solidFill>
                <a:effectLst/>
                <a:latin typeface="Rubik"/>
              </a:rPr>
              <a:t>our thoughts begin to spiral negatively out of control.</a:t>
            </a:r>
          </a:p>
          <a:p>
            <a:pPr marL="0" indent="0" algn="l">
              <a:buNone/>
            </a:pPr>
            <a:endParaRPr lang="en-GB" dirty="0">
              <a:solidFill>
                <a:srgbClr val="2E2E2E"/>
              </a:solidFill>
              <a:latin typeface="Rubik"/>
            </a:endParaRPr>
          </a:p>
          <a:p>
            <a:pPr marL="0" indent="0" algn="l">
              <a:buNone/>
            </a:pPr>
            <a:r>
              <a:rPr lang="en-GB" dirty="0">
                <a:solidFill>
                  <a:srgbClr val="2E2E2E"/>
                </a:solidFill>
                <a:latin typeface="Rubik"/>
              </a:rPr>
              <a:t>E</a:t>
            </a:r>
            <a:r>
              <a:rPr lang="en-GB" b="0" i="0" dirty="0">
                <a:solidFill>
                  <a:srgbClr val="2E2E2E"/>
                </a:solidFill>
                <a:effectLst/>
                <a:latin typeface="Rubik"/>
              </a:rPr>
              <a:t>xamples of negative distortions you may experience:</a:t>
            </a:r>
          </a:p>
          <a:p>
            <a:pPr algn="l">
              <a:buFont typeface="Arial" panose="020B0604020202020204" pitchFamily="34" charset="0"/>
              <a:buChar char="•"/>
            </a:pPr>
            <a:r>
              <a:rPr lang="en-GB" b="0" i="0" dirty="0">
                <a:solidFill>
                  <a:srgbClr val="2E2E2E"/>
                </a:solidFill>
                <a:effectLst/>
                <a:latin typeface="Rubik"/>
              </a:rPr>
              <a:t>the world is always against you</a:t>
            </a:r>
          </a:p>
          <a:p>
            <a:pPr algn="l">
              <a:buFont typeface="Arial" panose="020B0604020202020204" pitchFamily="34" charset="0"/>
              <a:buChar char="•"/>
            </a:pPr>
            <a:r>
              <a:rPr lang="en-GB" b="0" i="0" dirty="0">
                <a:solidFill>
                  <a:srgbClr val="2E2E2E"/>
                </a:solidFill>
                <a:effectLst/>
                <a:latin typeface="Rubik"/>
              </a:rPr>
              <a:t>thinking the worst of every situation</a:t>
            </a:r>
          </a:p>
          <a:p>
            <a:pPr algn="l">
              <a:buFont typeface="Arial" panose="020B0604020202020204" pitchFamily="34" charset="0"/>
              <a:buChar char="•"/>
            </a:pPr>
            <a:r>
              <a:rPr lang="en-GB" b="0" i="0" dirty="0">
                <a:solidFill>
                  <a:srgbClr val="2E2E2E"/>
                </a:solidFill>
                <a:effectLst/>
                <a:latin typeface="Rubik"/>
              </a:rPr>
              <a:t>blaming everything wrong on yourself</a:t>
            </a:r>
          </a:p>
          <a:p>
            <a:pPr algn="l">
              <a:buFont typeface="Arial" panose="020B0604020202020204" pitchFamily="34" charset="0"/>
              <a:buChar char="•"/>
            </a:pPr>
            <a:r>
              <a:rPr lang="en-GB" b="0" i="0" dirty="0">
                <a:solidFill>
                  <a:srgbClr val="2E2E2E"/>
                </a:solidFill>
                <a:effectLst/>
                <a:latin typeface="Rubik"/>
              </a:rPr>
              <a:t>negatively labelling yourself</a:t>
            </a:r>
          </a:p>
          <a:p>
            <a:endParaRPr lang="en-GB" dirty="0"/>
          </a:p>
        </p:txBody>
      </p:sp>
    </p:spTree>
    <p:extLst>
      <p:ext uri="{BB962C8B-B14F-4D97-AF65-F5344CB8AC3E}">
        <p14:creationId xmlns:p14="http://schemas.microsoft.com/office/powerpoint/2010/main" val="39249113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C:\Users\Jill\AppData\Local\Microsoft\Windows\Temporary Internet Files\Content.IE5\KY4DKD8C\spiral[1].gif"/>
          <p:cNvPicPr>
            <a:picLocks noChangeAspect="1" noChangeArrowheads="1"/>
          </p:cNvPicPr>
          <p:nvPr/>
        </p:nvPicPr>
        <p:blipFill>
          <a:blip r:embed="rId3"/>
          <a:srcRect/>
          <a:stretch>
            <a:fillRect/>
          </a:stretch>
        </p:blipFill>
        <p:spPr bwMode="auto">
          <a:xfrm>
            <a:off x="547543" y="1622237"/>
            <a:ext cx="3667125" cy="2902268"/>
          </a:xfrm>
          <a:prstGeom prst="rect">
            <a:avLst/>
          </a:prstGeom>
          <a:noFill/>
        </p:spPr>
      </p:pic>
      <p:sp>
        <p:nvSpPr>
          <p:cNvPr id="9" name="TextBox 8"/>
          <p:cNvSpPr txBox="1"/>
          <p:nvPr/>
        </p:nvSpPr>
        <p:spPr>
          <a:xfrm>
            <a:off x="1997363" y="328044"/>
            <a:ext cx="7001165" cy="646331"/>
          </a:xfrm>
          <a:prstGeom prst="rect">
            <a:avLst/>
          </a:prstGeom>
          <a:noFill/>
        </p:spPr>
        <p:txBody>
          <a:bodyPr wrap="square" rtlCol="0">
            <a:spAutoFit/>
          </a:bodyPr>
          <a:lstStyle/>
          <a:p>
            <a:pPr algn="ctr"/>
            <a:r>
              <a:rPr lang="en-GB" sz="3600" b="1" dirty="0">
                <a:latin typeface="Century Gothic" pitchFamily="34" charset="0"/>
              </a:rPr>
              <a:t>Breaking into the Spiral</a:t>
            </a:r>
          </a:p>
        </p:txBody>
      </p:sp>
      <p:sp>
        <p:nvSpPr>
          <p:cNvPr id="11" name="Rectangle 10"/>
          <p:cNvSpPr/>
          <p:nvPr/>
        </p:nvSpPr>
        <p:spPr>
          <a:xfrm>
            <a:off x="4131130" y="1463634"/>
            <a:ext cx="7513328" cy="3539430"/>
          </a:xfrm>
          <a:prstGeom prst="rect">
            <a:avLst/>
          </a:prstGeom>
        </p:spPr>
        <p:txBody>
          <a:bodyPr wrap="square">
            <a:spAutoFit/>
          </a:bodyPr>
          <a:lstStyle/>
          <a:p>
            <a:pPr marL="285750" indent="-285750">
              <a:buFont typeface="Arial" panose="020B0604020202020204" pitchFamily="34" charset="0"/>
              <a:buChar char="•"/>
            </a:pPr>
            <a:r>
              <a:rPr lang="en-GB" sz="3200" dirty="0">
                <a:latin typeface="Google Sans"/>
              </a:rPr>
              <a:t>Acceptance and self compassion</a:t>
            </a:r>
          </a:p>
          <a:p>
            <a:pPr marL="285750" indent="-285750">
              <a:buFont typeface="Arial" panose="020B0604020202020204" pitchFamily="34" charset="0"/>
              <a:buChar char="•"/>
            </a:pPr>
            <a:r>
              <a:rPr lang="en-GB" sz="3200" dirty="0">
                <a:latin typeface="Google Sans"/>
              </a:rPr>
              <a:t>Behavioural activation</a:t>
            </a:r>
          </a:p>
          <a:p>
            <a:pPr marL="285750" indent="-285750">
              <a:buFont typeface="Arial" panose="020B0604020202020204" pitchFamily="34" charset="0"/>
              <a:buChar char="•"/>
            </a:pPr>
            <a:r>
              <a:rPr lang="en-GB" sz="3200" dirty="0">
                <a:latin typeface="Google Sans"/>
              </a:rPr>
              <a:t>Challenging negative thinking</a:t>
            </a:r>
          </a:p>
          <a:p>
            <a:pPr marL="285750" indent="-285750">
              <a:buFont typeface="Arial" panose="020B0604020202020204" pitchFamily="34" charset="0"/>
              <a:buChar char="•"/>
            </a:pPr>
            <a:r>
              <a:rPr lang="en-GB" sz="3200" dirty="0">
                <a:latin typeface="Google Sans"/>
              </a:rPr>
              <a:t>Developing support systems</a:t>
            </a:r>
          </a:p>
          <a:p>
            <a:pPr marL="285750" indent="-285750">
              <a:buFont typeface="Arial" panose="020B0604020202020204" pitchFamily="34" charset="0"/>
              <a:buChar char="•"/>
            </a:pPr>
            <a:r>
              <a:rPr lang="en-GB" sz="3200" dirty="0">
                <a:latin typeface="Google Sans"/>
              </a:rPr>
              <a:t>Having a routine</a:t>
            </a:r>
          </a:p>
          <a:p>
            <a:pPr marL="285750" indent="-285750">
              <a:buFont typeface="Arial" panose="020B0604020202020204" pitchFamily="34" charset="0"/>
              <a:buChar char="•"/>
            </a:pPr>
            <a:r>
              <a:rPr lang="en-GB" sz="3200" dirty="0">
                <a:latin typeface="Google Sans"/>
              </a:rPr>
              <a:t>Developing an ‘observing self’</a:t>
            </a:r>
          </a:p>
          <a:p>
            <a:pPr marL="285750" indent="-285750">
              <a:buFont typeface="Arial" panose="020B0604020202020204" pitchFamily="34" charset="0"/>
              <a:buChar char="•"/>
            </a:pPr>
            <a:r>
              <a:rPr lang="en-GB" sz="3200" dirty="0">
                <a:latin typeface="Google Sans"/>
              </a:rPr>
              <a:t>Small steps</a:t>
            </a:r>
          </a:p>
        </p:txBody>
      </p:sp>
    </p:spTree>
    <p:extLst>
      <p:ext uri="{BB962C8B-B14F-4D97-AF65-F5344CB8AC3E}">
        <p14:creationId xmlns:p14="http://schemas.microsoft.com/office/powerpoint/2010/main" val="14420487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1D4E8-EC3C-FA94-E450-87CDC3367A54}"/>
              </a:ext>
            </a:extLst>
          </p:cNvPr>
          <p:cNvSpPr>
            <a:spLocks noGrp="1"/>
          </p:cNvSpPr>
          <p:nvPr>
            <p:ph type="title"/>
          </p:nvPr>
        </p:nvSpPr>
        <p:spPr>
          <a:xfrm>
            <a:off x="609600" y="-1"/>
            <a:ext cx="10972800" cy="748619"/>
          </a:xfrm>
        </p:spPr>
        <p:txBody>
          <a:bodyPr>
            <a:normAutofit fontScale="90000"/>
          </a:bodyPr>
          <a:lstStyle/>
          <a:p>
            <a:r>
              <a:rPr lang="en-GB" dirty="0"/>
              <a:t>Positive self-talk</a:t>
            </a:r>
          </a:p>
        </p:txBody>
      </p:sp>
      <p:sp>
        <p:nvSpPr>
          <p:cNvPr id="3" name="Content Placeholder 2">
            <a:extLst>
              <a:ext uri="{FF2B5EF4-FFF2-40B4-BE49-F238E27FC236}">
                <a16:creationId xmlns:a16="http://schemas.microsoft.com/office/drawing/2014/main" id="{86F82674-5BDB-412F-3824-3925B9742259}"/>
              </a:ext>
            </a:extLst>
          </p:cNvPr>
          <p:cNvSpPr>
            <a:spLocks noGrp="1"/>
          </p:cNvSpPr>
          <p:nvPr>
            <p:ph idx="1"/>
          </p:nvPr>
        </p:nvSpPr>
        <p:spPr>
          <a:xfrm>
            <a:off x="190499" y="691242"/>
            <a:ext cx="11566071" cy="4942115"/>
          </a:xfrm>
        </p:spPr>
        <p:txBody>
          <a:bodyPr>
            <a:normAutofit fontScale="55000" lnSpcReduction="20000"/>
          </a:bodyPr>
          <a:lstStyle/>
          <a:p>
            <a:pPr marL="0" indent="0" algn="l">
              <a:buNone/>
            </a:pPr>
            <a:r>
              <a:rPr lang="en-GB" sz="5800" b="1" i="0" dirty="0">
                <a:solidFill>
                  <a:srgbClr val="2E2E2E"/>
                </a:solidFill>
                <a:effectLst/>
                <a:highlight>
                  <a:srgbClr val="00FF00"/>
                </a:highlight>
                <a:latin typeface="Rubik"/>
              </a:rPr>
              <a:t>Examples of positive self-talk can</a:t>
            </a:r>
            <a:r>
              <a:rPr lang="en-GB" sz="5800" b="1" i="0" dirty="0">
                <a:solidFill>
                  <a:srgbClr val="2E2E2E"/>
                </a:solidFill>
                <a:effectLst/>
                <a:latin typeface="Rubik"/>
              </a:rPr>
              <a:t> </a:t>
            </a:r>
            <a:r>
              <a:rPr lang="en-GB" sz="6000" b="0" i="0" dirty="0">
                <a:solidFill>
                  <a:srgbClr val="2E2E2E"/>
                </a:solidFill>
                <a:effectLst/>
                <a:latin typeface="Rubik"/>
              </a:rPr>
              <a:t>boost confidence &amp; resilience</a:t>
            </a:r>
            <a:endParaRPr lang="en-GB" sz="5800" b="1" i="0" dirty="0">
              <a:solidFill>
                <a:srgbClr val="2E2E2E"/>
              </a:solidFill>
              <a:effectLst/>
              <a:highlight>
                <a:srgbClr val="00FF00"/>
              </a:highlight>
              <a:latin typeface="Rubik"/>
            </a:endParaRPr>
          </a:p>
          <a:p>
            <a:pPr algn="l">
              <a:buFont typeface="Arial" panose="020B0604020202020204" pitchFamily="34" charset="0"/>
              <a:buChar char="•"/>
            </a:pPr>
            <a:r>
              <a:rPr lang="en-GB" sz="5100" dirty="0">
                <a:solidFill>
                  <a:srgbClr val="2E2E2E"/>
                </a:solidFill>
                <a:latin typeface="Rubik"/>
              </a:rPr>
              <a:t>T</a:t>
            </a:r>
            <a:r>
              <a:rPr lang="en-GB" sz="5100" b="0" i="0" dirty="0">
                <a:solidFill>
                  <a:srgbClr val="2E2E2E"/>
                </a:solidFill>
                <a:effectLst/>
                <a:latin typeface="Rubik"/>
              </a:rPr>
              <a:t>his makes me unique…</a:t>
            </a:r>
          </a:p>
          <a:p>
            <a:pPr algn="l">
              <a:buFont typeface="Arial" panose="020B0604020202020204" pitchFamily="34" charset="0"/>
              <a:buChar char="•"/>
            </a:pPr>
            <a:r>
              <a:rPr lang="en-GB" sz="5100" b="0" i="0" dirty="0">
                <a:solidFill>
                  <a:srgbClr val="2E2E2E"/>
                </a:solidFill>
                <a:effectLst/>
                <a:latin typeface="Rubik"/>
              </a:rPr>
              <a:t>I feel strong when…</a:t>
            </a:r>
          </a:p>
          <a:p>
            <a:pPr algn="l">
              <a:buFont typeface="Arial" panose="020B0604020202020204" pitchFamily="34" charset="0"/>
              <a:buChar char="•"/>
            </a:pPr>
            <a:r>
              <a:rPr lang="en-GB" sz="5100" b="0" i="0" dirty="0">
                <a:solidFill>
                  <a:srgbClr val="2E2E2E"/>
                </a:solidFill>
                <a:effectLst/>
                <a:latin typeface="Rubik"/>
              </a:rPr>
              <a:t>this week I accomplished…</a:t>
            </a:r>
          </a:p>
          <a:p>
            <a:pPr algn="l">
              <a:buFont typeface="Arial" panose="020B0604020202020204" pitchFamily="34" charset="0"/>
              <a:buChar char="•"/>
            </a:pPr>
            <a:r>
              <a:rPr lang="en-GB" sz="5100" b="0" i="0" dirty="0">
                <a:solidFill>
                  <a:srgbClr val="2E2E2E"/>
                </a:solidFill>
                <a:effectLst/>
                <a:latin typeface="Rubik"/>
              </a:rPr>
              <a:t>I had fun when…</a:t>
            </a:r>
          </a:p>
          <a:p>
            <a:pPr algn="l">
              <a:buFont typeface="Arial" panose="020B0604020202020204" pitchFamily="34" charset="0"/>
              <a:buChar char="•"/>
            </a:pPr>
            <a:r>
              <a:rPr lang="en-GB" sz="5100" b="0" i="0" dirty="0">
                <a:solidFill>
                  <a:srgbClr val="2E2E2E"/>
                </a:solidFill>
                <a:effectLst/>
                <a:latin typeface="Rubik"/>
              </a:rPr>
              <a:t>I accept myself for…</a:t>
            </a:r>
          </a:p>
          <a:p>
            <a:pPr algn="l">
              <a:buFont typeface="Arial" panose="020B0604020202020204" pitchFamily="34" charset="0"/>
              <a:buChar char="•"/>
            </a:pPr>
            <a:r>
              <a:rPr lang="en-GB" sz="5100" b="0" i="0" dirty="0">
                <a:solidFill>
                  <a:srgbClr val="2E2E2E"/>
                </a:solidFill>
                <a:effectLst/>
                <a:latin typeface="Rubik"/>
              </a:rPr>
              <a:t>I am relaxed when…</a:t>
            </a:r>
          </a:p>
          <a:p>
            <a:pPr algn="l">
              <a:buFont typeface="Arial" panose="020B0604020202020204" pitchFamily="34" charset="0"/>
              <a:buChar char="•"/>
            </a:pPr>
            <a:r>
              <a:rPr lang="en-GB" sz="5100" b="0" i="0" dirty="0">
                <a:solidFill>
                  <a:srgbClr val="2E2E2E"/>
                </a:solidFill>
                <a:effectLst/>
                <a:latin typeface="Rubik"/>
              </a:rPr>
              <a:t>a quality I am proud of is…</a:t>
            </a:r>
          </a:p>
          <a:p>
            <a:pPr algn="l">
              <a:buFont typeface="Arial" panose="020B0604020202020204" pitchFamily="34" charset="0"/>
              <a:buChar char="•"/>
            </a:pPr>
            <a:r>
              <a:rPr lang="en-GB" sz="5100" b="0" i="0" dirty="0">
                <a:solidFill>
                  <a:srgbClr val="2E2E2E"/>
                </a:solidFill>
                <a:effectLst/>
                <a:latin typeface="Rubik"/>
              </a:rPr>
              <a:t>today I am grateful for…</a:t>
            </a:r>
          </a:p>
          <a:p>
            <a:pPr algn="l">
              <a:buFont typeface="Arial" panose="020B0604020202020204" pitchFamily="34" charset="0"/>
              <a:buChar char="•"/>
            </a:pPr>
            <a:r>
              <a:rPr lang="en-GB" sz="5100" b="0" i="0" dirty="0">
                <a:solidFill>
                  <a:srgbClr val="2E2E2E"/>
                </a:solidFill>
                <a:effectLst/>
                <a:latin typeface="Rubik"/>
              </a:rPr>
              <a:t>I look forward to…</a:t>
            </a:r>
          </a:p>
          <a:p>
            <a:pPr algn="l">
              <a:buFont typeface="Arial" panose="020B0604020202020204" pitchFamily="34" charset="0"/>
              <a:buChar char="•"/>
            </a:pPr>
            <a:r>
              <a:rPr lang="en-GB" sz="5100" b="0" i="0" dirty="0">
                <a:solidFill>
                  <a:srgbClr val="2E2E2E"/>
                </a:solidFill>
                <a:effectLst/>
                <a:latin typeface="Rubik"/>
              </a:rPr>
              <a:t>I did my best to overcome…</a:t>
            </a:r>
          </a:p>
          <a:p>
            <a:endParaRPr lang="en-GB" dirty="0"/>
          </a:p>
        </p:txBody>
      </p:sp>
    </p:spTree>
    <p:extLst>
      <p:ext uri="{BB962C8B-B14F-4D97-AF65-F5344CB8AC3E}">
        <p14:creationId xmlns:p14="http://schemas.microsoft.com/office/powerpoint/2010/main" val="4798404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58520" y="272031"/>
            <a:ext cx="10825017" cy="1200329"/>
          </a:xfrm>
          <a:prstGeom prst="rect">
            <a:avLst/>
          </a:prstGeom>
          <a:noFill/>
        </p:spPr>
        <p:txBody>
          <a:bodyPr wrap="square" rtlCol="0">
            <a:spAutoFit/>
          </a:bodyPr>
          <a:lstStyle/>
          <a:p>
            <a:pPr algn="ctr"/>
            <a:r>
              <a:rPr lang="en-GB" sz="3600" b="1" dirty="0">
                <a:latin typeface="Century Gothic" pitchFamily="34" charset="0"/>
              </a:rPr>
              <a:t>Upward spiral/ action plan/ 1</a:t>
            </a:r>
            <a:r>
              <a:rPr lang="en-GB" sz="3600" b="1" baseline="30000" dirty="0">
                <a:latin typeface="Century Gothic" pitchFamily="34" charset="0"/>
              </a:rPr>
              <a:t>st</a:t>
            </a:r>
            <a:r>
              <a:rPr lang="en-GB" sz="3600" b="1" dirty="0">
                <a:latin typeface="Century Gothic" pitchFamily="34" charset="0"/>
              </a:rPr>
              <a:t> steps/obstacles</a:t>
            </a:r>
          </a:p>
          <a:p>
            <a:endParaRPr lang="en-GB" sz="3600" b="1" dirty="0">
              <a:latin typeface="Century Gothic" pitchFamily="34" charset="0"/>
            </a:endParaRPr>
          </a:p>
        </p:txBody>
      </p:sp>
      <p:pic>
        <p:nvPicPr>
          <p:cNvPr id="7" name="Picture 2" descr="C:\Users\Jill\AppData\Local\Microsoft\Windows\Temporary Internet Files\Content.IE5\KY4DKD8C\spiral[1].gif"/>
          <p:cNvPicPr>
            <a:picLocks noChangeAspect="1" noChangeArrowheads="1"/>
          </p:cNvPicPr>
          <p:nvPr/>
        </p:nvPicPr>
        <p:blipFill>
          <a:blip r:embed="rId3"/>
          <a:srcRect/>
          <a:stretch>
            <a:fillRect/>
          </a:stretch>
        </p:blipFill>
        <p:spPr bwMode="auto">
          <a:xfrm>
            <a:off x="653963" y="1890559"/>
            <a:ext cx="2667000" cy="2110740"/>
          </a:xfrm>
          <a:prstGeom prst="rect">
            <a:avLst/>
          </a:prstGeom>
          <a:noFill/>
        </p:spPr>
      </p:pic>
      <p:pic>
        <p:nvPicPr>
          <p:cNvPr id="9222" name="Picture 6" descr="C:\Users\Jill\AppData\Local\Microsoft\Windows\Temporary Internet Files\Content.IE5\2S0F48EX\Plan[1].jpg"/>
          <p:cNvPicPr>
            <a:picLocks noChangeAspect="1" noChangeArrowheads="1"/>
          </p:cNvPicPr>
          <p:nvPr/>
        </p:nvPicPr>
        <p:blipFill>
          <a:blip r:embed="rId4" cstate="print"/>
          <a:srcRect/>
          <a:stretch>
            <a:fillRect/>
          </a:stretch>
        </p:blipFill>
        <p:spPr bwMode="auto">
          <a:xfrm>
            <a:off x="3800495" y="2131363"/>
            <a:ext cx="3611880" cy="2034540"/>
          </a:xfrm>
          <a:prstGeom prst="rect">
            <a:avLst/>
          </a:prstGeom>
          <a:noFill/>
        </p:spPr>
      </p:pic>
      <p:pic>
        <p:nvPicPr>
          <p:cNvPr id="9237" name="Picture 21" descr="C:\Users\Jill\AppData\Local\Microsoft\Windows\Temporary Internet Files\Content.IE5\GF5IHVZB\obstacles[1].jpg"/>
          <p:cNvPicPr>
            <a:picLocks noChangeAspect="1" noChangeArrowheads="1"/>
          </p:cNvPicPr>
          <p:nvPr/>
        </p:nvPicPr>
        <p:blipFill>
          <a:blip r:embed="rId5"/>
          <a:srcRect/>
          <a:stretch>
            <a:fillRect/>
          </a:stretch>
        </p:blipFill>
        <p:spPr bwMode="auto">
          <a:xfrm>
            <a:off x="7821715" y="1663864"/>
            <a:ext cx="3657600" cy="2337435"/>
          </a:xfrm>
          <a:prstGeom prst="rect">
            <a:avLst/>
          </a:prstGeom>
          <a:noFill/>
        </p:spPr>
      </p:pic>
    </p:spTree>
    <p:extLst>
      <p:ext uri="{BB962C8B-B14F-4D97-AF65-F5344CB8AC3E}">
        <p14:creationId xmlns:p14="http://schemas.microsoft.com/office/powerpoint/2010/main" val="25001355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479280" y="560993"/>
            <a:ext cx="10448174" cy="7478970"/>
          </a:xfrm>
          <a:prstGeom prst="rect">
            <a:avLst/>
          </a:prstGeom>
          <a:noFill/>
        </p:spPr>
        <p:txBody>
          <a:bodyPr wrap="square" rtlCol="0">
            <a:spAutoFit/>
          </a:bodyPr>
          <a:lstStyle/>
          <a:p>
            <a:r>
              <a:rPr lang="en-GB" sz="2400" dirty="0">
                <a:latin typeface="Century Gothic" panose="020B0502020202020204" pitchFamily="34" charset="0"/>
              </a:rPr>
              <a:t> </a:t>
            </a:r>
            <a:r>
              <a:rPr lang="en-GB" sz="3600" b="1" dirty="0">
                <a:latin typeface="Century Gothic" panose="020B0502020202020204" pitchFamily="34" charset="0"/>
              </a:rPr>
              <a:t>Activation comes before motivation:  </a:t>
            </a:r>
          </a:p>
          <a:p>
            <a:endParaRPr lang="en-GB" sz="2400" dirty="0">
              <a:latin typeface="Century Gothic" panose="020B0502020202020204" pitchFamily="34" charset="0"/>
            </a:endParaRPr>
          </a:p>
          <a:p>
            <a:endParaRPr lang="en-GB" sz="2400" dirty="0">
              <a:latin typeface="Century Gothic" panose="020B0502020202020204" pitchFamily="34" charset="0"/>
            </a:endParaRPr>
          </a:p>
          <a:p>
            <a:pPr>
              <a:buFont typeface="Arial" pitchFamily="34" charset="0"/>
              <a:buChar char="•"/>
            </a:pPr>
            <a:r>
              <a:rPr lang="en-GB" sz="2400" i="1" dirty="0">
                <a:latin typeface="Century Gothic" panose="020B0502020202020204" pitchFamily="34" charset="0"/>
              </a:rPr>
              <a:t> ‘</a:t>
            </a:r>
            <a:r>
              <a:rPr lang="en-GB" sz="2800" i="1" dirty="0">
                <a:latin typeface="Google Sans"/>
              </a:rPr>
              <a:t>Fake it till you make it’</a:t>
            </a:r>
          </a:p>
          <a:p>
            <a:endParaRPr lang="en-GB" sz="2800" dirty="0">
              <a:latin typeface="Google Sans"/>
            </a:endParaRPr>
          </a:p>
          <a:p>
            <a:endParaRPr lang="en-GB" sz="2800" dirty="0">
              <a:latin typeface="Google Sans"/>
            </a:endParaRPr>
          </a:p>
          <a:p>
            <a:endParaRPr lang="en-GB" sz="2800" dirty="0">
              <a:latin typeface="Google Sans"/>
            </a:endParaRPr>
          </a:p>
          <a:p>
            <a:pPr>
              <a:buFont typeface="Arial" pitchFamily="34" charset="0"/>
              <a:buChar char="•"/>
            </a:pPr>
            <a:r>
              <a:rPr lang="en-GB" sz="2800" i="1" dirty="0">
                <a:latin typeface="Google Sans"/>
              </a:rPr>
              <a:t> ‘Feel the fear and do it anyway’                       </a:t>
            </a:r>
          </a:p>
          <a:p>
            <a:endParaRPr lang="en-GB" sz="2800" dirty="0">
              <a:latin typeface="Google Sans"/>
            </a:endParaRPr>
          </a:p>
          <a:p>
            <a:endParaRPr lang="en-GB" sz="2800" dirty="0">
              <a:latin typeface="Google Sans"/>
            </a:endParaRPr>
          </a:p>
          <a:p>
            <a:pPr>
              <a:buFont typeface="Arial" pitchFamily="34" charset="0"/>
              <a:buChar char="•"/>
            </a:pPr>
            <a:r>
              <a:rPr lang="en-GB" sz="2800" i="1" dirty="0">
                <a:latin typeface="Google Sans"/>
              </a:rPr>
              <a:t> ‘Keep calm and carry on’</a:t>
            </a:r>
          </a:p>
          <a:p>
            <a:endParaRPr lang="en-GB" sz="2800" i="1" dirty="0">
              <a:latin typeface="Google Sans"/>
            </a:endParaRPr>
          </a:p>
          <a:p>
            <a:endParaRPr lang="en-GB" sz="2400" i="1" dirty="0">
              <a:latin typeface="Century Gothic" panose="020B0502020202020204" pitchFamily="34" charset="0"/>
            </a:endParaRPr>
          </a:p>
          <a:p>
            <a:endParaRPr lang="en-GB" sz="2400" i="1" dirty="0">
              <a:latin typeface="Century Gothic" panose="020B0502020202020204" pitchFamily="34" charset="0"/>
            </a:endParaRPr>
          </a:p>
          <a:p>
            <a:endParaRPr lang="en-GB" sz="2400" i="1" dirty="0">
              <a:latin typeface="Century Gothic" panose="020B0502020202020204" pitchFamily="34" charset="0"/>
            </a:endParaRPr>
          </a:p>
          <a:p>
            <a:endParaRPr lang="en-GB" sz="2400" i="1" dirty="0">
              <a:latin typeface="Century Gothic" panose="020B0502020202020204" pitchFamily="34" charset="0"/>
            </a:endParaRPr>
          </a:p>
          <a:p>
            <a:endParaRPr lang="en-GB" sz="2400" i="1" dirty="0">
              <a:latin typeface="Century Gothic" panose="020B0502020202020204" pitchFamily="34" charset="0"/>
            </a:endParaRPr>
          </a:p>
          <a:p>
            <a:endParaRPr lang="en-GB" sz="2400" dirty="0">
              <a:latin typeface="Century Gothic" panose="020B0502020202020204" pitchFamily="34" charset="0"/>
            </a:endParaRPr>
          </a:p>
        </p:txBody>
      </p:sp>
      <p:pic>
        <p:nvPicPr>
          <p:cNvPr id="8194" name="Picture 2" descr="C:\Users\Jill\AppData\Local\Microsoft\Windows\Temporary Internet Files\Content.IE5\NQN614TG\keep-calm-and-carry-on-original[1].jpg"/>
          <p:cNvPicPr>
            <a:picLocks noChangeAspect="1" noChangeArrowheads="1"/>
          </p:cNvPicPr>
          <p:nvPr/>
        </p:nvPicPr>
        <p:blipFill>
          <a:blip r:embed="rId3" cstate="print"/>
          <a:srcRect/>
          <a:stretch>
            <a:fillRect/>
          </a:stretch>
        </p:blipFill>
        <p:spPr bwMode="auto">
          <a:xfrm>
            <a:off x="5749332" y="4204834"/>
            <a:ext cx="952500" cy="1341120"/>
          </a:xfrm>
          <a:prstGeom prst="rect">
            <a:avLst/>
          </a:prstGeom>
          <a:noFill/>
        </p:spPr>
      </p:pic>
      <p:pic>
        <p:nvPicPr>
          <p:cNvPr id="8195" name="Picture 3" descr="C:\Users\Jill\AppData\Local\Microsoft\Windows\Temporary Internet Files\Content.IE5\GF5IHVZB\nicubunu-Stickman-08[1].png"/>
          <p:cNvPicPr>
            <a:picLocks noChangeAspect="1" noChangeArrowheads="1"/>
          </p:cNvPicPr>
          <p:nvPr/>
        </p:nvPicPr>
        <p:blipFill>
          <a:blip r:embed="rId4" cstate="print"/>
          <a:srcRect/>
          <a:stretch>
            <a:fillRect/>
          </a:stretch>
        </p:blipFill>
        <p:spPr bwMode="auto">
          <a:xfrm>
            <a:off x="4915490" y="1325722"/>
            <a:ext cx="833842" cy="939100"/>
          </a:xfrm>
          <a:prstGeom prst="rect">
            <a:avLst/>
          </a:prstGeom>
          <a:noFill/>
        </p:spPr>
      </p:pic>
      <p:pic>
        <p:nvPicPr>
          <p:cNvPr id="8196" name="Picture 4" descr="C:\Users\Jill\AppData\Local\Microsoft\Windows\Temporary Internet Files\Content.IE5\21H21I1O\6664212003_383133899f_z[1].jpg"/>
          <p:cNvPicPr>
            <a:picLocks noChangeAspect="1" noChangeArrowheads="1"/>
          </p:cNvPicPr>
          <p:nvPr/>
        </p:nvPicPr>
        <p:blipFill>
          <a:blip r:embed="rId5" cstate="print"/>
          <a:srcRect/>
          <a:stretch>
            <a:fillRect/>
          </a:stretch>
        </p:blipFill>
        <p:spPr bwMode="auto">
          <a:xfrm>
            <a:off x="6046413" y="1976350"/>
            <a:ext cx="1755648" cy="1522476"/>
          </a:xfrm>
          <a:prstGeom prst="rect">
            <a:avLst/>
          </a:prstGeom>
          <a:noFill/>
        </p:spPr>
      </p:pic>
      <p:pic>
        <p:nvPicPr>
          <p:cNvPr id="8197" name="Picture 5" descr="C:\Users\Jill\AppData\Local\Microsoft\Windows\Temporary Internet Files\Content.IE5\GF5IHVZB\scared_turtle_in_shell[1].JPG"/>
          <p:cNvPicPr>
            <a:picLocks noChangeAspect="1" noChangeArrowheads="1"/>
          </p:cNvPicPr>
          <p:nvPr/>
        </p:nvPicPr>
        <p:blipFill>
          <a:blip r:embed="rId6"/>
          <a:srcRect/>
          <a:stretch>
            <a:fillRect/>
          </a:stretch>
        </p:blipFill>
        <p:spPr bwMode="auto">
          <a:xfrm>
            <a:off x="7954274" y="2975993"/>
            <a:ext cx="2093595" cy="1610201"/>
          </a:xfrm>
          <a:prstGeom prst="rect">
            <a:avLst/>
          </a:prstGeom>
          <a:noFill/>
        </p:spPr>
      </p:pic>
    </p:spTree>
    <p:extLst>
      <p:ext uri="{BB962C8B-B14F-4D97-AF65-F5344CB8AC3E}">
        <p14:creationId xmlns:p14="http://schemas.microsoft.com/office/powerpoint/2010/main" val="35643771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12436" y="848092"/>
            <a:ext cx="11767127" cy="5632311"/>
          </a:xfrm>
          <a:prstGeom prst="rect">
            <a:avLst/>
          </a:prstGeom>
          <a:noFill/>
        </p:spPr>
        <p:txBody>
          <a:bodyPr wrap="square" rtlCol="0">
            <a:spAutoFit/>
          </a:bodyPr>
          <a:lstStyle/>
          <a:p>
            <a:pPr lvl="0">
              <a:buFont typeface="Arial" pitchFamily="34" charset="0"/>
              <a:buChar char="•"/>
            </a:pPr>
            <a:r>
              <a:rPr lang="en-GB" sz="2400" i="1" dirty="0">
                <a:latin typeface="Century Gothic" panose="020B0502020202020204" pitchFamily="34" charset="0"/>
              </a:rPr>
              <a:t> </a:t>
            </a:r>
            <a:r>
              <a:rPr lang="en-GB" sz="2800" i="1" dirty="0">
                <a:latin typeface="Google Sans"/>
              </a:rPr>
              <a:t>Set realistic goals.  </a:t>
            </a:r>
          </a:p>
          <a:p>
            <a:pPr lvl="0"/>
            <a:endParaRPr lang="en-GB" sz="2800" dirty="0">
              <a:latin typeface="Google Sans"/>
            </a:endParaRPr>
          </a:p>
          <a:p>
            <a:pPr lvl="0">
              <a:buFont typeface="Arial" pitchFamily="34" charset="0"/>
              <a:buChar char="•"/>
            </a:pPr>
            <a:r>
              <a:rPr lang="en-GB" sz="2800" i="1" dirty="0">
                <a:latin typeface="Google Sans"/>
              </a:rPr>
              <a:t> Plan ahead.</a:t>
            </a:r>
          </a:p>
          <a:p>
            <a:pPr lvl="0"/>
            <a:endParaRPr lang="en-GB" sz="2800" dirty="0">
              <a:latin typeface="Google Sans"/>
            </a:endParaRPr>
          </a:p>
          <a:p>
            <a:pPr lvl="0">
              <a:buFont typeface="Arial" pitchFamily="34" charset="0"/>
              <a:buChar char="•"/>
            </a:pPr>
            <a:r>
              <a:rPr lang="en-GB" sz="2800" i="1" dirty="0">
                <a:latin typeface="Google Sans"/>
              </a:rPr>
              <a:t> Involve someone else.</a:t>
            </a:r>
          </a:p>
          <a:p>
            <a:pPr lvl="0"/>
            <a:endParaRPr lang="en-GB" sz="2800" dirty="0">
              <a:latin typeface="Google Sans"/>
            </a:endParaRPr>
          </a:p>
          <a:p>
            <a:pPr lvl="0">
              <a:buFont typeface="Arial" pitchFamily="34" charset="0"/>
              <a:buChar char="•"/>
            </a:pPr>
            <a:r>
              <a:rPr lang="en-GB" sz="2800" i="1" dirty="0">
                <a:latin typeface="Google Sans"/>
              </a:rPr>
              <a:t> Acknowledge that small simple tasks are valuable.</a:t>
            </a:r>
          </a:p>
          <a:p>
            <a:pPr lvl="0"/>
            <a:endParaRPr lang="en-GB" sz="2800" dirty="0">
              <a:latin typeface="Google Sans"/>
            </a:endParaRPr>
          </a:p>
          <a:p>
            <a:pPr lvl="0">
              <a:buFont typeface="Arial" pitchFamily="34" charset="0"/>
              <a:buChar char="•"/>
            </a:pPr>
            <a:r>
              <a:rPr lang="en-GB" sz="2800" i="1" dirty="0">
                <a:latin typeface="Google Sans"/>
              </a:rPr>
              <a:t> Regular doses are most helpful</a:t>
            </a:r>
            <a:r>
              <a:rPr lang="en-GB" sz="2800" dirty="0">
                <a:latin typeface="Google Sans"/>
              </a:rPr>
              <a:t>.   </a:t>
            </a:r>
          </a:p>
          <a:p>
            <a:pPr lvl="0">
              <a:buFont typeface="Arial" pitchFamily="34" charset="0"/>
              <a:buChar char="•"/>
            </a:pPr>
            <a:endParaRPr lang="en-GB" sz="2800" dirty="0">
              <a:latin typeface="Google Sans"/>
            </a:endParaRPr>
          </a:p>
          <a:p>
            <a:pPr lvl="0">
              <a:buFont typeface="Arial" pitchFamily="34" charset="0"/>
              <a:buChar char="•"/>
            </a:pPr>
            <a:r>
              <a:rPr lang="en-GB" sz="2800" dirty="0">
                <a:latin typeface="Google Sans"/>
              </a:rPr>
              <a:t> What gives you pleasure/achievement/ closeness?</a:t>
            </a:r>
          </a:p>
          <a:p>
            <a:pPr lvl="0"/>
            <a:endParaRPr lang="en-GB" sz="2800" dirty="0">
              <a:latin typeface="Google Sans"/>
            </a:endParaRPr>
          </a:p>
          <a:p>
            <a:r>
              <a:rPr lang="en-GB" sz="2400" dirty="0">
                <a:latin typeface="Century Gothic" panose="020B0502020202020204" pitchFamily="34" charset="0"/>
              </a:rPr>
              <a:t> </a:t>
            </a:r>
          </a:p>
        </p:txBody>
      </p:sp>
      <p:pic>
        <p:nvPicPr>
          <p:cNvPr id="7171" name="Picture 3" descr="C:\Users\Jill\AppData\Local\Microsoft\Windows\Temporary Internet Files\Content.IE5\GF5IHVZB\smart_goals[1].jpg"/>
          <p:cNvPicPr>
            <a:picLocks noChangeAspect="1" noChangeArrowheads="1"/>
          </p:cNvPicPr>
          <p:nvPr/>
        </p:nvPicPr>
        <p:blipFill>
          <a:blip r:embed="rId3" cstate="print"/>
          <a:srcRect/>
          <a:stretch>
            <a:fillRect/>
          </a:stretch>
        </p:blipFill>
        <p:spPr bwMode="auto">
          <a:xfrm>
            <a:off x="7894377" y="774537"/>
            <a:ext cx="1416844" cy="1921669"/>
          </a:xfrm>
          <a:prstGeom prst="rect">
            <a:avLst/>
          </a:prstGeom>
          <a:noFill/>
        </p:spPr>
      </p:pic>
      <p:pic>
        <p:nvPicPr>
          <p:cNvPr id="7175" name="Picture 7" descr="C:\Users\Jill\AppData\Local\Microsoft\Windows\Temporary Internet Files\Content.IE5\NQN614TG\support[1].jpg"/>
          <p:cNvPicPr>
            <a:picLocks noChangeAspect="1" noChangeArrowheads="1"/>
          </p:cNvPicPr>
          <p:nvPr/>
        </p:nvPicPr>
        <p:blipFill>
          <a:blip r:embed="rId4"/>
          <a:srcRect/>
          <a:stretch>
            <a:fillRect/>
          </a:stretch>
        </p:blipFill>
        <p:spPr bwMode="auto">
          <a:xfrm>
            <a:off x="9951430" y="2424657"/>
            <a:ext cx="1795385" cy="1703077"/>
          </a:xfrm>
          <a:prstGeom prst="rect">
            <a:avLst/>
          </a:prstGeom>
          <a:noFill/>
        </p:spPr>
      </p:pic>
      <p:pic>
        <p:nvPicPr>
          <p:cNvPr id="2055" name="Picture 7" descr="C:\Users\Jill\AppData\Local\Microsoft\Windows\Temporary Internet Files\Content.IE5\BMV5I9ZN\id-10070652_plan[1].jpg"/>
          <p:cNvPicPr>
            <a:picLocks noChangeAspect="1" noChangeArrowheads="1"/>
          </p:cNvPicPr>
          <p:nvPr/>
        </p:nvPicPr>
        <p:blipFill>
          <a:blip r:embed="rId5"/>
          <a:srcRect/>
          <a:stretch>
            <a:fillRect/>
          </a:stretch>
        </p:blipFill>
        <p:spPr bwMode="auto">
          <a:xfrm>
            <a:off x="4106112" y="1185628"/>
            <a:ext cx="1905000" cy="1428750"/>
          </a:xfrm>
          <a:prstGeom prst="rect">
            <a:avLst/>
          </a:prstGeom>
          <a:noFill/>
        </p:spPr>
      </p:pic>
      <p:pic>
        <p:nvPicPr>
          <p:cNvPr id="2067" name="Picture 19" descr="C:\Users\Jill\AppData\Local\Microsoft\Windows\Temporary Internet Files\Content.IE5\NQN614TG\Learn-Practice-Improve[1].jpg"/>
          <p:cNvPicPr>
            <a:picLocks noChangeAspect="1" noChangeArrowheads="1"/>
          </p:cNvPicPr>
          <p:nvPr/>
        </p:nvPicPr>
        <p:blipFill>
          <a:blip r:embed="rId6" cstate="print"/>
          <a:srcRect/>
          <a:stretch>
            <a:fillRect/>
          </a:stretch>
        </p:blipFill>
        <p:spPr bwMode="auto">
          <a:xfrm>
            <a:off x="8245301" y="3862796"/>
            <a:ext cx="1600200" cy="1586865"/>
          </a:xfrm>
          <a:prstGeom prst="rect">
            <a:avLst/>
          </a:prstGeom>
          <a:noFill/>
        </p:spPr>
      </p:pic>
      <p:sp>
        <p:nvSpPr>
          <p:cNvPr id="8" name="TextBox 7">
            <a:extLst>
              <a:ext uri="{FF2B5EF4-FFF2-40B4-BE49-F238E27FC236}">
                <a16:creationId xmlns:a16="http://schemas.microsoft.com/office/drawing/2014/main" id="{BD8B3D4E-2A2B-2116-72AC-B7ACD1BBB94F}"/>
              </a:ext>
            </a:extLst>
          </p:cNvPr>
          <p:cNvSpPr txBox="1"/>
          <p:nvPr/>
        </p:nvSpPr>
        <p:spPr>
          <a:xfrm>
            <a:off x="2715392" y="0"/>
            <a:ext cx="6096000" cy="646331"/>
          </a:xfrm>
          <a:prstGeom prst="rect">
            <a:avLst/>
          </a:prstGeom>
          <a:noFill/>
        </p:spPr>
        <p:txBody>
          <a:bodyPr wrap="square">
            <a:spAutoFit/>
          </a:bodyPr>
          <a:lstStyle/>
          <a:p>
            <a:r>
              <a:rPr lang="en-GB" sz="3600" b="1" dirty="0">
                <a:latin typeface="Century Gothic" panose="020B0502020202020204" pitchFamily="34" charset="0"/>
              </a:rPr>
              <a:t>What might work for you?</a:t>
            </a:r>
          </a:p>
        </p:txBody>
      </p:sp>
      <p:pic>
        <p:nvPicPr>
          <p:cNvPr id="9" name="Picture 18" descr="C:\Users\Jill\AppData\Local\Microsoft\Windows\Temporary Internet Files\Content.IE5\JJRZ3VHE\Here_to_Help[1].jpg">
            <a:extLst>
              <a:ext uri="{FF2B5EF4-FFF2-40B4-BE49-F238E27FC236}">
                <a16:creationId xmlns:a16="http://schemas.microsoft.com/office/drawing/2014/main" id="{BEA97738-A3D5-003D-87A3-59768A417F76}"/>
              </a:ext>
            </a:extLst>
          </p:cNvPr>
          <p:cNvPicPr>
            <a:picLocks noChangeAspect="1" noChangeArrowheads="1"/>
          </p:cNvPicPr>
          <p:nvPr/>
        </p:nvPicPr>
        <p:blipFill>
          <a:blip r:embed="rId7"/>
          <a:srcRect/>
          <a:stretch>
            <a:fillRect/>
          </a:stretch>
        </p:blipFill>
        <p:spPr bwMode="auto">
          <a:xfrm>
            <a:off x="9647197" y="804285"/>
            <a:ext cx="1676400" cy="1241584"/>
          </a:xfrm>
          <a:prstGeom prst="rect">
            <a:avLst/>
          </a:prstGeom>
          <a:noFill/>
        </p:spPr>
      </p:pic>
    </p:spTree>
    <p:extLst>
      <p:ext uri="{BB962C8B-B14F-4D97-AF65-F5344CB8AC3E}">
        <p14:creationId xmlns:p14="http://schemas.microsoft.com/office/powerpoint/2010/main" val="34662597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843731" y="529739"/>
            <a:ext cx="10002982" cy="3600986"/>
          </a:xfrm>
          <a:prstGeom prst="rect">
            <a:avLst/>
          </a:prstGeom>
          <a:noFill/>
        </p:spPr>
        <p:txBody>
          <a:bodyPr wrap="square" rtlCol="0">
            <a:spAutoFit/>
          </a:bodyPr>
          <a:lstStyle/>
          <a:p>
            <a:pPr algn="ctr"/>
            <a:r>
              <a:rPr lang="en-GB" sz="4000" b="1" dirty="0">
                <a:solidFill>
                  <a:prstClr val="black"/>
                </a:solidFill>
                <a:latin typeface="Century Gothic" panose="020B0502020202020204" pitchFamily="34" charset="0"/>
              </a:rPr>
              <a:t>Write down your three first steps.</a:t>
            </a:r>
          </a:p>
          <a:p>
            <a:pPr algn="ctr"/>
            <a:endParaRPr lang="en-GB" sz="4000" dirty="0">
              <a:solidFill>
                <a:prstClr val="black"/>
              </a:solidFill>
              <a:latin typeface="Century Gothic" panose="020B0502020202020204" pitchFamily="34" charset="0"/>
            </a:endParaRPr>
          </a:p>
          <a:p>
            <a:r>
              <a:rPr lang="en-GB" sz="3600" dirty="0">
                <a:solidFill>
                  <a:prstClr val="black"/>
                </a:solidFill>
                <a:latin typeface="Century Gothic" panose="020B0502020202020204" pitchFamily="34" charset="0"/>
              </a:rPr>
              <a:t>1</a:t>
            </a:r>
            <a:r>
              <a:rPr lang="en-GB" sz="3600" dirty="0">
                <a:solidFill>
                  <a:prstClr val="black"/>
                </a:solidFill>
                <a:latin typeface="Google Sans"/>
              </a:rPr>
              <a:t>…………………</a:t>
            </a:r>
          </a:p>
          <a:p>
            <a:r>
              <a:rPr lang="en-GB" sz="3600" dirty="0">
                <a:solidFill>
                  <a:prstClr val="black"/>
                </a:solidFill>
                <a:latin typeface="Google Sans"/>
              </a:rPr>
              <a:t>2…………………</a:t>
            </a:r>
          </a:p>
          <a:p>
            <a:r>
              <a:rPr lang="en-GB" sz="3600" dirty="0">
                <a:solidFill>
                  <a:prstClr val="black"/>
                </a:solidFill>
                <a:latin typeface="Google Sans"/>
              </a:rPr>
              <a:t>3………………...</a:t>
            </a:r>
          </a:p>
          <a:p>
            <a:pPr algn="ctr"/>
            <a:endParaRPr lang="en-GB" sz="4000" dirty="0">
              <a:solidFill>
                <a:prstClr val="black"/>
              </a:solidFill>
              <a:latin typeface="Century Gothic" panose="020B0502020202020204" pitchFamily="34" charset="0"/>
            </a:endParaRPr>
          </a:p>
        </p:txBody>
      </p:sp>
      <p:pic>
        <p:nvPicPr>
          <p:cNvPr id="7" name="Picture 6"/>
          <p:cNvPicPr>
            <a:picLocks noChangeAspect="1"/>
          </p:cNvPicPr>
          <p:nvPr/>
        </p:nvPicPr>
        <p:blipFill>
          <a:blip r:embed="rId3"/>
          <a:stretch>
            <a:fillRect/>
          </a:stretch>
        </p:blipFill>
        <p:spPr>
          <a:xfrm>
            <a:off x="1093798" y="2919940"/>
            <a:ext cx="10004403" cy="1018120"/>
          </a:xfrm>
          <a:prstGeom prst="rect">
            <a:avLst/>
          </a:prstGeom>
        </p:spPr>
      </p:pic>
      <p:pic>
        <p:nvPicPr>
          <p:cNvPr id="6" name="Picture 7" descr="C:\Users\Jill\AppData\Local\Microsoft\Windows\Temporary Internet Files\Content.IE5\GF5IHVZB\10-11_You_dont_have_to_see_the_whole_staircase[1].jpg"/>
          <p:cNvPicPr>
            <a:picLocks noChangeAspect="1" noChangeArrowheads="1"/>
          </p:cNvPicPr>
          <p:nvPr/>
        </p:nvPicPr>
        <p:blipFill>
          <a:blip r:embed="rId4"/>
          <a:srcRect/>
          <a:stretch>
            <a:fillRect/>
          </a:stretch>
        </p:blipFill>
        <p:spPr bwMode="auto">
          <a:xfrm>
            <a:off x="6315782" y="1573342"/>
            <a:ext cx="2514600" cy="2514600"/>
          </a:xfrm>
          <a:prstGeom prst="rect">
            <a:avLst/>
          </a:prstGeom>
          <a:noFill/>
        </p:spPr>
      </p:pic>
    </p:spTree>
    <p:extLst>
      <p:ext uri="{BB962C8B-B14F-4D97-AF65-F5344CB8AC3E}">
        <p14:creationId xmlns:p14="http://schemas.microsoft.com/office/powerpoint/2010/main" val="30531131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E991B-6724-BA18-ADBE-A12569676373}"/>
              </a:ext>
            </a:extLst>
          </p:cNvPr>
          <p:cNvSpPr>
            <a:spLocks noGrp="1"/>
          </p:cNvSpPr>
          <p:nvPr>
            <p:ph type="title"/>
          </p:nvPr>
        </p:nvSpPr>
        <p:spPr/>
        <p:txBody>
          <a:bodyPr/>
          <a:lstStyle/>
          <a:p>
            <a:r>
              <a:rPr lang="en-GB" b="1" dirty="0"/>
              <a:t>Any Question?</a:t>
            </a:r>
          </a:p>
        </p:txBody>
      </p:sp>
      <p:pic>
        <p:nvPicPr>
          <p:cNvPr id="4" name="Picture 18" descr="C:\Users\Jill\AppData\Local\Microsoft\Windows\Temporary Internet Files\Content.IE5\JJRZ3VHE\Here_to_Help[1].jpg">
            <a:extLst>
              <a:ext uri="{FF2B5EF4-FFF2-40B4-BE49-F238E27FC236}">
                <a16:creationId xmlns:a16="http://schemas.microsoft.com/office/drawing/2014/main" id="{9DCD97CF-D374-6E4C-3C7C-35D9F212C416}"/>
              </a:ext>
            </a:extLst>
          </p:cNvPr>
          <p:cNvPicPr>
            <a:picLocks noGrp="1" noChangeAspect="1" noChangeArrowheads="1"/>
          </p:cNvPicPr>
          <p:nvPr>
            <p:ph idx="1"/>
          </p:nvPr>
        </p:nvPicPr>
        <p:blipFill>
          <a:blip r:embed="rId2"/>
          <a:srcRect/>
          <a:stretch>
            <a:fillRect/>
          </a:stretch>
        </p:blipFill>
        <p:spPr bwMode="auto">
          <a:xfrm>
            <a:off x="3944983" y="1512026"/>
            <a:ext cx="4132217" cy="3520439"/>
          </a:xfrm>
          <a:prstGeom prst="rect">
            <a:avLst/>
          </a:prstGeom>
          <a:noFill/>
        </p:spPr>
      </p:pic>
    </p:spTree>
    <p:extLst>
      <p:ext uri="{BB962C8B-B14F-4D97-AF65-F5344CB8AC3E}">
        <p14:creationId xmlns:p14="http://schemas.microsoft.com/office/powerpoint/2010/main" val="195499396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1679</TotalTime>
  <Words>1940</Words>
  <Application>Microsoft Office PowerPoint</Application>
  <PresentationFormat>Widescreen</PresentationFormat>
  <Paragraphs>182</Paragraphs>
  <Slides>22</Slides>
  <Notes>13</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Arial</vt:lpstr>
      <vt:lpstr>Calibri</vt:lpstr>
      <vt:lpstr>Century Gothic</vt:lpstr>
      <vt:lpstr>Google Sans</vt:lpstr>
      <vt:lpstr>Myriad Pro</vt:lpstr>
      <vt:lpstr>Rubik</vt:lpstr>
      <vt:lpstr>20140311PresentationUWTSDTemplate</vt:lpstr>
      <vt:lpstr> BA Leadership and Management Skills for the Workplace   Developing Emotional Intelligence Skills for the Workplace  (BMSW6106) Session 2 (Lecture 1 of 2) Building Resilience &amp; Managing my mood  </vt:lpstr>
      <vt:lpstr>In this session </vt:lpstr>
      <vt:lpstr>PowerPoint Presentation</vt:lpstr>
      <vt:lpstr>Are you:</vt:lpstr>
      <vt:lpstr>PowerPoint Presentation</vt:lpstr>
      <vt:lpstr>PowerPoint Presentation</vt:lpstr>
      <vt:lpstr>PowerPoint Presentation</vt:lpstr>
      <vt:lpstr>What is Low Mood?  </vt:lpstr>
      <vt:lpstr>Signs and symptoms </vt:lpstr>
      <vt:lpstr>PowerPoint Presentation</vt:lpstr>
      <vt:lpstr>PowerPoint Presentation</vt:lpstr>
      <vt:lpstr>PowerPoint Presentation</vt:lpstr>
      <vt:lpstr>PowerPoint Presentation</vt:lpstr>
      <vt:lpstr>PowerPoint Presentation</vt:lpstr>
      <vt:lpstr>Challenge Negative Thoughts: </vt:lpstr>
      <vt:lpstr>PowerPoint Presentation</vt:lpstr>
      <vt:lpstr>Positive self-talk</vt:lpstr>
      <vt:lpstr>PowerPoint Presentation</vt:lpstr>
      <vt:lpstr>PowerPoint Presentation</vt:lpstr>
      <vt:lpstr>PowerPoint Presentation</vt:lpstr>
      <vt:lpstr>PowerPoint Presentation</vt:lpstr>
      <vt:lpstr>Any Question?</vt:lpstr>
    </vt:vector>
  </TitlesOfParts>
  <Company>MMU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Leadership and Management Skills for the Workplace   Developing Emotional Intelligence Skills for the Workplace  (BMSW6106) Session 5 Workshop</dc:title>
  <dc:creator>Tarila Zuofa</dc:creator>
  <cp:lastModifiedBy>Amare Desta</cp:lastModifiedBy>
  <cp:revision>40</cp:revision>
  <dcterms:created xsi:type="dcterms:W3CDTF">2020-06-06T21:34:09Z</dcterms:created>
  <dcterms:modified xsi:type="dcterms:W3CDTF">2024-10-20T07:43:09Z</dcterms:modified>
</cp:coreProperties>
</file>