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1572A-A9DA-88A7-F761-C7C241087041}" v="37" dt="2026-06-24T10:46:01.237"/>
    <p1510:client id="{460076E0-3B0F-41D1-8284-059650774E5C}" v="15" dt="2026-06-23T17:24:30.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198" autoAdjust="0"/>
    <p:restoredTop sz="82580" autoAdjust="0"/>
  </p:normalViewPr>
  <p:slideViewPr>
    <p:cSldViewPr snapToGrid="0">
      <p:cViewPr varScale="1">
        <p:scale>
          <a:sx n="52" d="100"/>
          <a:sy n="52" d="100"/>
        </p:scale>
        <p:origin x="99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8A1572A-A9DA-88A7-F761-C7C241087041}"/>
    <pc:docChg chg="modSld">
      <pc:chgData name="" userId="" providerId="" clId="Web-{08A1572A-A9DA-88A7-F761-C7C241087041}" dt="2026-06-24T10:44:25.625" v="0" actId="20577"/>
      <pc:docMkLst>
        <pc:docMk/>
      </pc:docMkLst>
      <pc:sldChg chg="modSp">
        <pc:chgData name="" userId="" providerId="" clId="Web-{08A1572A-A9DA-88A7-F761-C7C241087041}" dt="2026-06-24T10:44:25.625" v="0" actId="20577"/>
        <pc:sldMkLst>
          <pc:docMk/>
          <pc:sldMk cId="2167286905" sldId="256"/>
        </pc:sldMkLst>
        <pc:spChg chg="mod">
          <ac:chgData name="" userId="" providerId="" clId="Web-{08A1572A-A9DA-88A7-F761-C7C241087041}" dt="2026-06-24T10:44:25.625" v="0" actId="20577"/>
          <ac:spMkLst>
            <pc:docMk/>
            <pc:sldMk cId="2167286905" sldId="256"/>
            <ac:spMk id="3" creationId="{A12DECE1-96C9-4F10-B3CD-CCE5B1FDE11F}"/>
          </ac:spMkLst>
        </pc:spChg>
      </pc:sldChg>
    </pc:docChg>
  </pc:docChgLst>
  <pc:docChgLst>
    <pc:chgData name="Shahnila Mehmood (2324404)" userId="S::2324404@student.uwtsd.ac.uk::9e12d502-ee5e-4796-9356-0120288218db" providerId="AD" clId="Web-{08A1572A-A9DA-88A7-F761-C7C241087041}"/>
    <pc:docChg chg="modSld">
      <pc:chgData name="Shahnila Mehmood (2324404)" userId="S::2324404@student.uwtsd.ac.uk::9e12d502-ee5e-4796-9356-0120288218db" providerId="AD" clId="Web-{08A1572A-A9DA-88A7-F761-C7C241087041}" dt="2026-06-24T10:46:01.237" v="35" actId="20577"/>
      <pc:docMkLst>
        <pc:docMk/>
      </pc:docMkLst>
      <pc:sldChg chg="modSp">
        <pc:chgData name="Shahnila Mehmood (2324404)" userId="S::2324404@student.uwtsd.ac.uk::9e12d502-ee5e-4796-9356-0120288218db" providerId="AD" clId="Web-{08A1572A-A9DA-88A7-F761-C7C241087041}" dt="2026-06-24T10:46:01.237" v="35" actId="20577"/>
        <pc:sldMkLst>
          <pc:docMk/>
          <pc:sldMk cId="2167286905" sldId="256"/>
        </pc:sldMkLst>
        <pc:spChg chg="mod">
          <ac:chgData name="Shahnila Mehmood (2324404)" userId="S::2324404@student.uwtsd.ac.uk::9e12d502-ee5e-4796-9356-0120288218db" providerId="AD" clId="Web-{08A1572A-A9DA-88A7-F761-C7C241087041}" dt="2026-06-24T10:46:01.237" v="35" actId="20577"/>
          <ac:spMkLst>
            <pc:docMk/>
            <pc:sldMk cId="2167286905" sldId="256"/>
            <ac:spMk id="3" creationId="{A12DECE1-96C9-4F10-B3CD-CCE5B1FDE11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F3773C-D847-45EF-97A0-07067C378DD5}" type="doc">
      <dgm:prSet loTypeId="urn:microsoft.com/office/officeart/2005/8/layout/hProcess9" loCatId="process" qsTypeId="urn:microsoft.com/office/officeart/2005/8/quickstyle/3d3" qsCatId="3D" csTypeId="urn:microsoft.com/office/officeart/2005/8/colors/colorful4" csCatId="colorful"/>
      <dgm:spPr/>
      <dgm:t>
        <a:bodyPr/>
        <a:lstStyle/>
        <a:p>
          <a:endParaRPr lang="en-US"/>
        </a:p>
      </dgm:t>
    </dgm:pt>
    <dgm:pt modelId="{EA06217C-DC79-43C2-9164-4336009FE1CB}">
      <dgm:prSet/>
      <dgm:spPr/>
      <dgm:t>
        <a:bodyPr/>
        <a:lstStyle/>
        <a:p>
          <a:r>
            <a:rPr lang="en-US" dirty="0">
              <a:latin typeface="Times New Roman" panose="02020603050405020304" pitchFamily="18" charset="0"/>
              <a:cs typeface="Times New Roman" panose="02020603050405020304" pitchFamily="18" charset="0"/>
            </a:rPr>
            <a:t>Definition of ageing and its significance</a:t>
          </a:r>
        </a:p>
      </dgm:t>
    </dgm:pt>
    <dgm:pt modelId="{F5568FEF-2D56-4AAE-A634-E5BE66D9A10A}" type="parTrans" cxnId="{481A7360-060B-495A-8229-D01AE2B68CA8}">
      <dgm:prSet/>
      <dgm:spPr/>
      <dgm:t>
        <a:bodyPr/>
        <a:lstStyle/>
        <a:p>
          <a:endParaRPr lang="en-US"/>
        </a:p>
      </dgm:t>
    </dgm:pt>
    <dgm:pt modelId="{E021B8D3-2AAE-4E7F-B7B4-3F8288072ED0}" type="sibTrans" cxnId="{481A7360-060B-495A-8229-D01AE2B68CA8}">
      <dgm:prSet/>
      <dgm:spPr/>
      <dgm:t>
        <a:bodyPr/>
        <a:lstStyle/>
        <a:p>
          <a:endParaRPr lang="en-US"/>
        </a:p>
      </dgm:t>
    </dgm:pt>
    <dgm:pt modelId="{0432B369-8E42-4944-A285-E4CAB2C1955D}">
      <dgm:prSet/>
      <dgm:spPr/>
      <dgm:t>
        <a:bodyPr/>
        <a:lstStyle/>
        <a:p>
          <a:r>
            <a:rPr lang="en-US" dirty="0">
              <a:latin typeface="Times New Roman" panose="02020603050405020304" pitchFamily="18" charset="0"/>
              <a:cs typeface="Times New Roman" panose="02020603050405020304" pitchFamily="18" charset="0"/>
            </a:rPr>
            <a:t>Overview of care, policy and technology</a:t>
          </a:r>
        </a:p>
      </dgm:t>
    </dgm:pt>
    <dgm:pt modelId="{072E5E0B-ED6C-4869-B19F-084DAD5D2414}" type="parTrans" cxnId="{122146F0-AE3A-4556-BED0-223E14B5AB85}">
      <dgm:prSet/>
      <dgm:spPr/>
      <dgm:t>
        <a:bodyPr/>
        <a:lstStyle/>
        <a:p>
          <a:endParaRPr lang="en-US"/>
        </a:p>
      </dgm:t>
    </dgm:pt>
    <dgm:pt modelId="{4328D5A7-3695-420C-952C-2843D2F3BC88}" type="sibTrans" cxnId="{122146F0-AE3A-4556-BED0-223E14B5AB85}">
      <dgm:prSet/>
      <dgm:spPr/>
      <dgm:t>
        <a:bodyPr/>
        <a:lstStyle/>
        <a:p>
          <a:endParaRPr lang="en-US"/>
        </a:p>
      </dgm:t>
    </dgm:pt>
    <dgm:pt modelId="{264F4FF5-DCE0-4E8B-942D-A5D2BE5B4035}">
      <dgm:prSet/>
      <dgm:spPr/>
      <dgm:t>
        <a:bodyPr/>
        <a:lstStyle/>
        <a:p>
          <a:r>
            <a:rPr lang="en-US" dirty="0">
              <a:latin typeface="Times New Roman" panose="02020603050405020304" pitchFamily="18" charset="0"/>
              <a:cs typeface="Times New Roman" panose="02020603050405020304" pitchFamily="18" charset="0"/>
            </a:rPr>
            <a:t>Purpose and structure of presentation</a:t>
          </a:r>
        </a:p>
      </dgm:t>
    </dgm:pt>
    <dgm:pt modelId="{BFD23247-6217-446C-BD6B-497ECC03AA46}" type="parTrans" cxnId="{3B8BE5D9-CB31-45CB-B4D1-7C76B1952D88}">
      <dgm:prSet/>
      <dgm:spPr/>
      <dgm:t>
        <a:bodyPr/>
        <a:lstStyle/>
        <a:p>
          <a:endParaRPr lang="en-US"/>
        </a:p>
      </dgm:t>
    </dgm:pt>
    <dgm:pt modelId="{8DD0E053-E8A2-4167-AA5E-A18ED4F56D3C}" type="sibTrans" cxnId="{3B8BE5D9-CB31-45CB-B4D1-7C76B1952D88}">
      <dgm:prSet/>
      <dgm:spPr/>
      <dgm:t>
        <a:bodyPr/>
        <a:lstStyle/>
        <a:p>
          <a:endParaRPr lang="en-US"/>
        </a:p>
      </dgm:t>
    </dgm:pt>
    <dgm:pt modelId="{64A23D48-5A20-4196-A342-39478EF3CFB7}" type="pres">
      <dgm:prSet presAssocID="{FCF3773C-D847-45EF-97A0-07067C378DD5}" presName="CompostProcess" presStyleCnt="0">
        <dgm:presLayoutVars>
          <dgm:dir/>
          <dgm:resizeHandles val="exact"/>
        </dgm:presLayoutVars>
      </dgm:prSet>
      <dgm:spPr/>
    </dgm:pt>
    <dgm:pt modelId="{B6D1F5C7-E622-4F60-9444-069211ABF9E4}" type="pres">
      <dgm:prSet presAssocID="{FCF3773C-D847-45EF-97A0-07067C378DD5}" presName="arrow" presStyleLbl="bgShp" presStyleIdx="0" presStyleCnt="1"/>
      <dgm:spPr/>
    </dgm:pt>
    <dgm:pt modelId="{9890BF0E-8CCE-4C09-BB31-3A64E284DAB0}" type="pres">
      <dgm:prSet presAssocID="{FCF3773C-D847-45EF-97A0-07067C378DD5}" presName="linearProcess" presStyleCnt="0"/>
      <dgm:spPr/>
    </dgm:pt>
    <dgm:pt modelId="{696F6030-588B-4E3E-ABE7-F16E8FAC71A0}" type="pres">
      <dgm:prSet presAssocID="{EA06217C-DC79-43C2-9164-4336009FE1CB}" presName="textNode" presStyleLbl="node1" presStyleIdx="0" presStyleCnt="3">
        <dgm:presLayoutVars>
          <dgm:bulletEnabled val="1"/>
        </dgm:presLayoutVars>
      </dgm:prSet>
      <dgm:spPr/>
    </dgm:pt>
    <dgm:pt modelId="{BFFC82B1-95FA-4A9E-A1EF-7878EB3EA0C8}" type="pres">
      <dgm:prSet presAssocID="{E021B8D3-2AAE-4E7F-B7B4-3F8288072ED0}" presName="sibTrans" presStyleCnt="0"/>
      <dgm:spPr/>
    </dgm:pt>
    <dgm:pt modelId="{F94DD71F-BBCF-4398-8E45-7DF1B9AA2B6D}" type="pres">
      <dgm:prSet presAssocID="{0432B369-8E42-4944-A285-E4CAB2C1955D}" presName="textNode" presStyleLbl="node1" presStyleIdx="1" presStyleCnt="3">
        <dgm:presLayoutVars>
          <dgm:bulletEnabled val="1"/>
        </dgm:presLayoutVars>
      </dgm:prSet>
      <dgm:spPr/>
    </dgm:pt>
    <dgm:pt modelId="{0BFE929B-CED5-46D5-9129-483EC41CB6C1}" type="pres">
      <dgm:prSet presAssocID="{4328D5A7-3695-420C-952C-2843D2F3BC88}" presName="sibTrans" presStyleCnt="0"/>
      <dgm:spPr/>
    </dgm:pt>
    <dgm:pt modelId="{1BA49381-3FD0-4022-BEF4-3B31FBD015B1}" type="pres">
      <dgm:prSet presAssocID="{264F4FF5-DCE0-4E8B-942D-A5D2BE5B4035}" presName="textNode" presStyleLbl="node1" presStyleIdx="2" presStyleCnt="3">
        <dgm:presLayoutVars>
          <dgm:bulletEnabled val="1"/>
        </dgm:presLayoutVars>
      </dgm:prSet>
      <dgm:spPr/>
    </dgm:pt>
  </dgm:ptLst>
  <dgm:cxnLst>
    <dgm:cxn modelId="{481A7360-060B-495A-8229-D01AE2B68CA8}" srcId="{FCF3773C-D847-45EF-97A0-07067C378DD5}" destId="{EA06217C-DC79-43C2-9164-4336009FE1CB}" srcOrd="0" destOrd="0" parTransId="{F5568FEF-2D56-4AAE-A634-E5BE66D9A10A}" sibTransId="{E021B8D3-2AAE-4E7F-B7B4-3F8288072ED0}"/>
    <dgm:cxn modelId="{11374B64-862E-4441-ADA1-2F3CABC49FD2}" type="presOf" srcId="{FCF3773C-D847-45EF-97A0-07067C378DD5}" destId="{64A23D48-5A20-4196-A342-39478EF3CFB7}" srcOrd="0" destOrd="0" presId="urn:microsoft.com/office/officeart/2005/8/layout/hProcess9"/>
    <dgm:cxn modelId="{A86DE879-84EF-4A42-8BB1-E0322263083E}" type="presOf" srcId="{264F4FF5-DCE0-4E8B-942D-A5D2BE5B4035}" destId="{1BA49381-3FD0-4022-BEF4-3B31FBD015B1}" srcOrd="0" destOrd="0" presId="urn:microsoft.com/office/officeart/2005/8/layout/hProcess9"/>
    <dgm:cxn modelId="{3B8BE5D9-CB31-45CB-B4D1-7C76B1952D88}" srcId="{FCF3773C-D847-45EF-97A0-07067C378DD5}" destId="{264F4FF5-DCE0-4E8B-942D-A5D2BE5B4035}" srcOrd="2" destOrd="0" parTransId="{BFD23247-6217-446C-BD6B-497ECC03AA46}" sibTransId="{8DD0E053-E8A2-4167-AA5E-A18ED4F56D3C}"/>
    <dgm:cxn modelId="{C82100ED-4E3C-4E4E-8AB4-9B696A32A125}" type="presOf" srcId="{0432B369-8E42-4944-A285-E4CAB2C1955D}" destId="{F94DD71F-BBCF-4398-8E45-7DF1B9AA2B6D}" srcOrd="0" destOrd="0" presId="urn:microsoft.com/office/officeart/2005/8/layout/hProcess9"/>
    <dgm:cxn modelId="{122146F0-AE3A-4556-BED0-223E14B5AB85}" srcId="{FCF3773C-D847-45EF-97A0-07067C378DD5}" destId="{0432B369-8E42-4944-A285-E4CAB2C1955D}" srcOrd="1" destOrd="0" parTransId="{072E5E0B-ED6C-4869-B19F-084DAD5D2414}" sibTransId="{4328D5A7-3695-420C-952C-2843D2F3BC88}"/>
    <dgm:cxn modelId="{58F310FA-6E56-4E6B-9636-F139068562B7}" type="presOf" srcId="{EA06217C-DC79-43C2-9164-4336009FE1CB}" destId="{696F6030-588B-4E3E-ABE7-F16E8FAC71A0}" srcOrd="0" destOrd="0" presId="urn:microsoft.com/office/officeart/2005/8/layout/hProcess9"/>
    <dgm:cxn modelId="{C2047381-912B-4C50-A769-D273288401E3}" type="presParOf" srcId="{64A23D48-5A20-4196-A342-39478EF3CFB7}" destId="{B6D1F5C7-E622-4F60-9444-069211ABF9E4}" srcOrd="0" destOrd="0" presId="urn:microsoft.com/office/officeart/2005/8/layout/hProcess9"/>
    <dgm:cxn modelId="{F3354E79-C505-4009-857A-5213E3503E24}" type="presParOf" srcId="{64A23D48-5A20-4196-A342-39478EF3CFB7}" destId="{9890BF0E-8CCE-4C09-BB31-3A64E284DAB0}" srcOrd="1" destOrd="0" presId="urn:microsoft.com/office/officeart/2005/8/layout/hProcess9"/>
    <dgm:cxn modelId="{9C6E0A29-2680-4A81-9ED5-A52F6A9DD290}" type="presParOf" srcId="{9890BF0E-8CCE-4C09-BB31-3A64E284DAB0}" destId="{696F6030-588B-4E3E-ABE7-F16E8FAC71A0}" srcOrd="0" destOrd="0" presId="urn:microsoft.com/office/officeart/2005/8/layout/hProcess9"/>
    <dgm:cxn modelId="{501064EB-387E-447E-A4A0-F8D63550B9F7}" type="presParOf" srcId="{9890BF0E-8CCE-4C09-BB31-3A64E284DAB0}" destId="{BFFC82B1-95FA-4A9E-A1EF-7878EB3EA0C8}" srcOrd="1" destOrd="0" presId="urn:microsoft.com/office/officeart/2005/8/layout/hProcess9"/>
    <dgm:cxn modelId="{4935EB7D-DEF6-463F-9278-BD803A5764B2}" type="presParOf" srcId="{9890BF0E-8CCE-4C09-BB31-3A64E284DAB0}" destId="{F94DD71F-BBCF-4398-8E45-7DF1B9AA2B6D}" srcOrd="2" destOrd="0" presId="urn:microsoft.com/office/officeart/2005/8/layout/hProcess9"/>
    <dgm:cxn modelId="{369EFC04-E015-459B-95CD-9E5C306E0788}" type="presParOf" srcId="{9890BF0E-8CCE-4C09-BB31-3A64E284DAB0}" destId="{0BFE929B-CED5-46D5-9129-483EC41CB6C1}" srcOrd="3" destOrd="0" presId="urn:microsoft.com/office/officeart/2005/8/layout/hProcess9"/>
    <dgm:cxn modelId="{970E9F85-FE34-49DF-95DF-D8924F600C62}" type="presParOf" srcId="{9890BF0E-8CCE-4C09-BB31-3A64E284DAB0}" destId="{1BA49381-3FD0-4022-BEF4-3B31FBD015B1}"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3268A2-95FA-4302-A4CA-93F86A527E88}" type="doc">
      <dgm:prSet loTypeId="urn:microsoft.com/office/officeart/2005/8/layout/process1" loCatId="process" qsTypeId="urn:microsoft.com/office/officeart/2005/8/quickstyle/3d3" qsCatId="3D" csTypeId="urn:microsoft.com/office/officeart/2005/8/colors/accent5_4" csCatId="accent5" phldr="1"/>
      <dgm:spPr/>
      <dgm:t>
        <a:bodyPr/>
        <a:lstStyle/>
        <a:p>
          <a:endParaRPr lang="en-US"/>
        </a:p>
      </dgm:t>
    </dgm:pt>
    <dgm:pt modelId="{FD716FA8-4601-4A97-B075-CAA7586C894B}">
      <dgm:prSet/>
      <dgm:spPr/>
      <dgm:t>
        <a:bodyPr/>
        <a:lstStyle/>
        <a:p>
          <a:r>
            <a:rPr lang="en-US" b="0" dirty="0">
              <a:latin typeface="Times New Roman" panose="02020603050405020304" pitchFamily="18" charset="0"/>
              <a:cs typeface="Times New Roman" panose="02020603050405020304" pitchFamily="18" charset="0"/>
            </a:rPr>
            <a:t>Growing population aged 65 and over</a:t>
          </a:r>
        </a:p>
      </dgm:t>
    </dgm:pt>
    <dgm:pt modelId="{7AF5BA87-2CEB-431F-86B5-895045D4D42F}" type="parTrans" cxnId="{AFAEAC1F-D305-4FD9-81C1-ED8BDC721699}">
      <dgm:prSet/>
      <dgm:spPr/>
      <dgm:t>
        <a:bodyPr/>
        <a:lstStyle/>
        <a:p>
          <a:endParaRPr lang="en-US"/>
        </a:p>
      </dgm:t>
    </dgm:pt>
    <dgm:pt modelId="{D85276BA-66B5-4442-B3B7-314F99DE8038}" type="sibTrans" cxnId="{AFAEAC1F-D305-4FD9-81C1-ED8BDC721699}">
      <dgm:prSet/>
      <dgm:spPr/>
      <dgm:t>
        <a:bodyPr/>
        <a:lstStyle/>
        <a:p>
          <a:endParaRPr lang="en-US"/>
        </a:p>
      </dgm:t>
    </dgm:pt>
    <dgm:pt modelId="{451331BB-E91D-47C9-B960-70316CC62FDC}">
      <dgm:prSet/>
      <dgm:spPr/>
      <dgm:t>
        <a:bodyPr/>
        <a:lstStyle/>
        <a:p>
          <a:r>
            <a:rPr lang="en-US" dirty="0">
              <a:latin typeface="Times New Roman" panose="02020603050405020304" pitchFamily="18" charset="0"/>
              <a:cs typeface="Times New Roman" panose="02020603050405020304" pitchFamily="18" charset="0"/>
            </a:rPr>
            <a:t>Increased demand for health and social care (</a:t>
          </a:r>
          <a:r>
            <a:rPr lang="en-US" dirty="0" err="1">
              <a:latin typeface="Times New Roman" panose="02020603050405020304" pitchFamily="18" charset="0"/>
              <a:cs typeface="Times New Roman" panose="02020603050405020304" pitchFamily="18" charset="0"/>
            </a:rPr>
            <a:t>Mechie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2024)</a:t>
          </a:r>
        </a:p>
      </dgm:t>
    </dgm:pt>
    <dgm:pt modelId="{EFA2F682-492C-4545-BDA5-2140E55E667D}" type="parTrans" cxnId="{D536B73E-2490-4E8F-959A-95580D6000A0}">
      <dgm:prSet/>
      <dgm:spPr/>
      <dgm:t>
        <a:bodyPr/>
        <a:lstStyle/>
        <a:p>
          <a:endParaRPr lang="en-US"/>
        </a:p>
      </dgm:t>
    </dgm:pt>
    <dgm:pt modelId="{7046B3B2-A0D0-4DC9-9D29-3D726F128BC0}" type="sibTrans" cxnId="{D536B73E-2490-4E8F-959A-95580D6000A0}">
      <dgm:prSet/>
      <dgm:spPr/>
      <dgm:t>
        <a:bodyPr/>
        <a:lstStyle/>
        <a:p>
          <a:endParaRPr lang="en-US"/>
        </a:p>
      </dgm:t>
    </dgm:pt>
    <dgm:pt modelId="{80A1C6C0-B3D1-4186-A616-F63ED0137C7A}">
      <dgm:prSet/>
      <dgm:spPr/>
      <dgm:t>
        <a:bodyPr/>
        <a:lstStyle/>
        <a:p>
          <a:r>
            <a:rPr lang="en-US" dirty="0">
              <a:latin typeface="Times New Roman" panose="02020603050405020304" pitchFamily="18" charset="0"/>
              <a:cs typeface="Times New Roman" panose="02020603050405020304" pitchFamily="18" charset="0"/>
            </a:rPr>
            <a:t>Importance of empowerment and independence</a:t>
          </a:r>
        </a:p>
      </dgm:t>
    </dgm:pt>
    <dgm:pt modelId="{EB14B057-87C0-439E-93DB-B36006110AEC}" type="parTrans" cxnId="{B312F876-C692-41F3-9E91-3AC8BBD3A2D3}">
      <dgm:prSet/>
      <dgm:spPr/>
      <dgm:t>
        <a:bodyPr/>
        <a:lstStyle/>
        <a:p>
          <a:endParaRPr lang="en-US"/>
        </a:p>
      </dgm:t>
    </dgm:pt>
    <dgm:pt modelId="{31E22427-8695-4848-9C69-2FE44BBA6DA8}" type="sibTrans" cxnId="{B312F876-C692-41F3-9E91-3AC8BBD3A2D3}">
      <dgm:prSet/>
      <dgm:spPr/>
      <dgm:t>
        <a:bodyPr/>
        <a:lstStyle/>
        <a:p>
          <a:endParaRPr lang="en-US"/>
        </a:p>
      </dgm:t>
    </dgm:pt>
    <dgm:pt modelId="{DCFDB804-312F-495A-A93D-7E71CD9BCE27}" type="pres">
      <dgm:prSet presAssocID="{F73268A2-95FA-4302-A4CA-93F86A527E88}" presName="Name0" presStyleCnt="0">
        <dgm:presLayoutVars>
          <dgm:dir/>
          <dgm:resizeHandles val="exact"/>
        </dgm:presLayoutVars>
      </dgm:prSet>
      <dgm:spPr/>
    </dgm:pt>
    <dgm:pt modelId="{9BF7A111-FB08-4EB6-9F2D-E31A55E94069}" type="pres">
      <dgm:prSet presAssocID="{FD716FA8-4601-4A97-B075-CAA7586C894B}" presName="node" presStyleLbl="node1" presStyleIdx="0" presStyleCnt="3">
        <dgm:presLayoutVars>
          <dgm:bulletEnabled val="1"/>
        </dgm:presLayoutVars>
      </dgm:prSet>
      <dgm:spPr/>
    </dgm:pt>
    <dgm:pt modelId="{5EFF37CF-1318-4F55-94EB-05084058880F}" type="pres">
      <dgm:prSet presAssocID="{D85276BA-66B5-4442-B3B7-314F99DE8038}" presName="sibTrans" presStyleLbl="sibTrans2D1" presStyleIdx="0" presStyleCnt="2"/>
      <dgm:spPr/>
    </dgm:pt>
    <dgm:pt modelId="{C7B54CAA-6C18-4E94-936F-22FE0D7D7D80}" type="pres">
      <dgm:prSet presAssocID="{D85276BA-66B5-4442-B3B7-314F99DE8038}" presName="connectorText" presStyleLbl="sibTrans2D1" presStyleIdx="0" presStyleCnt="2"/>
      <dgm:spPr/>
    </dgm:pt>
    <dgm:pt modelId="{D813D87E-7CC6-4421-9F85-D9A9A7B71C96}" type="pres">
      <dgm:prSet presAssocID="{451331BB-E91D-47C9-B960-70316CC62FDC}" presName="node" presStyleLbl="node1" presStyleIdx="1" presStyleCnt="3">
        <dgm:presLayoutVars>
          <dgm:bulletEnabled val="1"/>
        </dgm:presLayoutVars>
      </dgm:prSet>
      <dgm:spPr/>
    </dgm:pt>
    <dgm:pt modelId="{8DFA99A5-A544-4A6B-B47A-60F6B08BB5A8}" type="pres">
      <dgm:prSet presAssocID="{7046B3B2-A0D0-4DC9-9D29-3D726F128BC0}" presName="sibTrans" presStyleLbl="sibTrans2D1" presStyleIdx="1" presStyleCnt="2"/>
      <dgm:spPr/>
    </dgm:pt>
    <dgm:pt modelId="{FB3B99EC-1E18-46EC-9253-8E9232C2AC34}" type="pres">
      <dgm:prSet presAssocID="{7046B3B2-A0D0-4DC9-9D29-3D726F128BC0}" presName="connectorText" presStyleLbl="sibTrans2D1" presStyleIdx="1" presStyleCnt="2"/>
      <dgm:spPr/>
    </dgm:pt>
    <dgm:pt modelId="{A5431767-B5B3-4DA5-AAC6-D48C293DE2C7}" type="pres">
      <dgm:prSet presAssocID="{80A1C6C0-B3D1-4186-A616-F63ED0137C7A}" presName="node" presStyleLbl="node1" presStyleIdx="2" presStyleCnt="3">
        <dgm:presLayoutVars>
          <dgm:bulletEnabled val="1"/>
        </dgm:presLayoutVars>
      </dgm:prSet>
      <dgm:spPr/>
    </dgm:pt>
  </dgm:ptLst>
  <dgm:cxnLst>
    <dgm:cxn modelId="{AFAEAC1F-D305-4FD9-81C1-ED8BDC721699}" srcId="{F73268A2-95FA-4302-A4CA-93F86A527E88}" destId="{FD716FA8-4601-4A97-B075-CAA7586C894B}" srcOrd="0" destOrd="0" parTransId="{7AF5BA87-2CEB-431F-86B5-895045D4D42F}" sibTransId="{D85276BA-66B5-4442-B3B7-314F99DE8038}"/>
    <dgm:cxn modelId="{D536B73E-2490-4E8F-959A-95580D6000A0}" srcId="{F73268A2-95FA-4302-A4CA-93F86A527E88}" destId="{451331BB-E91D-47C9-B960-70316CC62FDC}" srcOrd="1" destOrd="0" parTransId="{EFA2F682-492C-4545-BDA5-2140E55E667D}" sibTransId="{7046B3B2-A0D0-4DC9-9D29-3D726F128BC0}"/>
    <dgm:cxn modelId="{843B6766-F6AD-4AB4-9288-9E760592F223}" type="presOf" srcId="{D85276BA-66B5-4442-B3B7-314F99DE8038}" destId="{5EFF37CF-1318-4F55-94EB-05084058880F}" srcOrd="0" destOrd="0" presId="urn:microsoft.com/office/officeart/2005/8/layout/process1"/>
    <dgm:cxn modelId="{2212B246-437C-4EA4-9559-FAE63CB0DA38}" type="presOf" srcId="{FD716FA8-4601-4A97-B075-CAA7586C894B}" destId="{9BF7A111-FB08-4EB6-9F2D-E31A55E94069}" srcOrd="0" destOrd="0" presId="urn:microsoft.com/office/officeart/2005/8/layout/process1"/>
    <dgm:cxn modelId="{B312F876-C692-41F3-9E91-3AC8BBD3A2D3}" srcId="{F73268A2-95FA-4302-A4CA-93F86A527E88}" destId="{80A1C6C0-B3D1-4186-A616-F63ED0137C7A}" srcOrd="2" destOrd="0" parTransId="{EB14B057-87C0-439E-93DB-B36006110AEC}" sibTransId="{31E22427-8695-4848-9C69-2FE44BBA6DA8}"/>
    <dgm:cxn modelId="{525A6191-5908-4D9C-80E4-849438416DD3}" type="presOf" srcId="{F73268A2-95FA-4302-A4CA-93F86A527E88}" destId="{DCFDB804-312F-495A-A93D-7E71CD9BCE27}" srcOrd="0" destOrd="0" presId="urn:microsoft.com/office/officeart/2005/8/layout/process1"/>
    <dgm:cxn modelId="{D22CE7A9-0AFA-4882-8519-F8A8B791F834}" type="presOf" srcId="{451331BB-E91D-47C9-B960-70316CC62FDC}" destId="{D813D87E-7CC6-4421-9F85-D9A9A7B71C96}" srcOrd="0" destOrd="0" presId="urn:microsoft.com/office/officeart/2005/8/layout/process1"/>
    <dgm:cxn modelId="{65D7E0B5-054E-4BD5-9005-518E7B795EBF}" type="presOf" srcId="{80A1C6C0-B3D1-4186-A616-F63ED0137C7A}" destId="{A5431767-B5B3-4DA5-AAC6-D48C293DE2C7}" srcOrd="0" destOrd="0" presId="urn:microsoft.com/office/officeart/2005/8/layout/process1"/>
    <dgm:cxn modelId="{20AE4FC0-1B92-40FF-A08D-DADE8BA110A7}" type="presOf" srcId="{D85276BA-66B5-4442-B3B7-314F99DE8038}" destId="{C7B54CAA-6C18-4E94-936F-22FE0D7D7D80}" srcOrd="1" destOrd="0" presId="urn:microsoft.com/office/officeart/2005/8/layout/process1"/>
    <dgm:cxn modelId="{9B7873E5-1697-4A94-88E0-00193A87475C}" type="presOf" srcId="{7046B3B2-A0D0-4DC9-9D29-3D726F128BC0}" destId="{FB3B99EC-1E18-46EC-9253-8E9232C2AC34}" srcOrd="1" destOrd="0" presId="urn:microsoft.com/office/officeart/2005/8/layout/process1"/>
    <dgm:cxn modelId="{0B560CF3-DC57-4FA9-BA19-34900F0F8B2B}" type="presOf" srcId="{7046B3B2-A0D0-4DC9-9D29-3D726F128BC0}" destId="{8DFA99A5-A544-4A6B-B47A-60F6B08BB5A8}" srcOrd="0" destOrd="0" presId="urn:microsoft.com/office/officeart/2005/8/layout/process1"/>
    <dgm:cxn modelId="{91347735-37D5-4DB8-973C-C6CBF6704ADB}" type="presParOf" srcId="{DCFDB804-312F-495A-A93D-7E71CD9BCE27}" destId="{9BF7A111-FB08-4EB6-9F2D-E31A55E94069}" srcOrd="0" destOrd="0" presId="urn:microsoft.com/office/officeart/2005/8/layout/process1"/>
    <dgm:cxn modelId="{FCD86224-E7A5-4C84-B426-688E9CD23F4F}" type="presParOf" srcId="{DCFDB804-312F-495A-A93D-7E71CD9BCE27}" destId="{5EFF37CF-1318-4F55-94EB-05084058880F}" srcOrd="1" destOrd="0" presId="urn:microsoft.com/office/officeart/2005/8/layout/process1"/>
    <dgm:cxn modelId="{7F9CB80E-49A7-42B3-A0DE-A588F581899B}" type="presParOf" srcId="{5EFF37CF-1318-4F55-94EB-05084058880F}" destId="{C7B54CAA-6C18-4E94-936F-22FE0D7D7D80}" srcOrd="0" destOrd="0" presId="urn:microsoft.com/office/officeart/2005/8/layout/process1"/>
    <dgm:cxn modelId="{2B96F3AF-EEF9-4DEE-94FA-57F60E8EAD04}" type="presParOf" srcId="{DCFDB804-312F-495A-A93D-7E71CD9BCE27}" destId="{D813D87E-7CC6-4421-9F85-D9A9A7B71C96}" srcOrd="2" destOrd="0" presId="urn:microsoft.com/office/officeart/2005/8/layout/process1"/>
    <dgm:cxn modelId="{7448F7A5-5B15-45E8-AAB5-69E5BFA20FAE}" type="presParOf" srcId="{DCFDB804-312F-495A-A93D-7E71CD9BCE27}" destId="{8DFA99A5-A544-4A6B-B47A-60F6B08BB5A8}" srcOrd="3" destOrd="0" presId="urn:microsoft.com/office/officeart/2005/8/layout/process1"/>
    <dgm:cxn modelId="{2707F9DC-B41E-48FC-8E74-B7BA9A63FDAA}" type="presParOf" srcId="{8DFA99A5-A544-4A6B-B47A-60F6B08BB5A8}" destId="{FB3B99EC-1E18-46EC-9253-8E9232C2AC34}" srcOrd="0" destOrd="0" presId="urn:microsoft.com/office/officeart/2005/8/layout/process1"/>
    <dgm:cxn modelId="{A919827C-C80E-4396-84EA-F5BE427F0597}" type="presParOf" srcId="{DCFDB804-312F-495A-A93D-7E71CD9BCE27}" destId="{A5431767-B5B3-4DA5-AAC6-D48C293DE2C7}"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223821-63F2-4927-AABC-2D3AD8ED7315}" type="doc">
      <dgm:prSet loTypeId="urn:microsoft.com/office/officeart/2005/8/layout/target1" loCatId="relationship" qsTypeId="urn:microsoft.com/office/officeart/2005/8/quickstyle/3d3" qsCatId="3D" csTypeId="urn:microsoft.com/office/officeart/2005/8/colors/colorful4" csCatId="colorful" phldr="1"/>
      <dgm:spPr/>
      <dgm:t>
        <a:bodyPr/>
        <a:lstStyle/>
        <a:p>
          <a:endParaRPr lang="en-US"/>
        </a:p>
      </dgm:t>
    </dgm:pt>
    <dgm:pt modelId="{47CCB8B7-A5F2-47E7-9ABF-1F504D01B701}">
      <dgm:prSet custT="1"/>
      <dgm:spPr/>
      <dgm:t>
        <a:bodyPr/>
        <a:lstStyle/>
        <a:p>
          <a:r>
            <a:rPr lang="en-US" sz="1400" dirty="0">
              <a:latin typeface="Times New Roman" panose="02020603050405020304" pitchFamily="18" charset="0"/>
              <a:cs typeface="Times New Roman" panose="02020603050405020304" pitchFamily="18" charset="0"/>
            </a:rPr>
            <a:t>Physical, psychological and social needs (</a:t>
          </a:r>
          <a:r>
            <a:rPr lang="en-US" sz="1400" dirty="0" err="1">
              <a:latin typeface="Times New Roman" panose="02020603050405020304" pitchFamily="18" charset="0"/>
              <a:cs typeface="Times New Roman" panose="02020603050405020304" pitchFamily="18" charset="0"/>
            </a:rPr>
            <a:t>Leow</a:t>
          </a:r>
          <a:r>
            <a:rPr lang="en-US" sz="1400" dirty="0">
              <a:latin typeface="Times New Roman" panose="02020603050405020304" pitchFamily="18" charset="0"/>
              <a:cs typeface="Times New Roman" panose="02020603050405020304" pitchFamily="18" charset="0"/>
            </a:rPr>
            <a:t>, Lynch and Lee, 2019)</a:t>
          </a:r>
        </a:p>
        <a:p>
          <a:endParaRPr lang="en-US" sz="1400" dirty="0">
            <a:latin typeface="Times New Roman" panose="02020603050405020304" pitchFamily="18" charset="0"/>
            <a:cs typeface="Times New Roman" panose="02020603050405020304" pitchFamily="18" charset="0"/>
          </a:endParaRPr>
        </a:p>
      </dgm:t>
    </dgm:pt>
    <dgm:pt modelId="{0C55516B-6C3D-4628-A36A-5DF59923F704}" type="parTrans" cxnId="{9AF5734A-2AF3-4899-A3A1-FCEB9DF4E8FF}">
      <dgm:prSet/>
      <dgm:spPr/>
      <dgm:t>
        <a:bodyPr/>
        <a:lstStyle/>
        <a:p>
          <a:endParaRPr lang="en-US"/>
        </a:p>
      </dgm:t>
    </dgm:pt>
    <dgm:pt modelId="{04918A45-340D-449D-B24C-A9A89ADB8A10}" type="sibTrans" cxnId="{9AF5734A-2AF3-4899-A3A1-FCEB9DF4E8FF}">
      <dgm:prSet/>
      <dgm:spPr/>
      <dgm:t>
        <a:bodyPr/>
        <a:lstStyle/>
        <a:p>
          <a:endParaRPr lang="en-US"/>
        </a:p>
      </dgm:t>
    </dgm:pt>
    <dgm:pt modelId="{93A2E2A5-0BEF-45FB-9CA0-2E4E017CF3D5}">
      <dgm:prSet/>
      <dgm:spPr/>
      <dgm:t>
        <a:bodyPr/>
        <a:lstStyle/>
        <a:p>
          <a:r>
            <a:rPr lang="en-US" dirty="0">
              <a:latin typeface="Times New Roman" panose="02020603050405020304" pitchFamily="18" charset="0"/>
              <a:cs typeface="Times New Roman" panose="02020603050405020304" pitchFamily="18" charset="0"/>
            </a:rPr>
            <a:t>Independence, autonomy and choice</a:t>
          </a:r>
        </a:p>
      </dgm:t>
    </dgm:pt>
    <dgm:pt modelId="{6D54943F-8710-4CE6-8037-C8B829323019}" type="parTrans" cxnId="{96294F7E-54C0-4136-9489-C2FAE26F0A57}">
      <dgm:prSet/>
      <dgm:spPr/>
      <dgm:t>
        <a:bodyPr/>
        <a:lstStyle/>
        <a:p>
          <a:endParaRPr lang="en-US"/>
        </a:p>
      </dgm:t>
    </dgm:pt>
    <dgm:pt modelId="{04A049E8-2D5D-4426-A8B5-70F4E9304033}" type="sibTrans" cxnId="{96294F7E-54C0-4136-9489-C2FAE26F0A57}">
      <dgm:prSet/>
      <dgm:spPr/>
      <dgm:t>
        <a:bodyPr/>
        <a:lstStyle/>
        <a:p>
          <a:endParaRPr lang="en-US"/>
        </a:p>
      </dgm:t>
    </dgm:pt>
    <dgm:pt modelId="{E37F6FA4-F384-4FBB-8418-BD98A2EE5CE3}">
      <dgm:prSet/>
      <dgm:spPr/>
      <dgm:t>
        <a:bodyPr/>
        <a:lstStyle/>
        <a:p>
          <a:r>
            <a:rPr lang="en-US" dirty="0">
              <a:latin typeface="Times New Roman" panose="02020603050405020304" pitchFamily="18" charset="0"/>
              <a:cs typeface="Times New Roman" panose="02020603050405020304" pitchFamily="18" charset="0"/>
            </a:rPr>
            <a:t>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support and wellbeing</a:t>
          </a:r>
        </a:p>
      </dgm:t>
    </dgm:pt>
    <dgm:pt modelId="{7C989B64-062E-469E-9C2A-D6C401BC7FB4}" type="parTrans" cxnId="{E27FB67A-21C3-42C8-9B15-027A8220563B}">
      <dgm:prSet/>
      <dgm:spPr/>
      <dgm:t>
        <a:bodyPr/>
        <a:lstStyle/>
        <a:p>
          <a:endParaRPr lang="en-US"/>
        </a:p>
      </dgm:t>
    </dgm:pt>
    <dgm:pt modelId="{86FFB724-D563-4ABB-A0D8-C6ABE9F2C175}" type="sibTrans" cxnId="{E27FB67A-21C3-42C8-9B15-027A8220563B}">
      <dgm:prSet/>
      <dgm:spPr/>
      <dgm:t>
        <a:bodyPr/>
        <a:lstStyle/>
        <a:p>
          <a:endParaRPr lang="en-US"/>
        </a:p>
      </dgm:t>
    </dgm:pt>
    <dgm:pt modelId="{80A84152-F4EC-44E5-BCEA-46968BA822BE}" type="pres">
      <dgm:prSet presAssocID="{7A223821-63F2-4927-AABC-2D3AD8ED7315}" presName="composite" presStyleCnt="0">
        <dgm:presLayoutVars>
          <dgm:chMax val="5"/>
          <dgm:dir/>
          <dgm:resizeHandles val="exact"/>
        </dgm:presLayoutVars>
      </dgm:prSet>
      <dgm:spPr/>
    </dgm:pt>
    <dgm:pt modelId="{F782C82E-93DF-4E93-95BD-DBB313D7210D}" type="pres">
      <dgm:prSet presAssocID="{47CCB8B7-A5F2-47E7-9ABF-1F504D01B701}" presName="circle1" presStyleLbl="lnNode1" presStyleIdx="0" presStyleCnt="3"/>
      <dgm:spPr/>
    </dgm:pt>
    <dgm:pt modelId="{2791F015-CF6F-483F-933F-79C6972C72FE}" type="pres">
      <dgm:prSet presAssocID="{47CCB8B7-A5F2-47E7-9ABF-1F504D01B701}" presName="text1" presStyleLbl="revTx" presStyleIdx="0" presStyleCnt="3">
        <dgm:presLayoutVars>
          <dgm:bulletEnabled val="1"/>
        </dgm:presLayoutVars>
      </dgm:prSet>
      <dgm:spPr/>
    </dgm:pt>
    <dgm:pt modelId="{B98D7AC9-FDF0-43E8-91FD-58F59D3A9C35}" type="pres">
      <dgm:prSet presAssocID="{47CCB8B7-A5F2-47E7-9ABF-1F504D01B701}" presName="line1" presStyleLbl="callout" presStyleIdx="0" presStyleCnt="6"/>
      <dgm:spPr/>
    </dgm:pt>
    <dgm:pt modelId="{FE9028C5-7E47-45B1-A92D-9052273DF68E}" type="pres">
      <dgm:prSet presAssocID="{47CCB8B7-A5F2-47E7-9ABF-1F504D01B701}" presName="d1" presStyleLbl="callout" presStyleIdx="1" presStyleCnt="6"/>
      <dgm:spPr/>
    </dgm:pt>
    <dgm:pt modelId="{3E9DFC72-C1B6-4F77-A745-BA10F6E601D9}" type="pres">
      <dgm:prSet presAssocID="{93A2E2A5-0BEF-45FB-9CA0-2E4E017CF3D5}" presName="circle2" presStyleLbl="lnNode1" presStyleIdx="1" presStyleCnt="3"/>
      <dgm:spPr/>
    </dgm:pt>
    <dgm:pt modelId="{F5E0A753-1A3F-4401-8F07-8D5C528E0D2A}" type="pres">
      <dgm:prSet presAssocID="{93A2E2A5-0BEF-45FB-9CA0-2E4E017CF3D5}" presName="text2" presStyleLbl="revTx" presStyleIdx="1" presStyleCnt="3">
        <dgm:presLayoutVars>
          <dgm:bulletEnabled val="1"/>
        </dgm:presLayoutVars>
      </dgm:prSet>
      <dgm:spPr/>
    </dgm:pt>
    <dgm:pt modelId="{DE2A0CBB-FB7E-406D-9E66-57328A315C67}" type="pres">
      <dgm:prSet presAssocID="{93A2E2A5-0BEF-45FB-9CA0-2E4E017CF3D5}" presName="line2" presStyleLbl="callout" presStyleIdx="2" presStyleCnt="6"/>
      <dgm:spPr/>
    </dgm:pt>
    <dgm:pt modelId="{16775830-4BE5-49A3-AA83-918D575116EE}" type="pres">
      <dgm:prSet presAssocID="{93A2E2A5-0BEF-45FB-9CA0-2E4E017CF3D5}" presName="d2" presStyleLbl="callout" presStyleIdx="3" presStyleCnt="6"/>
      <dgm:spPr/>
    </dgm:pt>
    <dgm:pt modelId="{AE597952-630D-4BC5-8B33-13F8133E1049}" type="pres">
      <dgm:prSet presAssocID="{E37F6FA4-F384-4FBB-8418-BD98A2EE5CE3}" presName="circle3" presStyleLbl="lnNode1" presStyleIdx="2" presStyleCnt="3"/>
      <dgm:spPr/>
    </dgm:pt>
    <dgm:pt modelId="{7213C8DB-3898-40AD-8987-D7DF11228AFF}" type="pres">
      <dgm:prSet presAssocID="{E37F6FA4-F384-4FBB-8418-BD98A2EE5CE3}" presName="text3" presStyleLbl="revTx" presStyleIdx="2" presStyleCnt="3">
        <dgm:presLayoutVars>
          <dgm:bulletEnabled val="1"/>
        </dgm:presLayoutVars>
      </dgm:prSet>
      <dgm:spPr/>
    </dgm:pt>
    <dgm:pt modelId="{C7B9D128-FEB3-4A94-84FD-AE34A3402F2F}" type="pres">
      <dgm:prSet presAssocID="{E37F6FA4-F384-4FBB-8418-BD98A2EE5CE3}" presName="line3" presStyleLbl="callout" presStyleIdx="4" presStyleCnt="6"/>
      <dgm:spPr/>
    </dgm:pt>
    <dgm:pt modelId="{51EC78D7-0268-4A28-BE48-142087DE3CFE}" type="pres">
      <dgm:prSet presAssocID="{E37F6FA4-F384-4FBB-8418-BD98A2EE5CE3}" presName="d3" presStyleLbl="callout" presStyleIdx="5" presStyleCnt="6"/>
      <dgm:spPr/>
    </dgm:pt>
  </dgm:ptLst>
  <dgm:cxnLst>
    <dgm:cxn modelId="{9AF5734A-2AF3-4899-A3A1-FCEB9DF4E8FF}" srcId="{7A223821-63F2-4927-AABC-2D3AD8ED7315}" destId="{47CCB8B7-A5F2-47E7-9ABF-1F504D01B701}" srcOrd="0" destOrd="0" parTransId="{0C55516B-6C3D-4628-A36A-5DF59923F704}" sibTransId="{04918A45-340D-449D-B24C-A9A89ADB8A10}"/>
    <dgm:cxn modelId="{CD2DD155-2ECD-4B2F-817F-0ED3ACDFA8B0}" type="presOf" srcId="{7A223821-63F2-4927-AABC-2D3AD8ED7315}" destId="{80A84152-F4EC-44E5-BCEA-46968BA822BE}" srcOrd="0" destOrd="0" presId="urn:microsoft.com/office/officeart/2005/8/layout/target1"/>
    <dgm:cxn modelId="{0F2A6358-2871-455D-9864-641762288DC2}" type="presOf" srcId="{47CCB8B7-A5F2-47E7-9ABF-1F504D01B701}" destId="{2791F015-CF6F-483F-933F-79C6972C72FE}" srcOrd="0" destOrd="0" presId="urn:microsoft.com/office/officeart/2005/8/layout/target1"/>
    <dgm:cxn modelId="{C0F0AE59-A458-4FC2-AB14-2CE11F083451}" type="presOf" srcId="{E37F6FA4-F384-4FBB-8418-BD98A2EE5CE3}" destId="{7213C8DB-3898-40AD-8987-D7DF11228AFF}" srcOrd="0" destOrd="0" presId="urn:microsoft.com/office/officeart/2005/8/layout/target1"/>
    <dgm:cxn modelId="{E27FB67A-21C3-42C8-9B15-027A8220563B}" srcId="{7A223821-63F2-4927-AABC-2D3AD8ED7315}" destId="{E37F6FA4-F384-4FBB-8418-BD98A2EE5CE3}" srcOrd="2" destOrd="0" parTransId="{7C989B64-062E-469E-9C2A-D6C401BC7FB4}" sibTransId="{86FFB724-D563-4ABB-A0D8-C6ABE9F2C175}"/>
    <dgm:cxn modelId="{96294F7E-54C0-4136-9489-C2FAE26F0A57}" srcId="{7A223821-63F2-4927-AABC-2D3AD8ED7315}" destId="{93A2E2A5-0BEF-45FB-9CA0-2E4E017CF3D5}" srcOrd="1" destOrd="0" parTransId="{6D54943F-8710-4CE6-8037-C8B829323019}" sibTransId="{04A049E8-2D5D-4426-A8B5-70F4E9304033}"/>
    <dgm:cxn modelId="{A37AD5EB-6F7B-49AB-AEA2-D4346AAE548D}" type="presOf" srcId="{93A2E2A5-0BEF-45FB-9CA0-2E4E017CF3D5}" destId="{F5E0A753-1A3F-4401-8F07-8D5C528E0D2A}" srcOrd="0" destOrd="0" presId="urn:microsoft.com/office/officeart/2005/8/layout/target1"/>
    <dgm:cxn modelId="{A3A51E07-C83E-435E-A5A5-95EA4B8AE6E1}" type="presParOf" srcId="{80A84152-F4EC-44E5-BCEA-46968BA822BE}" destId="{F782C82E-93DF-4E93-95BD-DBB313D7210D}" srcOrd="0" destOrd="0" presId="urn:microsoft.com/office/officeart/2005/8/layout/target1"/>
    <dgm:cxn modelId="{AE98E757-757F-408E-9CE2-4F0C72DA44A6}" type="presParOf" srcId="{80A84152-F4EC-44E5-BCEA-46968BA822BE}" destId="{2791F015-CF6F-483F-933F-79C6972C72FE}" srcOrd="1" destOrd="0" presId="urn:microsoft.com/office/officeart/2005/8/layout/target1"/>
    <dgm:cxn modelId="{449CA1A1-1041-4FD7-885C-496E57CFC79A}" type="presParOf" srcId="{80A84152-F4EC-44E5-BCEA-46968BA822BE}" destId="{B98D7AC9-FDF0-43E8-91FD-58F59D3A9C35}" srcOrd="2" destOrd="0" presId="urn:microsoft.com/office/officeart/2005/8/layout/target1"/>
    <dgm:cxn modelId="{E8FC9550-0CCA-44A3-80A7-174AE2FDF307}" type="presParOf" srcId="{80A84152-F4EC-44E5-BCEA-46968BA822BE}" destId="{FE9028C5-7E47-45B1-A92D-9052273DF68E}" srcOrd="3" destOrd="0" presId="urn:microsoft.com/office/officeart/2005/8/layout/target1"/>
    <dgm:cxn modelId="{2A9A7D01-7CE9-47E4-B792-2703C270C765}" type="presParOf" srcId="{80A84152-F4EC-44E5-BCEA-46968BA822BE}" destId="{3E9DFC72-C1B6-4F77-A745-BA10F6E601D9}" srcOrd="4" destOrd="0" presId="urn:microsoft.com/office/officeart/2005/8/layout/target1"/>
    <dgm:cxn modelId="{A4B1D520-70B0-41EA-85F4-8E37824159E1}" type="presParOf" srcId="{80A84152-F4EC-44E5-BCEA-46968BA822BE}" destId="{F5E0A753-1A3F-4401-8F07-8D5C528E0D2A}" srcOrd="5" destOrd="0" presId="urn:microsoft.com/office/officeart/2005/8/layout/target1"/>
    <dgm:cxn modelId="{D2E66323-BA86-4B68-ADE8-C491A863045D}" type="presParOf" srcId="{80A84152-F4EC-44E5-BCEA-46968BA822BE}" destId="{DE2A0CBB-FB7E-406D-9E66-57328A315C67}" srcOrd="6" destOrd="0" presId="urn:microsoft.com/office/officeart/2005/8/layout/target1"/>
    <dgm:cxn modelId="{F91A14BB-647D-48C8-9E4A-6A9F3BFCB231}" type="presParOf" srcId="{80A84152-F4EC-44E5-BCEA-46968BA822BE}" destId="{16775830-4BE5-49A3-AA83-918D575116EE}" srcOrd="7" destOrd="0" presId="urn:microsoft.com/office/officeart/2005/8/layout/target1"/>
    <dgm:cxn modelId="{158A09D5-A485-4FAA-BCAF-AA4308F269F0}" type="presParOf" srcId="{80A84152-F4EC-44E5-BCEA-46968BA822BE}" destId="{AE597952-630D-4BC5-8B33-13F8133E1049}" srcOrd="8" destOrd="0" presId="urn:microsoft.com/office/officeart/2005/8/layout/target1"/>
    <dgm:cxn modelId="{6DD5F03A-B8A4-428C-AD1C-D784BDC41641}" type="presParOf" srcId="{80A84152-F4EC-44E5-BCEA-46968BA822BE}" destId="{7213C8DB-3898-40AD-8987-D7DF11228AFF}" srcOrd="9" destOrd="0" presId="urn:microsoft.com/office/officeart/2005/8/layout/target1"/>
    <dgm:cxn modelId="{D018480E-3222-43AE-843D-D4403A4ADA9D}" type="presParOf" srcId="{80A84152-F4EC-44E5-BCEA-46968BA822BE}" destId="{C7B9D128-FEB3-4A94-84FD-AE34A3402F2F}" srcOrd="10" destOrd="0" presId="urn:microsoft.com/office/officeart/2005/8/layout/target1"/>
    <dgm:cxn modelId="{706BB065-CA48-45EA-8D57-58BBCF372133}" type="presParOf" srcId="{80A84152-F4EC-44E5-BCEA-46968BA822BE}" destId="{51EC78D7-0268-4A28-BE48-142087DE3CFE}" srcOrd="11" destOrd="0" presId="urn:microsoft.com/office/officeart/2005/8/layout/targe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8AD91E-13C9-4291-AD25-35DD414D6047}" type="doc">
      <dgm:prSet loTypeId="urn:microsoft.com/office/officeart/2005/8/layout/list1" loCatId="list" qsTypeId="urn:microsoft.com/office/officeart/2005/8/quickstyle/3d3" qsCatId="3D" csTypeId="urn:microsoft.com/office/officeart/2005/8/colors/colorful4" csCatId="colorful" phldr="1"/>
      <dgm:spPr/>
      <dgm:t>
        <a:bodyPr/>
        <a:lstStyle/>
        <a:p>
          <a:endParaRPr lang="en-US"/>
        </a:p>
      </dgm:t>
    </dgm:pt>
    <dgm:pt modelId="{E0990156-155C-406F-85AC-8EFF3E130F83}">
      <dgm:prSet custT="1"/>
      <dgm:spPr/>
      <dgm:t>
        <a:bodyPr/>
        <a:lstStyle/>
        <a:p>
          <a:r>
            <a:rPr lang="en-US" sz="2400" dirty="0">
              <a:latin typeface="Times New Roman" panose="02020603050405020304" pitchFamily="18" charset="0"/>
              <a:cs typeface="Times New Roman" panose="02020603050405020304" pitchFamily="18" charset="0"/>
            </a:rPr>
            <a:t>Activity Theory promotes active engagement</a:t>
          </a:r>
        </a:p>
      </dgm:t>
    </dgm:pt>
    <dgm:pt modelId="{75512337-EDDE-4824-8CAA-7780E8C67D8B}" type="parTrans" cxnId="{ABB4596E-6D19-4163-8B32-5AF28FF2DEE7}">
      <dgm:prSet/>
      <dgm:spPr/>
      <dgm:t>
        <a:bodyPr/>
        <a:lstStyle/>
        <a:p>
          <a:endParaRPr lang="en-US"/>
        </a:p>
      </dgm:t>
    </dgm:pt>
    <dgm:pt modelId="{539DE449-5B4A-4E8F-ADDD-C06B8C9FFE46}" type="sibTrans" cxnId="{ABB4596E-6D19-4163-8B32-5AF28FF2DEE7}">
      <dgm:prSet/>
      <dgm:spPr/>
      <dgm:t>
        <a:bodyPr/>
        <a:lstStyle/>
        <a:p>
          <a:endParaRPr lang="en-US"/>
        </a:p>
      </dgm:t>
    </dgm:pt>
    <dgm:pt modelId="{CE8DCE5F-C6CE-484D-82F9-43A6E4F9FAAA}">
      <dgm:prSet custT="1"/>
      <dgm:spPr/>
      <dgm:t>
        <a:bodyPr/>
        <a:lstStyle/>
        <a:p>
          <a:r>
            <a:rPr lang="en-US" sz="2800" dirty="0">
              <a:latin typeface="Times New Roman" panose="02020603050405020304" pitchFamily="18" charset="0"/>
              <a:cs typeface="Times New Roman" panose="02020603050405020304" pitchFamily="18" charset="0"/>
            </a:rPr>
            <a:t>Continuity Theory supports maintaining lifestyles (Atchley, 1989)</a:t>
          </a:r>
        </a:p>
      </dgm:t>
    </dgm:pt>
    <dgm:pt modelId="{D4C47B4F-A888-4A85-8865-BC8883042A01}" type="parTrans" cxnId="{BE8E2C7C-1241-47D9-9C75-AB18E2D64A37}">
      <dgm:prSet/>
      <dgm:spPr/>
      <dgm:t>
        <a:bodyPr/>
        <a:lstStyle/>
        <a:p>
          <a:endParaRPr lang="en-US"/>
        </a:p>
      </dgm:t>
    </dgm:pt>
    <dgm:pt modelId="{6F4C5EDE-41DD-430B-B3F7-9654E3A55D6A}" type="sibTrans" cxnId="{BE8E2C7C-1241-47D9-9C75-AB18E2D64A37}">
      <dgm:prSet/>
      <dgm:spPr/>
      <dgm:t>
        <a:bodyPr/>
        <a:lstStyle/>
        <a:p>
          <a:endParaRPr lang="en-US"/>
        </a:p>
      </dgm:t>
    </dgm:pt>
    <dgm:pt modelId="{6DFED449-C25C-4D50-A9DD-15106E0C26C4}">
      <dgm:prSet/>
      <dgm:spPr/>
      <dgm:t>
        <a:bodyPr/>
        <a:lstStyle/>
        <a:p>
          <a:r>
            <a:rPr lang="en-US" dirty="0">
              <a:latin typeface="Times New Roman" panose="02020603050405020304" pitchFamily="18" charset="0"/>
              <a:cs typeface="Times New Roman" panose="02020603050405020304" pitchFamily="18" charset="0"/>
            </a:rPr>
            <a:t>Relevance to care and empowerment</a:t>
          </a:r>
        </a:p>
      </dgm:t>
    </dgm:pt>
    <dgm:pt modelId="{8556C7DC-82EA-4588-ABAC-1D2E9272FE1D}" type="parTrans" cxnId="{086F26CC-2588-4774-8E7A-4FD326ACCEA8}">
      <dgm:prSet/>
      <dgm:spPr/>
      <dgm:t>
        <a:bodyPr/>
        <a:lstStyle/>
        <a:p>
          <a:endParaRPr lang="en-US"/>
        </a:p>
      </dgm:t>
    </dgm:pt>
    <dgm:pt modelId="{43C043A2-461C-4293-BB9D-A664DDA6DC6A}" type="sibTrans" cxnId="{086F26CC-2588-4774-8E7A-4FD326ACCEA8}">
      <dgm:prSet/>
      <dgm:spPr/>
      <dgm:t>
        <a:bodyPr/>
        <a:lstStyle/>
        <a:p>
          <a:endParaRPr lang="en-US"/>
        </a:p>
      </dgm:t>
    </dgm:pt>
    <dgm:pt modelId="{FB4A7EFA-B8EC-4443-BEAC-EF854B89A9A6}" type="pres">
      <dgm:prSet presAssocID="{468AD91E-13C9-4291-AD25-35DD414D6047}" presName="linear" presStyleCnt="0">
        <dgm:presLayoutVars>
          <dgm:dir/>
          <dgm:animLvl val="lvl"/>
          <dgm:resizeHandles val="exact"/>
        </dgm:presLayoutVars>
      </dgm:prSet>
      <dgm:spPr/>
    </dgm:pt>
    <dgm:pt modelId="{5CF30978-2DD1-40E0-80E6-09541F9E7F66}" type="pres">
      <dgm:prSet presAssocID="{E0990156-155C-406F-85AC-8EFF3E130F83}" presName="parentLin" presStyleCnt="0"/>
      <dgm:spPr/>
    </dgm:pt>
    <dgm:pt modelId="{9CEAE3A3-EDDA-41A8-8AE3-8858C68ADD3A}" type="pres">
      <dgm:prSet presAssocID="{E0990156-155C-406F-85AC-8EFF3E130F83}" presName="parentLeftMargin" presStyleLbl="node1" presStyleIdx="0" presStyleCnt="3"/>
      <dgm:spPr/>
    </dgm:pt>
    <dgm:pt modelId="{231FE9B1-C9F9-449A-896C-3ABEDC44C1BF}" type="pres">
      <dgm:prSet presAssocID="{E0990156-155C-406F-85AC-8EFF3E130F83}" presName="parentText" presStyleLbl="node1" presStyleIdx="0" presStyleCnt="3">
        <dgm:presLayoutVars>
          <dgm:chMax val="0"/>
          <dgm:bulletEnabled val="1"/>
        </dgm:presLayoutVars>
      </dgm:prSet>
      <dgm:spPr/>
    </dgm:pt>
    <dgm:pt modelId="{E0D53FDB-A68F-4F7F-B28F-67CBBC22A431}" type="pres">
      <dgm:prSet presAssocID="{E0990156-155C-406F-85AC-8EFF3E130F83}" presName="negativeSpace" presStyleCnt="0"/>
      <dgm:spPr/>
    </dgm:pt>
    <dgm:pt modelId="{F0903878-A1CB-42FB-9897-B9A3D9DAF209}" type="pres">
      <dgm:prSet presAssocID="{E0990156-155C-406F-85AC-8EFF3E130F83}" presName="childText" presStyleLbl="conFgAcc1" presStyleIdx="0" presStyleCnt="3">
        <dgm:presLayoutVars>
          <dgm:bulletEnabled val="1"/>
        </dgm:presLayoutVars>
      </dgm:prSet>
      <dgm:spPr/>
    </dgm:pt>
    <dgm:pt modelId="{2282DE23-7048-4271-B3E9-75E77D25177A}" type="pres">
      <dgm:prSet presAssocID="{539DE449-5B4A-4E8F-ADDD-C06B8C9FFE46}" presName="spaceBetweenRectangles" presStyleCnt="0"/>
      <dgm:spPr/>
    </dgm:pt>
    <dgm:pt modelId="{5B239C8A-AC20-4FDF-896E-833536A1893A}" type="pres">
      <dgm:prSet presAssocID="{CE8DCE5F-C6CE-484D-82F9-43A6E4F9FAAA}" presName="parentLin" presStyleCnt="0"/>
      <dgm:spPr/>
    </dgm:pt>
    <dgm:pt modelId="{BC927E67-43CC-4D23-BAE1-CB87B328FA05}" type="pres">
      <dgm:prSet presAssocID="{CE8DCE5F-C6CE-484D-82F9-43A6E4F9FAAA}" presName="parentLeftMargin" presStyleLbl="node1" presStyleIdx="0" presStyleCnt="3"/>
      <dgm:spPr/>
    </dgm:pt>
    <dgm:pt modelId="{2AFC176E-4ADB-46AF-A9FF-8E09306D19E8}" type="pres">
      <dgm:prSet presAssocID="{CE8DCE5F-C6CE-484D-82F9-43A6E4F9FAAA}" presName="parentText" presStyleLbl="node1" presStyleIdx="1" presStyleCnt="3">
        <dgm:presLayoutVars>
          <dgm:chMax val="0"/>
          <dgm:bulletEnabled val="1"/>
        </dgm:presLayoutVars>
      </dgm:prSet>
      <dgm:spPr/>
    </dgm:pt>
    <dgm:pt modelId="{ACCC9E3B-F03C-4EDE-851E-06DDAC105F6F}" type="pres">
      <dgm:prSet presAssocID="{CE8DCE5F-C6CE-484D-82F9-43A6E4F9FAAA}" presName="negativeSpace" presStyleCnt="0"/>
      <dgm:spPr/>
    </dgm:pt>
    <dgm:pt modelId="{06794E0A-234B-4FBB-A224-30E097807D9A}" type="pres">
      <dgm:prSet presAssocID="{CE8DCE5F-C6CE-484D-82F9-43A6E4F9FAAA}" presName="childText" presStyleLbl="conFgAcc1" presStyleIdx="1" presStyleCnt="3">
        <dgm:presLayoutVars>
          <dgm:bulletEnabled val="1"/>
        </dgm:presLayoutVars>
      </dgm:prSet>
      <dgm:spPr/>
    </dgm:pt>
    <dgm:pt modelId="{55715EE1-4D52-4620-BC32-F4D4AF413F17}" type="pres">
      <dgm:prSet presAssocID="{6F4C5EDE-41DD-430B-B3F7-9654E3A55D6A}" presName="spaceBetweenRectangles" presStyleCnt="0"/>
      <dgm:spPr/>
    </dgm:pt>
    <dgm:pt modelId="{F3FC7CB3-99E8-41B2-AB4F-CC7AEEE6609E}" type="pres">
      <dgm:prSet presAssocID="{6DFED449-C25C-4D50-A9DD-15106E0C26C4}" presName="parentLin" presStyleCnt="0"/>
      <dgm:spPr/>
    </dgm:pt>
    <dgm:pt modelId="{A7D356F4-42ED-4701-A9E3-4ACC5F224C7D}" type="pres">
      <dgm:prSet presAssocID="{6DFED449-C25C-4D50-A9DD-15106E0C26C4}" presName="parentLeftMargin" presStyleLbl="node1" presStyleIdx="1" presStyleCnt="3"/>
      <dgm:spPr/>
    </dgm:pt>
    <dgm:pt modelId="{AF4EF330-C679-4D26-A755-E87AE87B1818}" type="pres">
      <dgm:prSet presAssocID="{6DFED449-C25C-4D50-A9DD-15106E0C26C4}" presName="parentText" presStyleLbl="node1" presStyleIdx="2" presStyleCnt="3">
        <dgm:presLayoutVars>
          <dgm:chMax val="0"/>
          <dgm:bulletEnabled val="1"/>
        </dgm:presLayoutVars>
      </dgm:prSet>
      <dgm:spPr/>
    </dgm:pt>
    <dgm:pt modelId="{13649C6A-42C5-4321-854C-CD237BE78F82}" type="pres">
      <dgm:prSet presAssocID="{6DFED449-C25C-4D50-A9DD-15106E0C26C4}" presName="negativeSpace" presStyleCnt="0"/>
      <dgm:spPr/>
    </dgm:pt>
    <dgm:pt modelId="{44C20573-36A6-4D79-BBFC-294CEDEF8531}" type="pres">
      <dgm:prSet presAssocID="{6DFED449-C25C-4D50-A9DD-15106E0C26C4}" presName="childText" presStyleLbl="conFgAcc1" presStyleIdx="2" presStyleCnt="3">
        <dgm:presLayoutVars>
          <dgm:bulletEnabled val="1"/>
        </dgm:presLayoutVars>
      </dgm:prSet>
      <dgm:spPr/>
    </dgm:pt>
  </dgm:ptLst>
  <dgm:cxnLst>
    <dgm:cxn modelId="{7F7AD502-4D8D-4EDE-9D57-6CB00B1BF3E9}" type="presOf" srcId="{E0990156-155C-406F-85AC-8EFF3E130F83}" destId="{9CEAE3A3-EDDA-41A8-8AE3-8858C68ADD3A}" srcOrd="0" destOrd="0" presId="urn:microsoft.com/office/officeart/2005/8/layout/list1"/>
    <dgm:cxn modelId="{24136112-03C1-443A-8757-66FD2183F1B3}" type="presOf" srcId="{E0990156-155C-406F-85AC-8EFF3E130F83}" destId="{231FE9B1-C9F9-449A-896C-3ABEDC44C1BF}" srcOrd="1" destOrd="0" presId="urn:microsoft.com/office/officeart/2005/8/layout/list1"/>
    <dgm:cxn modelId="{84298635-657A-4424-959C-1295915F4CE4}" type="presOf" srcId="{6DFED449-C25C-4D50-A9DD-15106E0C26C4}" destId="{AF4EF330-C679-4D26-A755-E87AE87B1818}" srcOrd="1" destOrd="0" presId="urn:microsoft.com/office/officeart/2005/8/layout/list1"/>
    <dgm:cxn modelId="{ABB4596E-6D19-4163-8B32-5AF28FF2DEE7}" srcId="{468AD91E-13C9-4291-AD25-35DD414D6047}" destId="{E0990156-155C-406F-85AC-8EFF3E130F83}" srcOrd="0" destOrd="0" parTransId="{75512337-EDDE-4824-8CAA-7780E8C67D8B}" sibTransId="{539DE449-5B4A-4E8F-ADDD-C06B8C9FFE46}"/>
    <dgm:cxn modelId="{5B303B5A-CB15-494E-80EA-0D22DA1877F7}" type="presOf" srcId="{6DFED449-C25C-4D50-A9DD-15106E0C26C4}" destId="{A7D356F4-42ED-4701-A9E3-4ACC5F224C7D}" srcOrd="0" destOrd="0" presId="urn:microsoft.com/office/officeart/2005/8/layout/list1"/>
    <dgm:cxn modelId="{BE8E2C7C-1241-47D9-9C75-AB18E2D64A37}" srcId="{468AD91E-13C9-4291-AD25-35DD414D6047}" destId="{CE8DCE5F-C6CE-484D-82F9-43A6E4F9FAAA}" srcOrd="1" destOrd="0" parTransId="{D4C47B4F-A888-4A85-8865-BC8883042A01}" sibTransId="{6F4C5EDE-41DD-430B-B3F7-9654E3A55D6A}"/>
    <dgm:cxn modelId="{1D36F19A-EE08-441A-9EDE-633DA0839C0C}" type="presOf" srcId="{CE8DCE5F-C6CE-484D-82F9-43A6E4F9FAAA}" destId="{BC927E67-43CC-4D23-BAE1-CB87B328FA05}" srcOrd="0" destOrd="0" presId="urn:microsoft.com/office/officeart/2005/8/layout/list1"/>
    <dgm:cxn modelId="{267C2B9F-B841-4B79-8727-2B69683B5996}" type="presOf" srcId="{468AD91E-13C9-4291-AD25-35DD414D6047}" destId="{FB4A7EFA-B8EC-4443-BEAC-EF854B89A9A6}" srcOrd="0" destOrd="0" presId="urn:microsoft.com/office/officeart/2005/8/layout/list1"/>
    <dgm:cxn modelId="{BDDD17CB-0CFF-4CEA-9988-DC4C59C5DC79}" type="presOf" srcId="{CE8DCE5F-C6CE-484D-82F9-43A6E4F9FAAA}" destId="{2AFC176E-4ADB-46AF-A9FF-8E09306D19E8}" srcOrd="1" destOrd="0" presId="urn:microsoft.com/office/officeart/2005/8/layout/list1"/>
    <dgm:cxn modelId="{086F26CC-2588-4774-8E7A-4FD326ACCEA8}" srcId="{468AD91E-13C9-4291-AD25-35DD414D6047}" destId="{6DFED449-C25C-4D50-A9DD-15106E0C26C4}" srcOrd="2" destOrd="0" parTransId="{8556C7DC-82EA-4588-ABAC-1D2E9272FE1D}" sibTransId="{43C043A2-461C-4293-BB9D-A664DDA6DC6A}"/>
    <dgm:cxn modelId="{88553FFB-5C64-4CE6-8F3F-645C74042A02}" type="presParOf" srcId="{FB4A7EFA-B8EC-4443-BEAC-EF854B89A9A6}" destId="{5CF30978-2DD1-40E0-80E6-09541F9E7F66}" srcOrd="0" destOrd="0" presId="urn:microsoft.com/office/officeart/2005/8/layout/list1"/>
    <dgm:cxn modelId="{5FA88F1E-1817-4BDE-8E62-A2545C79E65D}" type="presParOf" srcId="{5CF30978-2DD1-40E0-80E6-09541F9E7F66}" destId="{9CEAE3A3-EDDA-41A8-8AE3-8858C68ADD3A}" srcOrd="0" destOrd="0" presId="urn:microsoft.com/office/officeart/2005/8/layout/list1"/>
    <dgm:cxn modelId="{D041C038-73C5-49A1-AB0C-890B91A052A3}" type="presParOf" srcId="{5CF30978-2DD1-40E0-80E6-09541F9E7F66}" destId="{231FE9B1-C9F9-449A-896C-3ABEDC44C1BF}" srcOrd="1" destOrd="0" presId="urn:microsoft.com/office/officeart/2005/8/layout/list1"/>
    <dgm:cxn modelId="{89776417-2187-4E50-BB17-06D45FB0199C}" type="presParOf" srcId="{FB4A7EFA-B8EC-4443-BEAC-EF854B89A9A6}" destId="{E0D53FDB-A68F-4F7F-B28F-67CBBC22A431}" srcOrd="1" destOrd="0" presId="urn:microsoft.com/office/officeart/2005/8/layout/list1"/>
    <dgm:cxn modelId="{4CA2CB5D-4A89-418C-BF53-93F9120542A3}" type="presParOf" srcId="{FB4A7EFA-B8EC-4443-BEAC-EF854B89A9A6}" destId="{F0903878-A1CB-42FB-9897-B9A3D9DAF209}" srcOrd="2" destOrd="0" presId="urn:microsoft.com/office/officeart/2005/8/layout/list1"/>
    <dgm:cxn modelId="{E51910C7-3E7C-47E1-ACF4-1949F3A41698}" type="presParOf" srcId="{FB4A7EFA-B8EC-4443-BEAC-EF854B89A9A6}" destId="{2282DE23-7048-4271-B3E9-75E77D25177A}" srcOrd="3" destOrd="0" presId="urn:microsoft.com/office/officeart/2005/8/layout/list1"/>
    <dgm:cxn modelId="{916D1630-5768-4814-B1C4-6DA7C0478E9D}" type="presParOf" srcId="{FB4A7EFA-B8EC-4443-BEAC-EF854B89A9A6}" destId="{5B239C8A-AC20-4FDF-896E-833536A1893A}" srcOrd="4" destOrd="0" presId="urn:microsoft.com/office/officeart/2005/8/layout/list1"/>
    <dgm:cxn modelId="{F439ADB0-5F0A-4A53-BE06-75A766D394CA}" type="presParOf" srcId="{5B239C8A-AC20-4FDF-896E-833536A1893A}" destId="{BC927E67-43CC-4D23-BAE1-CB87B328FA05}" srcOrd="0" destOrd="0" presId="urn:microsoft.com/office/officeart/2005/8/layout/list1"/>
    <dgm:cxn modelId="{9B1E40E3-5003-4F78-BFCD-CE848A544240}" type="presParOf" srcId="{5B239C8A-AC20-4FDF-896E-833536A1893A}" destId="{2AFC176E-4ADB-46AF-A9FF-8E09306D19E8}" srcOrd="1" destOrd="0" presId="urn:microsoft.com/office/officeart/2005/8/layout/list1"/>
    <dgm:cxn modelId="{C262B2EA-32F7-4D38-A10F-EE5DB159A662}" type="presParOf" srcId="{FB4A7EFA-B8EC-4443-BEAC-EF854B89A9A6}" destId="{ACCC9E3B-F03C-4EDE-851E-06DDAC105F6F}" srcOrd="5" destOrd="0" presId="urn:microsoft.com/office/officeart/2005/8/layout/list1"/>
    <dgm:cxn modelId="{428C5241-814D-4D1D-85A7-2D4DACB19C9E}" type="presParOf" srcId="{FB4A7EFA-B8EC-4443-BEAC-EF854B89A9A6}" destId="{06794E0A-234B-4FBB-A224-30E097807D9A}" srcOrd="6" destOrd="0" presId="urn:microsoft.com/office/officeart/2005/8/layout/list1"/>
    <dgm:cxn modelId="{80FE3BFA-A3E5-4978-ACD4-A746BD351F07}" type="presParOf" srcId="{FB4A7EFA-B8EC-4443-BEAC-EF854B89A9A6}" destId="{55715EE1-4D52-4620-BC32-F4D4AF413F17}" srcOrd="7" destOrd="0" presId="urn:microsoft.com/office/officeart/2005/8/layout/list1"/>
    <dgm:cxn modelId="{B9D93038-8DAD-485A-8456-8A905EC3511E}" type="presParOf" srcId="{FB4A7EFA-B8EC-4443-BEAC-EF854B89A9A6}" destId="{F3FC7CB3-99E8-41B2-AB4F-CC7AEEE6609E}" srcOrd="8" destOrd="0" presId="urn:microsoft.com/office/officeart/2005/8/layout/list1"/>
    <dgm:cxn modelId="{A2E737F0-FED2-436A-8D58-0CDE0A1EE0E6}" type="presParOf" srcId="{F3FC7CB3-99E8-41B2-AB4F-CC7AEEE6609E}" destId="{A7D356F4-42ED-4701-A9E3-4ACC5F224C7D}" srcOrd="0" destOrd="0" presId="urn:microsoft.com/office/officeart/2005/8/layout/list1"/>
    <dgm:cxn modelId="{A59135BB-68B7-4F92-B9B9-498BFE062BEA}" type="presParOf" srcId="{F3FC7CB3-99E8-41B2-AB4F-CC7AEEE6609E}" destId="{AF4EF330-C679-4D26-A755-E87AE87B1818}" srcOrd="1" destOrd="0" presId="urn:microsoft.com/office/officeart/2005/8/layout/list1"/>
    <dgm:cxn modelId="{D4874D58-CA39-4EEA-AA6D-A9D055C5C597}" type="presParOf" srcId="{FB4A7EFA-B8EC-4443-BEAC-EF854B89A9A6}" destId="{13649C6A-42C5-4321-854C-CD237BE78F82}" srcOrd="9" destOrd="0" presId="urn:microsoft.com/office/officeart/2005/8/layout/list1"/>
    <dgm:cxn modelId="{C8D43168-8148-4CAF-9066-25CD4AD98CEA}" type="presParOf" srcId="{FB4A7EFA-B8EC-4443-BEAC-EF854B89A9A6}" destId="{44C20573-36A6-4D79-BBFC-294CEDEF8531}"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AA3445-39B1-4B26-9946-40CAF9866E37}" type="doc">
      <dgm:prSet loTypeId="urn:microsoft.com/office/officeart/2005/8/layout/pyramid2" loCatId="pyramid" qsTypeId="urn:microsoft.com/office/officeart/2005/8/quickstyle/3d3" qsCatId="3D" csTypeId="urn:microsoft.com/office/officeart/2005/8/colors/accent1_3" csCatId="accent1" phldr="1"/>
      <dgm:spPr/>
      <dgm:t>
        <a:bodyPr/>
        <a:lstStyle/>
        <a:p>
          <a:endParaRPr lang="en-US"/>
        </a:p>
      </dgm:t>
    </dgm:pt>
    <dgm:pt modelId="{AEA016A5-9738-430C-82E9-3493BF8BB6AE}">
      <dgm:prSet custT="1"/>
      <dgm:spPr/>
      <dgm:t>
        <a:bodyPr/>
        <a:lstStyle/>
        <a:p>
          <a:r>
            <a:rPr lang="en-US" sz="1600" dirty="0">
              <a:latin typeface="Times New Roman" panose="02020603050405020304" pitchFamily="18" charset="0"/>
              <a:cs typeface="Times New Roman" panose="02020603050405020304" pitchFamily="18" charset="0"/>
            </a:rPr>
            <a:t>Care Act 2014 promotes wellbeing and personalization (Orellana, </a:t>
          </a:r>
          <a:r>
            <a:rPr lang="en-US" sz="1600" dirty="0" err="1">
              <a:latin typeface="Times New Roman" panose="02020603050405020304" pitchFamily="18" charset="0"/>
              <a:cs typeface="Times New Roman" panose="02020603050405020304" pitchFamily="18" charset="0"/>
            </a:rPr>
            <a:t>Manthorpe</a:t>
          </a:r>
          <a:r>
            <a:rPr lang="en-US" sz="1600" dirty="0">
              <a:latin typeface="Times New Roman" panose="02020603050405020304" pitchFamily="18" charset="0"/>
              <a:cs typeface="Times New Roman" panose="02020603050405020304" pitchFamily="18" charset="0"/>
            </a:rPr>
            <a:t> and Tinker, 2018)</a:t>
          </a:r>
        </a:p>
      </dgm:t>
    </dgm:pt>
    <dgm:pt modelId="{0325792C-5A78-4DD9-9FDA-38970412B787}" type="parTrans" cxnId="{4A4FBC64-C357-4ABF-BD04-7E3494F57D25}">
      <dgm:prSet/>
      <dgm:spPr/>
      <dgm:t>
        <a:bodyPr/>
        <a:lstStyle/>
        <a:p>
          <a:endParaRPr lang="en-US"/>
        </a:p>
      </dgm:t>
    </dgm:pt>
    <dgm:pt modelId="{0A2675C6-A3C1-47AC-B69C-9423E0D41A44}" type="sibTrans" cxnId="{4A4FBC64-C357-4ABF-BD04-7E3494F57D25}">
      <dgm:prSet/>
      <dgm:spPr/>
      <dgm:t>
        <a:bodyPr/>
        <a:lstStyle/>
        <a:p>
          <a:endParaRPr lang="en-US"/>
        </a:p>
      </dgm:t>
    </dgm:pt>
    <dgm:pt modelId="{BDB104D5-DBC0-4733-8A62-157039D98481}">
      <dgm:prSet custT="1"/>
      <dgm:spPr/>
      <dgm:t>
        <a:bodyPr/>
        <a:lstStyle/>
        <a:p>
          <a:r>
            <a:rPr lang="en-US" sz="1800" dirty="0">
              <a:latin typeface="Times New Roman" panose="02020603050405020304" pitchFamily="18" charset="0"/>
              <a:cs typeface="Times New Roman" panose="02020603050405020304" pitchFamily="18" charset="0"/>
            </a:rPr>
            <a:t>Equality Act 2010 protects against age discrimination</a:t>
          </a:r>
        </a:p>
      </dgm:t>
    </dgm:pt>
    <dgm:pt modelId="{F167F411-0793-4CCE-B095-4FC0E02BA8EC}" type="parTrans" cxnId="{D48E1B13-49E8-4202-AD76-30CACF9FA5A0}">
      <dgm:prSet/>
      <dgm:spPr/>
      <dgm:t>
        <a:bodyPr/>
        <a:lstStyle/>
        <a:p>
          <a:endParaRPr lang="en-US"/>
        </a:p>
      </dgm:t>
    </dgm:pt>
    <dgm:pt modelId="{51F07619-6417-40ED-B3A7-80434B2E358F}" type="sibTrans" cxnId="{D48E1B13-49E8-4202-AD76-30CACF9FA5A0}">
      <dgm:prSet/>
      <dgm:spPr/>
      <dgm:t>
        <a:bodyPr/>
        <a:lstStyle/>
        <a:p>
          <a:endParaRPr lang="en-US"/>
        </a:p>
      </dgm:t>
    </dgm:pt>
    <dgm:pt modelId="{E483C724-F138-4C0F-BD05-8457E187EA38}">
      <dgm:prSet/>
      <dgm:spPr/>
      <dgm:t>
        <a:bodyPr/>
        <a:lstStyle/>
        <a:p>
          <a:r>
            <a:rPr lang="en-US" dirty="0">
              <a:latin typeface="Times New Roman" panose="02020603050405020304" pitchFamily="18" charset="0"/>
              <a:cs typeface="Times New Roman" panose="02020603050405020304" pitchFamily="18" charset="0"/>
            </a:rPr>
            <a:t>NHS Long Term Plan supports healthy ageing</a:t>
          </a:r>
        </a:p>
      </dgm:t>
    </dgm:pt>
    <dgm:pt modelId="{87D1691D-F6D5-4850-9753-6ED221CEFA79}" type="parTrans" cxnId="{6DE793A6-D7F3-4B43-A004-CC871CB40E32}">
      <dgm:prSet/>
      <dgm:spPr/>
      <dgm:t>
        <a:bodyPr/>
        <a:lstStyle/>
        <a:p>
          <a:endParaRPr lang="en-US"/>
        </a:p>
      </dgm:t>
    </dgm:pt>
    <dgm:pt modelId="{F0768940-D66A-49E9-A9B2-B14DBAC48938}" type="sibTrans" cxnId="{6DE793A6-D7F3-4B43-A004-CC871CB40E32}">
      <dgm:prSet/>
      <dgm:spPr/>
      <dgm:t>
        <a:bodyPr/>
        <a:lstStyle/>
        <a:p>
          <a:endParaRPr lang="en-US"/>
        </a:p>
      </dgm:t>
    </dgm:pt>
    <dgm:pt modelId="{D92E9AAB-1829-496A-93CA-B908D1A14AC3}" type="pres">
      <dgm:prSet presAssocID="{FDAA3445-39B1-4B26-9946-40CAF9866E37}" presName="compositeShape" presStyleCnt="0">
        <dgm:presLayoutVars>
          <dgm:dir/>
          <dgm:resizeHandles/>
        </dgm:presLayoutVars>
      </dgm:prSet>
      <dgm:spPr/>
    </dgm:pt>
    <dgm:pt modelId="{376E1B53-4F06-4409-B2C0-570A3DD6E902}" type="pres">
      <dgm:prSet presAssocID="{FDAA3445-39B1-4B26-9946-40CAF9866E37}" presName="pyramid" presStyleLbl="node1" presStyleIdx="0" presStyleCnt="1"/>
      <dgm:spPr/>
    </dgm:pt>
    <dgm:pt modelId="{67718F76-3130-4CF3-ACAA-651299187BCF}" type="pres">
      <dgm:prSet presAssocID="{FDAA3445-39B1-4B26-9946-40CAF9866E37}" presName="theList" presStyleCnt="0"/>
      <dgm:spPr/>
    </dgm:pt>
    <dgm:pt modelId="{DB594D23-7209-4036-A183-FD98F469F45C}" type="pres">
      <dgm:prSet presAssocID="{AEA016A5-9738-430C-82E9-3493BF8BB6AE}" presName="aNode" presStyleLbl="fgAcc1" presStyleIdx="0" presStyleCnt="3">
        <dgm:presLayoutVars>
          <dgm:bulletEnabled val="1"/>
        </dgm:presLayoutVars>
      </dgm:prSet>
      <dgm:spPr/>
    </dgm:pt>
    <dgm:pt modelId="{5B234218-68EF-45B1-90A0-0E94C36E0EFE}" type="pres">
      <dgm:prSet presAssocID="{AEA016A5-9738-430C-82E9-3493BF8BB6AE}" presName="aSpace" presStyleCnt="0"/>
      <dgm:spPr/>
    </dgm:pt>
    <dgm:pt modelId="{C659F00B-A901-42C4-86C8-7EE369AB731F}" type="pres">
      <dgm:prSet presAssocID="{BDB104D5-DBC0-4733-8A62-157039D98481}" presName="aNode" presStyleLbl="fgAcc1" presStyleIdx="1" presStyleCnt="3">
        <dgm:presLayoutVars>
          <dgm:bulletEnabled val="1"/>
        </dgm:presLayoutVars>
      </dgm:prSet>
      <dgm:spPr/>
    </dgm:pt>
    <dgm:pt modelId="{8827BA1E-E7A4-42D5-B21F-B5DD0E83DE42}" type="pres">
      <dgm:prSet presAssocID="{BDB104D5-DBC0-4733-8A62-157039D98481}" presName="aSpace" presStyleCnt="0"/>
      <dgm:spPr/>
    </dgm:pt>
    <dgm:pt modelId="{B9B67EAD-3D6E-44E2-8590-BFD6B32E6FC0}" type="pres">
      <dgm:prSet presAssocID="{E483C724-F138-4C0F-BD05-8457E187EA38}" presName="aNode" presStyleLbl="fgAcc1" presStyleIdx="2" presStyleCnt="3">
        <dgm:presLayoutVars>
          <dgm:bulletEnabled val="1"/>
        </dgm:presLayoutVars>
      </dgm:prSet>
      <dgm:spPr/>
    </dgm:pt>
    <dgm:pt modelId="{34C98081-59CD-4C3B-A941-863F5E819B73}" type="pres">
      <dgm:prSet presAssocID="{E483C724-F138-4C0F-BD05-8457E187EA38}" presName="aSpace" presStyleCnt="0"/>
      <dgm:spPr/>
    </dgm:pt>
  </dgm:ptLst>
  <dgm:cxnLst>
    <dgm:cxn modelId="{D48E1B13-49E8-4202-AD76-30CACF9FA5A0}" srcId="{FDAA3445-39B1-4B26-9946-40CAF9866E37}" destId="{BDB104D5-DBC0-4733-8A62-157039D98481}" srcOrd="1" destOrd="0" parTransId="{F167F411-0793-4CCE-B095-4FC0E02BA8EC}" sibTransId="{51F07619-6417-40ED-B3A7-80434B2E358F}"/>
    <dgm:cxn modelId="{D54ABB1B-1C39-4120-96D1-F94829DD2A4A}" type="presOf" srcId="{BDB104D5-DBC0-4733-8A62-157039D98481}" destId="{C659F00B-A901-42C4-86C8-7EE369AB731F}" srcOrd="0" destOrd="0" presId="urn:microsoft.com/office/officeart/2005/8/layout/pyramid2"/>
    <dgm:cxn modelId="{85BE911F-D61F-4650-BCBB-205D638467E2}" type="presOf" srcId="{E483C724-F138-4C0F-BD05-8457E187EA38}" destId="{B9B67EAD-3D6E-44E2-8590-BFD6B32E6FC0}" srcOrd="0" destOrd="0" presId="urn:microsoft.com/office/officeart/2005/8/layout/pyramid2"/>
    <dgm:cxn modelId="{B5ED9430-53C9-4B94-817D-A2E2DA75E260}" type="presOf" srcId="{AEA016A5-9738-430C-82E9-3493BF8BB6AE}" destId="{DB594D23-7209-4036-A183-FD98F469F45C}" srcOrd="0" destOrd="0" presId="urn:microsoft.com/office/officeart/2005/8/layout/pyramid2"/>
    <dgm:cxn modelId="{F806B831-99B0-4430-8B0A-8589312F381D}" type="presOf" srcId="{FDAA3445-39B1-4B26-9946-40CAF9866E37}" destId="{D92E9AAB-1829-496A-93CA-B908D1A14AC3}" srcOrd="0" destOrd="0" presId="urn:microsoft.com/office/officeart/2005/8/layout/pyramid2"/>
    <dgm:cxn modelId="{4A4FBC64-C357-4ABF-BD04-7E3494F57D25}" srcId="{FDAA3445-39B1-4B26-9946-40CAF9866E37}" destId="{AEA016A5-9738-430C-82E9-3493BF8BB6AE}" srcOrd="0" destOrd="0" parTransId="{0325792C-5A78-4DD9-9FDA-38970412B787}" sibTransId="{0A2675C6-A3C1-47AC-B69C-9423E0D41A44}"/>
    <dgm:cxn modelId="{6DE793A6-D7F3-4B43-A004-CC871CB40E32}" srcId="{FDAA3445-39B1-4B26-9946-40CAF9866E37}" destId="{E483C724-F138-4C0F-BD05-8457E187EA38}" srcOrd="2" destOrd="0" parTransId="{87D1691D-F6D5-4850-9753-6ED221CEFA79}" sibTransId="{F0768940-D66A-49E9-A9B2-B14DBAC48938}"/>
    <dgm:cxn modelId="{58FEAEB2-BF6C-48FB-B84F-75A4DB4E8C75}" type="presParOf" srcId="{D92E9AAB-1829-496A-93CA-B908D1A14AC3}" destId="{376E1B53-4F06-4409-B2C0-570A3DD6E902}" srcOrd="0" destOrd="0" presId="urn:microsoft.com/office/officeart/2005/8/layout/pyramid2"/>
    <dgm:cxn modelId="{53E36F06-36B4-4D13-9BA0-13C26AC79B66}" type="presParOf" srcId="{D92E9AAB-1829-496A-93CA-B908D1A14AC3}" destId="{67718F76-3130-4CF3-ACAA-651299187BCF}" srcOrd="1" destOrd="0" presId="urn:microsoft.com/office/officeart/2005/8/layout/pyramid2"/>
    <dgm:cxn modelId="{D33FD3A3-6754-47C8-B10A-2D7136E7380B}" type="presParOf" srcId="{67718F76-3130-4CF3-ACAA-651299187BCF}" destId="{DB594D23-7209-4036-A183-FD98F469F45C}" srcOrd="0" destOrd="0" presId="urn:microsoft.com/office/officeart/2005/8/layout/pyramid2"/>
    <dgm:cxn modelId="{97BE2D23-1052-4489-8CB5-2B860F2835AC}" type="presParOf" srcId="{67718F76-3130-4CF3-ACAA-651299187BCF}" destId="{5B234218-68EF-45B1-90A0-0E94C36E0EFE}" srcOrd="1" destOrd="0" presId="urn:microsoft.com/office/officeart/2005/8/layout/pyramid2"/>
    <dgm:cxn modelId="{AE4901DD-20DA-4C73-95E5-635D2A9DF32A}" type="presParOf" srcId="{67718F76-3130-4CF3-ACAA-651299187BCF}" destId="{C659F00B-A901-42C4-86C8-7EE369AB731F}" srcOrd="2" destOrd="0" presId="urn:microsoft.com/office/officeart/2005/8/layout/pyramid2"/>
    <dgm:cxn modelId="{6EE7CF5E-BDB0-4990-920A-C1D9E763E071}" type="presParOf" srcId="{67718F76-3130-4CF3-ACAA-651299187BCF}" destId="{8827BA1E-E7A4-42D5-B21F-B5DD0E83DE42}" srcOrd="3" destOrd="0" presId="urn:microsoft.com/office/officeart/2005/8/layout/pyramid2"/>
    <dgm:cxn modelId="{AB5B9B49-2F6E-445D-98BA-F146E89DEE9F}" type="presParOf" srcId="{67718F76-3130-4CF3-ACAA-651299187BCF}" destId="{B9B67EAD-3D6E-44E2-8590-BFD6B32E6FC0}" srcOrd="4" destOrd="0" presId="urn:microsoft.com/office/officeart/2005/8/layout/pyramid2"/>
    <dgm:cxn modelId="{A6544E1E-A658-48E2-99F1-0071BB2A0EEE}" type="presParOf" srcId="{67718F76-3130-4CF3-ACAA-651299187BCF}" destId="{34C98081-59CD-4C3B-A941-863F5E819B73}" srcOrd="5"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1B59ED-06C8-4C4F-BAD6-B4A51BB4187E}" type="doc">
      <dgm:prSet loTypeId="urn:microsoft.com/office/officeart/2005/8/layout/hProcess11" loCatId="process" qsTypeId="urn:microsoft.com/office/officeart/2005/8/quickstyle/3d3" qsCatId="3D" csTypeId="urn:microsoft.com/office/officeart/2005/8/colors/colorful4" csCatId="colorful" phldr="1"/>
      <dgm:spPr/>
      <dgm:t>
        <a:bodyPr/>
        <a:lstStyle/>
        <a:p>
          <a:endParaRPr lang="en-US"/>
        </a:p>
      </dgm:t>
    </dgm:pt>
    <dgm:pt modelId="{5E2F02D0-701F-418A-AA23-DCB88F04A16A}">
      <dgm:prSet/>
      <dgm:spPr/>
      <dgm:t>
        <a:bodyPr/>
        <a:lstStyle/>
        <a:p>
          <a:r>
            <a:rPr lang="en-US" dirty="0">
              <a:latin typeface="Times New Roman" panose="02020603050405020304" pitchFamily="18" charset="0"/>
              <a:cs typeface="Times New Roman" panose="02020603050405020304" pitchFamily="18" charset="0"/>
            </a:rPr>
            <a:t>Supports independence within familiar environments</a:t>
          </a:r>
        </a:p>
      </dgm:t>
    </dgm:pt>
    <dgm:pt modelId="{97AAA550-0110-4417-AB06-743CC544CFE7}" type="parTrans" cxnId="{D1B4D75E-41EE-4410-A2DA-F911D3D12947}">
      <dgm:prSet/>
      <dgm:spPr/>
      <dgm:t>
        <a:bodyPr/>
        <a:lstStyle/>
        <a:p>
          <a:endParaRPr lang="en-US"/>
        </a:p>
      </dgm:t>
    </dgm:pt>
    <dgm:pt modelId="{C3B9048B-5AEB-41DA-9411-D2086A766780}" type="sibTrans" cxnId="{D1B4D75E-41EE-4410-A2DA-F911D3D12947}">
      <dgm:prSet/>
      <dgm:spPr/>
      <dgm:t>
        <a:bodyPr/>
        <a:lstStyle/>
        <a:p>
          <a:endParaRPr lang="en-US"/>
        </a:p>
      </dgm:t>
    </dgm:pt>
    <dgm:pt modelId="{FE9125E5-E51F-4DE4-BDEC-5916FD4415DE}">
      <dgm:prSet/>
      <dgm:spPr/>
      <dgm:t>
        <a:bodyPr/>
        <a:lstStyle/>
        <a:p>
          <a:r>
            <a:rPr lang="en-US" dirty="0">
              <a:latin typeface="Times New Roman" panose="02020603050405020304" pitchFamily="18" charset="0"/>
              <a:cs typeface="Times New Roman" panose="02020603050405020304" pitchFamily="18" charset="0"/>
            </a:rPr>
            <a:t>Promotes autonomy and 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care (</a:t>
          </a:r>
          <a:r>
            <a:rPr lang="en-US" dirty="0" err="1">
              <a:latin typeface="Times New Roman" panose="02020603050405020304" pitchFamily="18" charset="0"/>
              <a:cs typeface="Times New Roman" panose="02020603050405020304" pitchFamily="18" charset="0"/>
            </a:rPr>
            <a:t>Roos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2022)</a:t>
          </a:r>
        </a:p>
      </dgm:t>
    </dgm:pt>
    <dgm:pt modelId="{5F61E10E-E34D-4E13-BA2A-0F7E551D637F}" type="parTrans" cxnId="{1F5BA999-210E-44F7-A7BB-233F421FE4B8}">
      <dgm:prSet/>
      <dgm:spPr/>
      <dgm:t>
        <a:bodyPr/>
        <a:lstStyle/>
        <a:p>
          <a:endParaRPr lang="en-US"/>
        </a:p>
      </dgm:t>
    </dgm:pt>
    <dgm:pt modelId="{DBED9E1F-5057-4E97-AF3F-3E604FAF8DB6}" type="sibTrans" cxnId="{1F5BA999-210E-44F7-A7BB-233F421FE4B8}">
      <dgm:prSet/>
      <dgm:spPr/>
      <dgm:t>
        <a:bodyPr/>
        <a:lstStyle/>
        <a:p>
          <a:endParaRPr lang="en-US"/>
        </a:p>
      </dgm:t>
    </dgm:pt>
    <dgm:pt modelId="{0D4C3FE4-5594-4C94-97A8-289608EFD885}">
      <dgm:prSet/>
      <dgm:spPr/>
      <dgm:t>
        <a:bodyPr/>
        <a:lstStyle/>
        <a:p>
          <a:r>
            <a:rPr lang="en-US" dirty="0">
              <a:latin typeface="Times New Roman" panose="02020603050405020304" pitchFamily="18" charset="0"/>
              <a:cs typeface="Times New Roman" panose="02020603050405020304" pitchFamily="18" charset="0"/>
            </a:rPr>
            <a:t>Workforce and funding challenges remain</a:t>
          </a:r>
        </a:p>
      </dgm:t>
    </dgm:pt>
    <dgm:pt modelId="{6CCDA233-A3FF-4734-AA02-434B23ADD14D}" type="parTrans" cxnId="{AFF702A1-62A2-44FC-8BB0-CEA01C58D390}">
      <dgm:prSet/>
      <dgm:spPr/>
      <dgm:t>
        <a:bodyPr/>
        <a:lstStyle/>
        <a:p>
          <a:endParaRPr lang="en-US"/>
        </a:p>
      </dgm:t>
    </dgm:pt>
    <dgm:pt modelId="{1B4F55CD-0ACD-46E5-9D22-A35DA5AC63A7}" type="sibTrans" cxnId="{AFF702A1-62A2-44FC-8BB0-CEA01C58D390}">
      <dgm:prSet/>
      <dgm:spPr/>
      <dgm:t>
        <a:bodyPr/>
        <a:lstStyle/>
        <a:p>
          <a:endParaRPr lang="en-US"/>
        </a:p>
      </dgm:t>
    </dgm:pt>
    <dgm:pt modelId="{F517B536-051A-4188-AEBE-55C72CA0BC32}" type="pres">
      <dgm:prSet presAssocID="{931B59ED-06C8-4C4F-BAD6-B4A51BB4187E}" presName="Name0" presStyleCnt="0">
        <dgm:presLayoutVars>
          <dgm:dir/>
          <dgm:resizeHandles val="exact"/>
        </dgm:presLayoutVars>
      </dgm:prSet>
      <dgm:spPr/>
    </dgm:pt>
    <dgm:pt modelId="{DDDFCA1B-1EA4-4820-B4A2-7BF8A29860AF}" type="pres">
      <dgm:prSet presAssocID="{931B59ED-06C8-4C4F-BAD6-B4A51BB4187E}" presName="arrow" presStyleLbl="bgShp" presStyleIdx="0" presStyleCnt="1"/>
      <dgm:spPr/>
    </dgm:pt>
    <dgm:pt modelId="{BF525051-8B87-461C-807D-2D2C85AF4C04}" type="pres">
      <dgm:prSet presAssocID="{931B59ED-06C8-4C4F-BAD6-B4A51BB4187E}" presName="points" presStyleCnt="0"/>
      <dgm:spPr/>
    </dgm:pt>
    <dgm:pt modelId="{605E6B09-D5E3-4957-B35D-A82205CD1E4E}" type="pres">
      <dgm:prSet presAssocID="{5E2F02D0-701F-418A-AA23-DCB88F04A16A}" presName="compositeA" presStyleCnt="0"/>
      <dgm:spPr/>
    </dgm:pt>
    <dgm:pt modelId="{801F8033-8F4B-4772-A00C-8D6785B91526}" type="pres">
      <dgm:prSet presAssocID="{5E2F02D0-701F-418A-AA23-DCB88F04A16A}" presName="textA" presStyleLbl="revTx" presStyleIdx="0" presStyleCnt="3">
        <dgm:presLayoutVars>
          <dgm:bulletEnabled val="1"/>
        </dgm:presLayoutVars>
      </dgm:prSet>
      <dgm:spPr/>
    </dgm:pt>
    <dgm:pt modelId="{32B65C52-64DC-4023-A56B-FCF5E4E66100}" type="pres">
      <dgm:prSet presAssocID="{5E2F02D0-701F-418A-AA23-DCB88F04A16A}" presName="circleA" presStyleLbl="node1" presStyleIdx="0" presStyleCnt="3"/>
      <dgm:spPr/>
    </dgm:pt>
    <dgm:pt modelId="{B6AE5C89-F317-4361-A749-373B1B849BD8}" type="pres">
      <dgm:prSet presAssocID="{5E2F02D0-701F-418A-AA23-DCB88F04A16A}" presName="spaceA" presStyleCnt="0"/>
      <dgm:spPr/>
    </dgm:pt>
    <dgm:pt modelId="{9D94F6F9-6B5A-44CB-865C-C14F5965AC44}" type="pres">
      <dgm:prSet presAssocID="{C3B9048B-5AEB-41DA-9411-D2086A766780}" presName="space" presStyleCnt="0"/>
      <dgm:spPr/>
    </dgm:pt>
    <dgm:pt modelId="{077E8540-350F-4761-AFA5-D244E7F3EDC1}" type="pres">
      <dgm:prSet presAssocID="{FE9125E5-E51F-4DE4-BDEC-5916FD4415DE}" presName="compositeB" presStyleCnt="0"/>
      <dgm:spPr/>
    </dgm:pt>
    <dgm:pt modelId="{F6E6428C-6A6F-4BE6-A906-504C2A40C025}" type="pres">
      <dgm:prSet presAssocID="{FE9125E5-E51F-4DE4-BDEC-5916FD4415DE}" presName="textB" presStyleLbl="revTx" presStyleIdx="1" presStyleCnt="3">
        <dgm:presLayoutVars>
          <dgm:bulletEnabled val="1"/>
        </dgm:presLayoutVars>
      </dgm:prSet>
      <dgm:spPr/>
    </dgm:pt>
    <dgm:pt modelId="{CE9669AB-7623-4D08-8689-F177D81DB8A7}" type="pres">
      <dgm:prSet presAssocID="{FE9125E5-E51F-4DE4-BDEC-5916FD4415DE}" presName="circleB" presStyleLbl="node1" presStyleIdx="1" presStyleCnt="3"/>
      <dgm:spPr/>
    </dgm:pt>
    <dgm:pt modelId="{40952D7B-5294-4872-A959-F681F54959F3}" type="pres">
      <dgm:prSet presAssocID="{FE9125E5-E51F-4DE4-BDEC-5916FD4415DE}" presName="spaceB" presStyleCnt="0"/>
      <dgm:spPr/>
    </dgm:pt>
    <dgm:pt modelId="{ADF88654-AC11-45D2-AE20-1C44ACEDCF71}" type="pres">
      <dgm:prSet presAssocID="{DBED9E1F-5057-4E97-AF3F-3E604FAF8DB6}" presName="space" presStyleCnt="0"/>
      <dgm:spPr/>
    </dgm:pt>
    <dgm:pt modelId="{FAF55C1A-12E9-4A86-9EB3-884107CBE461}" type="pres">
      <dgm:prSet presAssocID="{0D4C3FE4-5594-4C94-97A8-289608EFD885}" presName="compositeA" presStyleCnt="0"/>
      <dgm:spPr/>
    </dgm:pt>
    <dgm:pt modelId="{9CA90AA7-B008-4AEA-9B6A-94B681FACB52}" type="pres">
      <dgm:prSet presAssocID="{0D4C3FE4-5594-4C94-97A8-289608EFD885}" presName="textA" presStyleLbl="revTx" presStyleIdx="2" presStyleCnt="3">
        <dgm:presLayoutVars>
          <dgm:bulletEnabled val="1"/>
        </dgm:presLayoutVars>
      </dgm:prSet>
      <dgm:spPr/>
    </dgm:pt>
    <dgm:pt modelId="{717D9FB0-EC5C-4EAB-AF2E-FC79448ECE4E}" type="pres">
      <dgm:prSet presAssocID="{0D4C3FE4-5594-4C94-97A8-289608EFD885}" presName="circleA" presStyleLbl="node1" presStyleIdx="2" presStyleCnt="3"/>
      <dgm:spPr/>
    </dgm:pt>
    <dgm:pt modelId="{C2D0EAA7-526B-4E0D-907D-2C853B5B4E62}" type="pres">
      <dgm:prSet presAssocID="{0D4C3FE4-5594-4C94-97A8-289608EFD885}" presName="spaceA" presStyleCnt="0"/>
      <dgm:spPr/>
    </dgm:pt>
  </dgm:ptLst>
  <dgm:cxnLst>
    <dgm:cxn modelId="{D1B4D75E-41EE-4410-A2DA-F911D3D12947}" srcId="{931B59ED-06C8-4C4F-BAD6-B4A51BB4187E}" destId="{5E2F02D0-701F-418A-AA23-DCB88F04A16A}" srcOrd="0" destOrd="0" parTransId="{97AAA550-0110-4417-AB06-743CC544CFE7}" sibTransId="{C3B9048B-5AEB-41DA-9411-D2086A766780}"/>
    <dgm:cxn modelId="{16DA115F-8F91-4575-ACDE-E0B47BF81DDA}" type="presOf" srcId="{0D4C3FE4-5594-4C94-97A8-289608EFD885}" destId="{9CA90AA7-B008-4AEA-9B6A-94B681FACB52}" srcOrd="0" destOrd="0" presId="urn:microsoft.com/office/officeart/2005/8/layout/hProcess11"/>
    <dgm:cxn modelId="{A215DA76-8CFA-4E89-81AB-E9FF0B1F1267}" type="presOf" srcId="{FE9125E5-E51F-4DE4-BDEC-5916FD4415DE}" destId="{F6E6428C-6A6F-4BE6-A906-504C2A40C025}" srcOrd="0" destOrd="0" presId="urn:microsoft.com/office/officeart/2005/8/layout/hProcess11"/>
    <dgm:cxn modelId="{98B8FE8B-2723-469B-B1DA-8DCA2725D1AE}" type="presOf" srcId="{931B59ED-06C8-4C4F-BAD6-B4A51BB4187E}" destId="{F517B536-051A-4188-AEBE-55C72CA0BC32}" srcOrd="0" destOrd="0" presId="urn:microsoft.com/office/officeart/2005/8/layout/hProcess11"/>
    <dgm:cxn modelId="{1F5BA999-210E-44F7-A7BB-233F421FE4B8}" srcId="{931B59ED-06C8-4C4F-BAD6-B4A51BB4187E}" destId="{FE9125E5-E51F-4DE4-BDEC-5916FD4415DE}" srcOrd="1" destOrd="0" parTransId="{5F61E10E-E34D-4E13-BA2A-0F7E551D637F}" sibTransId="{DBED9E1F-5057-4E97-AF3F-3E604FAF8DB6}"/>
    <dgm:cxn modelId="{1091A09D-3C18-4696-A54B-C40BFC07B6AD}" type="presOf" srcId="{5E2F02D0-701F-418A-AA23-DCB88F04A16A}" destId="{801F8033-8F4B-4772-A00C-8D6785B91526}" srcOrd="0" destOrd="0" presId="urn:microsoft.com/office/officeart/2005/8/layout/hProcess11"/>
    <dgm:cxn modelId="{AFF702A1-62A2-44FC-8BB0-CEA01C58D390}" srcId="{931B59ED-06C8-4C4F-BAD6-B4A51BB4187E}" destId="{0D4C3FE4-5594-4C94-97A8-289608EFD885}" srcOrd="2" destOrd="0" parTransId="{6CCDA233-A3FF-4734-AA02-434B23ADD14D}" sibTransId="{1B4F55CD-0ACD-46E5-9D22-A35DA5AC63A7}"/>
    <dgm:cxn modelId="{B5C99BDF-9FBA-4BB8-B853-A6AC9779A5C2}" type="presParOf" srcId="{F517B536-051A-4188-AEBE-55C72CA0BC32}" destId="{DDDFCA1B-1EA4-4820-B4A2-7BF8A29860AF}" srcOrd="0" destOrd="0" presId="urn:microsoft.com/office/officeart/2005/8/layout/hProcess11"/>
    <dgm:cxn modelId="{056D9C49-9A72-40E3-B387-F1A5976117A5}" type="presParOf" srcId="{F517B536-051A-4188-AEBE-55C72CA0BC32}" destId="{BF525051-8B87-461C-807D-2D2C85AF4C04}" srcOrd="1" destOrd="0" presId="urn:microsoft.com/office/officeart/2005/8/layout/hProcess11"/>
    <dgm:cxn modelId="{F3B77661-0A8F-44DF-AD42-12428D904A1A}" type="presParOf" srcId="{BF525051-8B87-461C-807D-2D2C85AF4C04}" destId="{605E6B09-D5E3-4957-B35D-A82205CD1E4E}" srcOrd="0" destOrd="0" presId="urn:microsoft.com/office/officeart/2005/8/layout/hProcess11"/>
    <dgm:cxn modelId="{DC70C01E-447C-43CB-A1DA-63639D256FB5}" type="presParOf" srcId="{605E6B09-D5E3-4957-B35D-A82205CD1E4E}" destId="{801F8033-8F4B-4772-A00C-8D6785B91526}" srcOrd="0" destOrd="0" presId="urn:microsoft.com/office/officeart/2005/8/layout/hProcess11"/>
    <dgm:cxn modelId="{41EA4CDC-D1A6-477B-992C-05F48B6EDFA8}" type="presParOf" srcId="{605E6B09-D5E3-4957-B35D-A82205CD1E4E}" destId="{32B65C52-64DC-4023-A56B-FCF5E4E66100}" srcOrd="1" destOrd="0" presId="urn:microsoft.com/office/officeart/2005/8/layout/hProcess11"/>
    <dgm:cxn modelId="{85C15C86-45D3-4CEB-BBDD-27AA2464121D}" type="presParOf" srcId="{605E6B09-D5E3-4957-B35D-A82205CD1E4E}" destId="{B6AE5C89-F317-4361-A749-373B1B849BD8}" srcOrd="2" destOrd="0" presId="urn:microsoft.com/office/officeart/2005/8/layout/hProcess11"/>
    <dgm:cxn modelId="{59BB0C79-1AF1-4727-BF19-731C6B31321C}" type="presParOf" srcId="{BF525051-8B87-461C-807D-2D2C85AF4C04}" destId="{9D94F6F9-6B5A-44CB-865C-C14F5965AC44}" srcOrd="1" destOrd="0" presId="urn:microsoft.com/office/officeart/2005/8/layout/hProcess11"/>
    <dgm:cxn modelId="{F6D9C152-C10C-4937-AF7C-D9FBD124FFEA}" type="presParOf" srcId="{BF525051-8B87-461C-807D-2D2C85AF4C04}" destId="{077E8540-350F-4761-AFA5-D244E7F3EDC1}" srcOrd="2" destOrd="0" presId="urn:microsoft.com/office/officeart/2005/8/layout/hProcess11"/>
    <dgm:cxn modelId="{5F7DE05A-1348-4E8F-9DD2-079307B88601}" type="presParOf" srcId="{077E8540-350F-4761-AFA5-D244E7F3EDC1}" destId="{F6E6428C-6A6F-4BE6-A906-504C2A40C025}" srcOrd="0" destOrd="0" presId="urn:microsoft.com/office/officeart/2005/8/layout/hProcess11"/>
    <dgm:cxn modelId="{DCA46561-8C6A-4CB3-86CD-476844C57F91}" type="presParOf" srcId="{077E8540-350F-4761-AFA5-D244E7F3EDC1}" destId="{CE9669AB-7623-4D08-8689-F177D81DB8A7}" srcOrd="1" destOrd="0" presId="urn:microsoft.com/office/officeart/2005/8/layout/hProcess11"/>
    <dgm:cxn modelId="{8575CF4F-B07C-4E7F-A64F-99BA739432D9}" type="presParOf" srcId="{077E8540-350F-4761-AFA5-D244E7F3EDC1}" destId="{40952D7B-5294-4872-A959-F681F54959F3}" srcOrd="2" destOrd="0" presId="urn:microsoft.com/office/officeart/2005/8/layout/hProcess11"/>
    <dgm:cxn modelId="{7D6000C3-C2B9-4C09-8E2C-4B56CB934632}" type="presParOf" srcId="{BF525051-8B87-461C-807D-2D2C85AF4C04}" destId="{ADF88654-AC11-45D2-AE20-1C44ACEDCF71}" srcOrd="3" destOrd="0" presId="urn:microsoft.com/office/officeart/2005/8/layout/hProcess11"/>
    <dgm:cxn modelId="{88AFE01C-814D-43EA-A628-D656937D2E33}" type="presParOf" srcId="{BF525051-8B87-461C-807D-2D2C85AF4C04}" destId="{FAF55C1A-12E9-4A86-9EB3-884107CBE461}" srcOrd="4" destOrd="0" presId="urn:microsoft.com/office/officeart/2005/8/layout/hProcess11"/>
    <dgm:cxn modelId="{C277AE1E-60C1-4CE6-AEDB-62C94F6FCD3B}" type="presParOf" srcId="{FAF55C1A-12E9-4A86-9EB3-884107CBE461}" destId="{9CA90AA7-B008-4AEA-9B6A-94B681FACB52}" srcOrd="0" destOrd="0" presId="urn:microsoft.com/office/officeart/2005/8/layout/hProcess11"/>
    <dgm:cxn modelId="{BD302E04-A43C-4FC0-8AD0-D70889762D95}" type="presParOf" srcId="{FAF55C1A-12E9-4A86-9EB3-884107CBE461}" destId="{717D9FB0-EC5C-4EAB-AF2E-FC79448ECE4E}" srcOrd="1" destOrd="0" presId="urn:microsoft.com/office/officeart/2005/8/layout/hProcess11"/>
    <dgm:cxn modelId="{A85D1A82-8031-4FC4-AFF4-80814C2007F9}" type="presParOf" srcId="{FAF55C1A-12E9-4A86-9EB3-884107CBE461}" destId="{C2D0EAA7-526B-4E0D-907D-2C853B5B4E62}"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828B77-602B-4175-B03F-5865B170E722}" type="doc">
      <dgm:prSet loTypeId="urn:microsoft.com/office/officeart/2005/8/layout/StepDownProcess" loCatId="process" qsTypeId="urn:microsoft.com/office/officeart/2005/8/quickstyle/3d3" qsCatId="3D" csTypeId="urn:microsoft.com/office/officeart/2005/8/colors/colorful4" csCatId="colorful"/>
      <dgm:spPr/>
      <dgm:t>
        <a:bodyPr/>
        <a:lstStyle/>
        <a:p>
          <a:endParaRPr lang="en-US"/>
        </a:p>
      </dgm:t>
    </dgm:pt>
    <dgm:pt modelId="{11A7F2AD-093F-449D-B83B-5D3BDC9C1823}">
      <dgm:prSet/>
      <dgm:spPr/>
      <dgm:t>
        <a:bodyPr/>
        <a:lstStyle/>
        <a:p>
          <a:r>
            <a:rPr lang="en-US" dirty="0">
              <a:latin typeface="Times New Roman" panose="02020603050405020304" pitchFamily="18" charset="0"/>
              <a:cs typeface="Times New Roman" panose="02020603050405020304" pitchFamily="18" charset="0"/>
            </a:rPr>
            <a:t>Provides continuous supervision and support</a:t>
          </a:r>
        </a:p>
      </dgm:t>
    </dgm:pt>
    <dgm:pt modelId="{E98C5239-50FF-42BB-BFD6-90A3A5B600CA}" type="parTrans" cxnId="{6E0E0842-F97B-4822-BFDD-DC0E8DB242B2}">
      <dgm:prSet/>
      <dgm:spPr/>
      <dgm:t>
        <a:bodyPr/>
        <a:lstStyle/>
        <a:p>
          <a:endParaRPr lang="en-US"/>
        </a:p>
      </dgm:t>
    </dgm:pt>
    <dgm:pt modelId="{4ECB70B3-42FD-4037-B738-4526C7CEB650}" type="sibTrans" cxnId="{6E0E0842-F97B-4822-BFDD-DC0E8DB242B2}">
      <dgm:prSet/>
      <dgm:spPr/>
      <dgm:t>
        <a:bodyPr/>
        <a:lstStyle/>
        <a:p>
          <a:endParaRPr lang="en-US"/>
        </a:p>
      </dgm:t>
    </dgm:pt>
    <dgm:pt modelId="{DE29B7C9-89EF-4F0F-998D-94082D846558}">
      <dgm:prSet/>
      <dgm:spPr/>
      <dgm:t>
        <a:bodyPr/>
        <a:lstStyle/>
        <a:p>
          <a:r>
            <a:rPr lang="en-US" dirty="0">
              <a:latin typeface="Times New Roman" panose="02020603050405020304" pitchFamily="18" charset="0"/>
              <a:cs typeface="Times New Roman" panose="02020603050405020304" pitchFamily="18" charset="0"/>
            </a:rPr>
            <a:t>Suitable for complex and high-dependency needs</a:t>
          </a:r>
        </a:p>
      </dgm:t>
    </dgm:pt>
    <dgm:pt modelId="{2425F716-7E97-4A49-AC47-9A106114E432}" type="parTrans" cxnId="{1575327A-000A-4404-81F1-3B5C22F85E3B}">
      <dgm:prSet/>
      <dgm:spPr/>
      <dgm:t>
        <a:bodyPr/>
        <a:lstStyle/>
        <a:p>
          <a:endParaRPr lang="en-US"/>
        </a:p>
      </dgm:t>
    </dgm:pt>
    <dgm:pt modelId="{5365A71B-4A97-4521-B9D3-DFC5A5016854}" type="sibTrans" cxnId="{1575327A-000A-4404-81F1-3B5C22F85E3B}">
      <dgm:prSet/>
      <dgm:spPr/>
      <dgm:t>
        <a:bodyPr/>
        <a:lstStyle/>
        <a:p>
          <a:endParaRPr lang="en-US"/>
        </a:p>
      </dgm:t>
    </dgm:pt>
    <dgm:pt modelId="{238FCE63-7928-4831-AF3A-E07A30C37A7E}">
      <dgm:prSet/>
      <dgm:spPr/>
      <dgm:t>
        <a:bodyPr/>
        <a:lstStyle/>
        <a:p>
          <a:r>
            <a:rPr lang="en-US" dirty="0">
              <a:latin typeface="Times New Roman" panose="02020603050405020304" pitchFamily="18" charset="0"/>
              <a:cs typeface="Times New Roman" panose="02020603050405020304" pitchFamily="18" charset="0"/>
            </a:rPr>
            <a:t>May reduce autonomy and independence</a:t>
          </a:r>
        </a:p>
      </dgm:t>
    </dgm:pt>
    <dgm:pt modelId="{F674F6C2-EB13-425A-95AB-73AAF7672904}" type="parTrans" cxnId="{2AD36C4C-2966-4DFC-9A7B-4446008E80B5}">
      <dgm:prSet/>
      <dgm:spPr/>
      <dgm:t>
        <a:bodyPr/>
        <a:lstStyle/>
        <a:p>
          <a:endParaRPr lang="en-US"/>
        </a:p>
      </dgm:t>
    </dgm:pt>
    <dgm:pt modelId="{BE1CF437-31EA-4638-8863-3083527421D3}" type="sibTrans" cxnId="{2AD36C4C-2966-4DFC-9A7B-4446008E80B5}">
      <dgm:prSet/>
      <dgm:spPr/>
      <dgm:t>
        <a:bodyPr/>
        <a:lstStyle/>
        <a:p>
          <a:endParaRPr lang="en-US"/>
        </a:p>
      </dgm:t>
    </dgm:pt>
    <dgm:pt modelId="{1AC1131F-6877-41D4-8351-0BE764A517E9}" type="pres">
      <dgm:prSet presAssocID="{0E828B77-602B-4175-B03F-5865B170E722}" presName="rootnode" presStyleCnt="0">
        <dgm:presLayoutVars>
          <dgm:chMax/>
          <dgm:chPref/>
          <dgm:dir/>
          <dgm:animLvl val="lvl"/>
        </dgm:presLayoutVars>
      </dgm:prSet>
      <dgm:spPr/>
    </dgm:pt>
    <dgm:pt modelId="{A918887B-FB8B-4322-A673-37E49B4FFAFA}" type="pres">
      <dgm:prSet presAssocID="{11A7F2AD-093F-449D-B83B-5D3BDC9C1823}" presName="composite" presStyleCnt="0"/>
      <dgm:spPr/>
    </dgm:pt>
    <dgm:pt modelId="{BC55DADC-5F3C-4035-8460-22C903A45E5E}" type="pres">
      <dgm:prSet presAssocID="{11A7F2AD-093F-449D-B83B-5D3BDC9C1823}" presName="bentUpArrow1" presStyleLbl="alignImgPlace1" presStyleIdx="0" presStyleCnt="2"/>
      <dgm:spPr/>
    </dgm:pt>
    <dgm:pt modelId="{53C87B84-79CA-4171-8403-9695F1436A3A}" type="pres">
      <dgm:prSet presAssocID="{11A7F2AD-093F-449D-B83B-5D3BDC9C1823}" presName="ParentText" presStyleLbl="node1" presStyleIdx="0" presStyleCnt="3">
        <dgm:presLayoutVars>
          <dgm:chMax val="1"/>
          <dgm:chPref val="1"/>
          <dgm:bulletEnabled val="1"/>
        </dgm:presLayoutVars>
      </dgm:prSet>
      <dgm:spPr/>
    </dgm:pt>
    <dgm:pt modelId="{AF7033BB-D361-4E0D-B307-3B7A66D2B545}" type="pres">
      <dgm:prSet presAssocID="{11A7F2AD-093F-449D-B83B-5D3BDC9C1823}" presName="ChildText" presStyleLbl="revTx" presStyleIdx="0" presStyleCnt="2">
        <dgm:presLayoutVars>
          <dgm:chMax val="0"/>
          <dgm:chPref val="0"/>
          <dgm:bulletEnabled val="1"/>
        </dgm:presLayoutVars>
      </dgm:prSet>
      <dgm:spPr/>
    </dgm:pt>
    <dgm:pt modelId="{85C3D552-B995-498A-9B7E-315BFDA26586}" type="pres">
      <dgm:prSet presAssocID="{4ECB70B3-42FD-4037-B738-4526C7CEB650}" presName="sibTrans" presStyleCnt="0"/>
      <dgm:spPr/>
    </dgm:pt>
    <dgm:pt modelId="{54312AE5-F890-4E9A-9E57-E9035D32A9CE}" type="pres">
      <dgm:prSet presAssocID="{DE29B7C9-89EF-4F0F-998D-94082D846558}" presName="composite" presStyleCnt="0"/>
      <dgm:spPr/>
    </dgm:pt>
    <dgm:pt modelId="{C021ECBB-B805-4223-96FC-077DE2BB07AE}" type="pres">
      <dgm:prSet presAssocID="{DE29B7C9-89EF-4F0F-998D-94082D846558}" presName="bentUpArrow1" presStyleLbl="alignImgPlace1" presStyleIdx="1" presStyleCnt="2"/>
      <dgm:spPr/>
    </dgm:pt>
    <dgm:pt modelId="{546B204D-95B9-4681-9823-754A6E824AC1}" type="pres">
      <dgm:prSet presAssocID="{DE29B7C9-89EF-4F0F-998D-94082D846558}" presName="ParentText" presStyleLbl="node1" presStyleIdx="1" presStyleCnt="3">
        <dgm:presLayoutVars>
          <dgm:chMax val="1"/>
          <dgm:chPref val="1"/>
          <dgm:bulletEnabled val="1"/>
        </dgm:presLayoutVars>
      </dgm:prSet>
      <dgm:spPr/>
    </dgm:pt>
    <dgm:pt modelId="{E728B724-2443-4561-ADAD-9DBDD81C6296}" type="pres">
      <dgm:prSet presAssocID="{DE29B7C9-89EF-4F0F-998D-94082D846558}" presName="ChildText" presStyleLbl="revTx" presStyleIdx="1" presStyleCnt="2">
        <dgm:presLayoutVars>
          <dgm:chMax val="0"/>
          <dgm:chPref val="0"/>
          <dgm:bulletEnabled val="1"/>
        </dgm:presLayoutVars>
      </dgm:prSet>
      <dgm:spPr/>
    </dgm:pt>
    <dgm:pt modelId="{75FE66E6-D167-45A1-A3B1-6837B41681B1}" type="pres">
      <dgm:prSet presAssocID="{5365A71B-4A97-4521-B9D3-DFC5A5016854}" presName="sibTrans" presStyleCnt="0"/>
      <dgm:spPr/>
    </dgm:pt>
    <dgm:pt modelId="{5299A007-11CF-4611-A3EF-268F534E5C4B}" type="pres">
      <dgm:prSet presAssocID="{238FCE63-7928-4831-AF3A-E07A30C37A7E}" presName="composite" presStyleCnt="0"/>
      <dgm:spPr/>
    </dgm:pt>
    <dgm:pt modelId="{4222E834-8B2E-456B-811B-25EBD1A1416C}" type="pres">
      <dgm:prSet presAssocID="{238FCE63-7928-4831-AF3A-E07A30C37A7E}" presName="ParentText" presStyleLbl="node1" presStyleIdx="2" presStyleCnt="3">
        <dgm:presLayoutVars>
          <dgm:chMax val="1"/>
          <dgm:chPref val="1"/>
          <dgm:bulletEnabled val="1"/>
        </dgm:presLayoutVars>
      </dgm:prSet>
      <dgm:spPr/>
    </dgm:pt>
  </dgm:ptLst>
  <dgm:cxnLst>
    <dgm:cxn modelId="{43393700-E9FC-4137-83AC-59966779A1B2}" type="presOf" srcId="{0E828B77-602B-4175-B03F-5865B170E722}" destId="{1AC1131F-6877-41D4-8351-0BE764A517E9}" srcOrd="0" destOrd="0" presId="urn:microsoft.com/office/officeart/2005/8/layout/StepDownProcess"/>
    <dgm:cxn modelId="{6E0E0842-F97B-4822-BFDD-DC0E8DB242B2}" srcId="{0E828B77-602B-4175-B03F-5865B170E722}" destId="{11A7F2AD-093F-449D-B83B-5D3BDC9C1823}" srcOrd="0" destOrd="0" parTransId="{E98C5239-50FF-42BB-BFD6-90A3A5B600CA}" sibTransId="{4ECB70B3-42FD-4037-B738-4526C7CEB650}"/>
    <dgm:cxn modelId="{2AD36C4C-2966-4DFC-9A7B-4446008E80B5}" srcId="{0E828B77-602B-4175-B03F-5865B170E722}" destId="{238FCE63-7928-4831-AF3A-E07A30C37A7E}" srcOrd="2" destOrd="0" parTransId="{F674F6C2-EB13-425A-95AB-73AAF7672904}" sibTransId="{BE1CF437-31EA-4638-8863-3083527421D3}"/>
    <dgm:cxn modelId="{1575327A-000A-4404-81F1-3B5C22F85E3B}" srcId="{0E828B77-602B-4175-B03F-5865B170E722}" destId="{DE29B7C9-89EF-4F0F-998D-94082D846558}" srcOrd="1" destOrd="0" parTransId="{2425F716-7E97-4A49-AC47-9A106114E432}" sibTransId="{5365A71B-4A97-4521-B9D3-DFC5A5016854}"/>
    <dgm:cxn modelId="{B288798B-718B-4314-8E09-D3B360773A04}" type="presOf" srcId="{11A7F2AD-093F-449D-B83B-5D3BDC9C1823}" destId="{53C87B84-79CA-4171-8403-9695F1436A3A}" srcOrd="0" destOrd="0" presId="urn:microsoft.com/office/officeart/2005/8/layout/StepDownProcess"/>
    <dgm:cxn modelId="{ED7C899E-9D0E-4D79-9F88-9F7331C38FF9}" type="presOf" srcId="{238FCE63-7928-4831-AF3A-E07A30C37A7E}" destId="{4222E834-8B2E-456B-811B-25EBD1A1416C}" srcOrd="0" destOrd="0" presId="urn:microsoft.com/office/officeart/2005/8/layout/StepDownProcess"/>
    <dgm:cxn modelId="{05B0CDF6-6B08-4E04-B771-25B36E42B74E}" type="presOf" srcId="{DE29B7C9-89EF-4F0F-998D-94082D846558}" destId="{546B204D-95B9-4681-9823-754A6E824AC1}" srcOrd="0" destOrd="0" presId="urn:microsoft.com/office/officeart/2005/8/layout/StepDownProcess"/>
    <dgm:cxn modelId="{00D416F3-848B-42A2-AB1F-E135DBC04B8A}" type="presParOf" srcId="{1AC1131F-6877-41D4-8351-0BE764A517E9}" destId="{A918887B-FB8B-4322-A673-37E49B4FFAFA}" srcOrd="0" destOrd="0" presId="urn:microsoft.com/office/officeart/2005/8/layout/StepDownProcess"/>
    <dgm:cxn modelId="{50B876C2-BA78-4682-8EEC-5E7DBA2D38EB}" type="presParOf" srcId="{A918887B-FB8B-4322-A673-37E49B4FFAFA}" destId="{BC55DADC-5F3C-4035-8460-22C903A45E5E}" srcOrd="0" destOrd="0" presId="urn:microsoft.com/office/officeart/2005/8/layout/StepDownProcess"/>
    <dgm:cxn modelId="{E19DD320-C7DD-4F57-84CB-725607C61C2A}" type="presParOf" srcId="{A918887B-FB8B-4322-A673-37E49B4FFAFA}" destId="{53C87B84-79CA-4171-8403-9695F1436A3A}" srcOrd="1" destOrd="0" presId="urn:microsoft.com/office/officeart/2005/8/layout/StepDownProcess"/>
    <dgm:cxn modelId="{79211BBA-4BF6-48C6-A6DA-E00ED93D5C4C}" type="presParOf" srcId="{A918887B-FB8B-4322-A673-37E49B4FFAFA}" destId="{AF7033BB-D361-4E0D-B307-3B7A66D2B545}" srcOrd="2" destOrd="0" presId="urn:microsoft.com/office/officeart/2005/8/layout/StepDownProcess"/>
    <dgm:cxn modelId="{2F53024A-6095-4860-AC33-B2450C88547A}" type="presParOf" srcId="{1AC1131F-6877-41D4-8351-0BE764A517E9}" destId="{85C3D552-B995-498A-9B7E-315BFDA26586}" srcOrd="1" destOrd="0" presId="urn:microsoft.com/office/officeart/2005/8/layout/StepDownProcess"/>
    <dgm:cxn modelId="{D3F110B0-4E6C-4B21-9971-0CDA24ABCB84}" type="presParOf" srcId="{1AC1131F-6877-41D4-8351-0BE764A517E9}" destId="{54312AE5-F890-4E9A-9E57-E9035D32A9CE}" srcOrd="2" destOrd="0" presId="urn:microsoft.com/office/officeart/2005/8/layout/StepDownProcess"/>
    <dgm:cxn modelId="{185687E5-8326-4838-A898-940C2B9B01F2}" type="presParOf" srcId="{54312AE5-F890-4E9A-9E57-E9035D32A9CE}" destId="{C021ECBB-B805-4223-96FC-077DE2BB07AE}" srcOrd="0" destOrd="0" presId="urn:microsoft.com/office/officeart/2005/8/layout/StepDownProcess"/>
    <dgm:cxn modelId="{B0F00814-0EC0-44E7-8C36-539AE525BB57}" type="presParOf" srcId="{54312AE5-F890-4E9A-9E57-E9035D32A9CE}" destId="{546B204D-95B9-4681-9823-754A6E824AC1}" srcOrd="1" destOrd="0" presId="urn:microsoft.com/office/officeart/2005/8/layout/StepDownProcess"/>
    <dgm:cxn modelId="{F733BCD3-9DC5-4BB9-BDE6-5F302E5A7CC2}" type="presParOf" srcId="{54312AE5-F890-4E9A-9E57-E9035D32A9CE}" destId="{E728B724-2443-4561-ADAD-9DBDD81C6296}" srcOrd="2" destOrd="0" presId="urn:microsoft.com/office/officeart/2005/8/layout/StepDownProcess"/>
    <dgm:cxn modelId="{39E0AF17-4958-4A60-9EEC-495C42BD06CE}" type="presParOf" srcId="{1AC1131F-6877-41D4-8351-0BE764A517E9}" destId="{75FE66E6-D167-45A1-A3B1-6837B41681B1}" srcOrd="3" destOrd="0" presId="urn:microsoft.com/office/officeart/2005/8/layout/StepDownProcess"/>
    <dgm:cxn modelId="{99B95E28-2232-4A57-98FD-03D755C173B3}" type="presParOf" srcId="{1AC1131F-6877-41D4-8351-0BE764A517E9}" destId="{5299A007-11CF-4611-A3EF-268F534E5C4B}" srcOrd="4" destOrd="0" presId="urn:microsoft.com/office/officeart/2005/8/layout/StepDownProcess"/>
    <dgm:cxn modelId="{90F97D51-EA62-44F5-9BB2-597F4B666E0F}" type="presParOf" srcId="{5299A007-11CF-4611-A3EF-268F534E5C4B}" destId="{4222E834-8B2E-456B-811B-25EBD1A1416C}"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F2F494-517F-4D91-84D7-22A835499182}" type="doc">
      <dgm:prSet loTypeId="urn:microsoft.com/office/officeart/2005/8/layout/chevronAccent+Icon" loCatId="process" qsTypeId="urn:microsoft.com/office/officeart/2005/8/quickstyle/3d3" qsCatId="3D" csTypeId="urn:microsoft.com/office/officeart/2005/8/colors/colorful4" csCatId="colorful"/>
      <dgm:spPr/>
      <dgm:t>
        <a:bodyPr/>
        <a:lstStyle/>
        <a:p>
          <a:endParaRPr lang="en-US"/>
        </a:p>
      </dgm:t>
    </dgm:pt>
    <dgm:pt modelId="{B8A7F55C-44FC-424A-B42F-C17E81B26F7C}">
      <dgm:prSet/>
      <dgm:spPr/>
      <dgm:t>
        <a:bodyPr/>
        <a:lstStyle/>
        <a:p>
          <a:r>
            <a:rPr lang="en-US" dirty="0">
              <a:latin typeface="Times New Roman" panose="02020603050405020304" pitchFamily="18" charset="0"/>
              <a:cs typeface="Times New Roman" panose="02020603050405020304" pitchFamily="18" charset="0"/>
            </a:rPr>
            <a:t>Frailty, chronic illness and dementia</a:t>
          </a:r>
        </a:p>
      </dgm:t>
    </dgm:pt>
    <dgm:pt modelId="{C1BE7183-B5F3-420C-AD97-90DE2B108690}" type="parTrans" cxnId="{3F551A1E-37AA-4BEF-BB16-BB41E847A5AD}">
      <dgm:prSet/>
      <dgm:spPr/>
      <dgm:t>
        <a:bodyPr/>
        <a:lstStyle/>
        <a:p>
          <a:endParaRPr lang="en-US"/>
        </a:p>
      </dgm:t>
    </dgm:pt>
    <dgm:pt modelId="{DE265AC1-B6C4-4CBA-9477-E267DA62778D}" type="sibTrans" cxnId="{3F551A1E-37AA-4BEF-BB16-BB41E847A5AD}">
      <dgm:prSet/>
      <dgm:spPr/>
      <dgm:t>
        <a:bodyPr/>
        <a:lstStyle/>
        <a:p>
          <a:endParaRPr lang="en-US"/>
        </a:p>
      </dgm:t>
    </dgm:pt>
    <dgm:pt modelId="{64ACC9E2-59C5-4993-A1F9-F9D61523879B}">
      <dgm:prSet/>
      <dgm:spPr/>
      <dgm:t>
        <a:bodyPr/>
        <a:lstStyle/>
        <a:p>
          <a:r>
            <a:rPr lang="en-US" dirty="0">
              <a:latin typeface="Times New Roman" panose="02020603050405020304" pitchFamily="18" charset="0"/>
              <a:cs typeface="Times New Roman" panose="02020603050405020304" pitchFamily="18" charset="0"/>
            </a:rPr>
            <a:t>Social isolation and loneliness</a:t>
          </a:r>
        </a:p>
      </dgm:t>
    </dgm:pt>
    <dgm:pt modelId="{D1790326-3C50-4EB7-8271-FDA64EC21B02}" type="parTrans" cxnId="{AE54FC40-42A4-46A1-A63B-07B48DB5D467}">
      <dgm:prSet/>
      <dgm:spPr/>
      <dgm:t>
        <a:bodyPr/>
        <a:lstStyle/>
        <a:p>
          <a:endParaRPr lang="en-US"/>
        </a:p>
      </dgm:t>
    </dgm:pt>
    <dgm:pt modelId="{CB4858D0-D2A8-4F4D-98E0-147EFB86BD9C}" type="sibTrans" cxnId="{AE54FC40-42A4-46A1-A63B-07B48DB5D467}">
      <dgm:prSet/>
      <dgm:spPr/>
      <dgm:t>
        <a:bodyPr/>
        <a:lstStyle/>
        <a:p>
          <a:endParaRPr lang="en-US"/>
        </a:p>
      </dgm:t>
    </dgm:pt>
    <dgm:pt modelId="{F77734E5-DE96-4FDE-BC9C-CF3DF32F5479}">
      <dgm:prSet/>
      <dgm:spPr/>
      <dgm:t>
        <a:bodyPr/>
        <a:lstStyle/>
        <a:p>
          <a:r>
            <a:rPr lang="en-US" dirty="0">
              <a:latin typeface="Times New Roman" panose="02020603050405020304" pitchFamily="18" charset="0"/>
              <a:cs typeface="Times New Roman" panose="02020603050405020304" pitchFamily="18" charset="0"/>
            </a:rPr>
            <a:t>Digital exclusion and financial pressures</a:t>
          </a:r>
        </a:p>
      </dgm:t>
    </dgm:pt>
    <dgm:pt modelId="{AE248160-1203-49DA-AC9E-33C7D7D78860}" type="parTrans" cxnId="{084487B4-62ED-4FDF-A497-8041A889CCA8}">
      <dgm:prSet/>
      <dgm:spPr/>
      <dgm:t>
        <a:bodyPr/>
        <a:lstStyle/>
        <a:p>
          <a:endParaRPr lang="en-US"/>
        </a:p>
      </dgm:t>
    </dgm:pt>
    <dgm:pt modelId="{F984C140-320A-4FDA-97AF-C6EC7B7B0EA5}" type="sibTrans" cxnId="{084487B4-62ED-4FDF-A497-8041A889CCA8}">
      <dgm:prSet/>
      <dgm:spPr/>
      <dgm:t>
        <a:bodyPr/>
        <a:lstStyle/>
        <a:p>
          <a:endParaRPr lang="en-US"/>
        </a:p>
      </dgm:t>
    </dgm:pt>
    <dgm:pt modelId="{0C245506-0C42-4876-AB07-9C0B2DC9D6C5}" type="pres">
      <dgm:prSet presAssocID="{8CF2F494-517F-4D91-84D7-22A835499182}" presName="Name0" presStyleCnt="0">
        <dgm:presLayoutVars>
          <dgm:dir/>
          <dgm:resizeHandles val="exact"/>
        </dgm:presLayoutVars>
      </dgm:prSet>
      <dgm:spPr/>
    </dgm:pt>
    <dgm:pt modelId="{242CEDA5-2384-4357-9B45-4F893A634DB9}" type="pres">
      <dgm:prSet presAssocID="{B8A7F55C-44FC-424A-B42F-C17E81B26F7C}" presName="composite" presStyleCnt="0"/>
      <dgm:spPr/>
    </dgm:pt>
    <dgm:pt modelId="{EE2A17BA-8A8D-40CC-BF9E-1FC054A94572}" type="pres">
      <dgm:prSet presAssocID="{B8A7F55C-44FC-424A-B42F-C17E81B26F7C}" presName="bgChev" presStyleLbl="node1" presStyleIdx="0" presStyleCnt="3"/>
      <dgm:spPr/>
    </dgm:pt>
    <dgm:pt modelId="{25283DA7-2EE5-4037-B7FB-10097994C684}" type="pres">
      <dgm:prSet presAssocID="{B8A7F55C-44FC-424A-B42F-C17E81B26F7C}" presName="txNode" presStyleLbl="fgAcc1" presStyleIdx="0" presStyleCnt="3">
        <dgm:presLayoutVars>
          <dgm:bulletEnabled val="1"/>
        </dgm:presLayoutVars>
      </dgm:prSet>
      <dgm:spPr/>
    </dgm:pt>
    <dgm:pt modelId="{F8FF2210-0032-4115-8F5A-D69A6B94618E}" type="pres">
      <dgm:prSet presAssocID="{DE265AC1-B6C4-4CBA-9477-E267DA62778D}" presName="compositeSpace" presStyleCnt="0"/>
      <dgm:spPr/>
    </dgm:pt>
    <dgm:pt modelId="{F1B30333-E8CE-41A3-8EFB-5B0D05F12D1B}" type="pres">
      <dgm:prSet presAssocID="{64ACC9E2-59C5-4993-A1F9-F9D61523879B}" presName="composite" presStyleCnt="0"/>
      <dgm:spPr/>
    </dgm:pt>
    <dgm:pt modelId="{1F2AAEA0-FEF2-49B1-94D8-13A4EC27C6F4}" type="pres">
      <dgm:prSet presAssocID="{64ACC9E2-59C5-4993-A1F9-F9D61523879B}" presName="bgChev" presStyleLbl="node1" presStyleIdx="1" presStyleCnt="3"/>
      <dgm:spPr/>
    </dgm:pt>
    <dgm:pt modelId="{A949F835-A7AA-4942-9540-078220CC75F7}" type="pres">
      <dgm:prSet presAssocID="{64ACC9E2-59C5-4993-A1F9-F9D61523879B}" presName="txNode" presStyleLbl="fgAcc1" presStyleIdx="1" presStyleCnt="3">
        <dgm:presLayoutVars>
          <dgm:bulletEnabled val="1"/>
        </dgm:presLayoutVars>
      </dgm:prSet>
      <dgm:spPr/>
    </dgm:pt>
    <dgm:pt modelId="{244B962B-6B32-45AD-9638-FADC4D305EE7}" type="pres">
      <dgm:prSet presAssocID="{CB4858D0-D2A8-4F4D-98E0-147EFB86BD9C}" presName="compositeSpace" presStyleCnt="0"/>
      <dgm:spPr/>
    </dgm:pt>
    <dgm:pt modelId="{F4526231-2796-4520-B591-3F11E0276F12}" type="pres">
      <dgm:prSet presAssocID="{F77734E5-DE96-4FDE-BC9C-CF3DF32F5479}" presName="composite" presStyleCnt="0"/>
      <dgm:spPr/>
    </dgm:pt>
    <dgm:pt modelId="{00B14A92-6132-460C-8F7C-B826E3F9E93D}" type="pres">
      <dgm:prSet presAssocID="{F77734E5-DE96-4FDE-BC9C-CF3DF32F5479}" presName="bgChev" presStyleLbl="node1" presStyleIdx="2" presStyleCnt="3"/>
      <dgm:spPr/>
    </dgm:pt>
    <dgm:pt modelId="{DDDD018C-72F2-4E4B-991A-ADB532C8938E}" type="pres">
      <dgm:prSet presAssocID="{F77734E5-DE96-4FDE-BC9C-CF3DF32F5479}" presName="txNode" presStyleLbl="fgAcc1" presStyleIdx="2" presStyleCnt="3">
        <dgm:presLayoutVars>
          <dgm:bulletEnabled val="1"/>
        </dgm:presLayoutVars>
      </dgm:prSet>
      <dgm:spPr/>
    </dgm:pt>
  </dgm:ptLst>
  <dgm:cxnLst>
    <dgm:cxn modelId="{FE8DB30D-3A96-4C35-9A49-15C55148290D}" type="presOf" srcId="{8CF2F494-517F-4D91-84D7-22A835499182}" destId="{0C245506-0C42-4876-AB07-9C0B2DC9D6C5}" srcOrd="0" destOrd="0" presId="urn:microsoft.com/office/officeart/2005/8/layout/chevronAccent+Icon"/>
    <dgm:cxn modelId="{3F551A1E-37AA-4BEF-BB16-BB41E847A5AD}" srcId="{8CF2F494-517F-4D91-84D7-22A835499182}" destId="{B8A7F55C-44FC-424A-B42F-C17E81B26F7C}" srcOrd="0" destOrd="0" parTransId="{C1BE7183-B5F3-420C-AD97-90DE2B108690}" sibTransId="{DE265AC1-B6C4-4CBA-9477-E267DA62778D}"/>
    <dgm:cxn modelId="{70174825-2DDA-4796-B1AF-35EEFAB0D14C}" type="presOf" srcId="{F77734E5-DE96-4FDE-BC9C-CF3DF32F5479}" destId="{DDDD018C-72F2-4E4B-991A-ADB532C8938E}" srcOrd="0" destOrd="0" presId="urn:microsoft.com/office/officeart/2005/8/layout/chevronAccent+Icon"/>
    <dgm:cxn modelId="{AE54FC40-42A4-46A1-A63B-07B48DB5D467}" srcId="{8CF2F494-517F-4D91-84D7-22A835499182}" destId="{64ACC9E2-59C5-4993-A1F9-F9D61523879B}" srcOrd="1" destOrd="0" parTransId="{D1790326-3C50-4EB7-8271-FDA64EC21B02}" sibTransId="{CB4858D0-D2A8-4F4D-98E0-147EFB86BD9C}"/>
    <dgm:cxn modelId="{32C4B678-BDAB-4575-9BB5-14B802F17DF2}" type="presOf" srcId="{B8A7F55C-44FC-424A-B42F-C17E81B26F7C}" destId="{25283DA7-2EE5-4037-B7FB-10097994C684}" srcOrd="0" destOrd="0" presId="urn:microsoft.com/office/officeart/2005/8/layout/chevronAccent+Icon"/>
    <dgm:cxn modelId="{1ECFBE58-7EBA-4C9B-80AA-6A4FDE7F4874}" type="presOf" srcId="{64ACC9E2-59C5-4993-A1F9-F9D61523879B}" destId="{A949F835-A7AA-4942-9540-078220CC75F7}" srcOrd="0" destOrd="0" presId="urn:microsoft.com/office/officeart/2005/8/layout/chevronAccent+Icon"/>
    <dgm:cxn modelId="{084487B4-62ED-4FDF-A497-8041A889CCA8}" srcId="{8CF2F494-517F-4D91-84D7-22A835499182}" destId="{F77734E5-DE96-4FDE-BC9C-CF3DF32F5479}" srcOrd="2" destOrd="0" parTransId="{AE248160-1203-49DA-AC9E-33C7D7D78860}" sibTransId="{F984C140-320A-4FDA-97AF-C6EC7B7B0EA5}"/>
    <dgm:cxn modelId="{C4FF0561-1FFA-42BF-B5A1-2E48227C3E14}" type="presParOf" srcId="{0C245506-0C42-4876-AB07-9C0B2DC9D6C5}" destId="{242CEDA5-2384-4357-9B45-4F893A634DB9}" srcOrd="0" destOrd="0" presId="urn:microsoft.com/office/officeart/2005/8/layout/chevronAccent+Icon"/>
    <dgm:cxn modelId="{9A35735B-DCDE-4D96-B581-8F5145ECED88}" type="presParOf" srcId="{242CEDA5-2384-4357-9B45-4F893A634DB9}" destId="{EE2A17BA-8A8D-40CC-BF9E-1FC054A94572}" srcOrd="0" destOrd="0" presId="urn:microsoft.com/office/officeart/2005/8/layout/chevronAccent+Icon"/>
    <dgm:cxn modelId="{9942EAFD-C0B5-4F32-9C27-CBD8E4066F9C}" type="presParOf" srcId="{242CEDA5-2384-4357-9B45-4F893A634DB9}" destId="{25283DA7-2EE5-4037-B7FB-10097994C684}" srcOrd="1" destOrd="0" presId="urn:microsoft.com/office/officeart/2005/8/layout/chevronAccent+Icon"/>
    <dgm:cxn modelId="{4B7FD265-8596-451C-ACCC-53F763306BDF}" type="presParOf" srcId="{0C245506-0C42-4876-AB07-9C0B2DC9D6C5}" destId="{F8FF2210-0032-4115-8F5A-D69A6B94618E}" srcOrd="1" destOrd="0" presId="urn:microsoft.com/office/officeart/2005/8/layout/chevronAccent+Icon"/>
    <dgm:cxn modelId="{7ADAE467-6521-491A-A4F4-982472920DD8}" type="presParOf" srcId="{0C245506-0C42-4876-AB07-9C0B2DC9D6C5}" destId="{F1B30333-E8CE-41A3-8EFB-5B0D05F12D1B}" srcOrd="2" destOrd="0" presId="urn:microsoft.com/office/officeart/2005/8/layout/chevronAccent+Icon"/>
    <dgm:cxn modelId="{769FED69-93AB-4CC4-82BB-CFFD7723CE1E}" type="presParOf" srcId="{F1B30333-E8CE-41A3-8EFB-5B0D05F12D1B}" destId="{1F2AAEA0-FEF2-49B1-94D8-13A4EC27C6F4}" srcOrd="0" destOrd="0" presId="urn:microsoft.com/office/officeart/2005/8/layout/chevronAccent+Icon"/>
    <dgm:cxn modelId="{D5CAF994-603E-4B94-8BAE-D754371A205D}" type="presParOf" srcId="{F1B30333-E8CE-41A3-8EFB-5B0D05F12D1B}" destId="{A949F835-A7AA-4942-9540-078220CC75F7}" srcOrd="1" destOrd="0" presId="urn:microsoft.com/office/officeart/2005/8/layout/chevronAccent+Icon"/>
    <dgm:cxn modelId="{385A4DCB-8AA5-48A8-A036-F5A6BC53517B}" type="presParOf" srcId="{0C245506-0C42-4876-AB07-9C0B2DC9D6C5}" destId="{244B962B-6B32-45AD-9638-FADC4D305EE7}" srcOrd="3" destOrd="0" presId="urn:microsoft.com/office/officeart/2005/8/layout/chevronAccent+Icon"/>
    <dgm:cxn modelId="{126D88CA-DB51-416C-96E0-F343716C3D7D}" type="presParOf" srcId="{0C245506-0C42-4876-AB07-9C0B2DC9D6C5}" destId="{F4526231-2796-4520-B591-3F11E0276F12}" srcOrd="4" destOrd="0" presId="urn:microsoft.com/office/officeart/2005/8/layout/chevronAccent+Icon"/>
    <dgm:cxn modelId="{ADF853ED-58F2-45F5-BF29-E4769CAF2492}" type="presParOf" srcId="{F4526231-2796-4520-B591-3F11E0276F12}" destId="{00B14A92-6132-460C-8F7C-B826E3F9E93D}" srcOrd="0" destOrd="0" presId="urn:microsoft.com/office/officeart/2005/8/layout/chevronAccent+Icon"/>
    <dgm:cxn modelId="{0A900759-669E-4131-AD1A-6B84A69A948F}" type="presParOf" srcId="{F4526231-2796-4520-B591-3F11E0276F12}" destId="{DDDD018C-72F2-4E4B-991A-ADB532C8938E}" srcOrd="1" destOrd="0" presId="urn:microsoft.com/office/officeart/2005/8/layout/chevronAccent+Icon"/>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705924-A0C2-4297-A915-2B263CA8A0A0}" type="doc">
      <dgm:prSet loTypeId="urn:microsoft.com/office/officeart/2005/8/layout/vProcess5" loCatId="process" qsTypeId="urn:microsoft.com/office/officeart/2005/8/quickstyle/3d3" qsCatId="3D" csTypeId="urn:microsoft.com/office/officeart/2005/8/colors/colorful4" csCatId="colorful" phldr="1"/>
      <dgm:spPr/>
      <dgm:t>
        <a:bodyPr/>
        <a:lstStyle/>
        <a:p>
          <a:endParaRPr lang="en-US"/>
        </a:p>
      </dgm:t>
    </dgm:pt>
    <dgm:pt modelId="{AA5CC5D1-2A46-4715-96F6-F381A9444B55}">
      <dgm:prSet/>
      <dgm:spPr/>
      <dgm:t>
        <a:bodyPr/>
        <a:lstStyle/>
        <a:p>
          <a:r>
            <a:rPr lang="en-US" dirty="0">
              <a:latin typeface="Times New Roman" panose="02020603050405020304" pitchFamily="18" charset="0"/>
              <a:cs typeface="Times New Roman" panose="02020603050405020304" pitchFamily="18" charset="0"/>
            </a:rPr>
            <a:t>Remote monitoring and virtual healthcare (</a:t>
          </a:r>
          <a:r>
            <a:rPr lang="en-US" dirty="0" err="1">
              <a:latin typeface="Times New Roman" panose="02020603050405020304" pitchFamily="18" charset="0"/>
              <a:cs typeface="Times New Roman" panose="02020603050405020304" pitchFamily="18" charset="0"/>
            </a:rPr>
            <a:t>Mbunge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a:t>
          </a:r>
        </a:p>
      </dgm:t>
    </dgm:pt>
    <dgm:pt modelId="{4BEE3BBA-B76F-4A85-9A56-01856DFCAF2B}" type="parTrans" cxnId="{782E281A-B60C-4B03-A780-9E9DEE5BEDB7}">
      <dgm:prSet/>
      <dgm:spPr/>
      <dgm:t>
        <a:bodyPr/>
        <a:lstStyle/>
        <a:p>
          <a:endParaRPr lang="en-US"/>
        </a:p>
      </dgm:t>
    </dgm:pt>
    <dgm:pt modelId="{E8F8830B-E715-4BAC-96AA-9538A761D724}" type="sibTrans" cxnId="{782E281A-B60C-4B03-A780-9E9DEE5BEDB7}">
      <dgm:prSet/>
      <dgm:spPr/>
      <dgm:t>
        <a:bodyPr/>
        <a:lstStyle/>
        <a:p>
          <a:endParaRPr lang="en-US"/>
        </a:p>
      </dgm:t>
    </dgm:pt>
    <dgm:pt modelId="{1839654F-D66D-4FFF-B346-6700F7C29389}">
      <dgm:prSet/>
      <dgm:spPr/>
      <dgm:t>
        <a:bodyPr/>
        <a:lstStyle/>
        <a:p>
          <a:r>
            <a:rPr lang="en-US" dirty="0">
              <a:latin typeface="Times New Roman" panose="02020603050405020304" pitchFamily="18" charset="0"/>
              <a:cs typeface="Times New Roman" panose="02020603050405020304" pitchFamily="18" charset="0"/>
            </a:rPr>
            <a:t>Supports independent living and early intervention</a:t>
          </a:r>
        </a:p>
      </dgm:t>
    </dgm:pt>
    <dgm:pt modelId="{3BAEDAEC-9172-415F-BC10-355CF3299485}" type="parTrans" cxnId="{DE0624C3-1D24-49B9-88C5-3D863651C03D}">
      <dgm:prSet/>
      <dgm:spPr/>
      <dgm:t>
        <a:bodyPr/>
        <a:lstStyle/>
        <a:p>
          <a:endParaRPr lang="en-US"/>
        </a:p>
      </dgm:t>
    </dgm:pt>
    <dgm:pt modelId="{0AF7BA06-D1BC-47D0-B421-8CEEB67E563B}" type="sibTrans" cxnId="{DE0624C3-1D24-49B9-88C5-3D863651C03D}">
      <dgm:prSet/>
      <dgm:spPr/>
      <dgm:t>
        <a:bodyPr/>
        <a:lstStyle/>
        <a:p>
          <a:endParaRPr lang="en-US"/>
        </a:p>
      </dgm:t>
    </dgm:pt>
    <dgm:pt modelId="{115E1291-DBF4-4251-B920-1DD26C62A22C}">
      <dgm:prSet/>
      <dgm:spPr/>
      <dgm:t>
        <a:bodyPr/>
        <a:lstStyle/>
        <a:p>
          <a:r>
            <a:rPr lang="en-US" dirty="0">
              <a:latin typeface="Times New Roman" panose="02020603050405020304" pitchFamily="18" charset="0"/>
              <a:cs typeface="Times New Roman" panose="02020603050405020304" pitchFamily="18" charset="0"/>
            </a:rPr>
            <a:t>Challenges include digital literacy and privacy</a:t>
          </a:r>
        </a:p>
      </dgm:t>
    </dgm:pt>
    <dgm:pt modelId="{FE0B4FB6-04CB-4B54-99C1-22B9F1834A61}" type="parTrans" cxnId="{BAF91B32-FE23-4B95-A17B-0D8DDB791FF7}">
      <dgm:prSet/>
      <dgm:spPr/>
      <dgm:t>
        <a:bodyPr/>
        <a:lstStyle/>
        <a:p>
          <a:endParaRPr lang="en-US"/>
        </a:p>
      </dgm:t>
    </dgm:pt>
    <dgm:pt modelId="{ADBD9F06-00F0-4D90-B285-7D67A8F6B0F0}" type="sibTrans" cxnId="{BAF91B32-FE23-4B95-A17B-0D8DDB791FF7}">
      <dgm:prSet/>
      <dgm:spPr/>
      <dgm:t>
        <a:bodyPr/>
        <a:lstStyle/>
        <a:p>
          <a:endParaRPr lang="en-US"/>
        </a:p>
      </dgm:t>
    </dgm:pt>
    <dgm:pt modelId="{DBBED2AC-049E-4339-ACE0-16072E331746}" type="pres">
      <dgm:prSet presAssocID="{BE705924-A0C2-4297-A915-2B263CA8A0A0}" presName="outerComposite" presStyleCnt="0">
        <dgm:presLayoutVars>
          <dgm:chMax val="5"/>
          <dgm:dir/>
          <dgm:resizeHandles val="exact"/>
        </dgm:presLayoutVars>
      </dgm:prSet>
      <dgm:spPr/>
    </dgm:pt>
    <dgm:pt modelId="{61875684-5D4F-40E8-A399-13916D914CE5}" type="pres">
      <dgm:prSet presAssocID="{BE705924-A0C2-4297-A915-2B263CA8A0A0}" presName="dummyMaxCanvas" presStyleCnt="0">
        <dgm:presLayoutVars/>
      </dgm:prSet>
      <dgm:spPr/>
    </dgm:pt>
    <dgm:pt modelId="{345A222B-F66D-47F0-ADCA-8E32166A8F90}" type="pres">
      <dgm:prSet presAssocID="{BE705924-A0C2-4297-A915-2B263CA8A0A0}" presName="ThreeNodes_1" presStyleLbl="node1" presStyleIdx="0" presStyleCnt="3">
        <dgm:presLayoutVars>
          <dgm:bulletEnabled val="1"/>
        </dgm:presLayoutVars>
      </dgm:prSet>
      <dgm:spPr/>
    </dgm:pt>
    <dgm:pt modelId="{0F25AB7C-0AA3-4F18-AC05-F111E275DC11}" type="pres">
      <dgm:prSet presAssocID="{BE705924-A0C2-4297-A915-2B263CA8A0A0}" presName="ThreeNodes_2" presStyleLbl="node1" presStyleIdx="1" presStyleCnt="3">
        <dgm:presLayoutVars>
          <dgm:bulletEnabled val="1"/>
        </dgm:presLayoutVars>
      </dgm:prSet>
      <dgm:spPr/>
    </dgm:pt>
    <dgm:pt modelId="{B947C9C6-4D6F-4DB3-B792-D0FC57FAB9A9}" type="pres">
      <dgm:prSet presAssocID="{BE705924-A0C2-4297-A915-2B263CA8A0A0}" presName="ThreeNodes_3" presStyleLbl="node1" presStyleIdx="2" presStyleCnt="3">
        <dgm:presLayoutVars>
          <dgm:bulletEnabled val="1"/>
        </dgm:presLayoutVars>
      </dgm:prSet>
      <dgm:spPr/>
    </dgm:pt>
    <dgm:pt modelId="{5747CF38-FD95-440A-982A-67FAEE278FA6}" type="pres">
      <dgm:prSet presAssocID="{BE705924-A0C2-4297-A915-2B263CA8A0A0}" presName="ThreeConn_1-2" presStyleLbl="fgAccFollowNode1" presStyleIdx="0" presStyleCnt="2">
        <dgm:presLayoutVars>
          <dgm:bulletEnabled val="1"/>
        </dgm:presLayoutVars>
      </dgm:prSet>
      <dgm:spPr/>
    </dgm:pt>
    <dgm:pt modelId="{834977A7-9FE1-4BC9-9D0D-08F107B6D51F}" type="pres">
      <dgm:prSet presAssocID="{BE705924-A0C2-4297-A915-2B263CA8A0A0}" presName="ThreeConn_2-3" presStyleLbl="fgAccFollowNode1" presStyleIdx="1" presStyleCnt="2">
        <dgm:presLayoutVars>
          <dgm:bulletEnabled val="1"/>
        </dgm:presLayoutVars>
      </dgm:prSet>
      <dgm:spPr/>
    </dgm:pt>
    <dgm:pt modelId="{950AA35A-60E5-45B0-B9F0-C0A5D8DF3110}" type="pres">
      <dgm:prSet presAssocID="{BE705924-A0C2-4297-A915-2B263CA8A0A0}" presName="ThreeNodes_1_text" presStyleLbl="node1" presStyleIdx="2" presStyleCnt="3">
        <dgm:presLayoutVars>
          <dgm:bulletEnabled val="1"/>
        </dgm:presLayoutVars>
      </dgm:prSet>
      <dgm:spPr/>
    </dgm:pt>
    <dgm:pt modelId="{F028659C-B9E0-4229-B308-7FA9C309E132}" type="pres">
      <dgm:prSet presAssocID="{BE705924-A0C2-4297-A915-2B263CA8A0A0}" presName="ThreeNodes_2_text" presStyleLbl="node1" presStyleIdx="2" presStyleCnt="3">
        <dgm:presLayoutVars>
          <dgm:bulletEnabled val="1"/>
        </dgm:presLayoutVars>
      </dgm:prSet>
      <dgm:spPr/>
    </dgm:pt>
    <dgm:pt modelId="{906EC4F6-0562-40CC-8F9E-88A201FFF73B}" type="pres">
      <dgm:prSet presAssocID="{BE705924-A0C2-4297-A915-2B263CA8A0A0}" presName="ThreeNodes_3_text" presStyleLbl="node1" presStyleIdx="2" presStyleCnt="3">
        <dgm:presLayoutVars>
          <dgm:bulletEnabled val="1"/>
        </dgm:presLayoutVars>
      </dgm:prSet>
      <dgm:spPr/>
    </dgm:pt>
  </dgm:ptLst>
  <dgm:cxnLst>
    <dgm:cxn modelId="{782E281A-B60C-4B03-A780-9E9DEE5BEDB7}" srcId="{BE705924-A0C2-4297-A915-2B263CA8A0A0}" destId="{AA5CC5D1-2A46-4715-96F6-F381A9444B55}" srcOrd="0" destOrd="0" parTransId="{4BEE3BBA-B76F-4A85-9A56-01856DFCAF2B}" sibTransId="{E8F8830B-E715-4BAC-96AA-9538A761D724}"/>
    <dgm:cxn modelId="{BAF91B32-FE23-4B95-A17B-0D8DDB791FF7}" srcId="{BE705924-A0C2-4297-A915-2B263CA8A0A0}" destId="{115E1291-DBF4-4251-B920-1DD26C62A22C}" srcOrd="2" destOrd="0" parTransId="{FE0B4FB6-04CB-4B54-99C1-22B9F1834A61}" sibTransId="{ADBD9F06-00F0-4D90-B285-7D67A8F6B0F0}"/>
    <dgm:cxn modelId="{DF998D3E-1463-4AC9-82B1-4822419FAF7D}" type="presOf" srcId="{115E1291-DBF4-4251-B920-1DD26C62A22C}" destId="{B947C9C6-4D6F-4DB3-B792-D0FC57FAB9A9}" srcOrd="0" destOrd="0" presId="urn:microsoft.com/office/officeart/2005/8/layout/vProcess5"/>
    <dgm:cxn modelId="{C2C2F14E-609C-40CF-9D69-015EAE77EAEC}" type="presOf" srcId="{1839654F-D66D-4FFF-B346-6700F7C29389}" destId="{0F25AB7C-0AA3-4F18-AC05-F111E275DC11}" srcOrd="0" destOrd="0" presId="urn:microsoft.com/office/officeart/2005/8/layout/vProcess5"/>
    <dgm:cxn modelId="{3B4CFE4E-B33C-43A8-9F4F-0CCCE07E6AB4}" type="presOf" srcId="{E8F8830B-E715-4BAC-96AA-9538A761D724}" destId="{5747CF38-FD95-440A-982A-67FAEE278FA6}" srcOrd="0" destOrd="0" presId="urn:microsoft.com/office/officeart/2005/8/layout/vProcess5"/>
    <dgm:cxn modelId="{DEC6D852-CB15-4B3B-BC05-75E6556D32E2}" type="presOf" srcId="{1839654F-D66D-4FFF-B346-6700F7C29389}" destId="{F028659C-B9E0-4229-B308-7FA9C309E132}" srcOrd="1" destOrd="0" presId="urn:microsoft.com/office/officeart/2005/8/layout/vProcess5"/>
    <dgm:cxn modelId="{5447CF76-7DA2-4CDA-BF5F-F38D239C0E85}" type="presOf" srcId="{0AF7BA06-D1BC-47D0-B421-8CEEB67E563B}" destId="{834977A7-9FE1-4BC9-9D0D-08F107B6D51F}" srcOrd="0" destOrd="0" presId="urn:microsoft.com/office/officeart/2005/8/layout/vProcess5"/>
    <dgm:cxn modelId="{4B82338E-DE67-47E8-B887-F7AAF8616278}" type="presOf" srcId="{115E1291-DBF4-4251-B920-1DD26C62A22C}" destId="{906EC4F6-0562-40CC-8F9E-88A201FFF73B}" srcOrd="1" destOrd="0" presId="urn:microsoft.com/office/officeart/2005/8/layout/vProcess5"/>
    <dgm:cxn modelId="{0B5991AD-8BF3-4584-93E2-56392BD23101}" type="presOf" srcId="{AA5CC5D1-2A46-4715-96F6-F381A9444B55}" destId="{950AA35A-60E5-45B0-B9F0-C0A5D8DF3110}" srcOrd="1" destOrd="0" presId="urn:microsoft.com/office/officeart/2005/8/layout/vProcess5"/>
    <dgm:cxn modelId="{2A91ECB4-361B-495A-AAF1-04B7C0C56146}" type="presOf" srcId="{AA5CC5D1-2A46-4715-96F6-F381A9444B55}" destId="{345A222B-F66D-47F0-ADCA-8E32166A8F90}" srcOrd="0" destOrd="0" presId="urn:microsoft.com/office/officeart/2005/8/layout/vProcess5"/>
    <dgm:cxn modelId="{DE0624C3-1D24-49B9-88C5-3D863651C03D}" srcId="{BE705924-A0C2-4297-A915-2B263CA8A0A0}" destId="{1839654F-D66D-4FFF-B346-6700F7C29389}" srcOrd="1" destOrd="0" parTransId="{3BAEDAEC-9172-415F-BC10-355CF3299485}" sibTransId="{0AF7BA06-D1BC-47D0-B421-8CEEB67E563B}"/>
    <dgm:cxn modelId="{9D2275E2-F39A-49C8-936B-F6B6C45493C1}" type="presOf" srcId="{BE705924-A0C2-4297-A915-2B263CA8A0A0}" destId="{DBBED2AC-049E-4339-ACE0-16072E331746}" srcOrd="0" destOrd="0" presId="urn:microsoft.com/office/officeart/2005/8/layout/vProcess5"/>
    <dgm:cxn modelId="{77B7B4AD-364C-43E3-BEE6-D3DF9B73838A}" type="presParOf" srcId="{DBBED2AC-049E-4339-ACE0-16072E331746}" destId="{61875684-5D4F-40E8-A399-13916D914CE5}" srcOrd="0" destOrd="0" presId="urn:microsoft.com/office/officeart/2005/8/layout/vProcess5"/>
    <dgm:cxn modelId="{4600FDDA-CD38-44F4-A8D5-D717241B3539}" type="presParOf" srcId="{DBBED2AC-049E-4339-ACE0-16072E331746}" destId="{345A222B-F66D-47F0-ADCA-8E32166A8F90}" srcOrd="1" destOrd="0" presId="urn:microsoft.com/office/officeart/2005/8/layout/vProcess5"/>
    <dgm:cxn modelId="{D7010568-50CD-4D39-BCC4-2CB23ED0403E}" type="presParOf" srcId="{DBBED2AC-049E-4339-ACE0-16072E331746}" destId="{0F25AB7C-0AA3-4F18-AC05-F111E275DC11}" srcOrd="2" destOrd="0" presId="urn:microsoft.com/office/officeart/2005/8/layout/vProcess5"/>
    <dgm:cxn modelId="{FD1673AB-FF8A-4C54-9996-DFD70B602BE8}" type="presParOf" srcId="{DBBED2AC-049E-4339-ACE0-16072E331746}" destId="{B947C9C6-4D6F-4DB3-B792-D0FC57FAB9A9}" srcOrd="3" destOrd="0" presId="urn:microsoft.com/office/officeart/2005/8/layout/vProcess5"/>
    <dgm:cxn modelId="{B498BBCF-780E-40BE-8DB2-FA7816D6055B}" type="presParOf" srcId="{DBBED2AC-049E-4339-ACE0-16072E331746}" destId="{5747CF38-FD95-440A-982A-67FAEE278FA6}" srcOrd="4" destOrd="0" presId="urn:microsoft.com/office/officeart/2005/8/layout/vProcess5"/>
    <dgm:cxn modelId="{8A78530E-A72E-4C94-BF9C-A6E42B092C67}" type="presParOf" srcId="{DBBED2AC-049E-4339-ACE0-16072E331746}" destId="{834977A7-9FE1-4BC9-9D0D-08F107B6D51F}" srcOrd="5" destOrd="0" presId="urn:microsoft.com/office/officeart/2005/8/layout/vProcess5"/>
    <dgm:cxn modelId="{5DFC28BB-AFBF-4B78-8F7A-AB885FA84662}" type="presParOf" srcId="{DBBED2AC-049E-4339-ACE0-16072E331746}" destId="{950AA35A-60E5-45B0-B9F0-C0A5D8DF3110}" srcOrd="6" destOrd="0" presId="urn:microsoft.com/office/officeart/2005/8/layout/vProcess5"/>
    <dgm:cxn modelId="{2CEB90FD-8723-4A66-8FAD-AE3B74E42D07}" type="presParOf" srcId="{DBBED2AC-049E-4339-ACE0-16072E331746}" destId="{F028659C-B9E0-4229-B308-7FA9C309E132}" srcOrd="7" destOrd="0" presId="urn:microsoft.com/office/officeart/2005/8/layout/vProcess5"/>
    <dgm:cxn modelId="{30A5329A-6B9D-4AA5-855A-1CEAFDC1A306}" type="presParOf" srcId="{DBBED2AC-049E-4339-ACE0-16072E331746}" destId="{906EC4F6-0562-40CC-8F9E-88A201FFF73B}"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DD8E0A1-60B3-4042-8F04-83615F2A1F51}" type="doc">
      <dgm:prSet loTypeId="urn:microsoft.com/office/officeart/2005/8/layout/cycle7" loCatId="cycle" qsTypeId="urn:microsoft.com/office/officeart/2005/8/quickstyle/3d3" qsCatId="3D" csTypeId="urn:microsoft.com/office/officeart/2005/8/colors/colorful4" csCatId="colorful" phldr="1"/>
      <dgm:spPr/>
      <dgm:t>
        <a:bodyPr/>
        <a:lstStyle/>
        <a:p>
          <a:endParaRPr lang="en-US"/>
        </a:p>
      </dgm:t>
    </dgm:pt>
    <dgm:pt modelId="{862E4F7E-A3E6-4E1D-A17A-877420BCB390}">
      <dgm:prSet/>
      <dgm:spPr/>
      <dgm:t>
        <a:bodyPr/>
        <a:lstStyle/>
        <a:p>
          <a:r>
            <a:rPr lang="en-US" dirty="0">
              <a:latin typeface="Times New Roman" panose="02020603050405020304" pitchFamily="18" charset="0"/>
              <a:cs typeface="Times New Roman" panose="02020603050405020304" pitchFamily="18" charset="0"/>
            </a:rPr>
            <a:t>Supports safety, memory and daily functioning</a:t>
          </a:r>
        </a:p>
      </dgm:t>
    </dgm:pt>
    <dgm:pt modelId="{AB2B8D74-175A-4FD1-8F1B-315B0E798CA1}" type="parTrans" cxnId="{740A4454-B21F-4EC2-A9A5-CF0D8BADBB1E}">
      <dgm:prSet/>
      <dgm:spPr/>
      <dgm:t>
        <a:bodyPr/>
        <a:lstStyle/>
        <a:p>
          <a:endParaRPr lang="en-US"/>
        </a:p>
      </dgm:t>
    </dgm:pt>
    <dgm:pt modelId="{09195EFF-144B-4332-992D-1B964EC7E624}" type="sibTrans" cxnId="{740A4454-B21F-4EC2-A9A5-CF0D8BADBB1E}">
      <dgm:prSet/>
      <dgm:spPr/>
      <dgm:t>
        <a:bodyPr/>
        <a:lstStyle/>
        <a:p>
          <a:endParaRPr lang="en-US"/>
        </a:p>
      </dgm:t>
    </dgm:pt>
    <dgm:pt modelId="{0AD9BBC9-19FB-4ECD-A485-C01F9A9C5E98}">
      <dgm:prSet/>
      <dgm:spPr/>
      <dgm:t>
        <a:bodyPr/>
        <a:lstStyle/>
        <a:p>
          <a:r>
            <a:rPr lang="en-US" dirty="0">
              <a:latin typeface="Times New Roman" panose="02020603050405020304" pitchFamily="18" charset="0"/>
              <a:cs typeface="Times New Roman" panose="02020603050405020304" pitchFamily="18" charset="0"/>
            </a:rPr>
            <a:t>Enhances independence and quality of life (</a:t>
          </a:r>
          <a:r>
            <a:rPr lang="en-US" dirty="0" err="1">
              <a:latin typeface="Times New Roman" panose="02020603050405020304" pitchFamily="18" charset="0"/>
              <a:cs typeface="Times New Roman" panose="02020603050405020304" pitchFamily="18" charset="0"/>
            </a:rPr>
            <a:t>Giansanti</a:t>
          </a:r>
          <a:r>
            <a:rPr lang="en-US" dirty="0">
              <a:latin typeface="Times New Roman" panose="02020603050405020304" pitchFamily="18" charset="0"/>
              <a:cs typeface="Times New Roman" panose="02020603050405020304" pitchFamily="18" charset="0"/>
            </a:rPr>
            <a:t>, 2025)</a:t>
          </a:r>
        </a:p>
      </dgm:t>
    </dgm:pt>
    <dgm:pt modelId="{35F01622-E147-4159-B7D7-CEB1C4FE078C}" type="parTrans" cxnId="{49670BB7-918B-4F4C-A29C-3C36ED067800}">
      <dgm:prSet/>
      <dgm:spPr/>
      <dgm:t>
        <a:bodyPr/>
        <a:lstStyle/>
        <a:p>
          <a:endParaRPr lang="en-US"/>
        </a:p>
      </dgm:t>
    </dgm:pt>
    <dgm:pt modelId="{1E132067-E46F-4159-9426-F5082375F527}" type="sibTrans" cxnId="{49670BB7-918B-4F4C-A29C-3C36ED067800}">
      <dgm:prSet/>
      <dgm:spPr/>
      <dgm:t>
        <a:bodyPr/>
        <a:lstStyle/>
        <a:p>
          <a:endParaRPr lang="en-US"/>
        </a:p>
      </dgm:t>
    </dgm:pt>
    <dgm:pt modelId="{881CA5FE-B2C6-4C81-94D8-00780818C200}">
      <dgm:prSet/>
      <dgm:spPr/>
      <dgm:t>
        <a:bodyPr/>
        <a:lstStyle/>
        <a:p>
          <a:r>
            <a:rPr lang="en-US" dirty="0">
              <a:latin typeface="Times New Roman" panose="02020603050405020304" pitchFamily="18" charset="0"/>
              <a:cs typeface="Times New Roman" panose="02020603050405020304" pitchFamily="18" charset="0"/>
            </a:rPr>
            <a:t>Ethical and accessibility concerns remain</a:t>
          </a:r>
        </a:p>
      </dgm:t>
    </dgm:pt>
    <dgm:pt modelId="{E4DBFB59-E9E6-4B26-BF0F-6C56CD6C75FF}" type="parTrans" cxnId="{881ADE7F-5DD2-4B3B-A879-D2F51DCC37FA}">
      <dgm:prSet/>
      <dgm:spPr/>
      <dgm:t>
        <a:bodyPr/>
        <a:lstStyle/>
        <a:p>
          <a:endParaRPr lang="en-US"/>
        </a:p>
      </dgm:t>
    </dgm:pt>
    <dgm:pt modelId="{60632A16-F4DA-4068-A129-7CE5F5CF34C7}" type="sibTrans" cxnId="{881ADE7F-5DD2-4B3B-A879-D2F51DCC37FA}">
      <dgm:prSet/>
      <dgm:spPr/>
      <dgm:t>
        <a:bodyPr/>
        <a:lstStyle/>
        <a:p>
          <a:endParaRPr lang="en-US"/>
        </a:p>
      </dgm:t>
    </dgm:pt>
    <dgm:pt modelId="{31C737CB-E2FD-447A-ADB4-E9AA3C79431C}" type="pres">
      <dgm:prSet presAssocID="{1DD8E0A1-60B3-4042-8F04-83615F2A1F51}" presName="Name0" presStyleCnt="0">
        <dgm:presLayoutVars>
          <dgm:dir/>
          <dgm:resizeHandles val="exact"/>
        </dgm:presLayoutVars>
      </dgm:prSet>
      <dgm:spPr/>
    </dgm:pt>
    <dgm:pt modelId="{AF6E8E29-5CC7-40E9-82F2-CE52E5D72849}" type="pres">
      <dgm:prSet presAssocID="{862E4F7E-A3E6-4E1D-A17A-877420BCB390}" presName="node" presStyleLbl="node1" presStyleIdx="0" presStyleCnt="3">
        <dgm:presLayoutVars>
          <dgm:bulletEnabled val="1"/>
        </dgm:presLayoutVars>
      </dgm:prSet>
      <dgm:spPr/>
    </dgm:pt>
    <dgm:pt modelId="{E9ACD448-8C0D-456F-A5B5-D002370E4BF2}" type="pres">
      <dgm:prSet presAssocID="{09195EFF-144B-4332-992D-1B964EC7E624}" presName="sibTrans" presStyleLbl="sibTrans2D1" presStyleIdx="0" presStyleCnt="3"/>
      <dgm:spPr/>
    </dgm:pt>
    <dgm:pt modelId="{C0ABAF96-8C6C-469E-B39B-31625C5C577C}" type="pres">
      <dgm:prSet presAssocID="{09195EFF-144B-4332-992D-1B964EC7E624}" presName="connectorText" presStyleLbl="sibTrans2D1" presStyleIdx="0" presStyleCnt="3"/>
      <dgm:spPr/>
    </dgm:pt>
    <dgm:pt modelId="{E7B4235A-07B8-4A1A-9267-849808C6AE91}" type="pres">
      <dgm:prSet presAssocID="{0AD9BBC9-19FB-4ECD-A485-C01F9A9C5E98}" presName="node" presStyleLbl="node1" presStyleIdx="1" presStyleCnt="3">
        <dgm:presLayoutVars>
          <dgm:bulletEnabled val="1"/>
        </dgm:presLayoutVars>
      </dgm:prSet>
      <dgm:spPr/>
    </dgm:pt>
    <dgm:pt modelId="{AC29972B-7D38-4F7F-B738-AF51053D00A1}" type="pres">
      <dgm:prSet presAssocID="{1E132067-E46F-4159-9426-F5082375F527}" presName="sibTrans" presStyleLbl="sibTrans2D1" presStyleIdx="1" presStyleCnt="3"/>
      <dgm:spPr/>
    </dgm:pt>
    <dgm:pt modelId="{C92CA099-5E75-4C77-97D8-CBB17EDC2CD7}" type="pres">
      <dgm:prSet presAssocID="{1E132067-E46F-4159-9426-F5082375F527}" presName="connectorText" presStyleLbl="sibTrans2D1" presStyleIdx="1" presStyleCnt="3"/>
      <dgm:spPr/>
    </dgm:pt>
    <dgm:pt modelId="{AA4C2743-A3ED-45E2-AFA6-1FDA1F4D0C70}" type="pres">
      <dgm:prSet presAssocID="{881CA5FE-B2C6-4C81-94D8-00780818C200}" presName="node" presStyleLbl="node1" presStyleIdx="2" presStyleCnt="3">
        <dgm:presLayoutVars>
          <dgm:bulletEnabled val="1"/>
        </dgm:presLayoutVars>
      </dgm:prSet>
      <dgm:spPr/>
    </dgm:pt>
    <dgm:pt modelId="{15534A00-DBE6-42D2-8894-CB6175B4A0DE}" type="pres">
      <dgm:prSet presAssocID="{60632A16-F4DA-4068-A129-7CE5F5CF34C7}" presName="sibTrans" presStyleLbl="sibTrans2D1" presStyleIdx="2" presStyleCnt="3"/>
      <dgm:spPr/>
    </dgm:pt>
    <dgm:pt modelId="{6ED5BA3B-6628-4FBB-A8B7-BEC75AF52953}" type="pres">
      <dgm:prSet presAssocID="{60632A16-F4DA-4068-A129-7CE5F5CF34C7}" presName="connectorText" presStyleLbl="sibTrans2D1" presStyleIdx="2" presStyleCnt="3"/>
      <dgm:spPr/>
    </dgm:pt>
  </dgm:ptLst>
  <dgm:cxnLst>
    <dgm:cxn modelId="{B40F9F31-6FF4-45CD-9939-A85FDB19C8F2}" type="presOf" srcId="{881CA5FE-B2C6-4C81-94D8-00780818C200}" destId="{AA4C2743-A3ED-45E2-AFA6-1FDA1F4D0C70}" srcOrd="0" destOrd="0" presId="urn:microsoft.com/office/officeart/2005/8/layout/cycle7"/>
    <dgm:cxn modelId="{740A4454-B21F-4EC2-A9A5-CF0D8BADBB1E}" srcId="{1DD8E0A1-60B3-4042-8F04-83615F2A1F51}" destId="{862E4F7E-A3E6-4E1D-A17A-877420BCB390}" srcOrd="0" destOrd="0" parTransId="{AB2B8D74-175A-4FD1-8F1B-315B0E798CA1}" sibTransId="{09195EFF-144B-4332-992D-1B964EC7E624}"/>
    <dgm:cxn modelId="{D25D095A-6257-4CF4-9801-34B5D7928BCD}" type="presOf" srcId="{60632A16-F4DA-4068-A129-7CE5F5CF34C7}" destId="{6ED5BA3B-6628-4FBB-A8B7-BEC75AF52953}" srcOrd="1" destOrd="0" presId="urn:microsoft.com/office/officeart/2005/8/layout/cycle7"/>
    <dgm:cxn modelId="{8B321C7C-0029-4F6C-9844-5CB2CA35DC5E}" type="presOf" srcId="{1DD8E0A1-60B3-4042-8F04-83615F2A1F51}" destId="{31C737CB-E2FD-447A-ADB4-E9AA3C79431C}" srcOrd="0" destOrd="0" presId="urn:microsoft.com/office/officeart/2005/8/layout/cycle7"/>
    <dgm:cxn modelId="{881ADE7F-5DD2-4B3B-A879-D2F51DCC37FA}" srcId="{1DD8E0A1-60B3-4042-8F04-83615F2A1F51}" destId="{881CA5FE-B2C6-4C81-94D8-00780818C200}" srcOrd="2" destOrd="0" parTransId="{E4DBFB59-E9E6-4B26-BF0F-6C56CD6C75FF}" sibTransId="{60632A16-F4DA-4068-A129-7CE5F5CF34C7}"/>
    <dgm:cxn modelId="{2205FA80-F13A-45AA-A96E-ECE5204B3210}" type="presOf" srcId="{0AD9BBC9-19FB-4ECD-A485-C01F9A9C5E98}" destId="{E7B4235A-07B8-4A1A-9267-849808C6AE91}" srcOrd="0" destOrd="0" presId="urn:microsoft.com/office/officeart/2005/8/layout/cycle7"/>
    <dgm:cxn modelId="{F09E549E-3ACB-4F2B-86C5-C67F9DF5A9CB}" type="presOf" srcId="{60632A16-F4DA-4068-A129-7CE5F5CF34C7}" destId="{15534A00-DBE6-42D2-8894-CB6175B4A0DE}" srcOrd="0" destOrd="0" presId="urn:microsoft.com/office/officeart/2005/8/layout/cycle7"/>
    <dgm:cxn modelId="{071DCBAA-3665-4F14-B1E8-8E97CB75AFEA}" type="presOf" srcId="{09195EFF-144B-4332-992D-1B964EC7E624}" destId="{C0ABAF96-8C6C-469E-B39B-31625C5C577C}" srcOrd="1" destOrd="0" presId="urn:microsoft.com/office/officeart/2005/8/layout/cycle7"/>
    <dgm:cxn modelId="{BEE802B5-6370-48F9-853C-E84FE191B5B9}" type="presOf" srcId="{09195EFF-144B-4332-992D-1B964EC7E624}" destId="{E9ACD448-8C0D-456F-A5B5-D002370E4BF2}" srcOrd="0" destOrd="0" presId="urn:microsoft.com/office/officeart/2005/8/layout/cycle7"/>
    <dgm:cxn modelId="{49670BB7-918B-4F4C-A29C-3C36ED067800}" srcId="{1DD8E0A1-60B3-4042-8F04-83615F2A1F51}" destId="{0AD9BBC9-19FB-4ECD-A485-C01F9A9C5E98}" srcOrd="1" destOrd="0" parTransId="{35F01622-E147-4159-B7D7-CEB1C4FE078C}" sibTransId="{1E132067-E46F-4159-9426-F5082375F527}"/>
    <dgm:cxn modelId="{11A6FBDB-2CE3-43D9-8DE0-E00F0E27F567}" type="presOf" srcId="{862E4F7E-A3E6-4E1D-A17A-877420BCB390}" destId="{AF6E8E29-5CC7-40E9-82F2-CE52E5D72849}" srcOrd="0" destOrd="0" presId="urn:microsoft.com/office/officeart/2005/8/layout/cycle7"/>
    <dgm:cxn modelId="{2D9917F1-1EDD-4128-8238-3FC64F9AA3A3}" type="presOf" srcId="{1E132067-E46F-4159-9426-F5082375F527}" destId="{C92CA099-5E75-4C77-97D8-CBB17EDC2CD7}" srcOrd="1" destOrd="0" presId="urn:microsoft.com/office/officeart/2005/8/layout/cycle7"/>
    <dgm:cxn modelId="{0A9E2EFB-87C7-4664-9C1E-D25D297D5D54}" type="presOf" srcId="{1E132067-E46F-4159-9426-F5082375F527}" destId="{AC29972B-7D38-4F7F-B738-AF51053D00A1}" srcOrd="0" destOrd="0" presId="urn:microsoft.com/office/officeart/2005/8/layout/cycle7"/>
    <dgm:cxn modelId="{33035458-B2DD-408C-90FC-6D0109B3D6F5}" type="presParOf" srcId="{31C737CB-E2FD-447A-ADB4-E9AA3C79431C}" destId="{AF6E8E29-5CC7-40E9-82F2-CE52E5D72849}" srcOrd="0" destOrd="0" presId="urn:microsoft.com/office/officeart/2005/8/layout/cycle7"/>
    <dgm:cxn modelId="{AC6A36C8-FDC2-4457-BE89-65ECFEED3CBA}" type="presParOf" srcId="{31C737CB-E2FD-447A-ADB4-E9AA3C79431C}" destId="{E9ACD448-8C0D-456F-A5B5-D002370E4BF2}" srcOrd="1" destOrd="0" presId="urn:microsoft.com/office/officeart/2005/8/layout/cycle7"/>
    <dgm:cxn modelId="{B2E3F12B-03C4-4DFC-ACA5-7E566AC2C7E7}" type="presParOf" srcId="{E9ACD448-8C0D-456F-A5B5-D002370E4BF2}" destId="{C0ABAF96-8C6C-469E-B39B-31625C5C577C}" srcOrd="0" destOrd="0" presId="urn:microsoft.com/office/officeart/2005/8/layout/cycle7"/>
    <dgm:cxn modelId="{8F81EE96-E121-4B41-AA15-CB0E9AB60B61}" type="presParOf" srcId="{31C737CB-E2FD-447A-ADB4-E9AA3C79431C}" destId="{E7B4235A-07B8-4A1A-9267-849808C6AE91}" srcOrd="2" destOrd="0" presId="urn:microsoft.com/office/officeart/2005/8/layout/cycle7"/>
    <dgm:cxn modelId="{44403EA3-FA12-47EB-B779-2127ECA09F77}" type="presParOf" srcId="{31C737CB-E2FD-447A-ADB4-E9AA3C79431C}" destId="{AC29972B-7D38-4F7F-B738-AF51053D00A1}" srcOrd="3" destOrd="0" presId="urn:microsoft.com/office/officeart/2005/8/layout/cycle7"/>
    <dgm:cxn modelId="{61E88294-DBFF-46D2-B815-6B1E2F79B9D7}" type="presParOf" srcId="{AC29972B-7D38-4F7F-B738-AF51053D00A1}" destId="{C92CA099-5E75-4C77-97D8-CBB17EDC2CD7}" srcOrd="0" destOrd="0" presId="urn:microsoft.com/office/officeart/2005/8/layout/cycle7"/>
    <dgm:cxn modelId="{A7B3DEA5-6F40-4F16-991B-BD8C780681A9}" type="presParOf" srcId="{31C737CB-E2FD-447A-ADB4-E9AA3C79431C}" destId="{AA4C2743-A3ED-45E2-AFA6-1FDA1F4D0C70}" srcOrd="4" destOrd="0" presId="urn:microsoft.com/office/officeart/2005/8/layout/cycle7"/>
    <dgm:cxn modelId="{94C5565A-2E58-4F50-966A-ABA5C7288110}" type="presParOf" srcId="{31C737CB-E2FD-447A-ADB4-E9AA3C79431C}" destId="{15534A00-DBE6-42D2-8894-CB6175B4A0DE}" srcOrd="5" destOrd="0" presId="urn:microsoft.com/office/officeart/2005/8/layout/cycle7"/>
    <dgm:cxn modelId="{1D83A58F-7581-4219-97BF-0B2BAE5F8CDB}" type="presParOf" srcId="{15534A00-DBE6-42D2-8894-CB6175B4A0DE}" destId="{6ED5BA3B-6628-4FBB-A8B7-BEC75AF52953}" srcOrd="0" destOrd="0" presId="urn:microsoft.com/office/officeart/2005/8/layout/cycle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A0036C9-448F-47BC-8F69-B75A50E17162}" type="doc">
      <dgm:prSet loTypeId="urn:microsoft.com/office/officeart/2005/8/layout/venn1" loCatId="relationship" qsTypeId="urn:microsoft.com/office/officeart/2005/8/quickstyle/3d3" qsCatId="3D" csTypeId="urn:microsoft.com/office/officeart/2005/8/colors/colorful4" csCatId="colorful"/>
      <dgm:spPr/>
      <dgm:t>
        <a:bodyPr/>
        <a:lstStyle/>
        <a:p>
          <a:endParaRPr lang="en-US"/>
        </a:p>
      </dgm:t>
    </dgm:pt>
    <dgm:pt modelId="{7C0E2A99-1E0D-4691-A35F-C68A17BBAC5E}">
      <dgm:prSet/>
      <dgm:spPr/>
      <dgm:t>
        <a:bodyPr/>
        <a:lstStyle/>
        <a:p>
          <a:r>
            <a:rPr lang="en-US" dirty="0">
              <a:latin typeface="Times New Roman" panose="02020603050405020304" pitchFamily="18" charset="0"/>
              <a:cs typeface="Times New Roman" panose="02020603050405020304" pitchFamily="18" charset="0"/>
            </a:rPr>
            <a:t>Provides practical, emotional and social support</a:t>
          </a:r>
        </a:p>
      </dgm:t>
    </dgm:pt>
    <dgm:pt modelId="{6893D806-8C38-45CE-80D3-EC365CE2BCE7}" type="parTrans" cxnId="{95D46B2C-03B2-4AB5-832E-1332EC5893DB}">
      <dgm:prSet/>
      <dgm:spPr/>
      <dgm:t>
        <a:bodyPr/>
        <a:lstStyle/>
        <a:p>
          <a:endParaRPr lang="en-US"/>
        </a:p>
      </dgm:t>
    </dgm:pt>
    <dgm:pt modelId="{4ADDF29C-5F74-4E3B-8698-44DEAB2DF04C}" type="sibTrans" cxnId="{95D46B2C-03B2-4AB5-832E-1332EC5893DB}">
      <dgm:prSet/>
      <dgm:spPr/>
      <dgm:t>
        <a:bodyPr/>
        <a:lstStyle/>
        <a:p>
          <a:endParaRPr lang="en-US"/>
        </a:p>
      </dgm:t>
    </dgm:pt>
    <dgm:pt modelId="{8374A1BA-B52C-421D-9BED-4A4952AAAA44}">
      <dgm:prSet/>
      <dgm:spPr/>
      <dgm:t>
        <a:bodyPr/>
        <a:lstStyle/>
        <a:p>
          <a:r>
            <a:rPr lang="en-US" dirty="0">
              <a:latin typeface="Times New Roman" panose="02020603050405020304" pitchFamily="18" charset="0"/>
              <a:cs typeface="Times New Roman" panose="02020603050405020304" pitchFamily="18" charset="0"/>
            </a:rPr>
            <a:t>Reduces loneliness and promotes wellbeing</a:t>
          </a:r>
        </a:p>
      </dgm:t>
    </dgm:pt>
    <dgm:pt modelId="{D4ED9BB9-073F-4DD0-9C12-5EA06C8A170E}" type="parTrans" cxnId="{8FA79545-C2D7-4CF8-BF18-329FAB0B3F8A}">
      <dgm:prSet/>
      <dgm:spPr/>
      <dgm:t>
        <a:bodyPr/>
        <a:lstStyle/>
        <a:p>
          <a:endParaRPr lang="en-US"/>
        </a:p>
      </dgm:t>
    </dgm:pt>
    <dgm:pt modelId="{CA37AB66-9E61-4721-A7C6-1ACC61A33FBC}" type="sibTrans" cxnId="{8FA79545-C2D7-4CF8-BF18-329FAB0B3F8A}">
      <dgm:prSet/>
      <dgm:spPr/>
      <dgm:t>
        <a:bodyPr/>
        <a:lstStyle/>
        <a:p>
          <a:endParaRPr lang="en-US"/>
        </a:p>
      </dgm:t>
    </dgm:pt>
    <dgm:pt modelId="{87BC50D2-1EAB-47EE-8A2C-33A3B779C6D0}">
      <dgm:prSet/>
      <dgm:spPr/>
      <dgm:t>
        <a:bodyPr/>
        <a:lstStyle/>
        <a:p>
          <a:r>
            <a:rPr lang="en-US" dirty="0">
              <a:latin typeface="Times New Roman" panose="02020603050405020304" pitchFamily="18" charset="0"/>
              <a:cs typeface="Times New Roman" panose="02020603050405020304" pitchFamily="18" charset="0"/>
            </a:rPr>
            <a:t>Demonstrates strengths and limitations of community care</a:t>
          </a:r>
        </a:p>
      </dgm:t>
    </dgm:pt>
    <dgm:pt modelId="{ADDBA0E0-F27F-463F-B119-2942E8C4EA89}" type="parTrans" cxnId="{0E3E5C03-FE6B-4B72-8B1B-4A71C0AC362F}">
      <dgm:prSet/>
      <dgm:spPr/>
      <dgm:t>
        <a:bodyPr/>
        <a:lstStyle/>
        <a:p>
          <a:endParaRPr lang="en-US"/>
        </a:p>
      </dgm:t>
    </dgm:pt>
    <dgm:pt modelId="{29669B9D-176B-4FF1-8930-B60FCFB2C8DD}" type="sibTrans" cxnId="{0E3E5C03-FE6B-4B72-8B1B-4A71C0AC362F}">
      <dgm:prSet/>
      <dgm:spPr/>
      <dgm:t>
        <a:bodyPr/>
        <a:lstStyle/>
        <a:p>
          <a:endParaRPr lang="en-US"/>
        </a:p>
      </dgm:t>
    </dgm:pt>
    <dgm:pt modelId="{8AFF666C-6E40-4A6B-8496-4E596174EC73}" type="pres">
      <dgm:prSet presAssocID="{3A0036C9-448F-47BC-8F69-B75A50E17162}" presName="compositeShape" presStyleCnt="0">
        <dgm:presLayoutVars>
          <dgm:chMax val="7"/>
          <dgm:dir/>
          <dgm:resizeHandles val="exact"/>
        </dgm:presLayoutVars>
      </dgm:prSet>
      <dgm:spPr/>
    </dgm:pt>
    <dgm:pt modelId="{796F5D31-649E-418F-824A-5D39DBB25E72}" type="pres">
      <dgm:prSet presAssocID="{7C0E2A99-1E0D-4691-A35F-C68A17BBAC5E}" presName="circ1" presStyleLbl="vennNode1" presStyleIdx="0" presStyleCnt="3"/>
      <dgm:spPr/>
    </dgm:pt>
    <dgm:pt modelId="{4683A4F1-6C7E-486F-9B3F-24CAADC72D4A}" type="pres">
      <dgm:prSet presAssocID="{7C0E2A99-1E0D-4691-A35F-C68A17BBAC5E}" presName="circ1Tx" presStyleLbl="revTx" presStyleIdx="0" presStyleCnt="0">
        <dgm:presLayoutVars>
          <dgm:chMax val="0"/>
          <dgm:chPref val="0"/>
          <dgm:bulletEnabled val="1"/>
        </dgm:presLayoutVars>
      </dgm:prSet>
      <dgm:spPr/>
    </dgm:pt>
    <dgm:pt modelId="{4722B0C9-33E4-4E72-8256-ACDD346724C3}" type="pres">
      <dgm:prSet presAssocID="{8374A1BA-B52C-421D-9BED-4A4952AAAA44}" presName="circ2" presStyleLbl="vennNode1" presStyleIdx="1" presStyleCnt="3"/>
      <dgm:spPr/>
    </dgm:pt>
    <dgm:pt modelId="{351AD301-1DC1-4A5A-BA43-DE50A1B87C3B}" type="pres">
      <dgm:prSet presAssocID="{8374A1BA-B52C-421D-9BED-4A4952AAAA44}" presName="circ2Tx" presStyleLbl="revTx" presStyleIdx="0" presStyleCnt="0">
        <dgm:presLayoutVars>
          <dgm:chMax val="0"/>
          <dgm:chPref val="0"/>
          <dgm:bulletEnabled val="1"/>
        </dgm:presLayoutVars>
      </dgm:prSet>
      <dgm:spPr/>
    </dgm:pt>
    <dgm:pt modelId="{665DE4F3-6E96-44C4-A570-25833B548EFD}" type="pres">
      <dgm:prSet presAssocID="{87BC50D2-1EAB-47EE-8A2C-33A3B779C6D0}" presName="circ3" presStyleLbl="vennNode1" presStyleIdx="2" presStyleCnt="3"/>
      <dgm:spPr/>
    </dgm:pt>
    <dgm:pt modelId="{7B59483A-616D-4AFF-838B-E3A40FA88B72}" type="pres">
      <dgm:prSet presAssocID="{87BC50D2-1EAB-47EE-8A2C-33A3B779C6D0}" presName="circ3Tx" presStyleLbl="revTx" presStyleIdx="0" presStyleCnt="0">
        <dgm:presLayoutVars>
          <dgm:chMax val="0"/>
          <dgm:chPref val="0"/>
          <dgm:bulletEnabled val="1"/>
        </dgm:presLayoutVars>
      </dgm:prSet>
      <dgm:spPr/>
    </dgm:pt>
  </dgm:ptLst>
  <dgm:cxnLst>
    <dgm:cxn modelId="{0E3E5C03-FE6B-4B72-8B1B-4A71C0AC362F}" srcId="{3A0036C9-448F-47BC-8F69-B75A50E17162}" destId="{87BC50D2-1EAB-47EE-8A2C-33A3B779C6D0}" srcOrd="2" destOrd="0" parTransId="{ADDBA0E0-F27F-463F-B119-2942E8C4EA89}" sibTransId="{29669B9D-176B-4FF1-8930-B60FCFB2C8DD}"/>
    <dgm:cxn modelId="{30275519-D0A4-4984-ABE9-68265AA6404A}" type="presOf" srcId="{8374A1BA-B52C-421D-9BED-4A4952AAAA44}" destId="{351AD301-1DC1-4A5A-BA43-DE50A1B87C3B}" srcOrd="1" destOrd="0" presId="urn:microsoft.com/office/officeart/2005/8/layout/venn1"/>
    <dgm:cxn modelId="{95D46B2C-03B2-4AB5-832E-1332EC5893DB}" srcId="{3A0036C9-448F-47BC-8F69-B75A50E17162}" destId="{7C0E2A99-1E0D-4691-A35F-C68A17BBAC5E}" srcOrd="0" destOrd="0" parTransId="{6893D806-8C38-45CE-80D3-EC365CE2BCE7}" sibTransId="{4ADDF29C-5F74-4E3B-8698-44DEAB2DF04C}"/>
    <dgm:cxn modelId="{8FA79545-C2D7-4CF8-BF18-329FAB0B3F8A}" srcId="{3A0036C9-448F-47BC-8F69-B75A50E17162}" destId="{8374A1BA-B52C-421D-9BED-4A4952AAAA44}" srcOrd="1" destOrd="0" parTransId="{D4ED9BB9-073F-4DD0-9C12-5EA06C8A170E}" sibTransId="{CA37AB66-9E61-4721-A7C6-1ACC61A33FBC}"/>
    <dgm:cxn modelId="{6647E067-E7DA-4C31-BA6C-655FB4D8680A}" type="presOf" srcId="{87BC50D2-1EAB-47EE-8A2C-33A3B779C6D0}" destId="{7B59483A-616D-4AFF-838B-E3A40FA88B72}" srcOrd="1" destOrd="0" presId="urn:microsoft.com/office/officeart/2005/8/layout/venn1"/>
    <dgm:cxn modelId="{ECAD7A48-08BB-4B76-BC47-82CF020BA886}" type="presOf" srcId="{7C0E2A99-1E0D-4691-A35F-C68A17BBAC5E}" destId="{796F5D31-649E-418F-824A-5D39DBB25E72}" srcOrd="0" destOrd="0" presId="urn:microsoft.com/office/officeart/2005/8/layout/venn1"/>
    <dgm:cxn modelId="{51F49848-DF6A-4480-BB2F-BB82C1306E4A}" type="presOf" srcId="{87BC50D2-1EAB-47EE-8A2C-33A3B779C6D0}" destId="{665DE4F3-6E96-44C4-A570-25833B548EFD}" srcOrd="0" destOrd="0" presId="urn:microsoft.com/office/officeart/2005/8/layout/venn1"/>
    <dgm:cxn modelId="{A1B49379-6BF8-4387-A45A-240E68929AE6}" type="presOf" srcId="{8374A1BA-B52C-421D-9BED-4A4952AAAA44}" destId="{4722B0C9-33E4-4E72-8256-ACDD346724C3}" srcOrd="0" destOrd="0" presId="urn:microsoft.com/office/officeart/2005/8/layout/venn1"/>
    <dgm:cxn modelId="{A9B800B3-2BEF-49F9-8908-9E6EF7B135DE}" type="presOf" srcId="{7C0E2A99-1E0D-4691-A35F-C68A17BBAC5E}" destId="{4683A4F1-6C7E-486F-9B3F-24CAADC72D4A}" srcOrd="1" destOrd="0" presId="urn:microsoft.com/office/officeart/2005/8/layout/venn1"/>
    <dgm:cxn modelId="{44113DBF-0479-496B-AEB1-CB685ADE18B8}" type="presOf" srcId="{3A0036C9-448F-47BC-8F69-B75A50E17162}" destId="{8AFF666C-6E40-4A6B-8496-4E596174EC73}" srcOrd="0" destOrd="0" presId="urn:microsoft.com/office/officeart/2005/8/layout/venn1"/>
    <dgm:cxn modelId="{C02F3280-1725-4FC0-91EC-C22714E12DDE}" type="presParOf" srcId="{8AFF666C-6E40-4A6B-8496-4E596174EC73}" destId="{796F5D31-649E-418F-824A-5D39DBB25E72}" srcOrd="0" destOrd="0" presId="urn:microsoft.com/office/officeart/2005/8/layout/venn1"/>
    <dgm:cxn modelId="{0D62EC8B-7683-4BB6-AF59-640DB39D82CE}" type="presParOf" srcId="{8AFF666C-6E40-4A6B-8496-4E596174EC73}" destId="{4683A4F1-6C7E-486F-9B3F-24CAADC72D4A}" srcOrd="1" destOrd="0" presId="urn:microsoft.com/office/officeart/2005/8/layout/venn1"/>
    <dgm:cxn modelId="{F6165CB4-E7A7-4B90-A72E-BAE27D299AF1}" type="presParOf" srcId="{8AFF666C-6E40-4A6B-8496-4E596174EC73}" destId="{4722B0C9-33E4-4E72-8256-ACDD346724C3}" srcOrd="2" destOrd="0" presId="urn:microsoft.com/office/officeart/2005/8/layout/venn1"/>
    <dgm:cxn modelId="{96C18705-BACA-4934-A3BC-0A10B13FF43D}" type="presParOf" srcId="{8AFF666C-6E40-4A6B-8496-4E596174EC73}" destId="{351AD301-1DC1-4A5A-BA43-DE50A1B87C3B}" srcOrd="3" destOrd="0" presId="urn:microsoft.com/office/officeart/2005/8/layout/venn1"/>
    <dgm:cxn modelId="{DD62AF21-786F-4E2E-9664-B2658A6A7A50}" type="presParOf" srcId="{8AFF666C-6E40-4A6B-8496-4E596174EC73}" destId="{665DE4F3-6E96-44C4-A570-25833B548EFD}" srcOrd="4" destOrd="0" presId="urn:microsoft.com/office/officeart/2005/8/layout/venn1"/>
    <dgm:cxn modelId="{B6F1544E-AB31-4848-8438-217E8777AF80}" type="presParOf" srcId="{8AFF666C-6E40-4A6B-8496-4E596174EC73}" destId="{7B59483A-616D-4AFF-838B-E3A40FA88B72}" srcOrd="5"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33FBBC2-EE3B-4ECD-BA4B-838DC8AEADFF}" type="doc">
      <dgm:prSet loTypeId="urn:microsoft.com/office/officeart/2011/layout/CircleProcess" loCatId="process" qsTypeId="urn:microsoft.com/office/officeart/2005/8/quickstyle/3d3" qsCatId="3D" csTypeId="urn:microsoft.com/office/officeart/2005/8/colors/colorful4" csCatId="colorful"/>
      <dgm:spPr/>
      <dgm:t>
        <a:bodyPr/>
        <a:lstStyle/>
        <a:p>
          <a:endParaRPr lang="en-US"/>
        </a:p>
      </dgm:t>
    </dgm:pt>
    <dgm:pt modelId="{3B94AD2E-5A24-4704-95A3-D43F5D5F5CE2}">
      <dgm:prSet/>
      <dgm:spPr/>
      <dgm:t>
        <a:bodyPr/>
        <a:lstStyle/>
        <a:p>
          <a:r>
            <a:rPr lang="en-US" dirty="0">
              <a:solidFill>
                <a:schemeClr val="bg1"/>
              </a:solidFill>
              <a:latin typeface="Times New Roman" panose="02020603050405020304" pitchFamily="18" charset="0"/>
              <a:cs typeface="Times New Roman" panose="02020603050405020304" pitchFamily="18" charset="0"/>
            </a:rPr>
            <a:t>Person-</a:t>
          </a:r>
          <a:r>
            <a:rPr lang="en-US" dirty="0" err="1">
              <a:solidFill>
                <a:schemeClr val="bg1"/>
              </a:solidFill>
              <a:latin typeface="Times New Roman" panose="02020603050405020304" pitchFamily="18" charset="0"/>
              <a:cs typeface="Times New Roman" panose="02020603050405020304" pitchFamily="18" charset="0"/>
            </a:rPr>
            <a:t>centred</a:t>
          </a:r>
          <a:r>
            <a:rPr lang="en-US" dirty="0">
              <a:solidFill>
                <a:schemeClr val="bg1"/>
              </a:solidFill>
              <a:latin typeface="Times New Roman" panose="02020603050405020304" pitchFamily="18" charset="0"/>
              <a:cs typeface="Times New Roman" panose="02020603050405020304" pitchFamily="18" charset="0"/>
            </a:rPr>
            <a:t> dementia care model</a:t>
          </a:r>
        </a:p>
      </dgm:t>
    </dgm:pt>
    <dgm:pt modelId="{D04E49B0-CD73-4BA6-ACD2-8F017275B8FC}" type="parTrans" cxnId="{3EFFC71B-9A23-40EA-8AA6-155C53E36252}">
      <dgm:prSet/>
      <dgm:spPr/>
      <dgm:t>
        <a:bodyPr/>
        <a:lstStyle/>
        <a:p>
          <a:endParaRPr lang="en-US"/>
        </a:p>
      </dgm:t>
    </dgm:pt>
    <dgm:pt modelId="{6CF8887E-231A-4155-80F6-2609E578DEBC}" type="sibTrans" cxnId="{3EFFC71B-9A23-40EA-8AA6-155C53E36252}">
      <dgm:prSet/>
      <dgm:spPr/>
      <dgm:t>
        <a:bodyPr/>
        <a:lstStyle/>
        <a:p>
          <a:endParaRPr lang="en-US"/>
        </a:p>
      </dgm:t>
    </dgm:pt>
    <dgm:pt modelId="{44AD7E4C-8F0A-4F49-8B60-4889FC430462}">
      <dgm:prSet/>
      <dgm:spPr/>
      <dgm:t>
        <a:bodyPr/>
        <a:lstStyle/>
        <a:p>
          <a:r>
            <a:rPr lang="en-US" dirty="0">
              <a:solidFill>
                <a:schemeClr val="bg1"/>
              </a:solidFill>
              <a:latin typeface="Times New Roman" panose="02020603050405020304" pitchFamily="18" charset="0"/>
              <a:cs typeface="Times New Roman" panose="02020603050405020304" pitchFamily="18" charset="0"/>
            </a:rPr>
            <a:t>Promotes autonomy and normal daily living</a:t>
          </a:r>
        </a:p>
      </dgm:t>
    </dgm:pt>
    <dgm:pt modelId="{08440936-B158-4C8C-80FA-0A36545541D2}" type="parTrans" cxnId="{7A5A5149-ED93-43E3-9978-197CD662F984}">
      <dgm:prSet/>
      <dgm:spPr/>
      <dgm:t>
        <a:bodyPr/>
        <a:lstStyle/>
        <a:p>
          <a:endParaRPr lang="en-US"/>
        </a:p>
      </dgm:t>
    </dgm:pt>
    <dgm:pt modelId="{87346D42-FA1F-4856-93B1-465D5A0DBA23}" type="sibTrans" cxnId="{7A5A5149-ED93-43E3-9978-197CD662F984}">
      <dgm:prSet/>
      <dgm:spPr/>
      <dgm:t>
        <a:bodyPr/>
        <a:lstStyle/>
        <a:p>
          <a:endParaRPr lang="en-US"/>
        </a:p>
      </dgm:t>
    </dgm:pt>
    <dgm:pt modelId="{12B376CC-FF6D-4814-9112-1DD135A0417F}">
      <dgm:prSet/>
      <dgm:spPr/>
      <dgm:t>
        <a:bodyPr/>
        <a:lstStyle/>
        <a:p>
          <a:r>
            <a:rPr lang="en-US" dirty="0">
              <a:solidFill>
                <a:schemeClr val="bg1"/>
              </a:solidFill>
              <a:latin typeface="Times New Roman" panose="02020603050405020304" pitchFamily="18" charset="0"/>
              <a:cs typeface="Times New Roman" panose="02020603050405020304" pitchFamily="18" charset="0"/>
            </a:rPr>
            <a:t>Potential lessons for UK services</a:t>
          </a:r>
        </a:p>
      </dgm:t>
    </dgm:pt>
    <dgm:pt modelId="{E7FB1C73-51B5-455E-9462-2227024DD304}" type="parTrans" cxnId="{AEB873E1-960D-4C86-8480-A491DEEFA8B6}">
      <dgm:prSet/>
      <dgm:spPr/>
      <dgm:t>
        <a:bodyPr/>
        <a:lstStyle/>
        <a:p>
          <a:endParaRPr lang="en-US"/>
        </a:p>
      </dgm:t>
    </dgm:pt>
    <dgm:pt modelId="{2C85DD5A-E76C-4CAE-BE61-65D58A177CDA}" type="sibTrans" cxnId="{AEB873E1-960D-4C86-8480-A491DEEFA8B6}">
      <dgm:prSet/>
      <dgm:spPr/>
      <dgm:t>
        <a:bodyPr/>
        <a:lstStyle/>
        <a:p>
          <a:endParaRPr lang="en-US"/>
        </a:p>
      </dgm:t>
    </dgm:pt>
    <dgm:pt modelId="{92FBF3A2-4537-4CF4-91F7-E4141F20528C}" type="pres">
      <dgm:prSet presAssocID="{133FBBC2-EE3B-4ECD-BA4B-838DC8AEADFF}" presName="Name0" presStyleCnt="0">
        <dgm:presLayoutVars>
          <dgm:chMax val="11"/>
          <dgm:chPref val="11"/>
          <dgm:dir/>
          <dgm:resizeHandles/>
        </dgm:presLayoutVars>
      </dgm:prSet>
      <dgm:spPr/>
    </dgm:pt>
    <dgm:pt modelId="{6252A84B-0BDC-4167-BC96-F932BC44FDB7}" type="pres">
      <dgm:prSet presAssocID="{12B376CC-FF6D-4814-9112-1DD135A0417F}" presName="Accent3" presStyleCnt="0"/>
      <dgm:spPr/>
    </dgm:pt>
    <dgm:pt modelId="{DF2B624D-6EFD-4EAE-A809-A13D422DAB97}" type="pres">
      <dgm:prSet presAssocID="{12B376CC-FF6D-4814-9112-1DD135A0417F}" presName="Accent" presStyleLbl="node1" presStyleIdx="0" presStyleCnt="3"/>
      <dgm:spPr/>
    </dgm:pt>
    <dgm:pt modelId="{6265BA4E-4A67-43D2-B951-1737B854E062}" type="pres">
      <dgm:prSet presAssocID="{12B376CC-FF6D-4814-9112-1DD135A0417F}" presName="ParentBackground3" presStyleCnt="0"/>
      <dgm:spPr/>
    </dgm:pt>
    <dgm:pt modelId="{642DCBEE-6511-44AB-972F-7EB605227C6A}" type="pres">
      <dgm:prSet presAssocID="{12B376CC-FF6D-4814-9112-1DD135A0417F}" presName="ParentBackground" presStyleLbl="fgAcc1" presStyleIdx="0" presStyleCnt="3"/>
      <dgm:spPr/>
    </dgm:pt>
    <dgm:pt modelId="{8A92D890-6E7C-43DC-A587-BE9C3A35739B}" type="pres">
      <dgm:prSet presAssocID="{12B376CC-FF6D-4814-9112-1DD135A0417F}" presName="Parent3" presStyleLbl="revTx" presStyleIdx="0" presStyleCnt="0">
        <dgm:presLayoutVars>
          <dgm:chMax val="1"/>
          <dgm:chPref val="1"/>
          <dgm:bulletEnabled val="1"/>
        </dgm:presLayoutVars>
      </dgm:prSet>
      <dgm:spPr/>
    </dgm:pt>
    <dgm:pt modelId="{DFF1D59A-D524-4E31-A9CF-3BB85D4450D2}" type="pres">
      <dgm:prSet presAssocID="{44AD7E4C-8F0A-4F49-8B60-4889FC430462}" presName="Accent2" presStyleCnt="0"/>
      <dgm:spPr/>
    </dgm:pt>
    <dgm:pt modelId="{A286B1E9-025F-4DFA-8B07-BDCED221A8EB}" type="pres">
      <dgm:prSet presAssocID="{44AD7E4C-8F0A-4F49-8B60-4889FC430462}" presName="Accent" presStyleLbl="node1" presStyleIdx="1" presStyleCnt="3"/>
      <dgm:spPr/>
    </dgm:pt>
    <dgm:pt modelId="{761F33C8-F379-4F5A-A5D8-78D59622A4DC}" type="pres">
      <dgm:prSet presAssocID="{44AD7E4C-8F0A-4F49-8B60-4889FC430462}" presName="ParentBackground2" presStyleCnt="0"/>
      <dgm:spPr/>
    </dgm:pt>
    <dgm:pt modelId="{06BBD87F-3621-4D90-A908-70D4E1B1A840}" type="pres">
      <dgm:prSet presAssocID="{44AD7E4C-8F0A-4F49-8B60-4889FC430462}" presName="ParentBackground" presStyleLbl="fgAcc1" presStyleIdx="1" presStyleCnt="3"/>
      <dgm:spPr/>
    </dgm:pt>
    <dgm:pt modelId="{CDDE84DC-9062-4927-B332-E93D593FAD64}" type="pres">
      <dgm:prSet presAssocID="{44AD7E4C-8F0A-4F49-8B60-4889FC430462}" presName="Parent2" presStyleLbl="revTx" presStyleIdx="0" presStyleCnt="0">
        <dgm:presLayoutVars>
          <dgm:chMax val="1"/>
          <dgm:chPref val="1"/>
          <dgm:bulletEnabled val="1"/>
        </dgm:presLayoutVars>
      </dgm:prSet>
      <dgm:spPr/>
    </dgm:pt>
    <dgm:pt modelId="{C6015A73-4133-4856-87DE-247624AEBCDF}" type="pres">
      <dgm:prSet presAssocID="{3B94AD2E-5A24-4704-95A3-D43F5D5F5CE2}" presName="Accent1" presStyleCnt="0"/>
      <dgm:spPr/>
    </dgm:pt>
    <dgm:pt modelId="{D80D8429-85BE-426C-BA33-D9EFA797B8A1}" type="pres">
      <dgm:prSet presAssocID="{3B94AD2E-5A24-4704-95A3-D43F5D5F5CE2}" presName="Accent" presStyleLbl="node1" presStyleIdx="2" presStyleCnt="3"/>
      <dgm:spPr/>
    </dgm:pt>
    <dgm:pt modelId="{A11A4419-24E5-4F69-ACE9-2DF5328AF9A5}" type="pres">
      <dgm:prSet presAssocID="{3B94AD2E-5A24-4704-95A3-D43F5D5F5CE2}" presName="ParentBackground1" presStyleCnt="0"/>
      <dgm:spPr/>
    </dgm:pt>
    <dgm:pt modelId="{FB5D9FBB-6C00-49DF-A270-0340768F9617}" type="pres">
      <dgm:prSet presAssocID="{3B94AD2E-5A24-4704-95A3-D43F5D5F5CE2}" presName="ParentBackground" presStyleLbl="fgAcc1" presStyleIdx="2" presStyleCnt="3"/>
      <dgm:spPr/>
    </dgm:pt>
    <dgm:pt modelId="{AC3E3573-84BF-45F6-A46D-B06132880C67}" type="pres">
      <dgm:prSet presAssocID="{3B94AD2E-5A24-4704-95A3-D43F5D5F5CE2}" presName="Parent1" presStyleLbl="revTx" presStyleIdx="0" presStyleCnt="0">
        <dgm:presLayoutVars>
          <dgm:chMax val="1"/>
          <dgm:chPref val="1"/>
          <dgm:bulletEnabled val="1"/>
        </dgm:presLayoutVars>
      </dgm:prSet>
      <dgm:spPr/>
    </dgm:pt>
  </dgm:ptLst>
  <dgm:cxnLst>
    <dgm:cxn modelId="{3EFFC71B-9A23-40EA-8AA6-155C53E36252}" srcId="{133FBBC2-EE3B-4ECD-BA4B-838DC8AEADFF}" destId="{3B94AD2E-5A24-4704-95A3-D43F5D5F5CE2}" srcOrd="0" destOrd="0" parTransId="{D04E49B0-CD73-4BA6-ACD2-8F017275B8FC}" sibTransId="{6CF8887E-231A-4155-80F6-2609E578DEBC}"/>
    <dgm:cxn modelId="{95BA071F-3CB9-4C1F-99F9-9795F9B9BC23}" type="presOf" srcId="{3B94AD2E-5A24-4704-95A3-D43F5D5F5CE2}" destId="{FB5D9FBB-6C00-49DF-A270-0340768F9617}" srcOrd="0" destOrd="0" presId="urn:microsoft.com/office/officeart/2011/layout/CircleProcess"/>
    <dgm:cxn modelId="{082DB25B-7F9A-45E4-A818-F1A93F837E8B}" type="presOf" srcId="{3B94AD2E-5A24-4704-95A3-D43F5D5F5CE2}" destId="{AC3E3573-84BF-45F6-A46D-B06132880C67}" srcOrd="1" destOrd="0" presId="urn:microsoft.com/office/officeart/2011/layout/CircleProcess"/>
    <dgm:cxn modelId="{7A5A5149-ED93-43E3-9978-197CD662F984}" srcId="{133FBBC2-EE3B-4ECD-BA4B-838DC8AEADFF}" destId="{44AD7E4C-8F0A-4F49-8B60-4889FC430462}" srcOrd="1" destOrd="0" parTransId="{08440936-B158-4C8C-80FA-0A36545541D2}" sibTransId="{87346D42-FA1F-4856-93B1-465D5A0DBA23}"/>
    <dgm:cxn modelId="{EF2C494F-C1EF-4991-85FF-F5D892D5864B}" type="presOf" srcId="{12B376CC-FF6D-4814-9112-1DD135A0417F}" destId="{8A92D890-6E7C-43DC-A587-BE9C3A35739B}" srcOrd="1" destOrd="0" presId="urn:microsoft.com/office/officeart/2011/layout/CircleProcess"/>
    <dgm:cxn modelId="{5202C14F-34BF-4B54-9357-8C74685E39A0}" type="presOf" srcId="{44AD7E4C-8F0A-4F49-8B60-4889FC430462}" destId="{CDDE84DC-9062-4927-B332-E93D593FAD64}" srcOrd="1" destOrd="0" presId="urn:microsoft.com/office/officeart/2011/layout/CircleProcess"/>
    <dgm:cxn modelId="{461B0E99-0BFA-42AA-9072-29E152B242CF}" type="presOf" srcId="{133FBBC2-EE3B-4ECD-BA4B-838DC8AEADFF}" destId="{92FBF3A2-4537-4CF4-91F7-E4141F20528C}" srcOrd="0" destOrd="0" presId="urn:microsoft.com/office/officeart/2011/layout/CircleProcess"/>
    <dgm:cxn modelId="{8A8D38D1-F02B-4413-BC9F-7147EDE61585}" type="presOf" srcId="{44AD7E4C-8F0A-4F49-8B60-4889FC430462}" destId="{06BBD87F-3621-4D90-A908-70D4E1B1A840}" srcOrd="0" destOrd="0" presId="urn:microsoft.com/office/officeart/2011/layout/CircleProcess"/>
    <dgm:cxn modelId="{AEB873E1-960D-4C86-8480-A491DEEFA8B6}" srcId="{133FBBC2-EE3B-4ECD-BA4B-838DC8AEADFF}" destId="{12B376CC-FF6D-4814-9112-1DD135A0417F}" srcOrd="2" destOrd="0" parTransId="{E7FB1C73-51B5-455E-9462-2227024DD304}" sibTransId="{2C85DD5A-E76C-4CAE-BE61-65D58A177CDA}"/>
    <dgm:cxn modelId="{1D6FC5E5-104F-4D4C-A6B1-BFDE6ADAAB3D}" type="presOf" srcId="{12B376CC-FF6D-4814-9112-1DD135A0417F}" destId="{642DCBEE-6511-44AB-972F-7EB605227C6A}" srcOrd="0" destOrd="0" presId="urn:microsoft.com/office/officeart/2011/layout/CircleProcess"/>
    <dgm:cxn modelId="{BE456099-B469-495D-89D0-69CC6ED473F2}" type="presParOf" srcId="{92FBF3A2-4537-4CF4-91F7-E4141F20528C}" destId="{6252A84B-0BDC-4167-BC96-F932BC44FDB7}" srcOrd="0" destOrd="0" presId="urn:microsoft.com/office/officeart/2011/layout/CircleProcess"/>
    <dgm:cxn modelId="{91754FE1-80C9-476E-9A60-5AA3B253DE6B}" type="presParOf" srcId="{6252A84B-0BDC-4167-BC96-F932BC44FDB7}" destId="{DF2B624D-6EFD-4EAE-A809-A13D422DAB97}" srcOrd="0" destOrd="0" presId="urn:microsoft.com/office/officeart/2011/layout/CircleProcess"/>
    <dgm:cxn modelId="{F0B20F7F-3E2F-41DD-AD22-1F8181B254FF}" type="presParOf" srcId="{92FBF3A2-4537-4CF4-91F7-E4141F20528C}" destId="{6265BA4E-4A67-43D2-B951-1737B854E062}" srcOrd="1" destOrd="0" presId="urn:microsoft.com/office/officeart/2011/layout/CircleProcess"/>
    <dgm:cxn modelId="{38E8D9FF-5ECB-49FA-A94C-61BEF78A7344}" type="presParOf" srcId="{6265BA4E-4A67-43D2-B951-1737B854E062}" destId="{642DCBEE-6511-44AB-972F-7EB605227C6A}" srcOrd="0" destOrd="0" presId="urn:microsoft.com/office/officeart/2011/layout/CircleProcess"/>
    <dgm:cxn modelId="{97AAC4C0-4EAE-4940-9572-32A92C10222E}" type="presParOf" srcId="{92FBF3A2-4537-4CF4-91F7-E4141F20528C}" destId="{8A92D890-6E7C-43DC-A587-BE9C3A35739B}" srcOrd="2" destOrd="0" presId="urn:microsoft.com/office/officeart/2011/layout/CircleProcess"/>
    <dgm:cxn modelId="{DA95E8AB-F6DB-449C-A972-94A692E79273}" type="presParOf" srcId="{92FBF3A2-4537-4CF4-91F7-E4141F20528C}" destId="{DFF1D59A-D524-4E31-A9CF-3BB85D4450D2}" srcOrd="3" destOrd="0" presId="urn:microsoft.com/office/officeart/2011/layout/CircleProcess"/>
    <dgm:cxn modelId="{99E678A1-EB55-4899-9416-B2E0C04E3860}" type="presParOf" srcId="{DFF1D59A-D524-4E31-A9CF-3BB85D4450D2}" destId="{A286B1E9-025F-4DFA-8B07-BDCED221A8EB}" srcOrd="0" destOrd="0" presId="urn:microsoft.com/office/officeart/2011/layout/CircleProcess"/>
    <dgm:cxn modelId="{E34EBEB6-AC3A-4FD6-8B6A-E35BE159BD2D}" type="presParOf" srcId="{92FBF3A2-4537-4CF4-91F7-E4141F20528C}" destId="{761F33C8-F379-4F5A-A5D8-78D59622A4DC}" srcOrd="4" destOrd="0" presId="urn:microsoft.com/office/officeart/2011/layout/CircleProcess"/>
    <dgm:cxn modelId="{674F66AE-2035-4EF7-989F-45FE9C657FF8}" type="presParOf" srcId="{761F33C8-F379-4F5A-A5D8-78D59622A4DC}" destId="{06BBD87F-3621-4D90-A908-70D4E1B1A840}" srcOrd="0" destOrd="0" presId="urn:microsoft.com/office/officeart/2011/layout/CircleProcess"/>
    <dgm:cxn modelId="{F9C42023-530E-43D2-ACAA-F939FF3996AF}" type="presParOf" srcId="{92FBF3A2-4537-4CF4-91F7-E4141F20528C}" destId="{CDDE84DC-9062-4927-B332-E93D593FAD64}" srcOrd="5" destOrd="0" presId="urn:microsoft.com/office/officeart/2011/layout/CircleProcess"/>
    <dgm:cxn modelId="{402121FB-79D3-49E1-9BD3-78A6B09A275B}" type="presParOf" srcId="{92FBF3A2-4537-4CF4-91F7-E4141F20528C}" destId="{C6015A73-4133-4856-87DE-247624AEBCDF}" srcOrd="6" destOrd="0" presId="urn:microsoft.com/office/officeart/2011/layout/CircleProcess"/>
    <dgm:cxn modelId="{A8798DC2-F14A-4D68-928E-304B14BB2E23}" type="presParOf" srcId="{C6015A73-4133-4856-87DE-247624AEBCDF}" destId="{D80D8429-85BE-426C-BA33-D9EFA797B8A1}" srcOrd="0" destOrd="0" presId="urn:microsoft.com/office/officeart/2011/layout/CircleProcess"/>
    <dgm:cxn modelId="{0B92E70B-DED5-4776-9F5F-94DBC8CD35E5}" type="presParOf" srcId="{92FBF3A2-4537-4CF4-91F7-E4141F20528C}" destId="{A11A4419-24E5-4F69-ACE9-2DF5328AF9A5}" srcOrd="7" destOrd="0" presId="urn:microsoft.com/office/officeart/2011/layout/CircleProcess"/>
    <dgm:cxn modelId="{5E3A13A2-3557-4193-A096-44845A0C8105}" type="presParOf" srcId="{A11A4419-24E5-4F69-ACE9-2DF5328AF9A5}" destId="{FB5D9FBB-6C00-49DF-A270-0340768F9617}" srcOrd="0" destOrd="0" presId="urn:microsoft.com/office/officeart/2011/layout/CircleProcess"/>
    <dgm:cxn modelId="{673F7EB7-ED7F-4885-A793-A8A07955CB4D}" type="presParOf" srcId="{92FBF3A2-4537-4CF4-91F7-E4141F20528C}" destId="{AC3E3573-84BF-45F6-A46D-B06132880C67}" srcOrd="8"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A46E8A3-363F-4726-AEAA-654DE34FCB9D}" type="doc">
      <dgm:prSet loTypeId="urn:diagrams.loki3.com/TabbedArc+Icon" loCatId="relationship" qsTypeId="urn:microsoft.com/office/officeart/2005/8/quickstyle/3d3" qsCatId="3D" csTypeId="urn:microsoft.com/office/officeart/2005/8/colors/colorful4" csCatId="colorful"/>
      <dgm:spPr/>
      <dgm:t>
        <a:bodyPr/>
        <a:lstStyle/>
        <a:p>
          <a:endParaRPr lang="en-US"/>
        </a:p>
      </dgm:t>
    </dgm:pt>
    <dgm:pt modelId="{A58BFCEC-7914-45B8-BC8B-F1EBF4127CBC}">
      <dgm:prSet/>
      <dgm:spPr/>
      <dgm:t>
        <a:bodyPr/>
        <a:lstStyle/>
        <a:p>
          <a:r>
            <a:rPr lang="en-US" dirty="0">
              <a:latin typeface="Times New Roman" panose="02020603050405020304" pitchFamily="18" charset="0"/>
              <a:cs typeface="Times New Roman" panose="02020603050405020304" pitchFamily="18" charset="0"/>
            </a:rPr>
            <a:t>Expand community and home-based care services</a:t>
          </a:r>
        </a:p>
      </dgm:t>
    </dgm:pt>
    <dgm:pt modelId="{D865CBD9-40E6-4031-A830-AE7D4A5A4E50}" type="parTrans" cxnId="{BB7034F2-6C2D-40F3-B002-360518A9D6A5}">
      <dgm:prSet/>
      <dgm:spPr/>
      <dgm:t>
        <a:bodyPr/>
        <a:lstStyle/>
        <a:p>
          <a:endParaRPr lang="en-US"/>
        </a:p>
      </dgm:t>
    </dgm:pt>
    <dgm:pt modelId="{574A4664-D041-4058-94A9-463124D20E40}" type="sibTrans" cxnId="{BB7034F2-6C2D-40F3-B002-360518A9D6A5}">
      <dgm:prSet/>
      <dgm:spPr/>
      <dgm:t>
        <a:bodyPr/>
        <a:lstStyle/>
        <a:p>
          <a:endParaRPr lang="en-US"/>
        </a:p>
      </dgm:t>
    </dgm:pt>
    <dgm:pt modelId="{05BEEFAA-B001-4BFB-8FCB-CFE0A7500F87}">
      <dgm:prSet/>
      <dgm:spPr/>
      <dgm:t>
        <a:bodyPr/>
        <a:lstStyle/>
        <a:p>
          <a:r>
            <a:rPr lang="en-US" dirty="0">
              <a:latin typeface="Times New Roman" panose="02020603050405020304" pitchFamily="18" charset="0"/>
              <a:cs typeface="Times New Roman" panose="02020603050405020304" pitchFamily="18" charset="0"/>
            </a:rPr>
            <a:t>Improve digital inclusion and technology training</a:t>
          </a:r>
        </a:p>
      </dgm:t>
    </dgm:pt>
    <dgm:pt modelId="{5C66DCBF-3103-466A-9CE8-9E687B061CD8}" type="parTrans" cxnId="{CA5B8C4C-7EED-408C-B0CC-55D44663C5EC}">
      <dgm:prSet/>
      <dgm:spPr/>
      <dgm:t>
        <a:bodyPr/>
        <a:lstStyle/>
        <a:p>
          <a:endParaRPr lang="en-US"/>
        </a:p>
      </dgm:t>
    </dgm:pt>
    <dgm:pt modelId="{ADB0209F-747B-46E5-9703-ACAF741F6EC1}" type="sibTrans" cxnId="{CA5B8C4C-7EED-408C-B0CC-55D44663C5EC}">
      <dgm:prSet/>
      <dgm:spPr/>
      <dgm:t>
        <a:bodyPr/>
        <a:lstStyle/>
        <a:p>
          <a:endParaRPr lang="en-US"/>
        </a:p>
      </dgm:t>
    </dgm:pt>
    <dgm:pt modelId="{3B6FD03A-4C1B-47E8-B10D-D16EB4DB7053}">
      <dgm:prSet/>
      <dgm:spPr/>
      <dgm:t>
        <a:bodyPr/>
        <a:lstStyle/>
        <a:p>
          <a:r>
            <a:rPr lang="en-US" dirty="0">
              <a:latin typeface="Times New Roman" panose="02020603050405020304" pitchFamily="18" charset="0"/>
              <a:cs typeface="Times New Roman" panose="02020603050405020304" pitchFamily="18" charset="0"/>
            </a:rPr>
            <a:t>Strengthen integration between health and social care</a:t>
          </a:r>
        </a:p>
      </dgm:t>
    </dgm:pt>
    <dgm:pt modelId="{B5A142B8-2207-44BD-A3C0-29C6D373DD64}" type="parTrans" cxnId="{D724878B-0649-4D19-87C1-769BA7ED664E}">
      <dgm:prSet/>
      <dgm:spPr/>
      <dgm:t>
        <a:bodyPr/>
        <a:lstStyle/>
        <a:p>
          <a:endParaRPr lang="en-US"/>
        </a:p>
      </dgm:t>
    </dgm:pt>
    <dgm:pt modelId="{30945FED-CB34-43E7-A2DA-8D3D909848B9}" type="sibTrans" cxnId="{D724878B-0649-4D19-87C1-769BA7ED664E}">
      <dgm:prSet/>
      <dgm:spPr/>
      <dgm:t>
        <a:bodyPr/>
        <a:lstStyle/>
        <a:p>
          <a:endParaRPr lang="en-US"/>
        </a:p>
      </dgm:t>
    </dgm:pt>
    <dgm:pt modelId="{48608D01-7061-457E-966E-6838C9ACA136}" type="pres">
      <dgm:prSet presAssocID="{3A46E8A3-363F-4726-AEAA-654DE34FCB9D}" presName="Name0" presStyleCnt="0">
        <dgm:presLayoutVars>
          <dgm:dir/>
          <dgm:resizeHandles val="exact"/>
        </dgm:presLayoutVars>
      </dgm:prSet>
      <dgm:spPr/>
    </dgm:pt>
    <dgm:pt modelId="{EDBC387B-EDF4-452B-BE2A-C0BB27655AD5}" type="pres">
      <dgm:prSet presAssocID="{A58BFCEC-7914-45B8-BC8B-F1EBF4127CBC}" presName="twoplus" presStyleLbl="node1" presStyleIdx="0" presStyleCnt="3">
        <dgm:presLayoutVars>
          <dgm:bulletEnabled val="1"/>
        </dgm:presLayoutVars>
      </dgm:prSet>
      <dgm:spPr/>
    </dgm:pt>
    <dgm:pt modelId="{872EBFE7-9CFF-4153-BBFF-AEDC508FCDDC}" type="pres">
      <dgm:prSet presAssocID="{05BEEFAA-B001-4BFB-8FCB-CFE0A7500F87}" presName="twoplus" presStyleLbl="node1" presStyleIdx="1" presStyleCnt="3">
        <dgm:presLayoutVars>
          <dgm:bulletEnabled val="1"/>
        </dgm:presLayoutVars>
      </dgm:prSet>
      <dgm:spPr/>
    </dgm:pt>
    <dgm:pt modelId="{E508097A-01BB-4620-B8D2-728C9BF0CDDE}" type="pres">
      <dgm:prSet presAssocID="{3B6FD03A-4C1B-47E8-B10D-D16EB4DB7053}" presName="twoplus" presStyleLbl="node1" presStyleIdx="2" presStyleCnt="3">
        <dgm:presLayoutVars>
          <dgm:bulletEnabled val="1"/>
        </dgm:presLayoutVars>
      </dgm:prSet>
      <dgm:spPr/>
    </dgm:pt>
  </dgm:ptLst>
  <dgm:cxnLst>
    <dgm:cxn modelId="{95DA130A-91BF-46D5-8860-50FF927157EF}" type="presOf" srcId="{3B6FD03A-4C1B-47E8-B10D-D16EB4DB7053}" destId="{E508097A-01BB-4620-B8D2-728C9BF0CDDE}" srcOrd="0" destOrd="0" presId="urn:diagrams.loki3.com/TabbedArc+Icon"/>
    <dgm:cxn modelId="{70FB4C31-77DD-4329-B769-A0575D4129F1}" type="presOf" srcId="{05BEEFAA-B001-4BFB-8FCB-CFE0A7500F87}" destId="{872EBFE7-9CFF-4153-BBFF-AEDC508FCDDC}" srcOrd="0" destOrd="0" presId="urn:diagrams.loki3.com/TabbedArc+Icon"/>
    <dgm:cxn modelId="{CA5B8C4C-7EED-408C-B0CC-55D44663C5EC}" srcId="{3A46E8A3-363F-4726-AEAA-654DE34FCB9D}" destId="{05BEEFAA-B001-4BFB-8FCB-CFE0A7500F87}" srcOrd="1" destOrd="0" parTransId="{5C66DCBF-3103-466A-9CE8-9E687B061CD8}" sibTransId="{ADB0209F-747B-46E5-9703-ACAF741F6EC1}"/>
    <dgm:cxn modelId="{D724878B-0649-4D19-87C1-769BA7ED664E}" srcId="{3A46E8A3-363F-4726-AEAA-654DE34FCB9D}" destId="{3B6FD03A-4C1B-47E8-B10D-D16EB4DB7053}" srcOrd="2" destOrd="0" parTransId="{B5A142B8-2207-44BD-A3C0-29C6D373DD64}" sibTransId="{30945FED-CB34-43E7-A2DA-8D3D909848B9}"/>
    <dgm:cxn modelId="{ADBEC0D1-5D57-49E1-8D85-2EB9D232D5B4}" type="presOf" srcId="{A58BFCEC-7914-45B8-BC8B-F1EBF4127CBC}" destId="{EDBC387B-EDF4-452B-BE2A-C0BB27655AD5}" srcOrd="0" destOrd="0" presId="urn:diagrams.loki3.com/TabbedArc+Icon"/>
    <dgm:cxn modelId="{A8DA8ED5-ACDA-4485-98C9-1ADA1EE56145}" type="presOf" srcId="{3A46E8A3-363F-4726-AEAA-654DE34FCB9D}" destId="{48608D01-7061-457E-966E-6838C9ACA136}" srcOrd="0" destOrd="0" presId="urn:diagrams.loki3.com/TabbedArc+Icon"/>
    <dgm:cxn modelId="{BB7034F2-6C2D-40F3-B002-360518A9D6A5}" srcId="{3A46E8A3-363F-4726-AEAA-654DE34FCB9D}" destId="{A58BFCEC-7914-45B8-BC8B-F1EBF4127CBC}" srcOrd="0" destOrd="0" parTransId="{D865CBD9-40E6-4031-A830-AE7D4A5A4E50}" sibTransId="{574A4664-D041-4058-94A9-463124D20E40}"/>
    <dgm:cxn modelId="{490BEE08-42C3-465A-8330-B4964586F36E}" type="presParOf" srcId="{48608D01-7061-457E-966E-6838C9ACA136}" destId="{EDBC387B-EDF4-452B-BE2A-C0BB27655AD5}" srcOrd="0" destOrd="0" presId="urn:diagrams.loki3.com/TabbedArc+Icon"/>
    <dgm:cxn modelId="{678FD2B4-0997-4D2A-A2BA-3DEEE4917738}" type="presParOf" srcId="{48608D01-7061-457E-966E-6838C9ACA136}" destId="{872EBFE7-9CFF-4153-BBFF-AEDC508FCDDC}" srcOrd="1" destOrd="0" presId="urn:diagrams.loki3.com/TabbedArc+Icon"/>
    <dgm:cxn modelId="{267CCC8D-3F12-4748-A130-638507DD0FF5}" type="presParOf" srcId="{48608D01-7061-457E-966E-6838C9ACA136}" destId="{E508097A-01BB-4620-B8D2-728C9BF0CDDE}" srcOrd="2" destOrd="0" presId="urn:diagrams.loki3.com/TabbedArc+Icon"/>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2B2FF75-734D-4067-B637-C3D84C6C6A83}" type="doc">
      <dgm:prSet loTypeId="urn:microsoft.com/office/officeart/2009/3/layout/StepUpProcess" loCatId="process" qsTypeId="urn:microsoft.com/office/officeart/2005/8/quickstyle/3d3" qsCatId="3D" csTypeId="urn:microsoft.com/office/officeart/2005/8/colors/colorful4" csCatId="colorful"/>
      <dgm:spPr/>
      <dgm:t>
        <a:bodyPr/>
        <a:lstStyle/>
        <a:p>
          <a:endParaRPr lang="en-US"/>
        </a:p>
      </dgm:t>
    </dgm:pt>
    <dgm:pt modelId="{E5649EEB-D4AB-4001-873E-6DF3C9D1BF13}">
      <dgm:prSet custT="1"/>
      <dgm:spPr/>
      <dgm:t>
        <a:bodyPr/>
        <a:lstStyle/>
        <a:p>
          <a:r>
            <a:rPr lang="en-US" sz="2800" dirty="0">
              <a:latin typeface="Times New Roman" panose="02020603050405020304" pitchFamily="18" charset="0"/>
              <a:cs typeface="Times New Roman" panose="02020603050405020304" pitchFamily="18" charset="0"/>
            </a:rPr>
            <a:t>Older people have diverse and complex needs</a:t>
          </a:r>
        </a:p>
      </dgm:t>
    </dgm:pt>
    <dgm:pt modelId="{4D8FC8CC-CD71-44DC-A298-1B73673AD22B}" type="parTrans" cxnId="{9BDA48CE-EF7F-4766-8757-2E27482E76DB}">
      <dgm:prSet/>
      <dgm:spPr/>
      <dgm:t>
        <a:bodyPr/>
        <a:lstStyle/>
        <a:p>
          <a:endParaRPr lang="en-US"/>
        </a:p>
      </dgm:t>
    </dgm:pt>
    <dgm:pt modelId="{69A40FDA-B9E3-4348-BC08-D118CFB3D719}" type="sibTrans" cxnId="{9BDA48CE-EF7F-4766-8757-2E27482E76DB}">
      <dgm:prSet/>
      <dgm:spPr/>
      <dgm:t>
        <a:bodyPr/>
        <a:lstStyle/>
        <a:p>
          <a:endParaRPr lang="en-US"/>
        </a:p>
      </dgm:t>
    </dgm:pt>
    <dgm:pt modelId="{DC26115E-9DC8-496A-9392-BD0245A3804A}">
      <dgm:prSet custT="1"/>
      <dgm:spPr/>
      <dgm:t>
        <a:bodyPr/>
        <a:lstStyle/>
        <a:p>
          <a:r>
            <a:rPr lang="en-US" sz="2800" dirty="0">
              <a:latin typeface="Times New Roman" panose="02020603050405020304" pitchFamily="18" charset="0"/>
              <a:cs typeface="Times New Roman" panose="02020603050405020304" pitchFamily="18" charset="0"/>
            </a:rPr>
            <a:t>Effective care requires policy, theory and innovation</a:t>
          </a:r>
        </a:p>
      </dgm:t>
    </dgm:pt>
    <dgm:pt modelId="{CD2DF0B9-1FAD-4636-A0FE-FC5FD86D3BAE}" type="parTrans" cxnId="{75FE62E7-C854-45CB-8808-36E155510A70}">
      <dgm:prSet/>
      <dgm:spPr/>
      <dgm:t>
        <a:bodyPr/>
        <a:lstStyle/>
        <a:p>
          <a:endParaRPr lang="en-US"/>
        </a:p>
      </dgm:t>
    </dgm:pt>
    <dgm:pt modelId="{BF0EE411-B128-4D44-B294-6DD0460A51DF}" type="sibTrans" cxnId="{75FE62E7-C854-45CB-8808-36E155510A70}">
      <dgm:prSet/>
      <dgm:spPr/>
      <dgm:t>
        <a:bodyPr/>
        <a:lstStyle/>
        <a:p>
          <a:endParaRPr lang="en-US"/>
        </a:p>
      </dgm:t>
    </dgm:pt>
    <dgm:pt modelId="{3674B14A-6F9A-49FE-8E09-2B35EACE4815}">
      <dgm:prSet custT="1"/>
      <dgm:spPr/>
      <dgm:t>
        <a:bodyPr/>
        <a:lstStyle/>
        <a:p>
          <a:r>
            <a:rPr lang="en-US" sz="2800" dirty="0">
              <a:latin typeface="Times New Roman" panose="02020603050405020304" pitchFamily="18" charset="0"/>
              <a:cs typeface="Times New Roman" panose="02020603050405020304" pitchFamily="18" charset="0"/>
            </a:rPr>
            <a:t>Person-</a:t>
          </a:r>
          <a:r>
            <a:rPr lang="en-US" sz="2800" dirty="0" err="1">
              <a:latin typeface="Times New Roman" panose="02020603050405020304" pitchFamily="18" charset="0"/>
              <a:cs typeface="Times New Roman" panose="02020603050405020304" pitchFamily="18" charset="0"/>
            </a:rPr>
            <a:t>centred</a:t>
          </a:r>
          <a:r>
            <a:rPr lang="en-US" sz="2800" dirty="0">
              <a:latin typeface="Times New Roman" panose="02020603050405020304" pitchFamily="18" charset="0"/>
              <a:cs typeface="Times New Roman" panose="02020603050405020304" pitchFamily="18" charset="0"/>
            </a:rPr>
            <a:t> approaches improve outcomes</a:t>
          </a:r>
        </a:p>
      </dgm:t>
    </dgm:pt>
    <dgm:pt modelId="{D12C7F5B-32B8-4087-9649-CCC0B62D6B05}" type="parTrans" cxnId="{5C3BF407-A48D-43E9-8A2B-32EA90C01ADD}">
      <dgm:prSet/>
      <dgm:spPr/>
      <dgm:t>
        <a:bodyPr/>
        <a:lstStyle/>
        <a:p>
          <a:endParaRPr lang="en-US"/>
        </a:p>
      </dgm:t>
    </dgm:pt>
    <dgm:pt modelId="{808DD311-A173-475F-90E1-694194992DB9}" type="sibTrans" cxnId="{5C3BF407-A48D-43E9-8A2B-32EA90C01ADD}">
      <dgm:prSet/>
      <dgm:spPr/>
      <dgm:t>
        <a:bodyPr/>
        <a:lstStyle/>
        <a:p>
          <a:endParaRPr lang="en-US"/>
        </a:p>
      </dgm:t>
    </dgm:pt>
    <dgm:pt modelId="{1DEAF023-1599-4C5A-B2E5-E5185EE521A0}" type="pres">
      <dgm:prSet presAssocID="{72B2FF75-734D-4067-B637-C3D84C6C6A83}" presName="rootnode" presStyleCnt="0">
        <dgm:presLayoutVars>
          <dgm:chMax/>
          <dgm:chPref/>
          <dgm:dir/>
          <dgm:animLvl val="lvl"/>
        </dgm:presLayoutVars>
      </dgm:prSet>
      <dgm:spPr/>
    </dgm:pt>
    <dgm:pt modelId="{479D9365-313B-44DD-84DE-7649992CA7D3}" type="pres">
      <dgm:prSet presAssocID="{E5649EEB-D4AB-4001-873E-6DF3C9D1BF13}" presName="composite" presStyleCnt="0"/>
      <dgm:spPr/>
    </dgm:pt>
    <dgm:pt modelId="{CA1F66FB-F808-4EE5-BF17-FCAD3A262FD3}" type="pres">
      <dgm:prSet presAssocID="{E5649EEB-D4AB-4001-873E-6DF3C9D1BF13}" presName="LShape" presStyleLbl="alignNode1" presStyleIdx="0" presStyleCnt="5"/>
      <dgm:spPr/>
    </dgm:pt>
    <dgm:pt modelId="{73859F6F-061F-4EEC-9DD4-576461C1B1E8}" type="pres">
      <dgm:prSet presAssocID="{E5649EEB-D4AB-4001-873E-6DF3C9D1BF13}" presName="ParentText" presStyleLbl="revTx" presStyleIdx="0" presStyleCnt="3">
        <dgm:presLayoutVars>
          <dgm:chMax val="0"/>
          <dgm:chPref val="0"/>
          <dgm:bulletEnabled val="1"/>
        </dgm:presLayoutVars>
      </dgm:prSet>
      <dgm:spPr/>
    </dgm:pt>
    <dgm:pt modelId="{8E7E88B4-35F4-4697-B1CD-18BA51EC1435}" type="pres">
      <dgm:prSet presAssocID="{E5649EEB-D4AB-4001-873E-6DF3C9D1BF13}" presName="Triangle" presStyleLbl="alignNode1" presStyleIdx="1" presStyleCnt="5"/>
      <dgm:spPr/>
    </dgm:pt>
    <dgm:pt modelId="{8488C627-BE91-4B00-B84E-712C7FAB3DF5}" type="pres">
      <dgm:prSet presAssocID="{69A40FDA-B9E3-4348-BC08-D118CFB3D719}" presName="sibTrans" presStyleCnt="0"/>
      <dgm:spPr/>
    </dgm:pt>
    <dgm:pt modelId="{8F752556-115D-4CC5-8E45-565CE21DBC75}" type="pres">
      <dgm:prSet presAssocID="{69A40FDA-B9E3-4348-BC08-D118CFB3D719}" presName="space" presStyleCnt="0"/>
      <dgm:spPr/>
    </dgm:pt>
    <dgm:pt modelId="{4BE0D6AA-D067-4E0A-877E-D04B5D51CD99}" type="pres">
      <dgm:prSet presAssocID="{DC26115E-9DC8-496A-9392-BD0245A3804A}" presName="composite" presStyleCnt="0"/>
      <dgm:spPr/>
    </dgm:pt>
    <dgm:pt modelId="{8D53FED1-58D8-4E01-88C0-9BB496B06868}" type="pres">
      <dgm:prSet presAssocID="{DC26115E-9DC8-496A-9392-BD0245A3804A}" presName="LShape" presStyleLbl="alignNode1" presStyleIdx="2" presStyleCnt="5"/>
      <dgm:spPr/>
    </dgm:pt>
    <dgm:pt modelId="{30883D13-FD09-4DF7-9B57-021590FB3C7B}" type="pres">
      <dgm:prSet presAssocID="{DC26115E-9DC8-496A-9392-BD0245A3804A}" presName="ParentText" presStyleLbl="revTx" presStyleIdx="1" presStyleCnt="3">
        <dgm:presLayoutVars>
          <dgm:chMax val="0"/>
          <dgm:chPref val="0"/>
          <dgm:bulletEnabled val="1"/>
        </dgm:presLayoutVars>
      </dgm:prSet>
      <dgm:spPr/>
    </dgm:pt>
    <dgm:pt modelId="{A2674553-410D-455C-B03F-249CC1D10F13}" type="pres">
      <dgm:prSet presAssocID="{DC26115E-9DC8-496A-9392-BD0245A3804A}" presName="Triangle" presStyleLbl="alignNode1" presStyleIdx="3" presStyleCnt="5"/>
      <dgm:spPr/>
    </dgm:pt>
    <dgm:pt modelId="{CA757CB9-A01D-4BF1-856A-39666DA20CCA}" type="pres">
      <dgm:prSet presAssocID="{BF0EE411-B128-4D44-B294-6DD0460A51DF}" presName="sibTrans" presStyleCnt="0"/>
      <dgm:spPr/>
    </dgm:pt>
    <dgm:pt modelId="{07F436EE-8FA3-46C7-A42D-8CEF8359B3DE}" type="pres">
      <dgm:prSet presAssocID="{BF0EE411-B128-4D44-B294-6DD0460A51DF}" presName="space" presStyleCnt="0"/>
      <dgm:spPr/>
    </dgm:pt>
    <dgm:pt modelId="{855DD5FD-7318-4603-992E-80AD5BADF4D0}" type="pres">
      <dgm:prSet presAssocID="{3674B14A-6F9A-49FE-8E09-2B35EACE4815}" presName="composite" presStyleCnt="0"/>
      <dgm:spPr/>
    </dgm:pt>
    <dgm:pt modelId="{7CB65F19-BB9C-44D9-970D-DABF24E0CBC5}" type="pres">
      <dgm:prSet presAssocID="{3674B14A-6F9A-49FE-8E09-2B35EACE4815}" presName="LShape" presStyleLbl="alignNode1" presStyleIdx="4" presStyleCnt="5"/>
      <dgm:spPr/>
    </dgm:pt>
    <dgm:pt modelId="{BD86B780-78E4-437E-A928-986E12133226}" type="pres">
      <dgm:prSet presAssocID="{3674B14A-6F9A-49FE-8E09-2B35EACE4815}" presName="ParentText" presStyleLbl="revTx" presStyleIdx="2" presStyleCnt="3">
        <dgm:presLayoutVars>
          <dgm:chMax val="0"/>
          <dgm:chPref val="0"/>
          <dgm:bulletEnabled val="1"/>
        </dgm:presLayoutVars>
      </dgm:prSet>
      <dgm:spPr/>
    </dgm:pt>
  </dgm:ptLst>
  <dgm:cxnLst>
    <dgm:cxn modelId="{233EA805-6338-4B0D-B9C4-742379C12538}" type="presOf" srcId="{72B2FF75-734D-4067-B637-C3D84C6C6A83}" destId="{1DEAF023-1599-4C5A-B2E5-E5185EE521A0}" srcOrd="0" destOrd="0" presId="urn:microsoft.com/office/officeart/2009/3/layout/StepUpProcess"/>
    <dgm:cxn modelId="{5C3BF407-A48D-43E9-8A2B-32EA90C01ADD}" srcId="{72B2FF75-734D-4067-B637-C3D84C6C6A83}" destId="{3674B14A-6F9A-49FE-8E09-2B35EACE4815}" srcOrd="2" destOrd="0" parTransId="{D12C7F5B-32B8-4087-9649-CCC0B62D6B05}" sibTransId="{808DD311-A173-475F-90E1-694194992DB9}"/>
    <dgm:cxn modelId="{9A588C35-7FE2-4140-B787-EC9BDAA62B05}" type="presOf" srcId="{3674B14A-6F9A-49FE-8E09-2B35EACE4815}" destId="{BD86B780-78E4-437E-A928-986E12133226}" srcOrd="0" destOrd="0" presId="urn:microsoft.com/office/officeart/2009/3/layout/StepUpProcess"/>
    <dgm:cxn modelId="{0CA8B439-17D4-480B-8099-09CFAA355925}" type="presOf" srcId="{DC26115E-9DC8-496A-9392-BD0245A3804A}" destId="{30883D13-FD09-4DF7-9B57-021590FB3C7B}" srcOrd="0" destOrd="0" presId="urn:microsoft.com/office/officeart/2009/3/layout/StepUpProcess"/>
    <dgm:cxn modelId="{0DC48E6E-9CB6-40D4-8CDE-0AC1AEB079A8}" type="presOf" srcId="{E5649EEB-D4AB-4001-873E-6DF3C9D1BF13}" destId="{73859F6F-061F-4EEC-9DD4-576461C1B1E8}" srcOrd="0" destOrd="0" presId="urn:microsoft.com/office/officeart/2009/3/layout/StepUpProcess"/>
    <dgm:cxn modelId="{9BDA48CE-EF7F-4766-8757-2E27482E76DB}" srcId="{72B2FF75-734D-4067-B637-C3D84C6C6A83}" destId="{E5649EEB-D4AB-4001-873E-6DF3C9D1BF13}" srcOrd="0" destOrd="0" parTransId="{4D8FC8CC-CD71-44DC-A298-1B73673AD22B}" sibTransId="{69A40FDA-B9E3-4348-BC08-D118CFB3D719}"/>
    <dgm:cxn modelId="{75FE62E7-C854-45CB-8808-36E155510A70}" srcId="{72B2FF75-734D-4067-B637-C3D84C6C6A83}" destId="{DC26115E-9DC8-496A-9392-BD0245A3804A}" srcOrd="1" destOrd="0" parTransId="{CD2DF0B9-1FAD-4636-A0FE-FC5FD86D3BAE}" sibTransId="{BF0EE411-B128-4D44-B294-6DD0460A51DF}"/>
    <dgm:cxn modelId="{4B221BC4-508E-4E91-8E79-CB2CDA7B39AB}" type="presParOf" srcId="{1DEAF023-1599-4C5A-B2E5-E5185EE521A0}" destId="{479D9365-313B-44DD-84DE-7649992CA7D3}" srcOrd="0" destOrd="0" presId="urn:microsoft.com/office/officeart/2009/3/layout/StepUpProcess"/>
    <dgm:cxn modelId="{29FBA435-C011-4237-9F65-2AC8DFEEA2A0}" type="presParOf" srcId="{479D9365-313B-44DD-84DE-7649992CA7D3}" destId="{CA1F66FB-F808-4EE5-BF17-FCAD3A262FD3}" srcOrd="0" destOrd="0" presId="urn:microsoft.com/office/officeart/2009/3/layout/StepUpProcess"/>
    <dgm:cxn modelId="{6F3B950A-93BD-471A-B98E-CD76FC178158}" type="presParOf" srcId="{479D9365-313B-44DD-84DE-7649992CA7D3}" destId="{73859F6F-061F-4EEC-9DD4-576461C1B1E8}" srcOrd="1" destOrd="0" presId="urn:microsoft.com/office/officeart/2009/3/layout/StepUpProcess"/>
    <dgm:cxn modelId="{EF82A222-4FCF-4DE1-838B-E6DC08A3336C}" type="presParOf" srcId="{479D9365-313B-44DD-84DE-7649992CA7D3}" destId="{8E7E88B4-35F4-4697-B1CD-18BA51EC1435}" srcOrd="2" destOrd="0" presId="urn:microsoft.com/office/officeart/2009/3/layout/StepUpProcess"/>
    <dgm:cxn modelId="{2209229F-0A26-4FE0-8573-F18668203CD4}" type="presParOf" srcId="{1DEAF023-1599-4C5A-B2E5-E5185EE521A0}" destId="{8488C627-BE91-4B00-B84E-712C7FAB3DF5}" srcOrd="1" destOrd="0" presId="urn:microsoft.com/office/officeart/2009/3/layout/StepUpProcess"/>
    <dgm:cxn modelId="{7E15A752-83B5-4FD3-8B21-B6800BD66CB0}" type="presParOf" srcId="{8488C627-BE91-4B00-B84E-712C7FAB3DF5}" destId="{8F752556-115D-4CC5-8E45-565CE21DBC75}" srcOrd="0" destOrd="0" presId="urn:microsoft.com/office/officeart/2009/3/layout/StepUpProcess"/>
    <dgm:cxn modelId="{580CA6A2-B2A6-4F8C-91F2-3A47DC2FE258}" type="presParOf" srcId="{1DEAF023-1599-4C5A-B2E5-E5185EE521A0}" destId="{4BE0D6AA-D067-4E0A-877E-D04B5D51CD99}" srcOrd="2" destOrd="0" presId="urn:microsoft.com/office/officeart/2009/3/layout/StepUpProcess"/>
    <dgm:cxn modelId="{8AAB23F2-8EDE-403F-A91D-078E7107ACA4}" type="presParOf" srcId="{4BE0D6AA-D067-4E0A-877E-D04B5D51CD99}" destId="{8D53FED1-58D8-4E01-88C0-9BB496B06868}" srcOrd="0" destOrd="0" presId="urn:microsoft.com/office/officeart/2009/3/layout/StepUpProcess"/>
    <dgm:cxn modelId="{42628B22-7689-4922-85C4-7CB1F890AFA8}" type="presParOf" srcId="{4BE0D6AA-D067-4E0A-877E-D04B5D51CD99}" destId="{30883D13-FD09-4DF7-9B57-021590FB3C7B}" srcOrd="1" destOrd="0" presId="urn:microsoft.com/office/officeart/2009/3/layout/StepUpProcess"/>
    <dgm:cxn modelId="{3D61BDE6-3704-4BA9-9E30-33DCFEA6BBE9}" type="presParOf" srcId="{4BE0D6AA-D067-4E0A-877E-D04B5D51CD99}" destId="{A2674553-410D-455C-B03F-249CC1D10F13}" srcOrd="2" destOrd="0" presId="urn:microsoft.com/office/officeart/2009/3/layout/StepUpProcess"/>
    <dgm:cxn modelId="{57959329-EC34-43DC-816A-0D627DEB6FCC}" type="presParOf" srcId="{1DEAF023-1599-4C5A-B2E5-E5185EE521A0}" destId="{CA757CB9-A01D-4BF1-856A-39666DA20CCA}" srcOrd="3" destOrd="0" presId="urn:microsoft.com/office/officeart/2009/3/layout/StepUpProcess"/>
    <dgm:cxn modelId="{7468A8AA-4DAF-4922-B66B-C7549C3C9A7A}" type="presParOf" srcId="{CA757CB9-A01D-4BF1-856A-39666DA20CCA}" destId="{07F436EE-8FA3-46C7-A42D-8CEF8359B3DE}" srcOrd="0" destOrd="0" presId="urn:microsoft.com/office/officeart/2009/3/layout/StepUpProcess"/>
    <dgm:cxn modelId="{C061A4E0-9F63-4EDD-BDFC-3CA06BF9820A}" type="presParOf" srcId="{1DEAF023-1599-4C5A-B2E5-E5185EE521A0}" destId="{855DD5FD-7318-4603-992E-80AD5BADF4D0}" srcOrd="4" destOrd="0" presId="urn:microsoft.com/office/officeart/2009/3/layout/StepUpProcess"/>
    <dgm:cxn modelId="{B8BF05BB-1A24-48B5-BC5C-44EC137AE7A9}" type="presParOf" srcId="{855DD5FD-7318-4603-992E-80AD5BADF4D0}" destId="{7CB65F19-BB9C-44D9-970D-DABF24E0CBC5}" srcOrd="0" destOrd="0" presId="urn:microsoft.com/office/officeart/2009/3/layout/StepUpProcess"/>
    <dgm:cxn modelId="{8CC2B00B-8CF0-4475-8D04-FBD0ABAFD43E}" type="presParOf" srcId="{855DD5FD-7318-4603-992E-80AD5BADF4D0}" destId="{BD86B780-78E4-437E-A928-986E12133226}" srcOrd="1" destOrd="0" presId="urn:microsoft.com/office/officeart/2009/3/layout/StepU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1F5C7-E622-4F60-9444-069211ABF9E4}">
      <dsp:nvSpPr>
        <dsp:cNvPr id="0" name=""/>
        <dsp:cNvSpPr/>
      </dsp:nvSpPr>
      <dsp:spPr>
        <a:xfrm>
          <a:off x="554949" y="0"/>
          <a:ext cx="6289430" cy="4206240"/>
        </a:xfrm>
        <a:prstGeom prst="rightArrow">
          <a:avLst/>
        </a:prstGeom>
        <a:solidFill>
          <a:schemeClr val="accent4">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696F6030-588B-4E3E-ABE7-F16E8FAC71A0}">
      <dsp:nvSpPr>
        <dsp:cNvPr id="0" name=""/>
        <dsp:cNvSpPr/>
      </dsp:nvSpPr>
      <dsp:spPr>
        <a:xfrm>
          <a:off x="250739" y="1261872"/>
          <a:ext cx="2219799" cy="1682496"/>
        </a:xfrm>
        <a:prstGeom prst="roundRect">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Definition of ageing and its significance</a:t>
          </a:r>
        </a:p>
      </dsp:txBody>
      <dsp:txXfrm>
        <a:off x="332872" y="1344005"/>
        <a:ext cx="2055533" cy="1518230"/>
      </dsp:txXfrm>
    </dsp:sp>
    <dsp:sp modelId="{F94DD71F-BBCF-4398-8E45-7DF1B9AA2B6D}">
      <dsp:nvSpPr>
        <dsp:cNvPr id="0" name=""/>
        <dsp:cNvSpPr/>
      </dsp:nvSpPr>
      <dsp:spPr>
        <a:xfrm>
          <a:off x="2589765" y="1261872"/>
          <a:ext cx="2219799" cy="1682496"/>
        </a:xfrm>
        <a:prstGeom prst="roundRect">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Overview of care, policy and technology</a:t>
          </a:r>
        </a:p>
      </dsp:txBody>
      <dsp:txXfrm>
        <a:off x="2671898" y="1344005"/>
        <a:ext cx="2055533" cy="1518230"/>
      </dsp:txXfrm>
    </dsp:sp>
    <dsp:sp modelId="{1BA49381-3FD0-4022-BEF4-3B31FBD015B1}">
      <dsp:nvSpPr>
        <dsp:cNvPr id="0" name=""/>
        <dsp:cNvSpPr/>
      </dsp:nvSpPr>
      <dsp:spPr>
        <a:xfrm>
          <a:off x="4928791" y="1261872"/>
          <a:ext cx="2219799" cy="1682496"/>
        </a:xfrm>
        <a:prstGeom prst="roundRect">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Purpose and structure of presentation</a:t>
          </a:r>
        </a:p>
      </dsp:txBody>
      <dsp:txXfrm>
        <a:off x="5010924" y="1344005"/>
        <a:ext cx="2055533" cy="1518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7A111-FB08-4EB6-9F2D-E31A55E94069}">
      <dsp:nvSpPr>
        <dsp:cNvPr id="0" name=""/>
        <dsp:cNvSpPr/>
      </dsp:nvSpPr>
      <dsp:spPr>
        <a:xfrm>
          <a:off x="6125" y="1399382"/>
          <a:ext cx="1830862" cy="1407475"/>
        </a:xfrm>
        <a:prstGeom prst="roundRect">
          <a:avLst>
            <a:gd name="adj" fmla="val 10000"/>
          </a:avLst>
        </a:prstGeom>
        <a:solidFill>
          <a:schemeClr val="accent5">
            <a:shade val="50000"/>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Growing population aged 65 and over</a:t>
          </a:r>
        </a:p>
      </dsp:txBody>
      <dsp:txXfrm>
        <a:off x="47349" y="1440606"/>
        <a:ext cx="1748414" cy="1325027"/>
      </dsp:txXfrm>
    </dsp:sp>
    <dsp:sp modelId="{5EFF37CF-1318-4F55-94EB-05084058880F}">
      <dsp:nvSpPr>
        <dsp:cNvPr id="0" name=""/>
        <dsp:cNvSpPr/>
      </dsp:nvSpPr>
      <dsp:spPr>
        <a:xfrm>
          <a:off x="2020074" y="1876093"/>
          <a:ext cx="388142" cy="454053"/>
        </a:xfrm>
        <a:prstGeom prst="rightArrow">
          <a:avLst>
            <a:gd name="adj1" fmla="val 60000"/>
            <a:gd name="adj2" fmla="val 50000"/>
          </a:avLst>
        </a:prstGeom>
        <a:solidFill>
          <a:schemeClr val="accent5">
            <a:shade val="9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020074" y="1966904"/>
        <a:ext cx="271699" cy="272431"/>
      </dsp:txXfrm>
    </dsp:sp>
    <dsp:sp modelId="{D813D87E-7CC6-4421-9F85-D9A9A7B71C96}">
      <dsp:nvSpPr>
        <dsp:cNvPr id="0" name=""/>
        <dsp:cNvSpPr/>
      </dsp:nvSpPr>
      <dsp:spPr>
        <a:xfrm>
          <a:off x="2569333" y="1399382"/>
          <a:ext cx="1830862" cy="1407475"/>
        </a:xfrm>
        <a:prstGeom prst="roundRect">
          <a:avLst>
            <a:gd name="adj" fmla="val 10000"/>
          </a:avLst>
        </a:prstGeom>
        <a:solidFill>
          <a:schemeClr val="accent5">
            <a:shade val="50000"/>
            <a:hueOff val="168648"/>
            <a:satOff val="-3730"/>
            <a:lumOff val="27991"/>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Increased demand for health and social care (</a:t>
          </a:r>
          <a:r>
            <a:rPr lang="en-US" sz="1800" kern="1200" dirty="0" err="1">
              <a:latin typeface="Times New Roman" panose="02020603050405020304" pitchFamily="18" charset="0"/>
              <a:cs typeface="Times New Roman" panose="02020603050405020304" pitchFamily="18" charset="0"/>
            </a:rPr>
            <a:t>Mechie</a:t>
          </a:r>
          <a:r>
            <a:rPr lang="en-US" sz="1800" kern="1200" dirty="0">
              <a:latin typeface="Times New Roman" panose="02020603050405020304" pitchFamily="18" charset="0"/>
              <a:cs typeface="Times New Roman" panose="02020603050405020304" pitchFamily="18" charset="0"/>
            </a:rPr>
            <a:t> </a:t>
          </a:r>
          <a:r>
            <a:rPr lang="en-US" sz="1800" i="1" kern="1200" dirty="0">
              <a:latin typeface="Times New Roman" panose="02020603050405020304" pitchFamily="18" charset="0"/>
              <a:cs typeface="Times New Roman" panose="02020603050405020304" pitchFamily="18" charset="0"/>
            </a:rPr>
            <a:t>et al.</a:t>
          </a:r>
          <a:r>
            <a:rPr lang="en-US" sz="1800" kern="1200" dirty="0">
              <a:latin typeface="Times New Roman" panose="02020603050405020304" pitchFamily="18" charset="0"/>
              <a:cs typeface="Times New Roman" panose="02020603050405020304" pitchFamily="18" charset="0"/>
            </a:rPr>
            <a:t>, 2024)</a:t>
          </a:r>
        </a:p>
      </dsp:txBody>
      <dsp:txXfrm>
        <a:off x="2610557" y="1440606"/>
        <a:ext cx="1748414" cy="1325027"/>
      </dsp:txXfrm>
    </dsp:sp>
    <dsp:sp modelId="{8DFA99A5-A544-4A6B-B47A-60F6B08BB5A8}">
      <dsp:nvSpPr>
        <dsp:cNvPr id="0" name=""/>
        <dsp:cNvSpPr/>
      </dsp:nvSpPr>
      <dsp:spPr>
        <a:xfrm>
          <a:off x="4583282" y="1876093"/>
          <a:ext cx="388142" cy="454053"/>
        </a:xfrm>
        <a:prstGeom prst="rightArrow">
          <a:avLst>
            <a:gd name="adj1" fmla="val 60000"/>
            <a:gd name="adj2" fmla="val 50000"/>
          </a:avLst>
        </a:prstGeom>
        <a:solidFill>
          <a:schemeClr val="accent5">
            <a:shade val="90000"/>
            <a:hueOff val="265828"/>
            <a:satOff val="-6642"/>
            <a:lumOff val="31782"/>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583282" y="1966904"/>
        <a:ext cx="271699" cy="272431"/>
      </dsp:txXfrm>
    </dsp:sp>
    <dsp:sp modelId="{A5431767-B5B3-4DA5-AAC6-D48C293DE2C7}">
      <dsp:nvSpPr>
        <dsp:cNvPr id="0" name=""/>
        <dsp:cNvSpPr/>
      </dsp:nvSpPr>
      <dsp:spPr>
        <a:xfrm>
          <a:off x="5132541" y="1399382"/>
          <a:ext cx="1830862" cy="1407475"/>
        </a:xfrm>
        <a:prstGeom prst="roundRect">
          <a:avLst>
            <a:gd name="adj" fmla="val 10000"/>
          </a:avLst>
        </a:prstGeom>
        <a:solidFill>
          <a:schemeClr val="accent5">
            <a:shade val="50000"/>
            <a:hueOff val="168648"/>
            <a:satOff val="-3730"/>
            <a:lumOff val="27991"/>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Importance of empowerment and independence</a:t>
          </a:r>
        </a:p>
      </dsp:txBody>
      <dsp:txXfrm>
        <a:off x="5173765" y="1440606"/>
        <a:ext cx="1748414" cy="13250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597952-630D-4BC5-8B33-13F8133E1049}">
      <dsp:nvSpPr>
        <dsp:cNvPr id="0" name=""/>
        <dsp:cNvSpPr/>
      </dsp:nvSpPr>
      <dsp:spPr>
        <a:xfrm>
          <a:off x="993025" y="1051560"/>
          <a:ext cx="3154680" cy="3154680"/>
        </a:xfrm>
        <a:prstGeom prst="ellipse">
          <a:avLst/>
        </a:prstGeom>
        <a:solidFill>
          <a:schemeClr val="accent4">
            <a:hueOff val="-4464770"/>
            <a:satOff val="26899"/>
            <a:lumOff val="215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3E9DFC72-C1B6-4F77-A745-BA10F6E601D9}">
      <dsp:nvSpPr>
        <dsp:cNvPr id="0" name=""/>
        <dsp:cNvSpPr/>
      </dsp:nvSpPr>
      <dsp:spPr>
        <a:xfrm>
          <a:off x="1623961" y="1682496"/>
          <a:ext cx="1892808" cy="1892808"/>
        </a:xfrm>
        <a:prstGeom prst="ellipse">
          <a:avLst/>
        </a:prstGeom>
        <a:solidFill>
          <a:schemeClr val="accent4">
            <a:hueOff val="-2232385"/>
            <a:satOff val="13449"/>
            <a:lumOff val="107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F782C82E-93DF-4E93-95BD-DBB313D7210D}">
      <dsp:nvSpPr>
        <dsp:cNvPr id="0" name=""/>
        <dsp:cNvSpPr/>
      </dsp:nvSpPr>
      <dsp:spPr>
        <a:xfrm>
          <a:off x="2254897" y="2313432"/>
          <a:ext cx="630936" cy="630936"/>
        </a:xfrm>
        <a:prstGeom prst="ellipse">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2791F015-CF6F-483F-933F-79C6972C72FE}">
      <dsp:nvSpPr>
        <dsp:cNvPr id="0" name=""/>
        <dsp:cNvSpPr/>
      </dsp:nvSpPr>
      <dsp:spPr>
        <a:xfrm>
          <a:off x="4673485" y="0"/>
          <a:ext cx="1577340" cy="92011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Physical, psychological and social needs (</a:t>
          </a:r>
          <a:r>
            <a:rPr lang="en-US" sz="1400" kern="1200" dirty="0" err="1">
              <a:latin typeface="Times New Roman" panose="02020603050405020304" pitchFamily="18" charset="0"/>
              <a:cs typeface="Times New Roman" panose="02020603050405020304" pitchFamily="18" charset="0"/>
            </a:rPr>
            <a:t>Leow</a:t>
          </a:r>
          <a:r>
            <a:rPr lang="en-US" sz="1400" kern="1200" dirty="0">
              <a:latin typeface="Times New Roman" panose="02020603050405020304" pitchFamily="18" charset="0"/>
              <a:cs typeface="Times New Roman" panose="02020603050405020304" pitchFamily="18" charset="0"/>
            </a:rPr>
            <a:t>, Lynch and Lee, 2019)</a:t>
          </a:r>
        </a:p>
        <a:p>
          <a:pPr marL="0" lvl="0" indent="0" algn="l" defTabSz="62230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dsp:txBody>
      <dsp:txXfrm>
        <a:off x="4673485" y="0"/>
        <a:ext cx="1577340" cy="920114"/>
      </dsp:txXfrm>
    </dsp:sp>
    <dsp:sp modelId="{B98D7AC9-FDF0-43E8-91FD-58F59D3A9C35}">
      <dsp:nvSpPr>
        <dsp:cNvPr id="0" name=""/>
        <dsp:cNvSpPr/>
      </dsp:nvSpPr>
      <dsp:spPr>
        <a:xfrm>
          <a:off x="4279150" y="460057"/>
          <a:ext cx="394335"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a:scene3d>
          <a:camera prst="orthographicFront">
            <a:rot lat="0" lon="0" rev="0"/>
          </a:camera>
          <a:lightRig rig="contrasting" dir="t">
            <a:rot lat="0" lon="0" rev="1200000"/>
          </a:lightRig>
        </a:scene3d>
        <a:sp3d z="10000"/>
      </dsp:spPr>
      <dsp:style>
        <a:lnRef idx="2">
          <a:scrgbClr r="0" g="0" b="0"/>
        </a:lnRef>
        <a:fillRef idx="1">
          <a:scrgbClr r="0" g="0" b="0"/>
        </a:fillRef>
        <a:effectRef idx="0">
          <a:scrgbClr r="0" g="0" b="0"/>
        </a:effectRef>
        <a:fontRef idx="minor"/>
      </dsp:style>
    </dsp:sp>
    <dsp:sp modelId="{FE9028C5-7E47-45B1-A92D-9052273DF68E}">
      <dsp:nvSpPr>
        <dsp:cNvPr id="0" name=""/>
        <dsp:cNvSpPr/>
      </dsp:nvSpPr>
      <dsp:spPr>
        <a:xfrm rot="5400000">
          <a:off x="2339810" y="691137"/>
          <a:ext cx="2168316" cy="1707207"/>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a:scene3d>
          <a:camera prst="orthographicFront">
            <a:rot lat="0" lon="0" rev="0"/>
          </a:camera>
          <a:lightRig rig="contrasting" dir="t">
            <a:rot lat="0" lon="0" rev="1200000"/>
          </a:lightRig>
        </a:scene3d>
        <a:sp3d z="10000"/>
      </dsp:spPr>
      <dsp:style>
        <a:lnRef idx="2">
          <a:scrgbClr r="0" g="0" b="0"/>
        </a:lnRef>
        <a:fillRef idx="1">
          <a:scrgbClr r="0" g="0" b="0"/>
        </a:fillRef>
        <a:effectRef idx="0">
          <a:scrgbClr r="0" g="0" b="0"/>
        </a:effectRef>
        <a:fontRef idx="minor"/>
      </dsp:style>
    </dsp:sp>
    <dsp:sp modelId="{F5E0A753-1A3F-4401-8F07-8D5C528E0D2A}">
      <dsp:nvSpPr>
        <dsp:cNvPr id="0" name=""/>
        <dsp:cNvSpPr/>
      </dsp:nvSpPr>
      <dsp:spPr>
        <a:xfrm>
          <a:off x="4673485" y="920114"/>
          <a:ext cx="1577340" cy="92011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Independence, autonomy and choice</a:t>
          </a:r>
        </a:p>
      </dsp:txBody>
      <dsp:txXfrm>
        <a:off x="4673485" y="920114"/>
        <a:ext cx="1577340" cy="920114"/>
      </dsp:txXfrm>
    </dsp:sp>
    <dsp:sp modelId="{DE2A0CBB-FB7E-406D-9E66-57328A315C67}">
      <dsp:nvSpPr>
        <dsp:cNvPr id="0" name=""/>
        <dsp:cNvSpPr/>
      </dsp:nvSpPr>
      <dsp:spPr>
        <a:xfrm>
          <a:off x="4279150" y="1380172"/>
          <a:ext cx="394335"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a:scene3d>
          <a:camera prst="orthographicFront">
            <a:rot lat="0" lon="0" rev="0"/>
          </a:camera>
          <a:lightRig rig="contrasting" dir="t">
            <a:rot lat="0" lon="0" rev="1200000"/>
          </a:lightRig>
        </a:scene3d>
        <a:sp3d z="10000"/>
      </dsp:spPr>
      <dsp:style>
        <a:lnRef idx="2">
          <a:scrgbClr r="0" g="0" b="0"/>
        </a:lnRef>
        <a:fillRef idx="1">
          <a:scrgbClr r="0" g="0" b="0"/>
        </a:fillRef>
        <a:effectRef idx="0">
          <a:scrgbClr r="0" g="0" b="0"/>
        </a:effectRef>
        <a:fontRef idx="minor"/>
      </dsp:style>
    </dsp:sp>
    <dsp:sp modelId="{16775830-4BE5-49A3-AA83-918D575116EE}">
      <dsp:nvSpPr>
        <dsp:cNvPr id="0" name=""/>
        <dsp:cNvSpPr/>
      </dsp:nvSpPr>
      <dsp:spPr>
        <a:xfrm rot="5400000">
          <a:off x="2805231" y="1596899"/>
          <a:ext cx="1689646" cy="1255036"/>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a:scene3d>
          <a:camera prst="orthographicFront">
            <a:rot lat="0" lon="0" rev="0"/>
          </a:camera>
          <a:lightRig rig="contrasting" dir="t">
            <a:rot lat="0" lon="0" rev="1200000"/>
          </a:lightRig>
        </a:scene3d>
        <a:sp3d z="10000"/>
      </dsp:spPr>
      <dsp:style>
        <a:lnRef idx="2">
          <a:scrgbClr r="0" g="0" b="0"/>
        </a:lnRef>
        <a:fillRef idx="1">
          <a:scrgbClr r="0" g="0" b="0"/>
        </a:fillRef>
        <a:effectRef idx="0">
          <a:scrgbClr r="0" g="0" b="0"/>
        </a:effectRef>
        <a:fontRef idx="minor"/>
      </dsp:style>
    </dsp:sp>
    <dsp:sp modelId="{7213C8DB-3898-40AD-8987-D7DF11228AFF}">
      <dsp:nvSpPr>
        <dsp:cNvPr id="0" name=""/>
        <dsp:cNvSpPr/>
      </dsp:nvSpPr>
      <dsp:spPr>
        <a:xfrm>
          <a:off x="4673485" y="1840230"/>
          <a:ext cx="1577340" cy="92011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Person-</a:t>
          </a:r>
          <a:r>
            <a:rPr lang="en-US" sz="1800" kern="1200" dirty="0" err="1">
              <a:latin typeface="Times New Roman" panose="02020603050405020304" pitchFamily="18" charset="0"/>
              <a:cs typeface="Times New Roman" panose="02020603050405020304" pitchFamily="18" charset="0"/>
            </a:rPr>
            <a:t>centred</a:t>
          </a:r>
          <a:r>
            <a:rPr lang="en-US" sz="1800" kern="1200" dirty="0">
              <a:latin typeface="Times New Roman" panose="02020603050405020304" pitchFamily="18" charset="0"/>
              <a:cs typeface="Times New Roman" panose="02020603050405020304" pitchFamily="18" charset="0"/>
            </a:rPr>
            <a:t> support and wellbeing</a:t>
          </a:r>
        </a:p>
      </dsp:txBody>
      <dsp:txXfrm>
        <a:off x="4673485" y="1840230"/>
        <a:ext cx="1577340" cy="920114"/>
      </dsp:txXfrm>
    </dsp:sp>
    <dsp:sp modelId="{C7B9D128-FEB3-4A94-84FD-AE34A3402F2F}">
      <dsp:nvSpPr>
        <dsp:cNvPr id="0" name=""/>
        <dsp:cNvSpPr/>
      </dsp:nvSpPr>
      <dsp:spPr>
        <a:xfrm>
          <a:off x="4279150" y="2300287"/>
          <a:ext cx="394335"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a:scene3d>
          <a:camera prst="orthographicFront">
            <a:rot lat="0" lon="0" rev="0"/>
          </a:camera>
          <a:lightRig rig="contrasting" dir="t">
            <a:rot lat="0" lon="0" rev="1200000"/>
          </a:lightRig>
        </a:scene3d>
        <a:sp3d z="10000"/>
      </dsp:spPr>
      <dsp:style>
        <a:lnRef idx="2">
          <a:scrgbClr r="0" g="0" b="0"/>
        </a:lnRef>
        <a:fillRef idx="1">
          <a:scrgbClr r="0" g="0" b="0"/>
        </a:fillRef>
        <a:effectRef idx="0">
          <a:scrgbClr r="0" g="0" b="0"/>
        </a:effectRef>
        <a:fontRef idx="minor"/>
      </dsp:style>
    </dsp:sp>
    <dsp:sp modelId="{51EC78D7-0268-4A28-BE48-142087DE3CFE}">
      <dsp:nvSpPr>
        <dsp:cNvPr id="0" name=""/>
        <dsp:cNvSpPr/>
      </dsp:nvSpPr>
      <dsp:spPr>
        <a:xfrm rot="5400000">
          <a:off x="3271230" y="2501924"/>
          <a:ext cx="1207190" cy="802866"/>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a:scene3d>
          <a:camera prst="orthographicFront">
            <a:rot lat="0" lon="0" rev="0"/>
          </a:camera>
          <a:lightRig rig="contrasting" dir="t">
            <a:rot lat="0" lon="0" rev="1200000"/>
          </a:lightRig>
        </a:scene3d>
        <a:sp3d z="10000"/>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903878-A1CB-42FB-9897-B9A3D9DAF209}">
      <dsp:nvSpPr>
        <dsp:cNvPr id="0" name=""/>
        <dsp:cNvSpPr/>
      </dsp:nvSpPr>
      <dsp:spPr>
        <a:xfrm>
          <a:off x="0" y="484560"/>
          <a:ext cx="9784079"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31FE9B1-C9F9-449A-896C-3ABEDC44C1BF}">
      <dsp:nvSpPr>
        <dsp:cNvPr id="0" name=""/>
        <dsp:cNvSpPr/>
      </dsp:nvSpPr>
      <dsp:spPr>
        <a:xfrm>
          <a:off x="489204" y="12240"/>
          <a:ext cx="6848856" cy="944640"/>
        </a:xfrm>
        <a:prstGeom prst="roundRect">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8870" tIns="0" rIns="258870"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Activity Theory promotes active engagement</a:t>
          </a:r>
        </a:p>
      </dsp:txBody>
      <dsp:txXfrm>
        <a:off x="535318" y="58354"/>
        <a:ext cx="6756628" cy="852412"/>
      </dsp:txXfrm>
    </dsp:sp>
    <dsp:sp modelId="{06794E0A-234B-4FBB-A224-30E097807D9A}">
      <dsp:nvSpPr>
        <dsp:cNvPr id="0" name=""/>
        <dsp:cNvSpPr/>
      </dsp:nvSpPr>
      <dsp:spPr>
        <a:xfrm>
          <a:off x="0" y="1936080"/>
          <a:ext cx="9784079"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AFC176E-4ADB-46AF-A9FF-8E09306D19E8}">
      <dsp:nvSpPr>
        <dsp:cNvPr id="0" name=""/>
        <dsp:cNvSpPr/>
      </dsp:nvSpPr>
      <dsp:spPr>
        <a:xfrm>
          <a:off x="489204" y="1463760"/>
          <a:ext cx="6848856" cy="944640"/>
        </a:xfrm>
        <a:prstGeom prst="roundRect">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8870" tIns="0" rIns="258870"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Continuity Theory supports maintaining lifestyles (Atchley, 1989)</a:t>
          </a:r>
        </a:p>
      </dsp:txBody>
      <dsp:txXfrm>
        <a:off x="535318" y="1509874"/>
        <a:ext cx="6756628" cy="852412"/>
      </dsp:txXfrm>
    </dsp:sp>
    <dsp:sp modelId="{44C20573-36A6-4D79-BBFC-294CEDEF8531}">
      <dsp:nvSpPr>
        <dsp:cNvPr id="0" name=""/>
        <dsp:cNvSpPr/>
      </dsp:nvSpPr>
      <dsp:spPr>
        <a:xfrm>
          <a:off x="0" y="3387600"/>
          <a:ext cx="9784079" cy="806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F4EF330-C679-4D26-A755-E87AE87B1818}">
      <dsp:nvSpPr>
        <dsp:cNvPr id="0" name=""/>
        <dsp:cNvSpPr/>
      </dsp:nvSpPr>
      <dsp:spPr>
        <a:xfrm>
          <a:off x="489204" y="2915280"/>
          <a:ext cx="6848856" cy="944640"/>
        </a:xfrm>
        <a:prstGeom prst="roundRect">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8870" tIns="0" rIns="258870" bIns="0"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Relevance to care and empowerment</a:t>
          </a:r>
        </a:p>
      </dsp:txBody>
      <dsp:txXfrm>
        <a:off x="535318" y="2961394"/>
        <a:ext cx="6756628" cy="852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E1B53-4F06-4409-B2C0-570A3DD6E902}">
      <dsp:nvSpPr>
        <dsp:cNvPr id="0" name=""/>
        <dsp:cNvSpPr/>
      </dsp:nvSpPr>
      <dsp:spPr>
        <a:xfrm>
          <a:off x="1500517" y="0"/>
          <a:ext cx="4206240" cy="4206240"/>
        </a:xfrm>
        <a:prstGeom prst="triangle">
          <a:avLst/>
        </a:prstGeom>
        <a:solidFill>
          <a:schemeClr val="accent1">
            <a:shade val="80000"/>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B594D23-7209-4036-A183-FD98F469F45C}">
      <dsp:nvSpPr>
        <dsp:cNvPr id="0" name=""/>
        <dsp:cNvSpPr/>
      </dsp:nvSpPr>
      <dsp:spPr>
        <a:xfrm>
          <a:off x="3603637" y="422883"/>
          <a:ext cx="2734056" cy="995695"/>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Care Act 2014 promotes wellbeing and personalization (Orellana, </a:t>
          </a:r>
          <a:r>
            <a:rPr lang="en-US" sz="1600" kern="1200" dirty="0" err="1">
              <a:latin typeface="Times New Roman" panose="02020603050405020304" pitchFamily="18" charset="0"/>
              <a:cs typeface="Times New Roman" panose="02020603050405020304" pitchFamily="18" charset="0"/>
            </a:rPr>
            <a:t>Manthorpe</a:t>
          </a:r>
          <a:r>
            <a:rPr lang="en-US" sz="1600" kern="1200" dirty="0">
              <a:latin typeface="Times New Roman" panose="02020603050405020304" pitchFamily="18" charset="0"/>
              <a:cs typeface="Times New Roman" panose="02020603050405020304" pitchFamily="18" charset="0"/>
            </a:rPr>
            <a:t> and Tinker, 2018)</a:t>
          </a:r>
        </a:p>
      </dsp:txBody>
      <dsp:txXfrm>
        <a:off x="3652243" y="471489"/>
        <a:ext cx="2636844" cy="898483"/>
      </dsp:txXfrm>
    </dsp:sp>
    <dsp:sp modelId="{C659F00B-A901-42C4-86C8-7EE369AB731F}">
      <dsp:nvSpPr>
        <dsp:cNvPr id="0" name=""/>
        <dsp:cNvSpPr/>
      </dsp:nvSpPr>
      <dsp:spPr>
        <a:xfrm>
          <a:off x="3603637" y="1543041"/>
          <a:ext cx="2734056" cy="995695"/>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Equality Act 2010 protects against age discrimination</a:t>
          </a:r>
        </a:p>
      </dsp:txBody>
      <dsp:txXfrm>
        <a:off x="3652243" y="1591647"/>
        <a:ext cx="2636844" cy="898483"/>
      </dsp:txXfrm>
    </dsp:sp>
    <dsp:sp modelId="{B9B67EAD-3D6E-44E2-8590-BFD6B32E6FC0}">
      <dsp:nvSpPr>
        <dsp:cNvPr id="0" name=""/>
        <dsp:cNvSpPr/>
      </dsp:nvSpPr>
      <dsp:spPr>
        <a:xfrm>
          <a:off x="3603637" y="2663198"/>
          <a:ext cx="2734056" cy="995695"/>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NHS Long Term Plan supports healthy ageing</a:t>
          </a:r>
        </a:p>
      </dsp:txBody>
      <dsp:txXfrm>
        <a:off x="3652243" y="2711804"/>
        <a:ext cx="2636844" cy="8984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FCA1B-1EA4-4820-B4A2-7BF8A29860AF}">
      <dsp:nvSpPr>
        <dsp:cNvPr id="0" name=""/>
        <dsp:cNvSpPr/>
      </dsp:nvSpPr>
      <dsp:spPr>
        <a:xfrm>
          <a:off x="0" y="1261872"/>
          <a:ext cx="9784079" cy="1682496"/>
        </a:xfrm>
        <a:prstGeom prst="notchedRightArrow">
          <a:avLst/>
        </a:prstGeom>
        <a:solidFill>
          <a:schemeClr val="accent4">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801F8033-8F4B-4772-A00C-8D6785B91526}">
      <dsp:nvSpPr>
        <dsp:cNvPr id="0" name=""/>
        <dsp:cNvSpPr/>
      </dsp:nvSpPr>
      <dsp:spPr>
        <a:xfrm>
          <a:off x="4299" y="0"/>
          <a:ext cx="2837765" cy="1682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Supports independence within familiar environments</a:t>
          </a:r>
        </a:p>
      </dsp:txBody>
      <dsp:txXfrm>
        <a:off x="4299" y="0"/>
        <a:ext cx="2837765" cy="1682496"/>
      </dsp:txXfrm>
    </dsp:sp>
    <dsp:sp modelId="{32B65C52-64DC-4023-A56B-FCF5E4E66100}">
      <dsp:nvSpPr>
        <dsp:cNvPr id="0" name=""/>
        <dsp:cNvSpPr/>
      </dsp:nvSpPr>
      <dsp:spPr>
        <a:xfrm>
          <a:off x="1212870" y="1892808"/>
          <a:ext cx="420624" cy="420624"/>
        </a:xfrm>
        <a:prstGeom prst="ellipse">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E6428C-6A6F-4BE6-A906-504C2A40C025}">
      <dsp:nvSpPr>
        <dsp:cNvPr id="0" name=""/>
        <dsp:cNvSpPr/>
      </dsp:nvSpPr>
      <dsp:spPr>
        <a:xfrm>
          <a:off x="2983953" y="2523744"/>
          <a:ext cx="2837765" cy="1682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Promotes autonomy and person-</a:t>
          </a:r>
          <a:r>
            <a:rPr lang="en-US" sz="2400" kern="1200" dirty="0" err="1">
              <a:latin typeface="Times New Roman" panose="02020603050405020304" pitchFamily="18" charset="0"/>
              <a:cs typeface="Times New Roman" panose="02020603050405020304" pitchFamily="18" charset="0"/>
            </a:rPr>
            <a:t>centred</a:t>
          </a:r>
          <a:r>
            <a:rPr lang="en-US" sz="2400" kern="1200" dirty="0">
              <a:latin typeface="Times New Roman" panose="02020603050405020304" pitchFamily="18" charset="0"/>
              <a:cs typeface="Times New Roman" panose="02020603050405020304" pitchFamily="18" charset="0"/>
            </a:rPr>
            <a:t> care (</a:t>
          </a:r>
          <a:r>
            <a:rPr lang="en-US" sz="2400" kern="1200" dirty="0" err="1">
              <a:latin typeface="Times New Roman" panose="02020603050405020304" pitchFamily="18" charset="0"/>
              <a:cs typeface="Times New Roman" panose="02020603050405020304" pitchFamily="18" charset="0"/>
            </a:rPr>
            <a:t>Roos</a:t>
          </a:r>
          <a:r>
            <a:rPr lang="en-US" sz="2400" kern="1200" dirty="0">
              <a:latin typeface="Times New Roman" panose="02020603050405020304" pitchFamily="18" charset="0"/>
              <a:cs typeface="Times New Roman" panose="02020603050405020304" pitchFamily="18" charset="0"/>
            </a:rPr>
            <a:t> </a:t>
          </a:r>
          <a:r>
            <a:rPr lang="en-US" sz="2400" i="1" kern="1200" dirty="0">
              <a:latin typeface="Times New Roman" panose="02020603050405020304" pitchFamily="18" charset="0"/>
              <a:cs typeface="Times New Roman" panose="02020603050405020304" pitchFamily="18" charset="0"/>
            </a:rPr>
            <a:t>et al.</a:t>
          </a:r>
          <a:r>
            <a:rPr lang="en-US" sz="2400" kern="1200" dirty="0">
              <a:latin typeface="Times New Roman" panose="02020603050405020304" pitchFamily="18" charset="0"/>
              <a:cs typeface="Times New Roman" panose="02020603050405020304" pitchFamily="18" charset="0"/>
            </a:rPr>
            <a:t>, 2022)</a:t>
          </a:r>
        </a:p>
      </dsp:txBody>
      <dsp:txXfrm>
        <a:off x="2983953" y="2523744"/>
        <a:ext cx="2837765" cy="1682496"/>
      </dsp:txXfrm>
    </dsp:sp>
    <dsp:sp modelId="{CE9669AB-7623-4D08-8689-F177D81DB8A7}">
      <dsp:nvSpPr>
        <dsp:cNvPr id="0" name=""/>
        <dsp:cNvSpPr/>
      </dsp:nvSpPr>
      <dsp:spPr>
        <a:xfrm>
          <a:off x="4192523" y="1892808"/>
          <a:ext cx="420624" cy="420624"/>
        </a:xfrm>
        <a:prstGeom prst="ellipse">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9CA90AA7-B008-4AEA-9B6A-94B681FACB52}">
      <dsp:nvSpPr>
        <dsp:cNvPr id="0" name=""/>
        <dsp:cNvSpPr/>
      </dsp:nvSpPr>
      <dsp:spPr>
        <a:xfrm>
          <a:off x="5963606" y="0"/>
          <a:ext cx="2837765" cy="1682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Workforce and funding challenges remain</a:t>
          </a:r>
        </a:p>
      </dsp:txBody>
      <dsp:txXfrm>
        <a:off x="5963606" y="0"/>
        <a:ext cx="2837765" cy="1682496"/>
      </dsp:txXfrm>
    </dsp:sp>
    <dsp:sp modelId="{717D9FB0-EC5C-4EAB-AF2E-FC79448ECE4E}">
      <dsp:nvSpPr>
        <dsp:cNvPr id="0" name=""/>
        <dsp:cNvSpPr/>
      </dsp:nvSpPr>
      <dsp:spPr>
        <a:xfrm>
          <a:off x="7172177" y="1892808"/>
          <a:ext cx="420624" cy="420624"/>
        </a:xfrm>
        <a:prstGeom prst="ellipse">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5DADC-5F3C-4035-8460-22C903A45E5E}">
      <dsp:nvSpPr>
        <dsp:cNvPr id="0" name=""/>
        <dsp:cNvSpPr/>
      </dsp:nvSpPr>
      <dsp:spPr>
        <a:xfrm rot="5400000">
          <a:off x="2748164" y="1228933"/>
          <a:ext cx="1086885" cy="1237381"/>
        </a:xfrm>
        <a:prstGeom prst="bentUpArrow">
          <a:avLst>
            <a:gd name="adj1" fmla="val 32840"/>
            <a:gd name="adj2" fmla="val 25000"/>
            <a:gd name="adj3" fmla="val 35780"/>
          </a:avLst>
        </a:prstGeom>
        <a:solidFill>
          <a:schemeClr val="accent4">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3C87B84-79CA-4171-8403-9695F1436A3A}">
      <dsp:nvSpPr>
        <dsp:cNvPr id="0" name=""/>
        <dsp:cNvSpPr/>
      </dsp:nvSpPr>
      <dsp:spPr>
        <a:xfrm>
          <a:off x="2460206" y="24098"/>
          <a:ext cx="1829675" cy="1280713"/>
        </a:xfrm>
        <a:prstGeom prst="roundRect">
          <a:avLst>
            <a:gd name="adj" fmla="val 16670"/>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Provides continuous supervision and support</a:t>
          </a:r>
        </a:p>
      </dsp:txBody>
      <dsp:txXfrm>
        <a:off x="2522737" y="86629"/>
        <a:ext cx="1704613" cy="1155651"/>
      </dsp:txXfrm>
    </dsp:sp>
    <dsp:sp modelId="{AF7033BB-D361-4E0D-B307-3B7A66D2B545}">
      <dsp:nvSpPr>
        <dsp:cNvPr id="0" name=""/>
        <dsp:cNvSpPr/>
      </dsp:nvSpPr>
      <dsp:spPr>
        <a:xfrm>
          <a:off x="4289882" y="146244"/>
          <a:ext cx="1330731" cy="1035129"/>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021ECBB-B805-4223-96FC-077DE2BB07AE}">
      <dsp:nvSpPr>
        <dsp:cNvPr id="0" name=""/>
        <dsp:cNvSpPr/>
      </dsp:nvSpPr>
      <dsp:spPr>
        <a:xfrm rot="5400000">
          <a:off x="4265160" y="2667597"/>
          <a:ext cx="1086885" cy="1237381"/>
        </a:xfrm>
        <a:prstGeom prst="bentUpArrow">
          <a:avLst>
            <a:gd name="adj1" fmla="val 32840"/>
            <a:gd name="adj2" fmla="val 25000"/>
            <a:gd name="adj3" fmla="val 35780"/>
          </a:avLst>
        </a:prstGeom>
        <a:solidFill>
          <a:schemeClr val="accent4">
            <a:tint val="50000"/>
            <a:hueOff val="-3925392"/>
            <a:satOff val="19763"/>
            <a:lumOff val="12722"/>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46B204D-95B9-4681-9823-754A6E824AC1}">
      <dsp:nvSpPr>
        <dsp:cNvPr id="0" name=""/>
        <dsp:cNvSpPr/>
      </dsp:nvSpPr>
      <dsp:spPr>
        <a:xfrm>
          <a:off x="3977202" y="1462763"/>
          <a:ext cx="1829675" cy="1280713"/>
        </a:xfrm>
        <a:prstGeom prst="roundRect">
          <a:avLst>
            <a:gd name="adj" fmla="val 16670"/>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Suitable for complex and high-dependency needs</a:t>
          </a:r>
        </a:p>
      </dsp:txBody>
      <dsp:txXfrm>
        <a:off x="4039733" y="1525294"/>
        <a:ext cx="1704613" cy="1155651"/>
      </dsp:txXfrm>
    </dsp:sp>
    <dsp:sp modelId="{E728B724-2443-4561-ADAD-9DBDD81C6296}">
      <dsp:nvSpPr>
        <dsp:cNvPr id="0" name=""/>
        <dsp:cNvSpPr/>
      </dsp:nvSpPr>
      <dsp:spPr>
        <a:xfrm>
          <a:off x="5806877" y="1584908"/>
          <a:ext cx="1330731" cy="1035129"/>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222E834-8B2E-456B-811B-25EBD1A1416C}">
      <dsp:nvSpPr>
        <dsp:cNvPr id="0" name=""/>
        <dsp:cNvSpPr/>
      </dsp:nvSpPr>
      <dsp:spPr>
        <a:xfrm>
          <a:off x="5494197" y="2901427"/>
          <a:ext cx="1829675" cy="1280713"/>
        </a:xfrm>
        <a:prstGeom prst="roundRect">
          <a:avLst>
            <a:gd name="adj" fmla="val 16670"/>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May reduce autonomy and independence</a:t>
          </a:r>
        </a:p>
      </dsp:txBody>
      <dsp:txXfrm>
        <a:off x="5556728" y="2963958"/>
        <a:ext cx="1704613" cy="11556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A17BA-8A8D-40CC-BF9E-1FC054A94572}">
      <dsp:nvSpPr>
        <dsp:cNvPr id="0" name=""/>
        <dsp:cNvSpPr/>
      </dsp:nvSpPr>
      <dsp:spPr>
        <a:xfrm>
          <a:off x="1146" y="1408136"/>
          <a:ext cx="2880761" cy="1111974"/>
        </a:xfrm>
        <a:prstGeom prst="chevron">
          <a:avLst>
            <a:gd name="adj" fmla="val 40000"/>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5283DA7-2EE5-4037-B7FB-10097994C684}">
      <dsp:nvSpPr>
        <dsp:cNvPr id="0" name=""/>
        <dsp:cNvSpPr/>
      </dsp:nvSpPr>
      <dsp:spPr>
        <a:xfrm>
          <a:off x="769349" y="1686129"/>
          <a:ext cx="2432643" cy="111197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Frailty, chronic illness and dementia</a:t>
          </a:r>
        </a:p>
      </dsp:txBody>
      <dsp:txXfrm>
        <a:off x="801918" y="1718698"/>
        <a:ext cx="2367505" cy="1046836"/>
      </dsp:txXfrm>
    </dsp:sp>
    <dsp:sp modelId="{1F2AAEA0-FEF2-49B1-94D8-13A4EC27C6F4}">
      <dsp:nvSpPr>
        <dsp:cNvPr id="0" name=""/>
        <dsp:cNvSpPr/>
      </dsp:nvSpPr>
      <dsp:spPr>
        <a:xfrm>
          <a:off x="3291616" y="1408136"/>
          <a:ext cx="2880761" cy="1111974"/>
        </a:xfrm>
        <a:prstGeom prst="chevron">
          <a:avLst>
            <a:gd name="adj" fmla="val 40000"/>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A949F835-A7AA-4942-9540-078220CC75F7}">
      <dsp:nvSpPr>
        <dsp:cNvPr id="0" name=""/>
        <dsp:cNvSpPr/>
      </dsp:nvSpPr>
      <dsp:spPr>
        <a:xfrm>
          <a:off x="4059819" y="1686129"/>
          <a:ext cx="2432643" cy="111197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Social isolation and loneliness</a:t>
          </a:r>
        </a:p>
      </dsp:txBody>
      <dsp:txXfrm>
        <a:off x="4092388" y="1718698"/>
        <a:ext cx="2367505" cy="1046836"/>
      </dsp:txXfrm>
    </dsp:sp>
    <dsp:sp modelId="{00B14A92-6132-460C-8F7C-B826E3F9E93D}">
      <dsp:nvSpPr>
        <dsp:cNvPr id="0" name=""/>
        <dsp:cNvSpPr/>
      </dsp:nvSpPr>
      <dsp:spPr>
        <a:xfrm>
          <a:off x="6582086" y="1408136"/>
          <a:ext cx="2880761" cy="1111974"/>
        </a:xfrm>
        <a:prstGeom prst="chevron">
          <a:avLst>
            <a:gd name="adj" fmla="val 40000"/>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DDD018C-72F2-4E4B-991A-ADB532C8938E}">
      <dsp:nvSpPr>
        <dsp:cNvPr id="0" name=""/>
        <dsp:cNvSpPr/>
      </dsp:nvSpPr>
      <dsp:spPr>
        <a:xfrm>
          <a:off x="7350290" y="1686129"/>
          <a:ext cx="2432643" cy="111197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Digital exclusion and financial pressures</a:t>
          </a:r>
        </a:p>
      </dsp:txBody>
      <dsp:txXfrm>
        <a:off x="7382859" y="1718698"/>
        <a:ext cx="2367505" cy="10468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A222B-F66D-47F0-ADCA-8E32166A8F90}">
      <dsp:nvSpPr>
        <dsp:cNvPr id="0" name=""/>
        <dsp:cNvSpPr/>
      </dsp:nvSpPr>
      <dsp:spPr>
        <a:xfrm>
          <a:off x="0" y="0"/>
          <a:ext cx="5792499" cy="1261872"/>
        </a:xfrm>
        <a:prstGeom prst="roundRect">
          <a:avLst>
            <a:gd name="adj" fmla="val 10000"/>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Remote monitoring and virtual healthcare (</a:t>
          </a:r>
          <a:r>
            <a:rPr lang="en-US" sz="2500" kern="1200" dirty="0" err="1">
              <a:latin typeface="Times New Roman" panose="02020603050405020304" pitchFamily="18" charset="0"/>
              <a:cs typeface="Times New Roman" panose="02020603050405020304" pitchFamily="18" charset="0"/>
            </a:rPr>
            <a:t>Mbunge</a:t>
          </a:r>
          <a:r>
            <a:rPr lang="en-US" sz="2500" kern="1200" dirty="0">
              <a:latin typeface="Times New Roman" panose="02020603050405020304" pitchFamily="18" charset="0"/>
              <a:cs typeface="Times New Roman" panose="02020603050405020304" pitchFamily="18" charset="0"/>
            </a:rPr>
            <a:t> </a:t>
          </a:r>
          <a:r>
            <a:rPr lang="en-US" sz="2500" i="1" kern="1200" dirty="0">
              <a:latin typeface="Times New Roman" panose="02020603050405020304" pitchFamily="18" charset="0"/>
              <a:cs typeface="Times New Roman" panose="02020603050405020304" pitchFamily="18" charset="0"/>
            </a:rPr>
            <a:t>et al.</a:t>
          </a:r>
          <a:r>
            <a:rPr lang="en-US" sz="2500" kern="1200" dirty="0">
              <a:latin typeface="Times New Roman" panose="02020603050405020304" pitchFamily="18" charset="0"/>
              <a:cs typeface="Times New Roman" panose="02020603050405020304" pitchFamily="18" charset="0"/>
            </a:rPr>
            <a:t>, 2021)</a:t>
          </a:r>
        </a:p>
      </dsp:txBody>
      <dsp:txXfrm>
        <a:off x="36959" y="36959"/>
        <a:ext cx="4430840" cy="1187954"/>
      </dsp:txXfrm>
    </dsp:sp>
    <dsp:sp modelId="{0F25AB7C-0AA3-4F18-AC05-F111E275DC11}">
      <dsp:nvSpPr>
        <dsp:cNvPr id="0" name=""/>
        <dsp:cNvSpPr/>
      </dsp:nvSpPr>
      <dsp:spPr>
        <a:xfrm>
          <a:off x="511102" y="1472184"/>
          <a:ext cx="5792499" cy="1261872"/>
        </a:xfrm>
        <a:prstGeom prst="roundRect">
          <a:avLst>
            <a:gd name="adj" fmla="val 10000"/>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Supports independent living and early intervention</a:t>
          </a:r>
        </a:p>
      </dsp:txBody>
      <dsp:txXfrm>
        <a:off x="548061" y="1509143"/>
        <a:ext cx="4387261" cy="1187954"/>
      </dsp:txXfrm>
    </dsp:sp>
    <dsp:sp modelId="{B947C9C6-4D6F-4DB3-B792-D0FC57FAB9A9}">
      <dsp:nvSpPr>
        <dsp:cNvPr id="0" name=""/>
        <dsp:cNvSpPr/>
      </dsp:nvSpPr>
      <dsp:spPr>
        <a:xfrm>
          <a:off x="1022205" y="2944368"/>
          <a:ext cx="5792499" cy="1261872"/>
        </a:xfrm>
        <a:prstGeom prst="roundRect">
          <a:avLst>
            <a:gd name="adj" fmla="val 10000"/>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Challenges include digital literacy and privacy</a:t>
          </a:r>
        </a:p>
      </dsp:txBody>
      <dsp:txXfrm>
        <a:off x="1059164" y="2981327"/>
        <a:ext cx="4387261" cy="1187954"/>
      </dsp:txXfrm>
    </dsp:sp>
    <dsp:sp modelId="{5747CF38-FD95-440A-982A-67FAEE278FA6}">
      <dsp:nvSpPr>
        <dsp:cNvPr id="0" name=""/>
        <dsp:cNvSpPr/>
      </dsp:nvSpPr>
      <dsp:spPr>
        <a:xfrm>
          <a:off x="4972282" y="956919"/>
          <a:ext cx="820216" cy="820216"/>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56831" y="956919"/>
        <a:ext cx="451118" cy="617213"/>
      </dsp:txXfrm>
    </dsp:sp>
    <dsp:sp modelId="{834977A7-9FE1-4BC9-9D0D-08F107B6D51F}">
      <dsp:nvSpPr>
        <dsp:cNvPr id="0" name=""/>
        <dsp:cNvSpPr/>
      </dsp:nvSpPr>
      <dsp:spPr>
        <a:xfrm>
          <a:off x="5483385" y="2420691"/>
          <a:ext cx="820216" cy="820216"/>
        </a:xfrm>
        <a:prstGeom prst="downArrow">
          <a:avLst>
            <a:gd name="adj1" fmla="val 55000"/>
            <a:gd name="adj2" fmla="val 45000"/>
          </a:avLst>
        </a:prstGeom>
        <a:solidFill>
          <a:schemeClr val="accent4">
            <a:tint val="40000"/>
            <a:alpha val="90000"/>
            <a:hueOff val="-3945710"/>
            <a:satOff val="22157"/>
            <a:lumOff val="1408"/>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67934" y="2420691"/>
        <a:ext cx="451118" cy="6172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E8E29-5CC7-40E9-82F2-CE52E5D72849}">
      <dsp:nvSpPr>
        <dsp:cNvPr id="0" name=""/>
        <dsp:cNvSpPr/>
      </dsp:nvSpPr>
      <dsp:spPr>
        <a:xfrm>
          <a:off x="3802796" y="1103"/>
          <a:ext cx="2178486" cy="1089243"/>
        </a:xfrm>
        <a:prstGeom prst="roundRect">
          <a:avLst>
            <a:gd name="adj" fmla="val 10000"/>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Supports safety, memory and daily functioning</a:t>
          </a:r>
        </a:p>
      </dsp:txBody>
      <dsp:txXfrm>
        <a:off x="3834699" y="33006"/>
        <a:ext cx="2114680" cy="1025437"/>
      </dsp:txXfrm>
    </dsp:sp>
    <dsp:sp modelId="{E9ACD448-8C0D-456F-A5B5-D002370E4BF2}">
      <dsp:nvSpPr>
        <dsp:cNvPr id="0" name=""/>
        <dsp:cNvSpPr/>
      </dsp:nvSpPr>
      <dsp:spPr>
        <a:xfrm rot="3600000">
          <a:off x="5223937" y="1912502"/>
          <a:ext cx="1134530" cy="381235"/>
        </a:xfrm>
        <a:prstGeom prst="lef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338308" y="1988749"/>
        <a:ext cx="905789" cy="228741"/>
      </dsp:txXfrm>
    </dsp:sp>
    <dsp:sp modelId="{E7B4235A-07B8-4A1A-9267-849808C6AE91}">
      <dsp:nvSpPr>
        <dsp:cNvPr id="0" name=""/>
        <dsp:cNvSpPr/>
      </dsp:nvSpPr>
      <dsp:spPr>
        <a:xfrm>
          <a:off x="5601121" y="3115893"/>
          <a:ext cx="2178486" cy="1089243"/>
        </a:xfrm>
        <a:prstGeom prst="roundRect">
          <a:avLst>
            <a:gd name="adj" fmla="val 10000"/>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Enhances independence and quality of life (</a:t>
          </a:r>
          <a:r>
            <a:rPr lang="en-US" sz="1700" kern="1200" dirty="0" err="1">
              <a:latin typeface="Times New Roman" panose="02020603050405020304" pitchFamily="18" charset="0"/>
              <a:cs typeface="Times New Roman" panose="02020603050405020304" pitchFamily="18" charset="0"/>
            </a:rPr>
            <a:t>Giansanti</a:t>
          </a:r>
          <a:r>
            <a:rPr lang="en-US" sz="1700" kern="1200" dirty="0">
              <a:latin typeface="Times New Roman" panose="02020603050405020304" pitchFamily="18" charset="0"/>
              <a:cs typeface="Times New Roman" panose="02020603050405020304" pitchFamily="18" charset="0"/>
            </a:rPr>
            <a:t>, 2025)</a:t>
          </a:r>
        </a:p>
      </dsp:txBody>
      <dsp:txXfrm>
        <a:off x="5633024" y="3147796"/>
        <a:ext cx="2114680" cy="1025437"/>
      </dsp:txXfrm>
    </dsp:sp>
    <dsp:sp modelId="{AC29972B-7D38-4F7F-B738-AF51053D00A1}">
      <dsp:nvSpPr>
        <dsp:cNvPr id="0" name=""/>
        <dsp:cNvSpPr/>
      </dsp:nvSpPr>
      <dsp:spPr>
        <a:xfrm rot="10800000">
          <a:off x="4324774" y="3469897"/>
          <a:ext cx="1134530" cy="381235"/>
        </a:xfrm>
        <a:prstGeom prst="leftRightArrow">
          <a:avLst>
            <a:gd name="adj1" fmla="val 60000"/>
            <a:gd name="adj2" fmla="val 50000"/>
          </a:avLst>
        </a:prstGeom>
        <a:solidFill>
          <a:schemeClr val="accent4">
            <a:hueOff val="-2232385"/>
            <a:satOff val="13449"/>
            <a:lumOff val="1078"/>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4439144" y="3546144"/>
        <a:ext cx="905789" cy="228741"/>
      </dsp:txXfrm>
    </dsp:sp>
    <dsp:sp modelId="{AA4C2743-A3ED-45E2-AFA6-1FDA1F4D0C70}">
      <dsp:nvSpPr>
        <dsp:cNvPr id="0" name=""/>
        <dsp:cNvSpPr/>
      </dsp:nvSpPr>
      <dsp:spPr>
        <a:xfrm>
          <a:off x="2004472" y="3115893"/>
          <a:ext cx="2178486" cy="1089243"/>
        </a:xfrm>
        <a:prstGeom prst="roundRect">
          <a:avLst>
            <a:gd name="adj" fmla="val 10000"/>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Ethical and accessibility concerns remain</a:t>
          </a:r>
        </a:p>
      </dsp:txBody>
      <dsp:txXfrm>
        <a:off x="2036375" y="3147796"/>
        <a:ext cx="2114680" cy="1025437"/>
      </dsp:txXfrm>
    </dsp:sp>
    <dsp:sp modelId="{15534A00-DBE6-42D2-8894-CB6175B4A0DE}">
      <dsp:nvSpPr>
        <dsp:cNvPr id="0" name=""/>
        <dsp:cNvSpPr/>
      </dsp:nvSpPr>
      <dsp:spPr>
        <a:xfrm rot="18000000">
          <a:off x="3425612" y="1912502"/>
          <a:ext cx="1134530" cy="381235"/>
        </a:xfrm>
        <a:prstGeom prst="leftRightArrow">
          <a:avLst>
            <a:gd name="adj1" fmla="val 60000"/>
            <a:gd name="adj2" fmla="val 50000"/>
          </a:avLst>
        </a:prstGeom>
        <a:solidFill>
          <a:schemeClr val="accent4">
            <a:hueOff val="-4464770"/>
            <a:satOff val="26899"/>
            <a:lumOff val="2156"/>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539983" y="1988749"/>
        <a:ext cx="905789" cy="2287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F5D31-649E-418F-824A-5D39DBB25E72}">
      <dsp:nvSpPr>
        <dsp:cNvPr id="0" name=""/>
        <dsp:cNvSpPr/>
      </dsp:nvSpPr>
      <dsp:spPr>
        <a:xfrm>
          <a:off x="3630167" y="52577"/>
          <a:ext cx="2523744" cy="2523744"/>
        </a:xfrm>
        <a:prstGeom prst="ellipse">
          <a:avLst/>
        </a:prstGeom>
        <a:solidFill>
          <a:schemeClr val="accent4">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Provides practical, emotional and social support</a:t>
          </a:r>
        </a:p>
      </dsp:txBody>
      <dsp:txXfrm>
        <a:off x="3966667" y="494233"/>
        <a:ext cx="1850745" cy="1135684"/>
      </dsp:txXfrm>
    </dsp:sp>
    <dsp:sp modelId="{4722B0C9-33E4-4E72-8256-ACDD346724C3}">
      <dsp:nvSpPr>
        <dsp:cNvPr id="0" name=""/>
        <dsp:cNvSpPr/>
      </dsp:nvSpPr>
      <dsp:spPr>
        <a:xfrm>
          <a:off x="4540818" y="1629918"/>
          <a:ext cx="2523744" cy="2523744"/>
        </a:xfrm>
        <a:prstGeom prst="ellipse">
          <a:avLst/>
        </a:prstGeom>
        <a:solidFill>
          <a:schemeClr val="accent4">
            <a:alpha val="50000"/>
            <a:hueOff val="-2232385"/>
            <a:satOff val="13449"/>
            <a:lumOff val="1078"/>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Reduces loneliness and promotes wellbeing</a:t>
          </a:r>
        </a:p>
      </dsp:txBody>
      <dsp:txXfrm>
        <a:off x="5312664" y="2281885"/>
        <a:ext cx="1514246" cy="1388059"/>
      </dsp:txXfrm>
    </dsp:sp>
    <dsp:sp modelId="{665DE4F3-6E96-44C4-A570-25833B548EFD}">
      <dsp:nvSpPr>
        <dsp:cNvPr id="0" name=""/>
        <dsp:cNvSpPr/>
      </dsp:nvSpPr>
      <dsp:spPr>
        <a:xfrm>
          <a:off x="2719517" y="1629918"/>
          <a:ext cx="2523744" cy="2523744"/>
        </a:xfrm>
        <a:prstGeom prst="ellipse">
          <a:avLst/>
        </a:prstGeom>
        <a:solidFill>
          <a:schemeClr val="accent4">
            <a:alpha val="50000"/>
            <a:hueOff val="-4464770"/>
            <a:satOff val="26899"/>
            <a:lumOff val="2156"/>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Demonstrates strengths and limitations of community care</a:t>
          </a:r>
        </a:p>
      </dsp:txBody>
      <dsp:txXfrm>
        <a:off x="2957169" y="2281885"/>
        <a:ext cx="1514246" cy="13880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B624D-6EFD-4EAE-A809-A13D422DAB97}">
      <dsp:nvSpPr>
        <dsp:cNvPr id="0" name=""/>
        <dsp:cNvSpPr/>
      </dsp:nvSpPr>
      <dsp:spPr>
        <a:xfrm>
          <a:off x="6416888" y="904762"/>
          <a:ext cx="2396692" cy="2397136"/>
        </a:xfrm>
        <a:prstGeom prst="ellipse">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2DCBEE-6511-44AB-972F-7EB605227C6A}">
      <dsp:nvSpPr>
        <dsp:cNvPr id="0" name=""/>
        <dsp:cNvSpPr/>
      </dsp:nvSpPr>
      <dsp:spPr>
        <a:xfrm>
          <a:off x="6496466" y="984680"/>
          <a:ext cx="2237537" cy="2237299"/>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bg1"/>
              </a:solidFill>
              <a:latin typeface="Times New Roman" panose="02020603050405020304" pitchFamily="18" charset="0"/>
              <a:cs typeface="Times New Roman" panose="02020603050405020304" pitchFamily="18" charset="0"/>
            </a:rPr>
            <a:t>Potential lessons for UK services</a:t>
          </a:r>
        </a:p>
      </dsp:txBody>
      <dsp:txXfrm>
        <a:off x="6816337" y="1304355"/>
        <a:ext cx="1597795" cy="1597950"/>
      </dsp:txXfrm>
    </dsp:sp>
    <dsp:sp modelId="{A286B1E9-025F-4DFA-8B07-BDCED221A8EB}">
      <dsp:nvSpPr>
        <dsp:cNvPr id="0" name=""/>
        <dsp:cNvSpPr/>
      </dsp:nvSpPr>
      <dsp:spPr>
        <a:xfrm rot="2700000">
          <a:off x="3942724" y="907659"/>
          <a:ext cx="2390920" cy="2390920"/>
        </a:xfrm>
        <a:prstGeom prst="teardrop">
          <a:avLst>
            <a:gd name="adj" fmla="val 100000"/>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6BBD87F-3621-4D90-A908-70D4E1B1A840}">
      <dsp:nvSpPr>
        <dsp:cNvPr id="0" name=""/>
        <dsp:cNvSpPr/>
      </dsp:nvSpPr>
      <dsp:spPr>
        <a:xfrm>
          <a:off x="4019416" y="984680"/>
          <a:ext cx="2237537" cy="2237299"/>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bg1"/>
              </a:solidFill>
              <a:latin typeface="Times New Roman" panose="02020603050405020304" pitchFamily="18" charset="0"/>
              <a:cs typeface="Times New Roman" panose="02020603050405020304" pitchFamily="18" charset="0"/>
            </a:rPr>
            <a:t>Promotes autonomy and normal daily living</a:t>
          </a:r>
        </a:p>
      </dsp:txBody>
      <dsp:txXfrm>
        <a:off x="4339287" y="1304355"/>
        <a:ext cx="1597795" cy="1597950"/>
      </dsp:txXfrm>
    </dsp:sp>
    <dsp:sp modelId="{D80D8429-85BE-426C-BA33-D9EFA797B8A1}">
      <dsp:nvSpPr>
        <dsp:cNvPr id="0" name=""/>
        <dsp:cNvSpPr/>
      </dsp:nvSpPr>
      <dsp:spPr>
        <a:xfrm rot="2700000">
          <a:off x="1465674" y="907659"/>
          <a:ext cx="2390920" cy="2390920"/>
        </a:xfrm>
        <a:prstGeom prst="teardrop">
          <a:avLst>
            <a:gd name="adj" fmla="val 100000"/>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B5D9FBB-6C00-49DF-A270-0340768F9617}">
      <dsp:nvSpPr>
        <dsp:cNvPr id="0" name=""/>
        <dsp:cNvSpPr/>
      </dsp:nvSpPr>
      <dsp:spPr>
        <a:xfrm>
          <a:off x="1542365" y="984680"/>
          <a:ext cx="2237537" cy="2237299"/>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bg1"/>
              </a:solidFill>
              <a:latin typeface="Times New Roman" panose="02020603050405020304" pitchFamily="18" charset="0"/>
              <a:cs typeface="Times New Roman" panose="02020603050405020304" pitchFamily="18" charset="0"/>
            </a:rPr>
            <a:t>Person-</a:t>
          </a:r>
          <a:r>
            <a:rPr lang="en-US" sz="2600" kern="1200" dirty="0" err="1">
              <a:solidFill>
                <a:schemeClr val="bg1"/>
              </a:solidFill>
              <a:latin typeface="Times New Roman" panose="02020603050405020304" pitchFamily="18" charset="0"/>
              <a:cs typeface="Times New Roman" panose="02020603050405020304" pitchFamily="18" charset="0"/>
            </a:rPr>
            <a:t>centred</a:t>
          </a:r>
          <a:r>
            <a:rPr lang="en-US" sz="2600" kern="1200" dirty="0">
              <a:solidFill>
                <a:schemeClr val="bg1"/>
              </a:solidFill>
              <a:latin typeface="Times New Roman" panose="02020603050405020304" pitchFamily="18" charset="0"/>
              <a:cs typeface="Times New Roman" panose="02020603050405020304" pitchFamily="18" charset="0"/>
            </a:rPr>
            <a:t> dementia care model</a:t>
          </a:r>
        </a:p>
      </dsp:txBody>
      <dsp:txXfrm>
        <a:off x="1862236" y="1304355"/>
        <a:ext cx="1597795" cy="15979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C387B-EDF4-452B-BE2A-C0BB27655AD5}">
      <dsp:nvSpPr>
        <dsp:cNvPr id="0" name=""/>
        <dsp:cNvSpPr/>
      </dsp:nvSpPr>
      <dsp:spPr>
        <a:xfrm rot="19200000">
          <a:off x="4067" y="1746586"/>
          <a:ext cx="2995419" cy="1947022"/>
        </a:xfrm>
        <a:prstGeom prst="round2SameRect">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40640" rIns="121920" bIns="4064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Expand community and home-based care services</a:t>
          </a:r>
        </a:p>
      </dsp:txBody>
      <dsp:txXfrm>
        <a:off x="129660" y="1830514"/>
        <a:ext cx="2805327" cy="1851976"/>
      </dsp:txXfrm>
    </dsp:sp>
    <dsp:sp modelId="{872EBFE7-9CFF-4153-BBFF-AEDC508FCDDC}">
      <dsp:nvSpPr>
        <dsp:cNvPr id="0" name=""/>
        <dsp:cNvSpPr/>
      </dsp:nvSpPr>
      <dsp:spPr>
        <a:xfrm>
          <a:off x="3394330" y="512631"/>
          <a:ext cx="2995419" cy="1947022"/>
        </a:xfrm>
        <a:prstGeom prst="round2SameRect">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40640" rIns="121920" bIns="4064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Improve digital inclusion and technology training</a:t>
          </a:r>
        </a:p>
      </dsp:txBody>
      <dsp:txXfrm>
        <a:off x="3489376" y="607677"/>
        <a:ext cx="2805327" cy="1851976"/>
      </dsp:txXfrm>
    </dsp:sp>
    <dsp:sp modelId="{E508097A-01BB-4620-B8D2-728C9BF0CDDE}">
      <dsp:nvSpPr>
        <dsp:cNvPr id="0" name=""/>
        <dsp:cNvSpPr/>
      </dsp:nvSpPr>
      <dsp:spPr>
        <a:xfrm rot="2400000">
          <a:off x="6784593" y="1746586"/>
          <a:ext cx="2995419" cy="1947022"/>
        </a:xfrm>
        <a:prstGeom prst="round2SameRect">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40640" rIns="121920" bIns="4064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Strengthen integration between health and social care</a:t>
          </a:r>
        </a:p>
      </dsp:txBody>
      <dsp:txXfrm>
        <a:off x="6849092" y="1830514"/>
        <a:ext cx="2805327" cy="18519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F66FB-F808-4EE5-BF17-FCAD3A262FD3}">
      <dsp:nvSpPr>
        <dsp:cNvPr id="0" name=""/>
        <dsp:cNvSpPr/>
      </dsp:nvSpPr>
      <dsp:spPr>
        <a:xfrm rot="5400000">
          <a:off x="780933" y="1017853"/>
          <a:ext cx="1756348" cy="2922524"/>
        </a:xfrm>
        <a:prstGeom prst="corner">
          <a:avLst>
            <a:gd name="adj1" fmla="val 16120"/>
            <a:gd name="adj2" fmla="val 16110"/>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3859F6F-061F-4EEC-9DD4-576461C1B1E8}">
      <dsp:nvSpPr>
        <dsp:cNvPr id="0" name=""/>
        <dsp:cNvSpPr/>
      </dsp:nvSpPr>
      <dsp:spPr>
        <a:xfrm>
          <a:off x="487754" y="1891058"/>
          <a:ext cx="2638471" cy="231277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Older people have diverse and complex needs</a:t>
          </a:r>
        </a:p>
      </dsp:txBody>
      <dsp:txXfrm>
        <a:off x="487754" y="1891058"/>
        <a:ext cx="2638471" cy="2312774"/>
      </dsp:txXfrm>
    </dsp:sp>
    <dsp:sp modelId="{8E7E88B4-35F4-4697-B1CD-18BA51EC1435}">
      <dsp:nvSpPr>
        <dsp:cNvPr id="0" name=""/>
        <dsp:cNvSpPr/>
      </dsp:nvSpPr>
      <dsp:spPr>
        <a:xfrm>
          <a:off x="2628401" y="802694"/>
          <a:ext cx="497824" cy="497824"/>
        </a:xfrm>
        <a:prstGeom prst="triangle">
          <a:avLst>
            <a:gd name="adj" fmla="val 100000"/>
          </a:avLst>
        </a:prstGeom>
        <a:solidFill>
          <a:schemeClr val="accent4">
            <a:hueOff val="-1116192"/>
            <a:satOff val="6725"/>
            <a:lumOff val="539"/>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D53FED1-58D8-4E01-88C0-9BB496B06868}">
      <dsp:nvSpPr>
        <dsp:cNvPr id="0" name=""/>
        <dsp:cNvSpPr/>
      </dsp:nvSpPr>
      <dsp:spPr>
        <a:xfrm rot="5400000">
          <a:off x="4010937" y="218586"/>
          <a:ext cx="1756348" cy="2922524"/>
        </a:xfrm>
        <a:prstGeom prst="corner">
          <a:avLst>
            <a:gd name="adj1" fmla="val 16120"/>
            <a:gd name="adj2" fmla="val 16110"/>
          </a:avLst>
        </a:prstGeom>
        <a:solidFill>
          <a:schemeClr val="accent4">
            <a:hueOff val="-2232385"/>
            <a:satOff val="13449"/>
            <a:lumOff val="107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0883D13-FD09-4DF7-9B57-021590FB3C7B}">
      <dsp:nvSpPr>
        <dsp:cNvPr id="0" name=""/>
        <dsp:cNvSpPr/>
      </dsp:nvSpPr>
      <dsp:spPr>
        <a:xfrm>
          <a:off x="3717759" y="1091791"/>
          <a:ext cx="2638471" cy="231277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Effective care requires policy, theory and innovation</a:t>
          </a:r>
        </a:p>
      </dsp:txBody>
      <dsp:txXfrm>
        <a:off x="3717759" y="1091791"/>
        <a:ext cx="2638471" cy="2312774"/>
      </dsp:txXfrm>
    </dsp:sp>
    <dsp:sp modelId="{A2674553-410D-455C-B03F-249CC1D10F13}">
      <dsp:nvSpPr>
        <dsp:cNvPr id="0" name=""/>
        <dsp:cNvSpPr/>
      </dsp:nvSpPr>
      <dsp:spPr>
        <a:xfrm>
          <a:off x="5858405" y="3426"/>
          <a:ext cx="497824" cy="497824"/>
        </a:xfrm>
        <a:prstGeom prst="triangle">
          <a:avLst>
            <a:gd name="adj" fmla="val 100000"/>
          </a:avLst>
        </a:prstGeom>
        <a:solidFill>
          <a:schemeClr val="accent4">
            <a:hueOff val="-3348577"/>
            <a:satOff val="20174"/>
            <a:lumOff val="1617"/>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CB65F19-BB9C-44D9-970D-DABF24E0CBC5}">
      <dsp:nvSpPr>
        <dsp:cNvPr id="0" name=""/>
        <dsp:cNvSpPr/>
      </dsp:nvSpPr>
      <dsp:spPr>
        <a:xfrm rot="5400000">
          <a:off x="7240941" y="-580681"/>
          <a:ext cx="1756348" cy="2922524"/>
        </a:xfrm>
        <a:prstGeom prst="corner">
          <a:avLst>
            <a:gd name="adj1" fmla="val 16120"/>
            <a:gd name="adj2" fmla="val 16110"/>
          </a:avLst>
        </a:prstGeom>
        <a:solidFill>
          <a:schemeClr val="accent4">
            <a:hueOff val="-4464770"/>
            <a:satOff val="26899"/>
            <a:lumOff val="215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D86B780-78E4-437E-A928-986E12133226}">
      <dsp:nvSpPr>
        <dsp:cNvPr id="0" name=""/>
        <dsp:cNvSpPr/>
      </dsp:nvSpPr>
      <dsp:spPr>
        <a:xfrm>
          <a:off x="6947763" y="292523"/>
          <a:ext cx="2638471" cy="231277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Person-</a:t>
          </a:r>
          <a:r>
            <a:rPr lang="en-US" sz="2800" kern="1200" dirty="0" err="1">
              <a:latin typeface="Times New Roman" panose="02020603050405020304" pitchFamily="18" charset="0"/>
              <a:cs typeface="Times New Roman" panose="02020603050405020304" pitchFamily="18" charset="0"/>
            </a:rPr>
            <a:t>centred</a:t>
          </a:r>
          <a:r>
            <a:rPr lang="en-US" sz="2800" kern="1200" dirty="0">
              <a:latin typeface="Times New Roman" panose="02020603050405020304" pitchFamily="18" charset="0"/>
              <a:cs typeface="Times New Roman" panose="02020603050405020304" pitchFamily="18" charset="0"/>
            </a:rPr>
            <a:t> approaches improve outcomes</a:t>
          </a:r>
        </a:p>
      </dsp:txBody>
      <dsp:txXfrm>
        <a:off x="6947763" y="292523"/>
        <a:ext cx="2638471" cy="231277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8CA517-8CE6-4F24-957E-5DC893B227E5}" type="datetimeFigureOut">
              <a:rPr lang="en-US" smtClean="0"/>
              <a:t>6/24/2026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87A233-D8B1-48DA-9799-C9CD57FFE26B}" type="slidenum">
              <a:rPr lang="en-US" smtClean="0"/>
              <a:t>‹#›</a:t>
            </a:fld>
            <a:endParaRPr lang="en-US"/>
          </a:p>
        </p:txBody>
      </p:sp>
    </p:spTree>
    <p:extLst>
      <p:ext uri="{BB962C8B-B14F-4D97-AF65-F5344CB8AC3E}">
        <p14:creationId xmlns:p14="http://schemas.microsoft.com/office/powerpoint/2010/main" val="1434458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Good morning. This presentation critically examines the care, empowerment and support needs of the older people in the United Kingdom. Examines the ways in which the existing services, policies and technological advancements help older adults remain independent, well and living in the community. This presentation reviews the major theories of ageing, pertinent legislation and current care systems and new technologies that relate to ageing populations. The presentation examines current practice, strengths and weaknesses in existing systems and offers evidence-informed recommendations to enhance outcomes, empowerment and person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centred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care for older people.</a:t>
            </a:r>
          </a:p>
        </p:txBody>
      </p:sp>
      <p:sp>
        <p:nvSpPr>
          <p:cNvPr id="4" name="Slide Number Placeholder 3"/>
          <p:cNvSpPr>
            <a:spLocks noGrp="1"/>
          </p:cNvSpPr>
          <p:nvPr>
            <p:ph type="sldNum" sz="quarter" idx="5"/>
          </p:nvPr>
        </p:nvSpPr>
        <p:spPr/>
        <p:txBody>
          <a:bodyPr/>
          <a:lstStyle/>
          <a:p>
            <a:fld id="{1A87A233-D8B1-48DA-9799-C9CD57FFE26B}" type="slidenum">
              <a:rPr lang="en-US" smtClean="0"/>
              <a:t>1</a:t>
            </a:fld>
            <a:endParaRPr lang="en-US"/>
          </a:p>
        </p:txBody>
      </p:sp>
    </p:spTree>
    <p:extLst>
      <p:ext uri="{BB962C8B-B14F-4D97-AF65-F5344CB8AC3E}">
        <p14:creationId xmlns:p14="http://schemas.microsoft.com/office/powerpoint/2010/main" val="3702066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Ageing is an intrinsic and natural biological, psychological and social phenomenon related to the changes in physical functioning, health and social participation. The World Health Organization has defined healthy ageing as ‘the process of developing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realising</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the potential for healthy and active ageing, which relies on living in an integrated, interdependent and interprofessional way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Rudnicka</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2020). Our population in the UK is ageing and health and social care is under increasing pressure to address the highly varied and complex needs of an aging population. This presentation looks at the care and support needs of people in their old age, considers theories of ageing, reviews appropriate policy frameworks and critically analyses care services and technological innovations. The goal is to measure the effectiveness of these methods in achieving independence, empowerment and quality of life.</a:t>
            </a:r>
          </a:p>
        </p:txBody>
      </p:sp>
      <p:sp>
        <p:nvSpPr>
          <p:cNvPr id="4" name="Slide Number Placeholder 3"/>
          <p:cNvSpPr>
            <a:spLocks noGrp="1"/>
          </p:cNvSpPr>
          <p:nvPr>
            <p:ph type="sldNum" sz="quarter" idx="5"/>
          </p:nvPr>
        </p:nvSpPr>
        <p:spPr/>
        <p:txBody>
          <a:bodyPr/>
          <a:lstStyle/>
          <a:p>
            <a:fld id="{1A87A233-D8B1-48DA-9799-C9CD57FFE26B}" type="slidenum">
              <a:rPr lang="en-US" smtClean="0"/>
              <a:t>2</a:t>
            </a:fld>
            <a:endParaRPr lang="en-US"/>
          </a:p>
        </p:txBody>
      </p:sp>
    </p:spTree>
    <p:extLst>
      <p:ext uri="{BB962C8B-B14F-4D97-AF65-F5344CB8AC3E}">
        <p14:creationId xmlns:p14="http://schemas.microsoft.com/office/powerpoint/2010/main" val="2182319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Great Britain is a country that is ageing dramatically; the proportion of people over 65 years of age is growing. One reason for this trend is due to longer life expectancy and falling birth rates, according to the Office for National Statistics. This longer life expectancy is a public health success but also poses challenges to health and social care systems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Meinow</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2022).  The elderly is more prone to chronic diseases, frailty, dementia and social isolation. As a result, the move from illness management to the promotion of independence, empowerment and participation of services is necessary. Good support is thus critical to ensuring dignity and enhancing long-term wellbeing for older people.</a:t>
            </a:r>
          </a:p>
        </p:txBody>
      </p:sp>
      <p:sp>
        <p:nvSpPr>
          <p:cNvPr id="4" name="Slide Number Placeholder 3"/>
          <p:cNvSpPr>
            <a:spLocks noGrp="1"/>
          </p:cNvSpPr>
          <p:nvPr>
            <p:ph type="sldNum" sz="quarter" idx="5"/>
          </p:nvPr>
        </p:nvSpPr>
        <p:spPr/>
        <p:txBody>
          <a:bodyPr/>
          <a:lstStyle/>
          <a:p>
            <a:fld id="{1A87A233-D8B1-48DA-9799-C9CD57FFE26B}" type="slidenum">
              <a:rPr lang="en-US" smtClean="0"/>
              <a:t>3</a:t>
            </a:fld>
            <a:endParaRPr lang="en-US"/>
          </a:p>
        </p:txBody>
      </p:sp>
    </p:spTree>
    <p:extLst>
      <p:ext uri="{BB962C8B-B14F-4D97-AF65-F5344CB8AC3E}">
        <p14:creationId xmlns:p14="http://schemas.microsoft.com/office/powerpoint/2010/main" val="3756602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Elderly people have multiple and interdependent physical, psychological and social needs. Physically, many will need help with mobility, long-term conditions and daily living (Robertson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2020).  Psychologically, there can be problems like depression, anxiety and cognitive decline which can have a huge impact on quality of life. Socially, loneliness and isolation are a big issue in ageing societies. Empowerment means helping older people to have choices, to be in control of decisions and to be actively involved in their community. Person-</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centred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approaches are especially relevant, as they individual preferences and strengths as well as limitations. Thus, provision of care should be a balance of protection and support with autonomy and dignity and independence.</a:t>
            </a:r>
          </a:p>
        </p:txBody>
      </p:sp>
      <p:sp>
        <p:nvSpPr>
          <p:cNvPr id="4" name="Slide Number Placeholder 3"/>
          <p:cNvSpPr>
            <a:spLocks noGrp="1"/>
          </p:cNvSpPr>
          <p:nvPr>
            <p:ph type="sldNum" sz="quarter" idx="5"/>
          </p:nvPr>
        </p:nvSpPr>
        <p:spPr/>
        <p:txBody>
          <a:bodyPr/>
          <a:lstStyle/>
          <a:p>
            <a:fld id="{1A87A233-D8B1-48DA-9799-C9CD57FFE26B}" type="slidenum">
              <a:rPr lang="en-US" smtClean="0"/>
              <a:t>4</a:t>
            </a:fld>
            <a:endParaRPr lang="en-US"/>
          </a:p>
        </p:txBody>
      </p:sp>
    </p:spTree>
    <p:extLst>
      <p:ext uri="{BB962C8B-B14F-4D97-AF65-F5344CB8AC3E}">
        <p14:creationId xmlns:p14="http://schemas.microsoft.com/office/powerpoint/2010/main" val="3378041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Ageing is explained through the lens of theoretical perspectives and informs good practice. Activity Theory proposes that socially participating and being engaged in activities is beneficial for well-being and life satisfaction in later life (Kim and Shen, 2019). Continuity Theory suggests that successful ageing is when established values, relationships and lifestyles are continued through aging. Independence, engagement and personal identity are both highlighted in both theories. But critics say that for some older people it is not the same story as there are health, economic or social barriers which prevent them from being active. Therefore, care services need to be flexible in using these theories and acknowledge the different ageing experiences and individual circumstances.</a:t>
            </a:r>
          </a:p>
        </p:txBody>
      </p:sp>
      <p:sp>
        <p:nvSpPr>
          <p:cNvPr id="4" name="Slide Number Placeholder 3"/>
          <p:cNvSpPr>
            <a:spLocks noGrp="1"/>
          </p:cNvSpPr>
          <p:nvPr>
            <p:ph type="sldNum" sz="quarter" idx="5"/>
          </p:nvPr>
        </p:nvSpPr>
        <p:spPr/>
        <p:txBody>
          <a:bodyPr/>
          <a:lstStyle/>
          <a:p>
            <a:fld id="{1A87A233-D8B1-48DA-9799-C9CD57FFE26B}" type="slidenum">
              <a:rPr lang="en-US" smtClean="0"/>
              <a:t>5</a:t>
            </a:fld>
            <a:endParaRPr lang="en-US"/>
          </a:p>
        </p:txBody>
      </p:sp>
    </p:spTree>
    <p:extLst>
      <p:ext uri="{BB962C8B-B14F-4D97-AF65-F5344CB8AC3E}">
        <p14:creationId xmlns:p14="http://schemas.microsoft.com/office/powerpoint/2010/main" val="1194526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In the UK, policy and legislation is a key determinant of care and support for older people. The Care Act 2014 focuses on wellbeing,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independence at the heart of care planning, with individuals being involved in decisions that impact on their lives (Burn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2023). Under the Equality Act 2010, older adults are protected from age discrimination and equal access to services is encouraged. Also, the NHS Long Term Plan is aware of the increase in the ageing population and the importance of integrated care, prevention and community-based support. Such policies offer solid foundations but funding pressures, staff shortages and regional inequalities can constrain the practical effectiveness of and commitment to policies.</a:t>
            </a:r>
          </a:p>
        </p:txBody>
      </p:sp>
      <p:sp>
        <p:nvSpPr>
          <p:cNvPr id="4" name="Slide Number Placeholder 3"/>
          <p:cNvSpPr>
            <a:spLocks noGrp="1"/>
          </p:cNvSpPr>
          <p:nvPr>
            <p:ph type="sldNum" sz="quarter" idx="5"/>
          </p:nvPr>
        </p:nvSpPr>
        <p:spPr/>
        <p:txBody>
          <a:bodyPr/>
          <a:lstStyle/>
          <a:p>
            <a:fld id="{1A87A233-D8B1-48DA-9799-C9CD57FFE26B}" type="slidenum">
              <a:rPr lang="en-US" smtClean="0"/>
              <a:t>6</a:t>
            </a:fld>
            <a:endParaRPr lang="en-US"/>
          </a:p>
        </p:txBody>
      </p:sp>
    </p:spTree>
    <p:extLst>
      <p:ext uri="{BB962C8B-B14F-4D97-AF65-F5344CB8AC3E}">
        <p14:creationId xmlns:p14="http://schemas.microsoft.com/office/powerpoint/2010/main" val="1461744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Domiciliary care can be used to help older people stay in their own homes while providing them with assistance with personal care and help to manage their medications and daily activities. It is a strong fit with Activity Theory and the Care Act 2014 as it enables people to be self-reliant, independent and live in their community (Sherwood-Johnson, Mackay and Greasley-Adams, 2021).  Familiarity and emotional attachment to the home environment have been found to be a major platform for many older people's preference for ageing in place. Domiciliary care, however, does have a number of problems such as staffing, variation in quality and a growing demand. Home care can therefore enhance the quality of life, but requires sufficient staffing resources, staff capacity and coordinated service delivery.</a:t>
            </a:r>
          </a:p>
        </p:txBody>
      </p:sp>
      <p:sp>
        <p:nvSpPr>
          <p:cNvPr id="4" name="Slide Number Placeholder 3"/>
          <p:cNvSpPr>
            <a:spLocks noGrp="1"/>
          </p:cNvSpPr>
          <p:nvPr>
            <p:ph type="sldNum" sz="quarter" idx="5"/>
          </p:nvPr>
        </p:nvSpPr>
        <p:spPr/>
        <p:txBody>
          <a:bodyPr/>
          <a:lstStyle/>
          <a:p>
            <a:fld id="{1A87A233-D8B1-48DA-9799-C9CD57FFE26B}" type="slidenum">
              <a:rPr lang="en-US" smtClean="0"/>
              <a:t>7</a:t>
            </a:fld>
            <a:endParaRPr lang="en-US"/>
          </a:p>
        </p:txBody>
      </p:sp>
    </p:spTree>
    <p:extLst>
      <p:ext uri="{BB962C8B-B14F-4D97-AF65-F5344CB8AC3E}">
        <p14:creationId xmlns:p14="http://schemas.microsoft.com/office/powerpoint/2010/main" val="339110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Residential care homes offer facilities and personal care and ongoing support for older people who are not able to live alone. These settings are especially useful for those who are highly frail or have several health conditions that need to be monitored regularly or for those who are suffering from dementia. Residential care can provide multidisciplinary support, lessen caregiver burden, and increase safety. But critics say institutional settings can lead to decreased personal autonomy and social isolation. Staffing issues, quality and affordability are ongoing issues that impact service delivery (Care Quality Commission, 2025).  So, residential care has useful advantages but should be considered as being one of a range of person-centred care services.</a:t>
            </a:r>
          </a:p>
        </p:txBody>
      </p:sp>
      <p:sp>
        <p:nvSpPr>
          <p:cNvPr id="4" name="Slide Number Placeholder 3"/>
          <p:cNvSpPr>
            <a:spLocks noGrp="1"/>
          </p:cNvSpPr>
          <p:nvPr>
            <p:ph type="sldNum" sz="quarter" idx="5"/>
          </p:nvPr>
        </p:nvSpPr>
        <p:spPr/>
        <p:txBody>
          <a:bodyPr/>
          <a:lstStyle/>
          <a:p>
            <a:fld id="{1A87A233-D8B1-48DA-9799-C9CD57FFE26B}" type="slidenum">
              <a:rPr lang="en-US" smtClean="0"/>
              <a:t>8</a:t>
            </a:fld>
            <a:endParaRPr lang="en-US"/>
          </a:p>
        </p:txBody>
      </p:sp>
    </p:spTree>
    <p:extLst>
      <p:ext uri="{BB962C8B-B14F-4D97-AF65-F5344CB8AC3E}">
        <p14:creationId xmlns:p14="http://schemas.microsoft.com/office/powerpoint/2010/main" val="2546333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Independence is a difficult challenge for many older people as they get older, because of physical, psychological and social issues. Frailty, chronic diseases and cognitive impairment can lead to decreased functional capacity and higher needs for formal care. Social isolation and loneliness are also issues of concern, and there is evidence that these can affect mental and physical health (Holt-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Lunstad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Steptoe, 2021).  Financial barriers can restrict access to care and/or support services, and digital exclusion can restrict access to technological innovation for some. These challenges underscore the need for a more comprehensive and integrated approach to care that will meet medical and social needs as well as individual autonomy and wellbeing.</a:t>
            </a:r>
          </a:p>
        </p:txBody>
      </p:sp>
      <p:sp>
        <p:nvSpPr>
          <p:cNvPr id="4" name="Slide Number Placeholder 3"/>
          <p:cNvSpPr>
            <a:spLocks noGrp="1"/>
          </p:cNvSpPr>
          <p:nvPr>
            <p:ph type="sldNum" sz="quarter" idx="5"/>
          </p:nvPr>
        </p:nvSpPr>
        <p:spPr/>
        <p:txBody>
          <a:bodyPr/>
          <a:lstStyle/>
          <a:p>
            <a:fld id="{1A87A233-D8B1-48DA-9799-C9CD57FFE26B}" type="slidenum">
              <a:rPr lang="en-US" smtClean="0"/>
              <a:t>9</a:t>
            </a:fld>
            <a:endParaRPr lang="en-US"/>
          </a:p>
        </p:txBody>
      </p:sp>
    </p:spTree>
    <p:extLst>
      <p:ext uri="{BB962C8B-B14F-4D97-AF65-F5344CB8AC3E}">
        <p14:creationId xmlns:p14="http://schemas.microsoft.com/office/powerpoint/2010/main" val="2980561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Telehealth and telecare technologies are playing an increasing role in the support for older people to live independently. These innovations range from remote consultations to wearable monitoring devices and systems for medication reminder and emergency response. There are indications that telehealth could enhance access to healthcare services, enable early intervention and help to prevent unnecessary hospital admissions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Lillicrap</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Hunter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Goldswain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2019).  Telecare can also offer peace of mind to older people and their families. But there are still many challenges. Some older adults may not be adopting due to digital literacy issues, limited Internet access, or concerns about privacy or data security. Technological solutions should be used in combination with human-</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centred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care and professional support and not as a substitute.</a:t>
            </a:r>
          </a:p>
        </p:txBody>
      </p:sp>
      <p:sp>
        <p:nvSpPr>
          <p:cNvPr id="4" name="Slide Number Placeholder 3"/>
          <p:cNvSpPr>
            <a:spLocks noGrp="1"/>
          </p:cNvSpPr>
          <p:nvPr>
            <p:ph type="sldNum" sz="quarter" idx="5"/>
          </p:nvPr>
        </p:nvSpPr>
        <p:spPr/>
        <p:txBody>
          <a:bodyPr/>
          <a:lstStyle/>
          <a:p>
            <a:fld id="{1A87A233-D8B1-48DA-9799-C9CD57FFE26B}" type="slidenum">
              <a:rPr lang="en-US" smtClean="0"/>
              <a:t>10</a:t>
            </a:fld>
            <a:endParaRPr lang="en-US"/>
          </a:p>
        </p:txBody>
      </p:sp>
    </p:spTree>
    <p:extLst>
      <p:ext uri="{BB962C8B-B14F-4D97-AF65-F5344CB8AC3E}">
        <p14:creationId xmlns:p14="http://schemas.microsoft.com/office/powerpoint/2010/main" val="1336580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ATs are being used more and more to support people with dementia. It can be in the form of GPS tracking devices, medication reminders, automated home systems and digital memory aids. These technologies have the potential of improving safety, decreasing caregiver burden and allowing someone to live independently longer. Dementia technologies support older adults to continue living a familiar life and adhering to familiar routines, consistent with Continuity Theory (Goodall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2021).  But there are privacy and consent and the lack of human interaction issues. In addition, certain older adults may not be able to operate complicated technologies. Successful implementation, therefore, will need to be person centered, provide the right kind of training, and have the right kind of safeguards in place that will allow the technology to complement, not replace, human care.</a:t>
            </a:r>
          </a:p>
        </p:txBody>
      </p:sp>
      <p:sp>
        <p:nvSpPr>
          <p:cNvPr id="4" name="Slide Number Placeholder 3"/>
          <p:cNvSpPr>
            <a:spLocks noGrp="1"/>
          </p:cNvSpPr>
          <p:nvPr>
            <p:ph type="sldNum" sz="quarter" idx="5"/>
          </p:nvPr>
        </p:nvSpPr>
        <p:spPr/>
        <p:txBody>
          <a:bodyPr/>
          <a:lstStyle/>
          <a:p>
            <a:fld id="{1A87A233-D8B1-48DA-9799-C9CD57FFE26B}" type="slidenum">
              <a:rPr lang="en-US" smtClean="0"/>
              <a:t>11</a:t>
            </a:fld>
            <a:endParaRPr lang="en-US"/>
          </a:p>
        </p:txBody>
      </p:sp>
    </p:spTree>
    <p:extLst>
      <p:ext uri="{BB962C8B-B14F-4D97-AF65-F5344CB8AC3E}">
        <p14:creationId xmlns:p14="http://schemas.microsoft.com/office/powerpoint/2010/main" val="314248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Age UK is one of the biggest charities dedicated to older people in the UK.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offers advice services, befriending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social activities and practical help to promote wellbeing and help to reduce social isolation (Paquet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2023). There is some evidence that community-based interventions provided by Age UK have a positive effect on the mental health, confidence and social engagement of older people. These programs echo the Activity Theory well, as they promote ongoing interaction with society. There will, however, be times when demand for services is great, and services may not be available in all areas. However, Age UK illustrates how useful preventative community support can be, further funding and better links with statutory health and social care services is required to ensure sustainability.</a:t>
            </a:r>
          </a:p>
        </p:txBody>
      </p:sp>
      <p:sp>
        <p:nvSpPr>
          <p:cNvPr id="4" name="Slide Number Placeholder 3"/>
          <p:cNvSpPr>
            <a:spLocks noGrp="1"/>
          </p:cNvSpPr>
          <p:nvPr>
            <p:ph type="sldNum" sz="quarter" idx="5"/>
          </p:nvPr>
        </p:nvSpPr>
        <p:spPr/>
        <p:txBody>
          <a:bodyPr/>
          <a:lstStyle/>
          <a:p>
            <a:fld id="{1A87A233-D8B1-48DA-9799-C9CD57FFE26B}" type="slidenum">
              <a:rPr lang="en-US" smtClean="0"/>
              <a:t>12</a:t>
            </a:fld>
            <a:endParaRPr lang="en-US"/>
          </a:p>
        </p:txBody>
      </p:sp>
    </p:spTree>
    <p:extLst>
      <p:ext uri="{BB962C8B-B14F-4D97-AF65-F5344CB8AC3E}">
        <p14:creationId xmlns:p14="http://schemas.microsoft.com/office/powerpoint/2010/main" val="1152650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Hogeweek Dementia Village, Netherlands, is internationally known as an innovative model of care for people with dementia. Residents are not in a typical residential setting, but live in a village-like setting where they are free to move around and engage in daily activities in a safe environment. The model aims for dignity, autonomy and social engagement, whilst minimising the institutional features that are often linked to residential care. It has been found that the quality of life and residents' satisfaction improve. But, implementation comes with significant investment and specialised personnel. While the UK may find it difficult to replicate, the concepts of person-centred care, empowerment and environmental design have much to offer in the area of dementia services and residential care provision (Jenkins and Smythe, 2013)</a:t>
            </a:r>
          </a:p>
        </p:txBody>
      </p:sp>
      <p:sp>
        <p:nvSpPr>
          <p:cNvPr id="4" name="Slide Number Placeholder 3"/>
          <p:cNvSpPr>
            <a:spLocks noGrp="1"/>
          </p:cNvSpPr>
          <p:nvPr>
            <p:ph type="sldNum" sz="quarter" idx="5"/>
          </p:nvPr>
        </p:nvSpPr>
        <p:spPr/>
        <p:txBody>
          <a:bodyPr/>
          <a:lstStyle/>
          <a:p>
            <a:fld id="{1A87A233-D8B1-48DA-9799-C9CD57FFE26B}" type="slidenum">
              <a:rPr lang="en-US" smtClean="0"/>
              <a:t>13</a:t>
            </a:fld>
            <a:endParaRPr lang="en-US"/>
          </a:p>
        </p:txBody>
      </p:sp>
    </p:spTree>
    <p:extLst>
      <p:ext uri="{BB962C8B-B14F-4D97-AF65-F5344CB8AC3E}">
        <p14:creationId xmlns:p14="http://schemas.microsoft.com/office/powerpoint/2010/main" val="34360888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 are a number of potential enhancements to care, empowerment and support for older people. Increased funding for domiciliary and community-based services would enable more people to remain in their own homes and decrease the demand for residential services and hospital accommodation. Second, digital inclusion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need to be expanded to enable older people to benefit from telehealth and assistive technologies. Thirdly, improved health and social care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integration would help ensure continuity of care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minimise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service fragmentation. But implementation may be hampered by limited resources, staffing and technology differences. Targeted investment, staff development and collaborative planning would help resolve these challenges and improve the chances of making sustainable changes in the care of older people.</a:t>
            </a:r>
          </a:p>
        </p:txBody>
      </p:sp>
      <p:sp>
        <p:nvSpPr>
          <p:cNvPr id="4" name="Slide Number Placeholder 3"/>
          <p:cNvSpPr>
            <a:spLocks noGrp="1"/>
          </p:cNvSpPr>
          <p:nvPr>
            <p:ph type="sldNum" sz="quarter" idx="5"/>
          </p:nvPr>
        </p:nvSpPr>
        <p:spPr/>
        <p:txBody>
          <a:bodyPr/>
          <a:lstStyle/>
          <a:p>
            <a:fld id="{1A87A233-D8B1-48DA-9799-C9CD57FFE26B}" type="slidenum">
              <a:rPr lang="en-US" smtClean="0"/>
              <a:t>14</a:t>
            </a:fld>
            <a:endParaRPr lang="en-US"/>
          </a:p>
        </p:txBody>
      </p:sp>
    </p:spTree>
    <p:extLst>
      <p:ext uri="{BB962C8B-B14F-4D97-AF65-F5344CB8AC3E}">
        <p14:creationId xmlns:p14="http://schemas.microsoft.com/office/powerpoint/2010/main" val="3097575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In conclusion, older people need comprehensive care and support to consider all aspects of wellbeing, physical, psychological and social. There are currently services in the UK, such as domiciliary care and residential care, that offer much needed support but who have demand, funding and workforce capacity issues. Activity Theory and Continuity Theory can give clues to the understanding of the concepts of independence and engagement in successful ageing. In addition, there are a number of policies and technologies that can help to improve outcomes, such as the Care Act 2014 and telehealth and dementia assistive technologies. In conclusion, person-</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centred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integrated and evidence-based approaches are still needed for empowerment of persons, independence and quality of life in an aging society.</a:t>
            </a:r>
          </a:p>
        </p:txBody>
      </p:sp>
      <p:sp>
        <p:nvSpPr>
          <p:cNvPr id="4" name="Slide Number Placeholder 3"/>
          <p:cNvSpPr>
            <a:spLocks noGrp="1"/>
          </p:cNvSpPr>
          <p:nvPr>
            <p:ph type="sldNum" sz="quarter" idx="5"/>
          </p:nvPr>
        </p:nvSpPr>
        <p:spPr/>
        <p:txBody>
          <a:bodyPr/>
          <a:lstStyle/>
          <a:p>
            <a:fld id="{1A87A233-D8B1-48DA-9799-C9CD57FFE26B}" type="slidenum">
              <a:rPr lang="en-US" smtClean="0"/>
              <a:t>15</a:t>
            </a:fld>
            <a:endParaRPr lang="en-US"/>
          </a:p>
        </p:txBody>
      </p:sp>
    </p:spTree>
    <p:extLst>
      <p:ext uri="{BB962C8B-B14F-4D97-AF65-F5344CB8AC3E}">
        <p14:creationId xmlns:p14="http://schemas.microsoft.com/office/powerpoint/2010/main" val="36076933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A87A233-D8B1-48DA-9799-C9CD57FFE26B}" type="slidenum">
              <a:rPr lang="en-US" smtClean="0"/>
              <a:t>16</a:t>
            </a:fld>
            <a:endParaRPr lang="en-US"/>
          </a:p>
        </p:txBody>
      </p:sp>
    </p:spTree>
    <p:extLst>
      <p:ext uri="{BB962C8B-B14F-4D97-AF65-F5344CB8AC3E}">
        <p14:creationId xmlns:p14="http://schemas.microsoft.com/office/powerpoint/2010/main" val="3960764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95B401-2D47-4C76-8C9E-1D0050F79909}"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3695712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95B401-2D47-4C76-8C9E-1D0050F79909}"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401086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F195B401-2D47-4C76-8C9E-1D0050F79909}" type="datetimeFigureOut">
              <a:rPr lang="en-US" smtClean="0"/>
              <a:t>6/24/2026</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54630E5D-F685-4663-99DB-95A49CAD6922}" type="slidenum">
              <a:rPr lang="en-US" smtClean="0"/>
              <a:t>‹#›</a:t>
            </a:fld>
            <a:endParaRPr lang="en-US"/>
          </a:p>
        </p:txBody>
      </p:sp>
    </p:spTree>
    <p:extLst>
      <p:ext uri="{BB962C8B-B14F-4D97-AF65-F5344CB8AC3E}">
        <p14:creationId xmlns:p14="http://schemas.microsoft.com/office/powerpoint/2010/main" val="242705011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95B401-2D47-4C76-8C9E-1D0050F79909}"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1336753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95B401-2D47-4C76-8C9E-1D0050F79909}" type="datetimeFigureOut">
              <a:rPr lang="en-US" smtClean="0"/>
              <a:t>6/24/2026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2003831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95B401-2D47-4C76-8C9E-1D0050F79909}" type="datetimeFigureOut">
              <a:rPr lang="en-US" smtClean="0"/>
              <a:t>6/24/2026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3584994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95B401-2D47-4C76-8C9E-1D0050F79909}" type="datetimeFigureOut">
              <a:rPr lang="en-US" smtClean="0"/>
              <a:t>6/24/2026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4245405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95B401-2D47-4C76-8C9E-1D0050F79909}"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3858757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95B401-2D47-4C76-8C9E-1D0050F79909}" type="datetimeFigureOut">
              <a:rPr lang="en-US" smtClean="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2232134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95B401-2D47-4C76-8C9E-1D0050F79909}" type="datetimeFigureOut">
              <a:rPr lang="en-US" smtClean="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186169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F195B401-2D47-4C76-8C9E-1D0050F79909}" type="datetimeFigureOut">
              <a:rPr lang="en-US" smtClean="0"/>
              <a:t>6/24/2026</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54630E5D-F685-4663-99DB-95A49CAD6922}" type="slidenum">
              <a:rPr lang="en-US" smtClean="0"/>
              <a:t>‹#›</a:t>
            </a:fld>
            <a:endParaRPr lang="en-US"/>
          </a:p>
        </p:txBody>
      </p:sp>
    </p:spTree>
    <p:extLst>
      <p:ext uri="{BB962C8B-B14F-4D97-AF65-F5344CB8AC3E}">
        <p14:creationId xmlns:p14="http://schemas.microsoft.com/office/powerpoint/2010/main" val="391992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F195B401-2D47-4C76-8C9E-1D0050F79909}" type="datetimeFigureOut">
              <a:rPr lang="en-US" smtClean="0"/>
              <a:t>6/24/2026</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54630E5D-F685-4663-99DB-95A49CAD6922}" type="slidenum">
              <a:rPr lang="en-US" smtClean="0"/>
              <a:t>‹#›</a:t>
            </a:fld>
            <a:endParaRPr lang="en-US"/>
          </a:p>
        </p:txBody>
      </p:sp>
    </p:spTree>
    <p:extLst>
      <p:ext uri="{BB962C8B-B14F-4D97-AF65-F5344CB8AC3E}">
        <p14:creationId xmlns:p14="http://schemas.microsoft.com/office/powerpoint/2010/main" val="19241811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3.png"/><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11" Type="http://schemas.openxmlformats.org/officeDocument/2006/relationships/image" Target="../media/image3.png"/><Relationship Id="rId5" Type="http://schemas.openxmlformats.org/officeDocument/2006/relationships/diagramData" Target="../diagrams/data2.xml"/><Relationship Id="rId10" Type="http://schemas.openxmlformats.org/officeDocument/2006/relationships/image" Target="../media/image5.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11" Type="http://schemas.openxmlformats.org/officeDocument/2006/relationships/image" Target="../media/image3.png"/><Relationship Id="rId5" Type="http://schemas.openxmlformats.org/officeDocument/2006/relationships/diagramData" Target="../diagrams/data3.xml"/><Relationship Id="rId10" Type="http://schemas.openxmlformats.org/officeDocument/2006/relationships/image" Target="../media/image6.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3.png"/><Relationship Id="rId5" Type="http://schemas.openxmlformats.org/officeDocument/2006/relationships/diagramData" Target="../diagrams/data5.xml"/><Relationship Id="rId10" Type="http://schemas.openxmlformats.org/officeDocument/2006/relationships/image" Target="../media/image7.jpe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11" Type="http://schemas.openxmlformats.org/officeDocument/2006/relationships/image" Target="../media/image3.png"/><Relationship Id="rId5" Type="http://schemas.openxmlformats.org/officeDocument/2006/relationships/diagramData" Target="../diagrams/data9.xml"/><Relationship Id="rId10" Type="http://schemas.openxmlformats.org/officeDocument/2006/relationships/image" Target="../media/image8.jpe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3.png"/><Relationship Id="rId4" Type="http://schemas.openxmlformats.org/officeDocument/2006/relationships/notesSlide" Target="../notesSlides/notesSlide13.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3.png"/><Relationship Id="rId4" Type="http://schemas.openxmlformats.org/officeDocument/2006/relationships/notesSlide" Target="../notesSlides/notesSlide14.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14.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4578-E50B-44F5-BBF0-C0C196DA741E}"/>
              </a:ext>
            </a:extLst>
          </p:cNvPr>
          <p:cNvSpPr>
            <a:spLocks noGrp="1"/>
          </p:cNvSpPr>
          <p:nvPr>
            <p:ph type="ctrTitle"/>
          </p:nvPr>
        </p:nvSpPr>
        <p:spPr>
          <a:xfrm>
            <a:off x="365759" y="2166364"/>
            <a:ext cx="11471565" cy="1739347"/>
          </a:xfrm>
        </p:spPr>
        <p:txBody>
          <a:bodyPr>
            <a:normAutofit/>
          </a:bodyPr>
          <a:lstStyle/>
          <a:p>
            <a:r>
              <a:rPr lang="en-US" sz="3200" b="1" dirty="0">
                <a:latin typeface="Times New Roman" panose="02020603050405020304" pitchFamily="18" charset="0"/>
                <a:cs typeface="Times New Roman" panose="02020603050405020304" pitchFamily="18" charset="0"/>
              </a:rPr>
              <a:t>Empowering the Older Person: Evaluating Care, Support, Empowerment and Technological Innovation in the UK</a:t>
            </a:r>
            <a:br>
              <a:rPr lang="en-US"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12DECE1-96C9-4F10-B3CD-CCE5B1FDE11F}"/>
              </a:ext>
            </a:extLst>
          </p:cNvPr>
          <p:cNvSpPr>
            <a:spLocks noGrp="1"/>
          </p:cNvSpPr>
          <p:nvPr>
            <p:ph type="subTitle" idx="1"/>
          </p:nvPr>
        </p:nvSpPr>
        <p:spPr>
          <a:xfrm>
            <a:off x="1524000" y="4210006"/>
            <a:ext cx="9144000" cy="1739347"/>
          </a:xfrm>
        </p:spPr>
        <p:txBody>
          <a:bodyPr vert="horz" lIns="91440" tIns="45720" rIns="91440" bIns="45720" rtlCol="0" anchor="t">
            <a:noAutofit/>
          </a:bodyPr>
          <a:lstStyle/>
          <a:p>
            <a:pPr algn="l"/>
            <a:r>
              <a:rPr lang="en-US" sz="1800" b="1" dirty="0">
                <a:latin typeface="Times New Roman"/>
                <a:cs typeface="Times New Roman"/>
              </a:rPr>
              <a:t>Student Name: </a:t>
            </a:r>
            <a:r>
              <a:rPr lang="en-US" sz="1800" b="1" dirty="0" err="1">
                <a:latin typeface="Times New Roman"/>
                <a:cs typeface="Times New Roman"/>
              </a:rPr>
              <a:t>Shahnila</a:t>
            </a:r>
            <a:r>
              <a:rPr lang="en-US" sz="1800" b="1">
                <a:latin typeface="Times New Roman"/>
                <a:cs typeface="Times New Roman"/>
              </a:rPr>
              <a:t> Mehmood</a:t>
            </a:r>
            <a:endParaRPr lang="en-US"/>
          </a:p>
          <a:p>
            <a:pPr algn="l"/>
            <a:r>
              <a:rPr lang="en-US" sz="1800" b="1">
                <a:latin typeface="Times New Roman"/>
                <a:cs typeface="Times New Roman"/>
              </a:rPr>
              <a:t>Student ID: 2324404</a:t>
            </a:r>
            <a:endParaRPr lang="en-US" sz="1800" b="1">
              <a:latin typeface="Times New Roman" panose="02020603050405020304" pitchFamily="18" charset="0"/>
              <a:cs typeface="Times New Roman" panose="02020603050405020304" pitchFamily="18" charset="0"/>
            </a:endParaRPr>
          </a:p>
          <a:p>
            <a:pPr lvl="0" algn="l"/>
            <a:r>
              <a:rPr lang="en-US" sz="1800" b="1" dirty="0">
                <a:latin typeface="Times New Roman" panose="02020603050405020304" pitchFamily="18" charset="0"/>
                <a:cs typeface="Times New Roman" panose="02020603050405020304" pitchFamily="18" charset="0"/>
              </a:rPr>
              <a:t>BMHP6027 – Empowering the Older Person</a:t>
            </a:r>
          </a:p>
          <a:p>
            <a:pPr algn="l"/>
            <a:r>
              <a:rPr lang="en-US" sz="1800" b="1" dirty="0">
                <a:latin typeface="Times New Roman"/>
                <a:cs typeface="Times New Roman"/>
              </a:rPr>
              <a:t>Lecturer Name: Kennedy </a:t>
            </a:r>
            <a:r>
              <a:rPr lang="en-US" sz="1800" b="1">
                <a:latin typeface="Times New Roman"/>
                <a:cs typeface="Times New Roman"/>
              </a:rPr>
              <a:t>Obohwemu</a:t>
            </a:r>
            <a:endParaRPr lang="en-US" sz="1800" b="1">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7C472D3-8239-41A5-B6F3-D266BC620C2A}"/>
              </a:ext>
            </a:extLst>
          </p:cNvPr>
          <p:cNvPicPr>
            <a:picLocks noChangeAspect="1"/>
          </p:cNvPicPr>
          <p:nvPr/>
        </p:nvPicPr>
        <p:blipFill>
          <a:blip r:embed="rId5"/>
          <a:stretch>
            <a:fillRect/>
          </a:stretch>
        </p:blipFill>
        <p:spPr>
          <a:xfrm>
            <a:off x="8246100" y="4084276"/>
            <a:ext cx="3340546" cy="2647994"/>
          </a:xfrm>
          <a:prstGeom prst="rect">
            <a:avLst/>
          </a:prstGeom>
        </p:spPr>
      </p:pic>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WHO (2020); Department of Health and Social Care (2021)</a:t>
            </a:r>
          </a:p>
        </p:txBody>
      </p:sp>
      <p:pic>
        <p:nvPicPr>
          <p:cNvPr id="19" name="Audio 18">
            <a:hlinkClick r:id="" action="ppaction://media"/>
            <a:extLst>
              <a:ext uri="{FF2B5EF4-FFF2-40B4-BE49-F238E27FC236}">
                <a16:creationId xmlns:a16="http://schemas.microsoft.com/office/drawing/2014/main" id="{E55090C3-C9D2-376F-A48F-8C287BD24E8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7286905"/>
      </p:ext>
    </p:extLst>
  </p:cSld>
  <p:clrMapOvr>
    <a:masterClrMapping/>
  </p:clrMapOvr>
  <mc:AlternateContent xmlns:mc="http://schemas.openxmlformats.org/markup-compatibility/2006" xmlns:p14="http://schemas.microsoft.com/office/powerpoint/2010/main">
    <mc:Choice Requires="p14">
      <p:transition spd="slow" p14:dur="2000" advTm="56662"/>
    </mc:Choice>
    <mc:Fallback xmlns="">
      <p:transition spd="slow" advTm="5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3B88-FFCB-4F55-A1D6-2199C4FC78BC}"/>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Introduction</a:t>
            </a:r>
          </a:p>
        </p:txBody>
      </p:sp>
      <p:graphicFrame>
        <p:nvGraphicFramePr>
          <p:cNvPr id="4" name="Content Placeholder 3">
            <a:extLst>
              <a:ext uri="{FF2B5EF4-FFF2-40B4-BE49-F238E27FC236}">
                <a16:creationId xmlns:a16="http://schemas.microsoft.com/office/drawing/2014/main" id="{A5E5AC12-323E-4783-A5BA-A8A02D8E6F53}"/>
              </a:ext>
            </a:extLst>
          </p:cNvPr>
          <p:cNvGraphicFramePr>
            <a:graphicFrameLocks noGrp="1"/>
          </p:cNvGraphicFramePr>
          <p:nvPr>
            <p:ph idx="1"/>
            <p:extLst>
              <p:ext uri="{D42A27DB-BD31-4B8C-83A1-F6EECF244321}">
                <p14:modId xmlns:p14="http://schemas.microsoft.com/office/powerpoint/2010/main" val="2645653282"/>
              </p:ext>
            </p:extLst>
          </p:nvPr>
        </p:nvGraphicFramePr>
        <p:xfrm>
          <a:off x="601670" y="2111889"/>
          <a:ext cx="739933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327EF2D1-7949-43D3-A13D-EB8269551B4D}"/>
              </a:ext>
            </a:extLst>
          </p:cNvPr>
          <p:cNvPicPr>
            <a:picLocks noChangeAspect="1"/>
          </p:cNvPicPr>
          <p:nvPr/>
        </p:nvPicPr>
        <p:blipFill>
          <a:blip r:embed="rId10"/>
          <a:stretch>
            <a:fillRect/>
          </a:stretch>
        </p:blipFill>
        <p:spPr>
          <a:xfrm>
            <a:off x="8298180" y="2111889"/>
            <a:ext cx="3619342" cy="4206240"/>
          </a:xfrm>
          <a:prstGeom prst="rect">
            <a:avLst/>
          </a:prstGeom>
        </p:spPr>
      </p:pic>
      <p:sp>
        <p:nvSpPr>
          <p:cNvPr id="6" name="TextBox 5"/>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WHO (2020); Rudnicka et al. (2020)</a:t>
            </a:r>
          </a:p>
        </p:txBody>
      </p:sp>
      <p:pic>
        <p:nvPicPr>
          <p:cNvPr id="14" name="Audio 13">
            <a:hlinkClick r:id="" action="ppaction://media"/>
            <a:extLst>
              <a:ext uri="{FF2B5EF4-FFF2-40B4-BE49-F238E27FC236}">
                <a16:creationId xmlns:a16="http://schemas.microsoft.com/office/drawing/2014/main" id="{9B655CBA-2E5F-5E8F-72B7-FC28B9C6721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4410195"/>
      </p:ext>
    </p:extLst>
  </p:cSld>
  <p:clrMapOvr>
    <a:masterClrMapping/>
  </p:clrMapOvr>
  <mc:AlternateContent xmlns:mc="http://schemas.openxmlformats.org/markup-compatibility/2006" xmlns:p14="http://schemas.microsoft.com/office/powerpoint/2010/main">
    <mc:Choice Requires="p14">
      <p:transition spd="slow" p14:dur="2000" advTm="55122"/>
    </mc:Choice>
    <mc:Fallback xmlns="">
      <p:transition spd="slow" advTm="55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A0E1E-4F6A-40DB-81B0-31F6BDD4650F}"/>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The Ageing Population in the UK</a:t>
            </a:r>
          </a:p>
        </p:txBody>
      </p:sp>
      <p:graphicFrame>
        <p:nvGraphicFramePr>
          <p:cNvPr id="4" name="Content Placeholder 3">
            <a:extLst>
              <a:ext uri="{FF2B5EF4-FFF2-40B4-BE49-F238E27FC236}">
                <a16:creationId xmlns:a16="http://schemas.microsoft.com/office/drawing/2014/main" id="{A166FF56-5B50-49B4-9807-DE2D9632E9EC}"/>
              </a:ext>
            </a:extLst>
          </p:cNvPr>
          <p:cNvGraphicFramePr>
            <a:graphicFrameLocks noGrp="1"/>
          </p:cNvGraphicFramePr>
          <p:nvPr>
            <p:ph idx="1"/>
            <p:extLst>
              <p:ext uri="{D42A27DB-BD31-4B8C-83A1-F6EECF244321}">
                <p14:modId xmlns:p14="http://schemas.microsoft.com/office/powerpoint/2010/main" val="2580886420"/>
              </p:ext>
            </p:extLst>
          </p:nvPr>
        </p:nvGraphicFramePr>
        <p:xfrm>
          <a:off x="201418" y="2103120"/>
          <a:ext cx="696953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2F2E659D-9BA3-4D46-9EA6-7354E917EECC}"/>
              </a:ext>
            </a:extLst>
          </p:cNvPr>
          <p:cNvPicPr>
            <a:picLocks noChangeAspect="1"/>
          </p:cNvPicPr>
          <p:nvPr/>
        </p:nvPicPr>
        <p:blipFill>
          <a:blip r:embed="rId10"/>
          <a:stretch>
            <a:fillRect/>
          </a:stretch>
        </p:blipFill>
        <p:spPr>
          <a:xfrm>
            <a:off x="7520939" y="2536934"/>
            <a:ext cx="4469643" cy="3772426"/>
          </a:xfrm>
          <a:prstGeom prst="rect">
            <a:avLst/>
          </a:prstGeom>
        </p:spPr>
      </p:pic>
      <p:sp>
        <p:nvSpPr>
          <p:cNvPr id="6" name="TextBox 5"/>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Office for National Statistics (2024); Meinow et al. (2022); Mechie et al. (2024)</a:t>
            </a:r>
          </a:p>
        </p:txBody>
      </p:sp>
      <p:pic>
        <p:nvPicPr>
          <p:cNvPr id="12" name="Audio 11">
            <a:hlinkClick r:id="" action="ppaction://media"/>
            <a:extLst>
              <a:ext uri="{FF2B5EF4-FFF2-40B4-BE49-F238E27FC236}">
                <a16:creationId xmlns:a16="http://schemas.microsoft.com/office/drawing/2014/main" id="{67ACE624-1B39-8A9E-61C2-8B50326D9F5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9870432"/>
      </p:ext>
    </p:extLst>
  </p:cSld>
  <p:clrMapOvr>
    <a:masterClrMapping/>
  </p:clrMapOvr>
  <mc:AlternateContent xmlns:mc="http://schemas.openxmlformats.org/markup-compatibility/2006" xmlns:p14="http://schemas.microsoft.com/office/powerpoint/2010/main">
    <mc:Choice Requires="p14">
      <p:transition spd="slow" p14:dur="2000" advTm="58156"/>
    </mc:Choice>
    <mc:Fallback xmlns="">
      <p:transition spd="slow" advTm="58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BD4BB-D28A-4706-AD98-AD51A82F1D3C}"/>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Care, Empowerment and Support Needs of Older People</a:t>
            </a:r>
          </a:p>
        </p:txBody>
      </p:sp>
      <p:graphicFrame>
        <p:nvGraphicFramePr>
          <p:cNvPr id="4" name="Content Placeholder 3">
            <a:extLst>
              <a:ext uri="{FF2B5EF4-FFF2-40B4-BE49-F238E27FC236}">
                <a16:creationId xmlns:a16="http://schemas.microsoft.com/office/drawing/2014/main" id="{0E42D687-C1D5-4E8E-B236-E87AF1ADD1F3}"/>
              </a:ext>
            </a:extLst>
          </p:cNvPr>
          <p:cNvGraphicFramePr>
            <a:graphicFrameLocks noGrp="1"/>
          </p:cNvGraphicFramePr>
          <p:nvPr>
            <p:ph idx="1"/>
            <p:extLst>
              <p:ext uri="{D42A27DB-BD31-4B8C-83A1-F6EECF244321}">
                <p14:modId xmlns:p14="http://schemas.microsoft.com/office/powerpoint/2010/main" val="961079566"/>
              </p:ext>
            </p:extLst>
          </p:nvPr>
        </p:nvGraphicFramePr>
        <p:xfrm>
          <a:off x="574269" y="2045970"/>
          <a:ext cx="7243851"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B0B2499F-1785-4E25-9E0A-DD3821332D94}"/>
              </a:ext>
            </a:extLst>
          </p:cNvPr>
          <p:cNvPicPr>
            <a:picLocks noChangeAspect="1"/>
          </p:cNvPicPr>
          <p:nvPr/>
        </p:nvPicPr>
        <p:blipFill>
          <a:blip r:embed="rId10"/>
          <a:stretch>
            <a:fillRect/>
          </a:stretch>
        </p:blipFill>
        <p:spPr>
          <a:xfrm>
            <a:off x="7430103" y="2411730"/>
            <a:ext cx="4393368" cy="3840480"/>
          </a:xfrm>
          <a:prstGeom prst="rect">
            <a:avLst/>
          </a:prstGeom>
        </p:spPr>
      </p:pic>
      <p:sp>
        <p:nvSpPr>
          <p:cNvPr id="6" name="TextBox 5"/>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Robertson et al. (2020); Leow, Lynch and Lee (2019)</a:t>
            </a:r>
          </a:p>
        </p:txBody>
      </p:sp>
      <p:pic>
        <p:nvPicPr>
          <p:cNvPr id="3" name="Audio 2">
            <a:hlinkClick r:id="" action="ppaction://media"/>
            <a:extLst>
              <a:ext uri="{FF2B5EF4-FFF2-40B4-BE49-F238E27FC236}">
                <a16:creationId xmlns:a16="http://schemas.microsoft.com/office/drawing/2014/main" id="{A4CDCDDB-55C9-6AFB-AF52-85F25B6E2F6F}"/>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1110814"/>
      </p:ext>
    </p:extLst>
  </p:cSld>
  <p:clrMapOvr>
    <a:masterClrMapping/>
  </p:clrMapOvr>
  <mc:AlternateContent xmlns:mc="http://schemas.openxmlformats.org/markup-compatibility/2006" xmlns:p14="http://schemas.microsoft.com/office/powerpoint/2010/main">
    <mc:Choice Requires="p14">
      <p:transition spd="slow" p14:dur="2000" advTm="54728"/>
    </mc:Choice>
    <mc:Fallback xmlns="">
      <p:transition spd="slow" advTm="54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0F59-5BDC-451C-BEBA-1026EA24AA5E}"/>
              </a:ext>
            </a:extLst>
          </p:cNvPr>
          <p:cNvSpPr>
            <a:spLocks noGrp="1"/>
          </p:cNvSpPr>
          <p:nvPr>
            <p:ph type="title"/>
          </p:nvPr>
        </p:nvSpPr>
        <p:spPr/>
        <p:txBody>
          <a:bodyPr>
            <a:normAutofit fontScale="90000"/>
          </a:bodyPr>
          <a:lstStyle/>
          <a:p>
            <a:pPr algn="ctr"/>
            <a:r>
              <a:rPr lang="en-US" b="1" i="1" dirty="0">
                <a:latin typeface="Times New Roman" panose="02020603050405020304" pitchFamily="18" charset="0"/>
                <a:cs typeface="Times New Roman" panose="02020603050405020304" pitchFamily="18" charset="0"/>
              </a:rPr>
              <a:t>Theoretical Frameworks of Ageing</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FB1FAEF6-75B6-4575-9996-877DEEA06F55}"/>
              </a:ext>
            </a:extLst>
          </p:cNvPr>
          <p:cNvGraphicFramePr>
            <a:graphicFrameLocks noGrp="1"/>
          </p:cNvGraphicFramePr>
          <p:nvPr>
            <p:ph idx="1"/>
            <p:extLst>
              <p:ext uri="{D42A27DB-BD31-4B8C-83A1-F6EECF244321}">
                <p14:modId xmlns:p14="http://schemas.microsoft.com/office/powerpoint/2010/main" val="1923588673"/>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Havighurst (1961); Atchley (1989); Kim and Shen (2019)</a:t>
            </a:r>
          </a:p>
        </p:txBody>
      </p:sp>
      <p:pic>
        <p:nvPicPr>
          <p:cNvPr id="3" name="Audio 2">
            <a:hlinkClick r:id="" action="ppaction://media"/>
            <a:extLst>
              <a:ext uri="{FF2B5EF4-FFF2-40B4-BE49-F238E27FC236}">
                <a16:creationId xmlns:a16="http://schemas.microsoft.com/office/drawing/2014/main" id="{974FF1FE-0BC7-C7CB-61AA-D4329EBEEC1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2711975"/>
      </p:ext>
    </p:extLst>
  </p:cSld>
  <p:clrMapOvr>
    <a:masterClrMapping/>
  </p:clrMapOvr>
  <mc:AlternateContent xmlns:mc="http://schemas.openxmlformats.org/markup-compatibility/2006" xmlns:p14="http://schemas.microsoft.com/office/powerpoint/2010/main">
    <mc:Choice Requires="p14">
      <p:transition spd="slow" p14:dur="2000" advTm="76554"/>
    </mc:Choice>
    <mc:Fallback xmlns="">
      <p:transition spd="slow" advTm="76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B5DE-55D5-441F-BC8F-798B52E469F6}"/>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Policy and Legislation Supporting Older People</a:t>
            </a:r>
          </a:p>
        </p:txBody>
      </p:sp>
      <p:graphicFrame>
        <p:nvGraphicFramePr>
          <p:cNvPr id="4" name="Content Placeholder 3">
            <a:extLst>
              <a:ext uri="{FF2B5EF4-FFF2-40B4-BE49-F238E27FC236}">
                <a16:creationId xmlns:a16="http://schemas.microsoft.com/office/drawing/2014/main" id="{C888FB68-FE73-4D4D-8B64-8DC3C18E2194}"/>
              </a:ext>
            </a:extLst>
          </p:cNvPr>
          <p:cNvGraphicFramePr>
            <a:graphicFrameLocks noGrp="1"/>
          </p:cNvGraphicFramePr>
          <p:nvPr>
            <p:ph idx="1"/>
            <p:extLst>
              <p:ext uri="{D42A27DB-BD31-4B8C-83A1-F6EECF244321}">
                <p14:modId xmlns:p14="http://schemas.microsoft.com/office/powerpoint/2010/main" val="461874123"/>
              </p:ext>
            </p:extLst>
          </p:nvPr>
        </p:nvGraphicFramePr>
        <p:xfrm>
          <a:off x="448539" y="2057400"/>
          <a:ext cx="7838211"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Law No. 352-98 on the Protection of the Elderly. | Carlos Felipe Law Firm">
            <a:extLst>
              <a:ext uri="{FF2B5EF4-FFF2-40B4-BE49-F238E27FC236}">
                <a16:creationId xmlns:a16="http://schemas.microsoft.com/office/drawing/2014/main" id="{75FD016C-1419-4692-868D-A2ECB4A92B0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26679" y="2409824"/>
            <a:ext cx="4016781" cy="3579495"/>
          </a:xfrm>
          <a:prstGeom prst="rect">
            <a:avLst/>
          </a:prstGeom>
          <a:noFill/>
          <a:extLst>
            <a:ext uri="{909E8E84-426E-40DD-AFC4-6F175D3DCCD1}">
              <a14:hiddenFill xmlns:a14="http://schemas.microsoft.com/office/drawing/2010/main">
                <a:solidFill>
                  <a:srgbClr val="FFFFFF"/>
                </a:solidFill>
              </a14:hiddenFill>
            </a:ext>
          </a:extLst>
        </p:spPr>
      </p:pic>
      <p:sp>
        <p:nvSpPr>
          <p:cNvPr id="1027" name="TextBox 1026"/>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Care Act 2014; Equality Act 2010; NHS England (2019); Burn et al. (2023)</a:t>
            </a:r>
          </a:p>
        </p:txBody>
      </p:sp>
      <p:pic>
        <p:nvPicPr>
          <p:cNvPr id="3" name="Audio 2">
            <a:hlinkClick r:id="" action="ppaction://media"/>
            <a:extLst>
              <a:ext uri="{FF2B5EF4-FFF2-40B4-BE49-F238E27FC236}">
                <a16:creationId xmlns:a16="http://schemas.microsoft.com/office/drawing/2014/main" id="{030B6A94-28E4-D515-EA79-9E50516C6DF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6431801"/>
      </p:ext>
    </p:extLst>
  </p:cSld>
  <p:clrMapOvr>
    <a:masterClrMapping/>
  </p:clrMapOvr>
  <mc:AlternateContent xmlns:mc="http://schemas.openxmlformats.org/markup-compatibility/2006" xmlns:p14="http://schemas.microsoft.com/office/powerpoint/2010/main">
    <mc:Choice Requires="p14">
      <p:transition spd="slow" p14:dur="2000" advTm="71446"/>
    </mc:Choice>
    <mc:Fallback xmlns="">
      <p:transition spd="slow" advTm="71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71B4-1C8E-4C2F-9131-CCCA394380F5}"/>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Domiciliary Care (Home Care) – Critical Evaluation</a:t>
            </a:r>
          </a:p>
        </p:txBody>
      </p:sp>
      <p:graphicFrame>
        <p:nvGraphicFramePr>
          <p:cNvPr id="4" name="Content Placeholder 3">
            <a:extLst>
              <a:ext uri="{FF2B5EF4-FFF2-40B4-BE49-F238E27FC236}">
                <a16:creationId xmlns:a16="http://schemas.microsoft.com/office/drawing/2014/main" id="{94A94001-3CDC-45E7-BCD9-AD95CB53022C}"/>
              </a:ext>
            </a:extLst>
          </p:cNvPr>
          <p:cNvGraphicFramePr>
            <a:graphicFrameLocks noGrp="1"/>
          </p:cNvGraphicFramePr>
          <p:nvPr>
            <p:ph idx="1"/>
            <p:extLst>
              <p:ext uri="{D42A27DB-BD31-4B8C-83A1-F6EECF244321}">
                <p14:modId xmlns:p14="http://schemas.microsoft.com/office/powerpoint/2010/main" val="227382394"/>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Care Act 2014; Sherwood-Johnson, Mackay and Greasley-Adams (2021); DHSC (2021)</a:t>
            </a:r>
          </a:p>
        </p:txBody>
      </p:sp>
      <p:pic>
        <p:nvPicPr>
          <p:cNvPr id="3" name="Audio 2">
            <a:hlinkClick r:id="" action="ppaction://media"/>
            <a:extLst>
              <a:ext uri="{FF2B5EF4-FFF2-40B4-BE49-F238E27FC236}">
                <a16:creationId xmlns:a16="http://schemas.microsoft.com/office/drawing/2014/main" id="{992F00B6-0311-72CF-F5A6-101DDD9C1C4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4649772"/>
      </p:ext>
    </p:extLst>
  </p:cSld>
  <p:clrMapOvr>
    <a:masterClrMapping/>
  </p:clrMapOvr>
  <mc:AlternateContent xmlns:mc="http://schemas.openxmlformats.org/markup-compatibility/2006" xmlns:p14="http://schemas.microsoft.com/office/powerpoint/2010/main">
    <mc:Choice Requires="p14">
      <p:transition spd="slow" p14:dur="2000" advTm="66991"/>
    </mc:Choice>
    <mc:Fallback xmlns="">
      <p:transition spd="slow" advTm="6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090AF-1C77-4D59-ABA6-FCCCD78E8287}"/>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Residential Care Homes – Critical Evaluation</a:t>
            </a:r>
          </a:p>
        </p:txBody>
      </p:sp>
      <p:graphicFrame>
        <p:nvGraphicFramePr>
          <p:cNvPr id="4" name="Content Placeholder 3">
            <a:extLst>
              <a:ext uri="{FF2B5EF4-FFF2-40B4-BE49-F238E27FC236}">
                <a16:creationId xmlns:a16="http://schemas.microsoft.com/office/drawing/2014/main" id="{699041E7-5BB7-48F7-875F-1C41B6858010}"/>
              </a:ext>
            </a:extLst>
          </p:cNvPr>
          <p:cNvGraphicFramePr>
            <a:graphicFrameLocks noGrp="1"/>
          </p:cNvGraphicFramePr>
          <p:nvPr>
            <p:ph idx="1"/>
            <p:extLst>
              <p:ext uri="{D42A27DB-BD31-4B8C-83A1-F6EECF244321}">
                <p14:modId xmlns:p14="http://schemas.microsoft.com/office/powerpoint/2010/main" val="1490789718"/>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Roos et al. (2022); Skills for Care (2024); Care Quality Commission (2025)</a:t>
            </a:r>
          </a:p>
        </p:txBody>
      </p:sp>
      <p:pic>
        <p:nvPicPr>
          <p:cNvPr id="3" name="Audio 2">
            <a:hlinkClick r:id="" action="ppaction://media"/>
            <a:extLst>
              <a:ext uri="{FF2B5EF4-FFF2-40B4-BE49-F238E27FC236}">
                <a16:creationId xmlns:a16="http://schemas.microsoft.com/office/drawing/2014/main" id="{4D33D28A-016B-22F6-BB98-24FE7F7EE66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0332079"/>
      </p:ext>
    </p:extLst>
  </p:cSld>
  <p:clrMapOvr>
    <a:masterClrMapping/>
  </p:clrMapOvr>
  <mc:AlternateContent xmlns:mc="http://schemas.openxmlformats.org/markup-compatibility/2006" xmlns:p14="http://schemas.microsoft.com/office/powerpoint/2010/main">
    <mc:Choice Requires="p14">
      <p:transition spd="slow" p14:dur="2000" advTm="68390"/>
    </mc:Choice>
    <mc:Fallback xmlns="">
      <p:transition spd="slow" advTm="68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0D042-2F83-400C-9914-5747C154F335}"/>
              </a:ext>
            </a:extLst>
          </p:cNvPr>
          <p:cNvSpPr>
            <a:spLocks noGrp="1"/>
          </p:cNvSpPr>
          <p:nvPr>
            <p:ph type="title"/>
          </p:nvPr>
        </p:nvSpPr>
        <p:spPr/>
        <p:txBody>
          <a:bodyPr>
            <a:normAutofit fontScale="90000"/>
          </a:bodyPr>
          <a:lstStyle/>
          <a:p>
            <a:pPr algn="ctr"/>
            <a:r>
              <a:rPr lang="en-US" b="1" i="1" dirty="0">
                <a:latin typeface="Times New Roman" panose="02020603050405020304" pitchFamily="18" charset="0"/>
                <a:cs typeface="Times New Roman" panose="02020603050405020304" pitchFamily="18" charset="0"/>
              </a:rPr>
              <a:t>Challenges in Maintaining Independence and Functional Ability</a:t>
            </a:r>
          </a:p>
        </p:txBody>
      </p:sp>
      <p:graphicFrame>
        <p:nvGraphicFramePr>
          <p:cNvPr id="4" name="Content Placeholder 3">
            <a:extLst>
              <a:ext uri="{FF2B5EF4-FFF2-40B4-BE49-F238E27FC236}">
                <a16:creationId xmlns:a16="http://schemas.microsoft.com/office/drawing/2014/main" id="{77AE79F4-5CCE-4F62-90DF-5E50B8430A25}"/>
              </a:ext>
            </a:extLst>
          </p:cNvPr>
          <p:cNvGraphicFramePr>
            <a:graphicFrameLocks noGrp="1"/>
          </p:cNvGraphicFramePr>
          <p:nvPr>
            <p:ph idx="1"/>
            <p:extLst>
              <p:ext uri="{D42A27DB-BD31-4B8C-83A1-F6EECF244321}">
                <p14:modId xmlns:p14="http://schemas.microsoft.com/office/powerpoint/2010/main" val="1823862339"/>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Holt-Lunstad and Steptoe (2021); NHS (2022); Care Quality Commission (2025)</a:t>
            </a:r>
          </a:p>
        </p:txBody>
      </p:sp>
      <p:pic>
        <p:nvPicPr>
          <p:cNvPr id="3" name="Audio 2">
            <a:hlinkClick r:id="" action="ppaction://media"/>
            <a:extLst>
              <a:ext uri="{FF2B5EF4-FFF2-40B4-BE49-F238E27FC236}">
                <a16:creationId xmlns:a16="http://schemas.microsoft.com/office/drawing/2014/main" id="{CC569230-7017-4322-7B25-1D51624D023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1088797"/>
      </p:ext>
    </p:extLst>
  </p:cSld>
  <p:clrMapOvr>
    <a:masterClrMapping/>
  </p:clrMapOvr>
  <mc:AlternateContent xmlns:mc="http://schemas.openxmlformats.org/markup-compatibility/2006" xmlns:p14="http://schemas.microsoft.com/office/powerpoint/2010/main">
    <mc:Choice Requires="p14">
      <p:transition spd="slow" p14:dur="2000" advTm="77283"/>
    </mc:Choice>
    <mc:Fallback xmlns="">
      <p:transition spd="slow" advTm="772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2D41-A264-4F10-BADD-5876B5546A05}"/>
              </a:ext>
            </a:extLst>
          </p:cNvPr>
          <p:cNvSpPr>
            <a:spLocks noGrp="1"/>
          </p:cNvSpPr>
          <p:nvPr>
            <p:ph type="title"/>
          </p:nvPr>
        </p:nvSpPr>
        <p:spPr/>
        <p:txBody>
          <a:bodyPr>
            <a:normAutofit fontScale="90000"/>
          </a:bodyPr>
          <a:lstStyle/>
          <a:p>
            <a:pPr algn="ctr"/>
            <a:r>
              <a:rPr lang="en-US" b="1" i="1" dirty="0">
                <a:latin typeface="Times New Roman" panose="02020603050405020304" pitchFamily="18" charset="0"/>
                <a:cs typeface="Times New Roman" panose="02020603050405020304" pitchFamily="18" charset="0"/>
              </a:rPr>
              <a:t>Technological Innovation – Telehealth and Telecare</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115EE2F1-2ED9-449D-8D05-62A86AAA4231}"/>
              </a:ext>
            </a:extLst>
          </p:cNvPr>
          <p:cNvGraphicFramePr>
            <a:graphicFrameLocks noGrp="1"/>
          </p:cNvGraphicFramePr>
          <p:nvPr>
            <p:ph idx="1"/>
            <p:extLst>
              <p:ext uri="{D42A27DB-BD31-4B8C-83A1-F6EECF244321}">
                <p14:modId xmlns:p14="http://schemas.microsoft.com/office/powerpoint/2010/main" val="3597353181"/>
              </p:ext>
            </p:extLst>
          </p:nvPr>
        </p:nvGraphicFramePr>
        <p:xfrm>
          <a:off x="763385" y="2000250"/>
          <a:ext cx="6814705"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Telehealth Helps Transform Health Care Through Widespread Innovation - TAFA">
            <a:extLst>
              <a:ext uri="{FF2B5EF4-FFF2-40B4-BE49-F238E27FC236}">
                <a16:creationId xmlns:a16="http://schemas.microsoft.com/office/drawing/2014/main" id="{41185293-C591-4DFE-9140-5F3F7ED3554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29550" y="2353310"/>
            <a:ext cx="4099560" cy="3853180"/>
          </a:xfrm>
          <a:prstGeom prst="rect">
            <a:avLst/>
          </a:prstGeom>
          <a:noFill/>
          <a:extLst>
            <a:ext uri="{909E8E84-426E-40DD-AFC4-6F175D3DCCD1}">
              <a14:hiddenFill xmlns:a14="http://schemas.microsoft.com/office/drawing/2010/main">
                <a:solidFill>
                  <a:srgbClr val="FFFFFF"/>
                </a:solidFill>
              </a14:hiddenFill>
            </a:ext>
          </a:extLst>
        </p:spPr>
      </p:pic>
      <p:sp>
        <p:nvSpPr>
          <p:cNvPr id="2051" name="TextBox 2050"/>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Lillicrap, Hunter and Goldswain (2019); Mbunge et al. (2021); Şahin, Yavuz Veizi and Naharci (2021)</a:t>
            </a:r>
          </a:p>
        </p:txBody>
      </p:sp>
      <p:pic>
        <p:nvPicPr>
          <p:cNvPr id="3" name="Audio 2">
            <a:hlinkClick r:id="" action="ppaction://media"/>
            <a:extLst>
              <a:ext uri="{FF2B5EF4-FFF2-40B4-BE49-F238E27FC236}">
                <a16:creationId xmlns:a16="http://schemas.microsoft.com/office/drawing/2014/main" id="{4D3C3846-CC82-DC56-9166-FF0AE002F24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25539787"/>
      </p:ext>
    </p:extLst>
  </p:cSld>
  <p:clrMapOvr>
    <a:masterClrMapping/>
  </p:clrMapOvr>
  <mc:AlternateContent xmlns:mc="http://schemas.openxmlformats.org/markup-compatibility/2006" xmlns:p14="http://schemas.microsoft.com/office/powerpoint/2010/main">
    <mc:Choice Requires="p14">
      <p:transition spd="slow" p14:dur="2000" advTm="66392"/>
    </mc:Choice>
    <mc:Fallback xmlns="">
      <p:transition spd="slow" advTm="66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68ADE-D3EA-476B-8DA7-0996F1726C2F}"/>
              </a:ext>
            </a:extLst>
          </p:cNvPr>
          <p:cNvSpPr>
            <a:spLocks noGrp="1"/>
          </p:cNvSpPr>
          <p:nvPr>
            <p:ph type="title"/>
          </p:nvPr>
        </p:nvSpPr>
        <p:spPr/>
        <p:txBody>
          <a:bodyPr>
            <a:normAutofit fontScale="90000"/>
          </a:bodyPr>
          <a:lstStyle/>
          <a:p>
            <a:pPr algn="ctr"/>
            <a:r>
              <a:rPr lang="en-US" b="1" i="1" dirty="0">
                <a:latin typeface="Times New Roman" panose="02020603050405020304" pitchFamily="18" charset="0"/>
                <a:cs typeface="Times New Roman" panose="02020603050405020304" pitchFamily="18" charset="0"/>
              </a:rPr>
              <a:t>Technological Innovation – Dementia Assistive Technology</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0FC7D0CB-EF10-4DBF-8FC4-98F9CFEA16AE}"/>
              </a:ext>
            </a:extLst>
          </p:cNvPr>
          <p:cNvGraphicFramePr>
            <a:graphicFrameLocks noGrp="1"/>
          </p:cNvGraphicFramePr>
          <p:nvPr>
            <p:ph idx="1"/>
            <p:extLst>
              <p:ext uri="{D42A27DB-BD31-4B8C-83A1-F6EECF244321}">
                <p14:modId xmlns:p14="http://schemas.microsoft.com/office/powerpoint/2010/main" val="1560273926"/>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NICE (2018); Goodall et al. (2021); Giansanti (2025)</a:t>
            </a:r>
          </a:p>
        </p:txBody>
      </p:sp>
      <p:pic>
        <p:nvPicPr>
          <p:cNvPr id="3" name="Audio 2">
            <a:hlinkClick r:id="" action="ppaction://media"/>
            <a:extLst>
              <a:ext uri="{FF2B5EF4-FFF2-40B4-BE49-F238E27FC236}">
                <a16:creationId xmlns:a16="http://schemas.microsoft.com/office/drawing/2014/main" id="{17B26C15-A8D6-649A-1750-CE295B5413C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7739991"/>
      </p:ext>
    </p:extLst>
  </p:cSld>
  <p:clrMapOvr>
    <a:masterClrMapping/>
  </p:clrMapOvr>
  <mc:AlternateContent xmlns:mc="http://schemas.openxmlformats.org/markup-compatibility/2006" xmlns:p14="http://schemas.microsoft.com/office/powerpoint/2010/main">
    <mc:Choice Requires="p14">
      <p:transition spd="slow" p14:dur="2000" advTm="52790"/>
    </mc:Choice>
    <mc:Fallback xmlns="">
      <p:transition spd="slow" advTm="52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F96F-9B4E-4C6D-80CD-278A826DE074}"/>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Case Study – Age UK Services</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CA3EFE5-0910-4FB8-A5CC-CB82F0AA08A2}"/>
              </a:ext>
            </a:extLst>
          </p:cNvPr>
          <p:cNvGraphicFramePr>
            <a:graphicFrameLocks noGrp="1"/>
          </p:cNvGraphicFramePr>
          <p:nvPr>
            <p:ph idx="1"/>
            <p:extLst>
              <p:ext uri="{D42A27DB-BD31-4B8C-83A1-F6EECF244321}">
                <p14:modId xmlns:p14="http://schemas.microsoft.com/office/powerpoint/2010/main" val="1984130628"/>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Age UK (2026); Cattan et al. (2011); Paquet et al. (2023)</a:t>
            </a:r>
          </a:p>
        </p:txBody>
      </p:sp>
      <p:pic>
        <p:nvPicPr>
          <p:cNvPr id="3" name="Audio 2">
            <a:hlinkClick r:id="" action="ppaction://media"/>
            <a:extLst>
              <a:ext uri="{FF2B5EF4-FFF2-40B4-BE49-F238E27FC236}">
                <a16:creationId xmlns:a16="http://schemas.microsoft.com/office/drawing/2014/main" id="{7BFB1724-1774-A01D-6D84-29BE5EF55DA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5009768"/>
      </p:ext>
    </p:extLst>
  </p:cSld>
  <p:clrMapOvr>
    <a:masterClrMapping/>
  </p:clrMapOvr>
  <mc:AlternateContent xmlns:mc="http://schemas.openxmlformats.org/markup-compatibility/2006" xmlns:p14="http://schemas.microsoft.com/office/powerpoint/2010/main">
    <mc:Choice Requires="p14">
      <p:transition spd="slow" p14:dur="2000" advTm="54845"/>
    </mc:Choice>
    <mc:Fallback xmlns="">
      <p:transition spd="slow" advTm="54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5641C-01F7-49F6-B05E-072E408C376B}"/>
              </a:ext>
            </a:extLst>
          </p:cNvPr>
          <p:cNvSpPr>
            <a:spLocks noGrp="1"/>
          </p:cNvSpPr>
          <p:nvPr>
            <p:ph type="title"/>
          </p:nvPr>
        </p:nvSpPr>
        <p:spPr/>
        <p:txBody>
          <a:bodyPr>
            <a:normAutofit fontScale="90000"/>
          </a:bodyPr>
          <a:lstStyle/>
          <a:p>
            <a:pPr algn="ctr"/>
            <a:r>
              <a:rPr lang="en-US" b="1" i="1" dirty="0">
                <a:latin typeface="Times New Roman" panose="02020603050405020304" pitchFamily="18" charset="0"/>
                <a:cs typeface="Times New Roman" panose="02020603050405020304" pitchFamily="18" charset="0"/>
              </a:rPr>
              <a:t>Case Study – </a:t>
            </a:r>
            <a:r>
              <a:rPr lang="en-US" b="1" i="1" dirty="0" err="1">
                <a:latin typeface="Times New Roman" panose="02020603050405020304" pitchFamily="18" charset="0"/>
                <a:cs typeface="Times New Roman" panose="02020603050405020304" pitchFamily="18" charset="0"/>
              </a:rPr>
              <a:t>Hogeweyk</a:t>
            </a:r>
            <a:r>
              <a:rPr lang="en-US" b="1" i="1" dirty="0">
                <a:latin typeface="Times New Roman" panose="02020603050405020304" pitchFamily="18" charset="0"/>
                <a:cs typeface="Times New Roman" panose="02020603050405020304" pitchFamily="18" charset="0"/>
              </a:rPr>
              <a:t> Dementia Village (Netherlands)</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4777C640-2DD5-4BBA-BD0F-AB4801D6A63B}"/>
              </a:ext>
            </a:extLst>
          </p:cNvPr>
          <p:cNvGraphicFramePr>
            <a:graphicFrameLocks noGrp="1"/>
          </p:cNvGraphicFramePr>
          <p:nvPr>
            <p:ph idx="1"/>
            <p:extLst>
              <p:ext uri="{D42A27DB-BD31-4B8C-83A1-F6EECF244321}">
                <p14:modId xmlns:p14="http://schemas.microsoft.com/office/powerpoint/2010/main" val="2925995451"/>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Jenkins and Smythe (2013); Pedro et al. (2020); NICE (2018)</a:t>
            </a:r>
          </a:p>
        </p:txBody>
      </p:sp>
      <p:pic>
        <p:nvPicPr>
          <p:cNvPr id="3" name="Audio 2">
            <a:hlinkClick r:id="" action="ppaction://media"/>
            <a:extLst>
              <a:ext uri="{FF2B5EF4-FFF2-40B4-BE49-F238E27FC236}">
                <a16:creationId xmlns:a16="http://schemas.microsoft.com/office/drawing/2014/main" id="{FAF16D3F-9CFA-DFC6-4F8B-3F2FD69FED2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1639998"/>
      </p:ext>
    </p:extLst>
  </p:cSld>
  <p:clrMapOvr>
    <a:masterClrMapping/>
  </p:clrMapOvr>
  <mc:AlternateContent xmlns:mc="http://schemas.openxmlformats.org/markup-compatibility/2006" xmlns:p14="http://schemas.microsoft.com/office/powerpoint/2010/main">
    <mc:Choice Requires="p14">
      <p:transition spd="slow" p14:dur="2000" advTm="6381"/>
    </mc:Choice>
    <mc:Fallback xmlns="">
      <p:transition spd="slow" advTm="6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DD38B-D9F3-4E2E-8EF9-489D44F1C477}"/>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Recommendations, Barriers and Solutions</a:t>
            </a:r>
          </a:p>
        </p:txBody>
      </p:sp>
      <p:graphicFrame>
        <p:nvGraphicFramePr>
          <p:cNvPr id="4" name="Content Placeholder 3">
            <a:extLst>
              <a:ext uri="{FF2B5EF4-FFF2-40B4-BE49-F238E27FC236}">
                <a16:creationId xmlns:a16="http://schemas.microsoft.com/office/drawing/2014/main" id="{3A52D767-09D2-49A0-AC7F-80CDB4C463C3}"/>
              </a:ext>
            </a:extLst>
          </p:cNvPr>
          <p:cNvGraphicFramePr>
            <a:graphicFrameLocks noGrp="1"/>
          </p:cNvGraphicFramePr>
          <p:nvPr>
            <p:ph idx="1"/>
            <p:extLst>
              <p:ext uri="{D42A27DB-BD31-4B8C-83A1-F6EECF244321}">
                <p14:modId xmlns:p14="http://schemas.microsoft.com/office/powerpoint/2010/main" val="3306771128"/>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DHSC (2021); Skills for Care (2024); Care Quality Commission (2025)</a:t>
            </a:r>
          </a:p>
        </p:txBody>
      </p:sp>
      <p:pic>
        <p:nvPicPr>
          <p:cNvPr id="3" name="Audio 2">
            <a:hlinkClick r:id="" action="ppaction://media"/>
            <a:extLst>
              <a:ext uri="{FF2B5EF4-FFF2-40B4-BE49-F238E27FC236}">
                <a16:creationId xmlns:a16="http://schemas.microsoft.com/office/drawing/2014/main" id="{D90F6F16-7332-6DED-B852-85E793BC6DC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1092544"/>
      </p:ext>
    </p:extLst>
  </p:cSld>
  <p:clrMapOvr>
    <a:masterClrMapping/>
  </p:clrMapOvr>
  <mc:AlternateContent xmlns:mc="http://schemas.openxmlformats.org/markup-compatibility/2006" xmlns:p14="http://schemas.microsoft.com/office/powerpoint/2010/main">
    <mc:Choice Requires="p14">
      <p:transition spd="slow" p14:dur="2000" advTm="48772"/>
    </mc:Choice>
    <mc:Fallback xmlns="">
      <p:transition spd="slow" advTm="48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DCDD-33F5-414D-ACA1-CBEB89325CAB}"/>
              </a:ext>
            </a:extLst>
          </p:cNvPr>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Conclusion</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E689ED80-5532-4760-B8C6-CB2FAE3A43C4}"/>
              </a:ext>
            </a:extLst>
          </p:cNvPr>
          <p:cNvGraphicFramePr>
            <a:graphicFrameLocks noGrp="1"/>
          </p:cNvGraphicFramePr>
          <p:nvPr>
            <p:ph idx="1"/>
            <p:extLst>
              <p:ext uri="{D42A27DB-BD31-4B8C-83A1-F6EECF244321}">
                <p14:modId xmlns:p14="http://schemas.microsoft.com/office/powerpoint/2010/main" val="1720615018"/>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28600" y="6510528"/>
            <a:ext cx="11704320" cy="219456"/>
          </a:xfrm>
          <a:prstGeom prst="rect">
            <a:avLst/>
          </a:prstGeom>
          <a:noFill/>
        </p:spPr>
        <p:txBody>
          <a:bodyPr wrap="none" lIns="0" tIns="0" rIns="0" bIns="0">
            <a:spAutoFit/>
          </a:bodyPr>
          <a:lstStyle/>
          <a:p>
            <a:pPr algn="l"/>
            <a:r>
              <a:rPr sz="850">
                <a:solidFill>
                  <a:srgbClr val="FFFFFF"/>
                </a:solidFill>
                <a:latin typeface="Times New Roman"/>
              </a:rPr>
              <a:t>Sources: WHO (2020); NHS England (2019); DHSC (2021)</a:t>
            </a:r>
          </a:p>
        </p:txBody>
      </p:sp>
      <p:pic>
        <p:nvPicPr>
          <p:cNvPr id="3" name="Audio 2">
            <a:hlinkClick r:id="" action="ppaction://media"/>
            <a:extLst>
              <a:ext uri="{FF2B5EF4-FFF2-40B4-BE49-F238E27FC236}">
                <a16:creationId xmlns:a16="http://schemas.microsoft.com/office/drawing/2014/main" id="{164849BE-3ACC-1BE1-36E7-47552A7C81F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2271103"/>
      </p:ext>
    </p:extLst>
  </p:cSld>
  <p:clrMapOvr>
    <a:masterClrMapping/>
  </p:clrMapOvr>
  <mc:AlternateContent xmlns:mc="http://schemas.openxmlformats.org/markup-compatibility/2006" xmlns:p14="http://schemas.microsoft.com/office/powerpoint/2010/main">
    <mc:Choice Requires="p14">
      <p:transition spd="slow" p14:dur="2000" advTm="87668"/>
    </mc:Choice>
    <mc:Fallback xmlns="">
      <p:transition spd="slow" advTm="87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F4E79"/>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18288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82880"/>
            <a:ext cx="12192000" cy="16459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22960" y="594360"/>
            <a:ext cx="10515600" cy="594360"/>
          </a:xfrm>
          <a:prstGeom prst="rect">
            <a:avLst/>
          </a:prstGeom>
          <a:noFill/>
        </p:spPr>
        <p:txBody>
          <a:bodyPr wrap="none" anchor="ctr">
            <a:spAutoFit/>
          </a:bodyPr>
          <a:lstStyle/>
          <a:p>
            <a:pPr algn="ctr"/>
            <a:r>
              <a:rPr sz="3200" b="1" i="1">
                <a:solidFill>
                  <a:srgbClr val="1F4E79"/>
                </a:solidFill>
                <a:latin typeface="Georgia"/>
              </a:rPr>
              <a:t>REFERENCES (1)</a:t>
            </a:r>
          </a:p>
        </p:txBody>
      </p:sp>
      <p:sp>
        <p:nvSpPr>
          <p:cNvPr id="5" name="TextBox 4"/>
          <p:cNvSpPr txBox="1"/>
          <p:nvPr/>
        </p:nvSpPr>
        <p:spPr>
          <a:xfrm>
            <a:off x="685800" y="2029968"/>
            <a:ext cx="10972800" cy="4526280"/>
          </a:xfrm>
          <a:prstGeom prst="rect">
            <a:avLst/>
          </a:prstGeom>
          <a:noFill/>
        </p:spPr>
        <p:txBody>
          <a:bodyPr wrap="square" lIns="45720" tIns="18288" rIns="45720" bIns="18288">
            <a:spAutoFit/>
          </a:bodyPr>
          <a:lstStyle/>
          <a:p>
            <a:pPr>
              <a:spcAft>
                <a:spcPts val="300"/>
              </a:spcAft>
              <a:defRPr sz="1080">
                <a:solidFill>
                  <a:srgbClr val="FFFFFF"/>
                </a:solidFill>
                <a:latin typeface="Times New Roman"/>
              </a:defRPr>
            </a:pPr>
            <a:r>
              <a:t>• Age UK (2026) 'Social groups and activities for older people'. Available at: https://www.ageuk.org.uk/services/in-your-area/social-activities/ (Accessed: 18 June 2026).</a:t>
            </a:r>
          </a:p>
          <a:p>
            <a:pPr>
              <a:spcAft>
                <a:spcPts val="300"/>
              </a:spcAft>
              <a:defRPr sz="1080">
                <a:solidFill>
                  <a:srgbClr val="FFFFFF"/>
                </a:solidFill>
                <a:latin typeface="Times New Roman"/>
              </a:defRPr>
            </a:pPr>
            <a:r>
              <a:t>• Atchley, R.C. (1989) 'A continuity theory of normal aging', The Gerontologist, 29(2), pp. 183–190. https://doi.org/10.1093/geront/29.2.183.</a:t>
            </a:r>
          </a:p>
          <a:p>
            <a:pPr>
              <a:spcAft>
                <a:spcPts val="300"/>
              </a:spcAft>
              <a:defRPr sz="1080">
                <a:solidFill>
                  <a:srgbClr val="FFFFFF"/>
                </a:solidFill>
                <a:latin typeface="Times New Roman"/>
              </a:defRPr>
            </a:pPr>
            <a:r>
              <a:t>• Burn, E. et al. (2023) 'Implementing England’s Care Act 2014: was the Act a success and when will we know?', International Journal of Care and Caring, 8(1), pp. 47–63. https://doi.org/10.1332/239788221X16916503736939.</a:t>
            </a:r>
          </a:p>
          <a:p>
            <a:pPr>
              <a:spcAft>
                <a:spcPts val="300"/>
              </a:spcAft>
              <a:defRPr sz="1080">
                <a:solidFill>
                  <a:srgbClr val="FFFFFF"/>
                </a:solidFill>
                <a:latin typeface="Times New Roman"/>
              </a:defRPr>
            </a:pPr>
            <a:r>
              <a:t>• Care Act 2014, c.23. Available at: https://www.legislation.gov.uk/ukpga/2014/23/contents (Accessed: 18 June 2026).</a:t>
            </a:r>
          </a:p>
          <a:p>
            <a:pPr>
              <a:spcAft>
                <a:spcPts val="300"/>
              </a:spcAft>
              <a:defRPr sz="1080">
                <a:solidFill>
                  <a:srgbClr val="FFFFFF"/>
                </a:solidFill>
                <a:latin typeface="Times New Roman"/>
              </a:defRPr>
            </a:pPr>
            <a:r>
              <a:t>• Care Quality Commission (2025) The state of health care and adult social care in England 2024/25. Available at: https://www.cqc.org.uk/publications/major-report/state-care/2024-2025 (Accessed: 18 June 2026).</a:t>
            </a:r>
          </a:p>
          <a:p>
            <a:pPr>
              <a:spcAft>
                <a:spcPts val="300"/>
              </a:spcAft>
              <a:defRPr sz="1080">
                <a:solidFill>
                  <a:srgbClr val="FFFFFF"/>
                </a:solidFill>
                <a:latin typeface="Times New Roman"/>
              </a:defRPr>
            </a:pPr>
            <a:r>
              <a:t>• Cattan, M. et al. (2011) 'An exploration of the value and mechanisms of befriending for older adults in England', Ageing &amp; Society, 31(6), pp. 939–960. https://doi.org/10.1017/S0144686X10001353.</a:t>
            </a:r>
          </a:p>
          <a:p>
            <a:pPr>
              <a:spcAft>
                <a:spcPts val="300"/>
              </a:spcAft>
              <a:defRPr sz="1080">
                <a:solidFill>
                  <a:srgbClr val="FFFFFF"/>
                </a:solidFill>
                <a:latin typeface="Times New Roman"/>
              </a:defRPr>
            </a:pPr>
            <a:r>
              <a:t>• Department of Health and Social Care (2021) People at the heart of care: adult social care reform white paper. London: DHSC. Available at: https://www.gov.uk/government/publications/people-at-the-heart-of-care-adult-social-care-reform-white-paper (Accessed: 18 June 2026).</a:t>
            </a:r>
          </a:p>
        </p:txBody>
      </p:sp>
      <p:pic>
        <p:nvPicPr>
          <p:cNvPr id="12" name="Graphic 11">
            <a:extLst>
              <a:ext uri="{FF2B5EF4-FFF2-40B4-BE49-F238E27FC236}">
                <a16:creationId xmlns:a16="http://schemas.microsoft.com/office/drawing/2014/main" id="{342595AC-B683-F7AB-5D6E-018D65CCFDF0}"/>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3"/>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4546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F4E79"/>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18288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82880"/>
            <a:ext cx="12192000" cy="16459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22960" y="594360"/>
            <a:ext cx="10515600" cy="594360"/>
          </a:xfrm>
          <a:prstGeom prst="rect">
            <a:avLst/>
          </a:prstGeom>
          <a:noFill/>
        </p:spPr>
        <p:txBody>
          <a:bodyPr wrap="none" anchor="ctr">
            <a:spAutoFit/>
          </a:bodyPr>
          <a:lstStyle/>
          <a:p>
            <a:pPr algn="ctr"/>
            <a:r>
              <a:rPr sz="3200" b="1" i="1">
                <a:solidFill>
                  <a:srgbClr val="1F4E79"/>
                </a:solidFill>
                <a:latin typeface="Georgia"/>
              </a:rPr>
              <a:t>REFERENCES (2)</a:t>
            </a:r>
          </a:p>
        </p:txBody>
      </p:sp>
      <p:sp>
        <p:nvSpPr>
          <p:cNvPr id="5" name="TextBox 4"/>
          <p:cNvSpPr txBox="1"/>
          <p:nvPr/>
        </p:nvSpPr>
        <p:spPr>
          <a:xfrm>
            <a:off x="685800" y="2029968"/>
            <a:ext cx="10972800" cy="4526280"/>
          </a:xfrm>
          <a:prstGeom prst="rect">
            <a:avLst/>
          </a:prstGeom>
          <a:noFill/>
        </p:spPr>
        <p:txBody>
          <a:bodyPr wrap="square" lIns="45720" tIns="18288" rIns="45720" bIns="18288">
            <a:spAutoFit/>
          </a:bodyPr>
          <a:lstStyle/>
          <a:p>
            <a:pPr>
              <a:spcAft>
                <a:spcPts val="300"/>
              </a:spcAft>
              <a:defRPr sz="1080">
                <a:solidFill>
                  <a:srgbClr val="FFFFFF"/>
                </a:solidFill>
                <a:latin typeface="Times New Roman"/>
              </a:defRPr>
            </a:pPr>
            <a:r>
              <a:t>• Equality Act 2010, c.15. Available at: https://www.legislation.gov.uk/ukpga/2010/15/contents (Accessed: 18 June 2026).</a:t>
            </a:r>
          </a:p>
          <a:p>
            <a:pPr>
              <a:spcAft>
                <a:spcPts val="300"/>
              </a:spcAft>
              <a:defRPr sz="1080">
                <a:solidFill>
                  <a:srgbClr val="FFFFFF"/>
                </a:solidFill>
                <a:latin typeface="Times New Roman"/>
              </a:defRPr>
            </a:pPr>
            <a:r>
              <a:t>• Giansanti, D. (2025) 'Empowering independence: the role of assistive technologies in enhancing quality of life', Technologies, 13(9), p. 408. https://doi.org/10.3390/technologies13090408.</a:t>
            </a:r>
          </a:p>
          <a:p>
            <a:pPr>
              <a:spcAft>
                <a:spcPts val="300"/>
              </a:spcAft>
              <a:defRPr sz="1080">
                <a:solidFill>
                  <a:srgbClr val="FFFFFF"/>
                </a:solidFill>
                <a:latin typeface="Times New Roman"/>
              </a:defRPr>
            </a:pPr>
            <a:r>
              <a:t>• Goodall, G. et al. (2021) 'Supporting identity and relationships amongst people with dementia through the use of technology', International Journal of Qualitative Studies on Health and Well-being, 16(1), p. 1920349. https://doi.org/10.1080/17482631.2021.1920349.</a:t>
            </a:r>
          </a:p>
          <a:p>
            <a:pPr>
              <a:spcAft>
                <a:spcPts val="300"/>
              </a:spcAft>
              <a:defRPr sz="1080">
                <a:solidFill>
                  <a:srgbClr val="FFFFFF"/>
                </a:solidFill>
                <a:latin typeface="Times New Roman"/>
              </a:defRPr>
            </a:pPr>
            <a:r>
              <a:t>• Havighurst, R.J. (1961) 'Successful aging', The Gerontologist, 1(1), pp. 8–13. https://doi.org/10.1093/geront/1.1.8.</a:t>
            </a:r>
          </a:p>
          <a:p>
            <a:pPr>
              <a:spcAft>
                <a:spcPts val="300"/>
              </a:spcAft>
              <a:defRPr sz="1080">
                <a:solidFill>
                  <a:srgbClr val="FFFFFF"/>
                </a:solidFill>
                <a:latin typeface="Times New Roman"/>
              </a:defRPr>
            </a:pPr>
            <a:r>
              <a:t>• Holt-Lunstad, J. and Steptoe, A. (2021) 'Social isolation: an underappreciated determinant of physical health', Current Opinion in Psychology, 43, pp. 232–237. https://doi.org/10.1016/j.copsyc.2021.07.012.</a:t>
            </a:r>
          </a:p>
          <a:p>
            <a:pPr>
              <a:spcAft>
                <a:spcPts val="300"/>
              </a:spcAft>
              <a:defRPr sz="1080">
                <a:solidFill>
                  <a:srgbClr val="FFFFFF"/>
                </a:solidFill>
                <a:latin typeface="Times New Roman"/>
              </a:defRPr>
            </a:pPr>
            <a:r>
              <a:t>• Jenkins, C. and Smythe, A. (2013) 'Reflections on a visit to a dementia care village', Nursing Older People, 25(6), pp. 14–19. https://doi.org/10.7748/nop2013.07.25.6.14.e478.</a:t>
            </a:r>
          </a:p>
          <a:p>
            <a:pPr>
              <a:spcAft>
                <a:spcPts val="300"/>
              </a:spcAft>
              <a:defRPr sz="1080">
                <a:solidFill>
                  <a:srgbClr val="FFFFFF"/>
                </a:solidFill>
                <a:latin typeface="Times New Roman"/>
              </a:defRPr>
            </a:pPr>
            <a:r>
              <a:t>• Kim, C. and Shen, C. (2019) 'Connecting activities on social network sites and life satisfaction: a comparison of older and younger users', Computers in Human Behavior, 105, p. 106222. https://doi.org/10.1016/j.chb.2019.106222.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F4E79"/>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18288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82880"/>
            <a:ext cx="12192000" cy="16459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22960" y="594360"/>
            <a:ext cx="10515600" cy="594360"/>
          </a:xfrm>
          <a:prstGeom prst="rect">
            <a:avLst/>
          </a:prstGeom>
          <a:noFill/>
        </p:spPr>
        <p:txBody>
          <a:bodyPr wrap="none" anchor="ctr">
            <a:spAutoFit/>
          </a:bodyPr>
          <a:lstStyle/>
          <a:p>
            <a:pPr algn="ctr"/>
            <a:r>
              <a:rPr sz="3200" b="1" i="1">
                <a:solidFill>
                  <a:srgbClr val="1F4E79"/>
                </a:solidFill>
                <a:latin typeface="Georgia"/>
              </a:rPr>
              <a:t>REFERENCES (3)</a:t>
            </a:r>
          </a:p>
        </p:txBody>
      </p:sp>
      <p:sp>
        <p:nvSpPr>
          <p:cNvPr id="5" name="TextBox 4"/>
          <p:cNvSpPr txBox="1"/>
          <p:nvPr/>
        </p:nvSpPr>
        <p:spPr>
          <a:xfrm>
            <a:off x="685800" y="2029968"/>
            <a:ext cx="10972800" cy="4526280"/>
          </a:xfrm>
          <a:prstGeom prst="rect">
            <a:avLst/>
          </a:prstGeom>
          <a:noFill/>
        </p:spPr>
        <p:txBody>
          <a:bodyPr wrap="square" lIns="45720" tIns="18288" rIns="45720" bIns="18288">
            <a:spAutoFit/>
          </a:bodyPr>
          <a:lstStyle/>
          <a:p>
            <a:pPr>
              <a:spcAft>
                <a:spcPts val="300"/>
              </a:spcAft>
              <a:defRPr sz="1080">
                <a:solidFill>
                  <a:srgbClr val="FFFFFF"/>
                </a:solidFill>
                <a:latin typeface="Times New Roman"/>
              </a:defRPr>
            </a:pPr>
            <a:r>
              <a:t>• Leow, K., Lynch, M.F. and Lee, J. (2019) 'Social support, basic psychological needs, and social well-being among older cancer survivors', The International Journal of Aging and Human Development, 92(1), pp. 100–114. https://doi.org/10.1177/0091415019887688.</a:t>
            </a:r>
          </a:p>
          <a:p>
            <a:pPr>
              <a:spcAft>
                <a:spcPts val="300"/>
              </a:spcAft>
              <a:defRPr sz="1080">
                <a:solidFill>
                  <a:srgbClr val="FFFFFF"/>
                </a:solidFill>
                <a:latin typeface="Times New Roman"/>
              </a:defRPr>
            </a:pPr>
            <a:r>
              <a:t>• Lillicrap, L., Hunter, C. and Goldswain, P. (2019) 'Improving geriatric care and reducing hospitalisations in regional and remote areas: the benefits of telehealth', Journal of Telemedicine and Telecare, 27(7), pp. 397–408. https://doi.org/10.1177/1357633X19881588.</a:t>
            </a:r>
          </a:p>
          <a:p>
            <a:pPr>
              <a:spcAft>
                <a:spcPts val="300"/>
              </a:spcAft>
              <a:defRPr sz="1080">
                <a:solidFill>
                  <a:srgbClr val="FFFFFF"/>
                </a:solidFill>
                <a:latin typeface="Times New Roman"/>
              </a:defRPr>
            </a:pPr>
            <a:r>
              <a:t>• Mbunge, E. et al. (2021) 'Sensors and healthcare 5.0: transformative shift in virtual care through emerging digital health technologies', Global Health Journal, 5(4), pp. 169–177. https://doi.org/10.1016/j.glohj.2021.11.008.</a:t>
            </a:r>
          </a:p>
          <a:p>
            <a:pPr>
              <a:spcAft>
                <a:spcPts val="300"/>
              </a:spcAft>
              <a:defRPr sz="1080">
                <a:solidFill>
                  <a:srgbClr val="FFFFFF"/>
                </a:solidFill>
                <a:latin typeface="Times New Roman"/>
              </a:defRPr>
            </a:pPr>
            <a:r>
              <a:t>• Mechie, S. et al. (2024) 'The link between social care deficiencies and healthcare pressures', British Journal of Healthcare Management, 30(5), pp. 1–5. https://doi.org/10.12968/bjhc.2023.0080.</a:t>
            </a:r>
          </a:p>
          <a:p>
            <a:pPr>
              <a:spcAft>
                <a:spcPts val="300"/>
              </a:spcAft>
              <a:defRPr sz="1080">
                <a:solidFill>
                  <a:srgbClr val="FFFFFF"/>
                </a:solidFill>
                <a:latin typeface="Times New Roman"/>
              </a:defRPr>
            </a:pPr>
            <a:r>
              <a:t>• Meinow, B. et al. (2022) 'Trends over two decades in life expectancy with complex health problems among older Swedes', BMC Public Health, 22, p. 759. https://doi.org/10.1186/s12889-022-13099-8.</a:t>
            </a:r>
          </a:p>
          <a:p>
            <a:pPr>
              <a:spcAft>
                <a:spcPts val="300"/>
              </a:spcAft>
              <a:defRPr sz="1080">
                <a:solidFill>
                  <a:srgbClr val="FFFFFF"/>
                </a:solidFill>
                <a:latin typeface="Times New Roman"/>
              </a:defRPr>
            </a:pPr>
            <a:r>
              <a:t>• National Institute for Health and Care Excellence (2018) Dementia: assessment, management and support for people living with dementia and their carers (NG97). Available at: https://www.nice.org.uk/guidance/ng97 (Accessed: 18 June 2026).</a:t>
            </a:r>
          </a:p>
          <a:p>
            <a:pPr>
              <a:spcAft>
                <a:spcPts val="300"/>
              </a:spcAft>
              <a:defRPr sz="1080">
                <a:solidFill>
                  <a:srgbClr val="FFFFFF"/>
                </a:solidFill>
                <a:latin typeface="Times New Roman"/>
              </a:defRPr>
            </a:pPr>
            <a:r>
              <a:t>• NHS (2022) 'Loneliness in older people'. Available at: https://www.nhs.uk/mental-health/feelings-symptoms-behaviours/feelings-and-symptoms/loneliness-in-older-people/ (Accessed: 18 June 2026).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F4E79"/>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18288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82880"/>
            <a:ext cx="12192000" cy="16459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22960" y="594360"/>
            <a:ext cx="10515600" cy="594360"/>
          </a:xfrm>
          <a:prstGeom prst="rect">
            <a:avLst/>
          </a:prstGeom>
          <a:noFill/>
        </p:spPr>
        <p:txBody>
          <a:bodyPr wrap="none" anchor="ctr">
            <a:spAutoFit/>
          </a:bodyPr>
          <a:lstStyle/>
          <a:p>
            <a:pPr algn="ctr"/>
            <a:r>
              <a:rPr sz="3200" b="1" i="1">
                <a:solidFill>
                  <a:srgbClr val="1F4E79"/>
                </a:solidFill>
                <a:latin typeface="Georgia"/>
              </a:rPr>
              <a:t>REFERENCES (4)</a:t>
            </a:r>
          </a:p>
        </p:txBody>
      </p:sp>
      <p:sp>
        <p:nvSpPr>
          <p:cNvPr id="5" name="TextBox 4"/>
          <p:cNvSpPr txBox="1"/>
          <p:nvPr/>
        </p:nvSpPr>
        <p:spPr>
          <a:xfrm>
            <a:off x="685800" y="2029968"/>
            <a:ext cx="10972800" cy="4526280"/>
          </a:xfrm>
          <a:prstGeom prst="rect">
            <a:avLst/>
          </a:prstGeom>
          <a:noFill/>
        </p:spPr>
        <p:txBody>
          <a:bodyPr wrap="square" lIns="45720" tIns="18288" rIns="45720" bIns="18288">
            <a:spAutoFit/>
          </a:bodyPr>
          <a:lstStyle/>
          <a:p>
            <a:pPr>
              <a:spcAft>
                <a:spcPts val="300"/>
              </a:spcAft>
              <a:defRPr sz="1080">
                <a:solidFill>
                  <a:srgbClr val="FFFFFF"/>
                </a:solidFill>
                <a:latin typeface="Times New Roman"/>
              </a:defRPr>
            </a:pPr>
            <a:r>
              <a:t>• NHS England (2019) The NHS Long Term Plan. Available at: https://www.longtermplan.nhs.uk/publication/nhs-long-term-plan/ (Accessed: 18 June 2026).</a:t>
            </a:r>
          </a:p>
          <a:p>
            <a:pPr>
              <a:spcAft>
                <a:spcPts val="300"/>
              </a:spcAft>
              <a:defRPr sz="1080">
                <a:solidFill>
                  <a:srgbClr val="FFFFFF"/>
                </a:solidFill>
                <a:latin typeface="Times New Roman"/>
              </a:defRPr>
            </a:pPr>
            <a:r>
              <a:t>• Office for National Statistics (2024) Ageing. Available at: https://www.ons.gov.uk/peoplepopulationandcommunity/birthsdeathsandmarriages/ageing (Accessed: 18 June 2026).</a:t>
            </a:r>
          </a:p>
          <a:p>
            <a:pPr>
              <a:spcAft>
                <a:spcPts val="300"/>
              </a:spcAft>
              <a:defRPr sz="1080">
                <a:solidFill>
                  <a:srgbClr val="FFFFFF"/>
                </a:solidFill>
                <a:latin typeface="Times New Roman"/>
              </a:defRPr>
            </a:pPr>
            <a:r>
              <a:t>• Orellana, K., Manthorpe, J. and Tinker, A. (2018) 'Day centres for older people: a systematically conducted scoping review of literature about their benefits, purposes and how they are perceived', Ageing &amp; Society, 40(1), pp. 73–104. https://doi.org/10.1017/S0144686X18000843.</a:t>
            </a:r>
          </a:p>
          <a:p>
            <a:pPr>
              <a:spcAft>
                <a:spcPts val="300"/>
              </a:spcAft>
              <a:defRPr sz="1080">
                <a:solidFill>
                  <a:srgbClr val="FFFFFF"/>
                </a:solidFill>
                <a:latin typeface="Times New Roman"/>
              </a:defRPr>
            </a:pPr>
            <a:r>
              <a:t>• Paquet, C. et al. (2023) 'Social prescription interventions addressing social isolation and loneliness in older adults: meta-review integrating on-the-ground resources', Journal of Medical Internet Research, 25, e40213. https://doi.org/10.2196/40213.</a:t>
            </a:r>
          </a:p>
          <a:p>
            <a:pPr>
              <a:spcAft>
                <a:spcPts val="300"/>
              </a:spcAft>
              <a:defRPr sz="1080">
                <a:solidFill>
                  <a:srgbClr val="FFFFFF"/>
                </a:solidFill>
                <a:latin typeface="Times New Roman"/>
              </a:defRPr>
            </a:pPr>
            <a:r>
              <a:t>• Pedro, C. et al. (2020) 'Dementia villages: rethinking dementia care', International Psychogeriatrics, 32(S1), pp. 164–165. https://doi.org/10.1017/S104161022000295X.</a:t>
            </a:r>
          </a:p>
          <a:p>
            <a:pPr>
              <a:spcAft>
                <a:spcPts val="300"/>
              </a:spcAft>
              <a:defRPr sz="1080">
                <a:solidFill>
                  <a:srgbClr val="FFFFFF"/>
                </a:solidFill>
                <a:latin typeface="Times New Roman"/>
              </a:defRPr>
            </a:pPr>
            <a:r>
              <a:t>• Robertson, J.M. et al. (2020) 'It gives you a reason to be in this world: the interdependency of communities, environments and social justice for quality of life in older people', Ageing &amp; Society, 42(3), pp. 539–563. https://doi.org/10.1017/S0144686X20000859.</a:t>
            </a:r>
          </a:p>
          <a:p>
            <a:pPr>
              <a:spcAft>
                <a:spcPts val="300"/>
              </a:spcAft>
              <a:defRPr sz="1080">
                <a:solidFill>
                  <a:srgbClr val="FFFFFF"/>
                </a:solidFill>
                <a:latin typeface="Times New Roman"/>
              </a:defRPr>
            </a:pPr>
            <a:r>
              <a:t>• Roos, C. et al. (2022) 'Promoting the person-centred aspects of dignity and well-being: learning from older persons’ experiences of living in residential care facilities', Working with Older People, 27(3), pp. 219–229. https://doi.org/10.1108/WWOP-08-2022-0034.</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F4E79"/>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18288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82880"/>
            <a:ext cx="12192000" cy="16459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22960" y="594360"/>
            <a:ext cx="10515600" cy="594360"/>
          </a:xfrm>
          <a:prstGeom prst="rect">
            <a:avLst/>
          </a:prstGeom>
          <a:noFill/>
        </p:spPr>
        <p:txBody>
          <a:bodyPr wrap="none" anchor="ctr">
            <a:spAutoFit/>
          </a:bodyPr>
          <a:lstStyle/>
          <a:p>
            <a:pPr algn="ctr"/>
            <a:r>
              <a:rPr sz="3200" b="1" i="1">
                <a:solidFill>
                  <a:srgbClr val="1F4E79"/>
                </a:solidFill>
                <a:latin typeface="Georgia"/>
              </a:rPr>
              <a:t>REFERENCES (5)</a:t>
            </a:r>
          </a:p>
        </p:txBody>
      </p:sp>
      <p:sp>
        <p:nvSpPr>
          <p:cNvPr id="5" name="TextBox 4"/>
          <p:cNvSpPr txBox="1"/>
          <p:nvPr/>
        </p:nvSpPr>
        <p:spPr>
          <a:xfrm>
            <a:off x="685800" y="2029968"/>
            <a:ext cx="10972800" cy="4526280"/>
          </a:xfrm>
          <a:prstGeom prst="rect">
            <a:avLst/>
          </a:prstGeom>
          <a:noFill/>
        </p:spPr>
        <p:txBody>
          <a:bodyPr wrap="square" lIns="45720" tIns="18288" rIns="45720" bIns="18288">
            <a:spAutoFit/>
          </a:bodyPr>
          <a:lstStyle/>
          <a:p>
            <a:pPr>
              <a:spcAft>
                <a:spcPts val="300"/>
              </a:spcAft>
              <a:defRPr sz="1080">
                <a:solidFill>
                  <a:srgbClr val="FFFFFF"/>
                </a:solidFill>
                <a:latin typeface="Times New Roman"/>
              </a:defRPr>
            </a:pPr>
            <a:r>
              <a:t>• Rudnicka, E. et al. (2020) 'The World Health Organization (WHO) approach to healthy ageing', Maturitas, 139, pp. 6–11. https://doi.org/10.1016/j.maturitas.2020.05.018.</a:t>
            </a:r>
          </a:p>
          <a:p>
            <a:pPr>
              <a:spcAft>
                <a:spcPts val="300"/>
              </a:spcAft>
              <a:defRPr sz="1080">
                <a:solidFill>
                  <a:srgbClr val="FFFFFF"/>
                </a:solidFill>
                <a:latin typeface="Times New Roman"/>
              </a:defRPr>
            </a:pPr>
            <a:r>
              <a:t>• Şahin, E., Yavuz Veizi, B.G. and Naharci, M.I. (2021) 'Telemedicine interventions for older adults: a systematic review', Journal of Telemedicine and Telecare, 30(2), pp. 305–319. https://doi.org/10.1177/1357633X211058340.</a:t>
            </a:r>
          </a:p>
          <a:p>
            <a:pPr>
              <a:spcAft>
                <a:spcPts val="300"/>
              </a:spcAft>
              <a:defRPr sz="1080">
                <a:solidFill>
                  <a:srgbClr val="FFFFFF"/>
                </a:solidFill>
                <a:latin typeface="Times New Roman"/>
              </a:defRPr>
            </a:pPr>
            <a:r>
              <a:t>• Sherwood-Johnson, F., Mackay, K. and Greasley-Adams, C. (2021) 'Negotiating safety and vulnerability in everyday life: perspectives of UK older people from participative research', European Journal of Social Work, 25(3), pp. 485–496. https://doi.org/10.1080/13691457.2021.1882397.</a:t>
            </a:r>
          </a:p>
          <a:p>
            <a:pPr>
              <a:spcAft>
                <a:spcPts val="300"/>
              </a:spcAft>
              <a:defRPr sz="1080">
                <a:solidFill>
                  <a:srgbClr val="FFFFFF"/>
                </a:solidFill>
                <a:latin typeface="Times New Roman"/>
              </a:defRPr>
            </a:pPr>
            <a:r>
              <a:t>• Skills for Care (2024) The state of the adult social care sector and workforce in England. Available at: https://www.skillsforcare.org.uk/adult-social-care-workforce-data/Workforce-intelligence/publications/national-information/The-state-of-the-adult-social-care-sector-and-workforce-in-England.aspx (Accessed: 18 June 2026).</a:t>
            </a:r>
          </a:p>
          <a:p>
            <a:pPr>
              <a:spcAft>
                <a:spcPts val="300"/>
              </a:spcAft>
              <a:defRPr sz="1080">
                <a:solidFill>
                  <a:srgbClr val="FFFFFF"/>
                </a:solidFill>
                <a:latin typeface="Times New Roman"/>
              </a:defRPr>
            </a:pPr>
            <a:r>
              <a:t>• World Health Organization (2020) Healthy ageing and functional ability. Available at: https://www.who.int/news-room/questions-and-answers/item/healthy-ageing-and-functional-ability (Accessed: 18 June 2026).</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336</TotalTime>
  <Words>4272</Words>
  <Application>Microsoft Office PowerPoint</Application>
  <PresentationFormat>Widescreen</PresentationFormat>
  <Paragraphs>177</Paragraphs>
  <Slides>20</Slides>
  <Notes>16</Notes>
  <HiddenSlides>0</HiddenSlides>
  <MMClips>15</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Banded</vt:lpstr>
      <vt:lpstr>Empowering the Older Person: Evaluating Care, Support, Empowerment and Technological Innovation in the UK </vt:lpstr>
      <vt:lpstr>Introduction</vt:lpstr>
      <vt:lpstr>The Ageing Population in the UK</vt:lpstr>
      <vt:lpstr>Care, Empowerment and Support Needs of Older People</vt:lpstr>
      <vt:lpstr>Theoretical Frameworks of Ageing </vt:lpstr>
      <vt:lpstr>Policy and Legislation Supporting Older People</vt:lpstr>
      <vt:lpstr>Domiciliary Care (Home Care) – Critical Evaluation</vt:lpstr>
      <vt:lpstr>Residential Care Homes – Critical Evaluation</vt:lpstr>
      <vt:lpstr>Challenges in Maintaining Independence and Functional Ability</vt:lpstr>
      <vt:lpstr>Technological Innovation – Telehealth and Telecare </vt:lpstr>
      <vt:lpstr>Technological Innovation – Dementia Assistive Technology </vt:lpstr>
      <vt:lpstr>Case Study – Age UK Services </vt:lpstr>
      <vt:lpstr>Case Study – Hogeweyk Dementia Village (Netherlands) </vt:lpstr>
      <vt:lpstr>Recommendations, Barriers and Solutions</vt:lpstr>
      <vt:lpstr>Conclusion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Evaluating Care, Support, Empowerment and Technological Innovation in the UK</dc:title>
  <dc:creator>HP</dc:creator>
  <cp:lastModifiedBy>shahnila mehmood</cp:lastModifiedBy>
  <cp:revision>29</cp:revision>
  <dcterms:created xsi:type="dcterms:W3CDTF">2026-06-13T22:47:29Z</dcterms:created>
  <dcterms:modified xsi:type="dcterms:W3CDTF">2026-06-24T10:46:08Z</dcterms:modified>
</cp:coreProperties>
</file>