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1364" r:id="rId2"/>
    <p:sldId id="276" r:id="rId3"/>
    <p:sldId id="507" r:id="rId4"/>
    <p:sldId id="1458" r:id="rId5"/>
    <p:sldId id="1464" r:id="rId6"/>
    <p:sldId id="1473" r:id="rId7"/>
    <p:sldId id="1386" r:id="rId8"/>
    <p:sldId id="1406" r:id="rId9"/>
    <p:sldId id="1387" r:id="rId10"/>
    <p:sldId id="1410" r:id="rId11"/>
    <p:sldId id="1409" r:id="rId12"/>
    <p:sldId id="1408" r:id="rId13"/>
    <p:sldId id="1407" r:id="rId14"/>
    <p:sldId id="1467" r:id="rId15"/>
    <p:sldId id="1388" r:id="rId16"/>
    <p:sldId id="1390" r:id="rId17"/>
    <p:sldId id="1389" r:id="rId18"/>
    <p:sldId id="1396" r:id="rId19"/>
    <p:sldId id="1474" r:id="rId20"/>
    <p:sldId id="1391" r:id="rId21"/>
    <p:sldId id="1403" r:id="rId22"/>
    <p:sldId id="1475" r:id="rId23"/>
    <p:sldId id="1418" r:id="rId24"/>
    <p:sldId id="1476" r:id="rId25"/>
    <p:sldId id="1308" r:id="rId26"/>
    <p:sldId id="1401" r:id="rId27"/>
    <p:sldId id="1419" r:id="rId28"/>
    <p:sldId id="1392" r:id="rId29"/>
    <p:sldId id="1393" r:id="rId30"/>
    <p:sldId id="1394" r:id="rId31"/>
    <p:sldId id="1469" r:id="rId32"/>
    <p:sldId id="1477" r:id="rId33"/>
    <p:sldId id="1471" r:id="rId34"/>
    <p:sldId id="1404" r:id="rId35"/>
    <p:sldId id="1472" r:id="rId36"/>
    <p:sldId id="1405" r:id="rId37"/>
    <p:sldId id="1399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7"/>
    <p:restoredTop sz="68663"/>
  </p:normalViewPr>
  <p:slideViewPr>
    <p:cSldViewPr snapToGrid="0" snapToObjects="1">
      <p:cViewPr varScale="1">
        <p:scale>
          <a:sx n="65" d="100"/>
          <a:sy n="65" d="100"/>
        </p:scale>
        <p:origin x="10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B80FE-805C-E34B-859C-43ACA061E902}" type="datetimeFigureOut">
              <a:rPr lang="en-US" smtClean="0"/>
              <a:t>2/1/22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79B01D-8EA0-5E4C-AC29-729A7D87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485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13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870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EFD9D-CAB0-4B7A-B839-155198F762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945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7BB3B2-CA97-F948-93DC-EE3FA4133FB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137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7BB3B2-CA97-F948-93DC-EE3FA4133FB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93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74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124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596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459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450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2333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937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7024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6138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0848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2504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35476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7300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62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7536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4180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351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9507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238904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873793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7255479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469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9058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004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00694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4606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A9DB7-2B3F-E647-9C32-A50D39325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94751-3754-074F-8F52-6CAA416D7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3CA56-8696-154E-B7E5-D4229D54B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D2A66-5D5F-9E4E-98C1-90CCA6037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70D95-FF3C-344C-A916-7B3EEC4F3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73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DEABF-A3F5-674B-A5B3-7B31CA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C7D3F-7CF8-7B47-ADF8-67CFF29F4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F4CE-8C6D-D847-99DE-E50341C7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71008-29A9-7C45-934C-3CE7DE711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AE899-046D-6843-9CCB-CC02400CF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407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211E0-AFA7-A24E-9A69-374994CEB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3FD9E-9A17-6D42-8E32-201A96260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9FD5A7-AEC5-1041-A50E-E8DDF1480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F0D8C-C354-5947-A878-B6ADB963C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42DA0-BF6C-8449-816F-7C69ED240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946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AEC42-51AA-8A4D-96D6-2322603F5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421CB-7A03-224C-9BB7-64B28D7EF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B3FA5-FAFB-8844-9E9F-3BDDFF46E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81110-16B3-5A4A-B9B3-FF1230DB4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5AB994-6672-9349-BB77-76CD2F81D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580EE-B91F-F94E-AF5F-F037F00B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798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EEA19-FBE6-C54A-A5AB-3898B96A0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0E4C1-B668-E647-B8DF-879D99367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41E2A-A3E1-4445-B276-C56B8795B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CCDF28-463D-0C42-B54F-439431B53A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B3A9FE-969B-684E-BCC8-2B85F64FDA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B52A64-2912-C147-ADAF-7B2046127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C7305C-1187-BB4A-BDC9-77020F61A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A1B81A-3891-F74A-B2D3-E08276708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846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4989F-7EC8-C54F-95DB-9B52D3A50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4B250A-4155-9A4A-9AA1-D45BC2DEE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01209-9CCE-9E4E-A72F-E3312D9F6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F7FFB7-F0B2-534B-A2BA-DDF8820D9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17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EF6325-1245-6D48-9AF8-2810275E1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A69C3A-166C-7141-9D9D-21E3898A9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C59492-B10E-FB48-BB43-55F1D5A37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46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749F-5621-CC46-B8D3-2D61E200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7DB61-4743-1F4C-BC12-BC9185149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2E074-E237-4742-A202-118F4555C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67A95-1359-5746-BEF7-CDEA9EB34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EA606-2B1B-DF40-9594-8DDDD80DE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03C3D-5AE3-6041-A5D0-A7E471F97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17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52792-517E-2B4E-A7FD-8C867C260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4988D9-7195-BF4C-80C7-D6239F563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E471C-62B8-4E41-ACDC-993DAEAB3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D5DF13-1F55-F147-83B7-0B1AA7EAF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C93F0-A726-534A-BBC5-1A1F4FC6E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C31075-6F0F-1C42-8623-A4A19A345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55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8051-C0C1-C142-A625-4CD1D8370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D7209-FE5D-DF44-B863-43FCBF6705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B2F26-2595-C94B-8B44-314D20F78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5A5E2-5C9E-FE4F-8E24-60CCD889A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E5E33-5E00-F44E-9077-FADC92F72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78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04F7F1-DC8B-A84B-AF31-AF28E6CB55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BEDF12-FE63-5741-A446-D5D167735C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E0D93-52D4-8D44-AB9B-62786BD7C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E6CC6-EAF9-DB48-A8FA-2397AE3A5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42FB7-ABE0-9A4C-B9AE-17DF1B193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29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15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F56AB3-4F29-D845-AE49-A797AEC6F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6D863B-9755-1248-9EDA-5A62179DF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FE778-77D9-8746-A091-60A2DBDB60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CB93A-DEF2-B64C-83E0-CA477C1BDB8C}" type="datetimeFigureOut">
              <a:rPr lang="en-US" smtClean="0"/>
              <a:t>2/1/22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D7662E-ABD9-9047-83FE-9C66CDB8B7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30A9B-93E8-C744-8276-BCA4D7BB5D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96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pn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tiff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tif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uwtsd.hosted.panopto.com%2FPanopto%2FPages%2FViewer.aspx%3Fid%3D3be1b9c5-b358-4a6c-bfe5-ae2a01214cf0&amp;data=04%7C01%7Cn.evans%40uwtsd.ac.uk%7C5b19f9fa0e724eefdede08d9e1bd1eb3%7C4e0f11f9046e45059cb8db2152311e21%7C0%7C0%7C637789024637545268%7CUnknown%7CTWFpbGZsb3d8eyJWIjoiMC4wLjAwMDAiLCJQIjoiV2luMzIiLCJBTiI6Ik1haWwiLCJXVCI6Mn0%3D%7C3000&amp;sdata=0cmIrsbnqBB%2B0uDeXretuN%2FKpG4M772m7yRRuUBF7EQ%3D&amp;reserved=0" TargetMode="External"/><Relationship Id="rId4" Type="http://schemas.openxmlformats.org/officeDocument/2006/relationships/hyperlink" Target="https://eur01.safelinks.protection.outlook.com/?url=https%3A%2F%2Fuwtsd.hosted.panopto.com%2FPanopto%2FPages%2FViewer.aspx%3Fid%3D85f3d905-bfa2-4db3-b781-ae2a011ea6c8&amp;data=04%7C01%7Cn.evans%40uwtsd.ac.uk%7C5b19f9fa0e724eefdede08d9e1bd1eb3%7C4e0f11f9046e45059cb8db2152311e21%7C0%7C0%7C637789024637535311%7CUnknown%7CTWFpbGZsb3d8eyJWIjoiMC4wLjAwMDAiLCJQIjoiV2luMzIiLCJBTiI6Ik1haWwiLCJXVCI6Mn0%3D%7C3000&amp;sdata=uxZW5w9BDpih2zbZn1Ce2BTh2zZJU44eRC18n1eDZ4U%3D&amp;reserved=0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1081548" y="235973"/>
            <a:ext cx="10028902" cy="12388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 err="1">
                <a:solidFill>
                  <a:srgbClr val="002060"/>
                </a:solidFill>
              </a:rPr>
              <a:t>Fframwaith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Cymwyseddau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Iaith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i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Ymarferwyr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Addysg</a:t>
            </a:r>
            <a:br>
              <a:rPr lang="en-GB" sz="2400" b="1" dirty="0">
                <a:solidFill>
                  <a:srgbClr val="002060"/>
                </a:solidFill>
              </a:rPr>
            </a:br>
            <a:r>
              <a:rPr lang="en-GB" sz="2400" b="1" dirty="0">
                <a:solidFill>
                  <a:srgbClr val="002060"/>
                </a:solidFill>
              </a:rPr>
              <a:t>Welsh Language Competency Framework for Education Practitioners</a:t>
            </a:r>
            <a:br>
              <a:rPr lang="en-GB" sz="2400" b="1" dirty="0">
                <a:solidFill>
                  <a:srgbClr val="002060"/>
                </a:solidFill>
              </a:rPr>
            </a:br>
            <a:endParaRPr lang="en-GB" sz="1800" b="1" dirty="0">
              <a:solidFill>
                <a:srgbClr val="002060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3101010" y="5223471"/>
            <a:ext cx="6520069" cy="128505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105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2800" b="1" dirty="0" err="1">
                <a:solidFill>
                  <a:srgbClr val="002060"/>
                </a:solidFill>
              </a:rPr>
              <a:t>Cyflwyniad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i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fyfyrwyr</a:t>
            </a:r>
            <a:r>
              <a:rPr lang="en-GB" sz="2800" b="1" dirty="0">
                <a:solidFill>
                  <a:srgbClr val="002060"/>
                </a:solidFill>
              </a:rPr>
              <a:t> BA1 a BA2</a:t>
            </a:r>
          </a:p>
          <a:p>
            <a:pPr marL="0" indent="0" algn="ctr">
              <a:buNone/>
            </a:pPr>
            <a:r>
              <a:rPr lang="en-GB" sz="2800" b="1" dirty="0">
                <a:solidFill>
                  <a:srgbClr val="002060"/>
                </a:solidFill>
              </a:rPr>
              <a:t>2021-22</a:t>
            </a:r>
          </a:p>
          <a:p>
            <a:pPr algn="ctr"/>
            <a:endParaRPr lang="en-GB" sz="1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217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A899084-59B6-3046-8F26-B0D94262FAA5}"/>
              </a:ext>
            </a:extLst>
          </p:cNvPr>
          <p:cNvSpPr txBox="1"/>
          <p:nvPr/>
        </p:nvSpPr>
        <p:spPr>
          <a:xfrm>
            <a:off x="1096780" y="57233"/>
            <a:ext cx="9998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>
                <a:latin typeface="Chalkboard SE" panose="03050602040202020205" pitchFamily="66" charset="77"/>
              </a:rPr>
              <a:t>Pam? Why?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147B55-7937-FB4D-8892-5B755008C4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921114"/>
            <a:ext cx="12192000" cy="9368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4FC63B-E798-C946-9FB9-3241F075D5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6457" y="5933668"/>
            <a:ext cx="2332325" cy="9243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AD3F8C-17EC-6B49-9688-4628BBBE41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9586" y="1646775"/>
            <a:ext cx="2353494" cy="3329943"/>
          </a:xfrm>
          <a:prstGeom prst="rect">
            <a:avLst/>
          </a:prstGeom>
          <a:ln w="38100">
            <a:solidFill>
              <a:schemeClr val="bg2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6EFE87-5379-A54C-A434-11A9EFD94EA2}"/>
              </a:ext>
            </a:extLst>
          </p:cNvPr>
          <p:cNvSpPr txBox="1"/>
          <p:nvPr/>
        </p:nvSpPr>
        <p:spPr>
          <a:xfrm>
            <a:off x="152400" y="1193153"/>
            <a:ext cx="3954905" cy="42473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2800" dirty="0" err="1">
                <a:solidFill>
                  <a:srgbClr val="002060"/>
                </a:solidFill>
              </a:rPr>
              <a:t>Yn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nghyfrifiad</a:t>
            </a:r>
            <a:r>
              <a:rPr lang="en-GB" sz="2800" dirty="0">
                <a:solidFill>
                  <a:srgbClr val="002060"/>
                </a:solidFill>
              </a:rPr>
              <a:t> 1911, </a:t>
            </a:r>
            <a:r>
              <a:rPr lang="en-GB" sz="2800" dirty="0" err="1">
                <a:solidFill>
                  <a:srgbClr val="002060"/>
                </a:solidFill>
              </a:rPr>
              <a:t>roedd</a:t>
            </a:r>
            <a:r>
              <a:rPr lang="en-GB" sz="2800" dirty="0">
                <a:solidFill>
                  <a:srgbClr val="002060"/>
                </a:solidFill>
              </a:rPr>
              <a:t> 977,366 o </a:t>
            </a:r>
            <a:r>
              <a:rPr lang="en-GB" sz="2800" dirty="0" err="1">
                <a:solidFill>
                  <a:srgbClr val="002060"/>
                </a:solidFill>
              </a:rPr>
              <a:t>siaradwyr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Cymraeg</a:t>
            </a:r>
            <a:r>
              <a:rPr lang="en-GB" sz="2800" dirty="0">
                <a:solidFill>
                  <a:srgbClr val="002060"/>
                </a:solidFill>
              </a:rPr>
              <a:t> (43.5% </a:t>
            </a:r>
            <a:r>
              <a:rPr lang="en-GB" sz="2800" dirty="0" err="1">
                <a:solidFill>
                  <a:srgbClr val="002060"/>
                </a:solidFill>
              </a:rPr>
              <a:t>o’r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boblogaeth</a:t>
            </a:r>
            <a:r>
              <a:rPr lang="en-GB" sz="2800" dirty="0">
                <a:solidFill>
                  <a:srgbClr val="002060"/>
                </a:solidFill>
              </a:rPr>
              <a:t>).​</a:t>
            </a:r>
          </a:p>
          <a:p>
            <a:pPr fontAlgn="base"/>
            <a:endParaRPr lang="en-GB" sz="2800" dirty="0">
              <a:solidFill>
                <a:srgbClr val="002060"/>
              </a:solidFill>
            </a:endParaRPr>
          </a:p>
          <a:p>
            <a:pPr fontAlgn="base"/>
            <a:r>
              <a:rPr lang="en-GB" sz="2800" dirty="0" err="1">
                <a:solidFill>
                  <a:srgbClr val="002060"/>
                </a:solidFill>
              </a:rPr>
              <a:t>Yng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nghyfrifiad</a:t>
            </a:r>
            <a:r>
              <a:rPr lang="en-GB" sz="2800" dirty="0">
                <a:solidFill>
                  <a:srgbClr val="002060"/>
                </a:solidFill>
              </a:rPr>
              <a:t> 2011, </a:t>
            </a:r>
            <a:r>
              <a:rPr lang="en-GB" sz="2800" dirty="0" err="1">
                <a:solidFill>
                  <a:srgbClr val="002060"/>
                </a:solidFill>
              </a:rPr>
              <a:t>roedd</a:t>
            </a:r>
            <a:r>
              <a:rPr lang="en-GB" sz="2800" dirty="0">
                <a:solidFill>
                  <a:srgbClr val="002060"/>
                </a:solidFill>
              </a:rPr>
              <a:t> 562,000 o </a:t>
            </a:r>
            <a:r>
              <a:rPr lang="en-GB" sz="2800" dirty="0" err="1">
                <a:solidFill>
                  <a:srgbClr val="002060"/>
                </a:solidFill>
              </a:rPr>
              <a:t>siaradwyr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Cymraeg</a:t>
            </a:r>
            <a:r>
              <a:rPr lang="en-GB" sz="2800" dirty="0">
                <a:solidFill>
                  <a:srgbClr val="002060"/>
                </a:solidFill>
              </a:rPr>
              <a:t> (19.0% </a:t>
            </a:r>
            <a:r>
              <a:rPr lang="en-GB" sz="2800" dirty="0" err="1">
                <a:solidFill>
                  <a:srgbClr val="002060"/>
                </a:solidFill>
              </a:rPr>
              <a:t>o’r</a:t>
            </a:r>
            <a:r>
              <a:rPr lang="en-GB" sz="2800" dirty="0">
                <a:solidFill>
                  <a:srgbClr val="002060"/>
                </a:solidFill>
              </a:rPr>
              <a:t> </a:t>
            </a:r>
            <a:r>
              <a:rPr lang="en-GB" sz="2800" dirty="0" err="1">
                <a:solidFill>
                  <a:srgbClr val="002060"/>
                </a:solidFill>
              </a:rPr>
              <a:t>boblogaeth</a:t>
            </a:r>
            <a:r>
              <a:rPr lang="en-GB" sz="2800" dirty="0">
                <a:solidFill>
                  <a:srgbClr val="002060"/>
                </a:solidFill>
              </a:rPr>
              <a:t>).</a:t>
            </a:r>
            <a:r>
              <a:rPr lang="en-US" sz="2800" dirty="0">
                <a:solidFill>
                  <a:srgbClr val="002060"/>
                </a:solidFill>
              </a:rPr>
              <a:t>​</a:t>
            </a:r>
          </a:p>
          <a:p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8DB56C-79CD-D347-9267-DE740E97791A}"/>
              </a:ext>
            </a:extLst>
          </p:cNvPr>
          <p:cNvSpPr txBox="1"/>
          <p:nvPr/>
        </p:nvSpPr>
        <p:spPr>
          <a:xfrm>
            <a:off x="4379844" y="1188089"/>
            <a:ext cx="3954905" cy="42473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2800" dirty="0">
                <a:solidFill>
                  <a:srgbClr val="002060"/>
                </a:solidFill>
              </a:rPr>
              <a:t>In the 1911 census, there were 977,366 Welsh speakers (43.5% of the population).​</a:t>
            </a:r>
          </a:p>
          <a:p>
            <a:pPr fontAlgn="base"/>
            <a:endParaRPr lang="en-GB" sz="2800" dirty="0">
              <a:solidFill>
                <a:srgbClr val="002060"/>
              </a:solidFill>
            </a:endParaRPr>
          </a:p>
          <a:p>
            <a:pPr fontAlgn="base"/>
            <a:r>
              <a:rPr lang="en-GB" sz="2800" dirty="0">
                <a:solidFill>
                  <a:srgbClr val="002060"/>
                </a:solidFill>
              </a:rPr>
              <a:t>In the 2011 census, there were 562,000 Welsh speakers (19.0% of the population).</a:t>
            </a:r>
            <a:r>
              <a:rPr lang="en-US" sz="2800" dirty="0">
                <a:solidFill>
                  <a:srgbClr val="002060"/>
                </a:solidFill>
              </a:rPr>
              <a:t>​</a:t>
            </a:r>
          </a:p>
          <a:p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3D2686D9-7E27-824E-B3F9-A07418CD4417}"/>
              </a:ext>
            </a:extLst>
          </p:cNvPr>
          <p:cNvSpPr/>
          <p:nvPr/>
        </p:nvSpPr>
        <p:spPr>
          <a:xfrm>
            <a:off x="7615270" y="2632378"/>
            <a:ext cx="1740804" cy="689548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317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0255" y="116632"/>
            <a:ext cx="10349345" cy="5524314"/>
          </a:xfr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114300" indent="0">
              <a:buNone/>
            </a:pPr>
            <a:r>
              <a:rPr lang="en-GB" sz="3200" b="1" dirty="0"/>
              <a:t>“</a:t>
            </a:r>
            <a:r>
              <a:rPr lang="en-GB" sz="2800" b="1" dirty="0" err="1"/>
              <a:t>Mae’r</a:t>
            </a:r>
            <a:r>
              <a:rPr lang="en-GB" sz="2800" b="1" dirty="0"/>
              <a:t> </a:t>
            </a:r>
            <a:r>
              <a:rPr lang="en-GB" sz="2800" b="1" dirty="0" err="1"/>
              <a:t>Gymraeg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un o </a:t>
            </a:r>
            <a:r>
              <a:rPr lang="en-GB" sz="2800" b="1" dirty="0" err="1"/>
              <a:t>drysorau</a:t>
            </a:r>
            <a:r>
              <a:rPr lang="en-GB" sz="2800" b="1" dirty="0"/>
              <a:t> </a:t>
            </a:r>
            <a:r>
              <a:rPr lang="en-GB" sz="2800" b="1" dirty="0" err="1"/>
              <a:t>Cymru</a:t>
            </a:r>
            <a:r>
              <a:rPr lang="en-GB" sz="2800" b="1" dirty="0"/>
              <a:t>…… Ein </a:t>
            </a:r>
            <a:r>
              <a:rPr lang="en-GB" sz="2800" b="1" dirty="0" err="1"/>
              <a:t>huchelgais</a:t>
            </a:r>
            <a:r>
              <a:rPr lang="en-GB" sz="2800" b="1" dirty="0"/>
              <a:t> </a:t>
            </a:r>
            <a:r>
              <a:rPr lang="en-GB" sz="2800" b="1" dirty="0" err="1"/>
              <a:t>ni</a:t>
            </a:r>
            <a:r>
              <a:rPr lang="en-GB" sz="2800" b="1" dirty="0"/>
              <a:t> </a:t>
            </a:r>
            <a:r>
              <a:rPr lang="en-GB" sz="2800" b="1" dirty="0" err="1"/>
              <a:t>fel</a:t>
            </a:r>
            <a:r>
              <a:rPr lang="en-GB" sz="2800" b="1" dirty="0"/>
              <a:t> </a:t>
            </a:r>
            <a:r>
              <a:rPr lang="en-GB" sz="2800" b="1" dirty="0" err="1"/>
              <a:t>Llywodraeth</a:t>
            </a:r>
            <a:r>
              <a:rPr lang="en-GB" sz="2800" b="1" dirty="0"/>
              <a:t> </a:t>
            </a:r>
            <a:r>
              <a:rPr lang="en-GB" sz="2800" b="1" dirty="0" err="1"/>
              <a:t>Cymru</a:t>
            </a:r>
            <a:r>
              <a:rPr lang="en-GB" sz="2800" b="1" dirty="0"/>
              <a:t> </a:t>
            </a:r>
            <a:r>
              <a:rPr lang="en-GB" sz="2800" b="1" dirty="0" err="1"/>
              <a:t>yw</a:t>
            </a:r>
            <a:r>
              <a:rPr lang="en-GB" sz="2800" b="1" dirty="0"/>
              <a:t> </a:t>
            </a:r>
            <a:r>
              <a:rPr lang="en-GB" sz="2800" b="1" dirty="0" err="1"/>
              <a:t>gweld</a:t>
            </a:r>
            <a:r>
              <a:rPr lang="en-GB" sz="2800" b="1" dirty="0"/>
              <a:t> </a:t>
            </a:r>
            <a:r>
              <a:rPr lang="en-GB" sz="2800" b="1" dirty="0" err="1"/>
              <a:t>miliwn</a:t>
            </a:r>
            <a:r>
              <a:rPr lang="en-GB" sz="2800" b="1" dirty="0"/>
              <a:t> o </a:t>
            </a:r>
            <a:r>
              <a:rPr lang="en-GB" sz="2800" b="1" dirty="0" err="1"/>
              <a:t>bobl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gallu</a:t>
            </a:r>
            <a:r>
              <a:rPr lang="en-GB" sz="2800" b="1" dirty="0"/>
              <a:t> </a:t>
            </a:r>
            <a:r>
              <a:rPr lang="en-GB" sz="2800" b="1" dirty="0" err="1"/>
              <a:t>mwynhau</a:t>
            </a:r>
            <a:r>
              <a:rPr lang="en-GB" sz="2800" b="1" dirty="0"/>
              <a:t> </a:t>
            </a:r>
            <a:r>
              <a:rPr lang="en-GB" sz="2800" b="1" dirty="0" err="1"/>
              <a:t>siarad</a:t>
            </a:r>
            <a:r>
              <a:rPr lang="en-GB" sz="2800" b="1" dirty="0"/>
              <a:t> a </a:t>
            </a:r>
            <a:r>
              <a:rPr lang="en-GB" sz="2800" b="1" dirty="0" err="1"/>
              <a:t>defnyddio’r</a:t>
            </a:r>
            <a:r>
              <a:rPr lang="en-GB" sz="2800" b="1" dirty="0"/>
              <a:t>  </a:t>
            </a:r>
            <a:r>
              <a:rPr lang="en-GB" sz="2800" b="1" dirty="0" err="1"/>
              <a:t>Gymraeg</a:t>
            </a:r>
            <a:r>
              <a:rPr lang="en-GB" sz="2800" b="1" dirty="0"/>
              <a:t> </a:t>
            </a:r>
            <a:r>
              <a:rPr lang="en-GB" sz="2800" b="1" dirty="0" err="1"/>
              <a:t>erbyn</a:t>
            </a:r>
            <a:r>
              <a:rPr lang="en-GB" sz="2800" b="1" dirty="0"/>
              <a:t> 2050.  Does dim </a:t>
            </a:r>
            <a:r>
              <a:rPr lang="en-GB" sz="2800" b="1" dirty="0" err="1"/>
              <a:t>dwywaith</a:t>
            </a:r>
            <a:r>
              <a:rPr lang="en-GB" sz="2800" b="1" dirty="0"/>
              <a:t> </a:t>
            </a:r>
            <a:r>
              <a:rPr lang="en-GB" sz="2800" b="1" dirty="0" err="1"/>
              <a:t>fod</a:t>
            </a:r>
            <a:r>
              <a:rPr lang="en-GB" sz="2800" b="1" dirty="0"/>
              <a:t> hon </a:t>
            </a:r>
            <a:r>
              <a:rPr lang="en-GB" sz="2800" b="1" u="sng" dirty="0" err="1"/>
              <a:t>yn</a:t>
            </a:r>
            <a:r>
              <a:rPr lang="en-GB" sz="2800" b="1" u="sng" dirty="0"/>
              <a:t> </a:t>
            </a:r>
            <a:r>
              <a:rPr lang="en-GB" sz="2800" b="1" u="sng" dirty="0" err="1"/>
              <a:t>uchelgais</a:t>
            </a:r>
            <a:r>
              <a:rPr lang="en-GB" sz="2800" b="1" u="sng" dirty="0"/>
              <a:t> </a:t>
            </a:r>
            <a:r>
              <a:rPr lang="en-GB" sz="2800" b="1" u="sng" dirty="0" err="1"/>
              <a:t>heriol</a:t>
            </a:r>
            <a:r>
              <a:rPr lang="en-GB" sz="2800" b="1" dirty="0"/>
              <a:t> ……”</a:t>
            </a:r>
            <a:endParaRPr lang="en-GB" sz="2800" dirty="0"/>
          </a:p>
          <a:p>
            <a:pPr marL="114300" indent="0">
              <a:buNone/>
            </a:pPr>
            <a:endParaRPr lang="en-GB" sz="1600" dirty="0"/>
          </a:p>
          <a:p>
            <a:pPr marL="114300" indent="0">
              <a:buNone/>
            </a:pPr>
            <a:r>
              <a:rPr lang="en-GB" sz="1600" dirty="0" err="1"/>
              <a:t>Rhagair</a:t>
            </a:r>
            <a:r>
              <a:rPr lang="en-GB" sz="1600" dirty="0"/>
              <a:t> Carwyn Jones AC (</a:t>
            </a:r>
            <a:r>
              <a:rPr lang="en-GB" sz="1600" dirty="0" err="1"/>
              <a:t>Prif</a:t>
            </a:r>
            <a:r>
              <a:rPr lang="en-GB" sz="1600" dirty="0"/>
              <a:t> </a:t>
            </a:r>
            <a:r>
              <a:rPr lang="en-GB" sz="1600" dirty="0" err="1"/>
              <a:t>Weinidog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2017) ac Alun Davies AC (</a:t>
            </a:r>
            <a:r>
              <a:rPr lang="en-GB" sz="1600" dirty="0" err="1"/>
              <a:t>Gweinidog</a:t>
            </a:r>
            <a:r>
              <a:rPr lang="en-GB" sz="1600" dirty="0"/>
              <a:t> y </a:t>
            </a:r>
            <a:r>
              <a:rPr lang="en-GB" sz="1600" dirty="0" err="1"/>
              <a:t>Gymraeg</a:t>
            </a:r>
            <a:r>
              <a:rPr lang="en-GB" sz="1600" dirty="0"/>
              <a:t> a </a:t>
            </a:r>
            <a:r>
              <a:rPr lang="en-GB" sz="1600" dirty="0" err="1"/>
              <a:t>Dysgu</a:t>
            </a:r>
            <a:r>
              <a:rPr lang="en-GB" sz="1600" dirty="0"/>
              <a:t> </a:t>
            </a:r>
            <a:r>
              <a:rPr lang="en-GB" sz="1600" dirty="0" err="1"/>
              <a:t>Gydol</a:t>
            </a:r>
            <a:r>
              <a:rPr lang="en-GB" sz="1600" dirty="0"/>
              <a:t> </a:t>
            </a:r>
            <a:r>
              <a:rPr lang="en-GB" sz="1600" dirty="0" err="1"/>
              <a:t>Oes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2017)</a:t>
            </a:r>
          </a:p>
          <a:p>
            <a:pPr marL="114300" indent="0">
              <a:buNone/>
            </a:pPr>
            <a:endParaRPr lang="en-GB" sz="1600" dirty="0"/>
          </a:p>
          <a:p>
            <a:pPr marL="114300" indent="0">
              <a:buNone/>
            </a:pPr>
            <a:r>
              <a:rPr lang="en-GB" sz="2800" b="1" i="1" dirty="0"/>
              <a:t>"The Welsh Language is one of the treasures of Wales.  It is part of what defines us as people and as a nation.  Our ambition as Welsh Government is to see the number of people able to enjoy speaking and using Welsh reach a million by 2050.  This is certainly a challenging ambition ….."</a:t>
            </a:r>
          </a:p>
          <a:p>
            <a:pPr marL="114300" indent="0">
              <a:buNone/>
            </a:pPr>
            <a:endParaRPr lang="en-GB" sz="1600" i="1" dirty="0"/>
          </a:p>
          <a:p>
            <a:pPr marL="114300" indent="0">
              <a:buNone/>
            </a:pPr>
            <a:r>
              <a:rPr lang="en-GB" i="1" dirty="0"/>
              <a:t>F</a:t>
            </a:r>
            <a:r>
              <a:rPr lang="en-GB" sz="1600" i="1" dirty="0"/>
              <a:t>oreword by Carwyn Jones AM (Fist Minister 2017) and Alun Davies AM (Minister for Lifelong learning and Welsh Language in 2017</a:t>
            </a:r>
            <a:r>
              <a:rPr lang="en-GB" i="1" dirty="0"/>
              <a:t>)</a:t>
            </a:r>
          </a:p>
        </p:txBody>
      </p:sp>
      <p:pic>
        <p:nvPicPr>
          <p:cNvPr id="4" name="Picture 4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3E0146C7-F25F-EE4A-A16A-1B8133603D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341" y="2436954"/>
            <a:ext cx="1341816" cy="111359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0A6342-6952-0845-8B0D-180A42BDF2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8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B04CD305-DE72-4A2A-AA8C-A30316A964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62514" y="192066"/>
            <a:ext cx="8539038" cy="5584619"/>
          </a:xfrm>
          <a:ln w="38100">
            <a:solidFill>
              <a:schemeClr val="tx1"/>
            </a:solidFill>
          </a:ln>
        </p:spPr>
      </p:pic>
      <p:pic>
        <p:nvPicPr>
          <p:cNvPr id="6" name="Picture 4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5E9E8E86-CC66-224D-9109-81EFBFAD8E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994" y="1828800"/>
            <a:ext cx="2465078" cy="204580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663BE1-97A1-EB40-A692-F3683439620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146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8A19-933D-47FF-9932-6B584837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56" y="314697"/>
            <a:ext cx="11018394" cy="4187389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ea typeface="+mn-lt"/>
                <a:cs typeface="+mn-lt"/>
              </a:rPr>
              <a:t>“… </a:t>
            </a:r>
            <a:r>
              <a:rPr lang="en-GB" sz="2800" b="1" dirty="0">
                <a:highlight>
                  <a:srgbClr val="FFFF00"/>
                </a:highlight>
                <a:ea typeface="+mn-lt"/>
                <a:cs typeface="+mn-lt"/>
              </a:rPr>
              <a:t>y system </a:t>
            </a:r>
            <a:r>
              <a:rPr lang="en-GB" sz="2800" b="1" dirty="0" err="1">
                <a:highlight>
                  <a:srgbClr val="FFFF00"/>
                </a:highlight>
                <a:ea typeface="+mn-lt"/>
                <a:cs typeface="+mn-lt"/>
              </a:rPr>
              <a:t>addysg</a:t>
            </a:r>
            <a:r>
              <a:rPr lang="en-GB" sz="2800" b="1" dirty="0">
                <a:highlight>
                  <a:srgbClr val="FFFF00"/>
                </a:highlight>
                <a:ea typeface="+mn-lt"/>
                <a:cs typeface="+mn-lt"/>
              </a:rPr>
              <a:t> a </a:t>
            </a:r>
            <a:r>
              <a:rPr lang="en-GB" sz="2800" b="1" dirty="0" err="1">
                <a:highlight>
                  <a:srgbClr val="FFFF00"/>
                </a:highlight>
                <a:ea typeface="+mn-lt"/>
                <a:cs typeface="+mn-lt"/>
              </a:rPr>
              <a:t>hyfforddiant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 err="1">
                <a:ea typeface="+mn-lt"/>
                <a:cs typeface="+mn-lt"/>
              </a:rPr>
              <a:t>yw’r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 err="1">
                <a:ea typeface="+mn-lt"/>
                <a:cs typeface="+mn-lt"/>
              </a:rPr>
              <a:t>prif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 err="1">
                <a:ea typeface="+mn-lt"/>
                <a:cs typeface="+mn-lt"/>
              </a:rPr>
              <a:t>ddull</a:t>
            </a:r>
            <a:r>
              <a:rPr lang="en-GB" sz="2800" b="1" dirty="0">
                <a:ea typeface="+mn-lt"/>
                <a:cs typeface="+mn-lt"/>
              </a:rPr>
              <a:t> o </a:t>
            </a:r>
            <a:r>
              <a:rPr lang="en-GB" sz="2800" b="1" dirty="0" err="1">
                <a:ea typeface="+mn-lt"/>
                <a:cs typeface="+mn-lt"/>
              </a:rPr>
              <a:t>greu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 err="1">
                <a:ea typeface="+mn-lt"/>
                <a:cs typeface="+mn-lt"/>
              </a:rPr>
              <a:t>siaradwyr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 err="1">
                <a:ea typeface="+mn-lt"/>
                <a:cs typeface="+mn-lt"/>
              </a:rPr>
              <a:t>Cymraeg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 err="1">
                <a:ea typeface="+mn-lt"/>
                <a:cs typeface="+mn-lt"/>
              </a:rPr>
              <a:t>newydd</a:t>
            </a:r>
            <a:r>
              <a:rPr lang="en-GB" sz="2800" b="1" dirty="0">
                <a:ea typeface="+mn-lt"/>
                <a:cs typeface="+mn-lt"/>
              </a:rPr>
              <a:t>.”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     (</a:t>
            </a:r>
            <a:r>
              <a:rPr lang="en-GB" sz="1800" dirty="0" err="1">
                <a:ea typeface="+mn-lt"/>
                <a:cs typeface="+mn-lt"/>
              </a:rPr>
              <a:t>tud</a:t>
            </a:r>
            <a:r>
              <a:rPr lang="en-GB" sz="1800" dirty="0">
                <a:ea typeface="+mn-lt"/>
                <a:cs typeface="+mn-lt"/>
              </a:rPr>
              <a:t> 31,  </a:t>
            </a:r>
            <a:r>
              <a:rPr lang="en-GB" sz="1800" dirty="0" err="1">
                <a:ea typeface="+mn-lt"/>
                <a:cs typeface="+mn-lt"/>
              </a:rPr>
              <a:t>Cymraeg</a:t>
            </a:r>
            <a:r>
              <a:rPr lang="en-GB" sz="1800" dirty="0">
                <a:ea typeface="+mn-lt"/>
                <a:cs typeface="+mn-lt"/>
              </a:rPr>
              <a:t> 2050 </a:t>
            </a:r>
            <a:r>
              <a:rPr lang="en-GB" sz="1800" dirty="0" err="1">
                <a:ea typeface="+mn-lt"/>
                <a:cs typeface="+mn-lt"/>
              </a:rPr>
              <a:t>Miliwn</a:t>
            </a:r>
            <a:r>
              <a:rPr lang="en-GB" sz="1800" dirty="0">
                <a:ea typeface="+mn-lt"/>
                <a:cs typeface="+mn-lt"/>
              </a:rPr>
              <a:t> o </a:t>
            </a:r>
            <a:r>
              <a:rPr lang="en-GB" sz="1800" dirty="0" err="1">
                <a:ea typeface="+mn-lt"/>
                <a:cs typeface="+mn-lt"/>
              </a:rPr>
              <a:t>Siaradwyr</a:t>
            </a:r>
            <a:r>
              <a:rPr lang="en-GB" sz="1800" dirty="0">
                <a:ea typeface="+mn-lt"/>
                <a:cs typeface="+mn-lt"/>
              </a:rPr>
              <a:t>)</a:t>
            </a:r>
            <a:endParaRPr lang="en-GB" sz="1800" dirty="0"/>
          </a:p>
          <a:p>
            <a:pPr marL="0" indent="0" algn="r">
              <a:buNone/>
            </a:pPr>
            <a:endParaRPr lang="en-GB" sz="1800" dirty="0">
              <a:ea typeface="+mn-lt"/>
              <a:cs typeface="+mn-lt"/>
            </a:endParaRPr>
          </a:p>
          <a:p>
            <a:pPr algn="r"/>
            <a:endParaRPr lang="en-GB" sz="1800" dirty="0">
              <a:ea typeface="+mn-lt"/>
              <a:cs typeface="+mn-lt"/>
            </a:endParaRPr>
          </a:p>
          <a:p>
            <a:r>
              <a:rPr lang="en-GB" sz="1800" b="1" i="1" dirty="0">
                <a:ea typeface="+mn-lt"/>
                <a:cs typeface="+mn-lt"/>
              </a:rPr>
              <a:t>"</a:t>
            </a:r>
            <a:r>
              <a:rPr lang="en-GB" sz="2800" b="1" i="1" dirty="0">
                <a:ea typeface="+mn-lt"/>
                <a:cs typeface="+mn-lt"/>
              </a:rPr>
              <a:t>….since there is a limit to the additional number of Welsh speakers which can be created by language transmission from one generation to the next, </a:t>
            </a:r>
            <a:r>
              <a:rPr lang="en-GB" sz="2800" b="1" i="1" dirty="0">
                <a:highlight>
                  <a:srgbClr val="FFFF00"/>
                </a:highlight>
                <a:ea typeface="+mn-lt"/>
                <a:cs typeface="+mn-lt"/>
              </a:rPr>
              <a:t>the education and training system</a:t>
            </a:r>
            <a:r>
              <a:rPr lang="en-GB" sz="2800" b="1" i="1" dirty="0">
                <a:ea typeface="+mn-lt"/>
                <a:cs typeface="+mn-lt"/>
              </a:rPr>
              <a:t> is the principal method of creating new Welsh speakers."</a:t>
            </a: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     (</a:t>
            </a:r>
            <a:r>
              <a:rPr lang="en-GB" sz="1800" dirty="0"/>
              <a:t>page 31, </a:t>
            </a:r>
            <a:r>
              <a:rPr lang="en-GB" sz="1800" dirty="0" err="1"/>
              <a:t>Cymraeg</a:t>
            </a:r>
            <a:r>
              <a:rPr lang="en-GB" sz="1800" dirty="0"/>
              <a:t> 2050 A million Welsh speakers)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3F2C01DB-C471-4BD5-923C-3CCD6D7B57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2800" y="3813821"/>
            <a:ext cx="2481517" cy="205992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0EC6B8B-6F91-F744-8412-A90B2D04C9C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37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DB3E5E-00C5-154B-A3C0-9C2CF7B0B1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04347A-1460-AA4C-9E29-8738BC6ABBF1}"/>
              </a:ext>
            </a:extLst>
          </p:cNvPr>
          <p:cNvSpPr txBox="1"/>
          <p:nvPr/>
        </p:nvSpPr>
        <p:spPr>
          <a:xfrm>
            <a:off x="277761" y="1016422"/>
            <a:ext cx="11636477" cy="3416320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ydy’r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Fframwaith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Cymwyseddau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Iaith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Ymarferwyr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Addysg</a:t>
            </a:r>
            <a:r>
              <a:rPr lang="en-US" sz="3600" b="1" dirty="0">
                <a:solidFill>
                  <a:schemeClr val="bg1"/>
                </a:solidFill>
              </a:rPr>
              <a:t>?  </a:t>
            </a:r>
          </a:p>
          <a:p>
            <a:endParaRPr lang="en-US" sz="3600" b="1" i="1" dirty="0">
              <a:solidFill>
                <a:schemeClr val="bg1"/>
              </a:solidFill>
            </a:endParaRPr>
          </a:p>
          <a:p>
            <a:endParaRPr lang="en-US" sz="3600" b="1" i="1" dirty="0">
              <a:solidFill>
                <a:schemeClr val="bg1"/>
              </a:solidFill>
            </a:endParaRPr>
          </a:p>
          <a:p>
            <a:r>
              <a:rPr lang="en-US" sz="3600" b="1" i="1" dirty="0">
                <a:solidFill>
                  <a:schemeClr val="bg1"/>
                </a:solidFill>
              </a:rPr>
              <a:t>What is the Welsh Language Competency Framework for Education Practitioners?</a:t>
            </a:r>
          </a:p>
        </p:txBody>
      </p:sp>
    </p:spTree>
    <p:extLst>
      <p:ext uri="{BB962C8B-B14F-4D97-AF65-F5344CB8AC3E}">
        <p14:creationId xmlns:p14="http://schemas.microsoft.com/office/powerpoint/2010/main" val="3159254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C982C1-423D-5449-9009-E51067709AFE}"/>
              </a:ext>
            </a:extLst>
          </p:cNvPr>
          <p:cNvSpPr txBox="1"/>
          <p:nvPr/>
        </p:nvSpPr>
        <p:spPr>
          <a:xfrm>
            <a:off x="5705061" y="245435"/>
            <a:ext cx="6211635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It’s a national framework to measure Welsh language competency of all student-teachers in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 the future, the aim is to use the Framework to measure Welsh language competency of the whole education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Framework measures Listening, Speaking, Reading and Writing skills in Welsh.  It also measures the student-teacher’s skill as a language teacher, e.g. how they develop the language skills of pupils in their class.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Framework is a tool to help them plan further professional development opportunities when they enter the teaching profession.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FC4A42-7CA5-D244-9AC1-D07FC91588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A318BF-E3DC-0043-8CF7-2A3C6C3A8119}"/>
              </a:ext>
            </a:extLst>
          </p:cNvPr>
          <p:cNvSpPr txBox="1"/>
          <p:nvPr/>
        </p:nvSpPr>
        <p:spPr>
          <a:xfrm>
            <a:off x="260554" y="232048"/>
            <a:ext cx="5265603" cy="56938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Fframwaith</a:t>
            </a:r>
            <a:r>
              <a:rPr lang="en-US" sz="2800" dirty="0"/>
              <a:t> </a:t>
            </a:r>
            <a:r>
              <a:rPr lang="en-US" sz="2800" dirty="0" err="1"/>
              <a:t>Genedlaethol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mesur</a:t>
            </a:r>
            <a:r>
              <a:rPr lang="en-US" sz="2800" dirty="0"/>
              <a:t> </a:t>
            </a:r>
            <a:r>
              <a:rPr lang="en-US" sz="2800" dirty="0" err="1"/>
              <a:t>cymhwysedd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pob</a:t>
            </a:r>
            <a:r>
              <a:rPr lang="en-US" sz="2800" dirty="0"/>
              <a:t> </a:t>
            </a:r>
            <a:r>
              <a:rPr lang="en-US" sz="2800" dirty="0" err="1"/>
              <a:t>darpar</a:t>
            </a:r>
            <a:r>
              <a:rPr lang="en-US" sz="2800" dirty="0"/>
              <a:t> </a:t>
            </a:r>
            <a:r>
              <a:rPr lang="en-US" sz="2800" dirty="0" err="1"/>
              <a:t>athro</a:t>
            </a:r>
            <a:r>
              <a:rPr lang="en-US" sz="2800" dirty="0"/>
              <a:t> / </a:t>
            </a:r>
            <a:r>
              <a:rPr lang="en-US" sz="2800" dirty="0" err="1"/>
              <a:t>athrawes</a:t>
            </a:r>
            <a:r>
              <a:rPr lang="en-US" sz="2800" dirty="0"/>
              <a:t>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Y </a:t>
            </a:r>
            <a:r>
              <a:rPr lang="en-US" sz="2800" dirty="0" err="1"/>
              <a:t>gobaith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pendraw</a:t>
            </a:r>
            <a:r>
              <a:rPr lang="en-US" sz="2800" dirty="0"/>
              <a:t> </a:t>
            </a:r>
            <a:r>
              <a:rPr lang="en-US" sz="2800" dirty="0" err="1"/>
              <a:t>yw</a:t>
            </a:r>
            <a:r>
              <a:rPr lang="en-US" sz="2800" dirty="0"/>
              <a:t> </a:t>
            </a:r>
            <a:r>
              <a:rPr lang="en-US" sz="2800" dirty="0" err="1"/>
              <a:t>mesur</a:t>
            </a:r>
            <a:r>
              <a:rPr lang="en-US" sz="2800" dirty="0"/>
              <a:t> </a:t>
            </a:r>
            <a:r>
              <a:rPr lang="en-US" sz="2800" dirty="0" err="1"/>
              <a:t>cymhwysedd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y </a:t>
            </a:r>
            <a:r>
              <a:rPr lang="en-US" sz="2800" dirty="0" err="1"/>
              <a:t>gweithlu</a:t>
            </a:r>
            <a:r>
              <a:rPr lang="en-US" sz="2800" dirty="0"/>
              <a:t> </a:t>
            </a:r>
            <a:r>
              <a:rPr lang="en-US" sz="2800" dirty="0" err="1"/>
              <a:t>cyfan</a:t>
            </a:r>
            <a:r>
              <a:rPr lang="en-US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Mae’r</a:t>
            </a:r>
            <a:r>
              <a:rPr lang="en-US" sz="2800" dirty="0"/>
              <a:t> </a:t>
            </a:r>
            <a:r>
              <a:rPr lang="en-US" sz="2800" dirty="0" err="1"/>
              <a:t>FfCA</a:t>
            </a:r>
            <a:r>
              <a:rPr lang="en-US" sz="2800" dirty="0"/>
              <a:t> </a:t>
            </a:r>
            <a:r>
              <a:rPr lang="en-US" sz="2800" dirty="0" err="1"/>
              <a:t>mesur</a:t>
            </a:r>
            <a:r>
              <a:rPr lang="en-US" sz="2800" dirty="0"/>
              <a:t> </a:t>
            </a:r>
            <a:r>
              <a:rPr lang="en-US" sz="2800" dirty="0" err="1"/>
              <a:t>sgiliau</a:t>
            </a:r>
            <a:r>
              <a:rPr lang="en-US" sz="2800" dirty="0"/>
              <a:t> </a:t>
            </a:r>
            <a:r>
              <a:rPr lang="en-US" sz="2800" dirty="0" err="1"/>
              <a:t>Gwrando</a:t>
            </a:r>
            <a:r>
              <a:rPr lang="en-US" sz="2800" dirty="0"/>
              <a:t>, </a:t>
            </a:r>
            <a:r>
              <a:rPr lang="en-US" sz="2800" dirty="0" err="1"/>
              <a:t>Llafar</a:t>
            </a:r>
            <a:r>
              <a:rPr lang="en-US" sz="2800" dirty="0"/>
              <a:t>, </a:t>
            </a:r>
            <a:r>
              <a:rPr lang="en-US" sz="2800" dirty="0" err="1"/>
              <a:t>Darllen</a:t>
            </a:r>
            <a:r>
              <a:rPr lang="en-US" sz="2800" dirty="0"/>
              <a:t> ac </a:t>
            </a:r>
            <a:r>
              <a:rPr lang="en-US" sz="2800" dirty="0" err="1"/>
              <a:t>Ysgrifennu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ogystal</a:t>
            </a:r>
            <a:r>
              <a:rPr lang="en-US" sz="2800" dirty="0"/>
              <a:t> ag </a:t>
            </a:r>
            <a:r>
              <a:rPr lang="en-US" sz="2800" dirty="0" err="1"/>
              <a:t>arddulliau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ac </a:t>
            </a:r>
            <a:r>
              <a:rPr lang="en-US" sz="2800" dirty="0" err="1"/>
              <a:t>addysgu</a:t>
            </a:r>
            <a:r>
              <a:rPr lang="en-US" sz="2800" dirty="0"/>
              <a:t>, </a:t>
            </a:r>
            <a:r>
              <a:rPr lang="en-US" sz="2800" dirty="0" err="1"/>
              <a:t>h.y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mae’r</a:t>
            </a:r>
            <a:r>
              <a:rPr lang="en-US" sz="2800" dirty="0"/>
              <a:t> </a:t>
            </a:r>
            <a:r>
              <a:rPr lang="en-US" sz="2800" dirty="0" err="1"/>
              <a:t>darpar</a:t>
            </a:r>
            <a:r>
              <a:rPr lang="en-US" sz="2800" dirty="0"/>
              <a:t> </a:t>
            </a:r>
            <a:r>
              <a:rPr lang="en-US" sz="2800" dirty="0" err="1"/>
              <a:t>athro’n</a:t>
            </a:r>
            <a:r>
              <a:rPr lang="en-US" sz="2800" dirty="0"/>
              <a:t> </a:t>
            </a:r>
            <a:r>
              <a:rPr lang="en-US" sz="2800" dirty="0" err="1"/>
              <a:t>datblygu</a:t>
            </a:r>
            <a:r>
              <a:rPr lang="en-US" sz="2800" dirty="0"/>
              <a:t> </a:t>
            </a:r>
            <a:r>
              <a:rPr lang="en-US" sz="2800" dirty="0" err="1"/>
              <a:t>sgiliau</a:t>
            </a:r>
            <a:r>
              <a:rPr lang="en-US" sz="2800" dirty="0"/>
              <a:t> </a:t>
            </a:r>
            <a:r>
              <a:rPr lang="en-US" sz="2800" dirty="0" err="1"/>
              <a:t>llythrennedd</a:t>
            </a:r>
            <a:r>
              <a:rPr lang="en-US" sz="2800" dirty="0"/>
              <a:t> </a:t>
            </a:r>
            <a:r>
              <a:rPr lang="en-US" sz="2800" dirty="0" err="1"/>
              <a:t>Cymraeg</a:t>
            </a:r>
            <a:r>
              <a:rPr lang="en-US" sz="2800" dirty="0"/>
              <a:t> y </a:t>
            </a:r>
            <a:r>
              <a:rPr lang="en-US" sz="2800" dirty="0" err="1"/>
              <a:t>dysgwyr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533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A54E1D7-3891-5F4F-9D68-2068C7A2E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888" y="0"/>
            <a:ext cx="972139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F1186-1589-D041-B350-D998386C9F16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37DDE7-9389-B24D-A60D-57D61B08D5B4}"/>
              </a:ext>
            </a:extLst>
          </p:cNvPr>
          <p:cNvSpPr/>
          <p:nvPr/>
        </p:nvSpPr>
        <p:spPr>
          <a:xfrm>
            <a:off x="2493184" y="234064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F87E873-3632-474B-9F87-BEEE129C5EE8}"/>
              </a:ext>
            </a:extLst>
          </p:cNvPr>
          <p:cNvSpPr/>
          <p:nvPr/>
        </p:nvSpPr>
        <p:spPr>
          <a:xfrm>
            <a:off x="2493184" y="3096490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BB3144-98B4-414F-B504-8A47E6CDD032}"/>
              </a:ext>
            </a:extLst>
          </p:cNvPr>
          <p:cNvSpPr/>
          <p:nvPr/>
        </p:nvSpPr>
        <p:spPr>
          <a:xfrm>
            <a:off x="2493184" y="431222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8FEBD50-A081-AB41-946F-13CB8F41AC78}"/>
              </a:ext>
            </a:extLst>
          </p:cNvPr>
          <p:cNvSpPr/>
          <p:nvPr/>
        </p:nvSpPr>
        <p:spPr>
          <a:xfrm>
            <a:off x="2493183" y="5346311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F2CD42A-6A1B-8A4D-A4B0-854AFE5BD685}"/>
              </a:ext>
            </a:extLst>
          </p:cNvPr>
          <p:cNvSpPr/>
          <p:nvPr/>
        </p:nvSpPr>
        <p:spPr>
          <a:xfrm>
            <a:off x="4977966" y="1505759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DAD4570-767C-BC41-9A38-DD8952A0D2AF}"/>
              </a:ext>
            </a:extLst>
          </p:cNvPr>
          <p:cNvSpPr/>
          <p:nvPr/>
        </p:nvSpPr>
        <p:spPr>
          <a:xfrm>
            <a:off x="6263427" y="1505758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98E82D1-A993-2345-978C-84119E369CBD}"/>
              </a:ext>
            </a:extLst>
          </p:cNvPr>
          <p:cNvSpPr/>
          <p:nvPr/>
        </p:nvSpPr>
        <p:spPr>
          <a:xfrm>
            <a:off x="7548888" y="1505757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AB7840D-7953-E342-8F98-5A1D7C802913}"/>
              </a:ext>
            </a:extLst>
          </p:cNvPr>
          <p:cNvSpPr/>
          <p:nvPr/>
        </p:nvSpPr>
        <p:spPr>
          <a:xfrm>
            <a:off x="8834349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5E17259-2903-F74D-8E7B-9A7C340653B7}"/>
              </a:ext>
            </a:extLst>
          </p:cNvPr>
          <p:cNvSpPr/>
          <p:nvPr/>
        </p:nvSpPr>
        <p:spPr>
          <a:xfrm>
            <a:off x="10119810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6DDE5EB-2098-E54D-B839-369A130E28C9}"/>
              </a:ext>
            </a:extLst>
          </p:cNvPr>
          <p:cNvSpPr/>
          <p:nvPr/>
        </p:nvSpPr>
        <p:spPr>
          <a:xfrm>
            <a:off x="8673548" y="3096489"/>
            <a:ext cx="1702904" cy="171405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1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6584" y="12114"/>
            <a:ext cx="10155416" cy="68458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235528" y="132629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FC4140F-D63E-7946-9CFF-D663A92D6F92}"/>
              </a:ext>
            </a:extLst>
          </p:cNvPr>
          <p:cNvSpPr/>
          <p:nvPr/>
        </p:nvSpPr>
        <p:spPr>
          <a:xfrm>
            <a:off x="2277839" y="2394858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F3385E1-F074-9941-9632-F83A9A2D9251}"/>
              </a:ext>
            </a:extLst>
          </p:cNvPr>
          <p:cNvSpPr/>
          <p:nvPr/>
        </p:nvSpPr>
        <p:spPr>
          <a:xfrm>
            <a:off x="2264103" y="3272147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58189" y="4481945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C35C455-802B-2748-8130-B67116F918B4}"/>
              </a:ext>
            </a:extLst>
          </p:cNvPr>
          <p:cNvSpPr/>
          <p:nvPr/>
        </p:nvSpPr>
        <p:spPr>
          <a:xfrm>
            <a:off x="2258189" y="5542698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E994FC2-9216-974D-8E6D-B2DB8813ED14}"/>
              </a:ext>
            </a:extLst>
          </p:cNvPr>
          <p:cNvSpPr/>
          <p:nvPr/>
        </p:nvSpPr>
        <p:spPr>
          <a:xfrm>
            <a:off x="4896605" y="1582519"/>
            <a:ext cx="110663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8CE8B17-4CAD-0E4F-92BE-978A1C63A4FB}"/>
              </a:ext>
            </a:extLst>
          </p:cNvPr>
          <p:cNvSpPr/>
          <p:nvPr/>
        </p:nvSpPr>
        <p:spPr>
          <a:xfrm>
            <a:off x="6152279" y="1582518"/>
            <a:ext cx="112316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4804712" y="3059877"/>
            <a:ext cx="1735494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906059D-A73A-AA4C-86AF-64E9A05281F5}"/>
              </a:ext>
            </a:extLst>
          </p:cNvPr>
          <p:cNvSpPr/>
          <p:nvPr/>
        </p:nvSpPr>
        <p:spPr>
          <a:xfrm>
            <a:off x="3532850" y="1582517"/>
            <a:ext cx="1123164" cy="665019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13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655538-F1D9-E84E-9C30-459C46357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78D16C-A5AD-1041-874A-B6192C3EA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90" y="0"/>
            <a:ext cx="10819020" cy="5875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090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655538-F1D9-E84E-9C30-459C46357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B6FFEFB-2197-394E-8C0B-0C03E15F55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150" y="261178"/>
            <a:ext cx="11569700" cy="546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515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655538-F1D9-E84E-9C30-459C46357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29AE34-BACC-DB47-8C59-B199EE37EF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000" y="199838"/>
            <a:ext cx="11684000" cy="580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081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655538-F1D9-E84E-9C30-459C46357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EFCE8E-CBDC-F94A-9113-45C8268C2E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5155" y="23133"/>
            <a:ext cx="10418279" cy="554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7FCD1D-463F-2443-897D-0034883598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800" r="7488" b="21783"/>
          <a:stretch/>
        </p:blipFill>
        <p:spPr>
          <a:xfrm>
            <a:off x="1136373" y="5278262"/>
            <a:ext cx="9955697" cy="565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79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191F19-A293-3540-89C8-7C6903D0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216" y="168044"/>
            <a:ext cx="9946739" cy="670983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F3F76A-8490-5743-8615-88EE4C7F8588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553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4630" y="243319"/>
            <a:ext cx="9479769" cy="55110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387928" y="243319"/>
            <a:ext cx="1413163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72700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050" y="920456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40A2C-7DB6-E941-AD52-1AE0D626838D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6561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3782" y="955964"/>
            <a:ext cx="9647382" cy="504777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8F644-11E5-D248-AA89-F0EA61AB4FB0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265143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9126" y="160303"/>
            <a:ext cx="8985071" cy="56586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CA09A6-75B8-1C45-8C90-F2B2F8E79BFC}"/>
              </a:ext>
            </a:extLst>
          </p:cNvPr>
          <p:cNvSpPr txBox="1"/>
          <p:nvPr/>
        </p:nvSpPr>
        <p:spPr>
          <a:xfrm>
            <a:off x="762001" y="728374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FE0D5C-6C9D-144A-BBD0-1B53C9CC58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190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DB3E5E-00C5-154B-A3C0-9C2CF7B0B1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04347A-1460-AA4C-9E29-8738BC6ABBF1}"/>
              </a:ext>
            </a:extLst>
          </p:cNvPr>
          <p:cNvSpPr txBox="1"/>
          <p:nvPr/>
        </p:nvSpPr>
        <p:spPr>
          <a:xfrm>
            <a:off x="1510748" y="1811552"/>
            <a:ext cx="9568603" cy="2308324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ydy’r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Portffolio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Cymraeg</a:t>
            </a:r>
            <a:r>
              <a:rPr lang="en-US" sz="3600" b="1" dirty="0">
                <a:solidFill>
                  <a:schemeClr val="bg1"/>
                </a:solidFill>
              </a:rPr>
              <a:t>?  </a:t>
            </a:r>
          </a:p>
          <a:p>
            <a:endParaRPr lang="en-US" sz="3600" b="1" i="1" dirty="0">
              <a:solidFill>
                <a:schemeClr val="bg1"/>
              </a:solidFill>
            </a:endParaRPr>
          </a:p>
          <a:p>
            <a:endParaRPr lang="en-US" sz="3600" b="1" i="1" dirty="0">
              <a:solidFill>
                <a:schemeClr val="bg1"/>
              </a:solidFill>
            </a:endParaRPr>
          </a:p>
          <a:p>
            <a:pPr algn="ctr"/>
            <a:r>
              <a:rPr lang="en-US" sz="3600" b="1" i="1" dirty="0">
                <a:solidFill>
                  <a:schemeClr val="bg1"/>
                </a:solidFill>
              </a:rPr>
              <a:t>What is the Welsh Portfolio?</a:t>
            </a:r>
          </a:p>
        </p:txBody>
      </p:sp>
    </p:spTree>
    <p:extLst>
      <p:ext uri="{BB962C8B-B14F-4D97-AF65-F5344CB8AC3E}">
        <p14:creationId xmlns:p14="http://schemas.microsoft.com/office/powerpoint/2010/main" val="29810218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281530" y="417443"/>
            <a:ext cx="5609793" cy="526297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While you are at University or when in schools on your Professional Teaching Practice you are encouraged to keep evidence of how you develop each of the following language skills:</a:t>
            </a:r>
          </a:p>
          <a:p>
            <a:r>
              <a:rPr lang="en-US" sz="2400" b="1" dirty="0"/>
              <a:t>		1. Speaking</a:t>
            </a:r>
          </a:p>
          <a:p>
            <a:r>
              <a:rPr lang="en-US" sz="2400" b="1" dirty="0"/>
              <a:t>		2. Listening</a:t>
            </a:r>
          </a:p>
          <a:p>
            <a:r>
              <a:rPr lang="en-US" sz="2400" b="1" dirty="0"/>
              <a:t>		3. Reading</a:t>
            </a:r>
          </a:p>
          <a:p>
            <a:r>
              <a:rPr lang="en-US" sz="2400" b="1" dirty="0"/>
              <a:t>		4. Writing</a:t>
            </a:r>
          </a:p>
          <a:p>
            <a:r>
              <a:rPr lang="en-US" sz="2400" b="1" dirty="0"/>
              <a:t>In addition, you will need to think about how to evidence your ability as a language teacher (e.g. by recording a lesson)</a:t>
            </a:r>
          </a:p>
          <a:p>
            <a:r>
              <a:rPr lang="en-US" sz="2400" b="1" dirty="0"/>
              <a:t>The Welsh Portfolio is your chosen of evidence to be assessed.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1F39BC-E9D4-7B41-95C3-CE7FD5C28B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7FD85A-FF0F-1042-BB06-6A84F5349531}"/>
              </a:ext>
            </a:extLst>
          </p:cNvPr>
          <p:cNvSpPr txBox="1"/>
          <p:nvPr/>
        </p:nvSpPr>
        <p:spPr>
          <a:xfrm>
            <a:off x="258417" y="417443"/>
            <a:ext cx="5526157" cy="5262979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Tra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bod chi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Brifysgol</a:t>
            </a:r>
            <a:r>
              <a:rPr lang="en-US" sz="2400" b="1" dirty="0"/>
              <a:t> </a:t>
            </a:r>
            <a:r>
              <a:rPr lang="en-US" sz="2400" b="1" dirty="0" err="1"/>
              <a:t>neu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yr</a:t>
            </a:r>
            <a:r>
              <a:rPr lang="en-US" sz="2400" b="1" dirty="0"/>
              <a:t> </a:t>
            </a:r>
            <a:r>
              <a:rPr lang="en-US" sz="2400" b="1" dirty="0" err="1"/>
              <a:t>ysgolion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Profiad</a:t>
            </a:r>
            <a:r>
              <a:rPr lang="en-US" sz="2400" b="1" dirty="0"/>
              <a:t> </a:t>
            </a:r>
            <a:r>
              <a:rPr lang="en-US" sz="2400" b="1" dirty="0" err="1"/>
              <a:t>Addysgu</a:t>
            </a:r>
            <a:r>
              <a:rPr lang="en-US" sz="2400" b="1" dirty="0"/>
              <a:t> </a:t>
            </a:r>
            <a:r>
              <a:rPr lang="en-US" sz="2400" b="1" dirty="0" err="1"/>
              <a:t>Proffesiynol</a:t>
            </a:r>
            <a:r>
              <a:rPr lang="en-US" sz="2400" b="1" dirty="0"/>
              <a:t> </a:t>
            </a:r>
            <a:r>
              <a:rPr lang="en-US" sz="2400" b="1" dirty="0" err="1"/>
              <a:t>rydych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cael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annog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gadw</a:t>
            </a:r>
            <a:r>
              <a:rPr lang="en-US" sz="2400" b="1" dirty="0"/>
              <a:t> </a:t>
            </a:r>
            <a:r>
              <a:rPr lang="en-US" sz="2400" b="1" dirty="0" err="1"/>
              <a:t>tystiolaeth</a:t>
            </a:r>
            <a:r>
              <a:rPr lang="en-US" sz="2400" b="1" dirty="0"/>
              <a:t> o </a:t>
            </a:r>
            <a:r>
              <a:rPr lang="en-US" sz="2400" b="1" dirty="0" err="1"/>
              <a:t>sut</a:t>
            </a:r>
            <a:r>
              <a:rPr lang="en-US" sz="2400" b="1" dirty="0"/>
              <a:t> </a:t>
            </a:r>
            <a:r>
              <a:rPr lang="en-US" sz="2400" b="1" dirty="0" err="1"/>
              <a:t>rydych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datblygu</a:t>
            </a:r>
            <a:r>
              <a:rPr lang="en-US" sz="2400" b="1" dirty="0"/>
              <a:t> </a:t>
            </a:r>
            <a:r>
              <a:rPr lang="en-US" sz="2400" b="1" dirty="0" err="1"/>
              <a:t>pob</a:t>
            </a:r>
            <a:r>
              <a:rPr lang="en-US" sz="2400" b="1" dirty="0"/>
              <a:t> un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sgiliau</a:t>
            </a:r>
            <a:r>
              <a:rPr lang="en-US" sz="2400" b="1" dirty="0"/>
              <a:t> </a:t>
            </a:r>
            <a:r>
              <a:rPr lang="en-US" sz="2400" b="1" dirty="0" err="1"/>
              <a:t>iaith</a:t>
            </a:r>
            <a:r>
              <a:rPr lang="en-US" sz="2400" b="1" dirty="0"/>
              <a:t> </a:t>
            </a:r>
            <a:r>
              <a:rPr lang="en-US" sz="2400" b="1" dirty="0" err="1"/>
              <a:t>canlynol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Llafar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Gwrando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Darllen</a:t>
            </a:r>
            <a:r>
              <a:rPr lang="en-US" sz="2400" b="1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Ysgrifennu</a:t>
            </a:r>
            <a:endParaRPr lang="en-US" sz="2400" b="1" dirty="0"/>
          </a:p>
          <a:p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ychwanegol</a:t>
            </a:r>
            <a:r>
              <a:rPr lang="en-US" sz="2400" b="1" dirty="0"/>
              <a:t> at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mae</a:t>
            </a:r>
            <a:r>
              <a:rPr lang="en-US" sz="2400" b="1" dirty="0"/>
              <a:t> </a:t>
            </a:r>
            <a:r>
              <a:rPr lang="en-US" sz="2400" b="1" dirty="0" err="1"/>
              <a:t>angen</a:t>
            </a:r>
            <a:r>
              <a:rPr lang="en-US" sz="2400" b="1" dirty="0"/>
              <a:t> </a:t>
            </a:r>
            <a:r>
              <a:rPr lang="en-US" sz="2400" b="1" dirty="0" err="1"/>
              <a:t>tystiolaeth</a:t>
            </a:r>
            <a:r>
              <a:rPr lang="en-US" sz="2400" b="1" dirty="0"/>
              <a:t> </a:t>
            </a:r>
            <a:r>
              <a:rPr lang="en-US" sz="2400" b="1" dirty="0" err="1"/>
              <a:t>o’u</a:t>
            </a:r>
            <a:r>
              <a:rPr lang="en-US" sz="2400" b="1" dirty="0"/>
              <a:t> </a:t>
            </a:r>
            <a:r>
              <a:rPr lang="en-US" sz="2400" b="1" dirty="0" err="1"/>
              <a:t>sgiliau</a:t>
            </a:r>
            <a:r>
              <a:rPr lang="en-US" sz="2400" b="1" dirty="0"/>
              <a:t> </a:t>
            </a:r>
            <a:r>
              <a:rPr lang="en-US" sz="2400" b="1" dirty="0" err="1"/>
              <a:t>Addysgu</a:t>
            </a:r>
            <a:r>
              <a:rPr lang="en-US" sz="2400" b="1" dirty="0"/>
              <a:t> a </a:t>
            </a:r>
            <a:r>
              <a:rPr lang="en-US" sz="2400" b="1" dirty="0" err="1"/>
              <a:t>Dysgu</a:t>
            </a:r>
            <a:r>
              <a:rPr lang="en-US" sz="2400" b="1" dirty="0"/>
              <a:t> (</a:t>
            </a:r>
            <a:r>
              <a:rPr lang="en-US" sz="2400" b="1" dirty="0" err="1"/>
              <a:t>e.e.drwy</a:t>
            </a:r>
            <a:r>
              <a:rPr lang="en-US" sz="2400" b="1" dirty="0"/>
              <a:t> </a:t>
            </a:r>
            <a:r>
              <a:rPr lang="en-US" sz="2400" b="1" dirty="0" err="1"/>
              <a:t>recordio</a:t>
            </a:r>
            <a:r>
              <a:rPr lang="en-US" sz="2400" b="1" dirty="0"/>
              <a:t> </a:t>
            </a:r>
            <a:r>
              <a:rPr lang="en-US" sz="2400" b="1" dirty="0" err="1"/>
              <a:t>gwers</a:t>
            </a:r>
            <a:r>
              <a:rPr lang="en-US" sz="2400" b="1" dirty="0"/>
              <a:t>).</a:t>
            </a:r>
          </a:p>
          <a:p>
            <a:r>
              <a:rPr lang="en-US" sz="2400" b="1" dirty="0"/>
              <a:t>Y </a:t>
            </a:r>
            <a:r>
              <a:rPr lang="en-US" sz="2400" b="1" dirty="0" err="1"/>
              <a:t>Portffolio</a:t>
            </a:r>
            <a:r>
              <a:rPr lang="en-US" sz="2400" b="1" dirty="0"/>
              <a:t> </a:t>
            </a:r>
            <a:r>
              <a:rPr lang="en-US" sz="2400" b="1" dirty="0" err="1"/>
              <a:t>Cymraeg</a:t>
            </a:r>
            <a:r>
              <a:rPr lang="en-US" sz="2400" b="1" dirty="0"/>
              <a:t> </a:t>
            </a:r>
            <a:r>
              <a:rPr lang="en-US" sz="2400" b="1" dirty="0" err="1"/>
              <a:t>yw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tystiolaeth</a:t>
            </a:r>
            <a:r>
              <a:rPr lang="en-US" sz="2400" b="1" dirty="0"/>
              <a:t> </a:t>
            </a:r>
            <a:r>
              <a:rPr lang="en-US" sz="2400" b="1" dirty="0" err="1"/>
              <a:t>fydd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cael</a:t>
            </a:r>
            <a:r>
              <a:rPr lang="en-US" sz="2400" b="1" dirty="0"/>
              <a:t> </a:t>
            </a:r>
            <a:r>
              <a:rPr lang="en-US" sz="2400" b="1" dirty="0" err="1"/>
              <a:t>ei</a:t>
            </a:r>
            <a:r>
              <a:rPr lang="en-US" sz="2400" b="1" dirty="0"/>
              <a:t> </a:t>
            </a:r>
            <a:r>
              <a:rPr lang="en-US" sz="2400" b="1" dirty="0" err="1"/>
              <a:t>asesu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647486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9229-CAE7-4D4A-8509-FD24B042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: </a:t>
            </a:r>
            <a:br>
              <a:rPr lang="en-US" dirty="0"/>
            </a:br>
            <a:r>
              <a:rPr lang="en-US" sz="5400" b="1" dirty="0">
                <a:solidFill>
                  <a:srgbClr val="FF0000"/>
                </a:solidFill>
              </a:rPr>
              <a:t>7.6.2022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chi </a:t>
            </a:r>
            <a:r>
              <a:rPr lang="en-US" b="1" dirty="0" err="1"/>
              <a:t>gyflwyno’r</a:t>
            </a:r>
            <a:r>
              <a:rPr lang="en-US" b="1" dirty="0"/>
              <a:t> </a:t>
            </a:r>
            <a:r>
              <a:rPr lang="en-US" b="1" dirty="0" err="1"/>
              <a:t>ffurflen</a:t>
            </a:r>
            <a:r>
              <a:rPr lang="en-US" b="1" dirty="0"/>
              <a:t> hon </a:t>
            </a:r>
            <a:r>
              <a:rPr lang="en-US" b="1" dirty="0" err="1"/>
              <a:t>fydd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rhestru</a:t>
            </a:r>
            <a:r>
              <a:rPr lang="en-US" b="1" dirty="0"/>
              <a:t> </a:t>
            </a:r>
          </a:p>
          <a:p>
            <a:r>
              <a:rPr lang="en-US" b="1" dirty="0"/>
              <a:t>      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holl</a:t>
            </a:r>
            <a:r>
              <a:rPr lang="en-US" b="1" dirty="0"/>
              <a:t> </a:t>
            </a:r>
            <a:r>
              <a:rPr lang="en-US" b="1" dirty="0" err="1"/>
              <a:t>dystiolaeth</a:t>
            </a:r>
            <a:r>
              <a:rPr lang="en-US" b="1" dirty="0"/>
              <a:t> </a:t>
            </a:r>
            <a:r>
              <a:rPr lang="en-US" b="1" dirty="0" err="1"/>
              <a:t>rydych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ei</a:t>
            </a:r>
            <a:r>
              <a:rPr lang="en-US" b="1" dirty="0"/>
              <a:t> </a:t>
            </a:r>
            <a:r>
              <a:rPr lang="en-US" b="1" dirty="0" err="1"/>
              <a:t>gyflwyno</a:t>
            </a:r>
            <a:r>
              <a:rPr lang="en-US" b="1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/>
              <a:t>Cyflwyno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y PDP.  </a:t>
            </a: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/>
              <a:t>Bydd</a:t>
            </a:r>
            <a:r>
              <a:rPr lang="en-US" b="1" dirty="0"/>
              <a:t> </a:t>
            </a:r>
            <a:r>
              <a:rPr lang="en-US" b="1" dirty="0" err="1"/>
              <a:t>angen</a:t>
            </a:r>
            <a:r>
              <a:rPr lang="en-US" b="1" dirty="0"/>
              <a:t> </a:t>
            </a:r>
            <a:r>
              <a:rPr lang="en-US" b="1" dirty="0" err="1"/>
              <a:t>esboniad</a:t>
            </a:r>
            <a:r>
              <a:rPr lang="en-US" b="1" dirty="0"/>
              <a:t> </a:t>
            </a:r>
            <a:r>
              <a:rPr lang="en-US" b="1" dirty="0" err="1"/>
              <a:t>byr</a:t>
            </a:r>
            <a:r>
              <a:rPr lang="en-US" b="1" dirty="0"/>
              <a:t> </a:t>
            </a:r>
            <a:r>
              <a:rPr lang="en-US" b="1" dirty="0" err="1"/>
              <a:t>iawn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gyfiawnhau</a:t>
            </a:r>
            <a:r>
              <a:rPr lang="en-US" b="1" dirty="0"/>
              <a:t> pam bod y </a:t>
            </a:r>
            <a:r>
              <a:rPr lang="en-US" b="1" dirty="0" err="1"/>
              <a:t>dystiolaeth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addas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gyfer</a:t>
            </a:r>
            <a:r>
              <a:rPr lang="en-US" b="1" dirty="0"/>
              <a:t> y </a:t>
            </a:r>
            <a:r>
              <a:rPr lang="en-US" b="1" dirty="0" err="1"/>
              <a:t>sgil</a:t>
            </a:r>
            <a:r>
              <a:rPr lang="en-US" b="1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Does dim problem </a:t>
            </a:r>
            <a:r>
              <a:rPr lang="en-US" b="1" dirty="0" err="1"/>
              <a:t>os</a:t>
            </a:r>
            <a:r>
              <a:rPr lang="en-US" b="1" dirty="0"/>
              <a:t> </a:t>
            </a:r>
            <a:r>
              <a:rPr lang="en-US" b="1" dirty="0" err="1"/>
              <a:t>oes</a:t>
            </a:r>
            <a:r>
              <a:rPr lang="en-US" b="1" dirty="0"/>
              <a:t> un darn o </a:t>
            </a:r>
            <a:r>
              <a:rPr lang="en-US" b="1" dirty="0" err="1"/>
              <a:t>dystiolaeth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profi</a:t>
            </a:r>
            <a:r>
              <a:rPr lang="en-US" b="1" dirty="0"/>
              <a:t> </a:t>
            </a:r>
            <a:r>
              <a:rPr lang="en-US" b="1" dirty="0" err="1"/>
              <a:t>sawl</a:t>
            </a:r>
            <a:r>
              <a:rPr lang="en-US" b="1" dirty="0"/>
              <a:t> </a:t>
            </a:r>
            <a:r>
              <a:rPr lang="en-US" b="1" dirty="0" err="1"/>
              <a:t>sgil</a:t>
            </a:r>
            <a:r>
              <a:rPr lang="en-US" b="1" dirty="0"/>
              <a:t> </a:t>
            </a:r>
            <a:r>
              <a:rPr lang="en-US" b="1" dirty="0" err="1"/>
              <a:t>wahanol</a:t>
            </a:r>
            <a:r>
              <a:rPr lang="en-US" b="1" dirty="0"/>
              <a:t>. </a:t>
            </a:r>
            <a:r>
              <a:rPr lang="en-US" b="1" dirty="0" err="1"/>
              <a:t>e.e</a:t>
            </a:r>
            <a:r>
              <a:rPr lang="en-US" b="1" dirty="0"/>
              <a:t> </a:t>
            </a:r>
            <a:r>
              <a:rPr lang="en-US" b="1" dirty="0" err="1"/>
              <a:t>Siarad</a:t>
            </a:r>
            <a:r>
              <a:rPr lang="en-US" b="1" dirty="0"/>
              <a:t>, </a:t>
            </a:r>
            <a:r>
              <a:rPr lang="en-US" b="1" dirty="0" err="1"/>
              <a:t>Gwrando</a:t>
            </a:r>
            <a:r>
              <a:rPr lang="en-US" b="1" dirty="0"/>
              <a:t> ac 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/>
              <a:t>Darllenwch</a:t>
            </a:r>
            <a:r>
              <a:rPr lang="en-US" b="1" dirty="0"/>
              <a:t> y ‘</a:t>
            </a:r>
            <a:r>
              <a:rPr lang="en-US" b="1" dirty="0" err="1"/>
              <a:t>cyngor</a:t>
            </a:r>
            <a:r>
              <a:rPr lang="en-US" b="1" dirty="0"/>
              <a:t> doeth’ </a:t>
            </a:r>
            <a:r>
              <a:rPr lang="en-US" b="1" dirty="0" err="1"/>
              <a:t>wrth</a:t>
            </a:r>
            <a:r>
              <a:rPr lang="en-US" b="1" dirty="0"/>
              <a:t> </a:t>
            </a:r>
            <a:r>
              <a:rPr lang="en-US" b="1" dirty="0" err="1"/>
              <a:t>baratoi’r</a:t>
            </a:r>
            <a:r>
              <a:rPr lang="en-US" b="1" dirty="0"/>
              <a:t> </a:t>
            </a:r>
            <a:r>
              <a:rPr lang="en-US" b="1" dirty="0" err="1"/>
              <a:t>portffolio</a:t>
            </a:r>
            <a:r>
              <a:rPr lang="en-US" b="1" dirty="0"/>
              <a:t>.</a:t>
            </a:r>
            <a:r>
              <a:rPr lang="en-US" sz="2200" dirty="0"/>
              <a:t> </a:t>
            </a:r>
          </a:p>
        </p:txBody>
      </p:sp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016A9429-B7BD-A543-83E4-1392F02FF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98" y="159919"/>
            <a:ext cx="4313583" cy="58438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4852BB-E137-444A-9EE4-13F2593EA0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4173033" y="1859377"/>
            <a:ext cx="1333245" cy="16789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630018" y="4819599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3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016A9429-B7BD-A543-83E4-1392F02FF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99" y="159920"/>
            <a:ext cx="2227066" cy="301711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4852BB-E137-444A-9EE4-13F2593EA0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1570033" y="2449175"/>
            <a:ext cx="1570732" cy="13017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DAF881C5-7E61-3B46-A5F5-CFE904DAC0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54" r="2728"/>
          <a:stretch/>
        </p:blipFill>
        <p:spPr>
          <a:xfrm>
            <a:off x="2900390" y="854765"/>
            <a:ext cx="9129320" cy="452984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81553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72271"/>
            <a:ext cx="656427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You must include this form which lists the evidence </a:t>
            </a:r>
          </a:p>
          <a:p>
            <a:r>
              <a:rPr lang="en-US" b="1" dirty="0"/>
              <a:t>       submitted.</a:t>
            </a:r>
          </a:p>
          <a:p>
            <a:endParaRPr lang="en-US" sz="1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You are asked to provide a short description of why you chose the particular piece of evidence for the language skill.</a:t>
            </a:r>
          </a:p>
          <a:p>
            <a:endParaRPr lang="en-US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The evidence will be submitted on your PLP.  More details will be shared in the Spring term.</a:t>
            </a:r>
          </a:p>
          <a:p>
            <a:endParaRPr lang="en-US" sz="1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It is possible for one piece of evidence to prove your ability in different skills, e.g. Speaking, Listening &amp; Teaching and Learning</a:t>
            </a:r>
          </a:p>
          <a:p>
            <a:endParaRPr lang="en-US" sz="105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Remember to read and follow the “top tips” before submission date!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2315A2-F5D8-F44C-B9AF-18D23227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87" y="250303"/>
            <a:ext cx="4368800" cy="5575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BEB7857-0F78-3A4B-AA5A-514794C3C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/>
              <a:t>Submission date: </a:t>
            </a:r>
            <a:br>
              <a:rPr lang="en-US" dirty="0"/>
            </a:br>
            <a:r>
              <a:rPr lang="en-US" sz="5400" b="1" dirty="0">
                <a:solidFill>
                  <a:srgbClr val="FF0000"/>
                </a:solidFill>
              </a:rPr>
              <a:t>7.6.2022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9E0E0D-FC5E-364B-9CCA-7EC546C694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F7DE01C-026D-BC4F-8A12-D16588FCDF50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9042AB9-7256-DB4F-95BE-34EEDE7AB7F4}"/>
              </a:ext>
            </a:extLst>
          </p:cNvPr>
          <p:cNvCxnSpPr>
            <a:cxnSpLocks/>
          </p:cNvCxnSpPr>
          <p:nvPr/>
        </p:nvCxnSpPr>
        <p:spPr>
          <a:xfrm flipH="1" flipV="1">
            <a:off x="4304971" y="1913714"/>
            <a:ext cx="1062159" cy="13065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4600125" y="4238186"/>
            <a:ext cx="767005" cy="64550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39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22315A2-F5D8-F44C-B9AF-18D23227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87" y="250303"/>
            <a:ext cx="2812683" cy="358944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9E0E0D-FC5E-364B-9CCA-7EC546C694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1799073" y="2928824"/>
            <a:ext cx="1825468" cy="1670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5CA44AB-1864-1E40-97C1-A62C844AC42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961"/>
          <a:stretch/>
        </p:blipFill>
        <p:spPr>
          <a:xfrm>
            <a:off x="3624541" y="1741765"/>
            <a:ext cx="8322294" cy="366512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917686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20486459-8682-F84A-ABD1-8A370AB9E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0" y="37685"/>
            <a:ext cx="8213539" cy="596605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084415-59BC-6848-855E-7F18B2346B71}"/>
              </a:ext>
            </a:extLst>
          </p:cNvPr>
          <p:cNvSpPr txBox="1"/>
          <p:nvPr/>
        </p:nvSpPr>
        <p:spPr>
          <a:xfrm>
            <a:off x="353034" y="1327002"/>
            <a:ext cx="2069305" cy="286232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BA00FC9-55CB-884F-A288-97D1E26EF2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23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0B1D1A13-CDA9-6049-85B3-D8CE9D352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4404" y="238539"/>
            <a:ext cx="7663192" cy="559717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E55D22-A714-4442-85F8-41FE342F06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3603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35A277B-155E-0E4A-8874-B608886827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04FE6E-050E-D442-8DEB-D3BCFB3F1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71" y="1372908"/>
            <a:ext cx="10690657" cy="117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8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76938" y="187275"/>
            <a:ext cx="2188574" cy="255454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8396" y="187275"/>
            <a:ext cx="8904990" cy="56935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180436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976" b="2055"/>
          <a:stretch/>
        </p:blipFill>
        <p:spPr>
          <a:xfrm>
            <a:off x="1469511" y="178904"/>
            <a:ext cx="9244871" cy="5706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1795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9590C2-7C12-C849-B95F-ED64C437F8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355" y="636104"/>
            <a:ext cx="10492739" cy="4190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2736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3AAB40-F51C-384A-BFCA-B015DEE4BE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807" r="4426"/>
          <a:stretch/>
        </p:blipFill>
        <p:spPr>
          <a:xfrm>
            <a:off x="3935896" y="144086"/>
            <a:ext cx="7752521" cy="5600731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6BB86D-A154-9243-9308-F9FDFB98E5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F33923-C112-064F-871B-58375DDBE9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15" y="608772"/>
            <a:ext cx="1968500" cy="10287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F9E0851-74B2-8D43-BFA9-5BFC0FCE055F}"/>
              </a:ext>
            </a:extLst>
          </p:cNvPr>
          <p:cNvCxnSpPr>
            <a:stCxn id="7" idx="2"/>
          </p:cNvCxnSpPr>
          <p:nvPr/>
        </p:nvCxnSpPr>
        <p:spPr>
          <a:xfrm>
            <a:off x="1464365" y="1637472"/>
            <a:ext cx="2769705" cy="359051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DFF97B0-7631-494E-B67D-83A11A69894E}"/>
              </a:ext>
            </a:extLst>
          </p:cNvPr>
          <p:cNvCxnSpPr>
            <a:cxnSpLocks/>
          </p:cNvCxnSpPr>
          <p:nvPr/>
        </p:nvCxnSpPr>
        <p:spPr>
          <a:xfrm>
            <a:off x="2286000" y="1637472"/>
            <a:ext cx="1948070" cy="65768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2659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26BB86D-A154-9243-9308-F9FDFB98E5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F33923-C112-064F-871B-58375DDBE9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187" y="279928"/>
            <a:ext cx="1968500" cy="10287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970A2-9577-264D-AB82-886965214B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58" t="4612" r="2288"/>
          <a:stretch/>
        </p:blipFill>
        <p:spPr>
          <a:xfrm>
            <a:off x="3101008" y="1123122"/>
            <a:ext cx="8885583" cy="4619211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AD2F595-D212-4C46-94DD-1F5330FD9FF7}"/>
              </a:ext>
            </a:extLst>
          </p:cNvPr>
          <p:cNvCxnSpPr>
            <a:cxnSpLocks/>
          </p:cNvCxnSpPr>
          <p:nvPr/>
        </p:nvCxnSpPr>
        <p:spPr>
          <a:xfrm>
            <a:off x="1717813" y="1236959"/>
            <a:ext cx="1601857" cy="40051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F7ECABA-B104-A54E-8B97-E0F72E33965C}"/>
              </a:ext>
            </a:extLst>
          </p:cNvPr>
          <p:cNvCxnSpPr>
            <a:cxnSpLocks/>
          </p:cNvCxnSpPr>
          <p:nvPr/>
        </p:nvCxnSpPr>
        <p:spPr>
          <a:xfrm>
            <a:off x="897834" y="1308628"/>
            <a:ext cx="2421836" cy="405850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14277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ED0D-651C-7849-99E8-2F087908E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1" y="245856"/>
            <a:ext cx="11628783" cy="1325563"/>
          </a:xfrm>
          <a:solidFill>
            <a:srgbClr val="002060"/>
          </a:solidFill>
          <a:ln w="3810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Sut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mae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5400" b="1" dirty="0" err="1">
                <a:solidFill>
                  <a:schemeClr val="bg1"/>
                </a:solidFill>
              </a:rPr>
              <a:t>uwchlwytho</a:t>
            </a:r>
            <a:r>
              <a:rPr lang="en-US" sz="5400" b="1" dirty="0">
                <a:solidFill>
                  <a:schemeClr val="bg1"/>
                </a:solidFill>
              </a:rPr>
              <a:t>?          </a:t>
            </a:r>
            <a:r>
              <a:rPr lang="en-US" sz="5400" b="1" i="1" dirty="0">
                <a:solidFill>
                  <a:schemeClr val="bg1"/>
                </a:solidFill>
              </a:rPr>
              <a:t>How to upload?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D9C3E0-A381-D84A-B7E0-41CBC32946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B63DD3A-E210-154D-9E13-3F5270056833}"/>
              </a:ext>
            </a:extLst>
          </p:cNvPr>
          <p:cNvSpPr/>
          <p:nvPr/>
        </p:nvSpPr>
        <p:spPr>
          <a:xfrm>
            <a:off x="516835" y="1997839"/>
            <a:ext cx="11429999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b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fontAlgn="base"/>
            <a:r>
              <a:rPr lang="en-GB" sz="2400" dirty="0" err="1">
                <a:solidFill>
                  <a:srgbClr val="000000"/>
                </a:solidFill>
                <a:latin typeface="Calibri" panose="020F0502020204030204" pitchFamily="34" charset="0"/>
              </a:rPr>
              <a:t>Ffilm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alibri" panose="020F0502020204030204" pitchFamily="34" charset="0"/>
              </a:rPr>
              <a:t>Gymraeg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:</a:t>
            </a:r>
          </a:p>
          <a:p>
            <a:pPr fontAlgn="base"/>
            <a:r>
              <a:rPr lang="en-GB" sz="2400" dirty="0">
                <a:solidFill>
                  <a:srgbClr val="000000"/>
                </a:solidFill>
                <a:latin typeface="inherit"/>
                <a:hlinkClick r:id="rId4" tooltip="URL Gwreiddiol: https://uwtsd.hosted.panopto.com/Panopto/Pages/Viewer.aspx?id=85f3d905-bfa2-4db3-b781-ae2a011ea6c8. Cliciwch neu daro\'r ddolen os ydych chi\'n ymddiried ynddi."/>
              </a:rPr>
              <a:t>https://uwtsd.hosted.panopto.com/Panopto/Pages/Viewer.aspx?id=85f3d905-bfa2-4db3-b781-ae2a011ea6c8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b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sz="24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fontAlgn="base"/>
            <a:b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English film:</a:t>
            </a:r>
          </a:p>
          <a:p>
            <a:pPr fontAlgn="base"/>
            <a:r>
              <a:rPr lang="en-GB" sz="2400" dirty="0">
                <a:solidFill>
                  <a:srgbClr val="000000"/>
                </a:solidFill>
                <a:latin typeface="inherit"/>
                <a:hlinkClick r:id="rId5" tooltip="URL Gwreiddiol: https://uwtsd.hosted.panopto.com/Panopto/Pages/Viewer.aspx?id=3be1b9c5-b358-4a6c-bfe5-ae2a01214cf0. Cliciwch neu daro\'r ddolen os ydych chi\'n ymddiried ynddi."/>
              </a:rPr>
              <a:t>https://uwtsd.hosted.panopto.com/Panopto/Pages/Viewer.aspx?id=3be1b9c5-b358-4a6c-bfe5-ae2a01214cf0</a:t>
            </a:r>
            <a:endParaRPr lang="en-GB" sz="2400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33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65A6EA-7338-4C46-B90B-CA8DA7EB0B4E}"/>
              </a:ext>
            </a:extLst>
          </p:cNvPr>
          <p:cNvSpPr txBox="1"/>
          <p:nvPr/>
        </p:nvSpPr>
        <p:spPr>
          <a:xfrm>
            <a:off x="490332" y="1548492"/>
            <a:ext cx="5605668" cy="40626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bosib</a:t>
            </a:r>
            <a:r>
              <a:rPr lang="en-US" sz="2400" dirty="0"/>
              <a:t> </a:t>
            </a:r>
            <a:r>
              <a:rPr lang="en-US" sz="2400" dirty="0" err="1"/>
              <a:t>byddwch</a:t>
            </a:r>
            <a:r>
              <a:rPr lang="en-US" sz="2400" dirty="0"/>
              <a:t> chi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lefelau</a:t>
            </a:r>
            <a:r>
              <a:rPr lang="en-US" sz="2400" dirty="0"/>
              <a:t>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gwahanol</a:t>
            </a:r>
            <a:r>
              <a:rPr lang="en-US" sz="2400" dirty="0"/>
              <a:t>, </a:t>
            </a:r>
            <a:r>
              <a:rPr lang="en-US" sz="2400" dirty="0" err="1"/>
              <a:t>er</a:t>
            </a:r>
            <a:r>
              <a:rPr lang="en-US" sz="2400" dirty="0"/>
              <a:t> </a:t>
            </a:r>
            <a:r>
              <a:rPr lang="en-US" sz="2400" dirty="0" err="1"/>
              <a:t>engharifft</a:t>
            </a:r>
            <a:r>
              <a:rPr lang="en-US" sz="2400" dirty="0"/>
              <a:t>:</a:t>
            </a:r>
          </a:p>
          <a:p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dirty="0" err="1"/>
              <a:t>Siarad</a:t>
            </a:r>
            <a:r>
              <a:rPr lang="en-US" sz="2400" dirty="0"/>
              <a:t>: B2</a:t>
            </a:r>
          </a:p>
          <a:p>
            <a:pPr>
              <a:lnSpc>
                <a:spcPct val="150000"/>
              </a:lnSpc>
            </a:pPr>
            <a:r>
              <a:rPr lang="en-US" sz="2400" dirty="0" err="1"/>
              <a:t>Darllen</a:t>
            </a:r>
            <a:r>
              <a:rPr lang="en-US" sz="2400" dirty="0"/>
              <a:t>: B1</a:t>
            </a:r>
          </a:p>
          <a:p>
            <a:pPr>
              <a:lnSpc>
                <a:spcPct val="150000"/>
              </a:lnSpc>
            </a:pPr>
            <a:r>
              <a:rPr lang="en-US" sz="2400" dirty="0" err="1"/>
              <a:t>Ysgrifennu</a:t>
            </a:r>
            <a:r>
              <a:rPr lang="en-US" sz="2400" dirty="0"/>
              <a:t>: B1</a:t>
            </a:r>
          </a:p>
          <a:p>
            <a:pPr>
              <a:lnSpc>
                <a:spcPct val="150000"/>
              </a:lnSpc>
            </a:pPr>
            <a:r>
              <a:rPr lang="en-US" sz="2400" dirty="0" err="1"/>
              <a:t>Gwrando</a:t>
            </a:r>
            <a:r>
              <a:rPr lang="en-US" sz="2400" dirty="0"/>
              <a:t>: B2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9CCABB-AEDC-2A42-ADC7-FAAA1E6735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8FF1E0-76D8-3E40-8C35-EFF5ABE3DAB2}"/>
              </a:ext>
            </a:extLst>
          </p:cNvPr>
          <p:cNvSpPr txBox="1"/>
          <p:nvPr/>
        </p:nvSpPr>
        <p:spPr>
          <a:xfrm>
            <a:off x="6443868" y="1548491"/>
            <a:ext cx="5231296" cy="39703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/>
              <a:t>It is possible for you to be on different levels in different skills, for example:</a:t>
            </a:r>
          </a:p>
          <a:p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dirty="0"/>
              <a:t>Speaking: A1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Reading: A2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Writing: A2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Listening: A1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6A34AC4-D1F6-6444-950B-5D6CCE64DA8C}"/>
              </a:ext>
            </a:extLst>
          </p:cNvPr>
          <p:cNvSpPr txBox="1">
            <a:spLocks/>
          </p:cNvSpPr>
          <p:nvPr/>
        </p:nvSpPr>
        <p:spPr>
          <a:xfrm>
            <a:off x="1006839" y="325711"/>
            <a:ext cx="10178322" cy="90608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b="1" dirty="0">
                <a:solidFill>
                  <a:schemeClr val="bg1"/>
                </a:solidFill>
              </a:rPr>
              <a:t>Y </a:t>
            </a:r>
            <a:r>
              <a:rPr lang="en-US" sz="4800" b="1" dirty="0" err="1">
                <a:solidFill>
                  <a:schemeClr val="bg1"/>
                </a:solidFill>
              </a:rPr>
              <a:t>Portffolio</a:t>
            </a:r>
            <a:r>
              <a:rPr lang="en-US" sz="4800" b="1" dirty="0">
                <a:solidFill>
                  <a:schemeClr val="bg1"/>
                </a:solidFill>
              </a:rPr>
              <a:t>     </a:t>
            </a:r>
            <a:r>
              <a:rPr lang="en-US" sz="4800" b="1" i="1" dirty="0">
                <a:solidFill>
                  <a:schemeClr val="bg1"/>
                </a:solidFill>
              </a:rPr>
              <a:t>The portfolio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B7213CA1-C2FE-C444-9C3A-26E1F90E779A}"/>
              </a:ext>
            </a:extLst>
          </p:cNvPr>
          <p:cNvSpPr/>
          <p:nvPr/>
        </p:nvSpPr>
        <p:spPr>
          <a:xfrm>
            <a:off x="2790092" y="2902226"/>
            <a:ext cx="3479842" cy="270891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portffolios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marcio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Brifysgol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broses </a:t>
            </a:r>
            <a:r>
              <a:rPr lang="en-US" dirty="0" err="1"/>
              <a:t>gymedroli</a:t>
            </a:r>
            <a:r>
              <a:rPr lang="en-US" dirty="0"/>
              <a:t> </a:t>
            </a:r>
            <a:r>
              <a:rPr lang="en-US" dirty="0" err="1"/>
              <a:t>cenedlaethol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DF58F3C2-79CC-E846-8EAB-3322FE816EE5}"/>
              </a:ext>
            </a:extLst>
          </p:cNvPr>
          <p:cNvSpPr/>
          <p:nvPr/>
        </p:nvSpPr>
        <p:spPr>
          <a:xfrm>
            <a:off x="8395760" y="2902226"/>
            <a:ext cx="3627272" cy="270891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The portfolios are marked at the University but are  also a part of a national moderation process.</a:t>
            </a:r>
          </a:p>
        </p:txBody>
      </p:sp>
    </p:spTree>
    <p:extLst>
      <p:ext uri="{BB962C8B-B14F-4D97-AF65-F5344CB8AC3E}">
        <p14:creationId xmlns:p14="http://schemas.microsoft.com/office/powerpoint/2010/main" val="93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281354" y="205081"/>
            <a:ext cx="2471894" cy="1015663"/>
          </a:xfrm>
          <a:prstGeom prst="rect">
            <a:avLst/>
          </a:prstGeom>
          <a:solidFill>
            <a:schemeClr val="accent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/>
              <a:t>Cyngor</a:t>
            </a:r>
            <a:r>
              <a:rPr lang="en-US" sz="2000" dirty="0"/>
              <a:t> Doeth</a:t>
            </a:r>
          </a:p>
          <a:p>
            <a:endParaRPr lang="en-US" sz="2000" dirty="0"/>
          </a:p>
          <a:p>
            <a:pPr algn="ctr"/>
            <a:r>
              <a:rPr lang="en-US" sz="2000" i="1" dirty="0"/>
              <a:t>Top Tips!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9296672" y="140383"/>
            <a:ext cx="2707539" cy="16545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Perthnasol</a:t>
            </a:r>
            <a:endParaRPr lang="en-US" dirty="0"/>
          </a:p>
          <a:p>
            <a:pPr algn="ctr"/>
            <a:r>
              <a:rPr lang="en-US" i="1" dirty="0"/>
              <a:t>Relevant evidence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6430179" y="140383"/>
            <a:ext cx="2733699" cy="17192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Digon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dim </a:t>
            </a:r>
            <a:r>
              <a:rPr lang="en-US" dirty="0" err="1"/>
              <a:t>gormod</a:t>
            </a:r>
            <a:r>
              <a:rPr lang="en-US" dirty="0"/>
              <a:t>.</a:t>
            </a:r>
          </a:p>
          <a:p>
            <a:pPr algn="ctr"/>
            <a:r>
              <a:rPr lang="en-US" i="1" dirty="0"/>
              <a:t>Enough evidence but try not to overload.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4822443" y="1919940"/>
            <a:ext cx="3215472" cy="1396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/>
              <a:t>Choose evidence carefully:</a:t>
            </a:r>
          </a:p>
          <a:p>
            <a:pPr algn="ctr"/>
            <a:r>
              <a:rPr lang="en-US" i="1" dirty="0"/>
              <a:t>Is it relevant?</a:t>
            </a:r>
          </a:p>
          <a:p>
            <a:pPr algn="ctr"/>
            <a:r>
              <a:rPr lang="en-US" i="1" dirty="0"/>
              <a:t>Is it appropriate?</a:t>
            </a:r>
          </a:p>
          <a:p>
            <a:pPr algn="ctr"/>
            <a:r>
              <a:rPr lang="en-US" i="1" dirty="0"/>
              <a:t>What does it show?</a:t>
            </a:r>
          </a:p>
          <a:p>
            <a:pPr algn="ctr"/>
            <a:r>
              <a:rPr lang="en-US" i="1" dirty="0"/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320321" y="3518791"/>
            <a:ext cx="8081326" cy="24271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Gall </a:t>
            </a:r>
            <a:r>
              <a:rPr lang="en-US" dirty="0" err="1"/>
              <a:t>ffilm</a:t>
            </a:r>
            <a:r>
              <a:rPr lang="en-US" dirty="0"/>
              <a:t> o </a:t>
            </a:r>
            <a:r>
              <a:rPr lang="en-US" dirty="0" err="1"/>
              <a:t>wers</a:t>
            </a:r>
            <a:r>
              <a:rPr lang="en-US" dirty="0"/>
              <a:t> (</a:t>
            </a:r>
            <a:r>
              <a:rPr lang="en-US" dirty="0" err="1"/>
              <a:t>meicro-ddysgu</a:t>
            </a:r>
            <a:r>
              <a:rPr lang="en-US" dirty="0"/>
              <a:t>) </a:t>
            </a:r>
            <a:r>
              <a:rPr lang="en-US" dirty="0" err="1"/>
              <a:t>arddangos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nag un </a:t>
            </a:r>
            <a:r>
              <a:rPr lang="en-US" dirty="0" err="1"/>
              <a:t>sgil</a:t>
            </a:r>
            <a:r>
              <a:rPr lang="en-US" dirty="0"/>
              <a:t>, 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Llafar</a:t>
            </a:r>
            <a:r>
              <a:rPr lang="en-US" dirty="0"/>
              <a:t>, </a:t>
            </a:r>
            <a:r>
              <a:rPr lang="en-US" dirty="0" err="1"/>
              <a:t>Gwrando</a:t>
            </a:r>
            <a:r>
              <a:rPr lang="en-US" dirty="0"/>
              <a:t> a </a:t>
            </a:r>
            <a:r>
              <a:rPr lang="en-US" dirty="0" err="1"/>
              <a:t>Darllen</a:t>
            </a:r>
            <a:r>
              <a:rPr lang="en-US" dirty="0"/>
              <a:t>.</a:t>
            </a:r>
          </a:p>
          <a:p>
            <a:pPr algn="ctr"/>
            <a:r>
              <a:rPr lang="en-US" b="1" u="sng" dirty="0"/>
              <a:t>Dim </a:t>
            </a:r>
            <a:r>
              <a:rPr lang="en-US" b="1" u="sng" dirty="0" err="1"/>
              <a:t>ond</a:t>
            </a:r>
            <a:r>
              <a:rPr lang="en-US" b="1" u="sng" dirty="0"/>
              <a:t> un </a:t>
            </a:r>
            <a:r>
              <a:rPr lang="en-US" b="1" u="sng" dirty="0" err="1"/>
              <a:t>waith</a:t>
            </a:r>
            <a:r>
              <a:rPr lang="en-US" b="1" u="sng" dirty="0"/>
              <a:t> </a:t>
            </a:r>
            <a:r>
              <a:rPr lang="en-US" b="1" u="sng" dirty="0" err="1"/>
              <a:t>bydd</a:t>
            </a:r>
            <a:r>
              <a:rPr lang="en-US" b="1" u="sng" dirty="0"/>
              <a:t> </a:t>
            </a:r>
            <a:r>
              <a:rPr lang="en-US" b="1" u="sng" dirty="0" err="1"/>
              <a:t>angen</a:t>
            </a:r>
            <a:r>
              <a:rPr lang="en-US" b="1" u="sng" dirty="0"/>
              <a:t> </a:t>
            </a:r>
            <a:r>
              <a:rPr lang="en-US" b="1" u="sng" dirty="0" err="1"/>
              <a:t>uwchlwytho’r</a:t>
            </a:r>
            <a:r>
              <a:rPr lang="en-US" b="1" u="sng" dirty="0"/>
              <a:t> </a:t>
            </a:r>
            <a:r>
              <a:rPr lang="en-US" b="1" u="sng" dirty="0" err="1"/>
              <a:t>ffilm</a:t>
            </a:r>
            <a:r>
              <a:rPr lang="en-US" dirty="0"/>
              <a:t>  - </a:t>
            </a: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gyfarwyddiadau</a:t>
            </a:r>
            <a:r>
              <a:rPr lang="en-US" dirty="0"/>
              <a:t>  </a:t>
            </a:r>
            <a:r>
              <a:rPr lang="en-US" dirty="0" err="1"/>
              <a:t>manwl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daflen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ffilm</a:t>
            </a:r>
            <a:r>
              <a:rPr lang="en-US" dirty="0"/>
              <a:t> .</a:t>
            </a:r>
          </a:p>
          <a:p>
            <a:pPr algn="ctr"/>
            <a:endParaRPr lang="en-US" dirty="0"/>
          </a:p>
          <a:p>
            <a:pPr algn="ctr"/>
            <a:r>
              <a:rPr lang="en-US" i="1" dirty="0"/>
              <a:t>Film of micro lesson – could evidence more than one skill, e.g. speaking, listening and reading</a:t>
            </a:r>
          </a:p>
          <a:p>
            <a:pPr algn="ctr"/>
            <a:r>
              <a:rPr lang="en-US" b="1" i="1" u="sng" dirty="0"/>
              <a:t>Only upload once: </a:t>
            </a:r>
            <a:r>
              <a:rPr lang="en-US" i="1" dirty="0"/>
              <a:t>make clear in the introduction where you’ve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3081913" y="68324"/>
            <a:ext cx="3215472" cy="179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</a:t>
            </a:r>
            <a:r>
              <a:rPr lang="en-US" dirty="0" err="1"/>
              <a:t>i’r</a:t>
            </a:r>
            <a:r>
              <a:rPr lang="en-US" dirty="0"/>
              <a:t> portfolio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.</a:t>
            </a:r>
          </a:p>
          <a:p>
            <a:pPr algn="ctr"/>
            <a:r>
              <a:rPr lang="en-US" i="1" dirty="0"/>
              <a:t>Your portfolio is your showcase: choose your best bits.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8876657" y="2618125"/>
            <a:ext cx="2840333" cy="29363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Mae’n</a:t>
            </a:r>
            <a:r>
              <a:rPr lang="en-US" dirty="0"/>
              <a:t> haws </a:t>
            </a:r>
            <a:r>
              <a:rPr lang="en-US" dirty="0" err="1"/>
              <a:t>chwynnu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chasglu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.</a:t>
            </a:r>
          </a:p>
          <a:p>
            <a:pPr algn="ctr"/>
            <a:endParaRPr lang="en-US" dirty="0"/>
          </a:p>
          <a:p>
            <a:pPr algn="ctr"/>
            <a:r>
              <a:rPr lang="en-US" i="1" dirty="0"/>
              <a:t>It’s easier to sort a full desktop file than to collect evidence from new before the deadline.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68B46D64-EA5A-0042-8BBC-935F8CDE6B58}"/>
              </a:ext>
            </a:extLst>
          </p:cNvPr>
          <p:cNvSpPr/>
          <p:nvPr/>
        </p:nvSpPr>
        <p:spPr>
          <a:xfrm>
            <a:off x="281354" y="1974378"/>
            <a:ext cx="4079630" cy="1396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Dewiswch</a:t>
            </a:r>
            <a:r>
              <a:rPr lang="en-US" dirty="0"/>
              <a:t> y </a:t>
            </a:r>
            <a:r>
              <a:rPr lang="en-US" dirty="0" err="1"/>
              <a:t>dystiolaeth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:</a:t>
            </a:r>
          </a:p>
          <a:p>
            <a:pPr algn="ctr"/>
            <a:r>
              <a:rPr lang="en-US" dirty="0" err="1"/>
              <a:t>Ydy’n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?</a:t>
            </a:r>
          </a:p>
          <a:p>
            <a:pPr algn="ctr"/>
            <a:r>
              <a:rPr lang="en-US" dirty="0" err="1"/>
              <a:t>Ydy’n</a:t>
            </a:r>
            <a:r>
              <a:rPr lang="en-US" dirty="0"/>
              <a:t> </a:t>
            </a:r>
            <a:r>
              <a:rPr lang="en-US" dirty="0" err="1"/>
              <a:t>addas</a:t>
            </a:r>
            <a:r>
              <a:rPr lang="en-US" dirty="0"/>
              <a:t>?</a:t>
            </a:r>
          </a:p>
          <a:p>
            <a:pPr algn="ctr"/>
            <a:r>
              <a:rPr lang="en-US" dirty="0"/>
              <a:t>Beth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?</a:t>
            </a:r>
          </a:p>
          <a:p>
            <a:pPr algn="ctr"/>
            <a:r>
              <a:rPr lang="en-US" dirty="0"/>
              <a:t>Pam bod y </a:t>
            </a:r>
            <a:r>
              <a:rPr lang="en-US" dirty="0" err="1"/>
              <a:t>dystiolaeth</a:t>
            </a:r>
            <a:r>
              <a:rPr lang="en-US" dirty="0"/>
              <a:t> </a:t>
            </a:r>
            <a:r>
              <a:rPr lang="en-US" dirty="0" err="1"/>
              <a:t>yno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775355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70992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1"/>
                </a:solidFill>
              </a:rPr>
              <a:t>Does dim </a:t>
            </a:r>
            <a:r>
              <a:rPr lang="en-US" sz="2400" dirty="0" err="1">
                <a:solidFill>
                  <a:schemeClr val="tx1"/>
                </a:solidFill>
              </a:rPr>
              <a:t>modd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pasio</a:t>
            </a:r>
            <a:r>
              <a:rPr lang="en-US" sz="2400" dirty="0">
                <a:solidFill>
                  <a:schemeClr val="tx1"/>
                </a:solidFill>
              </a:rPr>
              <a:t> / </a:t>
            </a:r>
            <a:r>
              <a:rPr lang="en-US" sz="2400" dirty="0" err="1">
                <a:solidFill>
                  <a:schemeClr val="tx1"/>
                </a:solidFill>
              </a:rPr>
              <a:t>methu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Nid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arholiad</a:t>
            </a:r>
            <a:r>
              <a:rPr lang="en-US" sz="2400" dirty="0">
                <a:solidFill>
                  <a:schemeClr val="tx1"/>
                </a:solidFill>
              </a:rPr>
              <a:t>, </a:t>
            </a:r>
            <a:r>
              <a:rPr lang="en-US" sz="2400" dirty="0" err="1">
                <a:solidFill>
                  <a:schemeClr val="tx1"/>
                </a:solidFill>
              </a:rPr>
              <a:t>aseiniad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phrawf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yw’r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portffolio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</a:p>
          <a:p>
            <a:r>
              <a:rPr lang="en-US" sz="2400" dirty="0" err="1">
                <a:solidFill>
                  <a:schemeClr val="tx1"/>
                </a:solidFill>
              </a:rPr>
              <a:t>Disgwylir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i</a:t>
            </a:r>
            <a:r>
              <a:rPr lang="en-US" sz="2400" dirty="0">
                <a:solidFill>
                  <a:schemeClr val="tx1"/>
                </a:solidFill>
              </a:rPr>
              <a:t> bob </a:t>
            </a:r>
            <a:r>
              <a:rPr lang="en-US" sz="2400" dirty="0" err="1">
                <a:solidFill>
                  <a:schemeClr val="tx1"/>
                </a:solidFill>
              </a:rPr>
              <a:t>myfyriwr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graddio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gyda</a:t>
            </a:r>
            <a:r>
              <a:rPr lang="en-US" sz="2400" dirty="0">
                <a:solidFill>
                  <a:schemeClr val="tx1"/>
                </a:solidFill>
              </a:rPr>
              <a:t> SAC </a:t>
            </a:r>
            <a:r>
              <a:rPr lang="en-US" sz="2400" dirty="0" err="1">
                <a:solidFill>
                  <a:schemeClr val="tx1"/>
                </a:solidFill>
              </a:rPr>
              <a:t>gael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lefelau’r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PDP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ddechrau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gyrfa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</a:p>
          <a:p>
            <a:r>
              <a:rPr lang="en-US" sz="2400" dirty="0">
                <a:solidFill>
                  <a:schemeClr val="tx1"/>
                </a:solidFill>
              </a:rPr>
              <a:t>Ni </a:t>
            </a:r>
            <a:r>
              <a:rPr lang="en-US" sz="2400" dirty="0" err="1">
                <a:solidFill>
                  <a:schemeClr val="tx1"/>
                </a:solidFill>
              </a:rPr>
              <a:t>ddylai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casglu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tystiolaeth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llawer</a:t>
            </a:r>
            <a:r>
              <a:rPr lang="en-US" sz="2400" dirty="0">
                <a:solidFill>
                  <a:schemeClr val="tx1"/>
                </a:solidFill>
              </a:rPr>
              <a:t> o </a:t>
            </a:r>
            <a:r>
              <a:rPr lang="en-US" sz="2400" dirty="0" err="1">
                <a:solidFill>
                  <a:schemeClr val="tx1"/>
                </a:solidFill>
              </a:rPr>
              <a:t>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ychwanegol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rhywbeth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digwydd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naturiol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ystod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flwyddyn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D1D0A1-C295-9E4A-B96D-48EE27444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 dirty="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 dirty="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Pwysig</a:t>
            </a:r>
            <a:r>
              <a:rPr lang="en-US" sz="4800" b="1" dirty="0">
                <a:solidFill>
                  <a:schemeClr val="bg1"/>
                </a:solidFill>
              </a:rPr>
              <a:t>!   </a:t>
            </a:r>
            <a:r>
              <a:rPr lang="en-US" sz="4800" b="1" i="1" dirty="0">
                <a:solidFill>
                  <a:schemeClr val="bg1"/>
                </a:solidFill>
              </a:rPr>
              <a:t>Important!</a:t>
            </a:r>
          </a:p>
        </p:txBody>
      </p:sp>
    </p:spTree>
    <p:extLst>
      <p:ext uri="{BB962C8B-B14F-4D97-AF65-F5344CB8AC3E}">
        <p14:creationId xmlns:p14="http://schemas.microsoft.com/office/powerpoint/2010/main" val="28718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ECE9C36-0667-D04A-84F6-0593462532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05" t="27370" r="16434" b="18064"/>
          <a:stretch/>
        </p:blipFill>
        <p:spPr>
          <a:xfrm>
            <a:off x="2885661" y="716324"/>
            <a:ext cx="6420678" cy="52874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4704521" y="208492"/>
            <a:ext cx="27829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Pob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lwc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135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1464</Words>
  <Application>Microsoft Macintosh PowerPoint</Application>
  <PresentationFormat>Widescreen</PresentationFormat>
  <Paragraphs>175</Paragraphs>
  <Slides>37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Arial</vt:lpstr>
      <vt:lpstr>Calibri</vt:lpstr>
      <vt:lpstr>Calibri Light</vt:lpstr>
      <vt:lpstr>Chalkboard SE</vt:lpstr>
      <vt:lpstr>inherit</vt:lpstr>
      <vt:lpstr>Noteworthy Light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Dyddiad cyflwyno:  7.6.2022</vt:lpstr>
      <vt:lpstr>PowerPoint Presentation</vt:lpstr>
      <vt:lpstr>Submission date:  7.6.2022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Sut mae uwchlwytho?          How to upload?</vt:lpstr>
      <vt:lpstr>PowerPoint Presentation</vt:lpstr>
      <vt:lpstr>PowerPoint Presentation</vt:lpstr>
      <vt:lpstr>Pwysig!   Important!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42</cp:revision>
  <dcterms:created xsi:type="dcterms:W3CDTF">2021-11-04T11:46:20Z</dcterms:created>
  <dcterms:modified xsi:type="dcterms:W3CDTF">2022-02-01T14:46:43Z</dcterms:modified>
</cp:coreProperties>
</file>