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16EECD3C-FDB5-66B9-5CAA-7E62A1B3A2A2}">
          <p14:sldIdLst>
            <p14:sldId id="256"/>
            <p14:sldId id="257"/>
          </p14:sldIdLst>
        </p14:section>
        <p14:section name="The Bakery and its Problems" id="{E49330B3-C0C0-07FC-9D99-46216CC6DFF7}">
          <p14:sldIdLst>
            <p14:sldId id="258"/>
            <p14:sldId id="259"/>
          </p14:sldIdLst>
        </p14:section>
        <p14:section name="PESTEL Framework" id="{DF5F74BF-2D4A-66F7-BF77-4BDC3973E061}">
          <p14:sldIdLst>
            <p14:sldId id="260"/>
            <p14:sldId id="261"/>
            <p14:sldId id="262"/>
          </p14:sldIdLst>
        </p14:section>
        <p14:section name="Cause-and-Effect Model" id="{5F45B712-58F6-32C7-40F6-414624DB4FC6}">
          <p14:sldIdLst>
            <p14:sldId id="263"/>
            <p14:sldId id="264"/>
          </p14:sldIdLst>
        </p14:section>
        <p14:section name="Findings and Close" id="{C36C1EB1-B0B0-BD7A-1A60-8328AB4D09A2}">
          <p14:sldIdLst>
            <p14:sldId id="265"/>
            <p14:sldId id="266"/>
            <p14:sldId id="267"/>
            <p14:sldId id="268"/>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7907" autoAdjust="0"/>
  </p:normalViewPr>
  <p:slideViewPr>
    <p:cSldViewPr snapToGrid="0" snapToObjects="1">
      <p:cViewPr varScale="1">
        <p:scale>
          <a:sx n="56" d="100"/>
          <a:sy n="56" d="100"/>
        </p:scale>
        <p:origin x="1685"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2B1A10"/>
                </a:solidFill>
                <a:latin typeface="+mn-lt"/>
              </a:defRPr>
            </a:pPr>
            <a:r>
              <a:rPr lang="en-US" sz="1300" b="0" i="0" u="none" strike="noStrike">
                <a:solidFill>
                  <a:srgbClr val="2B1A10"/>
                </a:solidFill>
                <a:latin typeface="+mn-lt"/>
              </a:rPr>
              <a:t>Sales index (2019 = 100)</a:t>
            </a:r>
          </a:p>
        </c:rich>
      </c:tx>
      <c:overlay val="0"/>
    </c:title>
    <c:autoTitleDeleted val="0"/>
    <c:plotArea>
      <c:layout/>
      <c:barChart>
        <c:barDir val="col"/>
        <c:grouping val="clustered"/>
        <c:varyColors val="0"/>
        <c:ser>
          <c:idx val="0"/>
          <c:order val="0"/>
          <c:tx>
            <c:strRef>
              <c:f>Sheet1!$B$1</c:f>
              <c:strCache>
                <c:ptCount val="1"/>
                <c:pt idx="0">
                  <c:v>Sales index (2019 = 100)</c:v>
                </c:pt>
              </c:strCache>
            </c:strRef>
          </c:tx>
          <c:spPr>
            <a:solidFill>
              <a:srgbClr val="5A3A22"/>
            </a:solidFill>
            <a:effectLst/>
          </c:spPr>
          <c:invertIfNegative val="0"/>
          <c:dPt>
            <c:idx val="0"/>
            <c:invertIfNegative val="0"/>
            <c:bubble3D val="0"/>
            <c:extLst>
              <c:ext xmlns:c16="http://schemas.microsoft.com/office/drawing/2014/chart" uri="{C3380CC4-5D6E-409C-BE32-E72D297353CC}">
                <c16:uniqueId val="{00000001-681A-49F8-ABCF-CC3E1F9F2924}"/>
              </c:ext>
            </c:extLst>
          </c:dPt>
          <c:dPt>
            <c:idx val="1"/>
            <c:invertIfNegative val="0"/>
            <c:bubble3D val="0"/>
            <c:spPr>
              <a:solidFill>
                <a:srgbClr val="C8562B"/>
              </a:solidFill>
              <a:effectLst/>
            </c:spPr>
            <c:extLst>
              <c:ext xmlns:c16="http://schemas.microsoft.com/office/drawing/2014/chart" uri="{C3380CC4-5D6E-409C-BE32-E72D297353CC}">
                <c16:uniqueId val="{00000003-681A-49F8-ABCF-CC3E1F9F2924}"/>
              </c:ext>
            </c:extLst>
          </c:dPt>
          <c:dLbls>
            <c:numFmt formatCode="#,##0" sourceLinked="0"/>
            <c:spPr>
              <a:noFill/>
              <a:ln>
                <a:noFill/>
              </a:ln>
              <a:effectLst/>
            </c:spPr>
            <c:txPr>
              <a:bodyPr/>
              <a:lstStyle/>
              <a:p>
                <a:pPr>
                  <a:defRPr sz="1400" b="0" i="0" u="none" strike="noStrike">
                    <a:solidFill>
                      <a:srgbClr val="2B1A10"/>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2019</c:v>
                </c:pt>
                <c:pt idx="1">
                  <c:v>2023–25 average</c:v>
                </c:pt>
              </c:strCache>
            </c:strRef>
          </c:cat>
          <c:val>
            <c:numRef>
              <c:f>Sheet1!$B$2:$B$3</c:f>
              <c:numCache>
                <c:formatCode>General</c:formatCode>
                <c:ptCount val="2"/>
                <c:pt idx="0">
                  <c:v>100</c:v>
                </c:pt>
                <c:pt idx="1">
                  <c:v>75</c:v>
                </c:pt>
              </c:numCache>
            </c:numRef>
          </c:val>
          <c:extLst>
            <c:ext xmlns:c16="http://schemas.microsoft.com/office/drawing/2014/chart" uri="{C3380CC4-5D6E-409C-BE32-E72D297353CC}">
              <c16:uniqueId val="{00000004-681A-49F8-ABCF-CC3E1F9F2924}"/>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5A3A22"/>
                </a:solidFill>
                <a:latin typeface="+mn-lt"/>
              </a:defRPr>
            </a:pPr>
            <a:endParaRPr lang="en-US"/>
          </a:p>
        </c:txPr>
        <c:crossAx val="2094734552"/>
        <c:crosses val="autoZero"/>
        <c:auto val="1"/>
        <c:lblAlgn val="ctr"/>
        <c:lblOffset val="100"/>
        <c:noMultiLvlLbl val="1"/>
      </c:catAx>
      <c:valAx>
        <c:axId val="2094734552"/>
        <c:scaling>
          <c:orientation val="minMax"/>
          <c:max val="120"/>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6615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 and this is my individual presentation on Basil’s Bakery for the module LCLM 4004, Problem Solving and Decision-Making.</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XXXX. During my presentation I will provide an introduction to Basil's bakery and describe the problems that the business is encountering and their nature and scope. I will then provide feedback on the PESTEL framework and then use it as an example for the bakery's external environment. Then I will discuss and </a:t>
            </a:r>
            <a:r>
              <a:rPr lang="en-US" dirty="0" err="1"/>
              <a:t>criticise</a:t>
            </a:r>
            <a:r>
              <a:rPr lang="en-US" dirty="0"/>
              <a:t> the Cause-and-Effect model and apply it to determine the root cause of the drop in sales. Lastly, I will summarise the findings from the analysis.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Since 2015, Basil's Bakery has been located on a retail park in Coventry, where Basil himself bakes organic cakes, pastries and bread. Local people, people employed in the retail trade, and people working in the industrial area nearby are drawn to the city centre by its flavour and convenience. The trading volume has persisted over the years until the onset of the pandemic in 2020, which saw the foot traffic to shops reduced with lockdowns, and this shift has never fully materialised, as sales in 2023-25 average about a quarter less than in 2019. Passing trade has been lost due to shop closures, redundancies and hybrid working, and rent, business rates, insurance and utilities have been increased significantly. The cost of the ingredients used for organics is also uncertain, which presents budgeting challenges. Since Basil has to stay at the site to bake, there's no possibility of delivery and leaving a phone unanswered is not good for pre-orders. He wants to see some evidence of what is causing the decline before he starts making any changes.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Basil's underlying issue is declining sales, which is caused by four interrelated problems. Most of these are external and mostly beyond control. The loss of retail park sites and employment opportunities reduces the number of people he has to serve as customers, but the national retail park footfall did increase 4.8% in October 2024, indicating a lack of local strength (Cutler, 2024). There is less weekday lunch trade as a result of Hybrid working, which 28% of working adults practice (Office for National Statistics, 2024). Small businesses are also impacted by higher overheads, as 80.4% report increased operating costs (Federation of Small Businesses, 2024). The problems that Basil has to deal with internally regarding service limits, such as no delivery and missed calls, the sourcing of organic products, and so on, are the easiest to handle.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PESTEL is a tool that analyses political, economic, social, technological, environmental and legal factors which are beyond an organisation's influence (CIPD, 2025). It is a tool adopted by businesses to avoid making decisions in a reactionary way and to systematically analyse their environment, especially when planning or entering new markets (Crimmins, 2025).</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has a number of strengths, such as providing early indications of threats and opportunities (Crimmins, 2025) and its simplicity and ease of use (CIPD, 2025). It has, however, little strict objective measurement or weighting of factors (Yüksel, 2012), and the results rely on subjective assumptions which age rapidly (Yüksel, 2012). It is best used as a point of reference that is updated on a regular basis.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bakery is impacted differently by each PESTEL factor. Political: Business rates are a major fixed cost for Basil, but as Greenhalgh, Johnson and Huntley (2019) reported, many independent, high street stores in northern England were either exempted from the rate or had their bills cut. Economic: Basil has to pay for energy costs in addition to rent and insurance, as artisanal bakeries consume about six times more electricity than the typical small business in the UK, according to Roscoe (2025). In the same way that Basil's weekday customers of lunch and nearby shops are lost to the workplaces, spending will shift from workplace districts to residential areas when people work from home, as demonstrated by De Fraja, Matheson and Rockey (2021). Technological: Ashcroft et al. (2019) revealed that independent restaurants are not enthusiastic about new systems due to problems related to costs, space, and reliability concerns, a potential reason why Basil has not yet been well-known for reliable ordering or delivery systems. As noted by Legal (2006) and Fairman (2006), few small food enterprises maintain good formal compliance systems, so the requirements of regulation will take management time, which Basil also needs to spend on baking and serving. Environmental: Smith et al. (2019) state that the yields in organic farming are more unpredictable, so Basil's worry about the cost of ingredients is justified.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Cause and effect thinking is a method of explaining the cause and effect of an exposure, action or intervention resulting in a specific outcome. The Cause-and-Effect Clinical Method helps medical students to think backwards from symptoms to potential causes and forwards to likely consequences, thereby making clinical reasoning 'transparent' (Khalid et al., 2025). It is utilised because causal inference aims to assess the direct impact of an exposure or intervention on an outcome instead of just describing a relationship (Foong et al., 2025). This method can be used in infectious-disease epidemiology, where observational data can be used to estimate cause-effect relationships (Ssentongo et al., 2025). It should not be used when researchers assume that there is a causal relationship between two variables based on the fact that they are associated, unless a hypothesis is explicitly stated and a proper method of investigation is followed (Chiu et al., 2025). The benefit of it is that it allows one to make the assumptions explicit and to minimise biases such as confounding, selection bias, and measurement error (Chiu et al., 2025). In conclusion, cause-and-effect analysis plays an essential role in making rational choices and comparing the effectiveness of interventions in fields such as healthcare, economics, and social science and policy (Zhang et al., 2025).</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fishbone diagram presents the effect of sales that are approximately 25% lower than 2019, and identifies the causes into six branches. National retail park footfall has increased (Cutler, 2024) but the Location branch reveals that shop closures and empty units are present. The Customers branch includes individuals who have lost a local job or are employed from home due to Covid (Office for National Statistics, 2024; De Fraja, Matheson and Rockey, 2021). Rent and rates, insurance and energy (Federation of Small Businesses 2024; Roscoe 2025) are included in the Costs branch. The organic prices for materials are volatile (Smith et al., 2019). The Process branch indicates that Basil is not to be delivered. Phone-only pre-ordering is apparent in the Technology branch (Ashcroft et al., 2019). There are two root causes that stand out: (1) the number of local customers is less and (2) the service model is one that requires customers to visit physically. The diagram, however, does not prove causation, just association (Chiu et al., 2025).</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the evidence suggests this fall in sales is not a Covid-19 short-term effect. The 2023-2025 sales figures remain approximately 25% lower than the 2019 sales figure, suggesting a lasting shift in demand. Secondly, most of the causes are external. The weakness is not national, as the national retail park footfall has increased by 4.8% in October 2024 (Cutler, 2024), the passing trade has been impacted by shop closures. Furthermore, 28% of working adults are currently working remotely at least part of the time (Office for National Statistics, 2024) and spending is likely to be concentrated in residential areas (De Fraja, Matheson and Rockey, 2021). These statistics are national statistics, however, and can only suggest, not prove, what is happening in Coventry. Thirdly, expenses are increasing while the income is decreasing. In fact, 80.4% of small businesses experience increased operating expenses due to the fact that organic yields are unpredictable (Smith et al., 2019) and stock is hard to budget for. However, it is the internal causes which are most relevant for decision making as Basil can control them. Even when customers still wish to purchase the product, but are unable to do so due to the lack of delivery and reliable pre-ordering, this will deter them from buying (Ashcroft et al., 2019). Lastly, there are some limits to both models. PESTEL does not give weight or tie in its factors (Yüksel, 2012), and cause and effect reasoning can be the fallacy of confusing correlation with causation (Chiu et al., 2025). So the results are preliminary and should be used as a starting point and Basil should gather his own sales and customer information before making changes to the business.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sources used in this presentation, set out in Harvard format.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brings me to the end of my presentation. I am happy to answer any questions you may have.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and for your time today.</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6400800"/>
            <a:ext cx="7315200" cy="274320"/>
          </a:xfrm>
          <a:prstGeom prst="rect">
            <a:avLst/>
          </a:prstGeom>
          <a:noFill/>
          <a:ln/>
        </p:spPr>
        <p:txBody>
          <a:bodyPr wrap="square" lIns="0" tIns="0" rIns="0" bIns="0" rtlCol="0" anchor="ctr"/>
          <a:lstStyle/>
          <a:p>
            <a:pPr marL="0" indent="0">
              <a:buNone/>
            </a:pPr>
            <a:r>
              <a:rPr lang="en-US" sz="1000" dirty="0">
                <a:solidFill>
                  <a:schemeClr val="accent6"/>
                </a:solidFill>
              </a:rPr>
              <a:t>Basil’s Bakery  |  LCLM 4004 Problem Solving and Decision-Making</a:t>
            </a:r>
            <a:endParaRPr lang="en-US" sz="1000" dirty="0"/>
          </a:p>
        </p:txBody>
      </p:sp>
      <p:sp>
        <p:nvSpPr>
          <p:cNvPr id="3" name="Text 1"/>
          <p:cNvSpPr>
            <a:spLocks noGrp="1"/>
          </p:cNvSpPr>
          <p:nvPr>
            <p:ph type="title" idx="101" hasCustomPrompt="1"/>
          </p:nvPr>
        </p:nvSpPr>
        <p:spPr>
          <a:xfrm>
            <a:off x="548640" y="658368"/>
            <a:ext cx="11064240" cy="685800"/>
          </a:xfrm>
          <a:prstGeom prst="rect">
            <a:avLst/>
          </a:prstGeom>
          <a:noFill/>
          <a:ln/>
        </p:spPr>
        <p:txBody>
          <a:bodyPr wrap="square" rtlCol="0"/>
          <a:lstStyle>
            <a:lvl1pPr marL="0" indent="0" algn="l">
              <a:buNone/>
              <a:defRPr lang="en-US" sz="3200" b="1" dirty="0">
                <a:solidFill>
                  <a:schemeClr val="tx1"/>
                </a:solidFill>
              </a:defRPr>
            </a:lvl1pPr>
          </a:lstStyle>
          <a:p>
            <a:pPr marL="0" indent="0" algn="l">
              <a:buNone/>
            </a:pPr>
            <a:endParaRPr lang="en-US" sz="32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V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Shape 0"/>
          <p:cNvSpPr/>
          <p:nvPr/>
        </p:nvSpPr>
        <p:spPr>
          <a:xfrm>
            <a:off x="548640" y="457200"/>
            <a:ext cx="2514600" cy="1051560"/>
          </a:xfrm>
          <a:prstGeom prst="roundRect">
            <a:avLst>
              <a:gd name="adj" fmla="val 8696"/>
            </a:avLst>
          </a:prstGeom>
          <a:solidFill>
            <a:schemeClr val="bg1"/>
          </a:solidFill>
          <a:ln w="12700">
            <a:solidFill>
              <a:schemeClr val="bg1"/>
            </a:solidFill>
            <a:prstDash val="solid"/>
          </a:ln>
        </p:spPr>
        <p:txBody>
          <a:bodyPr/>
          <a:lstStyle/>
          <a:p>
            <a:endParaRPr lang="en-GB"/>
          </a:p>
        </p:txBody>
      </p:sp>
      <p:pic>
        <p:nvPicPr>
          <p:cNvPr id="4" name="Image 0" descr="University of Wales Trinity Saint David logo"/>
          <p:cNvPicPr>
            <a:picLocks noChangeAspect="1"/>
          </p:cNvPicPr>
          <p:nvPr/>
        </p:nvPicPr>
        <p:blipFill>
          <a:blip r:embed="rId3"/>
          <a:stretch>
            <a:fillRect/>
          </a:stretch>
        </p:blipFill>
        <p:spPr>
          <a:xfrm>
            <a:off x="713232" y="566928"/>
            <a:ext cx="2194560" cy="871423"/>
          </a:xfrm>
          <a:prstGeom prst="rect">
            <a:avLst/>
          </a:prstGeom>
        </p:spPr>
      </p:pic>
      <p:sp>
        <p:nvSpPr>
          <p:cNvPr id="5" name="Text 1"/>
          <p:cNvSpPr txBox="1"/>
          <p:nvPr/>
        </p:nvSpPr>
        <p:spPr>
          <a:xfrm>
            <a:off x="548640" y="1965960"/>
            <a:ext cx="5852160" cy="320040"/>
          </a:xfrm>
          <a:prstGeom prst="rect">
            <a:avLst/>
          </a:prstGeom>
          <a:noFill/>
          <a:ln/>
        </p:spPr>
        <p:txBody>
          <a:bodyPr wrap="square" lIns="0" tIns="0" rIns="0" bIns="0" rtlCol="0" anchor="ctr"/>
          <a:lstStyle/>
          <a:p>
            <a:pPr marL="0" indent="0">
              <a:buNone/>
            </a:pPr>
            <a:r>
              <a:rPr lang="en-US" sz="1400" b="1" kern="0" spc="300" dirty="0">
                <a:solidFill>
                  <a:schemeClr val="accent2"/>
                </a:solidFill>
              </a:rPr>
              <a:t>COMPONENT 1  ·  BASIL’S BAKERY</a:t>
            </a:r>
            <a:endParaRPr lang="en-US" sz="1400" dirty="0"/>
          </a:p>
        </p:txBody>
      </p:sp>
      <p:sp>
        <p:nvSpPr>
          <p:cNvPr id="6" name="Text 2"/>
          <p:cNvSpPr txBox="1"/>
          <p:nvPr/>
        </p:nvSpPr>
        <p:spPr>
          <a:xfrm>
            <a:off x="548640" y="2377440"/>
            <a:ext cx="5760720" cy="1417320"/>
          </a:xfrm>
          <a:prstGeom prst="rect">
            <a:avLst/>
          </a:prstGeom>
          <a:noFill/>
          <a:ln/>
        </p:spPr>
        <p:txBody>
          <a:bodyPr wrap="square" lIns="0" tIns="0" rIns="0" bIns="0" rtlCol="0" anchor="t"/>
          <a:lstStyle/>
          <a:p>
            <a:pPr marL="0" indent="0">
              <a:buNone/>
            </a:pPr>
            <a:r>
              <a:rPr lang="en-US" sz="3800" b="1" dirty="0">
                <a:solidFill>
                  <a:schemeClr val="bg1"/>
                </a:solidFill>
                <a:latin typeface="Cambria" pitchFamily="34" charset="0"/>
                <a:ea typeface="Cambria" pitchFamily="34" charset="-122"/>
                <a:cs typeface="Cambria" pitchFamily="34" charset="-120"/>
              </a:rPr>
              <a:t>Individual Presentation – Basil’s Bakery</a:t>
            </a:r>
            <a:endParaRPr lang="en-US" sz="3800" dirty="0"/>
          </a:p>
        </p:txBody>
      </p:sp>
      <p:graphicFrame>
        <p:nvGraphicFramePr>
          <p:cNvPr id="2" name="Table 0"/>
          <p:cNvGraphicFramePr>
            <a:graphicFrameLocks noGrp="1"/>
          </p:cNvGraphicFramePr>
          <p:nvPr>
            <p:extLst>
              <p:ext uri="{D42A27DB-BD31-4B8C-83A1-F6EECF244321}">
                <p14:modId xmlns:p14="http://schemas.microsoft.com/office/powerpoint/2010/main" val="1416562568"/>
              </p:ext>
            </p:extLst>
          </p:nvPr>
        </p:nvGraphicFramePr>
        <p:xfrm>
          <a:off x="548640" y="4206240"/>
          <a:ext cx="5760720" cy="1042416"/>
        </p:xfrm>
        <a:graphic>
          <a:graphicData uri="http://schemas.openxmlformats.org/drawingml/2006/table">
            <a:tbl>
              <a:tblPr/>
              <a:tblGrid>
                <a:gridCol w="1828800">
                  <a:extLst>
                    <a:ext uri="{9D8B030D-6E8A-4147-A177-3AD203B41FA5}">
                      <a16:colId xmlns:a16="http://schemas.microsoft.com/office/drawing/2014/main" val="20000"/>
                    </a:ext>
                  </a:extLst>
                </a:gridCol>
                <a:gridCol w="3931920">
                  <a:extLst>
                    <a:ext uri="{9D8B030D-6E8A-4147-A177-3AD203B41FA5}">
                      <a16:colId xmlns:a16="http://schemas.microsoft.com/office/drawing/2014/main" val="20001"/>
                    </a:ext>
                  </a:extLst>
                </a:gridCol>
              </a:tblGrid>
              <a:tr h="347472">
                <a:tc>
                  <a:txBody>
                    <a:bodyPr/>
                    <a:lstStyle/>
                    <a:p>
                      <a:pPr marL="0" indent="0">
                        <a:buNone/>
                      </a:pPr>
                      <a:r>
                        <a:rPr lang="en-US" sz="1500" b="1" dirty="0">
                          <a:solidFill>
                            <a:schemeClr val="accent2"/>
                          </a:solidFill>
                        </a:rPr>
                        <a:t>Module Code</a:t>
                      </a:r>
                      <a:endParaRPr lang="en-US" sz="1500" dirty="0"/>
                    </a:p>
                  </a:txBody>
                  <a:tcPr marL="0" marR="0" marT="0" marB="0">
                    <a:lnL w="0" cap="flat" cmpd="sng" algn="ctr">
                      <a:noFill/>
                    </a:lnL>
                    <a:lnR w="0" cap="flat" cmpd="sng" algn="ctr">
                      <a:noFill/>
                    </a:lnR>
                    <a:lnT w="0" cap="flat" cmpd="sng" algn="ctr">
                      <a:noFill/>
                    </a:lnT>
                    <a:lnB w="0" cap="flat" cmpd="sng" algn="ctr">
                      <a:noFill/>
                    </a:lnB>
                  </a:tcPr>
                </a:tc>
                <a:tc>
                  <a:txBody>
                    <a:bodyPr/>
                    <a:lstStyle/>
                    <a:p>
                      <a:pPr marL="0" indent="0">
                        <a:buNone/>
                      </a:pPr>
                      <a:r>
                        <a:rPr lang="en-US" sz="1500" dirty="0">
                          <a:solidFill>
                            <a:schemeClr val="bg1"/>
                          </a:solidFill>
                        </a:rPr>
                        <a:t>LCLM 4004</a:t>
                      </a:r>
                      <a:endParaRPr lang="en-US" sz="1500" dirty="0"/>
                    </a:p>
                  </a:txBody>
                  <a:tcPr marL="0" marR="0" marT="0" marB="0">
                    <a:lnL w="0" cap="flat" cmpd="sng" algn="ctr">
                      <a:noFill/>
                    </a:lnL>
                    <a:lnR w="0" cap="flat" cmpd="sng" algn="ctr">
                      <a:noFill/>
                    </a:lnR>
                    <a:lnT w="0" cap="flat" cmpd="sng" algn="ctr">
                      <a:noFill/>
                    </a:lnT>
                    <a:lnB w="0" cap="flat" cmpd="sng" algn="ctr">
                      <a:noFill/>
                    </a:lnB>
                  </a:tcPr>
                </a:tc>
                <a:extLst>
                  <a:ext uri="{0D108BD9-81ED-4DB2-BD59-A6C34878D82A}">
                    <a16:rowId xmlns:a16="http://schemas.microsoft.com/office/drawing/2014/main" val="10003"/>
                  </a:ext>
                </a:extLst>
              </a:tr>
              <a:tr h="347472">
                <a:tc>
                  <a:txBody>
                    <a:bodyPr/>
                    <a:lstStyle/>
                    <a:p>
                      <a:pPr marL="0" indent="0">
                        <a:buNone/>
                      </a:pPr>
                      <a:r>
                        <a:rPr lang="en-US" sz="1500" b="1" dirty="0">
                          <a:solidFill>
                            <a:schemeClr val="accent2"/>
                          </a:solidFill>
                        </a:rPr>
                        <a:t>Module Name</a:t>
                      </a:r>
                      <a:endParaRPr lang="en-US" sz="1500" dirty="0"/>
                    </a:p>
                  </a:txBody>
                  <a:tcPr marL="0" marR="0" marT="0" marB="0">
                    <a:lnL w="0" cap="flat" cmpd="sng" algn="ctr">
                      <a:noFill/>
                    </a:lnL>
                    <a:lnR w="0" cap="flat" cmpd="sng" algn="ctr">
                      <a:noFill/>
                    </a:lnR>
                    <a:lnT w="0" cap="flat" cmpd="sng" algn="ctr">
                      <a:noFill/>
                    </a:lnT>
                    <a:lnB w="0" cap="flat" cmpd="sng" algn="ctr">
                      <a:noFill/>
                    </a:lnB>
                  </a:tcPr>
                </a:tc>
                <a:tc>
                  <a:txBody>
                    <a:bodyPr/>
                    <a:lstStyle/>
                    <a:p>
                      <a:pPr marL="0" indent="0">
                        <a:buNone/>
                      </a:pPr>
                      <a:r>
                        <a:rPr lang="en-US" sz="1500" dirty="0">
                          <a:solidFill>
                            <a:schemeClr val="bg1"/>
                          </a:solidFill>
                        </a:rPr>
                        <a:t>Problem Solving and Decision-Making</a:t>
                      </a:r>
                      <a:endParaRPr lang="en-US" sz="1500" dirty="0"/>
                    </a:p>
                  </a:txBody>
                  <a:tcPr marL="0" marR="0" marT="0" marB="0">
                    <a:lnL w="0" cap="flat" cmpd="sng" algn="ctr">
                      <a:noFill/>
                    </a:lnL>
                    <a:lnR w="0" cap="flat" cmpd="sng" algn="ctr">
                      <a:noFill/>
                    </a:lnR>
                    <a:lnT w="0" cap="flat" cmpd="sng" algn="ctr">
                      <a:noFill/>
                    </a:lnT>
                    <a:lnB w="0" cap="flat" cmpd="sng" algn="ctr">
                      <a:noFill/>
                    </a:lnB>
                  </a:tcPr>
                </a:tc>
                <a:extLst>
                  <a:ext uri="{0D108BD9-81ED-4DB2-BD59-A6C34878D82A}">
                    <a16:rowId xmlns:a16="http://schemas.microsoft.com/office/drawing/2014/main" val="10004"/>
                  </a:ext>
                </a:extLst>
              </a:tr>
              <a:tr h="347472">
                <a:tc>
                  <a:txBody>
                    <a:bodyPr/>
                    <a:lstStyle/>
                    <a:p>
                      <a:pPr marL="0" indent="0">
                        <a:buNone/>
                      </a:pPr>
                      <a:r>
                        <a:rPr lang="en-US" sz="1500" b="1" dirty="0">
                          <a:solidFill>
                            <a:schemeClr val="accent2"/>
                          </a:solidFill>
                        </a:rPr>
                        <a:t>Component 1</a:t>
                      </a:r>
                      <a:endParaRPr lang="en-US" sz="1500" dirty="0"/>
                    </a:p>
                  </a:txBody>
                  <a:tcPr marL="0" marR="0" marT="0" marB="0">
                    <a:lnL w="0" cap="flat" cmpd="sng" algn="ctr">
                      <a:noFill/>
                    </a:lnL>
                    <a:lnR w="0" cap="flat" cmpd="sng" algn="ctr">
                      <a:noFill/>
                    </a:lnR>
                    <a:lnT w="0" cap="flat" cmpd="sng" algn="ctr">
                      <a:noFill/>
                    </a:lnT>
                    <a:lnB w="0" cap="flat" cmpd="sng" algn="ctr">
                      <a:noFill/>
                    </a:lnB>
                  </a:tcPr>
                </a:tc>
                <a:tc>
                  <a:txBody>
                    <a:bodyPr/>
                    <a:lstStyle/>
                    <a:p>
                      <a:pPr marL="0" indent="0">
                        <a:buNone/>
                      </a:pPr>
                      <a:r>
                        <a:rPr lang="en-US" sz="1500" dirty="0">
                          <a:solidFill>
                            <a:schemeClr val="bg1"/>
                          </a:solidFill>
                        </a:rPr>
                        <a:t>Basil’s Bakery</a:t>
                      </a:r>
                      <a:endParaRPr lang="en-US" sz="1500" dirty="0"/>
                    </a:p>
                  </a:txBody>
                  <a:tcPr marL="0" marR="0" marT="0" marB="0">
                    <a:lnL w="0" cap="flat" cmpd="sng" algn="ctr">
                      <a:noFill/>
                    </a:lnL>
                    <a:lnR w="0" cap="flat" cmpd="sng" algn="ctr">
                      <a:noFill/>
                    </a:lnR>
                    <a:lnT w="0" cap="flat" cmpd="sng" algn="ctr">
                      <a:noFill/>
                    </a:lnT>
                    <a:lnB w="0" cap="flat" cmpd="sng" algn="ctr">
                      <a:noFill/>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Presentation Overview</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AGENDA</a:t>
            </a:r>
            <a:endParaRPr lang="en-US" sz="1200" dirty="0"/>
          </a:p>
        </p:txBody>
      </p:sp>
      <p:sp>
        <p:nvSpPr>
          <p:cNvPr id="5" name="Shape 2"/>
          <p:cNvSpPr/>
          <p:nvPr/>
        </p:nvSpPr>
        <p:spPr>
          <a:xfrm>
            <a:off x="548640" y="1691640"/>
            <a:ext cx="6309360" cy="914400"/>
          </a:xfrm>
          <a:prstGeom prst="roundRect">
            <a:avLst>
              <a:gd name="adj" fmla="val 12000"/>
            </a:avLst>
          </a:prstGeom>
          <a:solidFill>
            <a:schemeClr val="bg2"/>
          </a:solidFill>
          <a:ln w="12700">
            <a:solidFill>
              <a:schemeClr val="bg2"/>
            </a:solidFill>
            <a:prstDash val="solid"/>
          </a:ln>
        </p:spPr>
        <p:txBody>
          <a:bodyPr/>
          <a:lstStyle/>
          <a:p>
            <a:endParaRPr lang="en-GB"/>
          </a:p>
        </p:txBody>
      </p:sp>
      <p:sp>
        <p:nvSpPr>
          <p:cNvPr id="6" name="Shape 3"/>
          <p:cNvSpPr/>
          <p:nvPr/>
        </p:nvSpPr>
        <p:spPr>
          <a:xfrm>
            <a:off x="731520" y="1874520"/>
            <a:ext cx="548640" cy="548640"/>
          </a:xfrm>
          <a:prstGeom prst="ellipse">
            <a:avLst/>
          </a:prstGeom>
          <a:solidFill>
            <a:schemeClr val="accent1"/>
          </a:solidFill>
          <a:ln/>
        </p:spPr>
        <p:txBody>
          <a:bodyPr/>
          <a:lstStyle/>
          <a:p>
            <a:endParaRPr lang="en-GB"/>
          </a:p>
        </p:txBody>
      </p:sp>
      <p:sp>
        <p:nvSpPr>
          <p:cNvPr id="7" name="Text 4"/>
          <p:cNvSpPr txBox="1"/>
          <p:nvPr/>
        </p:nvSpPr>
        <p:spPr>
          <a:xfrm>
            <a:off x="731520" y="1874520"/>
            <a:ext cx="548640" cy="548640"/>
          </a:xfrm>
          <a:prstGeom prst="rect">
            <a:avLst/>
          </a:prstGeom>
          <a:noFill/>
          <a:ln/>
        </p:spPr>
        <p:txBody>
          <a:bodyPr wrap="square" lIns="0" tIns="0" rIns="0" bIns="0" rtlCol="0" anchor="ctr"/>
          <a:lstStyle/>
          <a:p>
            <a:pPr marL="0" indent="0" algn="ctr">
              <a:buNone/>
            </a:pPr>
            <a:r>
              <a:rPr lang="en-US" sz="1800" b="1" dirty="0">
                <a:solidFill>
                  <a:schemeClr val="bg1"/>
                </a:solidFill>
                <a:latin typeface="Cambria" pitchFamily="34" charset="0"/>
                <a:ea typeface="Cambria" pitchFamily="34" charset="-122"/>
                <a:cs typeface="Cambria" pitchFamily="34" charset="-120"/>
              </a:rPr>
              <a:t>1</a:t>
            </a:r>
            <a:endParaRPr lang="en-US" sz="1800" dirty="0"/>
          </a:p>
        </p:txBody>
      </p:sp>
      <p:sp>
        <p:nvSpPr>
          <p:cNvPr id="8" name="Text 5"/>
          <p:cNvSpPr txBox="1"/>
          <p:nvPr/>
        </p:nvSpPr>
        <p:spPr>
          <a:xfrm>
            <a:off x="1508760" y="1691640"/>
            <a:ext cx="5212080" cy="914400"/>
          </a:xfrm>
          <a:prstGeom prst="rect">
            <a:avLst/>
          </a:prstGeom>
          <a:noFill/>
          <a:ln/>
        </p:spPr>
        <p:txBody>
          <a:bodyPr wrap="square" lIns="0" tIns="0" rIns="0" bIns="0" rtlCol="0" anchor="ctr"/>
          <a:lstStyle/>
          <a:p>
            <a:pPr marL="0" indent="0">
              <a:buNone/>
            </a:pPr>
            <a:r>
              <a:rPr lang="en-US" sz="1700" dirty="0">
                <a:solidFill>
                  <a:schemeClr val="tx1"/>
                </a:solidFill>
              </a:rPr>
              <a:t>The presentation is about Basil’s Bakery a UK-based organics bakery in Coventry Retail Park. </a:t>
            </a:r>
            <a:endParaRPr lang="en-US" sz="1700" dirty="0"/>
          </a:p>
        </p:txBody>
      </p:sp>
      <p:sp>
        <p:nvSpPr>
          <p:cNvPr id="9" name="Shape 6"/>
          <p:cNvSpPr/>
          <p:nvPr/>
        </p:nvSpPr>
        <p:spPr>
          <a:xfrm>
            <a:off x="548640" y="2788920"/>
            <a:ext cx="6309360" cy="914400"/>
          </a:xfrm>
          <a:prstGeom prst="roundRect">
            <a:avLst>
              <a:gd name="adj" fmla="val 12000"/>
            </a:avLst>
          </a:prstGeom>
          <a:solidFill>
            <a:schemeClr val="bg2"/>
          </a:solidFill>
          <a:ln w="12700">
            <a:solidFill>
              <a:schemeClr val="bg2"/>
            </a:solidFill>
            <a:prstDash val="solid"/>
          </a:ln>
        </p:spPr>
        <p:txBody>
          <a:bodyPr/>
          <a:lstStyle/>
          <a:p>
            <a:endParaRPr lang="en-GB"/>
          </a:p>
        </p:txBody>
      </p:sp>
      <p:sp>
        <p:nvSpPr>
          <p:cNvPr id="10" name="Shape 7"/>
          <p:cNvSpPr/>
          <p:nvPr/>
        </p:nvSpPr>
        <p:spPr>
          <a:xfrm>
            <a:off x="731520" y="2971800"/>
            <a:ext cx="548640" cy="548640"/>
          </a:xfrm>
          <a:prstGeom prst="ellipse">
            <a:avLst/>
          </a:prstGeom>
          <a:solidFill>
            <a:schemeClr val="accent1"/>
          </a:solidFill>
          <a:ln/>
        </p:spPr>
        <p:txBody>
          <a:bodyPr/>
          <a:lstStyle/>
          <a:p>
            <a:endParaRPr lang="en-GB"/>
          </a:p>
        </p:txBody>
      </p:sp>
      <p:sp>
        <p:nvSpPr>
          <p:cNvPr id="11" name="Text 8"/>
          <p:cNvSpPr txBox="1"/>
          <p:nvPr/>
        </p:nvSpPr>
        <p:spPr>
          <a:xfrm>
            <a:off x="731520" y="2971800"/>
            <a:ext cx="548640" cy="548640"/>
          </a:xfrm>
          <a:prstGeom prst="rect">
            <a:avLst/>
          </a:prstGeom>
          <a:noFill/>
          <a:ln/>
        </p:spPr>
        <p:txBody>
          <a:bodyPr wrap="square" lIns="0" tIns="0" rIns="0" bIns="0" rtlCol="0" anchor="ctr"/>
          <a:lstStyle/>
          <a:p>
            <a:pPr marL="0" indent="0" algn="ctr">
              <a:buNone/>
            </a:pPr>
            <a:r>
              <a:rPr lang="en-US" sz="1800" b="1" dirty="0">
                <a:solidFill>
                  <a:schemeClr val="bg1"/>
                </a:solidFill>
                <a:latin typeface="Cambria" pitchFamily="34" charset="0"/>
                <a:ea typeface="Cambria" pitchFamily="34" charset="-122"/>
                <a:cs typeface="Cambria" pitchFamily="34" charset="-120"/>
              </a:rPr>
              <a:t>2</a:t>
            </a:r>
            <a:endParaRPr lang="en-US" sz="1800" dirty="0"/>
          </a:p>
        </p:txBody>
      </p:sp>
      <p:sp>
        <p:nvSpPr>
          <p:cNvPr id="12" name="Text 9"/>
          <p:cNvSpPr txBox="1"/>
          <p:nvPr/>
        </p:nvSpPr>
        <p:spPr>
          <a:xfrm>
            <a:off x="1508760" y="2788920"/>
            <a:ext cx="5212080" cy="914400"/>
          </a:xfrm>
          <a:prstGeom prst="rect">
            <a:avLst/>
          </a:prstGeom>
          <a:noFill/>
          <a:ln/>
        </p:spPr>
        <p:txBody>
          <a:bodyPr wrap="square" lIns="0" tIns="0" rIns="0" bIns="0" rtlCol="0" anchor="ctr"/>
          <a:lstStyle/>
          <a:p>
            <a:pPr marL="0" indent="0">
              <a:buNone/>
            </a:pPr>
            <a:r>
              <a:rPr lang="en-US" sz="1700" dirty="0">
                <a:solidFill>
                  <a:schemeClr val="tx1"/>
                </a:solidFill>
              </a:rPr>
              <a:t>Given the case study, the presentation identifies the key problem faced by the bakery leading to substantial operational challenges. </a:t>
            </a:r>
            <a:endParaRPr lang="en-US" sz="1700" dirty="0"/>
          </a:p>
        </p:txBody>
      </p:sp>
      <p:sp>
        <p:nvSpPr>
          <p:cNvPr id="13" name="Shape 10"/>
          <p:cNvSpPr/>
          <p:nvPr/>
        </p:nvSpPr>
        <p:spPr>
          <a:xfrm>
            <a:off x="548640" y="3886200"/>
            <a:ext cx="6309360" cy="914400"/>
          </a:xfrm>
          <a:prstGeom prst="roundRect">
            <a:avLst>
              <a:gd name="adj" fmla="val 12000"/>
            </a:avLst>
          </a:prstGeom>
          <a:solidFill>
            <a:schemeClr val="bg2"/>
          </a:solidFill>
          <a:ln w="12700">
            <a:solidFill>
              <a:schemeClr val="bg2"/>
            </a:solidFill>
            <a:prstDash val="solid"/>
          </a:ln>
        </p:spPr>
        <p:txBody>
          <a:bodyPr/>
          <a:lstStyle/>
          <a:p>
            <a:endParaRPr lang="en-GB"/>
          </a:p>
        </p:txBody>
      </p:sp>
      <p:sp>
        <p:nvSpPr>
          <p:cNvPr id="14" name="Shape 11"/>
          <p:cNvSpPr/>
          <p:nvPr/>
        </p:nvSpPr>
        <p:spPr>
          <a:xfrm>
            <a:off x="731520" y="4069080"/>
            <a:ext cx="548640" cy="548640"/>
          </a:xfrm>
          <a:prstGeom prst="ellipse">
            <a:avLst/>
          </a:prstGeom>
          <a:solidFill>
            <a:schemeClr val="accent1"/>
          </a:solidFill>
          <a:ln/>
        </p:spPr>
        <p:txBody>
          <a:bodyPr/>
          <a:lstStyle/>
          <a:p>
            <a:endParaRPr lang="en-GB"/>
          </a:p>
        </p:txBody>
      </p:sp>
      <p:sp>
        <p:nvSpPr>
          <p:cNvPr id="15" name="Text 12"/>
          <p:cNvSpPr txBox="1"/>
          <p:nvPr/>
        </p:nvSpPr>
        <p:spPr>
          <a:xfrm>
            <a:off x="731520" y="4069080"/>
            <a:ext cx="548640" cy="548640"/>
          </a:xfrm>
          <a:prstGeom prst="rect">
            <a:avLst/>
          </a:prstGeom>
          <a:noFill/>
          <a:ln/>
        </p:spPr>
        <p:txBody>
          <a:bodyPr wrap="square" lIns="0" tIns="0" rIns="0" bIns="0" rtlCol="0" anchor="ctr"/>
          <a:lstStyle/>
          <a:p>
            <a:pPr marL="0" indent="0" algn="ctr">
              <a:buNone/>
            </a:pPr>
            <a:r>
              <a:rPr lang="en-US" sz="1800" b="1" dirty="0">
                <a:solidFill>
                  <a:schemeClr val="bg1"/>
                </a:solidFill>
                <a:latin typeface="Cambria" pitchFamily="34" charset="0"/>
                <a:ea typeface="Cambria" pitchFamily="34" charset="-122"/>
                <a:cs typeface="Cambria" pitchFamily="34" charset="-120"/>
              </a:rPr>
              <a:t>3</a:t>
            </a:r>
            <a:endParaRPr lang="en-US" sz="1800" dirty="0"/>
          </a:p>
        </p:txBody>
      </p:sp>
      <p:sp>
        <p:nvSpPr>
          <p:cNvPr id="16" name="Text 13"/>
          <p:cNvSpPr txBox="1"/>
          <p:nvPr/>
        </p:nvSpPr>
        <p:spPr>
          <a:xfrm>
            <a:off x="1508760" y="3886200"/>
            <a:ext cx="5212080" cy="914400"/>
          </a:xfrm>
          <a:prstGeom prst="rect">
            <a:avLst/>
          </a:prstGeom>
          <a:noFill/>
          <a:ln/>
        </p:spPr>
        <p:txBody>
          <a:bodyPr wrap="square" lIns="0" tIns="0" rIns="0" bIns="0" rtlCol="0" anchor="ctr"/>
          <a:lstStyle/>
          <a:p>
            <a:pPr marL="0" indent="0">
              <a:buNone/>
            </a:pPr>
            <a:r>
              <a:rPr lang="en-US" sz="1700" dirty="0"/>
              <a:t>Presenting</a:t>
            </a:r>
            <a:r>
              <a:rPr lang="en-US" sz="1700" dirty="0">
                <a:solidFill>
                  <a:schemeClr val="tx1"/>
                </a:solidFill>
              </a:rPr>
              <a:t> the PESTEL framework along with its application in the case of Basil’s Bakery to examine the nature of the factors impacting the business.</a:t>
            </a:r>
            <a:endParaRPr lang="en-US" sz="1700" dirty="0"/>
          </a:p>
        </p:txBody>
      </p:sp>
      <p:sp>
        <p:nvSpPr>
          <p:cNvPr id="17" name="Shape 14"/>
          <p:cNvSpPr/>
          <p:nvPr/>
        </p:nvSpPr>
        <p:spPr>
          <a:xfrm>
            <a:off x="548640" y="4983480"/>
            <a:ext cx="6309360" cy="914400"/>
          </a:xfrm>
          <a:prstGeom prst="roundRect">
            <a:avLst>
              <a:gd name="adj" fmla="val 12000"/>
            </a:avLst>
          </a:prstGeom>
          <a:solidFill>
            <a:schemeClr val="bg2"/>
          </a:solidFill>
          <a:ln w="12700">
            <a:solidFill>
              <a:schemeClr val="bg2"/>
            </a:solidFill>
            <a:prstDash val="solid"/>
          </a:ln>
        </p:spPr>
        <p:txBody>
          <a:bodyPr/>
          <a:lstStyle/>
          <a:p>
            <a:endParaRPr lang="en-GB"/>
          </a:p>
        </p:txBody>
      </p:sp>
      <p:sp>
        <p:nvSpPr>
          <p:cNvPr id="18" name="Shape 15"/>
          <p:cNvSpPr/>
          <p:nvPr/>
        </p:nvSpPr>
        <p:spPr>
          <a:xfrm>
            <a:off x="731520" y="5166360"/>
            <a:ext cx="548640" cy="548640"/>
          </a:xfrm>
          <a:prstGeom prst="ellipse">
            <a:avLst/>
          </a:prstGeom>
          <a:solidFill>
            <a:schemeClr val="accent1"/>
          </a:solidFill>
          <a:ln/>
        </p:spPr>
        <p:txBody>
          <a:bodyPr/>
          <a:lstStyle/>
          <a:p>
            <a:endParaRPr lang="en-GB"/>
          </a:p>
        </p:txBody>
      </p:sp>
      <p:sp>
        <p:nvSpPr>
          <p:cNvPr id="19" name="Text 16"/>
          <p:cNvSpPr txBox="1"/>
          <p:nvPr/>
        </p:nvSpPr>
        <p:spPr>
          <a:xfrm>
            <a:off x="731520" y="5166360"/>
            <a:ext cx="548640" cy="548640"/>
          </a:xfrm>
          <a:prstGeom prst="rect">
            <a:avLst/>
          </a:prstGeom>
          <a:noFill/>
          <a:ln/>
        </p:spPr>
        <p:txBody>
          <a:bodyPr wrap="square" lIns="0" tIns="0" rIns="0" bIns="0" rtlCol="0" anchor="ctr"/>
          <a:lstStyle/>
          <a:p>
            <a:pPr marL="0" indent="0" algn="ctr">
              <a:buNone/>
            </a:pPr>
            <a:r>
              <a:rPr lang="en-US" sz="1800" b="1" dirty="0">
                <a:solidFill>
                  <a:schemeClr val="bg1"/>
                </a:solidFill>
                <a:latin typeface="Cambria" pitchFamily="34" charset="0"/>
                <a:ea typeface="Cambria" pitchFamily="34" charset="-122"/>
                <a:cs typeface="Cambria" pitchFamily="34" charset="-120"/>
              </a:rPr>
              <a:t>4</a:t>
            </a:r>
            <a:endParaRPr lang="en-US" sz="1800" dirty="0"/>
          </a:p>
        </p:txBody>
      </p:sp>
      <p:sp>
        <p:nvSpPr>
          <p:cNvPr id="20" name="Text 17"/>
          <p:cNvSpPr txBox="1"/>
          <p:nvPr/>
        </p:nvSpPr>
        <p:spPr>
          <a:xfrm>
            <a:off x="1508760" y="4983480"/>
            <a:ext cx="5212080" cy="914400"/>
          </a:xfrm>
          <a:prstGeom prst="rect">
            <a:avLst/>
          </a:prstGeom>
          <a:noFill/>
          <a:ln/>
        </p:spPr>
        <p:txBody>
          <a:bodyPr wrap="square" lIns="0" tIns="0" rIns="0" bIns="0" rtlCol="0" anchor="ctr"/>
          <a:lstStyle/>
          <a:p>
            <a:pPr marL="0" indent="0">
              <a:buNone/>
            </a:pPr>
            <a:r>
              <a:rPr lang="en-US" sz="1700" dirty="0"/>
              <a:t>Explore</a:t>
            </a:r>
            <a:r>
              <a:rPr lang="en-US" sz="1700" dirty="0">
                <a:solidFill>
                  <a:schemeClr val="tx1"/>
                </a:solidFill>
              </a:rPr>
              <a:t> the cause-and-effect model followed by the application of the cause-and-effect model (Fishbone Model) to Basil’s Bakery.</a:t>
            </a:r>
          </a:p>
          <a:p>
            <a:pPr marL="0" indent="0">
              <a:buNone/>
            </a:pPr>
            <a:r>
              <a:rPr lang="en-US" sz="1700" dirty="0">
                <a:solidFill>
                  <a:schemeClr val="tx1"/>
                </a:solidFill>
              </a:rPr>
              <a:t>Summary of the key findings.</a:t>
            </a:r>
            <a:endParaRPr lang="en-US" sz="1700" dirty="0"/>
          </a:p>
        </p:txBody>
      </p:sp>
      <p:pic>
        <p:nvPicPr>
          <p:cNvPr id="21" name="Image 0" descr="Illustration of Basil’s Bakery shopfront in a retail park"/>
          <p:cNvPicPr>
            <a:picLocks noChangeAspect="1"/>
          </p:cNvPicPr>
          <p:nvPr/>
        </p:nvPicPr>
        <p:blipFill>
          <a:blip r:embed="rId3"/>
          <a:srcRect/>
          <a:stretch/>
        </p:blipFill>
        <p:spPr>
          <a:xfrm>
            <a:off x="7315200" y="1691640"/>
            <a:ext cx="4325112" cy="4206240"/>
          </a:xfrm>
          <a:prstGeom prst="rect">
            <a:avLst/>
          </a:prstGeom>
          <a:effectLst>
            <a:outerShdw blurRad="101600" dist="38100" dir="5400000" algn="bl" rotWithShape="0">
              <a:srgbClr val="2B1A10">
                <a:alpha val="18000"/>
              </a:srgbClr>
            </a:outerShdw>
          </a:effectLst>
        </p:spPr>
      </p:pic>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Basil’s Bakery Overview</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THE BUSINESS</a:t>
            </a:r>
            <a:endParaRPr lang="en-US" sz="1200" dirty="0"/>
          </a:p>
        </p:txBody>
      </p:sp>
      <p:sp>
        <p:nvSpPr>
          <p:cNvPr id="5" name="Shape 2"/>
          <p:cNvSpPr/>
          <p:nvPr/>
        </p:nvSpPr>
        <p:spPr>
          <a:xfrm>
            <a:off x="548640" y="1801368"/>
            <a:ext cx="457200" cy="457200"/>
          </a:xfrm>
          <a:prstGeom prst="ellipse">
            <a:avLst/>
          </a:prstGeom>
          <a:solidFill>
            <a:schemeClr val="accent1"/>
          </a:solidFill>
          <a:ln/>
        </p:spPr>
        <p:txBody>
          <a:bodyPr/>
          <a:lstStyle/>
          <a:p>
            <a:endParaRPr lang="en-GB"/>
          </a:p>
        </p:txBody>
      </p:sp>
      <p:sp>
        <p:nvSpPr>
          <p:cNvPr id="6" name="Text 3"/>
          <p:cNvSpPr txBox="1"/>
          <p:nvPr/>
        </p:nvSpPr>
        <p:spPr>
          <a:xfrm>
            <a:off x="548640" y="1801368"/>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1</a:t>
            </a:r>
            <a:endParaRPr lang="en-US" sz="1500" dirty="0"/>
          </a:p>
        </p:txBody>
      </p:sp>
      <p:sp>
        <p:nvSpPr>
          <p:cNvPr id="7" name="Text 4"/>
          <p:cNvSpPr txBox="1"/>
          <p:nvPr/>
        </p:nvSpPr>
        <p:spPr>
          <a:xfrm>
            <a:off x="1188720" y="1691640"/>
            <a:ext cx="5029200" cy="914400"/>
          </a:xfrm>
          <a:prstGeom prst="rect">
            <a:avLst/>
          </a:prstGeom>
          <a:noFill/>
          <a:ln/>
        </p:spPr>
        <p:txBody>
          <a:bodyPr wrap="square" lIns="0" tIns="0" rIns="0" bIns="0" rtlCol="0" anchor="t"/>
          <a:lstStyle/>
          <a:p>
            <a:pPr marL="0" indent="0">
              <a:buNone/>
            </a:pPr>
            <a:r>
              <a:rPr lang="en-US" sz="1600" dirty="0">
                <a:solidFill>
                  <a:schemeClr val="tx1"/>
                </a:solidFill>
              </a:rPr>
              <a:t>A not-for-profit, established organic bakery, opened in 2015 in a retail park in Coventry, making cakes, pastries and bread.</a:t>
            </a:r>
            <a:endParaRPr lang="en-US" sz="1600" dirty="0"/>
          </a:p>
        </p:txBody>
      </p:sp>
      <p:sp>
        <p:nvSpPr>
          <p:cNvPr id="8" name="Shape 5"/>
          <p:cNvSpPr/>
          <p:nvPr/>
        </p:nvSpPr>
        <p:spPr>
          <a:xfrm>
            <a:off x="548640" y="2898648"/>
            <a:ext cx="457200" cy="457200"/>
          </a:xfrm>
          <a:prstGeom prst="ellipse">
            <a:avLst/>
          </a:prstGeom>
          <a:solidFill>
            <a:schemeClr val="accent3"/>
          </a:solidFill>
          <a:ln/>
        </p:spPr>
        <p:txBody>
          <a:bodyPr/>
          <a:lstStyle/>
          <a:p>
            <a:endParaRPr lang="en-GB"/>
          </a:p>
        </p:txBody>
      </p:sp>
      <p:sp>
        <p:nvSpPr>
          <p:cNvPr id="9" name="Text 6"/>
          <p:cNvSpPr txBox="1"/>
          <p:nvPr/>
        </p:nvSpPr>
        <p:spPr>
          <a:xfrm>
            <a:off x="548640" y="2898648"/>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2</a:t>
            </a:r>
            <a:endParaRPr lang="en-US" sz="1500" dirty="0"/>
          </a:p>
        </p:txBody>
      </p:sp>
      <p:sp>
        <p:nvSpPr>
          <p:cNvPr id="10" name="Text 7"/>
          <p:cNvSpPr txBox="1"/>
          <p:nvPr/>
        </p:nvSpPr>
        <p:spPr>
          <a:xfrm>
            <a:off x="1188720" y="2788920"/>
            <a:ext cx="5029200" cy="914400"/>
          </a:xfrm>
          <a:prstGeom prst="rect">
            <a:avLst/>
          </a:prstGeom>
          <a:noFill/>
          <a:ln/>
        </p:spPr>
        <p:txBody>
          <a:bodyPr wrap="square" lIns="0" tIns="0" rIns="0" bIns="0" rtlCol="0" anchor="t"/>
          <a:lstStyle/>
          <a:p>
            <a:pPr marL="0" indent="0">
              <a:buNone/>
            </a:pPr>
            <a:r>
              <a:rPr lang="en-US" sz="1600" dirty="0">
                <a:solidFill>
                  <a:schemeClr val="tx1"/>
                </a:solidFill>
              </a:rPr>
              <a:t>Loyal local customers: shoppers, retail staff, office workers and warehouse workers.</a:t>
            </a:r>
            <a:endParaRPr lang="en-US" sz="1600" dirty="0"/>
          </a:p>
        </p:txBody>
      </p:sp>
      <p:sp>
        <p:nvSpPr>
          <p:cNvPr id="11" name="Shape 8"/>
          <p:cNvSpPr/>
          <p:nvPr/>
        </p:nvSpPr>
        <p:spPr>
          <a:xfrm>
            <a:off x="548640" y="3995928"/>
            <a:ext cx="457200" cy="457200"/>
          </a:xfrm>
          <a:prstGeom prst="ellipse">
            <a:avLst/>
          </a:prstGeom>
          <a:solidFill>
            <a:schemeClr val="accent4"/>
          </a:solidFill>
          <a:ln/>
        </p:spPr>
        <p:txBody>
          <a:bodyPr/>
          <a:lstStyle/>
          <a:p>
            <a:endParaRPr lang="en-GB"/>
          </a:p>
        </p:txBody>
      </p:sp>
      <p:sp>
        <p:nvSpPr>
          <p:cNvPr id="12" name="Text 9"/>
          <p:cNvSpPr txBox="1"/>
          <p:nvPr/>
        </p:nvSpPr>
        <p:spPr>
          <a:xfrm>
            <a:off x="548640" y="3995928"/>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3</a:t>
            </a:r>
            <a:endParaRPr lang="en-US" sz="1500" dirty="0"/>
          </a:p>
        </p:txBody>
      </p:sp>
      <p:sp>
        <p:nvSpPr>
          <p:cNvPr id="13" name="Text 10"/>
          <p:cNvSpPr txBox="1"/>
          <p:nvPr/>
        </p:nvSpPr>
        <p:spPr>
          <a:xfrm>
            <a:off x="1188720" y="3886200"/>
            <a:ext cx="5029200" cy="914400"/>
          </a:xfrm>
          <a:prstGeom prst="rect">
            <a:avLst/>
          </a:prstGeom>
          <a:noFill/>
          <a:ln/>
        </p:spPr>
        <p:txBody>
          <a:bodyPr wrap="square" lIns="0" tIns="0" rIns="0" bIns="0" rtlCol="0" anchor="t"/>
          <a:lstStyle/>
          <a:p>
            <a:pPr marL="0" indent="0">
              <a:buNone/>
            </a:pPr>
            <a:r>
              <a:rPr lang="en-US" sz="1600" b="1" dirty="0">
                <a:solidFill>
                  <a:schemeClr val="tx1"/>
                </a:solidFill>
              </a:rPr>
              <a:t>Sales slump</a:t>
            </a:r>
            <a:r>
              <a:rPr lang="en-US" sz="1600" dirty="0">
                <a:solidFill>
                  <a:schemeClr val="tx1"/>
                </a:solidFill>
              </a:rPr>
              <a:t> average sales from 2023 to 2025 are about 25% below 2019.</a:t>
            </a:r>
            <a:endParaRPr lang="en-US" sz="1600" dirty="0"/>
          </a:p>
        </p:txBody>
      </p:sp>
      <p:sp>
        <p:nvSpPr>
          <p:cNvPr id="14" name="Shape 11"/>
          <p:cNvSpPr/>
          <p:nvPr/>
        </p:nvSpPr>
        <p:spPr>
          <a:xfrm>
            <a:off x="548640" y="5093208"/>
            <a:ext cx="457200" cy="457200"/>
          </a:xfrm>
          <a:prstGeom prst="ellipse">
            <a:avLst/>
          </a:prstGeom>
          <a:solidFill>
            <a:schemeClr val="accent6"/>
          </a:solidFill>
          <a:ln/>
        </p:spPr>
        <p:txBody>
          <a:bodyPr/>
          <a:lstStyle/>
          <a:p>
            <a:endParaRPr lang="en-GB"/>
          </a:p>
        </p:txBody>
      </p:sp>
      <p:sp>
        <p:nvSpPr>
          <p:cNvPr id="15" name="Text 12"/>
          <p:cNvSpPr txBox="1"/>
          <p:nvPr/>
        </p:nvSpPr>
        <p:spPr>
          <a:xfrm>
            <a:off x="548640" y="5093208"/>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4</a:t>
            </a:r>
            <a:endParaRPr lang="en-US" sz="1500" dirty="0"/>
          </a:p>
        </p:txBody>
      </p:sp>
      <p:sp>
        <p:nvSpPr>
          <p:cNvPr id="16" name="Text 13"/>
          <p:cNvSpPr txBox="1"/>
          <p:nvPr/>
        </p:nvSpPr>
        <p:spPr>
          <a:xfrm>
            <a:off x="1188720" y="4983480"/>
            <a:ext cx="5029200" cy="914400"/>
          </a:xfrm>
          <a:prstGeom prst="rect">
            <a:avLst/>
          </a:prstGeom>
          <a:noFill/>
          <a:ln/>
        </p:spPr>
        <p:txBody>
          <a:bodyPr wrap="square" lIns="0" tIns="0" rIns="0" bIns="0" rtlCol="0" anchor="t"/>
          <a:lstStyle/>
          <a:p>
            <a:pPr marL="0" indent="0">
              <a:buNone/>
            </a:pPr>
            <a:r>
              <a:rPr lang="en-US" sz="1600" b="1" dirty="0">
                <a:solidFill>
                  <a:schemeClr val="tx1"/>
                </a:solidFill>
              </a:rPr>
              <a:t>Mounting pressures:</a:t>
            </a:r>
            <a:r>
              <a:rPr lang="en-US" sz="1600" dirty="0">
                <a:solidFill>
                  <a:schemeClr val="tx1"/>
                </a:solidFill>
              </a:rPr>
              <a:t> higher overheads, unpredictable stock costs and no delivery or reliable pre-order option.</a:t>
            </a:r>
            <a:endParaRPr lang="en-US" sz="1600" dirty="0"/>
          </a:p>
        </p:txBody>
      </p:sp>
      <p:pic>
        <p:nvPicPr>
          <p:cNvPr id="17" name="Image 0" descr="Illustration of Basil’s Bakery in a Coventry retail park with empty units either side"/>
          <p:cNvPicPr>
            <a:picLocks noChangeAspect="1"/>
          </p:cNvPicPr>
          <p:nvPr/>
        </p:nvPicPr>
        <p:blipFill>
          <a:blip r:embed="rId3"/>
          <a:stretch>
            <a:fillRect/>
          </a:stretch>
        </p:blipFill>
        <p:spPr>
          <a:xfrm>
            <a:off x="6675120" y="1691640"/>
            <a:ext cx="4965192" cy="2788920"/>
          </a:xfrm>
          <a:prstGeom prst="rect">
            <a:avLst/>
          </a:prstGeom>
          <a:effectLst>
            <a:outerShdw blurRad="101600" dist="38100" dir="5400000" algn="bl" rotWithShape="0">
              <a:srgbClr val="2B1A10">
                <a:alpha val="18000"/>
              </a:srgbClr>
            </a:outerShdw>
          </a:effectLst>
        </p:spPr>
      </p:pic>
      <p:sp>
        <p:nvSpPr>
          <p:cNvPr id="18" name="Shape 14"/>
          <p:cNvSpPr/>
          <p:nvPr/>
        </p:nvSpPr>
        <p:spPr>
          <a:xfrm>
            <a:off x="6675120" y="4709160"/>
            <a:ext cx="4965192" cy="1371600"/>
          </a:xfrm>
          <a:prstGeom prst="roundRect">
            <a:avLst>
              <a:gd name="adj" fmla="val 8000"/>
            </a:avLst>
          </a:prstGeom>
          <a:solidFill>
            <a:schemeClr val="accent3"/>
          </a:solidFill>
          <a:ln w="12700">
            <a:solidFill>
              <a:schemeClr val="accent3"/>
            </a:solidFill>
            <a:prstDash val="solid"/>
          </a:ln>
        </p:spPr>
        <p:txBody>
          <a:bodyPr/>
          <a:lstStyle/>
          <a:p>
            <a:endParaRPr lang="en-GB"/>
          </a:p>
        </p:txBody>
      </p:sp>
      <p:sp>
        <p:nvSpPr>
          <p:cNvPr id="19" name="Text 15"/>
          <p:cNvSpPr txBox="1"/>
          <p:nvPr/>
        </p:nvSpPr>
        <p:spPr>
          <a:xfrm>
            <a:off x="6858000" y="4709160"/>
            <a:ext cx="1920240" cy="1371600"/>
          </a:xfrm>
          <a:prstGeom prst="rect">
            <a:avLst/>
          </a:prstGeom>
          <a:noFill/>
          <a:ln/>
        </p:spPr>
        <p:txBody>
          <a:bodyPr wrap="square" lIns="0" tIns="0" rIns="0" bIns="0" rtlCol="0" anchor="ctr"/>
          <a:lstStyle/>
          <a:p>
            <a:pPr marL="0" indent="0">
              <a:buNone/>
            </a:pPr>
            <a:r>
              <a:rPr lang="en-US" sz="5400" b="1" dirty="0">
                <a:solidFill>
                  <a:schemeClr val="bg1"/>
                </a:solidFill>
                <a:latin typeface="Cambria" pitchFamily="34" charset="0"/>
                <a:ea typeface="Cambria" pitchFamily="34" charset="-122"/>
                <a:cs typeface="Cambria" pitchFamily="34" charset="-120"/>
              </a:rPr>
              <a:t>25%</a:t>
            </a:r>
            <a:endParaRPr lang="en-US" sz="5400" dirty="0"/>
          </a:p>
        </p:txBody>
      </p:sp>
      <p:sp>
        <p:nvSpPr>
          <p:cNvPr id="20" name="Text 16"/>
          <p:cNvSpPr txBox="1"/>
          <p:nvPr/>
        </p:nvSpPr>
        <p:spPr>
          <a:xfrm>
            <a:off x="8778240" y="4709160"/>
            <a:ext cx="2697480" cy="1371600"/>
          </a:xfrm>
          <a:prstGeom prst="rect">
            <a:avLst/>
          </a:prstGeom>
          <a:noFill/>
          <a:ln/>
        </p:spPr>
        <p:txBody>
          <a:bodyPr wrap="square" lIns="0" tIns="0" rIns="0" bIns="0" rtlCol="0" anchor="ctr"/>
          <a:lstStyle/>
          <a:p>
            <a:pPr marL="0" indent="0">
              <a:buNone/>
            </a:pPr>
            <a:r>
              <a:rPr lang="en-US" sz="1500" dirty="0">
                <a:solidFill>
                  <a:schemeClr val="bg1"/>
                </a:solidFill>
              </a:rPr>
              <a:t>below the 2019 sales figure, on average, from 2023 to 2025</a:t>
            </a:r>
            <a:endParaRPr lang="en-US" sz="15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Problems Faced by Basil’s Bakery</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NATURE AND SCOPE OF THE PROBLEMS</a:t>
            </a:r>
            <a:endParaRPr lang="en-US" sz="1200" dirty="0"/>
          </a:p>
        </p:txBody>
      </p:sp>
      <p:graphicFrame>
        <p:nvGraphicFramePr>
          <p:cNvPr id="5" name="Table 0"/>
          <p:cNvGraphicFramePr>
            <a:graphicFrameLocks noGrp="1"/>
          </p:cNvGraphicFramePr>
          <p:nvPr>
            <p:extLst>
              <p:ext uri="{D42A27DB-BD31-4B8C-83A1-F6EECF244321}">
                <p14:modId xmlns:p14="http://schemas.microsoft.com/office/powerpoint/2010/main" val="1579011935"/>
              </p:ext>
            </p:extLst>
          </p:nvPr>
        </p:nvGraphicFramePr>
        <p:xfrm>
          <a:off x="548640" y="1691640"/>
          <a:ext cx="7315200" cy="4251960"/>
        </p:xfrm>
        <a:graphic>
          <a:graphicData uri="http://schemas.openxmlformats.org/drawingml/2006/table">
            <a:tbl>
              <a:tblPr/>
              <a:tblGrid>
                <a:gridCol w="2011680">
                  <a:extLst>
                    <a:ext uri="{9D8B030D-6E8A-4147-A177-3AD203B41FA5}">
                      <a16:colId xmlns:a16="http://schemas.microsoft.com/office/drawing/2014/main" val="20000"/>
                    </a:ext>
                  </a:extLst>
                </a:gridCol>
                <a:gridCol w="393192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tblGrid>
              <a:tr h="411480">
                <a:tc>
                  <a:txBody>
                    <a:bodyPr/>
                    <a:lstStyle/>
                    <a:p>
                      <a:pPr marL="0" indent="0">
                        <a:buNone/>
                      </a:pPr>
                      <a:r>
                        <a:rPr lang="en-US" sz="1400" b="1" dirty="0">
                          <a:solidFill>
                            <a:schemeClr val="bg1"/>
                          </a:solidFill>
                        </a:rPr>
                        <a:t>Problem</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solidFill>
                      <a:schemeClr val="tx1"/>
                    </a:solidFill>
                  </a:tcPr>
                </a:tc>
                <a:tc>
                  <a:txBody>
                    <a:bodyPr/>
                    <a:lstStyle/>
                    <a:p>
                      <a:pPr marL="0" indent="0">
                        <a:buNone/>
                      </a:pPr>
                      <a:r>
                        <a:rPr lang="en-US" sz="1400" b="1" dirty="0">
                          <a:solidFill>
                            <a:schemeClr val="bg1"/>
                          </a:solidFill>
                        </a:rPr>
                        <a:t>What is happening</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solidFill>
                      <a:schemeClr val="tx1"/>
                    </a:solidFill>
                  </a:tcPr>
                </a:tc>
                <a:tc>
                  <a:txBody>
                    <a:bodyPr/>
                    <a:lstStyle/>
                    <a:p>
                      <a:pPr marL="0" indent="0">
                        <a:buNone/>
                      </a:pPr>
                      <a:r>
                        <a:rPr lang="en-US" sz="1400" b="1" dirty="0">
                          <a:solidFill>
                            <a:schemeClr val="bg1"/>
                          </a:solidFill>
                        </a:rPr>
                        <a:t>Type</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solidFill>
                      <a:schemeClr val="tx1"/>
                    </a:solidFill>
                  </a:tcPr>
                </a:tc>
                <a:extLst>
                  <a:ext uri="{0D108BD9-81ED-4DB2-BD59-A6C34878D82A}">
                    <a16:rowId xmlns:a16="http://schemas.microsoft.com/office/drawing/2014/main" val="10000"/>
                  </a:ext>
                </a:extLst>
              </a:tr>
              <a:tr h="960120">
                <a:tc>
                  <a:txBody>
                    <a:bodyPr/>
                    <a:lstStyle/>
                    <a:p>
                      <a:pPr marL="0" indent="0">
                        <a:buNone/>
                      </a:pPr>
                      <a:r>
                        <a:rPr lang="en-US" sz="1400" b="1" dirty="0">
                          <a:solidFill>
                            <a:schemeClr val="tx1"/>
                          </a:solidFill>
                        </a:rPr>
                        <a:t>Reduced local customer base</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tc>
                  <a:txBody>
                    <a:bodyPr/>
                    <a:lstStyle/>
                    <a:p>
                      <a:pPr marL="0" indent="0">
                        <a:buNone/>
                      </a:pPr>
                      <a:r>
                        <a:rPr lang="en-US" sz="1400" dirty="0">
                          <a:solidFill>
                            <a:schemeClr val="tx1"/>
                          </a:solidFill>
                        </a:rPr>
                        <a:t>The retail park has lost many shops and workers, so there is less foot traffic in and around the mall (Cutler, 2024).</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tc>
                  <a:txBody>
                    <a:bodyPr/>
                    <a:lstStyle/>
                    <a:p>
                      <a:pPr marL="0" indent="0" algn="ctr">
                        <a:buNone/>
                      </a:pPr>
                      <a:r>
                        <a:rPr lang="en-US" sz="1400" b="1" dirty="0">
                          <a:solidFill>
                            <a:schemeClr val="accent4"/>
                          </a:solidFill>
                        </a:rPr>
                        <a:t>External</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extLst>
                  <a:ext uri="{0D108BD9-81ED-4DB2-BD59-A6C34878D82A}">
                    <a16:rowId xmlns:a16="http://schemas.microsoft.com/office/drawing/2014/main" val="10001"/>
                  </a:ext>
                </a:extLst>
              </a:tr>
              <a:tr h="777240">
                <a:tc>
                  <a:txBody>
                    <a:bodyPr/>
                    <a:lstStyle/>
                    <a:p>
                      <a:pPr marL="0" indent="0">
                        <a:buNone/>
                      </a:pPr>
                      <a:r>
                        <a:rPr lang="en-US" sz="1400" b="1" dirty="0">
                          <a:solidFill>
                            <a:schemeClr val="tx1"/>
                          </a:solidFill>
                        </a:rPr>
                        <a:t>Changed working habits</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tc>
                  <a:txBody>
                    <a:bodyPr/>
                    <a:lstStyle/>
                    <a:p>
                      <a:pPr marL="0" indent="0">
                        <a:buNone/>
                      </a:pPr>
                      <a:r>
                        <a:rPr lang="en-US" sz="1400" dirty="0">
                          <a:solidFill>
                            <a:schemeClr val="tx1"/>
                          </a:solidFill>
                        </a:rPr>
                        <a:t>Hybrid working cuts the weekday lunchtime trade (Office for National Statistics, 2024).</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tc>
                  <a:txBody>
                    <a:bodyPr/>
                    <a:lstStyle/>
                    <a:p>
                      <a:pPr marL="0" indent="0" algn="ctr">
                        <a:buNone/>
                      </a:pPr>
                      <a:r>
                        <a:rPr lang="en-US" sz="1400" b="1" dirty="0">
                          <a:solidFill>
                            <a:schemeClr val="accent4"/>
                          </a:solidFill>
                        </a:rPr>
                        <a:t>External</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extLst>
                  <a:ext uri="{0D108BD9-81ED-4DB2-BD59-A6C34878D82A}">
                    <a16:rowId xmlns:a16="http://schemas.microsoft.com/office/drawing/2014/main" val="10002"/>
                  </a:ext>
                </a:extLst>
              </a:tr>
              <a:tr h="960120">
                <a:tc>
                  <a:txBody>
                    <a:bodyPr/>
                    <a:lstStyle/>
                    <a:p>
                      <a:pPr marL="0" indent="0">
                        <a:buNone/>
                      </a:pPr>
                      <a:r>
                        <a:rPr lang="en-US" sz="1400" b="1" dirty="0">
                          <a:solidFill>
                            <a:schemeClr val="tx1"/>
                          </a:solidFill>
                        </a:rPr>
                        <a:t>Increasing overhead costs</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tc>
                  <a:txBody>
                    <a:bodyPr/>
                    <a:lstStyle/>
                    <a:p>
                      <a:pPr marL="0" indent="0">
                        <a:buNone/>
                      </a:pPr>
                      <a:r>
                        <a:rPr lang="en-US" sz="1400" dirty="0">
                          <a:solidFill>
                            <a:schemeClr val="tx1"/>
                          </a:solidFill>
                        </a:rPr>
                        <a:t>Rent, business rates, insurance and utilities take their toll on profit (Federation of Small Businesses, 2024).</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tc>
                  <a:txBody>
                    <a:bodyPr/>
                    <a:lstStyle/>
                    <a:p>
                      <a:pPr marL="0" indent="0" algn="ctr">
                        <a:buNone/>
                      </a:pPr>
                      <a:r>
                        <a:rPr lang="en-US" sz="1400" b="1" dirty="0">
                          <a:solidFill>
                            <a:schemeClr val="accent6"/>
                          </a:solidFill>
                        </a:rPr>
                        <a:t>Mostly external</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extLst>
                  <a:ext uri="{0D108BD9-81ED-4DB2-BD59-A6C34878D82A}">
                    <a16:rowId xmlns:a16="http://schemas.microsoft.com/office/drawing/2014/main" val="10003"/>
                  </a:ext>
                </a:extLst>
              </a:tr>
              <a:tr h="1143000">
                <a:tc>
                  <a:txBody>
                    <a:bodyPr/>
                    <a:lstStyle/>
                    <a:p>
                      <a:pPr marL="0" indent="0">
                        <a:buNone/>
                      </a:pPr>
                      <a:r>
                        <a:rPr lang="en-US" sz="1400" b="1" dirty="0">
                          <a:solidFill>
                            <a:schemeClr val="tx1"/>
                          </a:solidFill>
                        </a:rPr>
                        <a:t>Service and stock limits</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tc>
                  <a:txBody>
                    <a:bodyPr/>
                    <a:lstStyle/>
                    <a:p>
                      <a:pPr marL="0" indent="0">
                        <a:buNone/>
                      </a:pPr>
                      <a:r>
                        <a:rPr lang="en-US" sz="1400" dirty="0">
                          <a:solidFill>
                            <a:schemeClr val="tx1"/>
                          </a:solidFill>
                        </a:rPr>
                        <a:t>No delivery, missed pre-order calls, unpredictable prices for organic ingredients, and an unstable service model and stock prices.</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tc>
                  <a:txBody>
                    <a:bodyPr/>
                    <a:lstStyle/>
                    <a:p>
                      <a:pPr marL="0" indent="0" algn="ctr">
                        <a:buNone/>
                      </a:pPr>
                      <a:r>
                        <a:rPr lang="en-US" sz="1400" b="1" dirty="0">
                          <a:solidFill>
                            <a:schemeClr val="accent1"/>
                          </a:solidFill>
                        </a:rPr>
                        <a:t>Internal</a:t>
                      </a:r>
                      <a:endParaRPr lang="en-US" sz="1400" dirty="0"/>
                    </a:p>
                  </a:txBody>
                  <a:tcPr marL="109728" marR="109728" marT="73152" marB="73152" anchor="ctr">
                    <a:lnL w="9525" cap="flat" cmpd="sng" algn="ctr">
                      <a:solidFill>
                        <a:srgbClr val="E6D9C8"/>
                      </a:solidFill>
                      <a:prstDash val="solid"/>
                      <a:round/>
                      <a:headEnd type="none" w="med" len="med"/>
                      <a:tailEnd type="none" w="med" len="med"/>
                    </a:lnL>
                    <a:lnR w="9525" cap="flat" cmpd="sng" algn="ctr">
                      <a:solidFill>
                        <a:srgbClr val="E6D9C8"/>
                      </a:solidFill>
                      <a:prstDash val="solid"/>
                      <a:round/>
                      <a:headEnd type="none" w="med" len="med"/>
                      <a:tailEnd type="none" w="med" len="med"/>
                    </a:lnR>
                    <a:lnT w="9525" cap="flat" cmpd="sng" algn="ctr">
                      <a:solidFill>
                        <a:srgbClr val="E6D9C8"/>
                      </a:solidFill>
                      <a:prstDash val="solid"/>
                      <a:round/>
                      <a:headEnd type="none" w="med" len="med"/>
                      <a:tailEnd type="none" w="med" len="med"/>
                    </a:lnT>
                    <a:lnB w="9525" cap="flat" cmpd="sng" algn="ctr">
                      <a:solidFill>
                        <a:srgbClr val="E6D9C8"/>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6" name="Image 0" descr="Illustration: the operational limitations, off-hours and missed opportunity versus peak production and unmet demand"/>
          <p:cNvPicPr>
            <a:picLocks noChangeAspect="1"/>
          </p:cNvPicPr>
          <p:nvPr/>
        </p:nvPicPr>
        <p:blipFill>
          <a:blip r:embed="rId3"/>
          <a:stretch>
            <a:fillRect/>
          </a:stretch>
        </p:blipFill>
        <p:spPr>
          <a:xfrm>
            <a:off x="8229600" y="1691640"/>
            <a:ext cx="3410712" cy="2274113"/>
          </a:xfrm>
          <a:prstGeom prst="rect">
            <a:avLst/>
          </a:prstGeom>
        </p:spPr>
      </p:pic>
      <p:pic>
        <p:nvPicPr>
          <p:cNvPr id="7" name="Image 1" descr="Venn diagram of internal and external business environment influences"/>
          <p:cNvPicPr>
            <a:picLocks noChangeAspect="1"/>
          </p:cNvPicPr>
          <p:nvPr/>
        </p:nvPicPr>
        <p:blipFill>
          <a:blip r:embed="rId4"/>
          <a:stretch>
            <a:fillRect/>
          </a:stretch>
        </p:blipFill>
        <p:spPr>
          <a:xfrm>
            <a:off x="8229600" y="4041648"/>
            <a:ext cx="3072384" cy="2084832"/>
          </a:xfrm>
          <a:prstGeom prst="rect">
            <a:avLst/>
          </a:prstGeom>
        </p:spPr>
      </p:pic>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Critique of PESTEL Framework</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WHAT IT IS AND WHY IT IS USED</a:t>
            </a:r>
            <a:endParaRPr lang="en-US" sz="1200" dirty="0"/>
          </a:p>
        </p:txBody>
      </p:sp>
      <p:sp>
        <p:nvSpPr>
          <p:cNvPr id="5" name="Shape 2"/>
          <p:cNvSpPr/>
          <p:nvPr/>
        </p:nvSpPr>
        <p:spPr>
          <a:xfrm>
            <a:off x="548640" y="1691640"/>
            <a:ext cx="5760720" cy="1371600"/>
          </a:xfrm>
          <a:prstGeom prst="roundRect">
            <a:avLst>
              <a:gd name="adj" fmla="val 8000"/>
            </a:avLst>
          </a:prstGeom>
          <a:solidFill>
            <a:schemeClr val="bg2"/>
          </a:solidFill>
          <a:ln w="12700">
            <a:solidFill>
              <a:schemeClr val="bg2"/>
            </a:solidFill>
            <a:prstDash val="solid"/>
          </a:ln>
        </p:spPr>
        <p:txBody>
          <a:bodyPr/>
          <a:lstStyle/>
          <a:p>
            <a:endParaRPr lang="en-GB"/>
          </a:p>
        </p:txBody>
      </p:sp>
      <p:sp>
        <p:nvSpPr>
          <p:cNvPr id="6" name="Text 3"/>
          <p:cNvSpPr txBox="1"/>
          <p:nvPr/>
        </p:nvSpPr>
        <p:spPr>
          <a:xfrm>
            <a:off x="731520" y="1783080"/>
            <a:ext cx="5394960" cy="320040"/>
          </a:xfrm>
          <a:prstGeom prst="rect">
            <a:avLst/>
          </a:prstGeom>
          <a:noFill/>
          <a:ln/>
        </p:spPr>
        <p:txBody>
          <a:bodyPr wrap="square" lIns="0" tIns="0" rIns="0" bIns="0" rtlCol="0" anchor="ctr"/>
          <a:lstStyle/>
          <a:p>
            <a:pPr marL="0" indent="0">
              <a:buNone/>
            </a:pPr>
            <a:r>
              <a:rPr lang="en-US" sz="1500" b="1" dirty="0">
                <a:solidFill>
                  <a:schemeClr val="accent1"/>
                </a:solidFill>
              </a:rPr>
              <a:t>What is it?</a:t>
            </a:r>
            <a:endParaRPr lang="en-US" sz="1500" dirty="0"/>
          </a:p>
        </p:txBody>
      </p:sp>
      <p:sp>
        <p:nvSpPr>
          <p:cNvPr id="7" name="Text 4"/>
          <p:cNvSpPr txBox="1"/>
          <p:nvPr/>
        </p:nvSpPr>
        <p:spPr>
          <a:xfrm>
            <a:off x="731520" y="2103120"/>
            <a:ext cx="5394960" cy="896112"/>
          </a:xfrm>
          <a:prstGeom prst="rect">
            <a:avLst/>
          </a:prstGeom>
          <a:noFill/>
          <a:ln/>
        </p:spPr>
        <p:txBody>
          <a:bodyPr wrap="square" lIns="0" tIns="0" rIns="0" bIns="0" rtlCol="0" anchor="t"/>
          <a:lstStyle/>
          <a:p>
            <a:pPr marL="0" indent="0">
              <a:buNone/>
            </a:pPr>
            <a:r>
              <a:rPr lang="en-US" sz="1400" dirty="0">
                <a:solidFill>
                  <a:schemeClr val="tx1"/>
                </a:solidFill>
              </a:rPr>
              <a:t>It is a fact-finding tool that explores the political, economic, social, technological, legal and environmental influences beyond an organisation that could influence its choices (CIPD, 2025).</a:t>
            </a:r>
            <a:endParaRPr lang="en-US" sz="1400" dirty="0"/>
          </a:p>
        </p:txBody>
      </p:sp>
      <p:sp>
        <p:nvSpPr>
          <p:cNvPr id="8" name="Shape 5"/>
          <p:cNvSpPr/>
          <p:nvPr/>
        </p:nvSpPr>
        <p:spPr>
          <a:xfrm>
            <a:off x="548640" y="3200400"/>
            <a:ext cx="5760720" cy="1371600"/>
          </a:xfrm>
          <a:prstGeom prst="roundRect">
            <a:avLst>
              <a:gd name="adj" fmla="val 8000"/>
            </a:avLst>
          </a:prstGeom>
          <a:solidFill>
            <a:schemeClr val="bg2"/>
          </a:solidFill>
          <a:ln w="12700">
            <a:solidFill>
              <a:schemeClr val="bg2"/>
            </a:solidFill>
            <a:prstDash val="solid"/>
          </a:ln>
        </p:spPr>
        <p:txBody>
          <a:bodyPr/>
          <a:lstStyle/>
          <a:p>
            <a:endParaRPr lang="en-GB"/>
          </a:p>
        </p:txBody>
      </p:sp>
      <p:sp>
        <p:nvSpPr>
          <p:cNvPr id="9" name="Text 6"/>
          <p:cNvSpPr txBox="1"/>
          <p:nvPr/>
        </p:nvSpPr>
        <p:spPr>
          <a:xfrm>
            <a:off x="731520" y="3291840"/>
            <a:ext cx="5394960" cy="320040"/>
          </a:xfrm>
          <a:prstGeom prst="rect">
            <a:avLst/>
          </a:prstGeom>
          <a:noFill/>
          <a:ln/>
        </p:spPr>
        <p:txBody>
          <a:bodyPr wrap="square" lIns="0" tIns="0" rIns="0" bIns="0" rtlCol="0" anchor="ctr"/>
          <a:lstStyle/>
          <a:p>
            <a:pPr marL="0" indent="0">
              <a:buNone/>
            </a:pPr>
            <a:r>
              <a:rPr lang="en-US" sz="1500" b="1" dirty="0">
                <a:solidFill>
                  <a:schemeClr val="accent1"/>
                </a:solidFill>
              </a:rPr>
              <a:t>Why is it used?</a:t>
            </a:r>
            <a:endParaRPr lang="en-US" sz="1500" dirty="0"/>
          </a:p>
        </p:txBody>
      </p:sp>
      <p:sp>
        <p:nvSpPr>
          <p:cNvPr id="10" name="Text 7"/>
          <p:cNvSpPr txBox="1"/>
          <p:nvPr/>
        </p:nvSpPr>
        <p:spPr>
          <a:xfrm>
            <a:off x="731520" y="3611880"/>
            <a:ext cx="5394960" cy="896112"/>
          </a:xfrm>
          <a:prstGeom prst="rect">
            <a:avLst/>
          </a:prstGeom>
          <a:noFill/>
          <a:ln/>
        </p:spPr>
        <p:txBody>
          <a:bodyPr wrap="square" lIns="0" tIns="0" rIns="0" bIns="0" rtlCol="0" anchor="t"/>
          <a:lstStyle/>
          <a:p>
            <a:pPr marL="0" indent="0">
              <a:buNone/>
            </a:pPr>
            <a:r>
              <a:rPr lang="en-US" sz="1400" dirty="0">
                <a:solidFill>
                  <a:schemeClr val="tx1"/>
                </a:solidFill>
              </a:rPr>
              <a:t>It is used because it takes the place of a reactive approach to market changes by conducting a structured analysis of the external environment (Crimmins, 2025).</a:t>
            </a:r>
            <a:endParaRPr lang="en-US" sz="1400" dirty="0"/>
          </a:p>
        </p:txBody>
      </p:sp>
      <p:sp>
        <p:nvSpPr>
          <p:cNvPr id="11" name="Shape 8"/>
          <p:cNvSpPr/>
          <p:nvPr/>
        </p:nvSpPr>
        <p:spPr>
          <a:xfrm>
            <a:off x="548640" y="4709160"/>
            <a:ext cx="5760720" cy="1371600"/>
          </a:xfrm>
          <a:prstGeom prst="roundRect">
            <a:avLst>
              <a:gd name="adj" fmla="val 8000"/>
            </a:avLst>
          </a:prstGeom>
          <a:solidFill>
            <a:schemeClr val="bg2"/>
          </a:solidFill>
          <a:ln w="12700">
            <a:solidFill>
              <a:schemeClr val="bg2"/>
            </a:solidFill>
            <a:prstDash val="solid"/>
          </a:ln>
        </p:spPr>
        <p:txBody>
          <a:bodyPr/>
          <a:lstStyle/>
          <a:p>
            <a:endParaRPr lang="en-GB"/>
          </a:p>
        </p:txBody>
      </p:sp>
      <p:sp>
        <p:nvSpPr>
          <p:cNvPr id="12" name="Text 9"/>
          <p:cNvSpPr txBox="1"/>
          <p:nvPr/>
        </p:nvSpPr>
        <p:spPr>
          <a:xfrm>
            <a:off x="731520" y="4800600"/>
            <a:ext cx="5394960" cy="320040"/>
          </a:xfrm>
          <a:prstGeom prst="rect">
            <a:avLst/>
          </a:prstGeom>
          <a:noFill/>
          <a:ln/>
        </p:spPr>
        <p:txBody>
          <a:bodyPr wrap="square" lIns="0" tIns="0" rIns="0" bIns="0" rtlCol="0" anchor="ctr"/>
          <a:lstStyle/>
          <a:p>
            <a:pPr marL="0" indent="0">
              <a:buNone/>
            </a:pPr>
            <a:r>
              <a:rPr lang="en-US" sz="1500" b="1" dirty="0">
                <a:solidFill>
                  <a:schemeClr val="accent1"/>
                </a:solidFill>
              </a:rPr>
              <a:t>What is the distribution area and the usage?</a:t>
            </a:r>
            <a:endParaRPr lang="en-US" sz="1500" dirty="0"/>
          </a:p>
        </p:txBody>
      </p:sp>
      <p:sp>
        <p:nvSpPr>
          <p:cNvPr id="13" name="Text 10"/>
          <p:cNvSpPr txBox="1"/>
          <p:nvPr/>
        </p:nvSpPr>
        <p:spPr>
          <a:xfrm>
            <a:off x="731520" y="5120640"/>
            <a:ext cx="5394960" cy="896112"/>
          </a:xfrm>
          <a:prstGeom prst="rect">
            <a:avLst/>
          </a:prstGeom>
          <a:noFill/>
          <a:ln/>
        </p:spPr>
        <p:txBody>
          <a:bodyPr wrap="square" lIns="0" tIns="0" rIns="0" bIns="0" rtlCol="0" anchor="t"/>
          <a:lstStyle/>
          <a:p>
            <a:pPr marL="0" indent="0">
              <a:buNone/>
            </a:pPr>
            <a:r>
              <a:rPr lang="en-US" sz="1400" dirty="0">
                <a:solidFill>
                  <a:schemeClr val="tx1"/>
                </a:solidFill>
              </a:rPr>
              <a:t>Uses: It is used in strategic, workforce, marketing and product planning. Users collect diverse information and prioritise it according to risk and importance (CIPD, 2025).</a:t>
            </a:r>
            <a:endParaRPr lang="en-US" sz="1400" dirty="0"/>
          </a:p>
        </p:txBody>
      </p:sp>
      <p:pic>
        <p:nvPicPr>
          <p:cNvPr id="14" name="Image 0" descr="The six PESTEL factors: political, economic, social, technological, legal and environmental"/>
          <p:cNvPicPr>
            <a:picLocks noChangeAspect="1"/>
          </p:cNvPicPr>
          <p:nvPr/>
        </p:nvPicPr>
        <p:blipFill>
          <a:blip r:embed="rId3"/>
          <a:stretch>
            <a:fillRect/>
          </a:stretch>
        </p:blipFill>
        <p:spPr>
          <a:xfrm>
            <a:off x="6675120" y="2331720"/>
            <a:ext cx="4965192" cy="2792578"/>
          </a:xfrm>
          <a:prstGeom prst="rect">
            <a:avLst/>
          </a:prstGeom>
          <a:effectLst>
            <a:outerShdw blurRad="101600" dist="38100" dir="5400000" algn="bl" rotWithShape="0">
              <a:srgbClr val="2B1A10">
                <a:alpha val="18000"/>
              </a:srgbClr>
            </a:outerShdw>
          </a:effectLst>
        </p:spPr>
      </p:pic>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Critique of PESTEL Framework</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BENEFITS AND CRITICISMS</a:t>
            </a:r>
            <a:endParaRPr lang="en-US" sz="1200" dirty="0"/>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548640" y="1783080"/>
          <a:ext cx="11091672" cy="3794760"/>
        </p:xfrm>
        <a:graphic>
          <a:graphicData uri="http://schemas.openxmlformats.org/drawingml/2006/table">
            <a:tbl>
              <a:tblPr/>
              <a:tblGrid>
                <a:gridCol w="5545836">
                  <a:extLst>
                    <a:ext uri="{9D8B030D-6E8A-4147-A177-3AD203B41FA5}">
                      <a16:colId xmlns:a16="http://schemas.microsoft.com/office/drawing/2014/main" val="20000"/>
                    </a:ext>
                  </a:extLst>
                </a:gridCol>
                <a:gridCol w="5545836">
                  <a:extLst>
                    <a:ext uri="{9D8B030D-6E8A-4147-A177-3AD203B41FA5}">
                      <a16:colId xmlns:a16="http://schemas.microsoft.com/office/drawing/2014/main" val="20001"/>
                    </a:ext>
                  </a:extLst>
                </a:gridCol>
              </a:tblGrid>
              <a:tr h="594360">
                <a:tc>
                  <a:txBody>
                    <a:bodyPr/>
                    <a:lstStyle/>
                    <a:p>
                      <a:pPr marL="0" indent="0" algn="l">
                        <a:buNone/>
                      </a:pPr>
                      <a:r>
                        <a:rPr lang="en-US" sz="1800" b="1" dirty="0">
                          <a:solidFill>
                            <a:schemeClr val="bg1"/>
                          </a:solidFill>
                        </a:rPr>
                        <a:t>Benefits</a:t>
                      </a:r>
                      <a:endParaRPr lang="en-US" sz="1800" dirty="0"/>
                    </a:p>
                  </a:txBody>
                  <a:tcPr marL="228600" marR="228600" marT="109728" marB="109728"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chemeClr val="accent4"/>
                    </a:solidFill>
                  </a:tcPr>
                </a:tc>
                <a:tc>
                  <a:txBody>
                    <a:bodyPr/>
                    <a:lstStyle/>
                    <a:p>
                      <a:pPr marL="0" indent="0" algn="l">
                        <a:buNone/>
                      </a:pPr>
                      <a:r>
                        <a:rPr lang="en-US" sz="1800" b="1" dirty="0">
                          <a:solidFill>
                            <a:schemeClr val="bg1"/>
                          </a:solidFill>
                        </a:rPr>
                        <a:t>Criticisms</a:t>
                      </a:r>
                      <a:endParaRPr lang="en-US" sz="1800" dirty="0"/>
                    </a:p>
                  </a:txBody>
                  <a:tcPr marL="228600" marR="228600" marT="109728" marB="109728"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chemeClr val="accent3"/>
                    </a:solidFill>
                  </a:tcPr>
                </a:tc>
                <a:extLst>
                  <a:ext uri="{0D108BD9-81ED-4DB2-BD59-A6C34878D82A}">
                    <a16:rowId xmlns:a16="http://schemas.microsoft.com/office/drawing/2014/main" val="10000"/>
                  </a:ext>
                </a:extLst>
              </a:tr>
              <a:tr h="1600200">
                <a:tc>
                  <a:txBody>
                    <a:bodyPr/>
                    <a:lstStyle/>
                    <a:p>
                      <a:pPr marL="0" indent="0">
                        <a:buNone/>
                      </a:pPr>
                      <a:r>
                        <a:rPr lang="en-US" sz="1700" b="1" dirty="0">
                          <a:solidFill>
                            <a:schemeClr val="tx1"/>
                          </a:solidFill>
                        </a:rPr>
                        <a:t>Early warning: </a:t>
                      </a:r>
                      <a:r>
                        <a:rPr lang="en-US" sz="1700" dirty="0">
                          <a:solidFill>
                            <a:schemeClr val="tx1"/>
                          </a:solidFill>
                        </a:rPr>
                        <a:t>helps identify threats and opportunities before competitors can respond (Crimmins, 2025).</a:t>
                      </a:r>
                      <a:endParaRPr lang="en-US" sz="1700" dirty="0"/>
                    </a:p>
                  </a:txBody>
                  <a:tcPr marL="228600" marR="228600" marT="109728" marB="109728"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chemeClr val="bg2"/>
                    </a:solidFill>
                  </a:tcPr>
                </a:tc>
                <a:tc>
                  <a:txBody>
                    <a:bodyPr/>
                    <a:lstStyle/>
                    <a:p>
                      <a:pPr marL="0" indent="0">
                        <a:buNone/>
                      </a:pPr>
                      <a:r>
                        <a:rPr lang="en-US" sz="1700" dirty="0">
                          <a:solidFill>
                            <a:schemeClr val="tx1"/>
                          </a:solidFill>
                        </a:rPr>
                        <a:t>The framework provides only a superficial view and provides no formal means for weighting and linking the factors (Yüksel, 2012).</a:t>
                      </a:r>
                      <a:endParaRPr lang="en-US" sz="1700" dirty="0"/>
                    </a:p>
                  </a:txBody>
                  <a:tcPr marL="228600" marR="228600" marT="109728" marB="109728"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chemeClr val="bg2"/>
                    </a:solidFill>
                  </a:tcPr>
                </a:tc>
                <a:extLst>
                  <a:ext uri="{0D108BD9-81ED-4DB2-BD59-A6C34878D82A}">
                    <a16:rowId xmlns:a16="http://schemas.microsoft.com/office/drawing/2014/main" val="10001"/>
                  </a:ext>
                </a:extLst>
              </a:tr>
              <a:tr h="1600200">
                <a:tc>
                  <a:txBody>
                    <a:bodyPr/>
                    <a:lstStyle/>
                    <a:p>
                      <a:pPr marL="0" indent="0">
                        <a:buNone/>
                      </a:pPr>
                      <a:r>
                        <a:rPr lang="en-US" sz="1700" b="1" dirty="0">
                          <a:solidFill>
                            <a:schemeClr val="tx1"/>
                          </a:solidFill>
                        </a:rPr>
                        <a:t>Simplicity: </a:t>
                      </a:r>
                      <a:r>
                        <a:rPr lang="en-US" sz="1700" dirty="0">
                          <a:solidFill>
                            <a:schemeClr val="tx1"/>
                          </a:solidFill>
                        </a:rPr>
                        <a:t>its easily accessible structure encourages users to consider the broader business context (CIPD, 2025).</a:t>
                      </a:r>
                      <a:endParaRPr lang="en-US" sz="1700" dirty="0"/>
                    </a:p>
                  </a:txBody>
                  <a:tcPr marL="228600" marR="228600" marT="109728" marB="109728"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chemeClr val="bg2"/>
                    </a:solidFill>
                  </a:tcPr>
                </a:tc>
                <a:tc>
                  <a:txBody>
                    <a:bodyPr/>
                    <a:lstStyle/>
                    <a:p>
                      <a:pPr marL="0" indent="0">
                        <a:buNone/>
                      </a:pPr>
                      <a:r>
                        <a:rPr lang="en-US" sz="1700" dirty="0">
                          <a:solidFill>
                            <a:schemeClr val="tx1"/>
                          </a:solidFill>
                        </a:rPr>
                        <a:t>The conclusions are based on assumptions and interpretation, and external conditions are constantly changing, so it has to be updated on a regular basis (Yüksel, 2012).</a:t>
                      </a:r>
                      <a:endParaRPr lang="en-US" sz="1700" dirty="0"/>
                    </a:p>
                  </a:txBody>
                  <a:tcPr marL="228600" marR="228600" marT="109728" marB="109728"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bl>
          </a:graphicData>
        </a:graphic>
      </p:graphicFrame>
      <p:sp>
        <p:nvSpPr>
          <p:cNvPr id="6" name="Text 2"/>
          <p:cNvSpPr txBox="1"/>
          <p:nvPr/>
        </p:nvSpPr>
        <p:spPr>
          <a:xfrm>
            <a:off x="548640" y="5760720"/>
            <a:ext cx="11091672" cy="365760"/>
          </a:xfrm>
          <a:prstGeom prst="rect">
            <a:avLst/>
          </a:prstGeom>
          <a:noFill/>
          <a:ln/>
        </p:spPr>
        <p:txBody>
          <a:bodyPr wrap="square" lIns="0" tIns="0" rIns="0" bIns="0" rtlCol="0" anchor="ctr"/>
          <a:lstStyle/>
          <a:p>
            <a:pPr marL="0" indent="0">
              <a:buNone/>
            </a:pPr>
            <a:r>
              <a:rPr lang="en-US" sz="1500" i="1" dirty="0">
                <a:solidFill>
                  <a:schemeClr val="tx2"/>
                </a:solidFill>
              </a:rPr>
              <a:t>Best used as a point of reference that is </a:t>
            </a:r>
            <a:r>
              <a:rPr lang="en-US" sz="1500" i="1" dirty="0" err="1">
                <a:solidFill>
                  <a:schemeClr val="tx2"/>
                </a:solidFill>
              </a:rPr>
              <a:t>reorganised</a:t>
            </a:r>
            <a:r>
              <a:rPr lang="en-US" sz="1500" i="1" dirty="0">
                <a:solidFill>
                  <a:schemeClr val="tx2"/>
                </a:solidFill>
              </a:rPr>
              <a:t> on a consistent basis.</a:t>
            </a:r>
            <a:endParaRPr lang="en-US" sz="15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PESTEL Framework Application in Basil’s Bakery</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APPLYING THE FRAMEWORK</a:t>
            </a:r>
            <a:endParaRPr lang="en-US" sz="1200" dirty="0"/>
          </a:p>
        </p:txBody>
      </p:sp>
      <p:pic>
        <p:nvPicPr>
          <p:cNvPr id="5" name="Image 0" descr="Table applying the six PESTEL factors to Basil’s Bakery with supporting citations"/>
          <p:cNvPicPr>
            <a:picLocks noChangeAspect="1"/>
          </p:cNvPicPr>
          <p:nvPr/>
        </p:nvPicPr>
        <p:blipFill>
          <a:blip r:embed="rId3"/>
          <a:stretch>
            <a:fillRect/>
          </a:stretch>
        </p:blipFill>
        <p:spPr>
          <a:xfrm>
            <a:off x="1143000" y="1463040"/>
            <a:ext cx="9902952" cy="4734763"/>
          </a:xfrm>
          <a:prstGeom prst="rect">
            <a:avLst/>
          </a:prstGeom>
        </p:spPr>
      </p:pic>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Critique of Cause-and-Effect</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UNDERSTANDING THE MODEL</a:t>
            </a:r>
            <a:endParaRPr lang="en-US" sz="12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548640" y="1600200"/>
          <a:ext cx="6583680" cy="4434840"/>
        </p:xfrm>
        <a:graphic>
          <a:graphicData uri="http://schemas.openxmlformats.org/drawingml/2006/table">
            <a:tbl>
              <a:tblPr/>
              <a:tblGrid>
                <a:gridCol w="1828800">
                  <a:extLst>
                    <a:ext uri="{9D8B030D-6E8A-4147-A177-3AD203B41FA5}">
                      <a16:colId xmlns:a16="http://schemas.microsoft.com/office/drawing/2014/main" val="20000"/>
                    </a:ext>
                  </a:extLst>
                </a:gridCol>
                <a:gridCol w="4754880">
                  <a:extLst>
                    <a:ext uri="{9D8B030D-6E8A-4147-A177-3AD203B41FA5}">
                      <a16:colId xmlns:a16="http://schemas.microsoft.com/office/drawing/2014/main" val="20001"/>
                    </a:ext>
                  </a:extLst>
                </a:gridCol>
              </a:tblGrid>
              <a:tr h="731520">
                <a:tc>
                  <a:txBody>
                    <a:bodyPr/>
                    <a:lstStyle/>
                    <a:p>
                      <a:pPr marL="0" indent="0">
                        <a:buNone/>
                      </a:pPr>
                      <a:r>
                        <a:rPr lang="en-US" sz="1400" b="1" dirty="0">
                          <a:solidFill>
                            <a:schemeClr val="accent1"/>
                          </a:solidFill>
                        </a:rPr>
                        <a:t>What is it?</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BF1E4"/>
                    </a:solidFill>
                  </a:tcPr>
                </a:tc>
                <a:tc>
                  <a:txBody>
                    <a:bodyPr/>
                    <a:lstStyle/>
                    <a:p>
                      <a:pPr marL="0" indent="0">
                        <a:buNone/>
                      </a:pPr>
                      <a:r>
                        <a:rPr lang="en-US" sz="1400" dirty="0">
                          <a:solidFill>
                            <a:schemeClr val="tx1"/>
                          </a:solidFill>
                        </a:rPr>
                        <a:t>Cause and effect thinking is a way of explaining the cause of a factor or action resulting in a given effect (Khalid et al., 2025).</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BF1E4"/>
                    </a:solidFill>
                  </a:tcPr>
                </a:tc>
                <a:extLst>
                  <a:ext uri="{0D108BD9-81ED-4DB2-BD59-A6C34878D82A}">
                    <a16:rowId xmlns:a16="http://schemas.microsoft.com/office/drawing/2014/main" val="10000"/>
                  </a:ext>
                </a:extLst>
              </a:tr>
              <a:tr h="731520">
                <a:tc>
                  <a:txBody>
                    <a:bodyPr/>
                    <a:lstStyle/>
                    <a:p>
                      <a:pPr marL="0" indent="0">
                        <a:buNone/>
                      </a:pPr>
                      <a:r>
                        <a:rPr lang="en-US" sz="1400" b="1" dirty="0">
                          <a:solidFill>
                            <a:schemeClr val="accent1"/>
                          </a:solidFill>
                        </a:rPr>
                        <a:t>Why is it used?</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FFFFF"/>
                    </a:solidFill>
                  </a:tcPr>
                </a:tc>
                <a:tc>
                  <a:txBody>
                    <a:bodyPr/>
                    <a:lstStyle/>
                    <a:p>
                      <a:pPr marL="0" indent="0">
                        <a:buNone/>
                      </a:pPr>
                      <a:r>
                        <a:rPr lang="en-US" sz="1400" dirty="0">
                          <a:solidFill>
                            <a:schemeClr val="tx1"/>
                          </a:solidFill>
                        </a:rPr>
                        <a:t>It is employed to assess the isolated impact of an exposure or intervention on an outcome (Foong et al., 2025).</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FFFFF"/>
                    </a:solidFill>
                  </a:tcPr>
                </a:tc>
                <a:extLst>
                  <a:ext uri="{0D108BD9-81ED-4DB2-BD59-A6C34878D82A}">
                    <a16:rowId xmlns:a16="http://schemas.microsoft.com/office/drawing/2014/main" val="10001"/>
                  </a:ext>
                </a:extLst>
              </a:tr>
              <a:tr h="914400">
                <a:tc>
                  <a:txBody>
                    <a:bodyPr/>
                    <a:lstStyle/>
                    <a:p>
                      <a:pPr marL="0" indent="0">
                        <a:buNone/>
                      </a:pPr>
                      <a:r>
                        <a:rPr lang="en-US" sz="1400" b="1" dirty="0">
                          <a:solidFill>
                            <a:schemeClr val="accent1"/>
                          </a:solidFill>
                        </a:rPr>
                        <a:t>Where is it used—and where is it not used?</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BF1E4"/>
                    </a:solidFill>
                  </a:tcPr>
                </a:tc>
                <a:tc>
                  <a:txBody>
                    <a:bodyPr/>
                    <a:lstStyle/>
                    <a:p>
                      <a:pPr marL="0" indent="0">
                        <a:buNone/>
                      </a:pPr>
                      <a:r>
                        <a:rPr lang="en-US" sz="1400" dirty="0">
                          <a:solidFill>
                            <a:schemeClr val="tx1"/>
                          </a:solidFill>
                        </a:rPr>
                        <a:t>It can be applied to infectious-disease epidemiology to investigate the causal relationships from observational data (Ssentongo et al., 2025).</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BF1E4"/>
                    </a:solidFill>
                  </a:tcPr>
                </a:tc>
                <a:extLst>
                  <a:ext uri="{0D108BD9-81ED-4DB2-BD59-A6C34878D82A}">
                    <a16:rowId xmlns:a16="http://schemas.microsoft.com/office/drawing/2014/main" val="10002"/>
                  </a:ext>
                </a:extLst>
              </a:tr>
              <a:tr h="1188720">
                <a:tc>
                  <a:txBody>
                    <a:bodyPr/>
                    <a:lstStyle/>
                    <a:p>
                      <a:pPr marL="0" indent="0">
                        <a:buNone/>
                      </a:pPr>
                      <a:r>
                        <a:rPr lang="en-US" sz="1400" b="1" dirty="0">
                          <a:solidFill>
                            <a:schemeClr val="accent1"/>
                          </a:solidFill>
                        </a:rPr>
                        <a:t>What is the advantage of it?</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FFFFF"/>
                    </a:solidFill>
                  </a:tcPr>
                </a:tc>
                <a:tc>
                  <a:txBody>
                    <a:bodyPr/>
                    <a:lstStyle/>
                    <a:p>
                      <a:pPr marL="0" indent="0">
                        <a:buNone/>
                      </a:pPr>
                      <a:r>
                        <a:rPr lang="en-US" sz="1400" dirty="0">
                          <a:solidFill>
                            <a:schemeClr val="tx1"/>
                          </a:solidFill>
                        </a:rPr>
                        <a:t>The benefit of this is that it is a transparent and transparent way of making assumptions explicit and it could be used to address confounding, selection bias and measurement error (Chiu et al., 2025).</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FFFFF"/>
                    </a:solidFill>
                  </a:tcPr>
                </a:tc>
                <a:extLst>
                  <a:ext uri="{0D108BD9-81ED-4DB2-BD59-A6C34878D82A}">
                    <a16:rowId xmlns:a16="http://schemas.microsoft.com/office/drawing/2014/main" val="10003"/>
                  </a:ext>
                </a:extLst>
              </a:tr>
              <a:tr h="868680">
                <a:tc>
                  <a:txBody>
                    <a:bodyPr/>
                    <a:lstStyle/>
                    <a:p>
                      <a:pPr marL="0" indent="0">
                        <a:buNone/>
                      </a:pPr>
                      <a:r>
                        <a:rPr lang="en-US" sz="1400" b="1" dirty="0">
                          <a:solidFill>
                            <a:schemeClr val="accent1"/>
                          </a:solidFill>
                        </a:rPr>
                        <a:t>What is it critical for?</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BF1E4"/>
                    </a:solidFill>
                  </a:tcPr>
                </a:tc>
                <a:tc>
                  <a:txBody>
                    <a:bodyPr/>
                    <a:lstStyle/>
                    <a:p>
                      <a:pPr marL="0" indent="0">
                        <a:buNone/>
                      </a:pPr>
                      <a:r>
                        <a:rPr lang="en-US" sz="1400" dirty="0">
                          <a:solidFill>
                            <a:schemeClr val="tx1"/>
                          </a:solidFill>
                        </a:rPr>
                        <a:t>For rational decision-making and to compare the impacts of various interventions across disciplines, it is essential (Zhang et al., 2025).</a:t>
                      </a:r>
                      <a:endParaRPr lang="en-US" sz="1400" dirty="0"/>
                    </a:p>
                  </a:txBody>
                  <a:tcPr marL="109728" marR="109728" marT="54864" marB="54864" anchor="ctr">
                    <a:lnL w="0" cap="flat" cmpd="sng" algn="ctr">
                      <a:noFill/>
                    </a:lnL>
                    <a:lnR w="0" cap="flat" cmpd="sng" algn="ctr">
                      <a:noFill/>
                    </a:lnR>
                    <a:lnT w="0" cap="flat" cmpd="sng" algn="ctr">
                      <a:noFill/>
                    </a:lnT>
                    <a:lnB w="0" cap="flat" cmpd="sng" algn="ctr">
                      <a:noFill/>
                    </a:lnB>
                    <a:solidFill>
                      <a:srgbClr val="FBF1E4"/>
                    </a:solidFill>
                  </a:tcPr>
                </a:tc>
                <a:extLst>
                  <a:ext uri="{0D108BD9-81ED-4DB2-BD59-A6C34878D82A}">
                    <a16:rowId xmlns:a16="http://schemas.microsoft.com/office/drawing/2014/main" val="10004"/>
                  </a:ext>
                </a:extLst>
              </a:tr>
            </a:tbl>
          </a:graphicData>
        </a:graphic>
      </p:graphicFrame>
      <p:pic>
        <p:nvPicPr>
          <p:cNvPr id="6" name="Image 0" descr="Infographic: understanding causal inference, covering purpose, design, bias control, application and decision-making, with a criticism of each"/>
          <p:cNvPicPr>
            <a:picLocks noChangeAspect="1"/>
          </p:cNvPicPr>
          <p:nvPr/>
        </p:nvPicPr>
        <p:blipFill>
          <a:blip r:embed="rId3"/>
          <a:stretch>
            <a:fillRect/>
          </a:stretch>
        </p:blipFill>
        <p:spPr>
          <a:xfrm>
            <a:off x="7406640" y="2651760"/>
            <a:ext cx="4233672" cy="2310689"/>
          </a:xfrm>
          <a:prstGeom prst="rect">
            <a:avLst/>
          </a:prstGeom>
          <a:effectLst>
            <a:outerShdw blurRad="101600" dist="38100" dir="5400000" algn="bl" rotWithShape="0">
              <a:srgbClr val="2B1A10">
                <a:alpha val="18000"/>
              </a:srgbClr>
            </a:outerShdw>
          </a:effectLst>
        </p:spPr>
      </p:pic>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Application of the Cause-and-Effect Model</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FISHBONE DIAGRAM</a:t>
            </a:r>
            <a:endParaRPr lang="en-US" sz="12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9</a:t>
            </a:fld>
            <a:endParaRPr lang="en-US"/>
          </a:p>
        </p:txBody>
      </p:sp>
      <p:pic>
        <p:nvPicPr>
          <p:cNvPr id="39" name="Picture 38">
            <a:extLst>
              <a:ext uri="{FF2B5EF4-FFF2-40B4-BE49-F238E27FC236}">
                <a16:creationId xmlns:a16="http://schemas.microsoft.com/office/drawing/2014/main" id="{4AF79D4C-CCB1-8318-ECE3-F7419AC8324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337598" y="1756468"/>
            <a:ext cx="9516803" cy="414395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Key Findings</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SUMMARY</a:t>
            </a:r>
            <a:endParaRPr lang="en-US" sz="1200" dirty="0"/>
          </a:p>
        </p:txBody>
      </p:sp>
      <p:graphicFrame>
        <p:nvGraphicFramePr>
          <p:cNvPr id="5" name="Chart 0"/>
          <p:cNvGraphicFramePr/>
          <p:nvPr/>
        </p:nvGraphicFramePr>
        <p:xfrm>
          <a:off x="548640" y="1600200"/>
          <a:ext cx="3931920" cy="4526280"/>
        </p:xfrm>
        <a:graphic>
          <a:graphicData uri="http://schemas.openxmlformats.org/drawingml/2006/chart">
            <c:chart xmlns:c="http://schemas.openxmlformats.org/drawingml/2006/chart" xmlns:r="http://schemas.openxmlformats.org/officeDocument/2006/relationships" r:id="rId3"/>
          </a:graphicData>
        </a:graphic>
      </p:graphicFrame>
      <p:sp>
        <p:nvSpPr>
          <p:cNvPr id="6" name="Shape 2"/>
          <p:cNvSpPr/>
          <p:nvPr/>
        </p:nvSpPr>
        <p:spPr>
          <a:xfrm>
            <a:off x="4846320" y="1600200"/>
            <a:ext cx="6793992" cy="804672"/>
          </a:xfrm>
          <a:prstGeom prst="roundRect">
            <a:avLst>
              <a:gd name="adj" fmla="val 13636"/>
            </a:avLst>
          </a:prstGeom>
          <a:solidFill>
            <a:schemeClr val="bg2"/>
          </a:solidFill>
          <a:ln w="12700">
            <a:solidFill>
              <a:schemeClr val="bg2"/>
            </a:solidFill>
            <a:prstDash val="solid"/>
          </a:ln>
        </p:spPr>
        <p:txBody>
          <a:bodyPr/>
          <a:lstStyle/>
          <a:p>
            <a:endParaRPr lang="en-GB"/>
          </a:p>
        </p:txBody>
      </p:sp>
      <p:sp>
        <p:nvSpPr>
          <p:cNvPr id="7" name="Shape 3"/>
          <p:cNvSpPr/>
          <p:nvPr/>
        </p:nvSpPr>
        <p:spPr>
          <a:xfrm>
            <a:off x="4983480" y="1773936"/>
            <a:ext cx="457200" cy="457200"/>
          </a:xfrm>
          <a:prstGeom prst="ellipse">
            <a:avLst/>
          </a:prstGeom>
          <a:solidFill>
            <a:schemeClr val="accent1"/>
          </a:solidFill>
          <a:ln/>
        </p:spPr>
        <p:txBody>
          <a:bodyPr/>
          <a:lstStyle/>
          <a:p>
            <a:endParaRPr lang="en-GB"/>
          </a:p>
        </p:txBody>
      </p:sp>
      <p:sp>
        <p:nvSpPr>
          <p:cNvPr id="8" name="Text 4"/>
          <p:cNvSpPr txBox="1"/>
          <p:nvPr/>
        </p:nvSpPr>
        <p:spPr>
          <a:xfrm>
            <a:off x="4983480" y="1773936"/>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1</a:t>
            </a:r>
            <a:endParaRPr lang="en-US" sz="1500" dirty="0"/>
          </a:p>
        </p:txBody>
      </p:sp>
      <p:sp>
        <p:nvSpPr>
          <p:cNvPr id="9" name="Text 5"/>
          <p:cNvSpPr txBox="1"/>
          <p:nvPr/>
        </p:nvSpPr>
        <p:spPr>
          <a:xfrm>
            <a:off x="5623560" y="1600200"/>
            <a:ext cx="5897880" cy="804672"/>
          </a:xfrm>
          <a:prstGeom prst="rect">
            <a:avLst/>
          </a:prstGeom>
          <a:noFill/>
          <a:ln/>
        </p:spPr>
        <p:txBody>
          <a:bodyPr wrap="square" lIns="0" tIns="0" rIns="0" bIns="0" rtlCol="0" anchor="ctr"/>
          <a:lstStyle/>
          <a:p>
            <a:pPr marL="0" indent="0">
              <a:buNone/>
            </a:pPr>
            <a:r>
              <a:rPr lang="en-US" sz="1400" dirty="0">
                <a:solidFill>
                  <a:schemeClr val="tx1"/>
                </a:solidFill>
              </a:rPr>
              <a:t>Sales are approximately 25% lower than in 2019, indicating a sustained trend rather than a temporary response to the Covid situation.</a:t>
            </a:r>
            <a:endParaRPr lang="en-US" sz="1400" dirty="0"/>
          </a:p>
        </p:txBody>
      </p:sp>
      <p:sp>
        <p:nvSpPr>
          <p:cNvPr id="10" name="Shape 6"/>
          <p:cNvSpPr/>
          <p:nvPr/>
        </p:nvSpPr>
        <p:spPr>
          <a:xfrm>
            <a:off x="4846320" y="2514600"/>
            <a:ext cx="6793992" cy="804672"/>
          </a:xfrm>
          <a:prstGeom prst="roundRect">
            <a:avLst>
              <a:gd name="adj" fmla="val 13636"/>
            </a:avLst>
          </a:prstGeom>
          <a:solidFill>
            <a:schemeClr val="bg2"/>
          </a:solidFill>
          <a:ln w="12700">
            <a:solidFill>
              <a:schemeClr val="bg2"/>
            </a:solidFill>
            <a:prstDash val="solid"/>
          </a:ln>
        </p:spPr>
        <p:txBody>
          <a:bodyPr/>
          <a:lstStyle/>
          <a:p>
            <a:endParaRPr lang="en-GB"/>
          </a:p>
        </p:txBody>
      </p:sp>
      <p:sp>
        <p:nvSpPr>
          <p:cNvPr id="11" name="Shape 7"/>
          <p:cNvSpPr/>
          <p:nvPr/>
        </p:nvSpPr>
        <p:spPr>
          <a:xfrm>
            <a:off x="4983480" y="2688336"/>
            <a:ext cx="457200" cy="457200"/>
          </a:xfrm>
          <a:prstGeom prst="ellipse">
            <a:avLst/>
          </a:prstGeom>
          <a:solidFill>
            <a:schemeClr val="accent4"/>
          </a:solidFill>
          <a:ln/>
        </p:spPr>
        <p:txBody>
          <a:bodyPr/>
          <a:lstStyle/>
          <a:p>
            <a:endParaRPr lang="en-GB"/>
          </a:p>
        </p:txBody>
      </p:sp>
      <p:sp>
        <p:nvSpPr>
          <p:cNvPr id="12" name="Text 8"/>
          <p:cNvSpPr txBox="1"/>
          <p:nvPr/>
        </p:nvSpPr>
        <p:spPr>
          <a:xfrm>
            <a:off x="4983480" y="2688336"/>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2</a:t>
            </a:r>
            <a:endParaRPr lang="en-US" sz="1500" dirty="0"/>
          </a:p>
        </p:txBody>
      </p:sp>
      <p:sp>
        <p:nvSpPr>
          <p:cNvPr id="13" name="Text 9"/>
          <p:cNvSpPr txBox="1"/>
          <p:nvPr/>
        </p:nvSpPr>
        <p:spPr>
          <a:xfrm>
            <a:off x="5623560" y="2514600"/>
            <a:ext cx="5897880" cy="804672"/>
          </a:xfrm>
          <a:prstGeom prst="rect">
            <a:avLst/>
          </a:prstGeom>
          <a:noFill/>
          <a:ln/>
        </p:spPr>
        <p:txBody>
          <a:bodyPr wrap="square" lIns="0" tIns="0" rIns="0" bIns="0" rtlCol="0" anchor="ctr"/>
          <a:lstStyle/>
          <a:p>
            <a:pPr marL="0" indent="0">
              <a:buNone/>
            </a:pPr>
            <a:r>
              <a:rPr lang="en-US" sz="1400" dirty="0">
                <a:solidFill>
                  <a:schemeClr val="tx1"/>
                </a:solidFill>
              </a:rPr>
              <a:t>Most causes are external, with the closure or reduction of shops and hybrid working reducing weekday trading (Cutler, 2024; Office for National Statistics, 2024).</a:t>
            </a:r>
            <a:endParaRPr lang="en-US" sz="1400" dirty="0"/>
          </a:p>
        </p:txBody>
      </p:sp>
      <p:sp>
        <p:nvSpPr>
          <p:cNvPr id="14" name="Shape 10"/>
          <p:cNvSpPr/>
          <p:nvPr/>
        </p:nvSpPr>
        <p:spPr>
          <a:xfrm>
            <a:off x="4846320" y="3429000"/>
            <a:ext cx="6793992" cy="804672"/>
          </a:xfrm>
          <a:prstGeom prst="roundRect">
            <a:avLst>
              <a:gd name="adj" fmla="val 13636"/>
            </a:avLst>
          </a:prstGeom>
          <a:solidFill>
            <a:schemeClr val="bg2"/>
          </a:solidFill>
          <a:ln w="12700">
            <a:solidFill>
              <a:schemeClr val="bg2"/>
            </a:solidFill>
            <a:prstDash val="solid"/>
          </a:ln>
        </p:spPr>
        <p:txBody>
          <a:bodyPr/>
          <a:lstStyle/>
          <a:p>
            <a:endParaRPr lang="en-GB"/>
          </a:p>
        </p:txBody>
      </p:sp>
      <p:sp>
        <p:nvSpPr>
          <p:cNvPr id="15" name="Shape 11"/>
          <p:cNvSpPr/>
          <p:nvPr/>
        </p:nvSpPr>
        <p:spPr>
          <a:xfrm>
            <a:off x="4983480" y="3602736"/>
            <a:ext cx="457200" cy="457200"/>
          </a:xfrm>
          <a:prstGeom prst="ellipse">
            <a:avLst/>
          </a:prstGeom>
          <a:solidFill>
            <a:schemeClr val="accent3"/>
          </a:solidFill>
          <a:ln/>
        </p:spPr>
        <p:txBody>
          <a:bodyPr/>
          <a:lstStyle/>
          <a:p>
            <a:endParaRPr lang="en-GB"/>
          </a:p>
        </p:txBody>
      </p:sp>
      <p:sp>
        <p:nvSpPr>
          <p:cNvPr id="16" name="Text 12"/>
          <p:cNvSpPr txBox="1"/>
          <p:nvPr/>
        </p:nvSpPr>
        <p:spPr>
          <a:xfrm>
            <a:off x="4983480" y="3602736"/>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3</a:t>
            </a:r>
            <a:endParaRPr lang="en-US" sz="1500" dirty="0"/>
          </a:p>
        </p:txBody>
      </p:sp>
      <p:sp>
        <p:nvSpPr>
          <p:cNvPr id="17" name="Text 13"/>
          <p:cNvSpPr txBox="1"/>
          <p:nvPr/>
        </p:nvSpPr>
        <p:spPr>
          <a:xfrm>
            <a:off x="5623560" y="3429000"/>
            <a:ext cx="5897880" cy="804672"/>
          </a:xfrm>
          <a:prstGeom prst="rect">
            <a:avLst/>
          </a:prstGeom>
          <a:noFill/>
          <a:ln/>
        </p:spPr>
        <p:txBody>
          <a:bodyPr wrap="square" lIns="0" tIns="0" rIns="0" bIns="0" rtlCol="0" anchor="ctr"/>
          <a:lstStyle/>
          <a:p>
            <a:pPr marL="0" indent="0">
              <a:buNone/>
            </a:pPr>
            <a:r>
              <a:rPr lang="en-US" sz="1400" dirty="0">
                <a:solidFill>
                  <a:schemeClr val="tx1"/>
                </a:solidFill>
              </a:rPr>
              <a:t>The need for organic ingredients is unpredictable, and overheads are rising, </a:t>
            </a:r>
            <a:r>
              <a:rPr lang="en-US" sz="1400" dirty="0" err="1">
                <a:solidFill>
                  <a:schemeClr val="tx1"/>
                </a:solidFill>
              </a:rPr>
              <a:t>squeesing</a:t>
            </a:r>
            <a:r>
              <a:rPr lang="en-US" sz="1400" dirty="0">
                <a:solidFill>
                  <a:schemeClr val="tx1"/>
                </a:solidFill>
              </a:rPr>
              <a:t> profits (Federation of Small Businesses, 2024; Smith et al., 2019).</a:t>
            </a:r>
            <a:endParaRPr lang="en-US" sz="1400" dirty="0"/>
          </a:p>
        </p:txBody>
      </p:sp>
      <p:sp>
        <p:nvSpPr>
          <p:cNvPr id="18" name="Shape 14"/>
          <p:cNvSpPr/>
          <p:nvPr/>
        </p:nvSpPr>
        <p:spPr>
          <a:xfrm>
            <a:off x="4846320" y="4343400"/>
            <a:ext cx="6793992" cy="804672"/>
          </a:xfrm>
          <a:prstGeom prst="roundRect">
            <a:avLst>
              <a:gd name="adj" fmla="val 13636"/>
            </a:avLst>
          </a:prstGeom>
          <a:solidFill>
            <a:schemeClr val="bg2"/>
          </a:solidFill>
          <a:ln w="12700">
            <a:solidFill>
              <a:schemeClr val="bg2"/>
            </a:solidFill>
            <a:prstDash val="solid"/>
          </a:ln>
        </p:spPr>
        <p:txBody>
          <a:bodyPr/>
          <a:lstStyle/>
          <a:p>
            <a:endParaRPr lang="en-GB"/>
          </a:p>
        </p:txBody>
      </p:sp>
      <p:sp>
        <p:nvSpPr>
          <p:cNvPr id="19" name="Shape 15"/>
          <p:cNvSpPr/>
          <p:nvPr/>
        </p:nvSpPr>
        <p:spPr>
          <a:xfrm>
            <a:off x="4983480" y="4517136"/>
            <a:ext cx="457200" cy="457200"/>
          </a:xfrm>
          <a:prstGeom prst="ellipse">
            <a:avLst/>
          </a:prstGeom>
          <a:solidFill>
            <a:schemeClr val="accent6"/>
          </a:solidFill>
          <a:ln/>
        </p:spPr>
        <p:txBody>
          <a:bodyPr/>
          <a:lstStyle/>
          <a:p>
            <a:endParaRPr lang="en-GB"/>
          </a:p>
        </p:txBody>
      </p:sp>
      <p:sp>
        <p:nvSpPr>
          <p:cNvPr id="20" name="Text 16"/>
          <p:cNvSpPr txBox="1"/>
          <p:nvPr/>
        </p:nvSpPr>
        <p:spPr>
          <a:xfrm>
            <a:off x="4983480" y="4517136"/>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4</a:t>
            </a:r>
            <a:endParaRPr lang="en-US" sz="1500" dirty="0"/>
          </a:p>
        </p:txBody>
      </p:sp>
      <p:sp>
        <p:nvSpPr>
          <p:cNvPr id="21" name="Text 17"/>
          <p:cNvSpPr txBox="1"/>
          <p:nvPr/>
        </p:nvSpPr>
        <p:spPr>
          <a:xfrm>
            <a:off x="5623560" y="4343400"/>
            <a:ext cx="5897880" cy="804672"/>
          </a:xfrm>
          <a:prstGeom prst="rect">
            <a:avLst/>
          </a:prstGeom>
          <a:noFill/>
          <a:ln/>
        </p:spPr>
        <p:txBody>
          <a:bodyPr wrap="square" lIns="0" tIns="0" rIns="0" bIns="0" rtlCol="0" anchor="ctr"/>
          <a:lstStyle/>
          <a:p>
            <a:pPr marL="0" indent="0">
              <a:buNone/>
            </a:pPr>
            <a:r>
              <a:rPr lang="en-US" sz="1400" dirty="0">
                <a:solidFill>
                  <a:schemeClr val="tx1"/>
                </a:solidFill>
              </a:rPr>
              <a:t>Internal causes: No delivery and unreliable pre-ordering, which are things Basil can control. (Ashcroft et al., 2019).</a:t>
            </a:r>
            <a:endParaRPr lang="en-US" sz="1400" dirty="0"/>
          </a:p>
        </p:txBody>
      </p:sp>
      <p:sp>
        <p:nvSpPr>
          <p:cNvPr id="22" name="Shape 18"/>
          <p:cNvSpPr/>
          <p:nvPr/>
        </p:nvSpPr>
        <p:spPr>
          <a:xfrm>
            <a:off x="4846320" y="5257800"/>
            <a:ext cx="6793992" cy="804672"/>
          </a:xfrm>
          <a:prstGeom prst="roundRect">
            <a:avLst>
              <a:gd name="adj" fmla="val 13636"/>
            </a:avLst>
          </a:prstGeom>
          <a:solidFill>
            <a:schemeClr val="bg2"/>
          </a:solidFill>
          <a:ln w="12700">
            <a:solidFill>
              <a:schemeClr val="bg2"/>
            </a:solidFill>
            <a:prstDash val="solid"/>
          </a:ln>
        </p:spPr>
        <p:txBody>
          <a:bodyPr/>
          <a:lstStyle/>
          <a:p>
            <a:endParaRPr lang="en-GB"/>
          </a:p>
        </p:txBody>
      </p:sp>
      <p:sp>
        <p:nvSpPr>
          <p:cNvPr id="23" name="Shape 19"/>
          <p:cNvSpPr/>
          <p:nvPr/>
        </p:nvSpPr>
        <p:spPr>
          <a:xfrm>
            <a:off x="4983480" y="5431536"/>
            <a:ext cx="457200" cy="457200"/>
          </a:xfrm>
          <a:prstGeom prst="ellipse">
            <a:avLst/>
          </a:prstGeom>
          <a:solidFill>
            <a:schemeClr val="tx2"/>
          </a:solidFill>
          <a:ln/>
        </p:spPr>
        <p:txBody>
          <a:bodyPr/>
          <a:lstStyle/>
          <a:p>
            <a:endParaRPr lang="en-GB"/>
          </a:p>
        </p:txBody>
      </p:sp>
      <p:sp>
        <p:nvSpPr>
          <p:cNvPr id="24" name="Text 20"/>
          <p:cNvSpPr txBox="1"/>
          <p:nvPr/>
        </p:nvSpPr>
        <p:spPr>
          <a:xfrm>
            <a:off x="4983480" y="5431536"/>
            <a:ext cx="457200" cy="457200"/>
          </a:xfrm>
          <a:prstGeom prst="rect">
            <a:avLst/>
          </a:prstGeom>
          <a:noFill/>
          <a:ln/>
        </p:spPr>
        <p:txBody>
          <a:bodyPr wrap="square" lIns="0" tIns="0" rIns="0" bIns="0" rtlCol="0" anchor="ctr"/>
          <a:lstStyle/>
          <a:p>
            <a:pPr marL="0" indent="0" algn="ctr">
              <a:buNone/>
            </a:pPr>
            <a:r>
              <a:rPr lang="en-US" sz="1500" b="1" dirty="0">
                <a:solidFill>
                  <a:schemeClr val="bg1"/>
                </a:solidFill>
                <a:latin typeface="Cambria" pitchFamily="34" charset="0"/>
                <a:ea typeface="Cambria" pitchFamily="34" charset="-122"/>
                <a:cs typeface="Cambria" pitchFamily="34" charset="-120"/>
              </a:rPr>
              <a:t>5</a:t>
            </a:r>
            <a:endParaRPr lang="en-US" sz="1500" dirty="0"/>
          </a:p>
        </p:txBody>
      </p:sp>
      <p:sp>
        <p:nvSpPr>
          <p:cNvPr id="25" name="Text 21"/>
          <p:cNvSpPr txBox="1"/>
          <p:nvPr/>
        </p:nvSpPr>
        <p:spPr>
          <a:xfrm>
            <a:off x="5623560" y="5257800"/>
            <a:ext cx="5897880" cy="804672"/>
          </a:xfrm>
          <a:prstGeom prst="rect">
            <a:avLst/>
          </a:prstGeom>
          <a:noFill/>
          <a:ln/>
        </p:spPr>
        <p:txBody>
          <a:bodyPr wrap="square" lIns="0" tIns="0" rIns="0" bIns="0" rtlCol="0" anchor="ctr"/>
          <a:lstStyle/>
          <a:p>
            <a:pPr marL="0" indent="0">
              <a:buNone/>
            </a:pPr>
            <a:r>
              <a:rPr lang="en-US" sz="1400" dirty="0">
                <a:solidFill>
                  <a:schemeClr val="tx1"/>
                </a:solidFill>
              </a:rPr>
              <a:t>Together, the PESTEL and the Cause-and-Effect model can be helpful, but not without certain limitations (Yüksel, 2012; Chiu et al., 2025).</a:t>
            </a:r>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References List</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SOURCES</a:t>
            </a:r>
            <a:endParaRPr lang="en-US" sz="1200" dirty="0"/>
          </a:p>
        </p:txBody>
      </p:sp>
      <p:sp>
        <p:nvSpPr>
          <p:cNvPr id="5" name="Text 2"/>
          <p:cNvSpPr txBox="1"/>
          <p:nvPr/>
        </p:nvSpPr>
        <p:spPr>
          <a:xfrm>
            <a:off x="548640" y="1508760"/>
            <a:ext cx="11091672" cy="4754880"/>
          </a:xfrm>
          <a:prstGeom prst="rect">
            <a:avLst/>
          </a:prstGeom>
          <a:noFill/>
          <a:ln/>
        </p:spPr>
        <p:txBody>
          <a:bodyPr wrap="square" lIns="0" tIns="0" rIns="0" bIns="0" rtlCol="0" anchor="t"/>
          <a:lstStyle/>
          <a:p>
            <a:pPr marL="0" indent="0">
              <a:spcAft>
                <a:spcPts val="700"/>
              </a:spcAft>
              <a:buNone/>
            </a:pPr>
            <a:r>
              <a:rPr lang="en-US" sz="1150" dirty="0">
                <a:solidFill>
                  <a:schemeClr val="tx1"/>
                </a:solidFill>
              </a:rPr>
              <a:t>Ashcroft, E., Tuomi, A., Wang, M. and Solnet, D. (2019) 'Resistance to the adoption of ICTs in independent restaurants: insights from China and the UK', e-Review of Tourism Research, 16(2/3), pp. 105-114.</a:t>
            </a:r>
            <a:endParaRPr lang="en-US" sz="1150" dirty="0"/>
          </a:p>
          <a:p>
            <a:pPr marL="0" indent="0">
              <a:spcAft>
                <a:spcPts val="700"/>
              </a:spcAft>
              <a:buNone/>
            </a:pPr>
            <a:r>
              <a:rPr lang="en-US" sz="1150" dirty="0">
                <a:solidFill>
                  <a:schemeClr val="tx1"/>
                </a:solidFill>
              </a:rPr>
              <a:t>Chiu, A., Filardo, G., Chu, D. and Shrank, W. (2025) ‘Causal inference in public health: a call to stop causal fishing expeditions’, Public Health Reports, 140(5–6), pp. 427–431. https://Doi:10.1177/00333549251342034.</a:t>
            </a:r>
            <a:endParaRPr lang="en-US" sz="1150" dirty="0"/>
          </a:p>
          <a:p>
            <a:pPr marL="0" indent="0">
              <a:spcAft>
                <a:spcPts val="700"/>
              </a:spcAft>
              <a:buNone/>
            </a:pPr>
            <a:r>
              <a:rPr lang="en-US" sz="1150" dirty="0">
                <a:solidFill>
                  <a:schemeClr val="tx1"/>
                </a:solidFill>
              </a:rPr>
              <a:t>CIPD (2025) PESTLE analysis factsheet. Available at: https://www.cipd.org/uk/knowledge/factsheets/pestle-analysis-factsheet (Accessed: 7 October 2026).</a:t>
            </a:r>
            <a:endParaRPr lang="en-US" sz="1150" dirty="0"/>
          </a:p>
          <a:p>
            <a:pPr marL="0" indent="0">
              <a:spcAft>
                <a:spcPts val="700"/>
              </a:spcAft>
              <a:buNone/>
            </a:pPr>
            <a:r>
              <a:rPr lang="en-US" sz="1150" dirty="0">
                <a:solidFill>
                  <a:schemeClr val="tx1"/>
                </a:solidFill>
              </a:rPr>
              <a:t>Crimmins, C. (2025) PESTEL analysis: what it is and how to use it for strategic planning. Spider Strategies, 19 August. Available at: https://spiderstrategies.com/blog/pestel-analysis (Accessed: 7 October 2026).</a:t>
            </a:r>
            <a:endParaRPr lang="en-US" sz="1150" dirty="0"/>
          </a:p>
          <a:p>
            <a:pPr marL="0" indent="0">
              <a:spcAft>
                <a:spcPts val="700"/>
              </a:spcAft>
              <a:buNone/>
            </a:pPr>
            <a:r>
              <a:rPr lang="en-US" sz="1150" dirty="0">
                <a:solidFill>
                  <a:schemeClr val="tx1"/>
                </a:solidFill>
              </a:rPr>
              <a:t>Cutler, J. (2024) 'Top news: UK retail footfall declines in October on half-term timing', Alliance News, 1 November. Available at: https://morningstar.co.uk/uk/news/AN_1730442569810270700/top-news-uk-retail-footfall-declines-in-october-on-half-term-timing.aspx (Accessed: 7 October 2026).</a:t>
            </a:r>
            <a:endParaRPr lang="en-US" sz="1150" dirty="0"/>
          </a:p>
          <a:p>
            <a:pPr marL="0" indent="0">
              <a:spcAft>
                <a:spcPts val="700"/>
              </a:spcAft>
              <a:buNone/>
            </a:pPr>
            <a:r>
              <a:rPr lang="en-US" sz="1150" dirty="0">
                <a:solidFill>
                  <a:schemeClr val="tx1"/>
                </a:solidFill>
              </a:rPr>
              <a:t>De Fraja, G., Matheson, J. and Rockey, J. (2021) 'Zoomshock: the geography and local labour market consequences of working from home', Covid Economics, 64, pp. 1-41.</a:t>
            </a:r>
            <a:endParaRPr lang="en-US" sz="1150" dirty="0"/>
          </a:p>
          <a:p>
            <a:pPr marL="0" indent="0">
              <a:spcAft>
                <a:spcPts val="700"/>
              </a:spcAft>
              <a:buNone/>
            </a:pPr>
            <a:r>
              <a:rPr lang="en-US" sz="1150" dirty="0">
                <a:solidFill>
                  <a:schemeClr val="tx1"/>
                </a:solidFill>
              </a:rPr>
              <a:t>Federation of Small Businesses (2024) Fall in small business confidence as employment costs take a toll, warns FSB, 28 August. Available at: https://www.sopherco.com/industry-news/business-news/archive/article/2024/August/fall-in-small-business-confidence-as-employment-costs-take-a-toll-warns-fsb (Accessed: 7 October 2026).</a:t>
            </a:r>
            <a:endParaRPr lang="en-US" sz="1150" dirty="0"/>
          </a:p>
          <a:p>
            <a:pPr marL="0" indent="0">
              <a:spcAft>
                <a:spcPts val="700"/>
              </a:spcAft>
              <a:buNone/>
            </a:pPr>
            <a:r>
              <a:rPr lang="en-US" sz="1150" dirty="0">
                <a:solidFill>
                  <a:schemeClr val="tx1"/>
                </a:solidFill>
              </a:rPr>
              <a:t>Foong, A., Ge, W. and Harhay, M.O. (2025) ‘Considerations for causal inference studies’, Respirology, 30, pp. 382–384. https://doi:10.1111/resp.70018.</a:t>
            </a:r>
            <a:endParaRPr lang="en-US" sz="1150" dirty="0"/>
          </a:p>
          <a:p>
            <a:pPr marL="0" indent="0">
              <a:spcAft>
                <a:spcPts val="700"/>
              </a:spcAft>
              <a:buNone/>
            </a:pPr>
            <a:r>
              <a:rPr lang="en-US" sz="1150" dirty="0">
                <a:solidFill>
                  <a:schemeClr val="tx1"/>
                </a:solidFill>
              </a:rPr>
              <a:t>Greenhalgh, P.M., Johnson, L. and Huntley, V. (2019) 'An investigation of the impact of 2017 business rates revaluation on independent high street retailers in the north of England', Journal of Property Investment &amp; Finance, 37(3), pp. 241-254. https://doi:10.1108/JPIF-01-2019-0008.</a:t>
            </a:r>
            <a:endParaRPr lang="en-US" sz="115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658368"/>
            <a:ext cx="11064240" cy="685800"/>
          </a:xfrm>
          <a:prstGeom prst="rect">
            <a:avLst/>
          </a:prstGeom>
          <a:noFill/>
          <a:ln/>
        </p:spPr>
        <p:txBody>
          <a:bodyPr wrap="square" lIns="0" tIns="0" rIns="0" bIns="0" rtlCol="0" anchor="ctr"/>
          <a:lstStyle/>
          <a:p>
            <a:pPr marL="0" indent="0" algn="l">
              <a:buNone/>
            </a:pPr>
            <a:r>
              <a:rPr lang="en-US" sz="3200" b="1" dirty="0">
                <a:solidFill>
                  <a:schemeClr val="tx1"/>
                </a:solidFill>
              </a:rPr>
              <a:t>References List</a:t>
            </a:r>
            <a:endParaRPr lang="en-US" sz="3200" dirty="0"/>
          </a:p>
        </p:txBody>
      </p:sp>
      <p:sp>
        <p:nvSpPr>
          <p:cNvPr id="3" name="Text 1"/>
          <p:cNvSpPr txBox="1"/>
          <p:nvPr/>
        </p:nvSpPr>
        <p:spPr>
          <a:xfrm>
            <a:off x="548640" y="384048"/>
            <a:ext cx="8229600" cy="274320"/>
          </a:xfrm>
          <a:prstGeom prst="rect">
            <a:avLst/>
          </a:prstGeom>
          <a:noFill/>
          <a:ln/>
        </p:spPr>
        <p:txBody>
          <a:bodyPr wrap="square" lIns="0" tIns="0" rIns="0" bIns="0" rtlCol="0" anchor="ctr"/>
          <a:lstStyle/>
          <a:p>
            <a:pPr marL="0" indent="0">
              <a:buNone/>
            </a:pPr>
            <a:r>
              <a:rPr lang="en-US" sz="1200" b="1" kern="0" spc="300" dirty="0">
                <a:solidFill>
                  <a:schemeClr val="accent1"/>
                </a:solidFill>
              </a:rPr>
              <a:t>SOURCES (CONTINUED)</a:t>
            </a:r>
            <a:endParaRPr lang="en-US" sz="1200" dirty="0"/>
          </a:p>
        </p:txBody>
      </p:sp>
      <p:sp>
        <p:nvSpPr>
          <p:cNvPr id="5" name="Text 2"/>
          <p:cNvSpPr txBox="1"/>
          <p:nvPr/>
        </p:nvSpPr>
        <p:spPr>
          <a:xfrm>
            <a:off x="548640" y="1508760"/>
            <a:ext cx="11091672" cy="4754880"/>
          </a:xfrm>
          <a:prstGeom prst="rect">
            <a:avLst/>
          </a:prstGeom>
          <a:noFill/>
          <a:ln/>
        </p:spPr>
        <p:txBody>
          <a:bodyPr wrap="square" lIns="0" tIns="0" rIns="0" bIns="0" rtlCol="0" anchor="t"/>
          <a:lstStyle/>
          <a:p>
            <a:pPr marL="0" indent="0">
              <a:spcAft>
                <a:spcPts val="700"/>
              </a:spcAft>
              <a:buNone/>
            </a:pPr>
            <a:r>
              <a:rPr lang="en-US" sz="1150" dirty="0">
                <a:solidFill>
                  <a:schemeClr val="tx1"/>
                </a:solidFill>
              </a:rPr>
              <a:t>Khalid, A.B., Zia, S., Qureshi, A. and Rauf, A. (2025) ‘Teaching clinical reasoning through cause-and-effect thinking: a framework for modern medical education’, Cureus. https://doi:10.7759/cureus.87277.</a:t>
            </a:r>
            <a:endParaRPr lang="en-US" sz="1150" dirty="0"/>
          </a:p>
          <a:p>
            <a:pPr marL="0" indent="0">
              <a:spcAft>
                <a:spcPts val="700"/>
              </a:spcAft>
              <a:buNone/>
            </a:pPr>
            <a:r>
              <a:rPr lang="en-US" sz="1150" dirty="0">
                <a:solidFill>
                  <a:schemeClr val="tx1"/>
                </a:solidFill>
              </a:rPr>
              <a:t>Office for National Statistics (2024) Who are the hybrid workers?, 11 November. Available at: https://www.ons.gov.uk/employmentandlabourmarket/peopleinwork/employmentandemployeetypes/articles/whoarethehybridworkers/2024-11-11 (Accessed: 7 October 2026).</a:t>
            </a:r>
            <a:endParaRPr lang="en-US" sz="1150" dirty="0"/>
          </a:p>
          <a:p>
            <a:pPr marL="0" indent="0">
              <a:spcAft>
                <a:spcPts val="700"/>
              </a:spcAft>
              <a:buNone/>
            </a:pPr>
            <a:r>
              <a:rPr lang="en-US" sz="1150" dirty="0">
                <a:solidFill>
                  <a:schemeClr val="tx1"/>
                </a:solidFill>
              </a:rPr>
              <a:t>Roscoe, P. (2025) Artisanal bakery enterprises: finding a path to NetZero. PhD thesis. University College London. Available at: https://discovery.ucl.ac.uk/id/eprint/10213579 (Accessed: 7 October 2026).</a:t>
            </a:r>
            <a:endParaRPr lang="en-US" sz="1150" dirty="0"/>
          </a:p>
          <a:p>
            <a:pPr marL="0" indent="0">
              <a:spcAft>
                <a:spcPts val="700"/>
              </a:spcAft>
              <a:buNone/>
            </a:pPr>
            <a:r>
              <a:rPr lang="en-US" sz="1150" dirty="0">
                <a:solidFill>
                  <a:schemeClr val="tx1"/>
                </a:solidFill>
              </a:rPr>
              <a:t>Smith, O.M. et al. (2019) 'Organic farming provides reliable environmental benefits but increases variability in crop yields: a global meta-analysis', Frontiers in Sustainable Food Systems, 3(82). https://doi:10.3389/fsufs.2019.00082.</a:t>
            </a:r>
            <a:endParaRPr lang="en-US" sz="1150" dirty="0"/>
          </a:p>
          <a:p>
            <a:pPr marL="0" indent="0">
              <a:spcAft>
                <a:spcPts val="700"/>
              </a:spcAft>
              <a:buNone/>
            </a:pPr>
            <a:r>
              <a:rPr lang="en-US" sz="1150" dirty="0">
                <a:solidFill>
                  <a:schemeClr val="tx1"/>
                </a:solidFill>
              </a:rPr>
              <a:t>Ssentongo, P., et al. (2025) ‘Applications and reporting of causal inference modelling in infectious disease epidemiology: a systematic review’, Infectious Disease Modelling, 11(1), pp. 165–184. https://doi:10.1016/j.idm.2025.09.006.</a:t>
            </a:r>
            <a:endParaRPr lang="en-US" sz="1150" dirty="0"/>
          </a:p>
          <a:p>
            <a:pPr marL="0" indent="0">
              <a:spcAft>
                <a:spcPts val="700"/>
              </a:spcAft>
              <a:buNone/>
            </a:pPr>
            <a:r>
              <a:rPr lang="en-US" sz="1150" dirty="0">
                <a:solidFill>
                  <a:schemeClr val="tx1"/>
                </a:solidFill>
              </a:rPr>
              <a:t>The Grocer (2021) City snapshot: Black Friday fails to boost retail footfall. Available at: https://www.thegrocer.co.uk/economy/city-snapshot-black-friday-fails-to-boost-retail-footfall/662502.article (Accessed: 7 October 2026).</a:t>
            </a:r>
            <a:endParaRPr lang="en-US" sz="1150" dirty="0"/>
          </a:p>
          <a:p>
            <a:pPr marL="0" indent="0">
              <a:spcAft>
                <a:spcPts val="700"/>
              </a:spcAft>
              <a:buNone/>
            </a:pPr>
            <a:r>
              <a:rPr lang="en-US" sz="1150" dirty="0">
                <a:solidFill>
                  <a:schemeClr val="tx1"/>
                </a:solidFill>
              </a:rPr>
              <a:t>Yapp, C. and Fairman, R. (2006) 'Factors affecting food safety compliance within small and medium-sized enterprises: implications for regulatory and enforcement strategies', Food Control, 17, pp. 42-51. doi: 10.1016/j.foodcont.2004.08.007.</a:t>
            </a:r>
            <a:endParaRPr lang="en-US" sz="1150" dirty="0"/>
          </a:p>
          <a:p>
            <a:pPr marL="0" indent="0">
              <a:spcAft>
                <a:spcPts val="700"/>
              </a:spcAft>
              <a:buNone/>
            </a:pPr>
            <a:r>
              <a:rPr lang="en-US" sz="1150" dirty="0">
                <a:solidFill>
                  <a:schemeClr val="tx1"/>
                </a:solidFill>
              </a:rPr>
              <a:t>Yüksel, I. (2012) 'Developing a multi-criteria decision making model for PESTEL analysis', International Journal of Business and Management, 7(24), p. 52. https://doi:10.5539/ijbm.v7n24p52</a:t>
            </a:r>
            <a:endParaRPr lang="en-US" sz="1150" dirty="0"/>
          </a:p>
          <a:p>
            <a:pPr marL="0" indent="0">
              <a:spcAft>
                <a:spcPts val="700"/>
              </a:spcAft>
              <a:buNone/>
            </a:pPr>
            <a:r>
              <a:rPr lang="en-US" sz="1150" dirty="0">
                <a:solidFill>
                  <a:schemeClr val="tx1"/>
                </a:solidFill>
              </a:rPr>
              <a:t>Zhang, Y., et al. (2025) ‘A comparison of causal inference methods for evaluating multiple treatment group comparisons’, Communications in Statistics—Theory and Methods. https://doi:10.1080/10485252.2025.2544936.</a:t>
            </a:r>
            <a:endParaRPr lang="en-US" sz="115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3" name="Text 0"/>
          <p:cNvSpPr txBox="1"/>
          <p:nvPr/>
        </p:nvSpPr>
        <p:spPr>
          <a:xfrm>
            <a:off x="548640" y="2011680"/>
            <a:ext cx="11091672" cy="1645920"/>
          </a:xfrm>
          <a:prstGeom prst="rect">
            <a:avLst/>
          </a:prstGeom>
          <a:noFill/>
          <a:ln/>
        </p:spPr>
        <p:txBody>
          <a:bodyPr wrap="square" lIns="0" tIns="0" rIns="0" bIns="0" rtlCol="0" anchor="ctr"/>
          <a:lstStyle/>
          <a:p>
            <a:pPr marL="0" indent="0" algn="ctr">
              <a:buNone/>
            </a:pPr>
            <a:r>
              <a:rPr lang="en-US" sz="11000" b="1" dirty="0">
                <a:solidFill>
                  <a:schemeClr val="bg1"/>
                </a:solidFill>
                <a:latin typeface="Cambria" pitchFamily="34" charset="0"/>
                <a:ea typeface="Cambria" pitchFamily="34" charset="-122"/>
                <a:cs typeface="Cambria" pitchFamily="34" charset="-120"/>
              </a:rPr>
              <a:t>Q&amp;A</a:t>
            </a:r>
            <a:endParaRPr lang="en-US" sz="11000" dirty="0"/>
          </a:p>
        </p:txBody>
      </p:sp>
      <p:sp>
        <p:nvSpPr>
          <p:cNvPr id="4" name="Text 1"/>
          <p:cNvSpPr txBox="1"/>
          <p:nvPr/>
        </p:nvSpPr>
        <p:spPr>
          <a:xfrm>
            <a:off x="548640" y="3749040"/>
            <a:ext cx="11091672" cy="640080"/>
          </a:xfrm>
          <a:prstGeom prst="rect">
            <a:avLst/>
          </a:prstGeom>
          <a:noFill/>
          <a:ln/>
        </p:spPr>
        <p:txBody>
          <a:bodyPr wrap="square" lIns="0" tIns="0" rIns="0" bIns="0" rtlCol="0" anchor="ctr"/>
          <a:lstStyle/>
          <a:p>
            <a:pPr marL="0" indent="0" algn="ctr">
              <a:buNone/>
            </a:pPr>
            <a:r>
              <a:rPr lang="en-US" sz="2800" dirty="0">
                <a:solidFill>
                  <a:schemeClr val="accent2"/>
                </a:solidFill>
              </a:rPr>
              <a:t>Any questions?</a:t>
            </a:r>
            <a:endParaRPr lang="en-US"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3" name="Text 0"/>
          <p:cNvSpPr txBox="1"/>
          <p:nvPr/>
        </p:nvSpPr>
        <p:spPr>
          <a:xfrm>
            <a:off x="548640" y="2194560"/>
            <a:ext cx="11091672" cy="1463040"/>
          </a:xfrm>
          <a:prstGeom prst="rect">
            <a:avLst/>
          </a:prstGeom>
          <a:noFill/>
          <a:ln/>
        </p:spPr>
        <p:txBody>
          <a:bodyPr wrap="square" lIns="0" tIns="0" rIns="0" bIns="0" rtlCol="0" anchor="ctr"/>
          <a:lstStyle/>
          <a:p>
            <a:pPr marL="0" indent="0" algn="ctr">
              <a:buNone/>
            </a:pPr>
            <a:r>
              <a:rPr lang="en-US" sz="8800" b="1" dirty="0">
                <a:solidFill>
                  <a:schemeClr val="bg1"/>
                </a:solidFill>
                <a:latin typeface="Cambria" pitchFamily="34" charset="0"/>
                <a:ea typeface="Cambria" pitchFamily="34" charset="-122"/>
                <a:cs typeface="Cambria" pitchFamily="34" charset="-120"/>
              </a:rPr>
              <a:t>Thank You</a:t>
            </a:r>
            <a:endParaRPr lang="en-US" sz="8800" dirty="0"/>
          </a:p>
        </p:txBody>
      </p:sp>
      <p:sp>
        <p:nvSpPr>
          <p:cNvPr id="4" name="Text 1"/>
          <p:cNvSpPr txBox="1"/>
          <p:nvPr/>
        </p:nvSpPr>
        <p:spPr>
          <a:xfrm>
            <a:off x="548640" y="3840480"/>
            <a:ext cx="11091672" cy="548640"/>
          </a:xfrm>
          <a:prstGeom prst="rect">
            <a:avLst/>
          </a:prstGeom>
          <a:noFill/>
          <a:ln/>
        </p:spPr>
        <p:txBody>
          <a:bodyPr wrap="square" lIns="0" tIns="0" rIns="0" bIns="0" rtlCol="0" anchor="ctr"/>
          <a:lstStyle/>
          <a:p>
            <a:pPr marL="0" indent="0" algn="ctr">
              <a:buNone/>
            </a:pPr>
            <a:r>
              <a:rPr lang="en-US" sz="2000" dirty="0">
                <a:solidFill>
                  <a:schemeClr val="accent2"/>
                </a:solidFill>
              </a:rPr>
              <a:t>Basil’s Bakery  ·  LCLM 4004 Problem Solving and Decision-Making</a:t>
            </a:r>
            <a:endParaRPr lang="en-US" sz="2000" dirty="0"/>
          </a:p>
        </p:txBody>
      </p:sp>
    </p:spTree>
  </p:cSld>
  <p:clrMapOvr>
    <a:masterClrMapping/>
  </p:clrMapOvr>
</p:sld>
</file>

<file path=ppt/theme/theme1.xml><?xml version="1.0" encoding="utf-8"?>
<a:theme xmlns:a="http://schemas.openxmlformats.org/drawingml/2006/main" name="Basils Bakery">
  <a:themeElements>
    <a:clrScheme name="Basils Bakery">
      <a:dk1>
        <a:srgbClr val="2B1A10"/>
      </a:dk1>
      <a:lt1>
        <a:srgbClr val="FFFFFF"/>
      </a:lt1>
      <a:dk2>
        <a:srgbClr val="5A3A22"/>
      </a:dk2>
      <a:lt2>
        <a:srgbClr val="FBF1E4"/>
      </a:lt2>
      <a:accent1>
        <a:srgbClr val="C8562B"/>
      </a:accent1>
      <a:accent2>
        <a:srgbClr val="E9A93B"/>
      </a:accent2>
      <a:accent3>
        <a:srgbClr val="8C2F39"/>
      </a:accent3>
      <a:accent4>
        <a:srgbClr val="2F4858"/>
      </a:accent4>
      <a:accent5>
        <a:srgbClr val="D98A5B"/>
      </a:accent5>
      <a:accent6>
        <a:srgbClr val="7A5C45"/>
      </a:accent6>
      <a:hlink>
        <a:srgbClr val="8C2F39"/>
      </a:hlink>
      <a:folHlink>
        <a:srgbClr val="5A3A22"/>
      </a:folHlink>
    </a:clrScheme>
    <a:fontScheme name="Basils Bakery">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3521</Words>
  <Application>Microsoft Office PowerPoint</Application>
  <PresentationFormat>Widescreen</PresentationFormat>
  <Paragraphs>164</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Basils Bakery</vt:lpstr>
      <vt:lpstr>PowerPoint Presentation</vt:lpstr>
      <vt:lpstr>Presentation Overview</vt:lpstr>
      <vt:lpstr>Basil’s Bakery Overview</vt:lpstr>
      <vt:lpstr>Problems Faced by Basil’s Bakery</vt:lpstr>
      <vt:lpstr>Critique of PESTEL Framework</vt:lpstr>
      <vt:lpstr>Critique of PESTEL Framework</vt:lpstr>
      <vt:lpstr>PESTEL Framework Application in Basil’s Bakery</vt:lpstr>
      <vt:lpstr>Critique of Cause-and-Effect</vt:lpstr>
      <vt:lpstr>Application of the Cause-and-Effect Model</vt:lpstr>
      <vt:lpstr>Key Findings</vt:lpstr>
      <vt:lpstr>References List</vt:lpstr>
      <vt:lpstr>References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Andreea Stuparu</cp:lastModifiedBy>
  <cp:revision>3</cp:revision>
  <dcterms:created xsi:type="dcterms:W3CDTF">2026-10-07T17:38:58Z</dcterms:created>
  <dcterms:modified xsi:type="dcterms:W3CDTF">2026-10-09T14:58:01Z</dcterms:modified>
</cp:coreProperties>
</file>