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</p:sldIdLst>
  <p:sldSz cx="14630400" cy="8229600"/>
  <p:notesSz cx="8229600" cy="14630400"/>
  <p:embeddedFontLst>
    <p:embeddedFont>
      <p:font typeface="Sora Light" panose="020B0604020202020204" charset="0"/>
      <p:regular r:id="rId12"/>
    </p:embeddedFont>
    <p:embeddedFont>
      <p:font typeface="Sora Semi Bold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1D48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B6CAE8-2C65-FBAA-E503-61E728541064}" v="154" dt="2025-12-10T10:21:13.408"/>
    <p1510:client id="{16B16213-E4CF-064B-BE56-18C68CDD9178}" v="501" dt="2025-12-10T20:15:56.882"/>
    <p1510:client id="{50199B8F-5ED7-9ED8-D051-684D991136DA}" v="3" dt="2025-12-10T21:01:54.985"/>
    <p1510:client id="{65355F88-09D2-32FA-369F-53C6BEA9CD9D}" v="194" dt="2025-12-10T10:50:29.555"/>
    <p1510:client id="{68716D4D-2BD8-DC74-13C5-00D08102296B}" v="358" dt="2025-12-10T10:45:05.596"/>
    <p1510:client id="{A9D7AD21-6579-2620-CCA3-547DDDB5F5C4}" v="233" dt="2025-12-10T21:29:32.198"/>
    <p1510:client id="{B4E9BFB3-37CE-E2F7-B61F-2E18318CEE70}" v="35" dt="2025-12-10T19:41:33.225"/>
    <p1510:client id="{F0C8FA81-2653-90B3-218E-5EB791A68959}" v="169" dt="2025-12-10T11:44:33.467"/>
    <p1510:client id="{F4188BEC-C2DA-F965-E39F-C86E95464B67}" v="1" dt="2025-12-10T18:21:55.012"/>
    <p1510:client id="{FD419200-4743-34EF-E101-534DB405CC92}" v="97" dt="2025-12-10T20:37:45.4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66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14113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F1E1E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0.png"/><Relationship Id="rId11" Type="http://schemas.openxmlformats.org/officeDocument/2006/relationships/image" Target="../media/image15.svg"/><Relationship Id="rId5" Type="http://schemas.openxmlformats.org/officeDocument/2006/relationships/image" Target="../media/image9.sv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336470"/>
            <a:ext cx="14630400" cy="8229600"/>
          </a:xfrm>
          <a:prstGeom prst="rect">
            <a:avLst/>
          </a:prstGeom>
          <a:solidFill>
            <a:srgbClr val="1F1E1E">
              <a:alpha val="5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1"/>
          <p:cNvSpPr/>
          <p:nvPr/>
        </p:nvSpPr>
        <p:spPr>
          <a:xfrm>
            <a:off x="758309" y="2313265"/>
            <a:ext cx="13113782" cy="21380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800"/>
              </a:lnSpc>
              <a:buNone/>
            </a:pPr>
            <a:r>
              <a:rPr lang="en-US" sz="13450">
                <a:solidFill>
                  <a:srgbClr val="FFFFFF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DefibMap.</a:t>
            </a:r>
            <a:endParaRPr lang="en-US" sz="13450"/>
          </a:p>
        </p:txBody>
      </p:sp>
      <p:sp>
        <p:nvSpPr>
          <p:cNvPr id="5" name="Text 2"/>
          <p:cNvSpPr/>
          <p:nvPr/>
        </p:nvSpPr>
        <p:spPr>
          <a:xfrm>
            <a:off x="758309" y="4776192"/>
            <a:ext cx="13113782" cy="1140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>
                <a:solidFill>
                  <a:srgbClr val="FFFFFF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A Student-Led Digital Platform for Locating Public Access Defibrillators in Urban Environments</a:t>
            </a:r>
            <a:endParaRPr lang="en-US" sz="355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Image 1" descr="preencoded.png">
            <a:extLst>
              <a:ext uri="{FF2B5EF4-FFF2-40B4-BE49-F238E27FC236}">
                <a16:creationId xmlns:a16="http://schemas.microsoft.com/office/drawing/2014/main" id="{02310A2D-EB8C-AB68-09D4-CD8E542B47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9072880" cy="1458589"/>
          </a:xfrm>
          <a:prstGeom prst="rect">
            <a:avLst/>
          </a:prstGeom>
        </p:spPr>
      </p:pic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5137" y="447164"/>
            <a:ext cx="8612703" cy="1011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200"/>
              </a:lnSpc>
            </a:pPr>
            <a:r>
              <a:rPr lang="en-US" sz="3350" err="1">
                <a:solidFill>
                  <a:srgbClr val="1F1E1E"/>
                </a:solidFill>
                <a:latin typeface="Sora Semi Bold"/>
                <a:ea typeface="Sora Semi Bold" pitchFamily="34" charset="-122"/>
                <a:cs typeface="Sora Semi Bold"/>
              </a:rPr>
              <a:t>DevSecOps</a:t>
            </a:r>
            <a:r>
              <a:rPr lang="en-US" sz="3350">
                <a:solidFill>
                  <a:srgbClr val="1F1E1E"/>
                </a:solidFill>
                <a:latin typeface="Sora Semi Bold"/>
                <a:ea typeface="Sora Semi Bold" pitchFamily="34" charset="-122"/>
                <a:cs typeface="Sora Semi Bold"/>
              </a:rPr>
              <a:t> Engineer</a:t>
            </a:r>
          </a:p>
          <a:p>
            <a:pPr>
              <a:lnSpc>
                <a:spcPts val="4200"/>
              </a:lnSpc>
            </a:pPr>
            <a:r>
              <a:rPr lang="en-US" sz="3350">
                <a:solidFill>
                  <a:srgbClr val="1F1E1E"/>
                </a:solidFill>
                <a:latin typeface="Sora Semi Bold"/>
                <a:ea typeface="Sora Semi Bold" pitchFamily="34" charset="-122"/>
                <a:cs typeface="Sora Semi Bold"/>
              </a:rPr>
              <a:t>				 – Gabriel Munteanu</a:t>
            </a:r>
            <a:endParaRPr lang="en-US" sz="3350"/>
          </a:p>
        </p:txBody>
      </p:sp>
      <p:sp>
        <p:nvSpPr>
          <p:cNvPr id="4" name="Text 1"/>
          <p:cNvSpPr/>
          <p:nvPr/>
        </p:nvSpPr>
        <p:spPr>
          <a:xfrm>
            <a:off x="758309" y="1528405"/>
            <a:ext cx="7627382" cy="520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As a </a:t>
            </a:r>
            <a:r>
              <a:rPr lang="en-US" sz="125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DevSecOps</a:t>
            </a:r>
            <a:r>
              <a:rPr lang="en-US" sz="12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Engineer, my mission was to seamlessly integrate development, security, and operations, ensuring a robust and resilient data infrastructure.</a:t>
            </a:r>
            <a:endParaRPr lang="en-US" sz="1250"/>
          </a:p>
        </p:txBody>
      </p:sp>
      <p:sp>
        <p:nvSpPr>
          <p:cNvPr id="5" name="Shape 2"/>
          <p:cNvSpPr/>
          <p:nvPr/>
        </p:nvSpPr>
        <p:spPr>
          <a:xfrm>
            <a:off x="758309" y="2231231"/>
            <a:ext cx="7627382" cy="1255276"/>
          </a:xfrm>
          <a:prstGeom prst="roundRect">
            <a:avLst>
              <a:gd name="adj" fmla="val 8741"/>
            </a:avLst>
          </a:prstGeom>
          <a:solidFill>
            <a:srgbClr val="FFFFFF"/>
          </a:solidFill>
          <a:ln w="2286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3"/>
          <p:cNvSpPr/>
          <p:nvPr/>
        </p:nvSpPr>
        <p:spPr>
          <a:xfrm>
            <a:off x="735449" y="2231231"/>
            <a:ext cx="91440" cy="1255276"/>
          </a:xfrm>
          <a:prstGeom prst="roundRect">
            <a:avLst>
              <a:gd name="adj" fmla="val 74638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4"/>
          <p:cNvSpPr/>
          <p:nvPr/>
        </p:nvSpPr>
        <p:spPr>
          <a:xfrm>
            <a:off x="1012150" y="2416493"/>
            <a:ext cx="2464594" cy="2672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Bridging Teams &amp; Tech</a:t>
            </a:r>
            <a:endParaRPr lang="en-US" sz="1650"/>
          </a:p>
        </p:txBody>
      </p:sp>
      <p:sp>
        <p:nvSpPr>
          <p:cNvPr id="8" name="Text 5"/>
          <p:cNvSpPr/>
          <p:nvPr/>
        </p:nvSpPr>
        <p:spPr>
          <a:xfrm>
            <a:off x="1012150" y="2781181"/>
            <a:ext cx="7188279" cy="520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GB" sz="1200"/>
              <a:t>Aligning  development , deployment and security workflows for a safety-critical solution.</a:t>
            </a:r>
          </a:p>
          <a:p>
            <a:pPr>
              <a:lnSpc>
                <a:spcPts val="2000"/>
              </a:lnSpc>
            </a:pPr>
            <a:r>
              <a:rPr lang="en-US" sz="10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Fostering collaboration between development, deployment, and security teams to streamline workflows.</a:t>
            </a:r>
            <a:endParaRPr lang="en-US" sz="1000"/>
          </a:p>
        </p:txBody>
      </p:sp>
      <p:sp>
        <p:nvSpPr>
          <p:cNvPr id="9" name="Shape 6"/>
          <p:cNvSpPr/>
          <p:nvPr/>
        </p:nvSpPr>
        <p:spPr>
          <a:xfrm>
            <a:off x="758309" y="3648908"/>
            <a:ext cx="7627382" cy="995243"/>
          </a:xfrm>
          <a:prstGeom prst="roundRect">
            <a:avLst>
              <a:gd name="adj" fmla="val 11025"/>
            </a:avLst>
          </a:prstGeom>
          <a:solidFill>
            <a:srgbClr val="FFFFFF"/>
          </a:solidFill>
          <a:ln w="2286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735449" y="3648908"/>
            <a:ext cx="91440" cy="995243"/>
          </a:xfrm>
          <a:prstGeom prst="roundRect">
            <a:avLst>
              <a:gd name="adj" fmla="val 74638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1012150" y="3834170"/>
            <a:ext cx="2885718" cy="2672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Secure Data Infrastructure</a:t>
            </a:r>
            <a:endParaRPr lang="en-US" sz="1650"/>
          </a:p>
        </p:txBody>
      </p:sp>
      <p:sp>
        <p:nvSpPr>
          <p:cNvPr id="12" name="Text 9"/>
          <p:cNvSpPr/>
          <p:nvPr/>
        </p:nvSpPr>
        <p:spPr>
          <a:xfrm>
            <a:off x="1012150" y="4198858"/>
            <a:ext cx="7188279" cy="2600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Ensuring the stability and security of our critical data pipelines and backend systems.</a:t>
            </a:r>
            <a:endParaRPr lang="en-US" sz="1250"/>
          </a:p>
        </p:txBody>
      </p:sp>
      <p:sp>
        <p:nvSpPr>
          <p:cNvPr id="13" name="Shape 10"/>
          <p:cNvSpPr/>
          <p:nvPr/>
        </p:nvSpPr>
        <p:spPr>
          <a:xfrm>
            <a:off x="758309" y="4806553"/>
            <a:ext cx="7627382" cy="1255276"/>
          </a:xfrm>
          <a:prstGeom prst="roundRect">
            <a:avLst>
              <a:gd name="adj" fmla="val 8741"/>
            </a:avLst>
          </a:prstGeom>
          <a:solidFill>
            <a:srgbClr val="FFFFFF"/>
          </a:solidFill>
          <a:ln w="2286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1"/>
          <p:cNvSpPr/>
          <p:nvPr/>
        </p:nvSpPr>
        <p:spPr>
          <a:xfrm>
            <a:off x="735449" y="4806553"/>
            <a:ext cx="91440" cy="1255276"/>
          </a:xfrm>
          <a:prstGeom prst="roundRect">
            <a:avLst>
              <a:gd name="adj" fmla="val 74638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1012150" y="4991814"/>
            <a:ext cx="2571036" cy="2672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Supabase Management</a:t>
            </a:r>
            <a:endParaRPr lang="en-US" sz="1650"/>
          </a:p>
        </p:txBody>
      </p:sp>
      <p:sp>
        <p:nvSpPr>
          <p:cNvPr id="16" name="Text 13"/>
          <p:cNvSpPr/>
          <p:nvPr/>
        </p:nvSpPr>
        <p:spPr>
          <a:xfrm>
            <a:off x="1012150" y="5356503"/>
            <a:ext cx="7188279" cy="520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Overseeing the </a:t>
            </a:r>
            <a:r>
              <a:rPr lang="en-US" sz="125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Supabase</a:t>
            </a:r>
            <a:r>
              <a:rPr lang="en-US" sz="12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backend and </a:t>
            </a:r>
            <a:r>
              <a:rPr lang="en-US" sz="125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optimising</a:t>
            </a:r>
            <a:r>
              <a:rPr lang="en-US" sz="12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data flow for peak performance and reliability.</a:t>
            </a:r>
            <a:endParaRPr lang="en-US" sz="1250"/>
          </a:p>
        </p:txBody>
      </p:sp>
      <p:sp>
        <p:nvSpPr>
          <p:cNvPr id="17" name="Shape 14"/>
          <p:cNvSpPr/>
          <p:nvPr/>
        </p:nvSpPr>
        <p:spPr>
          <a:xfrm>
            <a:off x="758309" y="6224230"/>
            <a:ext cx="7627382" cy="1255276"/>
          </a:xfrm>
          <a:prstGeom prst="roundRect">
            <a:avLst>
              <a:gd name="adj" fmla="val 8741"/>
            </a:avLst>
          </a:prstGeom>
          <a:solidFill>
            <a:srgbClr val="FFFFFF"/>
          </a:solidFill>
          <a:ln w="2286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5"/>
          <p:cNvSpPr/>
          <p:nvPr/>
        </p:nvSpPr>
        <p:spPr>
          <a:xfrm>
            <a:off x="735449" y="6224230"/>
            <a:ext cx="91440" cy="1255276"/>
          </a:xfrm>
          <a:prstGeom prst="roundRect">
            <a:avLst>
              <a:gd name="adj" fmla="val 74638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6"/>
          <p:cNvSpPr/>
          <p:nvPr/>
        </p:nvSpPr>
        <p:spPr>
          <a:xfrm>
            <a:off x="1012150" y="6409492"/>
            <a:ext cx="2243018" cy="2672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CI/CD &amp; Compliance</a:t>
            </a:r>
            <a:endParaRPr lang="en-US" sz="1650"/>
          </a:p>
        </p:txBody>
      </p:sp>
      <p:sp>
        <p:nvSpPr>
          <p:cNvPr id="20" name="Text 17"/>
          <p:cNvSpPr/>
          <p:nvPr/>
        </p:nvSpPr>
        <p:spPr>
          <a:xfrm>
            <a:off x="1012150" y="6774180"/>
            <a:ext cx="7188279" cy="520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Supporting continuous integration/continuous deployment, version control, and rigorous compliance standards.</a:t>
            </a:r>
            <a:endParaRPr lang="en-US" sz="125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 1" descr="preencoded.png">
            <a:extLst>
              <a:ext uri="{FF2B5EF4-FFF2-40B4-BE49-F238E27FC236}">
                <a16:creationId xmlns:a16="http://schemas.microsoft.com/office/drawing/2014/main" id="{D1EAD5D7-AF2A-B841-0928-2EEEA7C65A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14630400" cy="1458589"/>
          </a:xfrm>
          <a:prstGeom prst="rect">
            <a:avLst/>
          </a:prstGeom>
        </p:spPr>
      </p:pic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67360" y="0"/>
            <a:ext cx="146304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761286"/>
            <a:ext cx="5113377" cy="498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Data Integration Pipeline</a:t>
            </a:r>
            <a:endParaRPr lang="en-US" sz="3100"/>
          </a:p>
        </p:txBody>
      </p:sp>
      <p:sp>
        <p:nvSpPr>
          <p:cNvPr id="4" name="Text 1"/>
          <p:cNvSpPr/>
          <p:nvPr/>
        </p:nvSpPr>
        <p:spPr>
          <a:xfrm>
            <a:off x="758309" y="1487567"/>
            <a:ext cx="11650742" cy="485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Our data pipeline was meticulously crafted to extract, process, and deliver crucial UK AED (Automated External Defibrillator) data, making it accessible and actionable.</a:t>
            </a:r>
            <a:endParaRPr lang="en-US" sz="115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9484" y="2143482"/>
            <a:ext cx="8088273" cy="3487817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3083774" y="4963762"/>
            <a:ext cx="1931401" cy="2414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>
                <a:solidFill>
                  <a:srgbClr val="FFFFFF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API → Frontend</a:t>
            </a:r>
            <a:endParaRPr lang="en-US" sz="1400"/>
          </a:p>
        </p:txBody>
      </p:sp>
      <p:sp>
        <p:nvSpPr>
          <p:cNvPr id="7" name="Text 3"/>
          <p:cNvSpPr/>
          <p:nvPr/>
        </p:nvSpPr>
        <p:spPr>
          <a:xfrm>
            <a:off x="3083774" y="4156389"/>
            <a:ext cx="1931401" cy="2414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>
                <a:solidFill>
                  <a:srgbClr val="FFFFFF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Supabase</a:t>
            </a:r>
            <a:endParaRPr lang="en-US" sz="1400"/>
          </a:p>
        </p:txBody>
      </p:sp>
      <p:sp>
        <p:nvSpPr>
          <p:cNvPr id="8" name="Text 4"/>
          <p:cNvSpPr/>
          <p:nvPr/>
        </p:nvSpPr>
        <p:spPr>
          <a:xfrm>
            <a:off x="3083774" y="3357171"/>
            <a:ext cx="1931401" cy="2414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>
                <a:solidFill>
                  <a:srgbClr val="FFFFFF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Python ETL</a:t>
            </a:r>
            <a:endParaRPr lang="en-US" sz="1400"/>
          </a:p>
        </p:txBody>
      </p:sp>
      <p:sp>
        <p:nvSpPr>
          <p:cNvPr id="9" name="Text 5"/>
          <p:cNvSpPr/>
          <p:nvPr/>
        </p:nvSpPr>
        <p:spPr>
          <a:xfrm>
            <a:off x="3083774" y="2549797"/>
            <a:ext cx="1931401" cy="2414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>
                <a:solidFill>
                  <a:srgbClr val="FFFFFF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Overpass API</a:t>
            </a:r>
            <a:endParaRPr lang="en-US" sz="1400"/>
          </a:p>
        </p:txBody>
      </p:sp>
      <p:sp>
        <p:nvSpPr>
          <p:cNvPr id="10" name="Text 6"/>
          <p:cNvSpPr/>
          <p:nvPr/>
        </p:nvSpPr>
        <p:spPr>
          <a:xfrm>
            <a:off x="758309" y="5953482"/>
            <a:ext cx="2635091" cy="498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OpenStreetMap Extraction</a:t>
            </a:r>
            <a:endParaRPr lang="en-US" sz="1550"/>
          </a:p>
        </p:txBody>
      </p:sp>
      <p:sp>
        <p:nvSpPr>
          <p:cNvPr id="11" name="Text 7"/>
          <p:cNvSpPr/>
          <p:nvPr/>
        </p:nvSpPr>
        <p:spPr>
          <a:xfrm>
            <a:off x="756821" y="6354485"/>
            <a:ext cx="2635091" cy="7279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Utilised</a:t>
            </a: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Overpass API to extract comprehensive UK AED location data from OpenStreetMap.</a:t>
            </a:r>
            <a:endParaRPr lang="en-US" sz="1150"/>
          </a:p>
        </p:txBody>
      </p:sp>
      <p:sp>
        <p:nvSpPr>
          <p:cNvPr id="12" name="Text 8"/>
          <p:cNvSpPr/>
          <p:nvPr/>
        </p:nvSpPr>
        <p:spPr>
          <a:xfrm>
            <a:off x="3771067" y="5953482"/>
            <a:ext cx="1995487" cy="2494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ETL Processing</a:t>
            </a:r>
            <a:endParaRPr lang="en-US" sz="1550"/>
          </a:p>
        </p:txBody>
      </p:sp>
      <p:sp>
        <p:nvSpPr>
          <p:cNvPr id="13" name="Text 9"/>
          <p:cNvSpPr/>
          <p:nvPr/>
        </p:nvSpPr>
        <p:spPr>
          <a:xfrm>
            <a:off x="3771067" y="6354485"/>
            <a:ext cx="2635091" cy="970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Developed Python ETL scripts for cleaning, validating, and importing data into our </a:t>
            </a:r>
            <a:r>
              <a:rPr lang="en-US" sz="115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Supabase</a:t>
            </a: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instance.</a:t>
            </a:r>
            <a:endParaRPr lang="en-US" sz="1150"/>
          </a:p>
        </p:txBody>
      </p:sp>
      <p:sp>
        <p:nvSpPr>
          <p:cNvPr id="14" name="Text 10"/>
          <p:cNvSpPr/>
          <p:nvPr/>
        </p:nvSpPr>
        <p:spPr>
          <a:xfrm>
            <a:off x="6783824" y="5953482"/>
            <a:ext cx="2074783" cy="2494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Automated Updates</a:t>
            </a:r>
            <a:endParaRPr lang="en-US" sz="1550"/>
          </a:p>
        </p:txBody>
      </p:sp>
      <p:sp>
        <p:nvSpPr>
          <p:cNvPr id="15" name="Text 11"/>
          <p:cNvSpPr/>
          <p:nvPr/>
        </p:nvSpPr>
        <p:spPr>
          <a:xfrm>
            <a:off x="6783824" y="6354485"/>
            <a:ext cx="2635091" cy="7279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Implemented automated Python scripts to ensure regular and timely updates of the AED dataset.</a:t>
            </a:r>
            <a:endParaRPr lang="en-US" sz="1150"/>
          </a:p>
        </p:txBody>
      </p:sp>
      <p:sp>
        <p:nvSpPr>
          <p:cNvPr id="16" name="Text 12"/>
          <p:cNvSpPr/>
          <p:nvPr/>
        </p:nvSpPr>
        <p:spPr>
          <a:xfrm>
            <a:off x="9796582" y="5953482"/>
            <a:ext cx="1995487" cy="2494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Structured Access</a:t>
            </a:r>
            <a:endParaRPr lang="en-US" sz="1550"/>
          </a:p>
        </p:txBody>
      </p:sp>
      <p:sp>
        <p:nvSpPr>
          <p:cNvPr id="17" name="Text 13"/>
          <p:cNvSpPr/>
          <p:nvPr/>
        </p:nvSpPr>
        <p:spPr>
          <a:xfrm>
            <a:off x="9796582" y="6354485"/>
            <a:ext cx="2635091" cy="970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Created structured, easy-to-access data interfaces for developers and researchers, fostering wider utility.</a:t>
            </a:r>
            <a:endParaRPr lang="en-US" sz="115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83392" y="648653"/>
            <a:ext cx="4801076" cy="4257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Database &amp; Security Design</a:t>
            </a:r>
            <a:endParaRPr lang="en-US" sz="2650"/>
          </a:p>
        </p:txBody>
      </p:sp>
      <p:sp>
        <p:nvSpPr>
          <p:cNvPr id="4" name="Text 1"/>
          <p:cNvSpPr/>
          <p:nvPr/>
        </p:nvSpPr>
        <p:spPr>
          <a:xfrm>
            <a:off x="6183392" y="1268492"/>
            <a:ext cx="7750016" cy="414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Our Supabase PostgreSQL database was engineered with security at its core, leveraging advanced features to protect sensitive data and control access.</a:t>
            </a:r>
            <a:endParaRPr lang="en-US" sz="1000"/>
          </a:p>
        </p:txBody>
      </p:sp>
      <p:sp>
        <p:nvSpPr>
          <p:cNvPr id="5" name="Shape 2"/>
          <p:cNvSpPr/>
          <p:nvPr/>
        </p:nvSpPr>
        <p:spPr>
          <a:xfrm>
            <a:off x="6183392" y="1828205"/>
            <a:ext cx="7750016" cy="1496378"/>
          </a:xfrm>
          <a:prstGeom prst="roundRect">
            <a:avLst>
              <a:gd name="adj" fmla="val 3633"/>
            </a:avLst>
          </a:prstGeom>
          <a:solidFill>
            <a:srgbClr val="F9D2DA"/>
          </a:solidFill>
          <a:ln w="762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3"/>
          <p:cNvSpPr/>
          <p:nvPr/>
        </p:nvSpPr>
        <p:spPr>
          <a:xfrm>
            <a:off x="6320433" y="1965246"/>
            <a:ext cx="388263" cy="388263"/>
          </a:xfrm>
          <a:prstGeom prst="roundRect">
            <a:avLst>
              <a:gd name="adj" fmla="val 23548691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27232" y="2071926"/>
            <a:ext cx="174665" cy="17466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320433" y="2482929"/>
            <a:ext cx="1703189" cy="2128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Row-Level Security</a:t>
            </a:r>
            <a:endParaRPr lang="en-US" sz="1300"/>
          </a:p>
        </p:txBody>
      </p:sp>
      <p:sp>
        <p:nvSpPr>
          <p:cNvPr id="9" name="Text 5"/>
          <p:cNvSpPr/>
          <p:nvPr/>
        </p:nvSpPr>
        <p:spPr>
          <a:xfrm>
            <a:off x="6320433" y="2773442"/>
            <a:ext cx="7475934" cy="414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Implemented Row-Level Security (RLS) within </a:t>
            </a:r>
            <a:r>
              <a:rPr lang="en-US" sz="100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Supabase</a:t>
            </a:r>
            <a:r>
              <a:rPr lang="en-US" sz="10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PostgreSQL to control data access at the most granular level.</a:t>
            </a:r>
            <a:endParaRPr lang="en-US" sz="1000"/>
          </a:p>
        </p:txBody>
      </p:sp>
      <p:sp>
        <p:nvSpPr>
          <p:cNvPr id="10" name="Shape 6"/>
          <p:cNvSpPr/>
          <p:nvPr/>
        </p:nvSpPr>
        <p:spPr>
          <a:xfrm>
            <a:off x="6183392" y="3454003"/>
            <a:ext cx="7750016" cy="1289328"/>
          </a:xfrm>
          <a:prstGeom prst="roundRect">
            <a:avLst>
              <a:gd name="adj" fmla="val 4217"/>
            </a:avLst>
          </a:prstGeom>
          <a:solidFill>
            <a:srgbClr val="F9D2DA"/>
          </a:solidFill>
          <a:ln w="762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7"/>
          <p:cNvSpPr/>
          <p:nvPr/>
        </p:nvSpPr>
        <p:spPr>
          <a:xfrm>
            <a:off x="6320433" y="3591044"/>
            <a:ext cx="388263" cy="388263"/>
          </a:xfrm>
          <a:prstGeom prst="roundRect">
            <a:avLst>
              <a:gd name="adj" fmla="val 23548691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27232" y="3697724"/>
            <a:ext cx="174665" cy="174665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6320433" y="4108728"/>
            <a:ext cx="2123242" cy="2128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Role-Based Permissions</a:t>
            </a:r>
            <a:endParaRPr lang="en-US" sz="1300"/>
          </a:p>
        </p:txBody>
      </p:sp>
      <p:sp>
        <p:nvSpPr>
          <p:cNvPr id="14" name="Text 9"/>
          <p:cNvSpPr/>
          <p:nvPr/>
        </p:nvSpPr>
        <p:spPr>
          <a:xfrm>
            <a:off x="6320433" y="4399240"/>
            <a:ext cx="7475934" cy="2070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Established distinct permissions for public and administrative users, ensuring appropriate data visibility.</a:t>
            </a:r>
            <a:endParaRPr lang="en-US" sz="1000"/>
          </a:p>
        </p:txBody>
      </p:sp>
      <p:sp>
        <p:nvSpPr>
          <p:cNvPr id="15" name="Shape 10"/>
          <p:cNvSpPr/>
          <p:nvPr/>
        </p:nvSpPr>
        <p:spPr>
          <a:xfrm>
            <a:off x="6183392" y="4872752"/>
            <a:ext cx="7750016" cy="1289328"/>
          </a:xfrm>
          <a:prstGeom prst="roundRect">
            <a:avLst>
              <a:gd name="adj" fmla="val 4217"/>
            </a:avLst>
          </a:prstGeom>
          <a:solidFill>
            <a:srgbClr val="F9D2DA"/>
          </a:solidFill>
          <a:ln w="762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1"/>
          <p:cNvSpPr/>
          <p:nvPr/>
        </p:nvSpPr>
        <p:spPr>
          <a:xfrm>
            <a:off x="6320433" y="5009793"/>
            <a:ext cx="388263" cy="388263"/>
          </a:xfrm>
          <a:prstGeom prst="roundRect">
            <a:avLst>
              <a:gd name="adj" fmla="val 23548691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427232" y="5116473"/>
            <a:ext cx="174665" cy="174665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6320433" y="5527477"/>
            <a:ext cx="1844993" cy="2128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API Key Management</a:t>
            </a:r>
            <a:endParaRPr lang="en-US" sz="1300"/>
          </a:p>
        </p:txBody>
      </p:sp>
      <p:sp>
        <p:nvSpPr>
          <p:cNvPr id="19" name="Text 13"/>
          <p:cNvSpPr/>
          <p:nvPr/>
        </p:nvSpPr>
        <p:spPr>
          <a:xfrm>
            <a:off x="6320433" y="5817989"/>
            <a:ext cx="7475934" cy="2070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Secured API keys through careful management and regular rotation, preventing </a:t>
            </a:r>
            <a:r>
              <a:rPr lang="en-US" sz="100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unauthorised</a:t>
            </a:r>
            <a:r>
              <a:rPr lang="en-US" sz="10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access.</a:t>
            </a:r>
            <a:endParaRPr lang="en-US" sz="1000"/>
          </a:p>
        </p:txBody>
      </p:sp>
      <p:sp>
        <p:nvSpPr>
          <p:cNvPr id="20" name="Shape 14"/>
          <p:cNvSpPr/>
          <p:nvPr/>
        </p:nvSpPr>
        <p:spPr>
          <a:xfrm>
            <a:off x="6183392" y="6291501"/>
            <a:ext cx="7750016" cy="1289328"/>
          </a:xfrm>
          <a:prstGeom prst="roundRect">
            <a:avLst>
              <a:gd name="adj" fmla="val 4217"/>
            </a:avLst>
          </a:prstGeom>
          <a:solidFill>
            <a:srgbClr val="F9D2DA"/>
          </a:solidFill>
          <a:ln w="762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5"/>
          <p:cNvSpPr/>
          <p:nvPr/>
        </p:nvSpPr>
        <p:spPr>
          <a:xfrm>
            <a:off x="6320433" y="6428542"/>
            <a:ext cx="388263" cy="388263"/>
          </a:xfrm>
          <a:prstGeom prst="roundRect">
            <a:avLst>
              <a:gd name="adj" fmla="val 23548691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427232" y="6535222"/>
            <a:ext cx="174665" cy="174665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6320433" y="6946225"/>
            <a:ext cx="1703189" cy="2128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Encryption &amp; GDPR</a:t>
            </a:r>
            <a:endParaRPr lang="en-US" sz="1300"/>
          </a:p>
        </p:txBody>
      </p:sp>
      <p:sp>
        <p:nvSpPr>
          <p:cNvPr id="24" name="Text 17"/>
          <p:cNvSpPr/>
          <p:nvPr/>
        </p:nvSpPr>
        <p:spPr>
          <a:xfrm>
            <a:off x="6320433" y="7236738"/>
            <a:ext cx="7475934" cy="2070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Ensured data encryption in transit and at rest, alongside full compliance with GDPR guidelines.</a:t>
            </a:r>
            <a:endParaRPr lang="en-US" sz="1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189226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6880" y="2486978"/>
            <a:ext cx="6310551" cy="4979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CI/CD and Infrastructure Setup</a:t>
            </a:r>
            <a:endParaRPr lang="en-US" sz="3100"/>
          </a:p>
        </p:txBody>
      </p:sp>
      <p:sp>
        <p:nvSpPr>
          <p:cNvPr id="4" name="Text 1"/>
          <p:cNvSpPr/>
          <p:nvPr/>
        </p:nvSpPr>
        <p:spPr>
          <a:xfrm>
            <a:off x="756880" y="3211949"/>
            <a:ext cx="13116639" cy="2420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Our CI/CD pipeline is built around GitHub Actions, with separate flows for the mobile app and the Dockerised backend API, automating the journey from code to production.</a:t>
            </a:r>
            <a:endParaRPr lang="en-US" sz="1150"/>
          </a:p>
        </p:txBody>
      </p:sp>
      <p:sp>
        <p:nvSpPr>
          <p:cNvPr id="5" name="Text 2"/>
          <p:cNvSpPr/>
          <p:nvPr/>
        </p:nvSpPr>
        <p:spPr>
          <a:xfrm>
            <a:off x="756880" y="3775591"/>
            <a:ext cx="2482572" cy="2988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Mobile App Pipeline</a:t>
            </a:r>
            <a:endParaRPr lang="en-US" sz="185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9037" y="4244697"/>
            <a:ext cx="4249341" cy="1832372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2105015" y="5741633"/>
            <a:ext cx="2335047" cy="964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>
                <a:solidFill>
                  <a:srgbClr val="FFFFFF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Submit to App Stores</a:t>
            </a:r>
            <a:endParaRPr lang="en-US" sz="1050"/>
          </a:p>
        </p:txBody>
      </p:sp>
      <p:sp>
        <p:nvSpPr>
          <p:cNvPr id="8" name="Text 4"/>
          <p:cNvSpPr/>
          <p:nvPr/>
        </p:nvSpPr>
        <p:spPr>
          <a:xfrm>
            <a:off x="2105015" y="5317468"/>
            <a:ext cx="2335047" cy="964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>
                <a:solidFill>
                  <a:srgbClr val="FFFFFF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Build Mobile App (iOS / Android)</a:t>
            </a:r>
            <a:endParaRPr lang="en-US" sz="1050"/>
          </a:p>
        </p:txBody>
      </p:sp>
      <p:sp>
        <p:nvSpPr>
          <p:cNvPr id="9" name="Text 5"/>
          <p:cNvSpPr/>
          <p:nvPr/>
        </p:nvSpPr>
        <p:spPr>
          <a:xfrm>
            <a:off x="2105015" y="4897588"/>
            <a:ext cx="2335047" cy="964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>
                <a:solidFill>
                  <a:srgbClr val="FFFFFF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Tests &amp; Linting</a:t>
            </a:r>
            <a:endParaRPr lang="en-US" sz="1050"/>
          </a:p>
        </p:txBody>
      </p:sp>
      <p:sp>
        <p:nvSpPr>
          <p:cNvPr id="10" name="Text 6"/>
          <p:cNvSpPr/>
          <p:nvPr/>
        </p:nvSpPr>
        <p:spPr>
          <a:xfrm>
            <a:off x="2105015" y="4473424"/>
            <a:ext cx="2335047" cy="964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>
                <a:solidFill>
                  <a:srgbClr val="FFFFFF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GitHub Actions</a:t>
            </a:r>
            <a:endParaRPr lang="en-US" sz="1050"/>
          </a:p>
        </p:txBody>
      </p:sp>
      <p:sp>
        <p:nvSpPr>
          <p:cNvPr id="11" name="Text 7"/>
          <p:cNvSpPr/>
          <p:nvPr/>
        </p:nvSpPr>
        <p:spPr>
          <a:xfrm>
            <a:off x="7507486" y="3775591"/>
            <a:ext cx="2591514" cy="2988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Backend API Pipeline</a:t>
            </a:r>
            <a:endParaRPr lang="en-US" sz="1850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3558" y="4244697"/>
            <a:ext cx="4461510" cy="1923931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8763746" y="5816431"/>
            <a:ext cx="2451724" cy="1012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>
                <a:solidFill>
                  <a:srgbClr val="FFFFFF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Push to Container Registry</a:t>
            </a:r>
            <a:endParaRPr lang="en-US" sz="1050"/>
          </a:p>
        </p:txBody>
      </p:sp>
      <p:sp>
        <p:nvSpPr>
          <p:cNvPr id="14" name="Text 9"/>
          <p:cNvSpPr/>
          <p:nvPr/>
        </p:nvSpPr>
        <p:spPr>
          <a:xfrm>
            <a:off x="8763746" y="5371072"/>
            <a:ext cx="2451724" cy="1012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>
                <a:solidFill>
                  <a:srgbClr val="FFFFFF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Build Docker Image (Go API)</a:t>
            </a:r>
            <a:endParaRPr lang="en-US" sz="1050"/>
          </a:p>
        </p:txBody>
      </p:sp>
      <p:sp>
        <p:nvSpPr>
          <p:cNvPr id="15" name="Text 10"/>
          <p:cNvSpPr/>
          <p:nvPr/>
        </p:nvSpPr>
        <p:spPr>
          <a:xfrm>
            <a:off x="8763746" y="4930212"/>
            <a:ext cx="2451724" cy="1012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>
                <a:solidFill>
                  <a:srgbClr val="FFFFFF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Unit Tests &amp; Security Checks</a:t>
            </a:r>
            <a:endParaRPr lang="en-US" sz="1050"/>
          </a:p>
        </p:txBody>
      </p:sp>
      <p:sp>
        <p:nvSpPr>
          <p:cNvPr id="16" name="Text 11"/>
          <p:cNvSpPr/>
          <p:nvPr/>
        </p:nvSpPr>
        <p:spPr>
          <a:xfrm>
            <a:off x="8763746" y="4484853"/>
            <a:ext cx="2451724" cy="1012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50">
                <a:solidFill>
                  <a:srgbClr val="FFFFFF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GitHub Actions</a:t>
            </a:r>
            <a:endParaRPr lang="en-US" sz="1050"/>
          </a:p>
        </p:txBody>
      </p:sp>
      <p:sp>
        <p:nvSpPr>
          <p:cNvPr id="17" name="Text 12"/>
          <p:cNvSpPr/>
          <p:nvPr/>
        </p:nvSpPr>
        <p:spPr>
          <a:xfrm>
            <a:off x="756880" y="6509147"/>
            <a:ext cx="13116639" cy="12046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900"/>
              </a:lnSpc>
              <a:buSzPct val="100000"/>
              <a:buChar char="•"/>
            </a:pP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Automated testing and builds for both the mobile app and backend API.</a:t>
            </a:r>
          </a:p>
          <a:p>
            <a:pPr marL="342900" indent="-342900">
              <a:lnSpc>
                <a:spcPts val="1900"/>
              </a:lnSpc>
              <a:buSzPct val="100000"/>
              <a:buFontTx/>
              <a:buChar char="•"/>
            </a:pP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Backend packaged as a Docker container, enabling consistent, repeatable deployments.</a:t>
            </a:r>
          </a:p>
          <a:p>
            <a:pPr marL="342900" indent="-342900">
              <a:lnSpc>
                <a:spcPts val="1900"/>
              </a:lnSpc>
              <a:buSzPct val="100000"/>
              <a:buFontTx/>
              <a:buChar char="•"/>
            </a:pP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GitHub Actions manages builds, image publishing, and deployment triggers.</a:t>
            </a:r>
          </a:p>
          <a:p>
            <a:pPr marL="342900" indent="-342900">
              <a:lnSpc>
                <a:spcPts val="1900"/>
              </a:lnSpc>
              <a:buSzPct val="100000"/>
              <a:buFontTx/>
              <a:buChar char="•"/>
            </a:pPr>
            <a:r>
              <a:rPr lang="en-US" sz="11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Security scanning and code checks integrated into the pipeline to catch issues early.</a:t>
            </a:r>
            <a:endParaRPr lang="en-US" sz="115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917734"/>
            <a:ext cx="7562969" cy="57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Risk &amp; Compliance Management</a:t>
            </a:r>
            <a:endParaRPr lang="en-US" sz="3550"/>
          </a:p>
        </p:txBody>
      </p:sp>
      <p:sp>
        <p:nvSpPr>
          <p:cNvPr id="4" name="Text 1"/>
          <p:cNvSpPr/>
          <p:nvPr/>
        </p:nvSpPr>
        <p:spPr>
          <a:xfrm>
            <a:off x="758309" y="1747718"/>
            <a:ext cx="7627382" cy="5545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Minimising risks and upholding compliance were paramount, particularly given our commitment to managing open data responsibly and ethically.</a:t>
            </a:r>
            <a:endParaRPr lang="en-US" sz="1350"/>
          </a:p>
        </p:txBody>
      </p:sp>
      <p:sp>
        <p:nvSpPr>
          <p:cNvPr id="5" name="Shape 2"/>
          <p:cNvSpPr/>
          <p:nvPr/>
        </p:nvSpPr>
        <p:spPr>
          <a:xfrm>
            <a:off x="758309" y="2589312"/>
            <a:ext cx="86558" cy="86558"/>
          </a:xfrm>
          <a:prstGeom prst="roundRect">
            <a:avLst>
              <a:gd name="adj" fmla="val 528201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1018103" y="2497217"/>
            <a:ext cx="2394466" cy="285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Minimal Privacy Risk</a:t>
            </a:r>
            <a:endParaRPr lang="en-US" sz="1750"/>
          </a:p>
        </p:txBody>
      </p:sp>
      <p:sp>
        <p:nvSpPr>
          <p:cNvPr id="7" name="Text 4"/>
          <p:cNvSpPr/>
          <p:nvPr/>
        </p:nvSpPr>
        <p:spPr>
          <a:xfrm>
            <a:off x="1018103" y="2886313"/>
            <a:ext cx="7367587" cy="5545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Focused on open data containing no personal identifiable information, significantly reducing privacy concerns.</a:t>
            </a:r>
            <a:endParaRPr lang="en-US" sz="1350"/>
          </a:p>
        </p:txBody>
      </p:sp>
      <p:sp>
        <p:nvSpPr>
          <p:cNvPr id="8" name="Shape 5"/>
          <p:cNvSpPr/>
          <p:nvPr/>
        </p:nvSpPr>
        <p:spPr>
          <a:xfrm>
            <a:off x="758309" y="3879592"/>
            <a:ext cx="86558" cy="86558"/>
          </a:xfrm>
          <a:prstGeom prst="roundRect">
            <a:avLst>
              <a:gd name="adj" fmla="val 528201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1018103" y="3787497"/>
            <a:ext cx="3522464" cy="285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Rate Limiting &amp; API Protection</a:t>
            </a:r>
            <a:endParaRPr lang="en-US" sz="1750"/>
          </a:p>
        </p:txBody>
      </p:sp>
      <p:sp>
        <p:nvSpPr>
          <p:cNvPr id="10" name="Text 7"/>
          <p:cNvSpPr/>
          <p:nvPr/>
        </p:nvSpPr>
        <p:spPr>
          <a:xfrm>
            <a:off x="1018103" y="4176593"/>
            <a:ext cx="7367587" cy="5545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Implemented stringent rate limiting and API key protections to prevent abuse and ensure service availability.</a:t>
            </a:r>
            <a:endParaRPr lang="en-US" sz="1350"/>
          </a:p>
        </p:txBody>
      </p:sp>
      <p:sp>
        <p:nvSpPr>
          <p:cNvPr id="11" name="Shape 8"/>
          <p:cNvSpPr/>
          <p:nvPr/>
        </p:nvSpPr>
        <p:spPr>
          <a:xfrm>
            <a:off x="758309" y="5169872"/>
            <a:ext cx="86558" cy="86558"/>
          </a:xfrm>
          <a:prstGeom prst="roundRect">
            <a:avLst>
              <a:gd name="adj" fmla="val 528201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1018103" y="5077778"/>
            <a:ext cx="2651046" cy="285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GDPR &amp; UK Data Ethics</a:t>
            </a:r>
            <a:endParaRPr lang="en-US" sz="1750"/>
          </a:p>
        </p:txBody>
      </p:sp>
      <p:sp>
        <p:nvSpPr>
          <p:cNvPr id="13" name="Text 10"/>
          <p:cNvSpPr/>
          <p:nvPr/>
        </p:nvSpPr>
        <p:spPr>
          <a:xfrm>
            <a:off x="1018103" y="5466874"/>
            <a:ext cx="7367587" cy="5545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Ensured full adherence to GDPR principles and the UK Data Ethics Framework, maintaining legal and ethical standards.</a:t>
            </a:r>
            <a:endParaRPr lang="en-US" sz="1350"/>
          </a:p>
        </p:txBody>
      </p:sp>
      <p:sp>
        <p:nvSpPr>
          <p:cNvPr id="14" name="Shape 11"/>
          <p:cNvSpPr/>
          <p:nvPr/>
        </p:nvSpPr>
        <p:spPr>
          <a:xfrm>
            <a:off x="758309" y="6460153"/>
            <a:ext cx="86558" cy="86558"/>
          </a:xfrm>
          <a:prstGeom prst="roundRect">
            <a:avLst>
              <a:gd name="adj" fmla="val 528201"/>
            </a:avLst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1018103" y="6368058"/>
            <a:ext cx="2462332" cy="285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Supabase Audit Logs</a:t>
            </a:r>
            <a:endParaRPr lang="en-US" sz="1750"/>
          </a:p>
        </p:txBody>
      </p:sp>
      <p:sp>
        <p:nvSpPr>
          <p:cNvPr id="16" name="Text 13"/>
          <p:cNvSpPr/>
          <p:nvPr/>
        </p:nvSpPr>
        <p:spPr>
          <a:xfrm>
            <a:off x="1018103" y="6757154"/>
            <a:ext cx="7367587" cy="5545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Utilised Supabase audit logs to maintain a complete, transparent record of all database activities for traceability and security.</a:t>
            </a:r>
            <a:endParaRPr lang="en-US" sz="135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6576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415909" y="1023223"/>
            <a:ext cx="6940629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Next Steps &amp; Reflection</a:t>
            </a:r>
            <a:endParaRPr lang="en-US" sz="4450"/>
          </a:p>
        </p:txBody>
      </p:sp>
      <p:sp>
        <p:nvSpPr>
          <p:cNvPr id="4" name="Text 1"/>
          <p:cNvSpPr/>
          <p:nvPr/>
        </p:nvSpPr>
        <p:spPr>
          <a:xfrm>
            <a:off x="4415909" y="2060853"/>
            <a:ext cx="9456182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Looking forward, continuous improvement is key to enhancing our DevSecOps practices and further securing our infrastructure.</a:t>
            </a:r>
            <a:endParaRPr lang="en-US" sz="1700"/>
          </a:p>
        </p:txBody>
      </p:sp>
      <p:sp>
        <p:nvSpPr>
          <p:cNvPr id="5" name="Text 2"/>
          <p:cNvSpPr/>
          <p:nvPr/>
        </p:nvSpPr>
        <p:spPr>
          <a:xfrm>
            <a:off x="4415909" y="3214568"/>
            <a:ext cx="3792260" cy="4275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Future Enhancements</a:t>
            </a:r>
            <a:endParaRPr lang="en-US" sz="2650"/>
          </a:p>
        </p:txBody>
      </p:sp>
      <p:sp>
        <p:nvSpPr>
          <p:cNvPr id="6" name="Text 3"/>
          <p:cNvSpPr/>
          <p:nvPr/>
        </p:nvSpPr>
        <p:spPr>
          <a:xfrm>
            <a:off x="4415909" y="3858697"/>
            <a:ext cx="4463772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Integrate advanced Supabase monitoring solutions like Grafana and Loki for real-time insights.</a:t>
            </a:r>
            <a:endParaRPr lang="en-US" sz="1700"/>
          </a:p>
        </p:txBody>
      </p:sp>
      <p:sp>
        <p:nvSpPr>
          <p:cNvPr id="7" name="Text 4"/>
          <p:cNvSpPr/>
          <p:nvPr/>
        </p:nvSpPr>
        <p:spPr>
          <a:xfrm>
            <a:off x="4415909" y="4974550"/>
            <a:ext cx="4463772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Automate weekly AED data updates to ensure the dataset remains consistently current.</a:t>
            </a:r>
            <a:endParaRPr lang="en-US" sz="1700"/>
          </a:p>
        </p:txBody>
      </p:sp>
      <p:sp>
        <p:nvSpPr>
          <p:cNvPr id="8" name="Text 5"/>
          <p:cNvSpPr/>
          <p:nvPr/>
        </p:nvSpPr>
        <p:spPr>
          <a:xfrm>
            <a:off x="4415909" y="6090404"/>
            <a:ext cx="4463772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Extend CI/CD pipelines to include frontend deployments, streamlining the entire application lifecycle.</a:t>
            </a:r>
            <a:endParaRPr lang="en-US" sz="1700"/>
          </a:p>
        </p:txBody>
      </p:sp>
      <p:sp>
        <p:nvSpPr>
          <p:cNvPr id="9" name="Text 6"/>
          <p:cNvSpPr/>
          <p:nvPr/>
        </p:nvSpPr>
        <p:spPr>
          <a:xfrm>
            <a:off x="9415939" y="3214568"/>
            <a:ext cx="3420904" cy="4275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Key Takeaways</a:t>
            </a:r>
            <a:endParaRPr lang="en-US" sz="2650"/>
          </a:p>
        </p:txBody>
      </p:sp>
      <p:sp>
        <p:nvSpPr>
          <p:cNvPr id="10" name="Text 7"/>
          <p:cNvSpPr/>
          <p:nvPr/>
        </p:nvSpPr>
        <p:spPr>
          <a:xfrm>
            <a:off x="9740860" y="3885843"/>
            <a:ext cx="4138851" cy="1733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DevSecOps has proven instrumental in fostering seamless collaboration, bolstering security measures, and ensuring the scalability of our data solutions.</a:t>
            </a:r>
            <a:endParaRPr lang="en-US" sz="1700"/>
          </a:p>
        </p:txBody>
      </p:sp>
      <p:sp>
        <p:nvSpPr>
          <p:cNvPr id="11" name="Shape 8"/>
          <p:cNvSpPr/>
          <p:nvPr/>
        </p:nvSpPr>
        <p:spPr>
          <a:xfrm>
            <a:off x="9415939" y="3885843"/>
            <a:ext cx="30480" cy="1733550"/>
          </a:xfrm>
          <a:prstGeom prst="rect">
            <a:avLst/>
          </a:prstGeom>
          <a:solidFill>
            <a:srgbClr val="E11D4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9415939" y="5863114"/>
            <a:ext cx="4463772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This integrated approach allows us to deliver reliable and secure services, adaptable to future growth.</a:t>
            </a:r>
            <a:endParaRPr lang="en-US" sz="17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455773"/>
            <a:ext cx="6117431" cy="4845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00"/>
              </a:lnSpc>
              <a:buNone/>
            </a:pPr>
            <a:r>
              <a:rPr lang="en-US" sz="30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Cost &amp; Infrastructure Summary</a:t>
            </a:r>
            <a:endParaRPr lang="en-US" sz="3050"/>
          </a:p>
        </p:txBody>
      </p:sp>
      <p:sp>
        <p:nvSpPr>
          <p:cNvPr id="4" name="Text 1"/>
          <p:cNvSpPr/>
          <p:nvPr/>
        </p:nvSpPr>
        <p:spPr>
          <a:xfrm>
            <a:off x="758309" y="1058466"/>
            <a:ext cx="7627382" cy="884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Optimising</a:t>
            </a: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our operational expenses was a key consideration, ensuring maximum efficiency while leveraging robust, cost-effective technologies for our data infrastructure.</a:t>
            </a:r>
            <a:endParaRPr lang="en-US" sz="1450"/>
          </a:p>
        </p:txBody>
      </p:sp>
      <p:sp>
        <p:nvSpPr>
          <p:cNvPr id="5" name="Shape 2"/>
          <p:cNvSpPr/>
          <p:nvPr/>
        </p:nvSpPr>
        <p:spPr>
          <a:xfrm>
            <a:off x="763918" y="2290615"/>
            <a:ext cx="7616164" cy="5479631"/>
          </a:xfrm>
          <a:prstGeom prst="roundRect">
            <a:avLst>
              <a:gd name="adj" fmla="val 1594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3"/>
          <p:cNvSpPr/>
          <p:nvPr/>
        </p:nvSpPr>
        <p:spPr>
          <a:xfrm>
            <a:off x="765929" y="2298236"/>
            <a:ext cx="7612142" cy="53090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4"/>
          <p:cNvSpPr/>
          <p:nvPr/>
        </p:nvSpPr>
        <p:spPr>
          <a:xfrm>
            <a:off x="950119" y="2416346"/>
            <a:ext cx="1581983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Supabase</a:t>
            </a:r>
            <a:endParaRPr lang="en-US" sz="1450"/>
          </a:p>
        </p:txBody>
      </p:sp>
      <p:sp>
        <p:nvSpPr>
          <p:cNvPr id="8" name="Text 5"/>
          <p:cNvSpPr/>
          <p:nvPr/>
        </p:nvSpPr>
        <p:spPr>
          <a:xfrm>
            <a:off x="2907863" y="2416346"/>
            <a:ext cx="1398627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£0–£20/mo</a:t>
            </a:r>
            <a:endParaRPr lang="en-US" sz="1450"/>
          </a:p>
        </p:txBody>
      </p:sp>
      <p:sp>
        <p:nvSpPr>
          <p:cNvPr id="9" name="Text 6"/>
          <p:cNvSpPr/>
          <p:nvPr/>
        </p:nvSpPr>
        <p:spPr>
          <a:xfrm>
            <a:off x="4682252" y="2416346"/>
            <a:ext cx="3511748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Database &amp; API Management</a:t>
            </a:r>
            <a:endParaRPr lang="en-US" sz="1450"/>
          </a:p>
        </p:txBody>
      </p:sp>
      <p:sp>
        <p:nvSpPr>
          <p:cNvPr id="10" name="Shape 7"/>
          <p:cNvSpPr/>
          <p:nvPr/>
        </p:nvSpPr>
        <p:spPr>
          <a:xfrm>
            <a:off x="765929" y="2829135"/>
            <a:ext cx="7612142" cy="530900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950119" y="2947245"/>
            <a:ext cx="1581983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Mapbox</a:t>
            </a:r>
            <a:endParaRPr lang="en-US" sz="1450"/>
          </a:p>
        </p:txBody>
      </p:sp>
      <p:sp>
        <p:nvSpPr>
          <p:cNvPr id="12" name="Text 9"/>
          <p:cNvSpPr/>
          <p:nvPr/>
        </p:nvSpPr>
        <p:spPr>
          <a:xfrm>
            <a:off x="2907863" y="2947245"/>
            <a:ext cx="1398627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Free Tier</a:t>
            </a:r>
            <a:endParaRPr lang="en-US" sz="1450"/>
          </a:p>
        </p:txBody>
      </p:sp>
      <p:sp>
        <p:nvSpPr>
          <p:cNvPr id="13" name="Text 10"/>
          <p:cNvSpPr/>
          <p:nvPr/>
        </p:nvSpPr>
        <p:spPr>
          <a:xfrm>
            <a:off x="4682252" y="2947245"/>
            <a:ext cx="3511748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Interactive Maps &amp; Geocoding</a:t>
            </a:r>
            <a:endParaRPr lang="en-US" sz="1450"/>
          </a:p>
        </p:txBody>
      </p:sp>
      <p:sp>
        <p:nvSpPr>
          <p:cNvPr id="14" name="Shape 11"/>
          <p:cNvSpPr/>
          <p:nvPr/>
        </p:nvSpPr>
        <p:spPr>
          <a:xfrm>
            <a:off x="765929" y="3360035"/>
            <a:ext cx="7612142" cy="53090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950119" y="3478145"/>
            <a:ext cx="1581983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Domain</a:t>
            </a:r>
            <a:endParaRPr lang="en-US" sz="1450"/>
          </a:p>
        </p:txBody>
      </p:sp>
      <p:sp>
        <p:nvSpPr>
          <p:cNvPr id="16" name="Text 13"/>
          <p:cNvSpPr/>
          <p:nvPr/>
        </p:nvSpPr>
        <p:spPr>
          <a:xfrm>
            <a:off x="2907863" y="3478145"/>
            <a:ext cx="1398627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£10/yr</a:t>
            </a:r>
            <a:endParaRPr lang="en-US" sz="1450"/>
          </a:p>
        </p:txBody>
      </p:sp>
      <p:sp>
        <p:nvSpPr>
          <p:cNvPr id="17" name="Text 14"/>
          <p:cNvSpPr/>
          <p:nvPr/>
        </p:nvSpPr>
        <p:spPr>
          <a:xfrm>
            <a:off x="4682252" y="3478145"/>
            <a:ext cx="3511748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Public Web Access &amp; Branding</a:t>
            </a:r>
            <a:endParaRPr lang="en-US" sz="1450"/>
          </a:p>
        </p:txBody>
      </p:sp>
      <p:sp>
        <p:nvSpPr>
          <p:cNvPr id="18" name="Shape 15"/>
          <p:cNvSpPr/>
          <p:nvPr/>
        </p:nvSpPr>
        <p:spPr>
          <a:xfrm>
            <a:off x="765929" y="3890935"/>
            <a:ext cx="7612142" cy="530900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6"/>
          <p:cNvSpPr/>
          <p:nvPr/>
        </p:nvSpPr>
        <p:spPr>
          <a:xfrm>
            <a:off x="950119" y="4009045"/>
            <a:ext cx="1581983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GitHub Actions</a:t>
            </a:r>
            <a:endParaRPr lang="en-US" sz="1450"/>
          </a:p>
        </p:txBody>
      </p:sp>
      <p:sp>
        <p:nvSpPr>
          <p:cNvPr id="20" name="Text 17"/>
          <p:cNvSpPr/>
          <p:nvPr/>
        </p:nvSpPr>
        <p:spPr>
          <a:xfrm>
            <a:off x="2907863" y="4009045"/>
            <a:ext cx="1398627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Free</a:t>
            </a:r>
            <a:endParaRPr lang="en-US" sz="1450"/>
          </a:p>
        </p:txBody>
      </p:sp>
      <p:sp>
        <p:nvSpPr>
          <p:cNvPr id="21" name="Text 18"/>
          <p:cNvSpPr/>
          <p:nvPr/>
        </p:nvSpPr>
        <p:spPr>
          <a:xfrm>
            <a:off x="4682252" y="4009045"/>
            <a:ext cx="3511748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Automated CI/CD Workflows</a:t>
            </a:r>
            <a:endParaRPr lang="en-US" sz="1450"/>
          </a:p>
        </p:txBody>
      </p:sp>
      <p:sp>
        <p:nvSpPr>
          <p:cNvPr id="22" name="Shape 19"/>
          <p:cNvSpPr/>
          <p:nvPr/>
        </p:nvSpPr>
        <p:spPr>
          <a:xfrm>
            <a:off x="765929" y="4421834"/>
            <a:ext cx="7612142" cy="825579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0"/>
          <p:cNvSpPr/>
          <p:nvPr/>
        </p:nvSpPr>
        <p:spPr>
          <a:xfrm>
            <a:off x="950119" y="4539944"/>
            <a:ext cx="1581983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Docker</a:t>
            </a:r>
            <a:endParaRPr lang="en-US" sz="1450"/>
          </a:p>
        </p:txBody>
      </p:sp>
      <p:sp>
        <p:nvSpPr>
          <p:cNvPr id="24" name="Text 21"/>
          <p:cNvSpPr/>
          <p:nvPr/>
        </p:nvSpPr>
        <p:spPr>
          <a:xfrm>
            <a:off x="2907863" y="4539944"/>
            <a:ext cx="1398627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Free</a:t>
            </a:r>
            <a:endParaRPr lang="en-US" sz="1450"/>
          </a:p>
        </p:txBody>
      </p:sp>
      <p:sp>
        <p:nvSpPr>
          <p:cNvPr id="25" name="Text 22"/>
          <p:cNvSpPr/>
          <p:nvPr/>
        </p:nvSpPr>
        <p:spPr>
          <a:xfrm>
            <a:off x="4682252" y="4539944"/>
            <a:ext cx="3511748" cy="5893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Containerisation for Consistent Environments</a:t>
            </a:r>
            <a:endParaRPr lang="en-US" sz="1450"/>
          </a:p>
        </p:txBody>
      </p:sp>
      <p:sp>
        <p:nvSpPr>
          <p:cNvPr id="26" name="Shape 23"/>
          <p:cNvSpPr/>
          <p:nvPr/>
        </p:nvSpPr>
        <p:spPr>
          <a:xfrm>
            <a:off x="765929" y="5247414"/>
            <a:ext cx="7612142" cy="825579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4"/>
          <p:cNvSpPr/>
          <p:nvPr/>
        </p:nvSpPr>
        <p:spPr>
          <a:xfrm>
            <a:off x="950119" y="5365524"/>
            <a:ext cx="1581983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App Publishing</a:t>
            </a:r>
            <a:endParaRPr lang="en-US" sz="1450"/>
          </a:p>
        </p:txBody>
      </p:sp>
      <p:sp>
        <p:nvSpPr>
          <p:cNvPr id="28" name="Text 25"/>
          <p:cNvSpPr/>
          <p:nvPr/>
        </p:nvSpPr>
        <p:spPr>
          <a:xfrm>
            <a:off x="2907863" y="5365524"/>
            <a:ext cx="1398627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£30-130/yr</a:t>
            </a:r>
            <a:endParaRPr lang="en-US" sz="1450"/>
          </a:p>
        </p:txBody>
      </p:sp>
      <p:sp>
        <p:nvSpPr>
          <p:cNvPr id="29" name="Text 26"/>
          <p:cNvSpPr/>
          <p:nvPr/>
        </p:nvSpPr>
        <p:spPr>
          <a:xfrm>
            <a:off x="4682252" y="5365524"/>
            <a:ext cx="3511748" cy="5893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Google Developer account (£30), Apple Developer (£100)</a:t>
            </a:r>
            <a:endParaRPr lang="en-US" sz="1450"/>
          </a:p>
        </p:txBody>
      </p:sp>
      <p:sp>
        <p:nvSpPr>
          <p:cNvPr id="30" name="Shape 27"/>
          <p:cNvSpPr/>
          <p:nvPr/>
        </p:nvSpPr>
        <p:spPr>
          <a:xfrm>
            <a:off x="765929" y="6072993"/>
            <a:ext cx="7612142" cy="53090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950119" y="6191103"/>
            <a:ext cx="1581983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Overpass API</a:t>
            </a:r>
            <a:endParaRPr lang="en-US" sz="1450"/>
          </a:p>
        </p:txBody>
      </p:sp>
      <p:sp>
        <p:nvSpPr>
          <p:cNvPr id="32" name="Text 29"/>
          <p:cNvSpPr/>
          <p:nvPr/>
        </p:nvSpPr>
        <p:spPr>
          <a:xfrm>
            <a:off x="2907863" y="6191103"/>
            <a:ext cx="1398627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Free</a:t>
            </a:r>
            <a:endParaRPr lang="en-US" sz="1450"/>
          </a:p>
        </p:txBody>
      </p:sp>
      <p:sp>
        <p:nvSpPr>
          <p:cNvPr id="33" name="Text 30"/>
          <p:cNvSpPr/>
          <p:nvPr/>
        </p:nvSpPr>
        <p:spPr>
          <a:xfrm>
            <a:off x="4682252" y="6191103"/>
            <a:ext cx="3511748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GeoJSON data from OpenStreetMap</a:t>
            </a:r>
            <a:endParaRPr lang="en-US" sz="1450"/>
          </a:p>
        </p:txBody>
      </p:sp>
      <p:sp>
        <p:nvSpPr>
          <p:cNvPr id="34" name="Shape 31"/>
          <p:cNvSpPr/>
          <p:nvPr/>
        </p:nvSpPr>
        <p:spPr>
          <a:xfrm>
            <a:off x="765929" y="6603893"/>
            <a:ext cx="7612142" cy="530900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5" name="Text 32"/>
          <p:cNvSpPr/>
          <p:nvPr/>
        </p:nvSpPr>
        <p:spPr>
          <a:xfrm>
            <a:off x="950119" y="6722003"/>
            <a:ext cx="1581983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Vercel</a:t>
            </a: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Hosting</a:t>
            </a:r>
            <a:endParaRPr lang="en-US" sz="1450"/>
          </a:p>
        </p:txBody>
      </p:sp>
      <p:sp>
        <p:nvSpPr>
          <p:cNvPr id="36" name="Text 33"/>
          <p:cNvSpPr/>
          <p:nvPr/>
        </p:nvSpPr>
        <p:spPr>
          <a:xfrm>
            <a:off x="2907863" y="6722003"/>
            <a:ext cx="1398627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£0-£20/</a:t>
            </a:r>
            <a:r>
              <a:rPr lang="en-US" sz="145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mo</a:t>
            </a:r>
            <a:endParaRPr lang="en-US" sz="1450"/>
          </a:p>
        </p:txBody>
      </p:sp>
      <p:sp>
        <p:nvSpPr>
          <p:cNvPr id="37" name="Text 34"/>
          <p:cNvSpPr/>
          <p:nvPr/>
        </p:nvSpPr>
        <p:spPr>
          <a:xfrm>
            <a:off x="4682252" y="6722003"/>
            <a:ext cx="3511748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Admin panel website hosting</a:t>
            </a:r>
            <a:endParaRPr lang="en-US" sz="1450"/>
          </a:p>
        </p:txBody>
      </p:sp>
      <p:sp>
        <p:nvSpPr>
          <p:cNvPr id="38" name="Shape 27">
            <a:extLst>
              <a:ext uri="{FF2B5EF4-FFF2-40B4-BE49-F238E27FC236}">
                <a16:creationId xmlns:a16="http://schemas.microsoft.com/office/drawing/2014/main" id="{3935508F-AA54-B780-BD9B-BA91AD4AB783}"/>
              </a:ext>
            </a:extLst>
          </p:cNvPr>
          <p:cNvSpPr/>
          <p:nvPr/>
        </p:nvSpPr>
        <p:spPr>
          <a:xfrm>
            <a:off x="758309" y="7110927"/>
            <a:ext cx="7612142" cy="53090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1" name="Text 34">
            <a:extLst>
              <a:ext uri="{FF2B5EF4-FFF2-40B4-BE49-F238E27FC236}">
                <a16:creationId xmlns:a16="http://schemas.microsoft.com/office/drawing/2014/main" id="{6A359CCF-712D-64F2-FCEE-8C8CEBAE0AF6}"/>
              </a:ext>
            </a:extLst>
          </p:cNvPr>
          <p:cNvSpPr/>
          <p:nvPr/>
        </p:nvSpPr>
        <p:spPr>
          <a:xfrm>
            <a:off x="4682252" y="7223448"/>
            <a:ext cx="3511748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Free tier for up to 3000 emails / month</a:t>
            </a:r>
            <a:endParaRPr lang="en-US" sz="1450"/>
          </a:p>
        </p:txBody>
      </p:sp>
      <p:sp>
        <p:nvSpPr>
          <p:cNvPr id="43" name="Text 33">
            <a:extLst>
              <a:ext uri="{FF2B5EF4-FFF2-40B4-BE49-F238E27FC236}">
                <a16:creationId xmlns:a16="http://schemas.microsoft.com/office/drawing/2014/main" id="{FA03D57B-C32F-2C19-A0E4-0F032833874E}"/>
              </a:ext>
            </a:extLst>
          </p:cNvPr>
          <p:cNvSpPr/>
          <p:nvPr/>
        </p:nvSpPr>
        <p:spPr>
          <a:xfrm>
            <a:off x="2907863" y="7233280"/>
            <a:ext cx="1398627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£0-£20/</a:t>
            </a:r>
            <a:r>
              <a:rPr lang="en-US" sz="1450" err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mo</a:t>
            </a:r>
            <a:endParaRPr lang="en-US" sz="1450"/>
          </a:p>
        </p:txBody>
      </p:sp>
      <p:sp>
        <p:nvSpPr>
          <p:cNvPr id="45" name="Text 32">
            <a:extLst>
              <a:ext uri="{FF2B5EF4-FFF2-40B4-BE49-F238E27FC236}">
                <a16:creationId xmlns:a16="http://schemas.microsoft.com/office/drawing/2014/main" id="{521A1B31-3DA7-2167-261C-B73E711A8950}"/>
              </a:ext>
            </a:extLst>
          </p:cNvPr>
          <p:cNvSpPr/>
          <p:nvPr/>
        </p:nvSpPr>
        <p:spPr>
          <a:xfrm>
            <a:off x="950119" y="7243113"/>
            <a:ext cx="1581983" cy="294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Resend</a:t>
            </a:r>
            <a:endParaRPr lang="en-US" sz="145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694015"/>
            <a:ext cx="4561284" cy="57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>
                <a:solidFill>
                  <a:srgbClr val="1F1E1E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Project Timeline</a:t>
            </a:r>
            <a:endParaRPr lang="en-US" sz="3550"/>
          </a:p>
        </p:txBody>
      </p:sp>
      <p:sp>
        <p:nvSpPr>
          <p:cNvPr id="3" name="Text 1"/>
          <p:cNvSpPr/>
          <p:nvPr/>
        </p:nvSpPr>
        <p:spPr>
          <a:xfrm>
            <a:off x="758309" y="1610678"/>
            <a:ext cx="13113782" cy="5545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Our journey to bridge the defibrillator gap in London was executed through a structured, agile approach, ensuring timely delivery and continuous integration of key functionalities.</a:t>
            </a:r>
            <a:endParaRPr lang="en-US" sz="1350"/>
          </a:p>
        </p:txBody>
      </p:sp>
      <p:sp>
        <p:nvSpPr>
          <p:cNvPr id="4" name="Shape 2"/>
          <p:cNvSpPr/>
          <p:nvPr/>
        </p:nvSpPr>
        <p:spPr>
          <a:xfrm>
            <a:off x="7303770" y="2360176"/>
            <a:ext cx="22860" cy="5175290"/>
          </a:xfrm>
          <a:prstGeom prst="roundRect">
            <a:avLst>
              <a:gd name="adj" fmla="val 318454"/>
            </a:avLst>
          </a:prstGeom>
          <a:solidFill>
            <a:srgbClr val="DFB8C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6623149" y="2543651"/>
            <a:ext cx="519946" cy="22860"/>
          </a:xfrm>
          <a:prstGeom prst="roundRect">
            <a:avLst>
              <a:gd name="adj" fmla="val 318454"/>
            </a:avLst>
          </a:prstGeom>
          <a:solidFill>
            <a:srgbClr val="DFB8C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7120235" y="2360176"/>
            <a:ext cx="389930" cy="389930"/>
          </a:xfrm>
          <a:prstGeom prst="roundRect">
            <a:avLst>
              <a:gd name="adj" fmla="val 18670"/>
            </a:avLst>
          </a:prstGeom>
          <a:solidFill>
            <a:srgbClr val="F9D2DA"/>
          </a:solidFill>
          <a:ln w="762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7178338" y="2384048"/>
            <a:ext cx="273606" cy="3420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sz="21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1</a:t>
            </a:r>
            <a:endParaRPr lang="en-US" sz="2150"/>
          </a:p>
        </p:txBody>
      </p:sp>
      <p:sp>
        <p:nvSpPr>
          <p:cNvPr id="8" name="Text 6"/>
          <p:cNvSpPr/>
          <p:nvPr/>
        </p:nvSpPr>
        <p:spPr>
          <a:xfrm>
            <a:off x="4168021" y="2419707"/>
            <a:ext cx="2280642" cy="285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00"/>
              </a:lnSpc>
              <a:buNone/>
            </a:pPr>
            <a:r>
              <a:rPr lang="en-US" sz="17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Weeks 1-2</a:t>
            </a:r>
            <a:endParaRPr lang="en-US" sz="1750"/>
          </a:p>
        </p:txBody>
      </p:sp>
      <p:sp>
        <p:nvSpPr>
          <p:cNvPr id="9" name="Text 7"/>
          <p:cNvSpPr/>
          <p:nvPr/>
        </p:nvSpPr>
        <p:spPr>
          <a:xfrm>
            <a:off x="758309" y="2808803"/>
            <a:ext cx="5690354" cy="831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350" b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Research &amp; Team Setup:</a:t>
            </a: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Initiated project, defined scope, assembled the core team, and laid the groundwork for our data-driven solution.</a:t>
            </a:r>
            <a:endParaRPr lang="en-US" sz="1350"/>
          </a:p>
        </p:txBody>
      </p:sp>
      <p:sp>
        <p:nvSpPr>
          <p:cNvPr id="10" name="Shape 8"/>
          <p:cNvSpPr/>
          <p:nvPr/>
        </p:nvSpPr>
        <p:spPr>
          <a:xfrm>
            <a:off x="7487305" y="3583543"/>
            <a:ext cx="519946" cy="22860"/>
          </a:xfrm>
          <a:prstGeom prst="roundRect">
            <a:avLst>
              <a:gd name="adj" fmla="val 318454"/>
            </a:avLst>
          </a:prstGeom>
          <a:solidFill>
            <a:srgbClr val="DFB8C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7120235" y="3400068"/>
            <a:ext cx="389930" cy="389930"/>
          </a:xfrm>
          <a:prstGeom prst="roundRect">
            <a:avLst>
              <a:gd name="adj" fmla="val 18670"/>
            </a:avLst>
          </a:prstGeom>
          <a:solidFill>
            <a:srgbClr val="F9D2DA"/>
          </a:solidFill>
          <a:ln w="762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7178338" y="3423940"/>
            <a:ext cx="273606" cy="3420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sz="21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2</a:t>
            </a:r>
            <a:endParaRPr lang="en-US" sz="2150"/>
          </a:p>
        </p:txBody>
      </p:sp>
      <p:sp>
        <p:nvSpPr>
          <p:cNvPr id="13" name="Text 11"/>
          <p:cNvSpPr/>
          <p:nvPr/>
        </p:nvSpPr>
        <p:spPr>
          <a:xfrm>
            <a:off x="8181737" y="3459599"/>
            <a:ext cx="2280642" cy="285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Weeks 3-4</a:t>
            </a:r>
            <a:endParaRPr lang="en-US" sz="1750"/>
          </a:p>
        </p:txBody>
      </p:sp>
      <p:sp>
        <p:nvSpPr>
          <p:cNvPr id="14" name="Text 12"/>
          <p:cNvSpPr/>
          <p:nvPr/>
        </p:nvSpPr>
        <p:spPr>
          <a:xfrm>
            <a:off x="8181737" y="3848695"/>
            <a:ext cx="5690354" cy="831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b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Data Collection &amp; Pipeline:</a:t>
            </a: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Established data sources (OpenStreetMap), developed Python ETL scripts, and set up the initial Supabase database.</a:t>
            </a:r>
            <a:endParaRPr lang="en-US" sz="1350"/>
          </a:p>
        </p:txBody>
      </p:sp>
      <p:sp>
        <p:nvSpPr>
          <p:cNvPr id="15" name="Shape 13"/>
          <p:cNvSpPr/>
          <p:nvPr/>
        </p:nvSpPr>
        <p:spPr>
          <a:xfrm>
            <a:off x="6623149" y="4479846"/>
            <a:ext cx="519946" cy="22860"/>
          </a:xfrm>
          <a:prstGeom prst="roundRect">
            <a:avLst>
              <a:gd name="adj" fmla="val 318454"/>
            </a:avLst>
          </a:prstGeom>
          <a:solidFill>
            <a:srgbClr val="DFB8C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7120235" y="4296370"/>
            <a:ext cx="389930" cy="389930"/>
          </a:xfrm>
          <a:prstGeom prst="roundRect">
            <a:avLst>
              <a:gd name="adj" fmla="val 18670"/>
            </a:avLst>
          </a:prstGeom>
          <a:solidFill>
            <a:srgbClr val="F9D2DA"/>
          </a:solidFill>
          <a:ln w="762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7178338" y="4320242"/>
            <a:ext cx="273606" cy="3420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sz="21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3</a:t>
            </a:r>
            <a:endParaRPr lang="en-US" sz="2150"/>
          </a:p>
        </p:txBody>
      </p:sp>
      <p:sp>
        <p:nvSpPr>
          <p:cNvPr id="18" name="Text 16"/>
          <p:cNvSpPr/>
          <p:nvPr/>
        </p:nvSpPr>
        <p:spPr>
          <a:xfrm>
            <a:off x="4168021" y="4355902"/>
            <a:ext cx="2280642" cy="285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00"/>
              </a:lnSpc>
              <a:buNone/>
            </a:pPr>
            <a:r>
              <a:rPr lang="en-US" sz="17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Weeks 5-6</a:t>
            </a:r>
            <a:endParaRPr lang="en-US" sz="1750"/>
          </a:p>
        </p:txBody>
      </p:sp>
      <p:sp>
        <p:nvSpPr>
          <p:cNvPr id="19" name="Text 17"/>
          <p:cNvSpPr/>
          <p:nvPr/>
        </p:nvSpPr>
        <p:spPr>
          <a:xfrm>
            <a:off x="758309" y="4744998"/>
            <a:ext cx="5690354" cy="831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350" b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UI/UX + Backend API:</a:t>
            </a: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Designed the user interface and experience, and commenced development of the backend API for data access.</a:t>
            </a:r>
            <a:endParaRPr lang="en-US" sz="1350"/>
          </a:p>
        </p:txBody>
      </p:sp>
      <p:sp>
        <p:nvSpPr>
          <p:cNvPr id="20" name="Shape 18"/>
          <p:cNvSpPr/>
          <p:nvPr/>
        </p:nvSpPr>
        <p:spPr>
          <a:xfrm>
            <a:off x="7487305" y="5376267"/>
            <a:ext cx="519946" cy="22860"/>
          </a:xfrm>
          <a:prstGeom prst="roundRect">
            <a:avLst>
              <a:gd name="adj" fmla="val 318454"/>
            </a:avLst>
          </a:prstGeom>
          <a:solidFill>
            <a:srgbClr val="DFB8C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7120235" y="5192792"/>
            <a:ext cx="389930" cy="389930"/>
          </a:xfrm>
          <a:prstGeom prst="roundRect">
            <a:avLst>
              <a:gd name="adj" fmla="val 18670"/>
            </a:avLst>
          </a:prstGeom>
          <a:solidFill>
            <a:srgbClr val="F9D2DA"/>
          </a:solidFill>
          <a:ln w="762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7178338" y="5216664"/>
            <a:ext cx="273606" cy="3420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sz="21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4</a:t>
            </a:r>
            <a:endParaRPr lang="en-US" sz="2150"/>
          </a:p>
        </p:txBody>
      </p:sp>
      <p:sp>
        <p:nvSpPr>
          <p:cNvPr id="23" name="Text 21"/>
          <p:cNvSpPr/>
          <p:nvPr/>
        </p:nvSpPr>
        <p:spPr>
          <a:xfrm>
            <a:off x="8181737" y="5252323"/>
            <a:ext cx="2280642" cy="285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Weeks 7-8</a:t>
            </a:r>
            <a:endParaRPr lang="en-US" sz="1750"/>
          </a:p>
        </p:txBody>
      </p:sp>
      <p:sp>
        <p:nvSpPr>
          <p:cNvPr id="24" name="Text 22"/>
          <p:cNvSpPr/>
          <p:nvPr/>
        </p:nvSpPr>
        <p:spPr>
          <a:xfrm>
            <a:off x="8181737" y="5641419"/>
            <a:ext cx="5690354" cy="831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b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Integration, Security &amp; Testing:</a:t>
            </a: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Integrated all components, implemented robust security measures (RLS, API keys), and conducted comprehensive testing.</a:t>
            </a:r>
            <a:endParaRPr lang="en-US" sz="1350"/>
          </a:p>
        </p:txBody>
      </p:sp>
      <p:sp>
        <p:nvSpPr>
          <p:cNvPr id="25" name="Shape 23"/>
          <p:cNvSpPr/>
          <p:nvPr/>
        </p:nvSpPr>
        <p:spPr>
          <a:xfrm>
            <a:off x="6623149" y="6272689"/>
            <a:ext cx="519946" cy="22860"/>
          </a:xfrm>
          <a:prstGeom prst="roundRect">
            <a:avLst>
              <a:gd name="adj" fmla="val 318454"/>
            </a:avLst>
          </a:prstGeom>
          <a:solidFill>
            <a:srgbClr val="DFB8C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7120235" y="6089213"/>
            <a:ext cx="389930" cy="389930"/>
          </a:xfrm>
          <a:prstGeom prst="roundRect">
            <a:avLst>
              <a:gd name="adj" fmla="val 18670"/>
            </a:avLst>
          </a:prstGeom>
          <a:solidFill>
            <a:srgbClr val="F9D2DA"/>
          </a:solidFill>
          <a:ln w="7620">
            <a:solidFill>
              <a:srgbClr val="DFB8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7178338" y="6113085"/>
            <a:ext cx="273606" cy="3420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sz="21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5</a:t>
            </a:r>
            <a:endParaRPr lang="en-US" sz="2150"/>
          </a:p>
        </p:txBody>
      </p:sp>
      <p:sp>
        <p:nvSpPr>
          <p:cNvPr id="28" name="Text 26"/>
          <p:cNvSpPr/>
          <p:nvPr/>
        </p:nvSpPr>
        <p:spPr>
          <a:xfrm>
            <a:off x="4168021" y="6148745"/>
            <a:ext cx="2280642" cy="2851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200"/>
              </a:lnSpc>
              <a:buNone/>
            </a:pPr>
            <a:r>
              <a:rPr lang="en-US" sz="1750">
                <a:solidFill>
                  <a:srgbClr val="3B3535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Week 9</a:t>
            </a:r>
            <a:endParaRPr lang="en-US" sz="1750"/>
          </a:p>
        </p:txBody>
      </p:sp>
      <p:sp>
        <p:nvSpPr>
          <p:cNvPr id="29" name="Text 27"/>
          <p:cNvSpPr/>
          <p:nvPr/>
        </p:nvSpPr>
        <p:spPr>
          <a:xfrm>
            <a:off x="758309" y="6537841"/>
            <a:ext cx="5690354" cy="831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350" b="1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Presentation &amp; Reflection:</a:t>
            </a:r>
            <a:r>
              <a:rPr lang="en-US" sz="1350">
                <a:solidFill>
                  <a:srgbClr val="3B3535"/>
                </a:solidFill>
                <a:latin typeface="Sora Light" pitchFamily="34" charset="0"/>
                <a:ea typeface="Sora Light" pitchFamily="34" charset="-122"/>
                <a:cs typeface="Sora Light" pitchFamily="34" charset="-120"/>
              </a:rPr>
              <a:t> Finalised the project for presentation, documented findings, and reflected on key learnings and future enhancements.</a:t>
            </a:r>
            <a:endParaRPr lang="en-US" sz="135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985</Words>
  <Application>Microsoft Office PowerPoint</Application>
  <PresentationFormat>Custom</PresentationFormat>
  <Paragraphs>128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Sora Semi Bold</vt:lpstr>
      <vt:lpstr>Sora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Gabone</dc:creator>
  <cp:lastModifiedBy>Gabriel Munteanu (2318069)</cp:lastModifiedBy>
  <cp:revision>5</cp:revision>
  <dcterms:created xsi:type="dcterms:W3CDTF">2025-11-20T13:56:08Z</dcterms:created>
  <dcterms:modified xsi:type="dcterms:W3CDTF">2025-12-11T14:29:03Z</dcterms:modified>
</cp:coreProperties>
</file>