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1.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311" r:id="rId2"/>
    <p:sldId id="389" r:id="rId3"/>
    <p:sldId id="347" r:id="rId4"/>
    <p:sldId id="348" r:id="rId5"/>
    <p:sldId id="357" r:id="rId6"/>
    <p:sldId id="386" r:id="rId7"/>
    <p:sldId id="375" r:id="rId8"/>
    <p:sldId id="355" r:id="rId9"/>
    <p:sldId id="376" r:id="rId10"/>
    <p:sldId id="377" r:id="rId11"/>
    <p:sldId id="378" r:id="rId12"/>
    <p:sldId id="356" r:id="rId13"/>
    <p:sldId id="379" r:id="rId14"/>
    <p:sldId id="390" r:id="rId15"/>
    <p:sldId id="392" r:id="rId16"/>
    <p:sldId id="391" r:id="rId17"/>
    <p:sldId id="393" r:id="rId18"/>
    <p:sldId id="387" r:id="rId19"/>
    <p:sldId id="384" r:id="rId20"/>
    <p:sldId id="385" r:id="rId21"/>
    <p:sldId id="381" r:id="rId22"/>
    <p:sldId id="359" r:id="rId23"/>
    <p:sldId id="360" r:id="rId24"/>
    <p:sldId id="365" r:id="rId25"/>
    <p:sldId id="366" r:id="rId26"/>
    <p:sldId id="367" r:id="rId27"/>
    <p:sldId id="368" r:id="rId28"/>
    <p:sldId id="369" r:id="rId29"/>
    <p:sldId id="361" r:id="rId30"/>
    <p:sldId id="370" r:id="rId31"/>
    <p:sldId id="371" r:id="rId32"/>
    <p:sldId id="362" r:id="rId33"/>
    <p:sldId id="364" r:id="rId34"/>
    <p:sldId id="388" r:id="rId35"/>
    <p:sldId id="372" r:id="rId36"/>
    <p:sldId id="373" r:id="rId37"/>
    <p:sldId id="382" r:id="rId38"/>
    <p:sldId id="28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lenda Tinney" initials="GT" lastIdx="1" clrIdx="0">
    <p:extLst>
      <p:ext uri="{19B8F6BF-5375-455C-9EA6-DF929625EA0E}">
        <p15:presenceInfo xmlns:p15="http://schemas.microsoft.com/office/powerpoint/2012/main" userId="S::g.tinney@uwtsd.ac.uk::56b889b2-370d-4cf5-add0-fc776a2ba0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FF"/>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B1FF0E-B032-4F3A-AEA6-EE0E7025A6C9}" v="5" dt="2024-09-12T14:40:42.6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3" autoAdjust="0"/>
    <p:restoredTop sz="94660"/>
  </p:normalViewPr>
  <p:slideViewPr>
    <p:cSldViewPr snapToGrid="0">
      <p:cViewPr>
        <p:scale>
          <a:sx n="86" d="100"/>
          <a:sy n="86" d="100"/>
        </p:scale>
        <p:origin x="-144"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E69CC26F-035F-4E23-9AEC-56FD88EA9E31}"/>
    <pc:docChg chg="custSel delSld modSld">
      <pc:chgData name="Kumar P" userId="4f3531b72b5d84d8" providerId="LiveId" clId="{E69CC26F-035F-4E23-9AEC-56FD88EA9E31}" dt="2024-08-15T13:35:54.570" v="111" actId="20577"/>
      <pc:docMkLst>
        <pc:docMk/>
      </pc:docMkLst>
      <pc:sldChg chg="modSp mod">
        <pc:chgData name="Kumar P" userId="4f3531b72b5d84d8" providerId="LiveId" clId="{E69CC26F-035F-4E23-9AEC-56FD88EA9E31}" dt="2024-08-15T13:30:45.646" v="80" actId="20577"/>
        <pc:sldMkLst>
          <pc:docMk/>
          <pc:sldMk cId="169545931" sldId="281"/>
        </pc:sldMkLst>
        <pc:spChg chg="mod">
          <ac:chgData name="Kumar P" userId="4f3531b72b5d84d8" providerId="LiveId" clId="{E69CC26F-035F-4E23-9AEC-56FD88EA9E31}" dt="2024-08-15T13:30:45.646" v="80" actId="20577"/>
          <ac:spMkLst>
            <pc:docMk/>
            <pc:sldMk cId="169545931" sldId="281"/>
            <ac:spMk id="6" creationId="{00000000-0000-0000-0000-000000000000}"/>
          </ac:spMkLst>
        </pc:spChg>
      </pc:sldChg>
      <pc:sldChg chg="modSp mod">
        <pc:chgData name="Kumar P" userId="4f3531b72b5d84d8" providerId="LiveId" clId="{E69CC26F-035F-4E23-9AEC-56FD88EA9E31}" dt="2024-08-15T13:25:35.252" v="8" actId="20577"/>
        <pc:sldMkLst>
          <pc:docMk/>
          <pc:sldMk cId="3228120196" sldId="311"/>
        </pc:sldMkLst>
        <pc:spChg chg="mod">
          <ac:chgData name="Kumar P" userId="4f3531b72b5d84d8" providerId="LiveId" clId="{E69CC26F-035F-4E23-9AEC-56FD88EA9E31}" dt="2024-08-15T13:25:33.077" v="7" actId="20577"/>
          <ac:spMkLst>
            <pc:docMk/>
            <pc:sldMk cId="3228120196" sldId="311"/>
            <ac:spMk id="2" creationId="{00000000-0000-0000-0000-000000000000}"/>
          </ac:spMkLst>
        </pc:spChg>
        <pc:spChg chg="mod">
          <ac:chgData name="Kumar P" userId="4f3531b72b5d84d8" providerId="LiveId" clId="{E69CC26F-035F-4E23-9AEC-56FD88EA9E31}" dt="2024-08-15T13:25:35.252" v="8" actId="20577"/>
          <ac:spMkLst>
            <pc:docMk/>
            <pc:sldMk cId="3228120196" sldId="311"/>
            <ac:spMk id="3" creationId="{00000000-0000-0000-0000-000000000000}"/>
          </ac:spMkLst>
        </pc:spChg>
      </pc:sldChg>
      <pc:sldChg chg="delSp modSp mod">
        <pc:chgData name="Kumar P" userId="4f3531b72b5d84d8" providerId="LiveId" clId="{E69CC26F-035F-4E23-9AEC-56FD88EA9E31}" dt="2024-08-15T13:25:47.179" v="13" actId="1076"/>
        <pc:sldMkLst>
          <pc:docMk/>
          <pc:sldMk cId="0" sldId="347"/>
        </pc:sldMkLst>
        <pc:spChg chg="mod">
          <ac:chgData name="Kumar P" userId="4f3531b72b5d84d8" providerId="LiveId" clId="{E69CC26F-035F-4E23-9AEC-56FD88EA9E31}" dt="2024-08-15T13:25:41.126" v="10" actId="20577"/>
          <ac:spMkLst>
            <pc:docMk/>
            <pc:sldMk cId="0" sldId="347"/>
            <ac:spMk id="4" creationId="{87EEC95A-37B4-4BB8-B0DC-C9DD9DC073CB}"/>
          </ac:spMkLst>
        </pc:spChg>
        <pc:spChg chg="del mod">
          <ac:chgData name="Kumar P" userId="4f3531b72b5d84d8" providerId="LiveId" clId="{E69CC26F-035F-4E23-9AEC-56FD88EA9E31}" dt="2024-08-15T13:25:43.624" v="12" actId="478"/>
          <ac:spMkLst>
            <pc:docMk/>
            <pc:sldMk cId="0" sldId="347"/>
            <ac:spMk id="13315" creationId="{427C0C11-002D-48A3-8329-AE2CB2F20C9F}"/>
          </ac:spMkLst>
        </pc:spChg>
        <pc:spChg chg="mod">
          <ac:chgData name="Kumar P" userId="4f3531b72b5d84d8" providerId="LiveId" clId="{E69CC26F-035F-4E23-9AEC-56FD88EA9E31}" dt="2024-08-15T13:25:47.179" v="13" actId="1076"/>
          <ac:spMkLst>
            <pc:docMk/>
            <pc:sldMk cId="0" sldId="347"/>
            <ac:spMk id="13316" creationId="{406283B0-5D95-42AE-8B59-242EE9C88C9C}"/>
          </ac:spMkLst>
        </pc:spChg>
      </pc:sldChg>
      <pc:sldChg chg="delSp modSp mod">
        <pc:chgData name="Kumar P" userId="4f3531b72b5d84d8" providerId="LiveId" clId="{E69CC26F-035F-4E23-9AEC-56FD88EA9E31}" dt="2024-08-15T13:26:00.460" v="20" actId="1076"/>
        <pc:sldMkLst>
          <pc:docMk/>
          <pc:sldMk cId="839900545" sldId="348"/>
        </pc:sldMkLst>
        <pc:spChg chg="mod">
          <ac:chgData name="Kumar P" userId="4f3531b72b5d84d8" providerId="LiveId" clId="{E69CC26F-035F-4E23-9AEC-56FD88EA9E31}" dt="2024-08-15T13:25:50.513" v="16" actId="20577"/>
          <ac:spMkLst>
            <pc:docMk/>
            <pc:sldMk cId="839900545" sldId="348"/>
            <ac:spMk id="4" creationId="{23C90A0F-589A-42FA-A31B-8CAC5595C707}"/>
          </ac:spMkLst>
        </pc:spChg>
        <pc:spChg chg="del mod">
          <ac:chgData name="Kumar P" userId="4f3531b72b5d84d8" providerId="LiveId" clId="{E69CC26F-035F-4E23-9AEC-56FD88EA9E31}" dt="2024-08-15T13:25:56.137" v="19" actId="478"/>
          <ac:spMkLst>
            <pc:docMk/>
            <pc:sldMk cId="839900545" sldId="348"/>
            <ac:spMk id="5" creationId="{6A07843C-DAB4-4FFD-AF6B-20E854EC94A5}"/>
          </ac:spMkLst>
        </pc:spChg>
        <pc:spChg chg="mod">
          <ac:chgData name="Kumar P" userId="4f3531b72b5d84d8" providerId="LiveId" clId="{E69CC26F-035F-4E23-9AEC-56FD88EA9E31}" dt="2024-08-15T13:26:00.460" v="20" actId="1076"/>
          <ac:spMkLst>
            <pc:docMk/>
            <pc:sldMk cId="839900545" sldId="348"/>
            <ac:spMk id="6" creationId="{486A4D68-4DDA-4B06-B192-C0812798B424}"/>
          </ac:spMkLst>
        </pc:spChg>
      </pc:sldChg>
      <pc:sldChg chg="delSp modSp mod">
        <pc:chgData name="Kumar P" userId="4f3531b72b5d84d8" providerId="LiveId" clId="{E69CC26F-035F-4E23-9AEC-56FD88EA9E31}" dt="2024-08-15T13:26:42.514" v="32" actId="1036"/>
        <pc:sldMkLst>
          <pc:docMk/>
          <pc:sldMk cId="418101562" sldId="355"/>
        </pc:sldMkLst>
        <pc:spChg chg="mod">
          <ac:chgData name="Kumar P" userId="4f3531b72b5d84d8" providerId="LiveId" clId="{E69CC26F-035F-4E23-9AEC-56FD88EA9E31}" dt="2024-08-15T13:26:37.339" v="30" actId="20577"/>
          <ac:spMkLst>
            <pc:docMk/>
            <pc:sldMk cId="418101562" sldId="355"/>
            <ac:spMk id="2" creationId="{A53E5D3D-BB20-46BB-8342-A1B7639A949D}"/>
          </ac:spMkLst>
        </pc:spChg>
        <pc:spChg chg="del mod">
          <ac:chgData name="Kumar P" userId="4f3531b72b5d84d8" providerId="LiveId" clId="{E69CC26F-035F-4E23-9AEC-56FD88EA9E31}" dt="2024-08-15T13:26:32.147" v="27" actId="478"/>
          <ac:spMkLst>
            <pc:docMk/>
            <pc:sldMk cId="418101562" sldId="355"/>
            <ac:spMk id="4" creationId="{97515E37-4AE3-49BA-B9BB-A014B4962AD7}"/>
          </ac:spMkLst>
        </pc:spChg>
        <pc:spChg chg="mod">
          <ac:chgData name="Kumar P" userId="4f3531b72b5d84d8" providerId="LiveId" clId="{E69CC26F-035F-4E23-9AEC-56FD88EA9E31}" dt="2024-08-15T13:26:42.514" v="32" actId="1036"/>
          <ac:spMkLst>
            <pc:docMk/>
            <pc:sldMk cId="418101562" sldId="355"/>
            <ac:spMk id="5" creationId="{54AFAC74-DCBE-466B-8A02-28B1AA30564D}"/>
          </ac:spMkLst>
        </pc:spChg>
      </pc:sldChg>
      <pc:sldChg chg="modSp mod">
        <pc:chgData name="Kumar P" userId="4f3531b72b5d84d8" providerId="LiveId" clId="{E69CC26F-035F-4E23-9AEC-56FD88EA9E31}" dt="2024-08-15T13:27:53.151" v="56" actId="1076"/>
        <pc:sldMkLst>
          <pc:docMk/>
          <pc:sldMk cId="1704766706" sldId="356"/>
        </pc:sldMkLst>
        <pc:spChg chg="mod">
          <ac:chgData name="Kumar P" userId="4f3531b72b5d84d8" providerId="LiveId" clId="{E69CC26F-035F-4E23-9AEC-56FD88EA9E31}" dt="2024-08-15T13:27:44.657" v="54" actId="20577"/>
          <ac:spMkLst>
            <pc:docMk/>
            <pc:sldMk cId="1704766706" sldId="356"/>
            <ac:spMk id="2" creationId="{E6B836B6-DDB9-4286-9208-8C6369C951E9}"/>
          </ac:spMkLst>
        </pc:spChg>
        <pc:spChg chg="mod">
          <ac:chgData name="Kumar P" userId="4f3531b72b5d84d8" providerId="LiveId" clId="{E69CC26F-035F-4E23-9AEC-56FD88EA9E31}" dt="2024-08-15T13:27:53.151" v="56" actId="1076"/>
          <ac:spMkLst>
            <pc:docMk/>
            <pc:sldMk cId="1704766706" sldId="356"/>
            <ac:spMk id="3" creationId="{2177706D-13C8-4CA1-8EE3-5FB98DC96CDC}"/>
          </ac:spMkLst>
        </pc:spChg>
        <pc:spChg chg="mod">
          <ac:chgData name="Kumar P" userId="4f3531b72b5d84d8" providerId="LiveId" clId="{E69CC26F-035F-4E23-9AEC-56FD88EA9E31}" dt="2024-08-15T13:27:49.353" v="55" actId="20577"/>
          <ac:spMkLst>
            <pc:docMk/>
            <pc:sldMk cId="1704766706" sldId="356"/>
            <ac:spMk id="4" creationId="{9A54F076-B1C7-4423-896B-DDE1FC2C538E}"/>
          </ac:spMkLst>
        </pc:spChg>
      </pc:sldChg>
      <pc:sldChg chg="modSp mod">
        <pc:chgData name="Kumar P" userId="4f3531b72b5d84d8" providerId="LiveId" clId="{E69CC26F-035F-4E23-9AEC-56FD88EA9E31}" dt="2024-08-15T13:26:12.614" v="21" actId="20577"/>
        <pc:sldMkLst>
          <pc:docMk/>
          <pc:sldMk cId="1472641585" sldId="357"/>
        </pc:sldMkLst>
        <pc:spChg chg="mod">
          <ac:chgData name="Kumar P" userId="4f3531b72b5d84d8" providerId="LiveId" clId="{E69CC26F-035F-4E23-9AEC-56FD88EA9E31}" dt="2024-08-15T13:26:12.614" v="21" actId="20577"/>
          <ac:spMkLst>
            <pc:docMk/>
            <pc:sldMk cId="1472641585" sldId="357"/>
            <ac:spMk id="2" creationId="{79D9E8CE-61AB-499A-B96A-45D06690B726}"/>
          </ac:spMkLst>
        </pc:spChg>
      </pc:sldChg>
      <pc:sldChg chg="del">
        <pc:chgData name="Kumar P" userId="4f3531b72b5d84d8" providerId="LiveId" clId="{E69CC26F-035F-4E23-9AEC-56FD88EA9E31}" dt="2024-08-15T13:29:30.930" v="60" actId="2696"/>
        <pc:sldMkLst>
          <pc:docMk/>
          <pc:sldMk cId="2197881684" sldId="358"/>
        </pc:sldMkLst>
      </pc:sldChg>
      <pc:sldChg chg="delSp modSp mod">
        <pc:chgData name="Kumar P" userId="4f3531b72b5d84d8" providerId="LiveId" clId="{E69CC26F-035F-4E23-9AEC-56FD88EA9E31}" dt="2024-08-15T13:30:23.347" v="77" actId="1076"/>
        <pc:sldMkLst>
          <pc:docMk/>
          <pc:sldMk cId="1278427630" sldId="372"/>
        </pc:sldMkLst>
        <pc:spChg chg="mod">
          <ac:chgData name="Kumar P" userId="4f3531b72b5d84d8" providerId="LiveId" clId="{E69CC26F-035F-4E23-9AEC-56FD88EA9E31}" dt="2024-08-15T13:30:13.984" v="70" actId="20577"/>
          <ac:spMkLst>
            <pc:docMk/>
            <pc:sldMk cId="1278427630" sldId="372"/>
            <ac:spMk id="2" creationId="{ADC8F0D6-7F6E-408D-82A1-2E1010888E53}"/>
          </ac:spMkLst>
        </pc:spChg>
        <pc:spChg chg="del mod">
          <ac:chgData name="Kumar P" userId="4f3531b72b5d84d8" providerId="LiveId" clId="{E69CC26F-035F-4E23-9AEC-56FD88EA9E31}" dt="2024-08-15T13:30:19.495" v="76" actId="478"/>
          <ac:spMkLst>
            <pc:docMk/>
            <pc:sldMk cId="1278427630" sldId="372"/>
            <ac:spMk id="3" creationId="{06AFA706-B903-499C-9869-A4FD48C071DB}"/>
          </ac:spMkLst>
        </pc:spChg>
        <pc:spChg chg="mod">
          <ac:chgData name="Kumar P" userId="4f3531b72b5d84d8" providerId="LiveId" clId="{E69CC26F-035F-4E23-9AEC-56FD88EA9E31}" dt="2024-08-15T13:30:23.347" v="77" actId="1076"/>
          <ac:spMkLst>
            <pc:docMk/>
            <pc:sldMk cId="1278427630" sldId="372"/>
            <ac:spMk id="4" creationId="{3395552C-F52D-4874-93E2-B5CED65A3FE6}"/>
          </ac:spMkLst>
        </pc:spChg>
      </pc:sldChg>
      <pc:sldChg chg="modSp mod">
        <pc:chgData name="Kumar P" userId="4f3531b72b5d84d8" providerId="LiveId" clId="{E69CC26F-035F-4E23-9AEC-56FD88EA9E31}" dt="2024-08-15T13:26:24.443" v="24" actId="20577"/>
        <pc:sldMkLst>
          <pc:docMk/>
          <pc:sldMk cId="3556123231" sldId="375"/>
        </pc:sldMkLst>
        <pc:spChg chg="mod">
          <ac:chgData name="Kumar P" userId="4f3531b72b5d84d8" providerId="LiveId" clId="{E69CC26F-035F-4E23-9AEC-56FD88EA9E31}" dt="2024-08-15T13:26:24.443" v="24" actId="20577"/>
          <ac:spMkLst>
            <pc:docMk/>
            <pc:sldMk cId="3556123231" sldId="375"/>
            <ac:spMk id="2" creationId="{2D8975E2-98F1-4800-BC7A-2713ABBE1231}"/>
          </ac:spMkLst>
        </pc:spChg>
      </pc:sldChg>
      <pc:sldChg chg="addSp delSp modSp mod">
        <pc:chgData name="Kumar P" userId="4f3531b72b5d84d8" providerId="LiveId" clId="{E69CC26F-035F-4E23-9AEC-56FD88EA9E31}" dt="2024-08-15T13:27:01.089" v="40" actId="20577"/>
        <pc:sldMkLst>
          <pc:docMk/>
          <pc:sldMk cId="893685762" sldId="376"/>
        </pc:sldMkLst>
        <pc:spChg chg="mod">
          <ac:chgData name="Kumar P" userId="4f3531b72b5d84d8" providerId="LiveId" clId="{E69CC26F-035F-4E23-9AEC-56FD88EA9E31}" dt="2024-08-15T13:27:01.089" v="40" actId="20577"/>
          <ac:spMkLst>
            <pc:docMk/>
            <pc:sldMk cId="893685762" sldId="376"/>
            <ac:spMk id="2" creationId="{9304A282-E28A-472C-A8C6-FB37F315DC81}"/>
          </ac:spMkLst>
        </pc:spChg>
        <pc:spChg chg="del mod">
          <ac:chgData name="Kumar P" userId="4f3531b72b5d84d8" providerId="LiveId" clId="{E69CC26F-035F-4E23-9AEC-56FD88EA9E31}" dt="2024-08-15T13:26:49.984" v="35" actId="478"/>
          <ac:spMkLst>
            <pc:docMk/>
            <pc:sldMk cId="893685762" sldId="376"/>
            <ac:spMk id="3" creationId="{132B285D-3677-4FC8-A49B-A95DFC5A7E9C}"/>
          </ac:spMkLst>
        </pc:spChg>
        <pc:spChg chg="mod">
          <ac:chgData name="Kumar P" userId="4f3531b72b5d84d8" providerId="LiveId" clId="{E69CC26F-035F-4E23-9AEC-56FD88EA9E31}" dt="2024-08-15T13:26:57.529" v="38" actId="1076"/>
          <ac:spMkLst>
            <pc:docMk/>
            <pc:sldMk cId="893685762" sldId="376"/>
            <ac:spMk id="4" creationId="{ED621D3E-8EBC-415C-9B3D-A15999A56377}"/>
          </ac:spMkLst>
        </pc:spChg>
        <pc:spChg chg="add del mod">
          <ac:chgData name="Kumar P" userId="4f3531b72b5d84d8" providerId="LiveId" clId="{E69CC26F-035F-4E23-9AEC-56FD88EA9E31}" dt="2024-08-15T13:26:53.824" v="37" actId="478"/>
          <ac:spMkLst>
            <pc:docMk/>
            <pc:sldMk cId="893685762" sldId="376"/>
            <ac:spMk id="6" creationId="{8B7BB7F5-6084-C88C-ADE7-5A763BD830AD}"/>
          </ac:spMkLst>
        </pc:spChg>
      </pc:sldChg>
      <pc:sldChg chg="delSp modSp mod">
        <pc:chgData name="Kumar P" userId="4f3531b72b5d84d8" providerId="LiveId" clId="{E69CC26F-035F-4E23-9AEC-56FD88EA9E31}" dt="2024-08-15T13:27:15.873" v="47" actId="1076"/>
        <pc:sldMkLst>
          <pc:docMk/>
          <pc:sldMk cId="822262659" sldId="377"/>
        </pc:sldMkLst>
        <pc:spChg chg="del mod">
          <ac:chgData name="Kumar P" userId="4f3531b72b5d84d8" providerId="LiveId" clId="{E69CC26F-035F-4E23-9AEC-56FD88EA9E31}" dt="2024-08-15T13:27:10.437" v="46" actId="478"/>
          <ac:spMkLst>
            <pc:docMk/>
            <pc:sldMk cId="822262659" sldId="377"/>
            <ac:spMk id="3" creationId="{3F5E70B5-FBAD-4735-8738-FB92A322D250}"/>
          </ac:spMkLst>
        </pc:spChg>
        <pc:spChg chg="mod">
          <ac:chgData name="Kumar P" userId="4f3531b72b5d84d8" providerId="LiveId" clId="{E69CC26F-035F-4E23-9AEC-56FD88EA9E31}" dt="2024-08-15T13:27:15.873" v="47" actId="1076"/>
          <ac:spMkLst>
            <pc:docMk/>
            <pc:sldMk cId="822262659" sldId="377"/>
            <ac:spMk id="4" creationId="{937AF243-AF2B-4471-8D3F-6906BD1438DC}"/>
          </ac:spMkLst>
        </pc:spChg>
      </pc:sldChg>
      <pc:sldChg chg="delSp modSp mod">
        <pc:chgData name="Kumar P" userId="4f3531b72b5d84d8" providerId="LiveId" clId="{E69CC26F-035F-4E23-9AEC-56FD88EA9E31}" dt="2024-08-15T13:27:31" v="52" actId="1076"/>
        <pc:sldMkLst>
          <pc:docMk/>
          <pc:sldMk cId="820349709" sldId="378"/>
        </pc:sldMkLst>
        <pc:spChg chg="mod">
          <ac:chgData name="Kumar P" userId="4f3531b72b5d84d8" providerId="LiveId" clId="{E69CC26F-035F-4E23-9AEC-56FD88EA9E31}" dt="2024-08-15T13:27:20.278" v="48" actId="20577"/>
          <ac:spMkLst>
            <pc:docMk/>
            <pc:sldMk cId="820349709" sldId="378"/>
            <ac:spMk id="2" creationId="{8860CF0D-449F-4926-9723-86DD52636D7E}"/>
          </ac:spMkLst>
        </pc:spChg>
        <pc:spChg chg="del mod">
          <ac:chgData name="Kumar P" userId="4f3531b72b5d84d8" providerId="LiveId" clId="{E69CC26F-035F-4E23-9AEC-56FD88EA9E31}" dt="2024-08-15T13:27:25.407" v="51" actId="478"/>
          <ac:spMkLst>
            <pc:docMk/>
            <pc:sldMk cId="820349709" sldId="378"/>
            <ac:spMk id="3" creationId="{1B4E893C-A1A3-4487-BD35-BE5ADE956331}"/>
          </ac:spMkLst>
        </pc:spChg>
        <pc:spChg chg="mod">
          <ac:chgData name="Kumar P" userId="4f3531b72b5d84d8" providerId="LiveId" clId="{E69CC26F-035F-4E23-9AEC-56FD88EA9E31}" dt="2024-08-15T13:27:31" v="52" actId="1076"/>
          <ac:spMkLst>
            <pc:docMk/>
            <pc:sldMk cId="820349709" sldId="378"/>
            <ac:spMk id="4" creationId="{2D0DF03E-1B9E-4331-9A2F-CC94674E2D1A}"/>
          </ac:spMkLst>
        </pc:spChg>
      </pc:sldChg>
      <pc:sldChg chg="modSp mod">
        <pc:chgData name="Kumar P" userId="4f3531b72b5d84d8" providerId="LiveId" clId="{E69CC26F-035F-4E23-9AEC-56FD88EA9E31}" dt="2024-08-15T13:29:26.293" v="59" actId="1076"/>
        <pc:sldMkLst>
          <pc:docMk/>
          <pc:sldMk cId="2402842113" sldId="379"/>
        </pc:sldMkLst>
        <pc:spChg chg="mod">
          <ac:chgData name="Kumar P" userId="4f3531b72b5d84d8" providerId="LiveId" clId="{E69CC26F-035F-4E23-9AEC-56FD88EA9E31}" dt="2024-08-15T13:29:21.063" v="58" actId="20577"/>
          <ac:spMkLst>
            <pc:docMk/>
            <pc:sldMk cId="2402842113" sldId="379"/>
            <ac:spMk id="2" creationId="{7BD8B418-9CAC-4285-8A99-76A6A4EFA07B}"/>
          </ac:spMkLst>
        </pc:spChg>
        <pc:spChg chg="mod">
          <ac:chgData name="Kumar P" userId="4f3531b72b5d84d8" providerId="LiveId" clId="{E69CC26F-035F-4E23-9AEC-56FD88EA9E31}" dt="2024-08-15T13:27:58.264" v="57" actId="20577"/>
          <ac:spMkLst>
            <pc:docMk/>
            <pc:sldMk cId="2402842113" sldId="379"/>
            <ac:spMk id="3" creationId="{F728376B-599E-4C8F-9928-B81536AB5A33}"/>
          </ac:spMkLst>
        </pc:spChg>
        <pc:spChg chg="mod">
          <ac:chgData name="Kumar P" userId="4f3531b72b5d84d8" providerId="LiveId" clId="{E69CC26F-035F-4E23-9AEC-56FD88EA9E31}" dt="2024-08-15T13:29:26.293" v="59" actId="1076"/>
          <ac:spMkLst>
            <pc:docMk/>
            <pc:sldMk cId="2402842113" sldId="379"/>
            <ac:spMk id="4" creationId="{BF170F46-420E-4BDC-9FCE-E557347694C5}"/>
          </ac:spMkLst>
        </pc:spChg>
      </pc:sldChg>
      <pc:sldChg chg="del">
        <pc:chgData name="Kumar P" userId="4f3531b72b5d84d8" providerId="LiveId" clId="{E69CC26F-035F-4E23-9AEC-56FD88EA9E31}" dt="2024-08-15T13:29:36.725" v="61" actId="2696"/>
        <pc:sldMkLst>
          <pc:docMk/>
          <pc:sldMk cId="3116689031" sldId="380"/>
        </pc:sldMkLst>
      </pc:sldChg>
      <pc:sldChg chg="delSp modSp mod">
        <pc:chgData name="Kumar P" userId="4f3531b72b5d84d8" providerId="LiveId" clId="{E69CC26F-035F-4E23-9AEC-56FD88EA9E31}" dt="2024-08-15T13:35:54.570" v="111" actId="20577"/>
        <pc:sldMkLst>
          <pc:docMk/>
          <pc:sldMk cId="3962381716" sldId="381"/>
        </pc:sldMkLst>
        <pc:spChg chg="mod">
          <ac:chgData name="Kumar P" userId="4f3531b72b5d84d8" providerId="LiveId" clId="{E69CC26F-035F-4E23-9AEC-56FD88EA9E31}" dt="2024-08-15T13:29:42.516" v="64" actId="27636"/>
          <ac:spMkLst>
            <pc:docMk/>
            <pc:sldMk cId="3962381716" sldId="381"/>
            <ac:spMk id="2" creationId="{5B132B79-DC05-43F5-A71C-A21DCA925296}"/>
          </ac:spMkLst>
        </pc:spChg>
        <pc:spChg chg="del mod">
          <ac:chgData name="Kumar P" userId="4f3531b72b5d84d8" providerId="LiveId" clId="{E69CC26F-035F-4E23-9AEC-56FD88EA9E31}" dt="2024-08-15T13:29:47.246" v="67" actId="478"/>
          <ac:spMkLst>
            <pc:docMk/>
            <pc:sldMk cId="3962381716" sldId="381"/>
            <ac:spMk id="3" creationId="{2B0C3770-78BC-4B68-8748-C936E5FD794D}"/>
          </ac:spMkLst>
        </pc:spChg>
        <pc:spChg chg="mod">
          <ac:chgData name="Kumar P" userId="4f3531b72b5d84d8" providerId="LiveId" clId="{E69CC26F-035F-4E23-9AEC-56FD88EA9E31}" dt="2024-08-15T13:35:54.570" v="111" actId="20577"/>
          <ac:spMkLst>
            <pc:docMk/>
            <pc:sldMk cId="3962381716" sldId="381"/>
            <ac:spMk id="4" creationId="{64829D29-4D02-461B-B7BE-3FDF37B093A9}"/>
          </ac:spMkLst>
        </pc:spChg>
      </pc:sldChg>
      <pc:sldChg chg="del">
        <pc:chgData name="Kumar P" userId="4f3531b72b5d84d8" providerId="LiveId" clId="{E69CC26F-035F-4E23-9AEC-56FD88EA9E31}" dt="2024-08-15T13:30:41.150" v="79" actId="2696"/>
        <pc:sldMkLst>
          <pc:docMk/>
          <pc:sldMk cId="1605077576" sldId="383"/>
        </pc:sldMkLst>
      </pc:sldChg>
      <pc:sldChg chg="modSp mod">
        <pc:chgData name="Kumar P" userId="4f3531b72b5d84d8" providerId="LiveId" clId="{E69CC26F-035F-4E23-9AEC-56FD88EA9E31}" dt="2024-08-15T13:26:17.379" v="22" actId="20577"/>
        <pc:sldMkLst>
          <pc:docMk/>
          <pc:sldMk cId="2506152714" sldId="386"/>
        </pc:sldMkLst>
        <pc:spChg chg="mod">
          <ac:chgData name="Kumar P" userId="4f3531b72b5d84d8" providerId="LiveId" clId="{E69CC26F-035F-4E23-9AEC-56FD88EA9E31}" dt="2024-08-15T13:26:17.379" v="22" actId="20577"/>
          <ac:spMkLst>
            <pc:docMk/>
            <pc:sldMk cId="2506152714" sldId="386"/>
            <ac:spMk id="2" creationId="{79D9E8CE-61AB-499A-B96A-45D06690B726}"/>
          </ac:spMkLst>
        </pc:spChg>
      </pc:sldChg>
      <pc:sldChg chg="del">
        <pc:chgData name="Kumar P" userId="4f3531b72b5d84d8" providerId="LiveId" clId="{E69CC26F-035F-4E23-9AEC-56FD88EA9E31}" dt="2024-08-15T13:30:31.044" v="78" actId="2696"/>
        <pc:sldMkLst>
          <pc:docMk/>
          <pc:sldMk cId="337957035" sldId="387"/>
        </pc:sldMkLst>
      </pc:sldChg>
    </pc:docChg>
  </pc:docChgLst>
  <pc:docChgLst>
    <pc:chgData name="Kumar P" userId="4f3531b72b5d84d8" providerId="LiveId" clId="{FDB1FF0E-B032-4F3A-AEA6-EE0E7025A6C9}"/>
    <pc:docChg chg="undo custSel addSld delSld modSld sldOrd">
      <pc:chgData name="Kumar P" userId="4f3531b72b5d84d8" providerId="LiveId" clId="{FDB1FF0E-B032-4F3A-AEA6-EE0E7025A6C9}" dt="2024-09-12T14:53:02.411" v="1686" actId="14100"/>
      <pc:docMkLst>
        <pc:docMk/>
      </pc:docMkLst>
      <pc:sldChg chg="modNotesTx">
        <pc:chgData name="Kumar P" userId="4f3531b72b5d84d8" providerId="LiveId" clId="{FDB1FF0E-B032-4F3A-AEA6-EE0E7025A6C9}" dt="2024-09-12T14:29:03.679" v="802" actId="20577"/>
        <pc:sldMkLst>
          <pc:docMk/>
          <pc:sldMk cId="418101562" sldId="355"/>
        </pc:sldMkLst>
      </pc:sldChg>
      <pc:sldChg chg="modNotesTx">
        <pc:chgData name="Kumar P" userId="4f3531b72b5d84d8" providerId="LiveId" clId="{FDB1FF0E-B032-4F3A-AEA6-EE0E7025A6C9}" dt="2024-09-12T13:13:30.663" v="2" actId="20577"/>
        <pc:sldMkLst>
          <pc:docMk/>
          <pc:sldMk cId="1704766706" sldId="356"/>
        </pc:sldMkLst>
      </pc:sldChg>
      <pc:sldChg chg="modSp mod modNotesTx">
        <pc:chgData name="Kumar P" userId="4f3531b72b5d84d8" providerId="LiveId" clId="{FDB1FF0E-B032-4F3A-AEA6-EE0E7025A6C9}" dt="2024-09-12T14:28:39.385" v="774" actId="20577"/>
        <pc:sldMkLst>
          <pc:docMk/>
          <pc:sldMk cId="3556123231" sldId="375"/>
        </pc:sldMkLst>
        <pc:spChg chg="mod">
          <ac:chgData name="Kumar P" userId="4f3531b72b5d84d8" providerId="LiveId" clId="{FDB1FF0E-B032-4F3A-AEA6-EE0E7025A6C9}" dt="2024-09-12T13:39:54.501" v="43" actId="20577"/>
          <ac:spMkLst>
            <pc:docMk/>
            <pc:sldMk cId="3556123231" sldId="375"/>
            <ac:spMk id="2" creationId="{2D8975E2-98F1-4800-BC7A-2713ABBE1231}"/>
          </ac:spMkLst>
        </pc:spChg>
      </pc:sldChg>
      <pc:sldChg chg="modNotesTx">
        <pc:chgData name="Kumar P" userId="4f3531b72b5d84d8" providerId="LiveId" clId="{FDB1FF0E-B032-4F3A-AEA6-EE0E7025A6C9}" dt="2024-09-12T14:29:30.656" v="863" actId="20577"/>
        <pc:sldMkLst>
          <pc:docMk/>
          <pc:sldMk cId="820349709" sldId="378"/>
        </pc:sldMkLst>
      </pc:sldChg>
      <pc:sldChg chg="addSp modSp mod">
        <pc:chgData name="Kumar P" userId="4f3531b72b5d84d8" providerId="LiveId" clId="{FDB1FF0E-B032-4F3A-AEA6-EE0E7025A6C9}" dt="2024-09-12T14:42:25.220" v="1519" actId="20577"/>
        <pc:sldMkLst>
          <pc:docMk/>
          <pc:sldMk cId="2402842113" sldId="379"/>
        </pc:sldMkLst>
        <pc:spChg chg="add mod">
          <ac:chgData name="Kumar P" userId="4f3531b72b5d84d8" providerId="LiveId" clId="{FDB1FF0E-B032-4F3A-AEA6-EE0E7025A6C9}" dt="2024-09-12T14:42:25.220" v="1519" actId="20577"/>
          <ac:spMkLst>
            <pc:docMk/>
            <pc:sldMk cId="2402842113" sldId="379"/>
            <ac:spMk id="5" creationId="{EC7B13BC-8187-A1C8-9CE8-F8602CE1D793}"/>
          </ac:spMkLst>
        </pc:spChg>
      </pc:sldChg>
      <pc:sldChg chg="modSp mod">
        <pc:chgData name="Kumar P" userId="4f3531b72b5d84d8" providerId="LiveId" clId="{FDB1FF0E-B032-4F3A-AEA6-EE0E7025A6C9}" dt="2024-09-12T14:32:21.135" v="1023" actId="207"/>
        <pc:sldMkLst>
          <pc:docMk/>
          <pc:sldMk cId="3962381716" sldId="381"/>
        </pc:sldMkLst>
        <pc:spChg chg="mod">
          <ac:chgData name="Kumar P" userId="4f3531b72b5d84d8" providerId="LiveId" clId="{FDB1FF0E-B032-4F3A-AEA6-EE0E7025A6C9}" dt="2024-09-12T14:32:21.135" v="1023" actId="207"/>
          <ac:spMkLst>
            <pc:docMk/>
            <pc:sldMk cId="3962381716" sldId="381"/>
            <ac:spMk id="4" creationId="{64829D29-4D02-461B-B7BE-3FDF37B093A9}"/>
          </ac:spMkLst>
        </pc:spChg>
      </pc:sldChg>
      <pc:sldChg chg="delSp modSp new del mod">
        <pc:chgData name="Kumar P" userId="4f3531b72b5d84d8" providerId="LiveId" clId="{FDB1FF0E-B032-4F3A-AEA6-EE0E7025A6C9}" dt="2024-09-12T13:39:21.537" v="36" actId="2696"/>
        <pc:sldMkLst>
          <pc:docMk/>
          <pc:sldMk cId="3875571229" sldId="387"/>
        </pc:sldMkLst>
        <pc:spChg chg="mod">
          <ac:chgData name="Kumar P" userId="4f3531b72b5d84d8" providerId="LiveId" clId="{FDB1FF0E-B032-4F3A-AEA6-EE0E7025A6C9}" dt="2024-09-12T13:17:19.209" v="13" actId="20577"/>
          <ac:spMkLst>
            <pc:docMk/>
            <pc:sldMk cId="3875571229" sldId="387"/>
            <ac:spMk id="2" creationId="{1CC5A504-E5D1-FEFE-770C-7FCE27035EBD}"/>
          </ac:spMkLst>
        </pc:spChg>
        <pc:spChg chg="mod">
          <ac:chgData name="Kumar P" userId="4f3531b72b5d84d8" providerId="LiveId" clId="{FDB1FF0E-B032-4F3A-AEA6-EE0E7025A6C9}" dt="2024-09-12T13:27:10.287" v="35" actId="20577"/>
          <ac:spMkLst>
            <pc:docMk/>
            <pc:sldMk cId="3875571229" sldId="387"/>
            <ac:spMk id="3" creationId="{2360E33B-17D8-F79A-A043-67E70BAF38FB}"/>
          </ac:spMkLst>
        </pc:spChg>
        <pc:spChg chg="del mod">
          <ac:chgData name="Kumar P" userId="4f3531b72b5d84d8" providerId="LiveId" clId="{FDB1FF0E-B032-4F3A-AEA6-EE0E7025A6C9}" dt="2024-09-12T13:27:08.671" v="34" actId="478"/>
          <ac:spMkLst>
            <pc:docMk/>
            <pc:sldMk cId="3875571229" sldId="387"/>
            <ac:spMk id="4" creationId="{F8D1355C-7CCB-B9C9-D6CE-B1FCEB6F32B0}"/>
          </ac:spMkLst>
        </pc:spChg>
      </pc:sldChg>
      <pc:sldChg chg="delSp modSp new mod ord modNotesTx">
        <pc:chgData name="Kumar P" userId="4f3531b72b5d84d8" providerId="LiveId" clId="{FDB1FF0E-B032-4F3A-AEA6-EE0E7025A6C9}" dt="2024-09-12T14:33:46.936" v="1073" actId="20577"/>
        <pc:sldMkLst>
          <pc:docMk/>
          <pc:sldMk cId="4153290391" sldId="387"/>
        </pc:sldMkLst>
        <pc:spChg chg="mod">
          <ac:chgData name="Kumar P" userId="4f3531b72b5d84d8" providerId="LiveId" clId="{FDB1FF0E-B032-4F3A-AEA6-EE0E7025A6C9}" dt="2024-09-12T14:31:15.377" v="886" actId="20577"/>
          <ac:spMkLst>
            <pc:docMk/>
            <pc:sldMk cId="4153290391" sldId="387"/>
            <ac:spMk id="2" creationId="{EB3FB1FA-035C-6969-D076-9FFD3E8EC36A}"/>
          </ac:spMkLst>
        </pc:spChg>
        <pc:spChg chg="mod">
          <ac:chgData name="Kumar P" userId="4f3531b72b5d84d8" providerId="LiveId" clId="{FDB1FF0E-B032-4F3A-AEA6-EE0E7025A6C9}" dt="2024-09-12T13:40:44.887" v="51"/>
          <ac:spMkLst>
            <pc:docMk/>
            <pc:sldMk cId="4153290391" sldId="387"/>
            <ac:spMk id="3" creationId="{2A0F0879-D641-4A5E-4A42-29C3F765FD87}"/>
          </ac:spMkLst>
        </pc:spChg>
        <pc:spChg chg="del mod">
          <ac:chgData name="Kumar P" userId="4f3531b72b5d84d8" providerId="LiveId" clId="{FDB1FF0E-B032-4F3A-AEA6-EE0E7025A6C9}" dt="2024-09-12T13:40:36.258" v="48" actId="478"/>
          <ac:spMkLst>
            <pc:docMk/>
            <pc:sldMk cId="4153290391" sldId="387"/>
            <ac:spMk id="4" creationId="{06FD0DF3-DF9D-4471-94A4-505EA6198029}"/>
          </ac:spMkLst>
        </pc:spChg>
      </pc:sldChg>
      <pc:sldChg chg="add del">
        <pc:chgData name="Kumar P" userId="4f3531b72b5d84d8" providerId="LiveId" clId="{FDB1FF0E-B032-4F3A-AEA6-EE0E7025A6C9}" dt="2024-09-12T13:40:25.172" v="46"/>
        <pc:sldMkLst>
          <pc:docMk/>
          <pc:sldMk cId="117360213" sldId="388"/>
        </pc:sldMkLst>
      </pc:sldChg>
      <pc:sldChg chg="addSp delSp modSp new del mod ord">
        <pc:chgData name="Kumar P" userId="4f3531b72b5d84d8" providerId="LiveId" clId="{FDB1FF0E-B032-4F3A-AEA6-EE0E7025A6C9}" dt="2024-09-12T13:55:46.217" v="150" actId="2696"/>
        <pc:sldMkLst>
          <pc:docMk/>
          <pc:sldMk cId="1909488089" sldId="388"/>
        </pc:sldMkLst>
        <pc:spChg chg="mod">
          <ac:chgData name="Kumar P" userId="4f3531b72b5d84d8" providerId="LiveId" clId="{FDB1FF0E-B032-4F3A-AEA6-EE0E7025A6C9}" dt="2024-09-12T13:52:03.195" v="129" actId="14100"/>
          <ac:spMkLst>
            <pc:docMk/>
            <pc:sldMk cId="1909488089" sldId="388"/>
            <ac:spMk id="2" creationId="{1BA7DD24-F276-1002-0E2B-8FFAA60C564A}"/>
          </ac:spMkLst>
        </pc:spChg>
        <pc:spChg chg="add del mod">
          <ac:chgData name="Kumar P" userId="4f3531b72b5d84d8" providerId="LiveId" clId="{FDB1FF0E-B032-4F3A-AEA6-EE0E7025A6C9}" dt="2024-09-12T13:54:08.476" v="149" actId="27636"/>
          <ac:spMkLst>
            <pc:docMk/>
            <pc:sldMk cId="1909488089" sldId="388"/>
            <ac:spMk id="3" creationId="{23F2CA22-3A31-0EEB-C2BF-D182BE4FFD1D}"/>
          </ac:spMkLst>
        </pc:spChg>
        <pc:spChg chg="del mod">
          <ac:chgData name="Kumar P" userId="4f3531b72b5d84d8" providerId="LiveId" clId="{FDB1FF0E-B032-4F3A-AEA6-EE0E7025A6C9}" dt="2024-09-12T13:53:20.043" v="137" actId="478"/>
          <ac:spMkLst>
            <pc:docMk/>
            <pc:sldMk cId="1909488089" sldId="388"/>
            <ac:spMk id="4" creationId="{2723D3E9-F4D3-2079-84DD-880A1108A4F3}"/>
          </ac:spMkLst>
        </pc:spChg>
      </pc:sldChg>
      <pc:sldChg chg="delSp modSp new mod ord">
        <pc:chgData name="Kumar P" userId="4f3531b72b5d84d8" providerId="LiveId" clId="{FDB1FF0E-B032-4F3A-AEA6-EE0E7025A6C9}" dt="2024-09-12T14:05:50.648" v="735"/>
        <pc:sldMkLst>
          <pc:docMk/>
          <pc:sldMk cId="2737304740" sldId="388"/>
        </pc:sldMkLst>
        <pc:spChg chg="mod">
          <ac:chgData name="Kumar P" userId="4f3531b72b5d84d8" providerId="LiveId" clId="{FDB1FF0E-B032-4F3A-AEA6-EE0E7025A6C9}" dt="2024-09-12T13:58:56.663" v="183" actId="20577"/>
          <ac:spMkLst>
            <pc:docMk/>
            <pc:sldMk cId="2737304740" sldId="388"/>
            <ac:spMk id="2" creationId="{C4E00134-D5CE-FA69-4EEC-8E831214313A}"/>
          </ac:spMkLst>
        </pc:spChg>
        <pc:spChg chg="mod">
          <ac:chgData name="Kumar P" userId="4f3531b72b5d84d8" providerId="LiveId" clId="{FDB1FF0E-B032-4F3A-AEA6-EE0E7025A6C9}" dt="2024-09-12T14:05:44.968" v="733" actId="20577"/>
          <ac:spMkLst>
            <pc:docMk/>
            <pc:sldMk cId="2737304740" sldId="388"/>
            <ac:spMk id="3" creationId="{2DDE9A97-FD1C-15B4-F66F-9E5B874FE50C}"/>
          </ac:spMkLst>
        </pc:spChg>
        <pc:spChg chg="del mod">
          <ac:chgData name="Kumar P" userId="4f3531b72b5d84d8" providerId="LiveId" clId="{FDB1FF0E-B032-4F3A-AEA6-EE0E7025A6C9}" dt="2024-09-12T13:58:59.742" v="185" actId="478"/>
          <ac:spMkLst>
            <pc:docMk/>
            <pc:sldMk cId="2737304740" sldId="388"/>
            <ac:spMk id="4" creationId="{B3BA50C5-461E-E9BC-9B40-BF460743A60C}"/>
          </ac:spMkLst>
        </pc:spChg>
      </pc:sldChg>
      <pc:sldChg chg="modSp new mod">
        <pc:chgData name="Kumar P" userId="4f3531b72b5d84d8" providerId="LiveId" clId="{FDB1FF0E-B032-4F3A-AEA6-EE0E7025A6C9}" dt="2024-09-12T14:38:09.237" v="1469" actId="207"/>
        <pc:sldMkLst>
          <pc:docMk/>
          <pc:sldMk cId="579333508" sldId="389"/>
        </pc:sldMkLst>
        <pc:spChg chg="mod">
          <ac:chgData name="Kumar P" userId="4f3531b72b5d84d8" providerId="LiveId" clId="{FDB1FF0E-B032-4F3A-AEA6-EE0E7025A6C9}" dt="2024-09-12T14:34:00.244" v="1088" actId="20577"/>
          <ac:spMkLst>
            <pc:docMk/>
            <pc:sldMk cId="579333508" sldId="389"/>
            <ac:spMk id="2" creationId="{0A0DE848-5610-ADD9-0AEB-C80FEFF34F71}"/>
          </ac:spMkLst>
        </pc:spChg>
        <pc:spChg chg="mod">
          <ac:chgData name="Kumar P" userId="4f3531b72b5d84d8" providerId="LiveId" clId="{FDB1FF0E-B032-4F3A-AEA6-EE0E7025A6C9}" dt="2024-09-12T14:38:09.237" v="1469" actId="207"/>
          <ac:spMkLst>
            <pc:docMk/>
            <pc:sldMk cId="579333508" sldId="389"/>
            <ac:spMk id="3" creationId="{F7277096-1E59-44FF-B978-077D4BDDAD1B}"/>
          </ac:spMkLst>
        </pc:spChg>
      </pc:sldChg>
      <pc:sldChg chg="addSp delSp modSp new mod">
        <pc:chgData name="Kumar P" userId="4f3531b72b5d84d8" providerId="LiveId" clId="{FDB1FF0E-B032-4F3A-AEA6-EE0E7025A6C9}" dt="2024-09-12T14:51:30.508" v="1658" actId="1076"/>
        <pc:sldMkLst>
          <pc:docMk/>
          <pc:sldMk cId="1725453225" sldId="390"/>
        </pc:sldMkLst>
        <pc:spChg chg="mod">
          <ac:chgData name="Kumar P" userId="4f3531b72b5d84d8" providerId="LiveId" clId="{FDB1FF0E-B032-4F3A-AEA6-EE0E7025A6C9}" dt="2024-09-12T14:42:28.460" v="1520"/>
          <ac:spMkLst>
            <pc:docMk/>
            <pc:sldMk cId="1725453225" sldId="390"/>
            <ac:spMk id="2" creationId="{F1E1EF92-2F5B-B7F4-8F32-0D15606E00D9}"/>
          </ac:spMkLst>
        </pc:spChg>
        <pc:spChg chg="mod">
          <ac:chgData name="Kumar P" userId="4f3531b72b5d84d8" providerId="LiveId" clId="{FDB1FF0E-B032-4F3A-AEA6-EE0E7025A6C9}" dt="2024-09-12T14:51:30.508" v="1658" actId="1076"/>
          <ac:spMkLst>
            <pc:docMk/>
            <pc:sldMk cId="1725453225" sldId="390"/>
            <ac:spMk id="3" creationId="{9021DE15-C47E-C313-D73E-4CDFDCF670E9}"/>
          </ac:spMkLst>
        </pc:spChg>
        <pc:spChg chg="del mod">
          <ac:chgData name="Kumar P" userId="4f3531b72b5d84d8" providerId="LiveId" clId="{FDB1FF0E-B032-4F3A-AEA6-EE0E7025A6C9}" dt="2024-09-12T14:45:55.985" v="1523" actId="478"/>
          <ac:spMkLst>
            <pc:docMk/>
            <pc:sldMk cId="1725453225" sldId="390"/>
            <ac:spMk id="4" creationId="{DB9EF8E1-CFD7-A103-740D-610621589F52}"/>
          </ac:spMkLst>
        </pc:spChg>
        <pc:spChg chg="add del mod">
          <ac:chgData name="Kumar P" userId="4f3531b72b5d84d8" providerId="LiveId" clId="{FDB1FF0E-B032-4F3A-AEA6-EE0E7025A6C9}" dt="2024-09-12T14:48:59.299" v="1617" actId="478"/>
          <ac:spMkLst>
            <pc:docMk/>
            <pc:sldMk cId="1725453225" sldId="390"/>
            <ac:spMk id="6" creationId="{9E117ECB-5590-0FC2-F39C-F0203EE4CD1A}"/>
          </ac:spMkLst>
        </pc:spChg>
        <pc:spChg chg="add del mod">
          <ac:chgData name="Kumar P" userId="4f3531b72b5d84d8" providerId="LiveId" clId="{FDB1FF0E-B032-4F3A-AEA6-EE0E7025A6C9}" dt="2024-09-12T14:50:26.064" v="1636"/>
          <ac:spMkLst>
            <pc:docMk/>
            <pc:sldMk cId="1725453225" sldId="390"/>
            <ac:spMk id="8" creationId="{0A98A612-092B-E93D-004E-708612B43838}"/>
          </ac:spMkLst>
        </pc:spChg>
      </pc:sldChg>
      <pc:sldChg chg="addSp delSp modSp new mod">
        <pc:chgData name="Kumar P" userId="4f3531b72b5d84d8" providerId="LiveId" clId="{FDB1FF0E-B032-4F3A-AEA6-EE0E7025A6C9}" dt="2024-09-12T14:52:31.180" v="1674" actId="1076"/>
        <pc:sldMkLst>
          <pc:docMk/>
          <pc:sldMk cId="2438822971" sldId="391"/>
        </pc:sldMkLst>
        <pc:spChg chg="mod">
          <ac:chgData name="Kumar P" userId="4f3531b72b5d84d8" providerId="LiveId" clId="{FDB1FF0E-B032-4F3A-AEA6-EE0E7025A6C9}" dt="2024-09-12T14:50:47.010" v="1649" actId="20577"/>
          <ac:spMkLst>
            <pc:docMk/>
            <pc:sldMk cId="2438822971" sldId="391"/>
            <ac:spMk id="2" creationId="{ED6362F5-FAC4-E70C-3853-EB65CC9CF500}"/>
          </ac:spMkLst>
        </pc:spChg>
        <pc:spChg chg="mod">
          <ac:chgData name="Kumar P" userId="4f3531b72b5d84d8" providerId="LiveId" clId="{FDB1FF0E-B032-4F3A-AEA6-EE0E7025A6C9}" dt="2024-09-12T14:52:31.180" v="1674" actId="1076"/>
          <ac:spMkLst>
            <pc:docMk/>
            <pc:sldMk cId="2438822971" sldId="391"/>
            <ac:spMk id="3" creationId="{5C6AEFAD-3088-05A6-26D8-D445894B17DF}"/>
          </ac:spMkLst>
        </pc:spChg>
        <pc:spChg chg="del mod">
          <ac:chgData name="Kumar P" userId="4f3531b72b5d84d8" providerId="LiveId" clId="{FDB1FF0E-B032-4F3A-AEA6-EE0E7025A6C9}" dt="2024-09-12T14:46:37.713" v="1591" actId="478"/>
          <ac:spMkLst>
            <pc:docMk/>
            <pc:sldMk cId="2438822971" sldId="391"/>
            <ac:spMk id="4" creationId="{2B03C261-724D-BD8F-D648-53197AE91F76}"/>
          </ac:spMkLst>
        </pc:spChg>
        <pc:spChg chg="add del mod">
          <ac:chgData name="Kumar P" userId="4f3531b72b5d84d8" providerId="LiveId" clId="{FDB1FF0E-B032-4F3A-AEA6-EE0E7025A6C9}" dt="2024-09-12T14:50:55.002" v="1652" actId="478"/>
          <ac:spMkLst>
            <pc:docMk/>
            <pc:sldMk cId="2438822971" sldId="391"/>
            <ac:spMk id="6" creationId="{497457AE-E5CA-7597-DB7C-25F55731E647}"/>
          </ac:spMkLst>
        </pc:spChg>
        <pc:spChg chg="add del">
          <ac:chgData name="Kumar P" userId="4f3531b72b5d84d8" providerId="LiveId" clId="{FDB1FF0E-B032-4F3A-AEA6-EE0E7025A6C9}" dt="2024-09-12T14:51:38.007" v="1662" actId="22"/>
          <ac:spMkLst>
            <pc:docMk/>
            <pc:sldMk cId="2438822971" sldId="391"/>
            <ac:spMk id="8" creationId="{93F43309-F063-9B27-AB68-B92123DA459C}"/>
          </ac:spMkLst>
        </pc:spChg>
      </pc:sldChg>
      <pc:sldChg chg="modSp add mod">
        <pc:chgData name="Kumar P" userId="4f3531b72b5d84d8" providerId="LiveId" clId="{FDB1FF0E-B032-4F3A-AEA6-EE0E7025A6C9}" dt="2024-09-12T14:51:24.710" v="1657" actId="1076"/>
        <pc:sldMkLst>
          <pc:docMk/>
          <pc:sldMk cId="2494877990" sldId="392"/>
        </pc:sldMkLst>
        <pc:spChg chg="mod">
          <ac:chgData name="Kumar P" userId="4f3531b72b5d84d8" providerId="LiveId" clId="{FDB1FF0E-B032-4F3A-AEA6-EE0E7025A6C9}" dt="2024-09-12T14:50:31.462" v="1641" actId="20577"/>
          <ac:spMkLst>
            <pc:docMk/>
            <pc:sldMk cId="2494877990" sldId="392"/>
            <ac:spMk id="2" creationId="{F1E1EF92-2F5B-B7F4-8F32-0D15606E00D9}"/>
          </ac:spMkLst>
        </pc:spChg>
        <pc:spChg chg="mod">
          <ac:chgData name="Kumar P" userId="4f3531b72b5d84d8" providerId="LiveId" clId="{FDB1FF0E-B032-4F3A-AEA6-EE0E7025A6C9}" dt="2024-09-12T14:51:24.710" v="1657" actId="1076"/>
          <ac:spMkLst>
            <pc:docMk/>
            <pc:sldMk cId="2494877990" sldId="392"/>
            <ac:spMk id="3" creationId="{9021DE15-C47E-C313-D73E-4CDFDCF670E9}"/>
          </ac:spMkLst>
        </pc:spChg>
      </pc:sldChg>
      <pc:sldChg chg="modSp add mod">
        <pc:chgData name="Kumar P" userId="4f3531b72b5d84d8" providerId="LiveId" clId="{FDB1FF0E-B032-4F3A-AEA6-EE0E7025A6C9}" dt="2024-09-12T14:53:02.411" v="1686" actId="14100"/>
        <pc:sldMkLst>
          <pc:docMk/>
          <pc:sldMk cId="2246788879" sldId="393"/>
        </pc:sldMkLst>
        <pc:spChg chg="mod">
          <ac:chgData name="Kumar P" userId="4f3531b72b5d84d8" providerId="LiveId" clId="{FDB1FF0E-B032-4F3A-AEA6-EE0E7025A6C9}" dt="2024-09-12T14:52:42.338" v="1677" actId="20577"/>
          <ac:spMkLst>
            <pc:docMk/>
            <pc:sldMk cId="2246788879" sldId="393"/>
            <ac:spMk id="2" creationId="{ED6362F5-FAC4-E70C-3853-EB65CC9CF500}"/>
          </ac:spMkLst>
        </pc:spChg>
        <pc:spChg chg="mod">
          <ac:chgData name="Kumar P" userId="4f3531b72b5d84d8" providerId="LiveId" clId="{FDB1FF0E-B032-4F3A-AEA6-EE0E7025A6C9}" dt="2024-09-12T14:53:02.411" v="1686" actId="14100"/>
          <ac:spMkLst>
            <pc:docMk/>
            <pc:sldMk cId="2246788879" sldId="393"/>
            <ac:spMk id="3" creationId="{5C6AEFAD-3088-05A6-26D8-D445894B17DF}"/>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9-10T16:11:24.373" idx="1">
    <p:pos x="7680" y="1"/>
    <p:text>hte</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1</a:t>
            </a:fld>
            <a:endParaRPr lang="en-GB"/>
          </a:p>
        </p:txBody>
      </p:sp>
    </p:spTree>
    <p:extLst>
      <p:ext uri="{BB962C8B-B14F-4D97-AF65-F5344CB8AC3E}">
        <p14:creationId xmlns:p14="http://schemas.microsoft.com/office/powerpoint/2010/main" val="656050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3</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a:t>
            </a:fld>
            <a:endParaRPr lang="en-GB"/>
          </a:p>
        </p:txBody>
      </p:sp>
    </p:spTree>
    <p:extLst>
      <p:ext uri="{BB962C8B-B14F-4D97-AF65-F5344CB8AC3E}">
        <p14:creationId xmlns:p14="http://schemas.microsoft.com/office/powerpoint/2010/main" val="416643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quotations to consider</a:t>
            </a:r>
          </a:p>
          <a:p>
            <a:endParaRPr lang="en-GB" dirty="0"/>
          </a:p>
          <a:p>
            <a:r>
              <a:rPr lang="en-GB" dirty="0"/>
              <a:t>Why is movement not at the heart of all curricula with young children</a:t>
            </a:r>
          </a:p>
          <a:p>
            <a:r>
              <a:rPr lang="en-GB" dirty="0"/>
              <a:t>Does it get the same prominence as literacy , language……?</a:t>
            </a:r>
          </a:p>
          <a:p>
            <a:r>
              <a:rPr lang="en-GB" dirty="0"/>
              <a:t>Is this not where children explore their world from first?</a:t>
            </a:r>
          </a:p>
          <a:p>
            <a:r>
              <a:rPr lang="en-GB" dirty="0"/>
              <a:t>Bruner / Piaget</a:t>
            </a:r>
          </a:p>
        </p:txBody>
      </p:sp>
      <p:sp>
        <p:nvSpPr>
          <p:cNvPr id="4" name="Slide Number Placeholder 3"/>
          <p:cNvSpPr>
            <a:spLocks noGrp="1"/>
          </p:cNvSpPr>
          <p:nvPr>
            <p:ph type="sldNum" sz="quarter" idx="5"/>
          </p:nvPr>
        </p:nvSpPr>
        <p:spPr/>
        <p:txBody>
          <a:bodyPr/>
          <a:lstStyle/>
          <a:p>
            <a:fld id="{3525FA87-EF0F-470B-8C85-E4E65660B184}" type="slidenum">
              <a:rPr lang="en-GB" smtClean="0"/>
              <a:t>5</a:t>
            </a:fld>
            <a:endParaRPr lang="en-GB"/>
          </a:p>
        </p:txBody>
      </p:sp>
    </p:spTree>
    <p:extLst>
      <p:ext uri="{BB962C8B-B14F-4D97-AF65-F5344CB8AC3E}">
        <p14:creationId xmlns:p14="http://schemas.microsoft.com/office/powerpoint/2010/main" val="3780295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quotations to consider</a:t>
            </a:r>
          </a:p>
          <a:p>
            <a:endParaRPr lang="en-GB" dirty="0"/>
          </a:p>
          <a:p>
            <a:r>
              <a:rPr lang="en-GB" dirty="0"/>
              <a:t>Why is movement not at the heart of all curricula with young children</a:t>
            </a:r>
          </a:p>
          <a:p>
            <a:r>
              <a:rPr lang="en-GB" dirty="0"/>
              <a:t>Does it get the same prominence as literacy , language……?</a:t>
            </a:r>
          </a:p>
          <a:p>
            <a:r>
              <a:rPr lang="en-GB" dirty="0"/>
              <a:t>Is this not where children explore their world from first?</a:t>
            </a:r>
          </a:p>
          <a:p>
            <a:r>
              <a:rPr lang="en-GB" dirty="0"/>
              <a:t>Bruner / Piaget</a:t>
            </a:r>
          </a:p>
        </p:txBody>
      </p:sp>
      <p:sp>
        <p:nvSpPr>
          <p:cNvPr id="4" name="Slide Number Placeholder 3"/>
          <p:cNvSpPr>
            <a:spLocks noGrp="1"/>
          </p:cNvSpPr>
          <p:nvPr>
            <p:ph type="sldNum" sz="quarter" idx="5"/>
          </p:nvPr>
        </p:nvSpPr>
        <p:spPr/>
        <p:txBody>
          <a:bodyPr/>
          <a:lstStyle/>
          <a:p>
            <a:fld id="{3525FA87-EF0F-470B-8C85-E4E65660B184}" type="slidenum">
              <a:rPr lang="en-GB" smtClean="0"/>
              <a:t>6</a:t>
            </a:fld>
            <a:endParaRPr lang="en-GB"/>
          </a:p>
        </p:txBody>
      </p:sp>
    </p:spTree>
    <p:extLst>
      <p:ext uri="{BB962C8B-B14F-4D97-AF65-F5344CB8AC3E}">
        <p14:creationId xmlns:p14="http://schemas.microsoft.com/office/powerpoint/2010/main" val="4079718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ideas and discuss – 15 minutes – 5 minutes reporting</a:t>
            </a:r>
          </a:p>
        </p:txBody>
      </p:sp>
      <p:sp>
        <p:nvSpPr>
          <p:cNvPr id="4" name="Slide Number Placeholder 3"/>
          <p:cNvSpPr>
            <a:spLocks noGrp="1"/>
          </p:cNvSpPr>
          <p:nvPr>
            <p:ph type="sldNum" sz="quarter" idx="5"/>
          </p:nvPr>
        </p:nvSpPr>
        <p:spPr/>
        <p:txBody>
          <a:bodyPr/>
          <a:lstStyle/>
          <a:p>
            <a:fld id="{3525FA87-EF0F-470B-8C85-E4E65660B184}" type="slidenum">
              <a:rPr lang="en-GB" smtClean="0"/>
              <a:t>7</a:t>
            </a:fld>
            <a:endParaRPr lang="en-GB"/>
          </a:p>
        </p:txBody>
      </p:sp>
    </p:spTree>
    <p:extLst>
      <p:ext uri="{BB962C8B-B14F-4D97-AF65-F5344CB8AC3E}">
        <p14:creationId xmlns:p14="http://schemas.microsoft.com/office/powerpoint/2010/main" val="2243228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next slides just covering ground they may have already discussed, so jump through or miss if needed – examples from Reception </a:t>
            </a:r>
          </a:p>
        </p:txBody>
      </p:sp>
      <p:sp>
        <p:nvSpPr>
          <p:cNvPr id="4" name="Slide Number Placeholder 3"/>
          <p:cNvSpPr>
            <a:spLocks noGrp="1"/>
          </p:cNvSpPr>
          <p:nvPr>
            <p:ph type="sldNum" sz="quarter" idx="5"/>
          </p:nvPr>
        </p:nvSpPr>
        <p:spPr/>
        <p:txBody>
          <a:bodyPr/>
          <a:lstStyle/>
          <a:p>
            <a:fld id="{3525FA87-EF0F-470B-8C85-E4E65660B184}" type="slidenum">
              <a:rPr lang="en-GB" smtClean="0"/>
              <a:t>8</a:t>
            </a:fld>
            <a:endParaRPr lang="en-GB"/>
          </a:p>
        </p:txBody>
      </p:sp>
    </p:spTree>
    <p:extLst>
      <p:ext uri="{BB962C8B-B14F-4D97-AF65-F5344CB8AC3E}">
        <p14:creationId xmlns:p14="http://schemas.microsoft.com/office/powerpoint/2010/main" val="629317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ea typeface="+mn-ea"/>
                <a:cs typeface="+mn-cs"/>
              </a:rPr>
              <a:t>These next slides just covering ground they may have already discussed, so jump through or miss if needed</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9</a:t>
            </a:fld>
            <a:endParaRPr lang="en-GB"/>
          </a:p>
        </p:txBody>
      </p:sp>
    </p:spTree>
    <p:extLst>
      <p:ext uri="{BB962C8B-B14F-4D97-AF65-F5344CB8AC3E}">
        <p14:creationId xmlns:p14="http://schemas.microsoft.com/office/powerpoint/2010/main" val="1788220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ea typeface="+mn-ea"/>
                <a:cs typeface="+mn-cs"/>
              </a:rPr>
              <a:t>These next slides just covering ground they may have already discussed, so jump through or miss if needed.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ea typeface="+mn-ea"/>
                <a:cs typeface="+mn-cs"/>
              </a:rPr>
              <a:t>Think of young children, they often tell you a story through movement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10</a:t>
            </a:fld>
            <a:endParaRPr lang="en-GB"/>
          </a:p>
        </p:txBody>
      </p:sp>
    </p:spTree>
    <p:extLst>
      <p:ext uri="{BB962C8B-B14F-4D97-AF65-F5344CB8AC3E}">
        <p14:creationId xmlns:p14="http://schemas.microsoft.com/office/powerpoint/2010/main" val="2289902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balance and body awareness- these link to how we move and interact with our world.</a:t>
            </a:r>
          </a:p>
          <a:p>
            <a:r>
              <a:rPr lang="en-GB" dirty="0"/>
              <a:t>Forgotten senses? – the 6</a:t>
            </a:r>
            <a:r>
              <a:rPr lang="en-GB" baseline="30000" dirty="0"/>
              <a:t>th</a:t>
            </a:r>
            <a:r>
              <a:rPr lang="en-GB" dirty="0"/>
              <a:t> and 7</a:t>
            </a:r>
            <a:r>
              <a:rPr lang="en-GB" baseline="30000" dirty="0"/>
              <a:t>th</a:t>
            </a:r>
            <a:r>
              <a:rPr lang="en-GB" dirty="0"/>
              <a:t> sense – proprioceptive and vestibular </a:t>
            </a:r>
          </a:p>
        </p:txBody>
      </p:sp>
      <p:sp>
        <p:nvSpPr>
          <p:cNvPr id="4" name="Slide Number Placeholder 3"/>
          <p:cNvSpPr>
            <a:spLocks noGrp="1"/>
          </p:cNvSpPr>
          <p:nvPr>
            <p:ph type="sldNum" sz="quarter" idx="5"/>
          </p:nvPr>
        </p:nvSpPr>
        <p:spPr/>
        <p:txBody>
          <a:bodyPr/>
          <a:lstStyle/>
          <a:p>
            <a:fld id="{3525FA87-EF0F-470B-8C85-E4E65660B184}" type="slidenum">
              <a:rPr lang="en-GB" smtClean="0"/>
              <a:t>11</a:t>
            </a:fld>
            <a:endParaRPr lang="en-GB"/>
          </a:p>
        </p:txBody>
      </p:sp>
    </p:spTree>
    <p:extLst>
      <p:ext uri="{BB962C8B-B14F-4D97-AF65-F5344CB8AC3E}">
        <p14:creationId xmlns:p14="http://schemas.microsoft.com/office/powerpoint/2010/main" val="3747684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Videos give a brief overview If needed</a:t>
            </a:r>
          </a:p>
          <a:p>
            <a:endParaRPr lang="en-GB" dirty="0"/>
          </a:p>
          <a:p>
            <a:endParaRPr lang="en-GB" dirty="0"/>
          </a:p>
          <a:p>
            <a:r>
              <a:rPr lang="en-GB" dirty="0"/>
              <a:t>These are also the senses that link us the forces of nature, gravity , push , pull….</a:t>
            </a:r>
          </a:p>
        </p:txBody>
      </p:sp>
      <p:sp>
        <p:nvSpPr>
          <p:cNvPr id="4" name="Slide Number Placeholder 3"/>
          <p:cNvSpPr>
            <a:spLocks noGrp="1"/>
          </p:cNvSpPr>
          <p:nvPr>
            <p:ph type="sldNum" sz="quarter" idx="5"/>
          </p:nvPr>
        </p:nvSpPr>
        <p:spPr/>
        <p:txBody>
          <a:bodyPr/>
          <a:lstStyle/>
          <a:p>
            <a:fld id="{3525FA87-EF0F-470B-8C85-E4E65660B184}" type="slidenum">
              <a:rPr lang="en-GB" smtClean="0"/>
              <a:t>12</a:t>
            </a:fld>
            <a:endParaRPr lang="en-GB"/>
          </a:p>
        </p:txBody>
      </p:sp>
    </p:spTree>
    <p:extLst>
      <p:ext uri="{BB962C8B-B14F-4D97-AF65-F5344CB8AC3E}">
        <p14:creationId xmlns:p14="http://schemas.microsoft.com/office/powerpoint/2010/main" val="796199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also to concepts such as volume , areas – what we can fit into , under , over etc.</a:t>
            </a:r>
          </a:p>
        </p:txBody>
      </p:sp>
      <p:sp>
        <p:nvSpPr>
          <p:cNvPr id="4" name="Slide Number Placeholder 3"/>
          <p:cNvSpPr>
            <a:spLocks noGrp="1"/>
          </p:cNvSpPr>
          <p:nvPr>
            <p:ph type="sldNum" sz="quarter" idx="5"/>
          </p:nvPr>
        </p:nvSpPr>
        <p:spPr/>
        <p:txBody>
          <a:bodyPr/>
          <a:lstStyle/>
          <a:p>
            <a:fld id="{3525FA87-EF0F-470B-8C85-E4E65660B184}" type="slidenum">
              <a:rPr lang="en-GB" smtClean="0"/>
              <a:t>13</a:t>
            </a:fld>
            <a:endParaRPr lang="en-GB"/>
          </a:p>
        </p:txBody>
      </p:sp>
    </p:spTree>
    <p:extLst>
      <p:ext uri="{BB962C8B-B14F-4D97-AF65-F5344CB8AC3E}">
        <p14:creationId xmlns:p14="http://schemas.microsoft.com/office/powerpoint/2010/main" val="451551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the senses catered for in this video? </a:t>
            </a:r>
          </a:p>
          <a:p>
            <a:r>
              <a:rPr lang="en-GB" dirty="0"/>
              <a:t>What is the relationship to loose parts? </a:t>
            </a:r>
          </a:p>
          <a:p>
            <a:r>
              <a:rPr lang="en-GB" dirty="0"/>
              <a:t>What is the role of the adult?</a:t>
            </a:r>
          </a:p>
          <a:p>
            <a:endParaRPr lang="en-GB" dirty="0"/>
          </a:p>
        </p:txBody>
      </p:sp>
      <p:sp>
        <p:nvSpPr>
          <p:cNvPr id="4" name="Slide Number Placeholder 3"/>
          <p:cNvSpPr>
            <a:spLocks noGrp="1"/>
          </p:cNvSpPr>
          <p:nvPr>
            <p:ph type="sldNum" sz="quarter" idx="5"/>
          </p:nvPr>
        </p:nvSpPr>
        <p:spPr/>
        <p:txBody>
          <a:bodyPr/>
          <a:lstStyle/>
          <a:p>
            <a:fld id="{760342DE-1AA4-43B4-9CA9-4ED485D4EBCC}" type="slidenum">
              <a:rPr lang="en-GB" smtClean="0"/>
              <a:t>18</a:t>
            </a:fld>
            <a:endParaRPr lang="en-GB"/>
          </a:p>
        </p:txBody>
      </p:sp>
    </p:spTree>
    <p:extLst>
      <p:ext uri="{BB962C8B-B14F-4D97-AF65-F5344CB8AC3E}">
        <p14:creationId xmlns:p14="http://schemas.microsoft.com/office/powerpoint/2010/main" val="2250706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learning in young children abstract concept is concrete then movement is essential</a:t>
            </a:r>
          </a:p>
          <a:p>
            <a:endParaRPr lang="en-GB" dirty="0"/>
          </a:p>
          <a:p>
            <a:r>
              <a:rPr lang="en-GB" dirty="0" err="1"/>
              <a:t>Disucss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135375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learning in young children abstract concept is concrete then movement is essential</a:t>
            </a:r>
          </a:p>
          <a:p>
            <a:endParaRPr lang="en-GB" dirty="0"/>
          </a:p>
          <a:p>
            <a:r>
              <a:rPr lang="en-GB" dirty="0"/>
              <a:t>Discuss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00994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can be discussed . They might want to open some of the documents on Moodle to explore before hand or just chat through</a:t>
            </a:r>
          </a:p>
          <a:p>
            <a:r>
              <a:rPr lang="en-GB" dirty="0"/>
              <a:t>Some notes provided, but the overarching message is considering the holistic learning and the significance that big , movements, developing gross motor skills  supports maths , science and all aspects of learning and play. For benefits of module highlighted science and maths buy this is slightly contrived</a:t>
            </a:r>
          </a:p>
        </p:txBody>
      </p:sp>
      <p:sp>
        <p:nvSpPr>
          <p:cNvPr id="4" name="Slide Number Placeholder 3"/>
          <p:cNvSpPr>
            <a:spLocks noGrp="1"/>
          </p:cNvSpPr>
          <p:nvPr>
            <p:ph type="sldNum" sz="quarter" idx="5"/>
          </p:nvPr>
        </p:nvSpPr>
        <p:spPr/>
        <p:txBody>
          <a:bodyPr/>
          <a:lstStyle/>
          <a:p>
            <a:fld id="{3525FA87-EF0F-470B-8C85-E4E65660B184}" type="slidenum">
              <a:rPr lang="en-GB" smtClean="0"/>
              <a:t>21</a:t>
            </a:fld>
            <a:endParaRPr lang="en-GB"/>
          </a:p>
        </p:txBody>
      </p:sp>
    </p:spTree>
    <p:extLst>
      <p:ext uri="{BB962C8B-B14F-4D97-AF65-F5344CB8AC3E}">
        <p14:creationId xmlns:p14="http://schemas.microsoft.com/office/powerpoint/2010/main" val="463284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connections and transferring learning into new contexts- doing it for real themselves, feeling the forces and changes in energy</a:t>
            </a:r>
          </a:p>
          <a:p>
            <a:r>
              <a:rPr lang="en-GB" dirty="0"/>
              <a:t>These are year 2 children  consider:-</a:t>
            </a:r>
          </a:p>
          <a:p>
            <a:endParaRPr lang="en-GB" dirty="0"/>
          </a:p>
          <a:p>
            <a:r>
              <a:rPr lang="en-GB" b="1" dirty="0"/>
              <a:t>New curriculum</a:t>
            </a:r>
          </a:p>
          <a:p>
            <a:r>
              <a:rPr lang="en-GB" b="1" dirty="0"/>
              <a:t>I can use my knowledge and understanding to predict effects as part of my scientific exploration.</a:t>
            </a:r>
          </a:p>
          <a:p>
            <a:r>
              <a:rPr lang="en-GB" dirty="0"/>
              <a:t>Can they predict what will happen if they let themselves go at the top of the slope. What can support them go faster? How could they test their predictions</a:t>
            </a:r>
          </a:p>
          <a:p>
            <a:endParaRPr lang="en-GB" b="1" dirty="0"/>
          </a:p>
          <a:p>
            <a:r>
              <a:rPr lang="en-GB" b="1" dirty="0"/>
              <a:t>I can investigate different forms of energy and how it can be transferred. </a:t>
            </a:r>
          </a:p>
          <a:p>
            <a:r>
              <a:rPr lang="en-GB" dirty="0"/>
              <a:t>At top they have potential energy, as they slide they have kinetic energy, and sound energy as there trouser rub on the grass.</a:t>
            </a:r>
          </a:p>
          <a:p>
            <a:endParaRPr lang="en-GB" dirty="0"/>
          </a:p>
          <a:p>
            <a:r>
              <a:rPr lang="en-GB" b="1" dirty="0"/>
              <a:t>I can communicate the effect forces have on myself and on objects.</a:t>
            </a:r>
          </a:p>
          <a:p>
            <a:r>
              <a:rPr lang="en-GB" dirty="0"/>
              <a:t>They can slide and roll down. At some points on the steep slope hard to stop themselves sliding down- gravity?</a:t>
            </a:r>
          </a:p>
          <a:p>
            <a:r>
              <a:rPr lang="en-GB" dirty="0"/>
              <a:t>However they slow down as they get to the bottom, why – friction?</a:t>
            </a:r>
          </a:p>
          <a:p>
            <a:r>
              <a:rPr lang="en-GB" dirty="0"/>
              <a:t>Is it easy to climb back up? – why?</a:t>
            </a:r>
          </a:p>
          <a:p>
            <a:r>
              <a:rPr lang="en-GB" b="1" dirty="0"/>
              <a:t> </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22</a:t>
            </a:fld>
            <a:endParaRPr lang="en-GB"/>
          </a:p>
        </p:txBody>
      </p:sp>
    </p:spTree>
    <p:extLst>
      <p:ext uri="{BB962C8B-B14F-4D97-AF65-F5344CB8AC3E}">
        <p14:creationId xmlns:p14="http://schemas.microsoft.com/office/powerpoint/2010/main" val="1537311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child was a little scared to slide down the very steep slope</a:t>
            </a:r>
          </a:p>
          <a:p>
            <a:r>
              <a:rPr lang="en-GB" dirty="0"/>
              <a:t>Slides down a less steep slope near by.</a:t>
            </a:r>
          </a:p>
          <a:p>
            <a:r>
              <a:rPr lang="en-GB" dirty="0"/>
              <a:t>Adult supports her to provide confidence </a:t>
            </a:r>
          </a:p>
          <a:p>
            <a:r>
              <a:rPr lang="en-GB" dirty="0"/>
              <a:t>Again can explore and experiment.</a:t>
            </a:r>
          </a:p>
          <a:p>
            <a:r>
              <a:rPr lang="en-GB" b="1" dirty="0"/>
              <a:t>New Curriculum</a:t>
            </a:r>
          </a:p>
          <a:p>
            <a:r>
              <a:rPr lang="en-GB" b="1" dirty="0"/>
              <a:t>I can show curiosity and question how things work.</a:t>
            </a:r>
          </a:p>
          <a:p>
            <a:endParaRPr lang="en-GB" b="1" dirty="0"/>
          </a:p>
          <a:p>
            <a:r>
              <a:rPr lang="en-GB" b="1" dirty="0"/>
              <a:t>I can explore the environment, make observations and communicate my ideas.</a:t>
            </a:r>
          </a:p>
          <a:p>
            <a:endParaRPr lang="en-GB" b="1" dirty="0"/>
          </a:p>
          <a:p>
            <a:r>
              <a:rPr lang="en-GB" b="1" dirty="0"/>
              <a:t>I can ask questions and use my experience to suggest simple methods of inquiry.</a:t>
            </a:r>
          </a:p>
          <a:p>
            <a:endParaRPr lang="en-GB" dirty="0"/>
          </a:p>
          <a:p>
            <a:endParaRPr lang="en-GB" dirty="0"/>
          </a:p>
          <a:p>
            <a:r>
              <a:rPr lang="en-GB" dirty="0"/>
              <a:t>We can be curious and see what impact different types of sliding have on how fast we go. We can compare and experiment. </a:t>
            </a:r>
          </a:p>
          <a:p>
            <a:endParaRPr lang="en-GB" dirty="0"/>
          </a:p>
          <a:p>
            <a:r>
              <a:rPr lang="en-GB" dirty="0"/>
              <a:t>By having this time to practice and consolidate the child then took these skills to tackle the steer slope</a:t>
            </a:r>
          </a:p>
        </p:txBody>
      </p:sp>
      <p:sp>
        <p:nvSpPr>
          <p:cNvPr id="4" name="Slide Number Placeholder 3"/>
          <p:cNvSpPr>
            <a:spLocks noGrp="1"/>
          </p:cNvSpPr>
          <p:nvPr>
            <p:ph type="sldNum" sz="quarter" idx="5"/>
          </p:nvPr>
        </p:nvSpPr>
        <p:spPr/>
        <p:txBody>
          <a:bodyPr/>
          <a:lstStyle/>
          <a:p>
            <a:fld id="{3525FA87-EF0F-470B-8C85-E4E65660B184}" type="slidenum">
              <a:rPr lang="en-GB" smtClean="0"/>
              <a:t>23</a:t>
            </a:fld>
            <a:endParaRPr lang="en-GB"/>
          </a:p>
        </p:txBody>
      </p:sp>
    </p:spTree>
    <p:extLst>
      <p:ext uri="{BB962C8B-B14F-4D97-AF65-F5344CB8AC3E}">
        <p14:creationId xmlns:p14="http://schemas.microsoft.com/office/powerpoint/2010/main" val="13361138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F1F1F"/>
                </a:solidFill>
                <a:effectLst/>
                <a:latin typeface="Arial" panose="020B0604020202020204" pitchFamily="34" charset="0"/>
              </a:rPr>
              <a:t>New curriculum </a:t>
            </a:r>
          </a:p>
          <a:p>
            <a:r>
              <a:rPr lang="en-GB" b="1" i="0" dirty="0">
                <a:solidFill>
                  <a:srgbClr val="1F1F1F"/>
                </a:solidFill>
                <a:effectLst/>
                <a:latin typeface="Arial" panose="020B0604020202020204" pitchFamily="34" charset="0"/>
              </a:rPr>
              <a:t>I can use my </a:t>
            </a:r>
            <a:r>
              <a:rPr lang="en-GB" b="1" i="1" dirty="0">
                <a:solidFill>
                  <a:srgbClr val="0360A6"/>
                </a:solidFill>
                <a:effectLst/>
                <a:latin typeface="Arial" panose="020B0604020202020204" pitchFamily="34" charset="0"/>
              </a:rPr>
              <a:t>knowledge</a:t>
            </a:r>
            <a:r>
              <a:rPr lang="en-GB" b="1" i="0" dirty="0">
                <a:solidFill>
                  <a:srgbClr val="1F1F1F"/>
                </a:solidFill>
                <a:effectLst/>
                <a:latin typeface="Arial" panose="020B0604020202020204" pitchFamily="34" charset="0"/>
              </a:rPr>
              <a:t> and understanding to predict effects as part of my scientific exploration.</a:t>
            </a:r>
          </a:p>
          <a:p>
            <a:endParaRPr lang="en-GB" b="1"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For example how hard do I need to push for the tyre to swing</a:t>
            </a:r>
          </a:p>
          <a:p>
            <a:r>
              <a:rPr lang="en-GB" dirty="0">
                <a:solidFill>
                  <a:srgbClr val="1F1F1F"/>
                </a:solidFill>
                <a:latin typeface="Arial" panose="020B0604020202020204" pitchFamily="34" charset="0"/>
              </a:rPr>
              <a:t>Have I swung on other things , how can that help me in this situation</a:t>
            </a:r>
          </a:p>
          <a:p>
            <a:r>
              <a:rPr lang="en-GB" dirty="0">
                <a:solidFill>
                  <a:srgbClr val="1F1F1F"/>
                </a:solidFill>
                <a:latin typeface="Arial" panose="020B0604020202020204" pitchFamily="34" charset="0"/>
              </a:rPr>
              <a:t>What happens if someone pushes the tyre swing?</a:t>
            </a:r>
          </a:p>
          <a:p>
            <a:r>
              <a:rPr lang="en-GB" dirty="0">
                <a:solidFill>
                  <a:srgbClr val="1F1F1F"/>
                </a:solidFill>
                <a:latin typeface="Arial" panose="020B0604020202020204" pitchFamily="34" charset="0"/>
              </a:rPr>
              <a:t>If I stand as still as possible what happens and why might that be?</a:t>
            </a:r>
          </a:p>
          <a:p>
            <a:r>
              <a:rPr lang="en-GB" dirty="0">
                <a:solidFill>
                  <a:srgbClr val="1F1F1F"/>
                </a:solidFill>
                <a:latin typeface="Arial" panose="020B0604020202020204" pitchFamily="34" charset="0"/>
              </a:rPr>
              <a:t>Why does the swing stop or go faster?</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Of course these ideas may be internalised and part of normal play, but the experience builds the child’s understanding of the forces which are part of every day life. </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Also across areas of learning, and physicals development </a:t>
            </a:r>
          </a:p>
          <a:p>
            <a:endParaRPr lang="en-GB" b="1" dirty="0"/>
          </a:p>
        </p:txBody>
      </p:sp>
      <p:sp>
        <p:nvSpPr>
          <p:cNvPr id="4" name="Slide Number Placeholder 3"/>
          <p:cNvSpPr>
            <a:spLocks noGrp="1"/>
          </p:cNvSpPr>
          <p:nvPr>
            <p:ph type="sldNum" sz="quarter" idx="5"/>
          </p:nvPr>
        </p:nvSpPr>
        <p:spPr/>
        <p:txBody>
          <a:bodyPr/>
          <a:lstStyle/>
          <a:p>
            <a:fld id="{3525FA87-EF0F-470B-8C85-E4E65660B184}" type="slidenum">
              <a:rPr lang="en-GB" smtClean="0"/>
              <a:t>24</a:t>
            </a:fld>
            <a:endParaRPr lang="en-GB"/>
          </a:p>
        </p:txBody>
      </p:sp>
    </p:spTree>
    <p:extLst>
      <p:ext uri="{BB962C8B-B14F-4D97-AF65-F5344CB8AC3E}">
        <p14:creationId xmlns:p14="http://schemas.microsoft.com/office/powerpoint/2010/main" val="38268283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F1F1F"/>
                </a:solidFill>
                <a:effectLst/>
                <a:latin typeface="Arial" panose="020B0604020202020204" pitchFamily="34" charset="0"/>
              </a:rPr>
              <a:t>New curriculum </a:t>
            </a:r>
          </a:p>
          <a:p>
            <a:r>
              <a:rPr lang="en-GB" b="1" i="0" dirty="0">
                <a:solidFill>
                  <a:srgbClr val="1F1F1F"/>
                </a:solidFill>
                <a:effectLst/>
                <a:latin typeface="Arial" panose="020B0604020202020204" pitchFamily="34" charset="0"/>
              </a:rPr>
              <a:t>I can estimate and measure, using </a:t>
            </a:r>
            <a:r>
              <a:rPr lang="en-GB" b="1" i="1" dirty="0">
                <a:solidFill>
                  <a:srgbClr val="0360A6"/>
                </a:solidFill>
                <a:effectLst/>
                <a:latin typeface="Arial" panose="020B0604020202020204" pitchFamily="34" charset="0"/>
              </a:rPr>
              <a:t>non-standard units</a:t>
            </a:r>
            <a:r>
              <a:rPr lang="en-GB" b="1" i="0" dirty="0">
                <a:solidFill>
                  <a:srgbClr val="1F1F1F"/>
                </a:solidFill>
                <a:effectLst/>
                <a:latin typeface="Arial" panose="020B0604020202020204" pitchFamily="34" charset="0"/>
              </a:rPr>
              <a:t>, before progressing onto standard units.</a:t>
            </a:r>
          </a:p>
          <a:p>
            <a:r>
              <a:rPr lang="en-GB" dirty="0">
                <a:solidFill>
                  <a:srgbClr val="1F1F1F"/>
                </a:solidFill>
                <a:latin typeface="Arial" panose="020B0604020202020204" pitchFamily="34" charset="0"/>
              </a:rPr>
              <a:t>How many sites does it take to get to the first branch</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How far way does the next branch seem to be.</a:t>
            </a:r>
          </a:p>
          <a:p>
            <a:r>
              <a:rPr lang="en-GB" dirty="0">
                <a:solidFill>
                  <a:srgbClr val="1F1F1F"/>
                </a:solidFill>
                <a:latin typeface="Arial" panose="020B0604020202020204" pitchFamily="34" charset="0"/>
              </a:rPr>
              <a:t>How tall do you think the tree might be?</a:t>
            </a:r>
          </a:p>
          <a:p>
            <a:r>
              <a:rPr lang="en-GB" dirty="0">
                <a:solidFill>
                  <a:srgbClr val="1F1F1F"/>
                </a:solidFill>
                <a:latin typeface="Arial" panose="020B0604020202020204" pitchFamily="34" charset="0"/>
              </a:rPr>
              <a:t>How wide is the trunk?</a:t>
            </a: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These are only suggestions, much here could link to many areas of learning and the child’s physical development gross motor skills , hand eye coordination etc.</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25</a:t>
            </a:fld>
            <a:endParaRPr lang="en-GB"/>
          </a:p>
        </p:txBody>
      </p:sp>
    </p:spTree>
    <p:extLst>
      <p:ext uri="{BB962C8B-B14F-4D97-AF65-F5344CB8AC3E}">
        <p14:creationId xmlns:p14="http://schemas.microsoft.com/office/powerpoint/2010/main" val="1055609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New Curriculum</a:t>
            </a:r>
          </a:p>
          <a:p>
            <a:r>
              <a:rPr lang="en-GB" b="1" i="0" dirty="0">
                <a:effectLst/>
                <a:latin typeface="Arial" panose="020B0604020202020204" pitchFamily="34" charset="0"/>
              </a:rPr>
              <a:t>I have explored movements and directions and I am beginning to use mathematical language to describe position.</a:t>
            </a:r>
          </a:p>
          <a:p>
            <a:endParaRPr lang="en-GB" b="1" dirty="0">
              <a:latin typeface="Arial" panose="020B0604020202020204" pitchFamily="34" charset="0"/>
            </a:endParaRPr>
          </a:p>
          <a:p>
            <a:r>
              <a:rPr lang="en-GB" dirty="0">
                <a:latin typeface="Arial" panose="020B0604020202020204" pitchFamily="34" charset="0"/>
              </a:rPr>
              <a:t>Running games </a:t>
            </a:r>
          </a:p>
          <a:p>
            <a:r>
              <a:rPr lang="en-GB" dirty="0">
                <a:latin typeface="Arial" panose="020B0604020202020204" pitchFamily="34" charset="0"/>
              </a:rPr>
              <a:t>Run to the tree. I am next to the tree. I am running towards the tree. </a:t>
            </a:r>
          </a:p>
          <a:p>
            <a:r>
              <a:rPr lang="en-GB" dirty="0">
                <a:latin typeface="Arial" panose="020B0604020202020204" pitchFamily="34" charset="0"/>
              </a:rPr>
              <a:t>I am five steps away from the gate….</a:t>
            </a:r>
          </a:p>
          <a:p>
            <a:endParaRPr lang="en-GB" b="1" dirty="0">
              <a:latin typeface="Arial" panose="020B0604020202020204" pitchFamily="34" charset="0"/>
            </a:endParaRPr>
          </a:p>
          <a:p>
            <a:r>
              <a:rPr lang="en-GB" b="1" i="0" dirty="0">
                <a:solidFill>
                  <a:srgbClr val="1F1F1F"/>
                </a:solidFill>
                <a:effectLst/>
                <a:latin typeface="Arial" panose="020B0604020202020204" pitchFamily="34" charset="0"/>
              </a:rPr>
              <a:t>I can make estimates and comparisons with measures, such as ‘shorter than’, ‘heavier than’.</a:t>
            </a:r>
          </a:p>
          <a:p>
            <a:endParaRPr lang="en-GB" b="1" dirty="0">
              <a:solidFill>
                <a:srgbClr val="1F1F1F"/>
              </a:solidFill>
              <a:latin typeface="Arial" panose="020B0604020202020204" pitchFamily="34" charset="0"/>
            </a:endParaRPr>
          </a:p>
          <a:p>
            <a:r>
              <a:rPr lang="en-GB" b="1" dirty="0">
                <a:solidFill>
                  <a:srgbClr val="1F1F1F"/>
                </a:solidFill>
                <a:latin typeface="Arial" panose="020B0604020202020204" pitchFamily="34" charset="0"/>
              </a:rPr>
              <a:t>I am running faster, slower at the same speed as….</a:t>
            </a:r>
          </a:p>
          <a:p>
            <a:r>
              <a:rPr lang="en-GB" b="1" dirty="0">
                <a:solidFill>
                  <a:srgbClr val="1F1F1F"/>
                </a:solidFill>
                <a:latin typeface="Arial" panose="020B0604020202020204" pitchFamily="34" charset="0"/>
              </a:rPr>
              <a:t>Can I run faster?</a:t>
            </a:r>
            <a:endParaRPr lang="en-GB" b="1" dirty="0">
              <a:latin typeface="Arial" panose="020B0604020202020204" pitchFamily="34" charset="0"/>
            </a:endParaRPr>
          </a:p>
          <a:p>
            <a:r>
              <a:rPr lang="en-GB" b="1" dirty="0"/>
              <a:t>Can I skip as fast?</a:t>
            </a:r>
          </a:p>
        </p:txBody>
      </p:sp>
      <p:sp>
        <p:nvSpPr>
          <p:cNvPr id="4" name="Slide Number Placeholder 3"/>
          <p:cNvSpPr>
            <a:spLocks noGrp="1"/>
          </p:cNvSpPr>
          <p:nvPr>
            <p:ph type="sldNum" sz="quarter" idx="5"/>
          </p:nvPr>
        </p:nvSpPr>
        <p:spPr/>
        <p:txBody>
          <a:bodyPr/>
          <a:lstStyle/>
          <a:p>
            <a:fld id="{3525FA87-EF0F-470B-8C85-E4E65660B184}" type="slidenum">
              <a:rPr lang="en-GB" smtClean="0"/>
              <a:t>26</a:t>
            </a:fld>
            <a:endParaRPr lang="en-GB"/>
          </a:p>
        </p:txBody>
      </p:sp>
    </p:spTree>
    <p:extLst>
      <p:ext uri="{BB962C8B-B14F-4D97-AF65-F5344CB8AC3E}">
        <p14:creationId xmlns:p14="http://schemas.microsoft.com/office/powerpoint/2010/main" val="42072751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916973"/>
          </a:xfrm>
        </p:spPr>
        <p:txBody>
          <a:bodyPr/>
          <a:lstStyle/>
          <a:p>
            <a:r>
              <a:rPr lang="en-GB" b="1" dirty="0"/>
              <a:t>New curriculum</a:t>
            </a:r>
          </a:p>
          <a:p>
            <a:r>
              <a:rPr lang="en-GB" b="1" i="0" dirty="0">
                <a:solidFill>
                  <a:srgbClr val="1F1F1F"/>
                </a:solidFill>
                <a:effectLst/>
                <a:latin typeface="Arial" panose="020B0604020202020204" pitchFamily="34" charset="0"/>
              </a:rPr>
              <a:t>I can identify, follow and begin to create sequences and patterns in everyday activities.</a:t>
            </a:r>
          </a:p>
          <a:p>
            <a:endParaRPr lang="en-GB" b="1" dirty="0">
              <a:solidFill>
                <a:srgbClr val="1F1F1F"/>
              </a:solidFill>
              <a:latin typeface="Arial" panose="020B0604020202020204" pitchFamily="34" charset="0"/>
            </a:endParaRPr>
          </a:p>
          <a:p>
            <a:r>
              <a:rPr lang="en-GB" b="1" dirty="0">
                <a:solidFill>
                  <a:srgbClr val="1F1F1F"/>
                </a:solidFill>
                <a:latin typeface="Arial" panose="020B0604020202020204" pitchFamily="34" charset="0"/>
              </a:rPr>
              <a:t>Creating sequences when skipping.</a:t>
            </a:r>
          </a:p>
          <a:p>
            <a:r>
              <a:rPr lang="en-GB" b="1" dirty="0">
                <a:solidFill>
                  <a:srgbClr val="1F1F1F"/>
                </a:solidFill>
                <a:latin typeface="Arial" panose="020B0604020202020204" pitchFamily="34" charset="0"/>
              </a:rPr>
              <a:t>Quick </a:t>
            </a:r>
            <a:r>
              <a:rPr lang="en-GB" b="1" dirty="0" err="1">
                <a:solidFill>
                  <a:srgbClr val="1F1F1F"/>
                </a:solidFill>
                <a:latin typeface="Arial" panose="020B0604020202020204" pitchFamily="34" charset="0"/>
              </a:rPr>
              <a:t>quick</a:t>
            </a:r>
            <a:r>
              <a:rPr lang="en-GB" b="1" dirty="0">
                <a:solidFill>
                  <a:srgbClr val="1F1F1F"/>
                </a:solidFill>
                <a:latin typeface="Arial" panose="020B0604020202020204" pitchFamily="34" charset="0"/>
              </a:rPr>
              <a:t>, slow </a:t>
            </a:r>
            <a:r>
              <a:rPr lang="en-GB" b="1" dirty="0" err="1">
                <a:solidFill>
                  <a:srgbClr val="1F1F1F"/>
                </a:solidFill>
                <a:latin typeface="Arial" panose="020B0604020202020204" pitchFamily="34" charset="0"/>
              </a:rPr>
              <a:t>slow</a:t>
            </a:r>
            <a:endParaRPr lang="en-GB" b="1" dirty="0">
              <a:solidFill>
                <a:srgbClr val="1F1F1F"/>
              </a:solidFill>
              <a:latin typeface="Arial" panose="020B0604020202020204" pitchFamily="34" charset="0"/>
            </a:endParaRPr>
          </a:p>
          <a:p>
            <a:endParaRPr lang="en-GB" b="1" dirty="0">
              <a:solidFill>
                <a:srgbClr val="1F1F1F"/>
              </a:solidFill>
              <a:latin typeface="Arial" panose="020B0604020202020204" pitchFamily="34" charset="0"/>
            </a:endParaRPr>
          </a:p>
          <a:p>
            <a:pPr algn="l" fontAlgn="base"/>
            <a:r>
              <a:rPr lang="en-GB" b="1" i="0" dirty="0">
                <a:solidFill>
                  <a:srgbClr val="1F1F1F"/>
                </a:solidFill>
                <a:effectLst/>
                <a:latin typeface="Arial" panose="020B0604020202020204" pitchFamily="34" charset="0"/>
              </a:rPr>
              <a:t>I  can investigate different forms of energy and how it can be transferred.</a:t>
            </a:r>
          </a:p>
          <a:p>
            <a:pPr algn="l" fontAlgn="base"/>
            <a:r>
              <a:rPr lang="en-GB" b="1" i="0" dirty="0">
                <a:solidFill>
                  <a:srgbClr val="1F1F1F"/>
                </a:solidFill>
                <a:effectLst/>
                <a:latin typeface="Arial" panose="020B0604020202020204" pitchFamily="34" charset="0"/>
              </a:rPr>
              <a:t>Potential energy when holding rope</a:t>
            </a:r>
          </a:p>
          <a:p>
            <a:pPr algn="l" fontAlgn="base"/>
            <a:r>
              <a:rPr lang="en-GB" b="1" dirty="0">
                <a:solidFill>
                  <a:srgbClr val="1F1F1F"/>
                </a:solidFill>
                <a:latin typeface="Arial" panose="020B0604020202020204" pitchFamily="34" charset="0"/>
              </a:rPr>
              <a:t>Kinetic energy when skipping</a:t>
            </a:r>
          </a:p>
          <a:p>
            <a:pPr algn="l" fontAlgn="base"/>
            <a:r>
              <a:rPr lang="en-GB" b="1" dirty="0">
                <a:solidFill>
                  <a:srgbClr val="1F1F1F"/>
                </a:solidFill>
                <a:latin typeface="Arial" panose="020B0604020202020204" pitchFamily="34" charset="0"/>
              </a:rPr>
              <a:t>So</a:t>
            </a:r>
            <a:r>
              <a:rPr lang="en-GB" b="1" i="0" dirty="0">
                <a:solidFill>
                  <a:srgbClr val="1F1F1F"/>
                </a:solidFill>
                <a:effectLst/>
                <a:latin typeface="Arial" panose="020B0604020202020204" pitchFamily="34" charset="0"/>
              </a:rPr>
              <a:t>und energy</a:t>
            </a:r>
          </a:p>
          <a:p>
            <a:pPr algn="l" fontAlgn="base"/>
            <a:r>
              <a:rPr lang="en-GB" b="1" i="0" dirty="0">
                <a:solidFill>
                  <a:srgbClr val="1F1F1F"/>
                </a:solidFill>
                <a:effectLst/>
                <a:latin typeface="Arial" panose="020B0604020202020204" pitchFamily="34" charset="0"/>
              </a:rPr>
              <a:t>I can communicate the effect </a:t>
            </a:r>
            <a:r>
              <a:rPr lang="en-GB" b="1" i="1" dirty="0">
                <a:solidFill>
                  <a:srgbClr val="0360A6"/>
                </a:solidFill>
                <a:effectLst/>
                <a:latin typeface="Arial" panose="020B0604020202020204" pitchFamily="34" charset="0"/>
              </a:rPr>
              <a:t>forces</a:t>
            </a:r>
            <a:r>
              <a:rPr lang="en-GB" b="1" i="0" dirty="0">
                <a:solidFill>
                  <a:srgbClr val="1F1F1F"/>
                </a:solidFill>
                <a:effectLst/>
                <a:latin typeface="Arial" panose="020B0604020202020204" pitchFamily="34" charset="0"/>
              </a:rPr>
              <a:t> have on myself and on objects.</a:t>
            </a:r>
          </a:p>
          <a:p>
            <a:endParaRPr lang="en-GB" b="1" dirty="0">
              <a:solidFill>
                <a:srgbClr val="1F1F1F"/>
              </a:solidFill>
              <a:latin typeface="Arial" panose="020B0604020202020204" pitchFamily="34" charset="0"/>
            </a:endParaRPr>
          </a:p>
          <a:p>
            <a:r>
              <a:rPr lang="en-GB" b="1" dirty="0"/>
              <a:t>Jumping up takes energy and hard work</a:t>
            </a:r>
          </a:p>
          <a:p>
            <a:r>
              <a:rPr lang="en-GB" b="1" dirty="0"/>
              <a:t>Landing is easy</a:t>
            </a:r>
          </a:p>
          <a:p>
            <a:endParaRPr lang="en-GB" b="1" dirty="0"/>
          </a:p>
          <a:p>
            <a:r>
              <a:rPr lang="en-GB" b="1" dirty="0"/>
              <a:t>An many others…..</a:t>
            </a:r>
          </a:p>
          <a:p>
            <a:r>
              <a:rPr lang="en-GB" b="1" dirty="0"/>
              <a:t>Also links to other areas, expressive arts</a:t>
            </a:r>
          </a:p>
          <a:p>
            <a:r>
              <a:rPr lang="en-GB" b="1" dirty="0"/>
              <a:t>Singing skipping songs</a:t>
            </a:r>
          </a:p>
          <a:p>
            <a:r>
              <a:rPr lang="en-GB" b="1" dirty="0"/>
              <a:t>Physical development- gross motor, balance  and proprioception (see later)</a:t>
            </a:r>
          </a:p>
        </p:txBody>
      </p:sp>
      <p:sp>
        <p:nvSpPr>
          <p:cNvPr id="4" name="Slide Number Placeholder 3"/>
          <p:cNvSpPr>
            <a:spLocks noGrp="1"/>
          </p:cNvSpPr>
          <p:nvPr>
            <p:ph type="sldNum" sz="quarter" idx="5"/>
          </p:nvPr>
        </p:nvSpPr>
        <p:spPr/>
        <p:txBody>
          <a:bodyPr/>
          <a:lstStyle/>
          <a:p>
            <a:fld id="{3525FA87-EF0F-470B-8C85-E4E65660B184}" type="slidenum">
              <a:rPr lang="en-GB" smtClean="0"/>
              <a:t>27</a:t>
            </a:fld>
            <a:endParaRPr lang="en-GB"/>
          </a:p>
        </p:txBody>
      </p:sp>
    </p:spTree>
    <p:extLst>
      <p:ext uri="{BB962C8B-B14F-4D97-AF65-F5344CB8AC3E}">
        <p14:creationId xmlns:p14="http://schemas.microsoft.com/office/powerpoint/2010/main" val="20322027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57650"/>
          </a:xfrm>
        </p:spPr>
        <p:txBody>
          <a:bodyPr/>
          <a:lstStyle/>
          <a:p>
            <a:r>
              <a:rPr lang="en-GB" b="1" dirty="0"/>
              <a:t>New curriculum</a:t>
            </a:r>
          </a:p>
          <a:p>
            <a:pPr algn="l" fontAlgn="base"/>
            <a:r>
              <a:rPr lang="en-GB" b="1" i="0" dirty="0">
                <a:solidFill>
                  <a:srgbClr val="1F1F1F"/>
                </a:solidFill>
                <a:effectLst/>
                <a:latin typeface="Arial" panose="020B0604020202020204" pitchFamily="34" charset="0"/>
              </a:rPr>
              <a:t>I can investigate different forms of energy and how it can be transferred.</a:t>
            </a:r>
          </a:p>
          <a:p>
            <a:pPr algn="l" fontAlgn="base"/>
            <a:r>
              <a:rPr lang="en-GB" b="1" i="0" dirty="0">
                <a:solidFill>
                  <a:srgbClr val="1F1F1F"/>
                </a:solidFill>
                <a:effectLst/>
                <a:latin typeface="Arial" panose="020B0604020202020204" pitchFamily="34" charset="0"/>
              </a:rPr>
              <a:t>I can communicate the effect </a:t>
            </a:r>
            <a:r>
              <a:rPr lang="en-GB" b="1" i="1" dirty="0">
                <a:solidFill>
                  <a:srgbClr val="0360A6"/>
                </a:solidFill>
                <a:effectLst/>
                <a:latin typeface="Arial" panose="020B0604020202020204" pitchFamily="34" charset="0"/>
              </a:rPr>
              <a:t>forces</a:t>
            </a:r>
            <a:r>
              <a:rPr lang="en-GB" b="1" i="0" dirty="0">
                <a:solidFill>
                  <a:srgbClr val="1F1F1F"/>
                </a:solidFill>
                <a:effectLst/>
                <a:latin typeface="Arial" panose="020B0604020202020204" pitchFamily="34" charset="0"/>
              </a:rPr>
              <a:t> have on myself and on objects.</a:t>
            </a:r>
          </a:p>
          <a:p>
            <a:endParaRPr lang="en-GB" dirty="0"/>
          </a:p>
          <a:p>
            <a:r>
              <a:rPr lang="en-GB" dirty="0"/>
              <a:t>What happens when I kick the ball?</a:t>
            </a:r>
          </a:p>
          <a:p>
            <a:r>
              <a:rPr lang="en-GB" dirty="0"/>
              <a:t>How far dos it move?</a:t>
            </a:r>
          </a:p>
          <a:p>
            <a:r>
              <a:rPr lang="en-GB" dirty="0"/>
              <a:t>How can I make it go further</a:t>
            </a:r>
          </a:p>
          <a:p>
            <a:endParaRPr lang="en-GB" dirty="0"/>
          </a:p>
          <a:p>
            <a:endParaRPr lang="en-GB" dirty="0"/>
          </a:p>
          <a:p>
            <a:r>
              <a:rPr lang="en-GB" dirty="0"/>
              <a:t>Does the ball float or sink? Why might that be?</a:t>
            </a:r>
          </a:p>
          <a:p>
            <a:r>
              <a:rPr lang="en-GB" dirty="0"/>
              <a:t>What happens when I jump in the water?</a:t>
            </a:r>
          </a:p>
          <a:p>
            <a:r>
              <a:rPr lang="en-GB" dirty="0"/>
              <a:t>What if I jump with as much </a:t>
            </a:r>
            <a:r>
              <a:rPr lang="en-GB" dirty="0" err="1"/>
              <a:t>wmff</a:t>
            </a:r>
            <a:r>
              <a:rPr lang="en-GB" dirty="0"/>
              <a:t> as possible?</a:t>
            </a:r>
          </a:p>
          <a:p>
            <a:r>
              <a:rPr lang="en-GB" dirty="0"/>
              <a:t>What patterns are created in the water?</a:t>
            </a:r>
          </a:p>
          <a:p>
            <a:r>
              <a:rPr lang="en-GB" dirty="0"/>
              <a:t>…..</a:t>
            </a:r>
          </a:p>
          <a:p>
            <a:endParaRPr lang="en-GB" dirty="0"/>
          </a:p>
          <a:p>
            <a:r>
              <a:rPr lang="en-GB" dirty="0"/>
              <a:t>Holistic, part of play, fun</a:t>
            </a:r>
          </a:p>
          <a:p>
            <a:endParaRPr lang="en-GB" dirty="0"/>
          </a:p>
          <a:p>
            <a:r>
              <a:rPr lang="en-GB" dirty="0"/>
              <a:t>Remember Pestalozzi hand, heart , head</a:t>
            </a:r>
          </a:p>
          <a:p>
            <a:r>
              <a:rPr lang="en-GB" dirty="0"/>
              <a:t>Revisit such learning as we get older- spiral curriculum</a:t>
            </a:r>
          </a:p>
          <a:p>
            <a:r>
              <a:rPr lang="en-GB" dirty="0"/>
              <a:t>Ripples in water / wave patterns in water in secondary school-  start here</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28</a:t>
            </a:fld>
            <a:endParaRPr lang="en-GB"/>
          </a:p>
        </p:txBody>
      </p:sp>
    </p:spTree>
    <p:extLst>
      <p:ext uri="{BB962C8B-B14F-4D97-AF65-F5344CB8AC3E}">
        <p14:creationId xmlns:p14="http://schemas.microsoft.com/office/powerpoint/2010/main" val="21514038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1F1F1F"/>
                </a:solidFill>
                <a:effectLst/>
                <a:latin typeface="inherit"/>
              </a:rPr>
              <a:t>New curriculum </a:t>
            </a:r>
          </a:p>
          <a:p>
            <a:pPr fontAlgn="base"/>
            <a:r>
              <a:rPr lang="en-GB" b="1" dirty="0">
                <a:solidFill>
                  <a:srgbClr val="1F1F1F"/>
                </a:solidFill>
                <a:effectLst/>
                <a:latin typeface="inherit"/>
              </a:rPr>
              <a:t>I can design while I make and communicate about what I am making.</a:t>
            </a:r>
          </a:p>
          <a:p>
            <a:pPr fontAlgn="base"/>
            <a:r>
              <a:rPr lang="en-GB" b="1" dirty="0">
                <a:solidFill>
                  <a:srgbClr val="1F1F1F"/>
                </a:solidFill>
                <a:effectLst/>
                <a:latin typeface="inherit"/>
              </a:rPr>
              <a:t>I can safely use simple tools, materials and equipment to construct and deconstruct.</a:t>
            </a:r>
          </a:p>
          <a:p>
            <a:pPr fontAlgn="base"/>
            <a:r>
              <a:rPr lang="en-GB" b="1" dirty="0">
                <a:solidFill>
                  <a:srgbClr val="1F1F1F"/>
                </a:solidFill>
                <a:effectLst/>
                <a:latin typeface="inherit"/>
              </a:rPr>
              <a:t>I can explore the properties of materials and choose different materials for a particular use.</a:t>
            </a:r>
          </a:p>
          <a:p>
            <a:pPr fontAlgn="base"/>
            <a:r>
              <a:rPr lang="en-GB" b="1" dirty="0">
                <a:solidFill>
                  <a:srgbClr val="1F1F1F"/>
                </a:solidFill>
                <a:effectLst/>
                <a:latin typeface="inherit"/>
              </a:rPr>
              <a:t>I can produce designs to communicate my ideas in response to particular contexts.</a:t>
            </a:r>
          </a:p>
          <a:p>
            <a:pPr fontAlgn="base"/>
            <a:r>
              <a:rPr lang="en-GB" b="1" dirty="0">
                <a:solidFill>
                  <a:srgbClr val="1F1F1F"/>
                </a:solidFill>
                <a:effectLst/>
                <a:latin typeface="inherit"/>
              </a:rPr>
              <a:t>I can make design decisions, using my </a:t>
            </a:r>
            <a:r>
              <a:rPr lang="en-GB" b="1" i="1" dirty="0">
                <a:solidFill>
                  <a:srgbClr val="0360A6"/>
                </a:solidFill>
                <a:effectLst/>
                <a:latin typeface="inherit"/>
              </a:rPr>
              <a:t>knowledge</a:t>
            </a:r>
            <a:r>
              <a:rPr lang="en-GB" b="1" dirty="0">
                <a:solidFill>
                  <a:srgbClr val="1F1F1F"/>
                </a:solidFill>
                <a:effectLst/>
                <a:latin typeface="inherit"/>
              </a:rPr>
              <a:t> of materials and existing products, and suggest design improvements.</a:t>
            </a:r>
          </a:p>
          <a:p>
            <a:pPr fontAlgn="base"/>
            <a:r>
              <a:rPr lang="en-GB" b="1" dirty="0">
                <a:solidFill>
                  <a:srgbClr val="1F1F1F"/>
                </a:solidFill>
                <a:effectLst/>
                <a:latin typeface="inherit"/>
              </a:rPr>
              <a:t>I can explore how different component parts work together.</a:t>
            </a:r>
          </a:p>
          <a:p>
            <a:endParaRPr lang="en-GB" dirty="0"/>
          </a:p>
          <a:p>
            <a:r>
              <a:rPr lang="en-GB" dirty="0"/>
              <a:t>Adult allows children to design the den they want. There to support. </a:t>
            </a:r>
          </a:p>
          <a:p>
            <a:r>
              <a:rPr lang="en-GB" dirty="0"/>
              <a:t>Evidence of link between expressive arts, wellbeing and health, language and communication</a:t>
            </a:r>
          </a:p>
          <a:p>
            <a:r>
              <a:rPr lang="en-GB" dirty="0"/>
              <a:t>Also mathematical and numeracy.</a:t>
            </a:r>
          </a:p>
          <a:p>
            <a:r>
              <a:rPr lang="en-GB" dirty="0"/>
              <a:t>Child bending down  is estimating what length of stick </a:t>
            </a:r>
            <a:r>
              <a:rPr lang="en-GB" dirty="0" err="1"/>
              <a:t>neeeded</a:t>
            </a:r>
            <a:r>
              <a:rPr lang="en-GB" dirty="0"/>
              <a:t> ……….</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29</a:t>
            </a:fld>
            <a:endParaRPr lang="en-GB"/>
          </a:p>
        </p:txBody>
      </p:sp>
    </p:spTree>
    <p:extLst>
      <p:ext uri="{BB962C8B-B14F-4D97-AF65-F5344CB8AC3E}">
        <p14:creationId xmlns:p14="http://schemas.microsoft.com/office/powerpoint/2010/main" val="38181667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New curriculum</a:t>
            </a:r>
          </a:p>
          <a:p>
            <a:pPr algn="l" fontAlgn="base"/>
            <a:r>
              <a:rPr lang="en-GB" b="1" i="0" dirty="0">
                <a:solidFill>
                  <a:srgbClr val="1F1F1F"/>
                </a:solidFill>
                <a:effectLst/>
                <a:latin typeface="Arial" panose="020B0604020202020204" pitchFamily="34" charset="0"/>
              </a:rPr>
              <a:t> I can use my </a:t>
            </a:r>
            <a:r>
              <a:rPr lang="en-GB" b="1" i="1" dirty="0">
                <a:solidFill>
                  <a:srgbClr val="0360A6"/>
                </a:solidFill>
                <a:effectLst/>
                <a:latin typeface="Arial" panose="020B0604020202020204" pitchFamily="34" charset="0"/>
              </a:rPr>
              <a:t>knowledge</a:t>
            </a:r>
            <a:r>
              <a:rPr lang="en-GB" b="1" i="0" dirty="0">
                <a:solidFill>
                  <a:srgbClr val="1F1F1F"/>
                </a:solidFill>
                <a:effectLst/>
                <a:latin typeface="Arial" panose="020B0604020202020204" pitchFamily="34" charset="0"/>
              </a:rPr>
              <a:t> and understanding to predict effects as part of my scientific exploration.</a:t>
            </a:r>
          </a:p>
          <a:p>
            <a:pPr algn="l" fontAlgn="base"/>
            <a:r>
              <a:rPr lang="en-GB" b="1" i="0" dirty="0">
                <a:solidFill>
                  <a:srgbClr val="1F1F1F"/>
                </a:solidFill>
                <a:effectLst/>
                <a:latin typeface="Arial" panose="020B0604020202020204" pitchFamily="34" charset="0"/>
              </a:rPr>
              <a:t>I can communicate the effect </a:t>
            </a:r>
            <a:r>
              <a:rPr lang="en-GB" b="1" i="1" dirty="0">
                <a:solidFill>
                  <a:srgbClr val="0360A6"/>
                </a:solidFill>
                <a:effectLst/>
                <a:latin typeface="Arial" panose="020B0604020202020204" pitchFamily="34" charset="0"/>
              </a:rPr>
              <a:t>forces</a:t>
            </a:r>
            <a:r>
              <a:rPr lang="en-GB" b="1" i="0" dirty="0">
                <a:solidFill>
                  <a:srgbClr val="1F1F1F"/>
                </a:solidFill>
                <a:effectLst/>
                <a:latin typeface="Arial" panose="020B0604020202020204" pitchFamily="34" charset="0"/>
              </a:rPr>
              <a:t> have on myself and on objects</a:t>
            </a:r>
          </a:p>
          <a:p>
            <a:endParaRPr lang="en-GB" dirty="0"/>
          </a:p>
          <a:p>
            <a:endParaRPr lang="en-GB" dirty="0"/>
          </a:p>
          <a:p>
            <a:r>
              <a:rPr lang="en-GB" dirty="0"/>
              <a:t>Links to other areas such as Mathematics  - weight, balance etc.</a:t>
            </a:r>
          </a:p>
          <a:p>
            <a:r>
              <a:rPr lang="en-GB" dirty="0"/>
              <a:t>What happens when one person sits on the  seesaw?</a:t>
            </a:r>
          </a:p>
          <a:p>
            <a:r>
              <a:rPr lang="en-GB" dirty="0"/>
              <a:t>How can someone on the down end be pulled up?</a:t>
            </a:r>
          </a:p>
          <a:p>
            <a:r>
              <a:rPr lang="en-GB" dirty="0"/>
              <a:t>What if and adult is one  end?</a:t>
            </a:r>
          </a:p>
          <a:p>
            <a:r>
              <a:rPr lang="en-GB" dirty="0"/>
              <a:t>How many children are needed to pull them up?</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30</a:t>
            </a:fld>
            <a:endParaRPr lang="en-GB"/>
          </a:p>
        </p:txBody>
      </p:sp>
    </p:spTree>
    <p:extLst>
      <p:ext uri="{BB962C8B-B14F-4D97-AF65-F5344CB8AC3E}">
        <p14:creationId xmlns:p14="http://schemas.microsoft.com/office/powerpoint/2010/main" val="41511926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New curriculum </a:t>
            </a:r>
          </a:p>
          <a:p>
            <a:r>
              <a:rPr lang="en-GB" b="1" dirty="0"/>
              <a:t>I have experienced and explored numbers, including cardinal, ordinal and nominal numbers, in number-rich indoor and outdoor environments.</a:t>
            </a:r>
          </a:p>
          <a:p>
            <a:endParaRPr lang="en-GB" b="1" dirty="0"/>
          </a:p>
          <a:p>
            <a:r>
              <a:rPr lang="en-GB" dirty="0"/>
              <a:t>Visualising counting on a big scale</a:t>
            </a:r>
          </a:p>
          <a:p>
            <a:endParaRPr lang="en-GB" dirty="0"/>
          </a:p>
          <a:p>
            <a:r>
              <a:rPr lang="en-GB" dirty="0"/>
              <a:t>Cardinal – one two three, four . There are four stepping stones</a:t>
            </a:r>
          </a:p>
          <a:p>
            <a:r>
              <a:rPr lang="en-GB" dirty="0"/>
              <a:t>Ordinal – Jane is first in the line,  Who’s third?</a:t>
            </a:r>
          </a:p>
          <a:p>
            <a:endParaRPr lang="en-GB" dirty="0"/>
          </a:p>
          <a:p>
            <a:r>
              <a:rPr lang="en-GB" dirty="0"/>
              <a:t>Consider stepping out maths </a:t>
            </a:r>
            <a:r>
              <a:rPr lang="en-GB" dirty="0" err="1"/>
              <a:t>outdodrs</a:t>
            </a:r>
            <a:r>
              <a:rPr lang="en-GB" dirty="0"/>
              <a:t>.</a:t>
            </a:r>
          </a:p>
          <a:p>
            <a:r>
              <a:rPr lang="en-GB" dirty="0"/>
              <a:t>Playing big games that involve movement.</a:t>
            </a:r>
          </a:p>
          <a:p>
            <a:r>
              <a:rPr lang="en-GB" dirty="0"/>
              <a:t>So big </a:t>
            </a:r>
            <a:r>
              <a:rPr lang="en-GB" dirty="0" err="1"/>
              <a:t>snask</a:t>
            </a:r>
            <a:r>
              <a:rPr lang="en-GB" dirty="0"/>
              <a:t> and ladders drawn o the floor.</a:t>
            </a:r>
          </a:p>
          <a:p>
            <a:r>
              <a:rPr lang="en-GB" dirty="0"/>
              <a:t>Two steps forward and three steps forward –concrete addition</a:t>
            </a:r>
          </a:p>
          <a:p>
            <a:r>
              <a:rPr lang="en-GB" dirty="0"/>
              <a:t>Drawing with chalk, hopscotch…nominal numbers recognising 1,2, 3, 4,5 </a:t>
            </a:r>
          </a:p>
          <a:p>
            <a:r>
              <a:rPr lang="en-GB" dirty="0"/>
              <a:t>Jumping games, skipping games</a:t>
            </a:r>
          </a:p>
          <a:p>
            <a:r>
              <a:rPr lang="en-GB" dirty="0"/>
              <a:t>Clapping games,…….</a:t>
            </a:r>
          </a:p>
        </p:txBody>
      </p:sp>
      <p:sp>
        <p:nvSpPr>
          <p:cNvPr id="4" name="Slide Number Placeholder 3"/>
          <p:cNvSpPr>
            <a:spLocks noGrp="1"/>
          </p:cNvSpPr>
          <p:nvPr>
            <p:ph type="sldNum" sz="quarter" idx="5"/>
          </p:nvPr>
        </p:nvSpPr>
        <p:spPr/>
        <p:txBody>
          <a:bodyPr/>
          <a:lstStyle/>
          <a:p>
            <a:fld id="{3525FA87-EF0F-470B-8C85-E4E65660B184}" type="slidenum">
              <a:rPr lang="en-GB" smtClean="0"/>
              <a:t>31</a:t>
            </a:fld>
            <a:endParaRPr lang="en-GB"/>
          </a:p>
        </p:txBody>
      </p:sp>
    </p:spTree>
    <p:extLst>
      <p:ext uri="{BB962C8B-B14F-4D97-AF65-F5344CB8AC3E}">
        <p14:creationId xmlns:p14="http://schemas.microsoft.com/office/powerpoint/2010/main" val="22745753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1F1F1F"/>
                </a:solidFill>
                <a:effectLst/>
                <a:latin typeface="inherit"/>
              </a:rPr>
              <a:t>New curriculum</a:t>
            </a:r>
          </a:p>
          <a:p>
            <a:pPr fontAlgn="base"/>
            <a:r>
              <a:rPr lang="en-GB" b="1" dirty="0">
                <a:solidFill>
                  <a:srgbClr val="1F1F1F"/>
                </a:solidFill>
                <a:effectLst/>
                <a:latin typeface="inherit"/>
              </a:rPr>
              <a:t>I have explored, compared, and used the general language of shapes through investigative play.</a:t>
            </a:r>
          </a:p>
          <a:p>
            <a:pPr fontAlgn="base"/>
            <a:r>
              <a:rPr lang="en-GB" b="1" dirty="0">
                <a:solidFill>
                  <a:srgbClr val="1F1F1F"/>
                </a:solidFill>
                <a:effectLst/>
                <a:latin typeface="inherit"/>
              </a:rPr>
              <a:t>I have explored two-dimensional and three-dimensional shapes and their properties in a range of contexts.</a:t>
            </a:r>
          </a:p>
          <a:p>
            <a:endParaRPr lang="en-GB" dirty="0"/>
          </a:p>
          <a:p>
            <a:endParaRPr lang="en-GB" dirty="0"/>
          </a:p>
          <a:p>
            <a:r>
              <a:rPr lang="en-GB" dirty="0"/>
              <a:t>Look at shapes of buildings, dimensions</a:t>
            </a:r>
          </a:p>
          <a:p>
            <a:r>
              <a:rPr lang="en-GB" dirty="0"/>
              <a:t>Space to explore</a:t>
            </a:r>
          </a:p>
          <a:p>
            <a:r>
              <a:rPr lang="en-GB" dirty="0"/>
              <a:t>These two children like to have time to reflect and chat away from the others. </a:t>
            </a:r>
          </a:p>
          <a:p>
            <a:r>
              <a:rPr lang="en-GB" dirty="0"/>
              <a:t>Looking at perspective- looking own on the city. Things that are closer and further away</a:t>
            </a:r>
          </a:p>
          <a:p>
            <a:r>
              <a:rPr lang="en-GB" dirty="0"/>
              <a:t>Looking at height and distance.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32</a:t>
            </a:fld>
            <a:endParaRPr lang="en-GB"/>
          </a:p>
        </p:txBody>
      </p:sp>
    </p:spTree>
    <p:extLst>
      <p:ext uri="{BB962C8B-B14F-4D97-AF65-F5344CB8AC3E}">
        <p14:creationId xmlns:p14="http://schemas.microsoft.com/office/powerpoint/2010/main" val="9119811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 fine and motor skills developed by exploration and curiosity.</a:t>
            </a:r>
          </a:p>
          <a:p>
            <a:r>
              <a:rPr lang="en-GB" dirty="0"/>
              <a:t>Bending, balancing, picking up small living things.</a:t>
            </a:r>
          </a:p>
          <a:p>
            <a:endParaRPr lang="en-GB" dirty="0"/>
          </a:p>
          <a:p>
            <a:endParaRPr lang="en-GB" dirty="0"/>
          </a:p>
          <a:p>
            <a:r>
              <a:rPr lang="en-GB" b="1" dirty="0"/>
              <a:t>New curriculum</a:t>
            </a:r>
          </a:p>
          <a:p>
            <a:pPr fontAlgn="base"/>
            <a:r>
              <a:rPr lang="en-GB" b="1" dirty="0">
                <a:solidFill>
                  <a:srgbClr val="1F1F1F"/>
                </a:solidFill>
                <a:effectLst/>
                <a:latin typeface="inherit"/>
              </a:rPr>
              <a:t>I can recognise that plants and animals are living things which grow.</a:t>
            </a:r>
          </a:p>
          <a:p>
            <a:pPr fontAlgn="base"/>
            <a:r>
              <a:rPr lang="en-GB" b="1" dirty="0">
                <a:solidFill>
                  <a:srgbClr val="1F1F1F"/>
                </a:solidFill>
                <a:effectLst/>
                <a:latin typeface="inherit"/>
              </a:rPr>
              <a:t>I can recognise that what I do, and the things I use, can have an impact on my environment and on living things.</a:t>
            </a:r>
          </a:p>
          <a:p>
            <a:pPr fontAlgn="base"/>
            <a:r>
              <a:rPr lang="en-GB" b="1" dirty="0">
                <a:solidFill>
                  <a:srgbClr val="1F1F1F"/>
                </a:solidFill>
                <a:effectLst/>
                <a:latin typeface="inherit"/>
              </a:rPr>
              <a:t>I can explore relationships between living things, their habitats and their </a:t>
            </a:r>
            <a:r>
              <a:rPr lang="en-GB" b="1" i="1" dirty="0">
                <a:solidFill>
                  <a:srgbClr val="0360A6"/>
                </a:solidFill>
                <a:effectLst/>
                <a:latin typeface="inherit"/>
              </a:rPr>
              <a:t>life cycles</a:t>
            </a:r>
          </a:p>
          <a:p>
            <a:pPr fontAlgn="base"/>
            <a:r>
              <a:rPr lang="en-GB" b="1" dirty="0">
                <a:solidFill>
                  <a:srgbClr val="1F1F1F"/>
                </a:solidFill>
                <a:effectLst/>
                <a:latin typeface="inherit"/>
              </a:rPr>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33</a:t>
            </a:fld>
            <a:endParaRPr lang="en-GB"/>
          </a:p>
        </p:txBody>
      </p:sp>
    </p:spTree>
    <p:extLst>
      <p:ext uri="{BB962C8B-B14F-4D97-AF65-F5344CB8AC3E}">
        <p14:creationId xmlns:p14="http://schemas.microsoft.com/office/powerpoint/2010/main" val="9816087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our ideas out loud</a:t>
            </a:r>
          </a:p>
          <a:p>
            <a:r>
              <a:rPr lang="en-GB" dirty="0"/>
              <a:t>Thinking about things out loud</a:t>
            </a:r>
          </a:p>
          <a:p>
            <a:r>
              <a:rPr lang="en-GB" dirty="0"/>
              <a:t>Hypothesise out loud</a:t>
            </a:r>
          </a:p>
        </p:txBody>
      </p:sp>
      <p:sp>
        <p:nvSpPr>
          <p:cNvPr id="4" name="Slide Number Placeholder 3"/>
          <p:cNvSpPr>
            <a:spLocks noGrp="1"/>
          </p:cNvSpPr>
          <p:nvPr>
            <p:ph type="sldNum" sz="quarter" idx="5"/>
          </p:nvPr>
        </p:nvSpPr>
        <p:spPr/>
        <p:txBody>
          <a:bodyPr/>
          <a:lstStyle/>
          <a:p>
            <a:fld id="{3525FA87-EF0F-470B-8C85-E4E65660B184}" type="slidenum">
              <a:rPr lang="en-GB" smtClean="0"/>
              <a:t>35</a:t>
            </a:fld>
            <a:endParaRPr lang="en-GB"/>
          </a:p>
        </p:txBody>
      </p:sp>
    </p:spTree>
    <p:extLst>
      <p:ext uri="{BB962C8B-B14F-4D97-AF65-F5344CB8AC3E}">
        <p14:creationId xmlns:p14="http://schemas.microsoft.com/office/powerpoint/2010/main" val="27376759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students need to discuss what  this is</a:t>
            </a:r>
          </a:p>
          <a:p>
            <a:endParaRPr lang="en-GB" dirty="0"/>
          </a:p>
          <a:p>
            <a:r>
              <a:rPr lang="en-GB" dirty="0" err="1"/>
              <a:t>SirajBlatchford</a:t>
            </a:r>
            <a:r>
              <a:rPr lang="en-GB" dirty="0"/>
              <a:t>  quote below</a:t>
            </a:r>
          </a:p>
          <a:p>
            <a:r>
              <a:rPr lang="en-GB" b="0" i="0" dirty="0">
                <a:solidFill>
                  <a:srgbClr val="666666"/>
                </a:solidFill>
                <a:effectLst/>
                <a:latin typeface="Roboto" panose="02000000000000000000" pitchFamily="2" charset="0"/>
              </a:rPr>
              <a:t>An episode in which two or more individuals ‘work together’ in an intellectual way to solve a problem, clarify a concept, evaluate activities, extend a narrative etc. Both parties must contribute to the thinking and it must develop and extend.” (REPEY, 2002)</a:t>
            </a:r>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36</a:t>
            </a:fld>
            <a:endParaRPr lang="en-GB"/>
          </a:p>
        </p:txBody>
      </p:sp>
    </p:spTree>
    <p:extLst>
      <p:ext uri="{BB962C8B-B14F-4D97-AF65-F5344CB8AC3E}">
        <p14:creationId xmlns:p14="http://schemas.microsoft.com/office/powerpoint/2010/main" val="26842111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task to consider for next week.</a:t>
            </a:r>
          </a:p>
          <a:p>
            <a:r>
              <a:rPr lang="en-GB" dirty="0"/>
              <a:t>How can we document the learning? What are the Government suggesting above, what will this look like in </a:t>
            </a:r>
            <a:r>
              <a:rPr lang="en-GB" dirty="0" err="1"/>
              <a:t>practive</a:t>
            </a:r>
            <a:endParaRPr lang="en-GB" dirty="0"/>
          </a:p>
          <a:p>
            <a:r>
              <a:rPr lang="en-GB" dirty="0"/>
              <a:t>Does the curriculum need adults or are confident to move away from summative measures or tick box criteria.</a:t>
            </a:r>
          </a:p>
          <a:p>
            <a:r>
              <a:rPr lang="en-GB" dirty="0"/>
              <a:t>What are the implications in terms of Government leadership, and leadership in settings</a:t>
            </a:r>
          </a:p>
          <a:p>
            <a:r>
              <a:rPr lang="en-GB" dirty="0"/>
              <a:t>How can learning be documented and progression supported.</a:t>
            </a:r>
          </a:p>
          <a:p>
            <a:r>
              <a:rPr lang="en-GB" dirty="0"/>
              <a:t>Any ideas from other places such as Reggio,  </a:t>
            </a:r>
            <a:r>
              <a:rPr lang="en-GB" dirty="0" err="1"/>
              <a:t>Te</a:t>
            </a:r>
            <a:r>
              <a:rPr lang="en-GB" dirty="0"/>
              <a:t> </a:t>
            </a:r>
            <a:r>
              <a:rPr lang="en-GB" dirty="0" err="1"/>
              <a:t>Whariki</a:t>
            </a:r>
            <a:r>
              <a:rPr lang="en-GB" dirty="0"/>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37</a:t>
            </a:fld>
            <a:endParaRPr lang="en-GB"/>
          </a:p>
        </p:txBody>
      </p:sp>
    </p:spTree>
    <p:extLst>
      <p:ext uri="{BB962C8B-B14F-4D97-AF65-F5344CB8AC3E}">
        <p14:creationId xmlns:p14="http://schemas.microsoft.com/office/powerpoint/2010/main" val="42063033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38</a:t>
            </a:fld>
            <a:endParaRPr lang="en-GB"/>
          </a:p>
        </p:txBody>
      </p:sp>
    </p:spTree>
    <p:extLst>
      <p:ext uri="{BB962C8B-B14F-4D97-AF65-F5344CB8AC3E}">
        <p14:creationId xmlns:p14="http://schemas.microsoft.com/office/powerpoint/2010/main" val="2833455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12/09/2024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12/09/2024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rigin.communityplaythings.co.uk/learning-library/articles/every-child-a-mov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sensoryprocessinghub.humber.nhs.uk/sense-vestibular-system/"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sensoryprocessinghub.humber.nhs.uk/sense-proprioception/"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TNXOtS_vjVM"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comments" Target="../comments/comment1.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www.pikist.com/free-photo-swlhr"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pxhere.com/en/photo/588265"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pxhere.com/en/photo/962317"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hyperlink" Target="https://pixnio.com/people/children-kids/child-playing-with-a-jump-rop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pxhere.com/en/photo/60287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pxhere.com/en/photo/870366"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flickr.com/photos/lesliesciencenaturecenter/6183021002"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nurseryworld.co.uk/media/98589/026_ee_outdoors_boston.pdf"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irresistible-learning.co.uk/wp-content/uploads/2020/02/learning-outdoo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ECEY5005</a:t>
            </a: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a:solidFill>
                  <a:srgbClr val="0070C0"/>
                </a:solidFill>
              </a:rPr>
              <a:t>Lecture 3</a:t>
            </a:r>
          </a:p>
          <a:p>
            <a:endParaRPr lang="en-GB" dirty="0"/>
          </a:p>
        </p:txBody>
      </p:sp>
    </p:spTree>
    <p:extLst>
      <p:ext uri="{BB962C8B-B14F-4D97-AF65-F5344CB8AC3E}">
        <p14:creationId xmlns:p14="http://schemas.microsoft.com/office/powerpoint/2010/main" val="322812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DE848-5610-ADD9-0AEB-C80FEFF34F71}"/>
              </a:ext>
            </a:extLst>
          </p:cNvPr>
          <p:cNvSpPr>
            <a:spLocks noGrp="1"/>
          </p:cNvSpPr>
          <p:nvPr>
            <p:ph type="title"/>
          </p:nvPr>
        </p:nvSpPr>
        <p:spPr/>
        <p:txBody>
          <a:bodyPr/>
          <a:lstStyle/>
          <a:p>
            <a:r>
              <a:rPr lang="en-GB" dirty="0"/>
              <a:t>A recap:</a:t>
            </a:r>
          </a:p>
        </p:txBody>
      </p:sp>
      <p:sp>
        <p:nvSpPr>
          <p:cNvPr id="3" name="Content Placeholder 2">
            <a:extLst>
              <a:ext uri="{FF2B5EF4-FFF2-40B4-BE49-F238E27FC236}">
                <a16:creationId xmlns:a16="http://schemas.microsoft.com/office/drawing/2014/main" id="{F7277096-1E59-44FF-B978-077D4BDDAD1B}"/>
              </a:ext>
            </a:extLst>
          </p:cNvPr>
          <p:cNvSpPr>
            <a:spLocks noGrp="1"/>
          </p:cNvSpPr>
          <p:nvPr>
            <p:ph idx="1"/>
          </p:nvPr>
        </p:nvSpPr>
        <p:spPr/>
        <p:txBody>
          <a:bodyPr/>
          <a:lstStyle/>
          <a:p>
            <a:pPr>
              <a:buFontTx/>
              <a:buChar char="-"/>
            </a:pPr>
            <a:r>
              <a:rPr lang="en-GB" dirty="0">
                <a:solidFill>
                  <a:srgbClr val="0070C0"/>
                </a:solidFill>
              </a:rPr>
              <a:t>Awe and wonder – places that stimulate or stymie curiosity </a:t>
            </a:r>
          </a:p>
          <a:p>
            <a:pPr>
              <a:buFontTx/>
              <a:buChar char="-"/>
            </a:pPr>
            <a:r>
              <a:rPr lang="en-GB" dirty="0">
                <a:solidFill>
                  <a:srgbClr val="0070C0"/>
                </a:solidFill>
              </a:rPr>
              <a:t>The outdoors – maths and science </a:t>
            </a:r>
          </a:p>
          <a:p>
            <a:pPr>
              <a:buFontTx/>
              <a:buChar char="-"/>
            </a:pPr>
            <a:r>
              <a:rPr lang="en-GB" dirty="0">
                <a:solidFill>
                  <a:srgbClr val="0070C0"/>
                </a:solidFill>
              </a:rPr>
              <a:t>Learning theory – socio-constructivism </a:t>
            </a:r>
          </a:p>
          <a:p>
            <a:pPr>
              <a:buFontTx/>
              <a:buChar char="-"/>
            </a:pPr>
            <a:r>
              <a:rPr lang="en-GB" dirty="0">
                <a:solidFill>
                  <a:srgbClr val="0070C0"/>
                </a:solidFill>
              </a:rPr>
              <a:t>Loose parts </a:t>
            </a:r>
          </a:p>
          <a:p>
            <a:pPr>
              <a:buFontTx/>
              <a:buChar char="-"/>
            </a:pPr>
            <a:r>
              <a:rPr lang="en-GB" dirty="0">
                <a:solidFill>
                  <a:srgbClr val="0070C0"/>
                </a:solidFill>
              </a:rPr>
              <a:t>The role of children – play-based learning </a:t>
            </a:r>
          </a:p>
          <a:p>
            <a:pPr>
              <a:buFontTx/>
              <a:buChar char="-"/>
            </a:pPr>
            <a:r>
              <a:rPr lang="en-GB" dirty="0">
                <a:solidFill>
                  <a:srgbClr val="0070C0"/>
                </a:solidFill>
              </a:rPr>
              <a:t>The role of adults – facilitators </a:t>
            </a:r>
          </a:p>
          <a:p>
            <a:pPr>
              <a:buFontTx/>
              <a:buChar char="-"/>
            </a:pPr>
            <a:endParaRPr lang="en-GB" dirty="0"/>
          </a:p>
        </p:txBody>
      </p:sp>
    </p:spTree>
    <p:extLst>
      <p:ext uri="{BB962C8B-B14F-4D97-AF65-F5344CB8AC3E}">
        <p14:creationId xmlns:p14="http://schemas.microsoft.com/office/powerpoint/2010/main" val="579333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i="1" dirty="0">
                <a:solidFill>
                  <a:srgbClr val="0070C0"/>
                </a:solidFill>
                <a:latin typeface="Arial" panose="020B0604020202020204" pitchFamily="34" charset="0"/>
              </a:rPr>
              <a:t>Resources</a:t>
            </a:r>
            <a:endParaRPr lang="en-GB" sz="4800" i="1" dirty="0">
              <a:solidFill>
                <a:srgbClr val="0070C0"/>
              </a:solidFill>
            </a:endParaRP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2292350"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sz="4800" dirty="0"/>
              <a:t>Content</a:t>
            </a:r>
            <a:endParaRPr lang="en-GB" i="1" dirty="0">
              <a:solidFill>
                <a:srgbClr val="0070C0"/>
              </a:solidFill>
            </a:endParaRPr>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a:xfrm>
            <a:off x="838200" y="1690688"/>
            <a:ext cx="5181600" cy="4351338"/>
          </a:xfrm>
        </p:spPr>
        <p:txBody>
          <a:bodyPr/>
          <a:lstStyle/>
          <a:p>
            <a:r>
              <a:rPr lang="en-GB" i="1" dirty="0">
                <a:solidFill>
                  <a:srgbClr val="0070C0"/>
                </a:solidFill>
              </a:rPr>
              <a:t>Movement</a:t>
            </a:r>
          </a:p>
          <a:p>
            <a:r>
              <a:rPr lang="en-GB" i="1" dirty="0">
                <a:solidFill>
                  <a:srgbClr val="0070C0"/>
                </a:solidFill>
              </a:rPr>
              <a:t>Practical examples</a:t>
            </a:r>
          </a:p>
          <a:p>
            <a:r>
              <a:rPr lang="en-GB" i="1" dirty="0">
                <a:solidFill>
                  <a:srgbClr val="0070C0"/>
                </a:solidFill>
              </a:rPr>
              <a:t>Metacognitive talk</a:t>
            </a:r>
          </a:p>
          <a:p>
            <a:r>
              <a:rPr lang="en-GB" i="1" dirty="0">
                <a:solidFill>
                  <a:srgbClr val="0070C0"/>
                </a:solidFill>
              </a:rPr>
              <a:t>Sustained shared thinking</a:t>
            </a:r>
          </a:p>
        </p:txBody>
      </p:sp>
    </p:spTree>
    <p:extLst>
      <p:ext uri="{BB962C8B-B14F-4D97-AF65-F5344CB8AC3E}">
        <p14:creationId xmlns:p14="http://schemas.microsoft.com/office/powerpoint/2010/main" val="839900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E8CE-61AB-499A-B96A-45D06690B726}"/>
              </a:ext>
            </a:extLst>
          </p:cNvPr>
          <p:cNvSpPr>
            <a:spLocks noGrp="1"/>
          </p:cNvSpPr>
          <p:nvPr>
            <p:ph type="title"/>
          </p:nvPr>
        </p:nvSpPr>
        <p:spPr>
          <a:xfrm>
            <a:off x="838200" y="214312"/>
            <a:ext cx="10515600" cy="508360"/>
          </a:xfrm>
        </p:spPr>
        <p:txBody>
          <a:bodyPr>
            <a:normAutofit fontScale="90000"/>
          </a:bodyPr>
          <a:lstStyle/>
          <a:p>
            <a:r>
              <a:rPr lang="en-GB" sz="4800" i="1" dirty="0">
                <a:solidFill>
                  <a:srgbClr val="0070C0"/>
                </a:solidFill>
              </a:rPr>
              <a:t>Movement</a:t>
            </a:r>
          </a:p>
        </p:txBody>
      </p:sp>
      <p:sp>
        <p:nvSpPr>
          <p:cNvPr id="3" name="Content Placeholder 2">
            <a:extLst>
              <a:ext uri="{FF2B5EF4-FFF2-40B4-BE49-F238E27FC236}">
                <a16:creationId xmlns:a16="http://schemas.microsoft.com/office/drawing/2014/main" id="{0D35D0C5-2EDB-4C45-ADFB-D58B76123045}"/>
              </a:ext>
            </a:extLst>
          </p:cNvPr>
          <p:cNvSpPr>
            <a:spLocks noGrp="1"/>
          </p:cNvSpPr>
          <p:nvPr>
            <p:ph idx="1"/>
          </p:nvPr>
        </p:nvSpPr>
        <p:spPr>
          <a:xfrm>
            <a:off x="408038" y="722672"/>
            <a:ext cx="11390672" cy="5921016"/>
          </a:xfrm>
        </p:spPr>
        <p:txBody>
          <a:bodyPr>
            <a:normAutofit/>
          </a:bodyPr>
          <a:lstStyle/>
          <a:p>
            <a:r>
              <a:rPr lang="en-GB" sz="3600" b="0" i="0" dirty="0">
                <a:effectLst/>
                <a:latin typeface="Arial" panose="020B0604020202020204" pitchFamily="34" charset="0"/>
              </a:rPr>
              <a:t>"It amazes me how quickly and how often we forget that we are embodied, that we see the world the way we do because we live in these bodies." </a:t>
            </a:r>
            <a:br>
              <a:rPr lang="en-GB" sz="3600" b="0" i="0" dirty="0">
                <a:effectLst/>
                <a:latin typeface="Arial" panose="020B0604020202020204" pitchFamily="34" charset="0"/>
              </a:rPr>
            </a:br>
            <a:r>
              <a:rPr lang="en-GB" sz="3600" b="0" i="0" dirty="0">
                <a:effectLst/>
                <a:latin typeface="Arial" panose="020B0604020202020204" pitchFamily="34" charset="0"/>
              </a:rPr>
              <a:t>- Sir Ken Robinson (2012)</a:t>
            </a:r>
            <a:endParaRPr lang="en-GB" sz="3600" dirty="0">
              <a:latin typeface="Arial" panose="020B0604020202020204" pitchFamily="34" charset="0"/>
            </a:endParaRPr>
          </a:p>
          <a:p>
            <a:r>
              <a:rPr lang="en-GB" sz="3600" b="0" i="0" dirty="0">
                <a:effectLst/>
                <a:latin typeface="Arial" panose="020B0604020202020204" pitchFamily="34" charset="0"/>
              </a:rPr>
              <a:t>"To move, to run, to find things out by new movement, to feel one’s life in every limb, that is the life of early childhood."</a:t>
            </a:r>
            <a:br>
              <a:rPr lang="en-GB" sz="3600" b="0" i="0" dirty="0">
                <a:effectLst/>
                <a:latin typeface="Arial" panose="020B0604020202020204" pitchFamily="34" charset="0"/>
              </a:rPr>
            </a:br>
            <a:r>
              <a:rPr lang="en-GB" sz="3600" b="0" i="0" dirty="0">
                <a:effectLst/>
                <a:latin typeface="Arial" panose="020B0604020202020204" pitchFamily="34" charset="0"/>
              </a:rPr>
              <a:t>- Margaret McMillan (1930, p. 23)</a:t>
            </a:r>
            <a:endParaRPr lang="en-GB" sz="3600" dirty="0">
              <a:latin typeface="Arial" panose="020B0604020202020204" pitchFamily="34" charset="0"/>
            </a:endParaRPr>
          </a:p>
        </p:txBody>
      </p:sp>
    </p:spTree>
    <p:extLst>
      <p:ext uri="{BB962C8B-B14F-4D97-AF65-F5344CB8AC3E}">
        <p14:creationId xmlns:p14="http://schemas.microsoft.com/office/powerpoint/2010/main" val="1472641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E8CE-61AB-499A-B96A-45D06690B726}"/>
              </a:ext>
            </a:extLst>
          </p:cNvPr>
          <p:cNvSpPr>
            <a:spLocks noGrp="1"/>
          </p:cNvSpPr>
          <p:nvPr>
            <p:ph type="title"/>
          </p:nvPr>
        </p:nvSpPr>
        <p:spPr>
          <a:xfrm>
            <a:off x="838200" y="214312"/>
            <a:ext cx="10515600" cy="508360"/>
          </a:xfrm>
        </p:spPr>
        <p:txBody>
          <a:bodyPr>
            <a:normAutofit fontScale="90000"/>
          </a:bodyPr>
          <a:lstStyle/>
          <a:p>
            <a:r>
              <a:rPr lang="en-GB" sz="4800" i="1" dirty="0">
                <a:solidFill>
                  <a:srgbClr val="0070C0"/>
                </a:solidFill>
              </a:rPr>
              <a:t>Movement</a:t>
            </a:r>
          </a:p>
        </p:txBody>
      </p:sp>
      <p:sp>
        <p:nvSpPr>
          <p:cNvPr id="3" name="Content Placeholder 2">
            <a:extLst>
              <a:ext uri="{FF2B5EF4-FFF2-40B4-BE49-F238E27FC236}">
                <a16:creationId xmlns:a16="http://schemas.microsoft.com/office/drawing/2014/main" id="{0D35D0C5-2EDB-4C45-ADFB-D58B76123045}"/>
              </a:ext>
            </a:extLst>
          </p:cNvPr>
          <p:cNvSpPr>
            <a:spLocks noGrp="1"/>
          </p:cNvSpPr>
          <p:nvPr>
            <p:ph idx="1"/>
          </p:nvPr>
        </p:nvSpPr>
        <p:spPr>
          <a:xfrm>
            <a:off x="206477" y="722672"/>
            <a:ext cx="11783962" cy="5921016"/>
          </a:xfrm>
        </p:spPr>
        <p:txBody>
          <a:bodyPr>
            <a:normAutofit/>
          </a:bodyPr>
          <a:lstStyle/>
          <a:p>
            <a:pPr marL="0" indent="0">
              <a:buNone/>
            </a:pPr>
            <a:r>
              <a:rPr lang="en-GB" sz="3600" b="0" i="0" dirty="0">
                <a:effectLst/>
                <a:latin typeface="Arial" panose="020B0604020202020204" pitchFamily="34" charset="0"/>
              </a:rPr>
              <a:t>“not only does physical development sit at the heart of wellbeing, health and good physical functioning, it also underpins an outward attitude to the world, enabling positive dispositions to exploration, interaction and enquiry – the characteristics of effective learning. And it is at the root of effective brain functioning, learning and memory”. (White, 2018)</a:t>
            </a:r>
            <a:endParaRPr lang="en-GB" sz="3600" dirty="0">
              <a:latin typeface="Arial" panose="020B0604020202020204" pitchFamily="34" charset="0"/>
            </a:endParaRPr>
          </a:p>
          <a:p>
            <a:r>
              <a:rPr lang="en-GB" sz="3600" dirty="0">
                <a:latin typeface="Arial" panose="020B0604020202020204" pitchFamily="34" charset="0"/>
              </a:rPr>
              <a:t>See Jan White- Every Child a Mover</a:t>
            </a:r>
          </a:p>
          <a:p>
            <a:pPr marL="0" indent="0">
              <a:buNone/>
            </a:pPr>
            <a:r>
              <a:rPr kumimoji="0" lang="en-GB" sz="3600" b="0" i="0" u="none" strike="noStrike" kern="0" cap="none" spc="0" normalizeH="0" baseline="0" noProof="0" dirty="0">
                <a:ln>
                  <a:noFill/>
                </a:ln>
                <a:solidFill>
                  <a:sysClr val="windowText" lastClr="000000"/>
                </a:solidFill>
                <a:effectLst/>
                <a:uLnTx/>
                <a:uFillTx/>
                <a:hlinkClick r:id="rId3"/>
              </a:rPr>
              <a:t>Link to Every Child a Mover article</a:t>
            </a:r>
            <a:endParaRPr lang="en-GB" sz="3600" dirty="0"/>
          </a:p>
        </p:txBody>
      </p:sp>
    </p:spTree>
    <p:extLst>
      <p:ext uri="{BB962C8B-B14F-4D97-AF65-F5344CB8AC3E}">
        <p14:creationId xmlns:p14="http://schemas.microsoft.com/office/powerpoint/2010/main" val="2506152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975E2-98F1-4800-BC7A-2713ABBE1231}"/>
              </a:ext>
            </a:extLst>
          </p:cNvPr>
          <p:cNvSpPr>
            <a:spLocks noGrp="1"/>
          </p:cNvSpPr>
          <p:nvPr>
            <p:ph type="title"/>
          </p:nvPr>
        </p:nvSpPr>
        <p:spPr>
          <a:xfrm>
            <a:off x="838200" y="1236663"/>
            <a:ext cx="10515600" cy="1325563"/>
          </a:xfrm>
        </p:spPr>
        <p:txBody>
          <a:bodyPr>
            <a:noAutofit/>
          </a:bodyPr>
          <a:lstStyle/>
          <a:p>
            <a:br>
              <a:rPr lang="en-GB" sz="4800" dirty="0"/>
            </a:br>
            <a:br>
              <a:rPr lang="en-GB" sz="4800" dirty="0"/>
            </a:br>
            <a:br>
              <a:rPr lang="en-GB" sz="4800" dirty="0"/>
            </a:br>
            <a:r>
              <a:rPr lang="en-GB" sz="4800" dirty="0">
                <a:solidFill>
                  <a:srgbClr val="0070C0"/>
                </a:solidFill>
              </a:rPr>
              <a:t>Discuss</a:t>
            </a:r>
            <a:br>
              <a:rPr lang="en-GB" sz="4800" dirty="0">
                <a:solidFill>
                  <a:srgbClr val="0070C0"/>
                </a:solidFill>
              </a:rPr>
            </a:br>
            <a:br>
              <a:rPr lang="en-GB" sz="4800" dirty="0">
                <a:solidFill>
                  <a:srgbClr val="0070C0"/>
                </a:solidFill>
              </a:rPr>
            </a:br>
            <a:br>
              <a:rPr lang="en-GB" sz="4800" dirty="0"/>
            </a:br>
            <a:r>
              <a:rPr lang="en-GB" sz="4800" dirty="0"/>
              <a:t>TTYP: </a:t>
            </a:r>
            <a:r>
              <a:rPr lang="en-GB" sz="4800" i="1" dirty="0">
                <a:solidFill>
                  <a:srgbClr val="0070C0"/>
                </a:solidFill>
              </a:rPr>
              <a:t>Why is movement significant for young children? </a:t>
            </a:r>
            <a:br>
              <a:rPr lang="en-GB" sz="4800" i="1" dirty="0">
                <a:solidFill>
                  <a:schemeClr val="accent1"/>
                </a:solidFill>
              </a:rPr>
            </a:br>
            <a:br>
              <a:rPr lang="en-GB" sz="4800" i="1" dirty="0">
                <a:solidFill>
                  <a:schemeClr val="accent1"/>
                </a:solidFill>
              </a:rPr>
            </a:br>
            <a:endParaRPr lang="en-GB" sz="4800" dirty="0">
              <a:solidFill>
                <a:srgbClr val="0070C0"/>
              </a:solidFill>
            </a:endParaRPr>
          </a:p>
        </p:txBody>
      </p:sp>
    </p:spTree>
    <p:extLst>
      <p:ext uri="{BB962C8B-B14F-4D97-AF65-F5344CB8AC3E}">
        <p14:creationId xmlns:p14="http://schemas.microsoft.com/office/powerpoint/2010/main" val="3556123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E5D3D-BB20-46BB-8342-A1B7639A949D}"/>
              </a:ext>
            </a:extLst>
          </p:cNvPr>
          <p:cNvSpPr>
            <a:spLocks noGrp="1"/>
          </p:cNvSpPr>
          <p:nvPr>
            <p:ph type="title"/>
          </p:nvPr>
        </p:nvSpPr>
        <p:spPr>
          <a:xfrm>
            <a:off x="163285" y="857250"/>
            <a:ext cx="12088585" cy="833438"/>
          </a:xfrm>
        </p:spPr>
        <p:txBody>
          <a:bodyPr>
            <a:noAutofit/>
          </a:bodyPr>
          <a:lstStyle/>
          <a:p>
            <a:r>
              <a:rPr lang="en-GB" i="1" dirty="0">
                <a:solidFill>
                  <a:srgbClr val="0070C0"/>
                </a:solidFill>
              </a:rPr>
              <a:t>Why is movement  so significant for young children?</a:t>
            </a:r>
          </a:p>
        </p:txBody>
      </p:sp>
      <p:sp>
        <p:nvSpPr>
          <p:cNvPr id="5" name="Content Placeholder 4">
            <a:extLst>
              <a:ext uri="{FF2B5EF4-FFF2-40B4-BE49-F238E27FC236}">
                <a16:creationId xmlns:a16="http://schemas.microsoft.com/office/drawing/2014/main" id="{54AFAC74-DCBE-466B-8A02-28B1AA30564D}"/>
              </a:ext>
            </a:extLst>
          </p:cNvPr>
          <p:cNvSpPr>
            <a:spLocks noGrp="1"/>
          </p:cNvSpPr>
          <p:nvPr>
            <p:ph sz="half" idx="2"/>
          </p:nvPr>
        </p:nvSpPr>
        <p:spPr>
          <a:xfrm>
            <a:off x="462643" y="2045331"/>
            <a:ext cx="5633357" cy="3624263"/>
          </a:xfrm>
        </p:spPr>
        <p:txBody>
          <a:bodyPr>
            <a:normAutofit/>
          </a:bodyPr>
          <a:lstStyle/>
          <a:p>
            <a:r>
              <a:rPr lang="en-GB" i="1" dirty="0">
                <a:solidFill>
                  <a:srgbClr val="0070C0"/>
                </a:solidFill>
              </a:rPr>
              <a:t>Underpins mental health</a:t>
            </a:r>
          </a:p>
          <a:p>
            <a:r>
              <a:rPr lang="en-GB" i="1" dirty="0">
                <a:solidFill>
                  <a:srgbClr val="0070C0"/>
                </a:solidFill>
              </a:rPr>
              <a:t>Develops physical health</a:t>
            </a:r>
          </a:p>
          <a:p>
            <a:r>
              <a:rPr lang="en-GB" i="1" dirty="0">
                <a:solidFill>
                  <a:srgbClr val="0070C0"/>
                </a:solidFill>
              </a:rPr>
              <a:t>Aids learning</a:t>
            </a:r>
          </a:p>
          <a:p>
            <a:r>
              <a:rPr lang="en-GB" i="1" dirty="0">
                <a:solidFill>
                  <a:srgbClr val="0070C0"/>
                </a:solidFill>
              </a:rPr>
              <a:t>Supports personal and social health</a:t>
            </a:r>
          </a:p>
          <a:p>
            <a:r>
              <a:rPr lang="en-GB" i="1" dirty="0">
                <a:solidFill>
                  <a:srgbClr val="0070C0"/>
                </a:solidFill>
              </a:rPr>
              <a:t>Lays the foundations for attitudes and interests for life</a:t>
            </a:r>
          </a:p>
        </p:txBody>
      </p:sp>
    </p:spTree>
    <p:extLst>
      <p:ext uri="{BB962C8B-B14F-4D97-AF65-F5344CB8AC3E}">
        <p14:creationId xmlns:p14="http://schemas.microsoft.com/office/powerpoint/2010/main" val="418101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A282-E28A-472C-A8C6-FB37F315DC81}"/>
              </a:ext>
            </a:extLst>
          </p:cNvPr>
          <p:cNvSpPr>
            <a:spLocks noGrp="1"/>
          </p:cNvSpPr>
          <p:nvPr>
            <p:ph type="title"/>
          </p:nvPr>
        </p:nvSpPr>
        <p:spPr>
          <a:xfrm>
            <a:off x="132735" y="828675"/>
            <a:ext cx="12347736" cy="862013"/>
          </a:xfrm>
        </p:spPr>
        <p:txBody>
          <a:bodyPr>
            <a:noAutofit/>
          </a:bodyPr>
          <a:lstStyle/>
          <a:p>
            <a:r>
              <a:rPr kumimoji="0" lang="en-GB" b="0" i="1" u="none" strike="noStrike" kern="1200" cap="none" spc="0" normalizeH="0" baseline="0" noProof="0" dirty="0">
                <a:ln>
                  <a:noFill/>
                </a:ln>
                <a:solidFill>
                  <a:srgbClr val="0070C0"/>
                </a:solidFill>
                <a:effectLst/>
                <a:uLnTx/>
                <a:uFillTx/>
                <a:ea typeface="+mj-ea"/>
                <a:cs typeface="+mj-cs"/>
              </a:rPr>
              <a:t>Why is movement  so significant for young children?</a:t>
            </a:r>
            <a:endParaRPr lang="en-GB" dirty="0">
              <a:solidFill>
                <a:srgbClr val="0070C0"/>
              </a:solidFill>
            </a:endParaRPr>
          </a:p>
        </p:txBody>
      </p:sp>
      <p:sp>
        <p:nvSpPr>
          <p:cNvPr id="4" name="Content Placeholder 3">
            <a:extLst>
              <a:ext uri="{FF2B5EF4-FFF2-40B4-BE49-F238E27FC236}">
                <a16:creationId xmlns:a16="http://schemas.microsoft.com/office/drawing/2014/main" id="{ED621D3E-8EBC-415C-9B3D-A15999A56377}"/>
              </a:ext>
            </a:extLst>
          </p:cNvPr>
          <p:cNvSpPr>
            <a:spLocks noGrp="1"/>
          </p:cNvSpPr>
          <p:nvPr>
            <p:ph sz="half" idx="2"/>
          </p:nvPr>
        </p:nvSpPr>
        <p:spPr>
          <a:xfrm>
            <a:off x="318054" y="2278752"/>
            <a:ext cx="5331542" cy="3229129"/>
          </a:xfrm>
        </p:spPr>
        <p:txBody>
          <a:bodyPr>
            <a:normAutofit fontScale="92500" lnSpcReduction="10000"/>
          </a:bodyPr>
          <a:lstStyle/>
          <a:p>
            <a:r>
              <a:rPr lang="en-GB" sz="2600" i="1" dirty="0">
                <a:solidFill>
                  <a:srgbClr val="0070C0"/>
                </a:solidFill>
              </a:rPr>
              <a:t>Movement and doing builds the brain and the body </a:t>
            </a:r>
          </a:p>
          <a:p>
            <a:r>
              <a:rPr lang="en-GB" sz="2600" i="1" dirty="0">
                <a:solidFill>
                  <a:srgbClr val="0070C0"/>
                </a:solidFill>
              </a:rPr>
              <a:t>Physical play promotes personal and social health</a:t>
            </a:r>
          </a:p>
          <a:p>
            <a:r>
              <a:rPr lang="en-GB" sz="2600" i="1" dirty="0">
                <a:solidFill>
                  <a:srgbClr val="0070C0"/>
                </a:solidFill>
              </a:rPr>
              <a:t>Learning how to play with others and forming relationships through movement</a:t>
            </a:r>
          </a:p>
          <a:p>
            <a:r>
              <a:rPr lang="en-GB" sz="2600" i="1" dirty="0">
                <a:solidFill>
                  <a:srgbClr val="0070C0"/>
                </a:solidFill>
              </a:rPr>
              <a:t>Learning through doing with your whole body- cause and effect</a:t>
            </a:r>
          </a:p>
          <a:p>
            <a:endParaRPr lang="en-GB" i="1" dirty="0">
              <a:solidFill>
                <a:schemeClr val="accent1"/>
              </a:solidFill>
            </a:endParaRPr>
          </a:p>
          <a:p>
            <a:endParaRPr lang="en-GB" i="1" dirty="0">
              <a:solidFill>
                <a:schemeClr val="accent1"/>
              </a:solidFill>
            </a:endParaRPr>
          </a:p>
        </p:txBody>
      </p:sp>
    </p:spTree>
    <p:extLst>
      <p:ext uri="{BB962C8B-B14F-4D97-AF65-F5344CB8AC3E}">
        <p14:creationId xmlns:p14="http://schemas.microsoft.com/office/powerpoint/2010/main" val="893685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78DB-0B9E-43F9-8B98-AA5046FFC76E}"/>
              </a:ext>
            </a:extLst>
          </p:cNvPr>
          <p:cNvSpPr>
            <a:spLocks noGrp="1"/>
          </p:cNvSpPr>
          <p:nvPr>
            <p:ph type="title"/>
          </p:nvPr>
        </p:nvSpPr>
        <p:spPr/>
        <p:txBody>
          <a:bodyPr>
            <a:noAutofit/>
          </a:bodyPr>
          <a:lstStyle/>
          <a:p>
            <a:r>
              <a:rPr lang="en-GB" sz="4800" dirty="0"/>
              <a:t>“Physical development is the key that unlocks all learning.” (</a:t>
            </a:r>
            <a:r>
              <a:rPr lang="en-GB" sz="4800" dirty="0" err="1"/>
              <a:t>MacKintyre</a:t>
            </a:r>
            <a:r>
              <a:rPr lang="en-GB" sz="4800" dirty="0"/>
              <a:t> and </a:t>
            </a:r>
            <a:r>
              <a:rPr lang="en-GB" sz="4800" dirty="0" err="1"/>
              <a:t>Mcvitty</a:t>
            </a:r>
            <a:r>
              <a:rPr lang="en-GB" sz="4800" dirty="0"/>
              <a:t>, 2004) </a:t>
            </a:r>
          </a:p>
        </p:txBody>
      </p:sp>
      <p:sp>
        <p:nvSpPr>
          <p:cNvPr id="4" name="Content Placeholder 3">
            <a:extLst>
              <a:ext uri="{FF2B5EF4-FFF2-40B4-BE49-F238E27FC236}">
                <a16:creationId xmlns:a16="http://schemas.microsoft.com/office/drawing/2014/main" id="{937AF243-AF2B-4471-8D3F-6906BD1438DC}"/>
              </a:ext>
            </a:extLst>
          </p:cNvPr>
          <p:cNvSpPr>
            <a:spLocks noGrp="1"/>
          </p:cNvSpPr>
          <p:nvPr>
            <p:ph sz="half" idx="2"/>
          </p:nvPr>
        </p:nvSpPr>
        <p:spPr>
          <a:xfrm>
            <a:off x="838200" y="2030689"/>
            <a:ext cx="5181600" cy="4076700"/>
          </a:xfrm>
        </p:spPr>
        <p:txBody>
          <a:bodyPr>
            <a:normAutofit fontScale="92500" lnSpcReduction="10000"/>
          </a:bodyPr>
          <a:lstStyle/>
          <a:p>
            <a:r>
              <a:rPr lang="en-GB" i="1" dirty="0">
                <a:solidFill>
                  <a:srgbClr val="0070C0"/>
                </a:solidFill>
              </a:rPr>
              <a:t>Learning through moving and doing: brain and body develop together </a:t>
            </a:r>
          </a:p>
          <a:p>
            <a:r>
              <a:rPr lang="en-GB" i="1" dirty="0">
                <a:solidFill>
                  <a:srgbClr val="0070C0"/>
                </a:solidFill>
              </a:rPr>
              <a:t>Movement activates the brain to make it ready for new learning</a:t>
            </a:r>
          </a:p>
          <a:p>
            <a:r>
              <a:rPr lang="en-GB" i="1" dirty="0">
                <a:solidFill>
                  <a:srgbClr val="0070C0"/>
                </a:solidFill>
              </a:rPr>
              <a:t>It physically builds the brain through the creation of nerve networks </a:t>
            </a:r>
          </a:p>
          <a:p>
            <a:r>
              <a:rPr lang="en-GB" i="1" dirty="0">
                <a:solidFill>
                  <a:srgbClr val="0070C0"/>
                </a:solidFill>
              </a:rPr>
              <a:t>And it facilitates expression of what has been learned, deepening the learning </a:t>
            </a:r>
          </a:p>
        </p:txBody>
      </p:sp>
    </p:spTree>
    <p:extLst>
      <p:ext uri="{BB962C8B-B14F-4D97-AF65-F5344CB8AC3E}">
        <p14:creationId xmlns:p14="http://schemas.microsoft.com/office/powerpoint/2010/main" val="82226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0CF0D-449F-4926-9723-86DD52636D7E}"/>
              </a:ext>
            </a:extLst>
          </p:cNvPr>
          <p:cNvSpPr>
            <a:spLocks noGrp="1"/>
          </p:cNvSpPr>
          <p:nvPr>
            <p:ph type="title"/>
          </p:nvPr>
        </p:nvSpPr>
        <p:spPr>
          <a:xfrm>
            <a:off x="838200" y="365125"/>
            <a:ext cx="10515600" cy="696759"/>
          </a:xfrm>
        </p:spPr>
        <p:txBody>
          <a:bodyPr>
            <a:noAutofit/>
          </a:bodyPr>
          <a:lstStyle/>
          <a:p>
            <a:br>
              <a:rPr lang="en-GB" sz="4800" dirty="0"/>
            </a:br>
            <a:r>
              <a:rPr lang="en-GB" sz="4800" i="1" dirty="0">
                <a:solidFill>
                  <a:srgbClr val="0070C0"/>
                </a:solidFill>
              </a:rPr>
              <a:t>Senses that also support movement</a:t>
            </a:r>
          </a:p>
        </p:txBody>
      </p:sp>
      <p:sp>
        <p:nvSpPr>
          <p:cNvPr id="4" name="Content Placeholder 3">
            <a:extLst>
              <a:ext uri="{FF2B5EF4-FFF2-40B4-BE49-F238E27FC236}">
                <a16:creationId xmlns:a16="http://schemas.microsoft.com/office/drawing/2014/main" id="{2D0DF03E-1B9E-4331-9A2F-CC94674E2D1A}"/>
              </a:ext>
            </a:extLst>
          </p:cNvPr>
          <p:cNvSpPr>
            <a:spLocks noGrp="1"/>
          </p:cNvSpPr>
          <p:nvPr>
            <p:ph sz="half" idx="2"/>
          </p:nvPr>
        </p:nvSpPr>
        <p:spPr>
          <a:xfrm>
            <a:off x="917713" y="1400208"/>
            <a:ext cx="5363496" cy="4486275"/>
          </a:xfrm>
        </p:spPr>
        <p:txBody>
          <a:bodyPr>
            <a:normAutofit/>
          </a:bodyPr>
          <a:lstStyle/>
          <a:p>
            <a:r>
              <a:rPr lang="en-GB" sz="2400" i="1" dirty="0">
                <a:solidFill>
                  <a:srgbClr val="0070C0"/>
                </a:solidFill>
              </a:rPr>
              <a:t>What can movement do for the developing child? </a:t>
            </a:r>
          </a:p>
          <a:p>
            <a:r>
              <a:rPr lang="en-GB" sz="2400" i="1" dirty="0">
                <a:solidFill>
                  <a:srgbClr val="0070C0"/>
                </a:solidFill>
              </a:rPr>
              <a:t>Develop, integrate sensory structures throughout the body</a:t>
            </a:r>
          </a:p>
          <a:p>
            <a:pPr marL="0" indent="0">
              <a:buNone/>
            </a:pPr>
            <a:r>
              <a:rPr lang="en-GB" sz="2400" i="1" dirty="0">
                <a:solidFill>
                  <a:srgbClr val="0070C0"/>
                </a:solidFill>
              </a:rPr>
              <a:t>• Develop balance through the vestibular sense </a:t>
            </a:r>
          </a:p>
          <a:p>
            <a:pPr marL="0" indent="0">
              <a:buNone/>
            </a:pPr>
            <a:r>
              <a:rPr lang="en-GB" sz="2400" i="1" dirty="0">
                <a:solidFill>
                  <a:srgbClr val="0070C0"/>
                </a:solidFill>
              </a:rPr>
              <a:t>• Develop body - sense: a feeling of your body and where it is (proprioception) </a:t>
            </a:r>
          </a:p>
          <a:p>
            <a:pPr marL="0" indent="0">
              <a:buNone/>
            </a:pPr>
            <a:r>
              <a:rPr lang="en-GB" sz="2400" i="1" dirty="0">
                <a:solidFill>
                  <a:srgbClr val="0070C0"/>
                </a:solidFill>
              </a:rPr>
              <a:t>• Develop coordination and linkage across the brain and body</a:t>
            </a:r>
          </a:p>
        </p:txBody>
      </p:sp>
    </p:spTree>
    <p:extLst>
      <p:ext uri="{BB962C8B-B14F-4D97-AF65-F5344CB8AC3E}">
        <p14:creationId xmlns:p14="http://schemas.microsoft.com/office/powerpoint/2010/main" val="820349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836B6-DDB9-4286-9208-8C6369C951E9}"/>
              </a:ext>
            </a:extLst>
          </p:cNvPr>
          <p:cNvSpPr>
            <a:spLocks noGrp="1"/>
          </p:cNvSpPr>
          <p:nvPr>
            <p:ph type="title"/>
          </p:nvPr>
        </p:nvSpPr>
        <p:spPr>
          <a:xfrm>
            <a:off x="93406" y="114403"/>
            <a:ext cx="11191568" cy="1325563"/>
          </a:xfrm>
        </p:spPr>
        <p:txBody>
          <a:bodyPr>
            <a:noAutofit/>
          </a:bodyPr>
          <a:lstStyle/>
          <a:p>
            <a:r>
              <a:rPr lang="en-GB" sz="4800" i="1" dirty="0">
                <a:solidFill>
                  <a:srgbClr val="0070C0"/>
                </a:solidFill>
              </a:rPr>
              <a:t>Balance sense- vestibular sense</a:t>
            </a:r>
          </a:p>
        </p:txBody>
      </p:sp>
      <p:sp>
        <p:nvSpPr>
          <p:cNvPr id="3" name="Content Placeholder 2">
            <a:extLst>
              <a:ext uri="{FF2B5EF4-FFF2-40B4-BE49-F238E27FC236}">
                <a16:creationId xmlns:a16="http://schemas.microsoft.com/office/drawing/2014/main" id="{2177706D-13C8-4CA1-8EE3-5FB98DC96CDC}"/>
              </a:ext>
            </a:extLst>
          </p:cNvPr>
          <p:cNvSpPr>
            <a:spLocks noGrp="1"/>
          </p:cNvSpPr>
          <p:nvPr>
            <p:ph sz="half" idx="1"/>
          </p:nvPr>
        </p:nvSpPr>
        <p:spPr>
          <a:xfrm>
            <a:off x="787812" y="1253331"/>
            <a:ext cx="5181600" cy="4351338"/>
          </a:xfrm>
        </p:spPr>
        <p:txBody>
          <a:bodyPr>
            <a:normAutofit fontScale="85000" lnSpcReduction="10000"/>
          </a:bodyPr>
          <a:lstStyle/>
          <a:p>
            <a:pPr marL="0" indent="0">
              <a:buNone/>
            </a:pPr>
            <a:endParaRPr lang="en-GB" i="1" dirty="0">
              <a:solidFill>
                <a:schemeClr val="accent1"/>
              </a:solidFil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70C0"/>
                </a:solidFill>
                <a:effectLst/>
                <a:uLnTx/>
                <a:uFillTx/>
                <a:ea typeface="+mn-ea"/>
                <a:cs typeface="+mn-cs"/>
                <a:hlinkClick r:id="rId3">
                  <a:extLst>
                    <a:ext uri="{A12FA001-AC4F-418D-AE19-62706E023703}">
                      <ahyp:hlinkClr xmlns:ahyp="http://schemas.microsoft.com/office/drawing/2018/hyperlinkcolor" val="tx"/>
                    </a:ext>
                  </a:extLst>
                </a:hlinkClick>
              </a:rPr>
              <a:t>Link to cartoon on vestibular sense</a:t>
            </a:r>
            <a:endParaRPr kumimoji="0" lang="en-GB" sz="2800" b="0" i="0" u="none" strike="noStrike" kern="1200" cap="none" spc="0" normalizeH="0" baseline="0" noProof="0" dirty="0">
              <a:ln>
                <a:noFill/>
              </a:ln>
              <a:solidFill>
                <a:srgbClr val="0070C0"/>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endParaRPr lang="en-GB" i="1" dirty="0">
              <a:solidFill>
                <a:schemeClr val="accent1"/>
              </a:solidFill>
            </a:endParaRPr>
          </a:p>
          <a:p>
            <a:r>
              <a:rPr lang="en-GB" i="1" dirty="0">
                <a:solidFill>
                  <a:srgbClr val="0070C0"/>
                </a:solidFill>
              </a:rPr>
              <a:t>The sense of movement and balance is known as our Vestibular sense. It is responsible for controlling children’s muscles, and most of their reflexes. The vestibular system is stimulated by movement: up or down, backward or forwards, and around or over. Linked to inner ear.</a:t>
            </a:r>
          </a:p>
        </p:txBody>
      </p:sp>
      <p:sp>
        <p:nvSpPr>
          <p:cNvPr id="4" name="Content Placeholder 3">
            <a:extLst>
              <a:ext uri="{FF2B5EF4-FFF2-40B4-BE49-F238E27FC236}">
                <a16:creationId xmlns:a16="http://schemas.microsoft.com/office/drawing/2014/main" id="{9A54F076-B1C7-4423-896B-DDE1FC2C538E}"/>
              </a:ext>
            </a:extLst>
          </p:cNvPr>
          <p:cNvSpPr>
            <a:spLocks noGrp="1"/>
          </p:cNvSpPr>
          <p:nvPr>
            <p:ph sz="half" idx="2"/>
          </p:nvPr>
        </p:nvSpPr>
        <p:spPr>
          <a:xfrm>
            <a:off x="507590" y="1618934"/>
            <a:ext cx="5181600" cy="4351338"/>
          </a:xfrm>
        </p:spPr>
        <p:txBody>
          <a:bodyPr>
            <a:normAutofit fontScale="85000" lnSpcReduction="10000"/>
          </a:bodyPr>
          <a:lstStyle/>
          <a:p>
            <a:pPr marL="0" indent="0">
              <a:buNone/>
            </a:pPr>
            <a:endParaRPr lang="en-GB" dirty="0">
              <a:solidFill>
                <a:srgbClr val="0563C1"/>
              </a:solidFill>
              <a:hlinkClick r:id="rId3">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1704766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8B418-9CAC-4285-8A99-76A6A4EFA07B}"/>
              </a:ext>
            </a:extLst>
          </p:cNvPr>
          <p:cNvSpPr>
            <a:spLocks noGrp="1"/>
          </p:cNvSpPr>
          <p:nvPr>
            <p:ph type="title"/>
          </p:nvPr>
        </p:nvSpPr>
        <p:spPr>
          <a:xfrm>
            <a:off x="838200" y="103239"/>
            <a:ext cx="10515600" cy="1076633"/>
          </a:xfrm>
        </p:spPr>
        <p:txBody>
          <a:bodyPr>
            <a:normAutofit/>
          </a:bodyPr>
          <a:lstStyle/>
          <a:p>
            <a:r>
              <a:rPr lang="en-GB" sz="4800" i="1" dirty="0"/>
              <a:t>Proprioception sense</a:t>
            </a:r>
          </a:p>
        </p:txBody>
      </p:sp>
      <p:sp>
        <p:nvSpPr>
          <p:cNvPr id="3" name="Content Placeholder 2">
            <a:extLst>
              <a:ext uri="{FF2B5EF4-FFF2-40B4-BE49-F238E27FC236}">
                <a16:creationId xmlns:a16="http://schemas.microsoft.com/office/drawing/2014/main" id="{F728376B-599E-4C8F-9928-B81536AB5A33}"/>
              </a:ext>
            </a:extLst>
          </p:cNvPr>
          <p:cNvSpPr>
            <a:spLocks noGrp="1"/>
          </p:cNvSpPr>
          <p:nvPr>
            <p:ph sz="half" idx="1"/>
          </p:nvPr>
        </p:nvSpPr>
        <p:spPr>
          <a:xfrm>
            <a:off x="631370" y="919844"/>
            <a:ext cx="5388429" cy="5257120"/>
          </a:xfrm>
        </p:spPr>
        <p:txBody>
          <a:bodyPr>
            <a:normAutofit lnSpcReduction="10000"/>
          </a:bodyPr>
          <a:lstStyle/>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BF170F46-420E-4BDC-9FCE-E557347694C5}"/>
              </a:ext>
            </a:extLst>
          </p:cNvPr>
          <p:cNvSpPr>
            <a:spLocks noGrp="1"/>
          </p:cNvSpPr>
          <p:nvPr>
            <p:ph sz="half" idx="2"/>
          </p:nvPr>
        </p:nvSpPr>
        <p:spPr>
          <a:xfrm>
            <a:off x="838199" y="1090824"/>
            <a:ext cx="5181600" cy="4260956"/>
          </a:xfrm>
        </p:spPr>
        <p:txBody>
          <a:bodyPr>
            <a:normAutofit lnSpcReduction="10000"/>
          </a:bodyPr>
          <a:lstStyle/>
          <a:p>
            <a:pPr marL="0" indent="0">
              <a:buNone/>
            </a:pPr>
            <a:r>
              <a:rPr lang="en-GB" dirty="0">
                <a:hlinkClick r:id="rId3"/>
              </a:rPr>
              <a:t>Sense – Proprioception – Sensory Processing (humber.nhs.uk)</a:t>
            </a:r>
            <a:r>
              <a:rPr lang="en-GB" b="0" i="0" dirty="0">
                <a:solidFill>
                  <a:srgbClr val="666666"/>
                </a:solidFill>
                <a:effectLst/>
                <a:latin typeface="helvetica neue"/>
              </a:rPr>
              <a:t> </a:t>
            </a:r>
          </a:p>
          <a:p>
            <a:pPr marL="0" indent="0">
              <a:buNone/>
            </a:pPr>
            <a:r>
              <a:rPr lang="en-GB" i="1" dirty="0">
                <a:solidFill>
                  <a:srgbClr val="0070C0"/>
                </a:solidFill>
                <a:latin typeface="helvetica neue"/>
              </a:rPr>
              <a:t>T</a:t>
            </a:r>
            <a:r>
              <a:rPr lang="en-GB" b="0" i="1" dirty="0">
                <a:solidFill>
                  <a:srgbClr val="0070C0"/>
                </a:solidFill>
                <a:effectLst/>
                <a:latin typeface="helvetica neue"/>
              </a:rPr>
              <a:t>he concept of knowing where your body is in space (body awareness) and the ability to safely manoeuvre around your environment. It also includes the use of heavy work activities and the ability to stimulate the joint receptors. </a:t>
            </a:r>
            <a:endParaRPr lang="en-GB" i="1" dirty="0">
              <a:solidFill>
                <a:srgbClr val="0070C0"/>
              </a:solidFill>
            </a:endParaRPr>
          </a:p>
        </p:txBody>
      </p:sp>
      <p:sp>
        <p:nvSpPr>
          <p:cNvPr id="5" name="TextBox 4">
            <a:extLst>
              <a:ext uri="{FF2B5EF4-FFF2-40B4-BE49-F238E27FC236}">
                <a16:creationId xmlns:a16="http://schemas.microsoft.com/office/drawing/2014/main" id="{EC7B13BC-8187-A1C8-9CE8-F8602CE1D793}"/>
              </a:ext>
            </a:extLst>
          </p:cNvPr>
          <p:cNvSpPr txBox="1"/>
          <p:nvPr/>
        </p:nvSpPr>
        <p:spPr>
          <a:xfrm>
            <a:off x="8059479" y="510363"/>
            <a:ext cx="3294321" cy="646331"/>
          </a:xfrm>
          <a:prstGeom prst="rect">
            <a:avLst/>
          </a:prstGeom>
          <a:noFill/>
        </p:spPr>
        <p:txBody>
          <a:bodyPr wrap="square" rtlCol="0">
            <a:spAutoFit/>
          </a:bodyPr>
          <a:lstStyle/>
          <a:p>
            <a:endParaRPr lang="en-GB" dirty="0"/>
          </a:p>
          <a:p>
            <a:endParaRPr lang="en-GB" dirty="0"/>
          </a:p>
        </p:txBody>
      </p:sp>
    </p:spTree>
    <p:extLst>
      <p:ext uri="{BB962C8B-B14F-4D97-AF65-F5344CB8AC3E}">
        <p14:creationId xmlns:p14="http://schemas.microsoft.com/office/powerpoint/2010/main" val="2402842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1EF92-2F5B-B7F4-8F32-0D15606E00D9}"/>
              </a:ext>
            </a:extLst>
          </p:cNvPr>
          <p:cNvSpPr>
            <a:spLocks noGrp="1"/>
          </p:cNvSpPr>
          <p:nvPr>
            <p:ph type="title"/>
          </p:nvPr>
        </p:nvSpPr>
        <p:spPr/>
        <p:txBody>
          <a:bodyPr/>
          <a:lstStyle/>
          <a:p>
            <a:r>
              <a:rPr lang="en-GB" dirty="0"/>
              <a:t>Vestibular balance activities to try out: </a:t>
            </a:r>
            <a:br>
              <a:rPr lang="en-GB" dirty="0"/>
            </a:br>
            <a:endParaRPr lang="en-GB" dirty="0"/>
          </a:p>
        </p:txBody>
      </p:sp>
      <p:sp>
        <p:nvSpPr>
          <p:cNvPr id="3" name="Content Placeholder 2">
            <a:extLst>
              <a:ext uri="{FF2B5EF4-FFF2-40B4-BE49-F238E27FC236}">
                <a16:creationId xmlns:a16="http://schemas.microsoft.com/office/drawing/2014/main" id="{9021DE15-C47E-C313-D73E-4CDFDCF670E9}"/>
              </a:ext>
            </a:extLst>
          </p:cNvPr>
          <p:cNvSpPr>
            <a:spLocks noGrp="1"/>
          </p:cNvSpPr>
          <p:nvPr>
            <p:ph sz="half" idx="1"/>
          </p:nvPr>
        </p:nvSpPr>
        <p:spPr>
          <a:xfrm>
            <a:off x="3467100" y="1253331"/>
            <a:ext cx="5257800" cy="4351338"/>
          </a:xfrm>
        </p:spPr>
        <p:txBody>
          <a:bodyPr>
            <a:normAutofit fontScale="62500" lnSpcReduction="20000"/>
          </a:bodyPr>
          <a:lstStyle/>
          <a:p>
            <a:pPr marL="0" indent="0" algn="ctr">
              <a:buNone/>
            </a:pPr>
            <a:r>
              <a:rPr lang="en-GB" b="1" i="0" u="sng" dirty="0">
                <a:solidFill>
                  <a:srgbClr val="0A0A0A"/>
                </a:solidFill>
                <a:effectLst/>
                <a:latin typeface="Roboto" panose="02000000000000000000" pitchFamily="2" charset="0"/>
              </a:rPr>
              <a:t>Head Exercises</a:t>
            </a:r>
            <a:endParaRPr lang="en-GB" b="0" i="0" dirty="0">
              <a:solidFill>
                <a:srgbClr val="0A0A0A"/>
              </a:solidFill>
              <a:effectLst/>
              <a:latin typeface="Lato" panose="020F0502020204030203" pitchFamily="34" charset="0"/>
            </a:endParaRPr>
          </a:p>
          <a:p>
            <a:pPr algn="l">
              <a:buFont typeface="+mj-lt"/>
              <a:buAutoNum type="arabicPeriod"/>
            </a:pPr>
            <a:r>
              <a:rPr lang="en-GB" b="1" i="0" dirty="0">
                <a:solidFill>
                  <a:srgbClr val="0A0A0A"/>
                </a:solidFill>
                <a:effectLst/>
                <a:latin typeface="Roboto" panose="02000000000000000000" pitchFamily="2" charset="0"/>
              </a:rPr>
              <a:t>Bending:</a:t>
            </a:r>
            <a:br>
              <a:rPr lang="en-GB" b="1" i="0" dirty="0">
                <a:solidFill>
                  <a:srgbClr val="0A0A0A"/>
                </a:solidFill>
                <a:effectLst/>
                <a:latin typeface="Roboto" panose="02000000000000000000" pitchFamily="2" charset="0"/>
              </a:rPr>
            </a:br>
            <a:r>
              <a:rPr lang="en-GB" b="0" i="0" dirty="0">
                <a:solidFill>
                  <a:srgbClr val="0A0A0A"/>
                </a:solidFill>
                <a:effectLst/>
                <a:latin typeface="Lato" panose="020F0502020204030203" pitchFamily="34" charset="0"/>
              </a:rPr>
              <a:t>In a sitting position, bend your head down to look at the floor then up to look at the ceiling.</a:t>
            </a:r>
          </a:p>
          <a:p>
            <a:pPr marL="742950" lvl="1" indent="-285750" algn="l">
              <a:buFont typeface="+mj-lt"/>
              <a:buAutoNum type="arabicPeriod"/>
            </a:pPr>
            <a:r>
              <a:rPr lang="en-GB" b="0" i="0" dirty="0">
                <a:solidFill>
                  <a:srgbClr val="0A0A0A"/>
                </a:solidFill>
                <a:effectLst/>
                <a:latin typeface="Lato" panose="020F0502020204030203" pitchFamily="34" charset="0"/>
              </a:rPr>
              <a:t>Lead your head with your eyes focusing on the floor and the ceiling.</a:t>
            </a:r>
          </a:p>
          <a:p>
            <a:pPr marL="742950" lvl="1" indent="-285750" algn="l">
              <a:buFont typeface="+mj-lt"/>
              <a:buAutoNum type="arabicPeriod"/>
            </a:pPr>
            <a:r>
              <a:rPr lang="en-GB" b="0" i="0" dirty="0">
                <a:solidFill>
                  <a:srgbClr val="0A0A0A"/>
                </a:solidFill>
                <a:effectLst/>
                <a:latin typeface="Lato" panose="020F0502020204030203" pitchFamily="34" charset="0"/>
              </a:rPr>
              <a:t>Repeat this 10 times. Stop and wait for symptoms to resolve, about 30 seconds.</a:t>
            </a:r>
          </a:p>
          <a:p>
            <a:pPr marL="742950" lvl="1" indent="-285750" algn="l">
              <a:buFont typeface="+mj-lt"/>
              <a:buAutoNum type="arabicPeriod"/>
            </a:pPr>
            <a:r>
              <a:rPr lang="en-GB" b="0" i="0" dirty="0">
                <a:solidFill>
                  <a:srgbClr val="0A0A0A"/>
                </a:solidFill>
                <a:effectLst/>
                <a:latin typeface="Lato" panose="020F0502020204030203" pitchFamily="34" charset="0"/>
              </a:rPr>
              <a:t>Repeat entire process 2 more times.</a:t>
            </a:r>
          </a:p>
          <a:p>
            <a:pPr algn="l">
              <a:buFont typeface="+mj-lt"/>
              <a:buAutoNum type="arabicPeriod"/>
            </a:pPr>
            <a:r>
              <a:rPr lang="en-GB" b="1" i="0" dirty="0">
                <a:solidFill>
                  <a:srgbClr val="0A0A0A"/>
                </a:solidFill>
                <a:effectLst/>
                <a:latin typeface="Roboto" panose="02000000000000000000" pitchFamily="2" charset="0"/>
              </a:rPr>
              <a:t>Turning (side to side):</a:t>
            </a:r>
            <a:endParaRPr lang="en-GB" b="0" i="0" dirty="0">
              <a:solidFill>
                <a:srgbClr val="0A0A0A"/>
              </a:solidFill>
              <a:effectLst/>
              <a:latin typeface="Lato" panose="020F0502020204030203" pitchFamily="34" charset="0"/>
            </a:endParaRPr>
          </a:p>
          <a:p>
            <a:pPr marL="742950" lvl="1" indent="-285750" algn="l">
              <a:buFont typeface="+mj-lt"/>
              <a:buAutoNum type="arabicPeriod"/>
            </a:pPr>
            <a:r>
              <a:rPr lang="en-GB" b="0" i="0" dirty="0">
                <a:solidFill>
                  <a:srgbClr val="0A0A0A"/>
                </a:solidFill>
                <a:effectLst/>
                <a:latin typeface="Lato" panose="020F0502020204030203" pitchFamily="34" charset="0"/>
              </a:rPr>
              <a:t>In a sitting position, turn your head to the right and then left, leading your head with your eyes as if you are watching a tennis match.</a:t>
            </a:r>
          </a:p>
          <a:p>
            <a:pPr marL="742950" lvl="1" indent="-285750" algn="l">
              <a:buFont typeface="+mj-lt"/>
              <a:buAutoNum type="arabicPeriod"/>
            </a:pPr>
            <a:r>
              <a:rPr lang="en-GB" b="0" i="0" dirty="0">
                <a:solidFill>
                  <a:srgbClr val="0A0A0A"/>
                </a:solidFill>
                <a:effectLst/>
                <a:latin typeface="Lato" panose="020F0502020204030203" pitchFamily="34" charset="0"/>
              </a:rPr>
              <a:t>Turn your head at a speed brisk enough to generate symptoms but not so fast that you strain your neck. (Slowly first, then quickly.)</a:t>
            </a:r>
          </a:p>
          <a:p>
            <a:pPr marL="742950" lvl="1" indent="-285750" algn="l">
              <a:buFont typeface="+mj-lt"/>
              <a:buAutoNum type="arabicPeriod"/>
            </a:pPr>
            <a:r>
              <a:rPr lang="en-GB" b="0" i="0" dirty="0">
                <a:solidFill>
                  <a:srgbClr val="0A0A0A"/>
                </a:solidFill>
                <a:effectLst/>
                <a:latin typeface="Lato" panose="020F0502020204030203" pitchFamily="34" charset="0"/>
              </a:rPr>
              <a:t>Go back and forth 10 times, and then wait for 30 seconds (or until symptoms resolve).</a:t>
            </a:r>
          </a:p>
          <a:p>
            <a:pPr marL="742950" lvl="1" indent="-285750" algn="l">
              <a:buFont typeface="+mj-lt"/>
              <a:buAutoNum type="arabicPeriod"/>
            </a:pPr>
            <a:r>
              <a:rPr lang="en-GB" b="0" i="0" dirty="0">
                <a:solidFill>
                  <a:srgbClr val="0A0A0A"/>
                </a:solidFill>
                <a:effectLst/>
                <a:latin typeface="Lato" panose="020F0502020204030203" pitchFamily="34" charset="0"/>
              </a:rPr>
              <a:t>Repeat entire process 2 more times.</a:t>
            </a:r>
          </a:p>
          <a:p>
            <a:pPr marL="0" indent="0">
              <a:buNone/>
            </a:pPr>
            <a:endParaRPr lang="en-GB" dirty="0"/>
          </a:p>
        </p:txBody>
      </p:sp>
    </p:spTree>
    <p:extLst>
      <p:ext uri="{BB962C8B-B14F-4D97-AF65-F5344CB8AC3E}">
        <p14:creationId xmlns:p14="http://schemas.microsoft.com/office/powerpoint/2010/main" val="1725453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1EF92-2F5B-B7F4-8F32-0D15606E00D9}"/>
              </a:ext>
            </a:extLst>
          </p:cNvPr>
          <p:cNvSpPr>
            <a:spLocks noGrp="1"/>
          </p:cNvSpPr>
          <p:nvPr>
            <p:ph type="title"/>
          </p:nvPr>
        </p:nvSpPr>
        <p:spPr/>
        <p:txBody>
          <a:bodyPr/>
          <a:lstStyle/>
          <a:p>
            <a:r>
              <a:rPr lang="en-GB" dirty="0"/>
              <a:t>Vestibular balance activities to try out (2): </a:t>
            </a:r>
            <a:br>
              <a:rPr lang="en-GB" dirty="0"/>
            </a:br>
            <a:endParaRPr lang="en-GB" dirty="0"/>
          </a:p>
        </p:txBody>
      </p:sp>
      <p:sp>
        <p:nvSpPr>
          <p:cNvPr id="3" name="Content Placeholder 2">
            <a:extLst>
              <a:ext uri="{FF2B5EF4-FFF2-40B4-BE49-F238E27FC236}">
                <a16:creationId xmlns:a16="http://schemas.microsoft.com/office/drawing/2014/main" id="{9021DE15-C47E-C313-D73E-4CDFDCF670E9}"/>
              </a:ext>
            </a:extLst>
          </p:cNvPr>
          <p:cNvSpPr>
            <a:spLocks noGrp="1"/>
          </p:cNvSpPr>
          <p:nvPr>
            <p:ph sz="half" idx="1"/>
          </p:nvPr>
        </p:nvSpPr>
        <p:spPr>
          <a:xfrm>
            <a:off x="2873297" y="1459948"/>
            <a:ext cx="6445405" cy="3938104"/>
          </a:xfrm>
        </p:spPr>
        <p:txBody>
          <a:bodyPr>
            <a:normAutofit fontScale="55000" lnSpcReduction="20000"/>
          </a:bodyPr>
          <a:lstStyle/>
          <a:p>
            <a:pPr marL="0" indent="0" algn="ctr">
              <a:buNone/>
            </a:pPr>
            <a:r>
              <a:rPr lang="en-GB" b="1" i="0" u="sng" dirty="0">
                <a:solidFill>
                  <a:srgbClr val="0A0A0A"/>
                </a:solidFill>
                <a:effectLst/>
                <a:latin typeface="Roboto" panose="02000000000000000000" pitchFamily="2" charset="0"/>
              </a:rPr>
              <a:t>Sitting</a:t>
            </a:r>
            <a:endParaRPr lang="en-GB" b="0" i="0" dirty="0">
              <a:solidFill>
                <a:srgbClr val="0A0A0A"/>
              </a:solidFill>
              <a:effectLst/>
              <a:latin typeface="Lato" panose="020F0502020204030203" pitchFamily="34" charset="0"/>
            </a:endParaRPr>
          </a:p>
          <a:p>
            <a:pPr algn="l">
              <a:buFont typeface="+mj-lt"/>
              <a:buAutoNum type="arabicPeriod"/>
            </a:pPr>
            <a:r>
              <a:rPr lang="en-GB" b="0" i="0" dirty="0">
                <a:solidFill>
                  <a:srgbClr val="0A0A0A"/>
                </a:solidFill>
                <a:effectLst/>
                <a:latin typeface="Lato" panose="020F0502020204030203" pitchFamily="34" charset="0"/>
              </a:rPr>
              <a:t>Shrug shoulders – 20 times.</a:t>
            </a:r>
          </a:p>
          <a:p>
            <a:pPr algn="l">
              <a:buFont typeface="+mj-lt"/>
              <a:buAutoNum type="arabicPeriod"/>
            </a:pPr>
            <a:r>
              <a:rPr lang="en-GB" b="0" i="0" dirty="0">
                <a:solidFill>
                  <a:srgbClr val="0A0A0A"/>
                </a:solidFill>
                <a:effectLst/>
                <a:latin typeface="Lato" panose="020F0502020204030203" pitchFamily="34" charset="0"/>
              </a:rPr>
              <a:t>Turn shoulders to right and then to left – 20 times.</a:t>
            </a:r>
          </a:p>
          <a:p>
            <a:pPr algn="l">
              <a:buFont typeface="+mj-lt"/>
              <a:buAutoNum type="arabicPeriod"/>
            </a:pPr>
            <a:r>
              <a:rPr lang="en-GB" b="0" i="0" dirty="0">
                <a:solidFill>
                  <a:srgbClr val="0A0A0A"/>
                </a:solidFill>
                <a:effectLst/>
                <a:latin typeface="Lato" panose="020F0502020204030203" pitchFamily="34" charset="0"/>
              </a:rPr>
              <a:t>Rotate head, shoulders and trunk – 20 times each:</a:t>
            </a:r>
          </a:p>
          <a:p>
            <a:pPr marL="742950" lvl="1" indent="-285750" algn="l">
              <a:buFont typeface="+mj-lt"/>
              <a:buAutoNum type="arabicPeriod"/>
            </a:pPr>
            <a:r>
              <a:rPr lang="en-GB" b="0" i="0" dirty="0">
                <a:solidFill>
                  <a:srgbClr val="0A0A0A"/>
                </a:solidFill>
                <a:effectLst/>
                <a:latin typeface="Lato" panose="020F0502020204030203" pitchFamily="34" charset="0"/>
              </a:rPr>
              <a:t>Rotate upper body right to left with eyes open, then repeat with eyes closed.</a:t>
            </a:r>
          </a:p>
          <a:p>
            <a:pPr marL="742950" lvl="1" indent="-285750" algn="l">
              <a:buFont typeface="+mj-lt"/>
              <a:buAutoNum type="arabicPeriod"/>
            </a:pPr>
            <a:r>
              <a:rPr lang="en-GB" b="0" i="0" dirty="0">
                <a:solidFill>
                  <a:srgbClr val="0A0A0A"/>
                </a:solidFill>
                <a:effectLst/>
                <a:latin typeface="Lato" panose="020F0502020204030203" pitchFamily="34" charset="0"/>
              </a:rPr>
              <a:t>Rotate upper body left to right with eyes open, then repeat with eyes closed.</a:t>
            </a:r>
          </a:p>
          <a:p>
            <a:pPr algn="l">
              <a:buFont typeface="+mj-lt"/>
              <a:buAutoNum type="arabicPeriod"/>
            </a:pPr>
            <a:r>
              <a:rPr lang="en-GB" b="0" i="0" dirty="0">
                <a:solidFill>
                  <a:srgbClr val="0A0A0A"/>
                </a:solidFill>
                <a:effectLst/>
                <a:latin typeface="Lato" panose="020F0502020204030203" pitchFamily="34" charset="0"/>
              </a:rPr>
              <a:t>Bend forward and touch ground then sit up. Keep eyes focused on wall – 20 times.</a:t>
            </a:r>
          </a:p>
          <a:p>
            <a:pPr algn="l">
              <a:buFont typeface="+mj-lt"/>
              <a:buAutoNum type="arabicPeriod"/>
            </a:pPr>
            <a:r>
              <a:rPr lang="en-GB" b="0" i="0" dirty="0">
                <a:solidFill>
                  <a:srgbClr val="0A0A0A"/>
                </a:solidFill>
                <a:effectLst/>
                <a:latin typeface="Lato" panose="020F0502020204030203" pitchFamily="34" charset="0"/>
              </a:rPr>
              <a:t>Bend forward and touch ground then sit up. Move eyes to floor and back – 20 times.</a:t>
            </a:r>
          </a:p>
          <a:p>
            <a:pPr algn="l">
              <a:buFont typeface="+mj-lt"/>
              <a:buAutoNum type="arabicPeriod"/>
            </a:pPr>
            <a:r>
              <a:rPr lang="en-GB" b="0" i="0" dirty="0">
                <a:solidFill>
                  <a:srgbClr val="0A0A0A"/>
                </a:solidFill>
                <a:effectLst/>
                <a:latin typeface="Lato" panose="020F0502020204030203" pitchFamily="34" charset="0"/>
              </a:rPr>
              <a:t>Eye movements (head is still):</a:t>
            </a:r>
          </a:p>
          <a:p>
            <a:pPr marL="742950" lvl="1" indent="-285750" algn="l">
              <a:buFont typeface="+mj-lt"/>
              <a:buAutoNum type="arabicPeriod"/>
            </a:pPr>
            <a:r>
              <a:rPr lang="en-GB" b="0" i="0" dirty="0">
                <a:solidFill>
                  <a:srgbClr val="0A0A0A"/>
                </a:solidFill>
                <a:effectLst/>
                <a:latin typeface="Lato" panose="020F0502020204030203" pitchFamily="34" charset="0"/>
              </a:rPr>
              <a:t>Up and down (focusing on finger).</a:t>
            </a:r>
          </a:p>
          <a:p>
            <a:pPr marL="742950" lvl="1" indent="-285750" algn="l">
              <a:buFont typeface="+mj-lt"/>
              <a:buAutoNum type="arabicPeriod"/>
            </a:pPr>
            <a:r>
              <a:rPr lang="en-GB" b="0" i="0" dirty="0">
                <a:solidFill>
                  <a:srgbClr val="0A0A0A"/>
                </a:solidFill>
                <a:effectLst/>
                <a:latin typeface="Lato" panose="020F0502020204030203" pitchFamily="34" charset="0"/>
              </a:rPr>
              <a:t>Side to side (focusing on finger).</a:t>
            </a:r>
          </a:p>
          <a:p>
            <a:pPr marL="742950" lvl="1" indent="-285750" algn="l">
              <a:buFont typeface="+mj-lt"/>
              <a:buAutoNum type="arabicPeriod"/>
            </a:pPr>
            <a:r>
              <a:rPr lang="en-GB" b="0" i="0" dirty="0">
                <a:solidFill>
                  <a:srgbClr val="0A0A0A"/>
                </a:solidFill>
                <a:effectLst/>
                <a:latin typeface="Lato" panose="020F0502020204030203" pitchFamily="34" charset="0"/>
              </a:rPr>
              <a:t>Finger to tip of nose and out (focusing on finger).</a:t>
            </a:r>
          </a:p>
          <a:p>
            <a:pPr marL="0" indent="0">
              <a:buNone/>
            </a:pPr>
            <a:endParaRPr lang="en-GB" dirty="0"/>
          </a:p>
        </p:txBody>
      </p:sp>
    </p:spTree>
    <p:extLst>
      <p:ext uri="{BB962C8B-B14F-4D97-AF65-F5344CB8AC3E}">
        <p14:creationId xmlns:p14="http://schemas.microsoft.com/office/powerpoint/2010/main" val="2494877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62F5-FAC4-E70C-3853-EB65CC9CF500}"/>
              </a:ext>
            </a:extLst>
          </p:cNvPr>
          <p:cNvSpPr>
            <a:spLocks noGrp="1"/>
          </p:cNvSpPr>
          <p:nvPr>
            <p:ph type="title"/>
          </p:nvPr>
        </p:nvSpPr>
        <p:spPr/>
        <p:txBody>
          <a:bodyPr/>
          <a:lstStyle/>
          <a:p>
            <a:r>
              <a:rPr lang="en-GB" dirty="0"/>
              <a:t>Vestibular balance activities to try out (3):</a:t>
            </a:r>
          </a:p>
        </p:txBody>
      </p:sp>
      <p:sp>
        <p:nvSpPr>
          <p:cNvPr id="3" name="Content Placeholder 2">
            <a:extLst>
              <a:ext uri="{FF2B5EF4-FFF2-40B4-BE49-F238E27FC236}">
                <a16:creationId xmlns:a16="http://schemas.microsoft.com/office/drawing/2014/main" id="{5C6AEFAD-3088-05A6-26D8-D445894B17DF}"/>
              </a:ext>
            </a:extLst>
          </p:cNvPr>
          <p:cNvSpPr>
            <a:spLocks noGrp="1"/>
          </p:cNvSpPr>
          <p:nvPr>
            <p:ph sz="half" idx="1"/>
          </p:nvPr>
        </p:nvSpPr>
        <p:spPr>
          <a:xfrm>
            <a:off x="749919" y="1550290"/>
            <a:ext cx="10692161" cy="3757419"/>
          </a:xfrm>
        </p:spPr>
        <p:txBody>
          <a:bodyPr>
            <a:normAutofit fontScale="25000" lnSpcReduction="20000"/>
          </a:bodyPr>
          <a:lstStyle/>
          <a:p>
            <a:pPr marL="0" indent="0" algn="ctr">
              <a:buNone/>
            </a:pPr>
            <a:br>
              <a:rPr lang="en-GB" dirty="0"/>
            </a:br>
            <a:r>
              <a:rPr lang="en-GB" sz="7200" b="1" i="0" u="sng" dirty="0">
                <a:solidFill>
                  <a:srgbClr val="0A0A0A"/>
                </a:solidFill>
                <a:effectLst/>
                <a:latin typeface="Roboto" panose="02000000000000000000" pitchFamily="2" charset="0"/>
              </a:rPr>
              <a:t>Standing</a:t>
            </a:r>
            <a:endParaRPr lang="en-GB" sz="7200" b="0" i="0" dirty="0">
              <a:solidFill>
                <a:srgbClr val="0A0A0A"/>
              </a:solidFill>
              <a:effectLst/>
              <a:latin typeface="Lato" panose="020F0502020204030203" pitchFamily="34" charset="0"/>
            </a:endParaRPr>
          </a:p>
          <a:p>
            <a:pPr algn="l">
              <a:buFont typeface="+mj-lt"/>
              <a:buAutoNum type="arabicPeriod"/>
            </a:pPr>
            <a:r>
              <a:rPr lang="en-GB" sz="7200" b="1" i="0" dirty="0">
                <a:solidFill>
                  <a:srgbClr val="0A0A0A"/>
                </a:solidFill>
                <a:effectLst/>
                <a:latin typeface="Roboto" panose="02000000000000000000" pitchFamily="2" charset="0"/>
              </a:rPr>
              <a:t>Change from sitting to standing and back again</a:t>
            </a:r>
            <a:endParaRPr lang="en-GB" sz="7200" b="0" i="0" dirty="0">
              <a:solidFill>
                <a:srgbClr val="0A0A0A"/>
              </a:solidFill>
              <a:effectLst/>
              <a:latin typeface="Lato" panose="020F0502020204030203" pitchFamily="34" charset="0"/>
            </a:endParaRPr>
          </a:p>
          <a:p>
            <a:pPr marL="742950" lvl="1" indent="-285750" algn="l">
              <a:buFont typeface="+mj-lt"/>
              <a:buAutoNum type="arabicPeriod"/>
            </a:pPr>
            <a:r>
              <a:rPr lang="en-GB" sz="7200" b="0" i="0" dirty="0">
                <a:solidFill>
                  <a:srgbClr val="0A0A0A"/>
                </a:solidFill>
                <a:effectLst/>
                <a:latin typeface="Lato" panose="020F0502020204030203" pitchFamily="34" charset="0"/>
              </a:rPr>
              <a:t>20 times with eyes open.</a:t>
            </a:r>
          </a:p>
          <a:p>
            <a:pPr marL="742950" lvl="1" indent="-285750" algn="l">
              <a:buFont typeface="+mj-lt"/>
              <a:buAutoNum type="arabicPeriod"/>
            </a:pPr>
            <a:r>
              <a:rPr lang="en-GB" sz="7200" b="0" i="0" dirty="0">
                <a:solidFill>
                  <a:srgbClr val="0A0A0A"/>
                </a:solidFill>
                <a:effectLst/>
                <a:latin typeface="Lato" panose="020F0502020204030203" pitchFamily="34" charset="0"/>
              </a:rPr>
              <a:t>Repeat with eyes closed.</a:t>
            </a:r>
          </a:p>
          <a:p>
            <a:pPr algn="l">
              <a:buFont typeface="+mj-lt"/>
              <a:buAutoNum type="arabicPeriod"/>
            </a:pPr>
            <a:r>
              <a:rPr lang="en-GB" sz="7200" b="1" i="0" dirty="0">
                <a:solidFill>
                  <a:srgbClr val="0A0A0A"/>
                </a:solidFill>
                <a:effectLst/>
                <a:latin typeface="Roboto" panose="02000000000000000000" pitchFamily="2" charset="0"/>
              </a:rPr>
              <a:t>Standing with one foot in front of the other</a:t>
            </a:r>
            <a:endParaRPr lang="en-GB" sz="7200" b="0" i="0" dirty="0">
              <a:solidFill>
                <a:srgbClr val="0A0A0A"/>
              </a:solidFill>
              <a:effectLst/>
              <a:latin typeface="Lato" panose="020F0502020204030203" pitchFamily="34" charset="0"/>
            </a:endParaRPr>
          </a:p>
          <a:p>
            <a:pPr marL="742950" lvl="1" indent="-285750" algn="l">
              <a:buFont typeface="+mj-lt"/>
              <a:buAutoNum type="arabicPeriod"/>
            </a:pPr>
            <a:r>
              <a:rPr lang="en-GB" sz="7200" b="0" i="0" dirty="0">
                <a:solidFill>
                  <a:srgbClr val="0A0A0A"/>
                </a:solidFill>
                <a:effectLst/>
                <a:latin typeface="Lato" panose="020F0502020204030203" pitchFamily="34" charset="0"/>
              </a:rPr>
              <a:t>In a corner, practice standing “heel to toe” (one foot in front of the other with the heel of one foot touching the toe of the other foot) with eyes open for 30 seconds. The goal is to stand for the entire 30 seconds without touching the wall. You may make this more challenging by crossing arms across chest. If this is too hard at first, try standing “almost heel to toe” (with feet touching at big toes and ankles). Once you have mastered these with eyes open, practice with eyes closed.</a:t>
            </a:r>
          </a:p>
          <a:p>
            <a:pPr algn="l">
              <a:buFont typeface="+mj-lt"/>
              <a:buAutoNum type="arabicPeriod"/>
            </a:pPr>
            <a:r>
              <a:rPr lang="en-GB" sz="7200" b="1" i="0" dirty="0">
                <a:solidFill>
                  <a:srgbClr val="0A0A0A"/>
                </a:solidFill>
                <a:effectLst/>
                <a:latin typeface="Roboto" panose="02000000000000000000" pitchFamily="2" charset="0"/>
              </a:rPr>
              <a:t>Standing and throwing</a:t>
            </a:r>
            <a:endParaRPr lang="en-GB" sz="7200" b="0" i="0" dirty="0">
              <a:solidFill>
                <a:srgbClr val="0A0A0A"/>
              </a:solidFill>
              <a:effectLst/>
              <a:latin typeface="Lato" panose="020F0502020204030203" pitchFamily="34" charset="0"/>
            </a:endParaRPr>
          </a:p>
          <a:p>
            <a:pPr marL="742950" lvl="1" indent="-285750" algn="l">
              <a:buFont typeface="+mj-lt"/>
              <a:buAutoNum type="arabicPeriod"/>
            </a:pPr>
            <a:r>
              <a:rPr lang="en-GB" sz="7200" b="0" i="0" dirty="0">
                <a:solidFill>
                  <a:srgbClr val="0A0A0A"/>
                </a:solidFill>
                <a:effectLst/>
                <a:latin typeface="Lato" panose="020F0502020204030203" pitchFamily="34" charset="0"/>
              </a:rPr>
              <a:t>Throw a small rubber ball from hand to hand above eye level.</a:t>
            </a:r>
          </a:p>
          <a:p>
            <a:pPr marL="742950" lvl="1" indent="-285750" algn="l">
              <a:buFont typeface="+mj-lt"/>
              <a:buAutoNum type="arabicPeriod"/>
            </a:pPr>
            <a:r>
              <a:rPr lang="en-GB" sz="7200" b="0" i="0" dirty="0">
                <a:solidFill>
                  <a:srgbClr val="0A0A0A"/>
                </a:solidFill>
                <a:effectLst/>
                <a:latin typeface="Lato" panose="020F0502020204030203" pitchFamily="34" charset="0"/>
              </a:rPr>
              <a:t>Throw ball from hand to hand under one knee.</a:t>
            </a:r>
          </a:p>
          <a:p>
            <a:pPr algn="l">
              <a:buFont typeface="+mj-lt"/>
              <a:buAutoNum type="arabicPeriod"/>
            </a:pPr>
            <a:r>
              <a:rPr lang="en-GB" sz="7200" b="1" i="0" dirty="0">
                <a:solidFill>
                  <a:srgbClr val="0A0A0A"/>
                </a:solidFill>
                <a:effectLst/>
                <a:latin typeface="Roboto" panose="02000000000000000000" pitchFamily="2" charset="0"/>
              </a:rPr>
              <a:t>Stand with heels together</a:t>
            </a:r>
            <a:endParaRPr lang="en-GB" sz="7200" b="0" i="0" dirty="0">
              <a:solidFill>
                <a:srgbClr val="0A0A0A"/>
              </a:solidFill>
              <a:effectLst/>
              <a:latin typeface="Lato" panose="020F0502020204030203" pitchFamily="34" charset="0"/>
            </a:endParaRPr>
          </a:p>
          <a:p>
            <a:pPr marL="742950" lvl="1" indent="-285750" algn="l">
              <a:buFont typeface="+mj-lt"/>
              <a:buAutoNum type="arabicPeriod"/>
            </a:pPr>
            <a:r>
              <a:rPr lang="en-GB" sz="7200" b="0" i="0" dirty="0">
                <a:solidFill>
                  <a:srgbClr val="0A0A0A"/>
                </a:solidFill>
                <a:effectLst/>
                <a:latin typeface="Lato" panose="020F0502020204030203" pitchFamily="34" charset="0"/>
              </a:rPr>
              <a:t>Look straight ahead and hold balance (attempt only with assistance).</a:t>
            </a:r>
          </a:p>
          <a:p>
            <a:pPr algn="l">
              <a:buFont typeface="+mj-lt"/>
              <a:buAutoNum type="arabicPeriod"/>
            </a:pPr>
            <a:r>
              <a:rPr lang="en-GB" sz="7200" b="1" i="0" dirty="0">
                <a:solidFill>
                  <a:srgbClr val="0A0A0A"/>
                </a:solidFill>
                <a:effectLst/>
                <a:latin typeface="Roboto" panose="02000000000000000000" pitchFamily="2" charset="0"/>
              </a:rPr>
              <a:t>Stand on one foot</a:t>
            </a:r>
            <a:endParaRPr lang="en-GB" sz="7200" b="0" i="0" dirty="0">
              <a:solidFill>
                <a:srgbClr val="0A0A0A"/>
              </a:solidFill>
              <a:effectLst/>
              <a:latin typeface="Lato" panose="020F0502020204030203" pitchFamily="34" charset="0"/>
            </a:endParaRPr>
          </a:p>
          <a:p>
            <a:pPr marL="742950" lvl="1" indent="-285750" algn="l">
              <a:buFont typeface="+mj-lt"/>
              <a:buAutoNum type="arabicPeriod"/>
            </a:pPr>
            <a:r>
              <a:rPr lang="en-GB" sz="7200" b="0" i="0" dirty="0">
                <a:solidFill>
                  <a:srgbClr val="0A0A0A"/>
                </a:solidFill>
                <a:effectLst/>
                <a:latin typeface="Lato" panose="020F0502020204030203" pitchFamily="34" charset="0"/>
              </a:rPr>
              <a:t>Perform first with eyes open then with eyes closed (attempt only with assistance).</a:t>
            </a:r>
            <a:br>
              <a:rPr lang="en-GB" sz="7200" dirty="0"/>
            </a:br>
            <a:endParaRPr lang="en-GB" sz="7200" dirty="0"/>
          </a:p>
        </p:txBody>
      </p:sp>
    </p:spTree>
    <p:extLst>
      <p:ext uri="{BB962C8B-B14F-4D97-AF65-F5344CB8AC3E}">
        <p14:creationId xmlns:p14="http://schemas.microsoft.com/office/powerpoint/2010/main" val="2438822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62F5-FAC4-E70C-3853-EB65CC9CF500}"/>
              </a:ext>
            </a:extLst>
          </p:cNvPr>
          <p:cNvSpPr>
            <a:spLocks noGrp="1"/>
          </p:cNvSpPr>
          <p:nvPr>
            <p:ph type="title"/>
          </p:nvPr>
        </p:nvSpPr>
        <p:spPr/>
        <p:txBody>
          <a:bodyPr/>
          <a:lstStyle/>
          <a:p>
            <a:r>
              <a:rPr lang="en-GB" dirty="0"/>
              <a:t>Vestibular balance activities to try out (4):</a:t>
            </a:r>
          </a:p>
        </p:txBody>
      </p:sp>
      <p:sp>
        <p:nvSpPr>
          <p:cNvPr id="3" name="Content Placeholder 2">
            <a:extLst>
              <a:ext uri="{FF2B5EF4-FFF2-40B4-BE49-F238E27FC236}">
                <a16:creationId xmlns:a16="http://schemas.microsoft.com/office/drawing/2014/main" id="{5C6AEFAD-3088-05A6-26D8-D445894B17DF}"/>
              </a:ext>
            </a:extLst>
          </p:cNvPr>
          <p:cNvSpPr>
            <a:spLocks noGrp="1"/>
          </p:cNvSpPr>
          <p:nvPr>
            <p:ph sz="half" idx="1"/>
          </p:nvPr>
        </p:nvSpPr>
        <p:spPr>
          <a:xfrm>
            <a:off x="749919" y="1550290"/>
            <a:ext cx="11271096" cy="3817164"/>
          </a:xfrm>
        </p:spPr>
        <p:txBody>
          <a:bodyPr>
            <a:normAutofit fontScale="40000" lnSpcReduction="20000"/>
          </a:bodyPr>
          <a:lstStyle/>
          <a:p>
            <a:pPr marL="0" indent="0" algn="ctr">
              <a:buNone/>
            </a:pPr>
            <a:br>
              <a:rPr lang="en-GB" sz="3500" dirty="0"/>
            </a:br>
            <a:r>
              <a:rPr lang="en-GB" sz="3500" b="1" i="0" u="sng" dirty="0">
                <a:solidFill>
                  <a:srgbClr val="0A0A0A"/>
                </a:solidFill>
                <a:effectLst/>
                <a:latin typeface="Roboto" panose="02000000000000000000" pitchFamily="2" charset="0"/>
              </a:rPr>
              <a:t>Walking</a:t>
            </a:r>
            <a:endParaRPr lang="en-GB" sz="3500" b="0" i="0" dirty="0">
              <a:solidFill>
                <a:srgbClr val="0A0A0A"/>
              </a:solidFill>
              <a:effectLst/>
              <a:latin typeface="Lato" panose="020F0502020204030203" pitchFamily="34" charset="0"/>
            </a:endParaRPr>
          </a:p>
          <a:p>
            <a:pPr algn="l">
              <a:buFont typeface="+mj-lt"/>
              <a:buAutoNum type="arabicPeriod"/>
            </a:pPr>
            <a:r>
              <a:rPr lang="en-GB" sz="3500" b="1" i="0" dirty="0">
                <a:solidFill>
                  <a:srgbClr val="0A0A0A"/>
                </a:solidFill>
                <a:effectLst/>
                <a:latin typeface="Roboto" panose="02000000000000000000" pitchFamily="2" charset="0"/>
              </a:rPr>
              <a:t>Walking in a straight line</a:t>
            </a:r>
            <a:endParaRPr lang="en-GB" sz="3500" b="0" i="0" dirty="0">
              <a:solidFill>
                <a:srgbClr val="0A0A0A"/>
              </a:solidFill>
              <a:effectLst/>
              <a:latin typeface="Lato" panose="020F0502020204030203" pitchFamily="34" charset="0"/>
            </a:endParaRPr>
          </a:p>
          <a:p>
            <a:pPr marL="742950" lvl="1" indent="-285750" algn="l">
              <a:buFont typeface="+mj-lt"/>
              <a:buAutoNum type="arabicPeriod"/>
            </a:pPr>
            <a:r>
              <a:rPr lang="en-GB" sz="2800" b="0" i="0" dirty="0">
                <a:solidFill>
                  <a:srgbClr val="0A0A0A"/>
                </a:solidFill>
                <a:effectLst/>
                <a:latin typeface="Lato" panose="020F0502020204030203" pitchFamily="34" charset="0"/>
              </a:rPr>
              <a:t>In a hallway or next to a wall, practice walking in a straight line for 5 minutes with one foot in front of the other or “heel to toe” (with the heel of one foot touching the toe of the other foot). If this is too hard at first, practice walking “almost heel to toe” and gradually work to heel to toe touching.</a:t>
            </a:r>
          </a:p>
          <a:p>
            <a:pPr algn="l">
              <a:buFont typeface="+mj-lt"/>
              <a:buAutoNum type="arabicPeriod"/>
            </a:pPr>
            <a:r>
              <a:rPr lang="en-GB" sz="3500" b="1" i="0" dirty="0">
                <a:solidFill>
                  <a:srgbClr val="0A0A0A"/>
                </a:solidFill>
                <a:effectLst/>
                <a:latin typeface="Roboto" panose="02000000000000000000" pitchFamily="2" charset="0"/>
              </a:rPr>
              <a:t>Walking combined with head turning</a:t>
            </a:r>
            <a:endParaRPr lang="en-GB" sz="3500" b="0" i="0" dirty="0">
              <a:solidFill>
                <a:srgbClr val="0A0A0A"/>
              </a:solidFill>
              <a:effectLst/>
              <a:latin typeface="Lato" panose="020F0502020204030203" pitchFamily="34" charset="0"/>
            </a:endParaRPr>
          </a:p>
          <a:p>
            <a:pPr marL="742950" lvl="1" indent="-285750" algn="l">
              <a:buFont typeface="+mj-lt"/>
              <a:buAutoNum type="arabicPeriod"/>
            </a:pPr>
            <a:r>
              <a:rPr lang="en-GB" sz="2800" b="0" i="0" dirty="0">
                <a:solidFill>
                  <a:srgbClr val="0A0A0A"/>
                </a:solidFill>
                <a:effectLst/>
                <a:latin typeface="Lato" panose="020F0502020204030203" pitchFamily="34" charset="0"/>
              </a:rPr>
              <a:t>In a hallway or open space, practice walking in a straight line while turning head and eyes left and right with every other step (i.e. when you step with your left you look left, when you step with your right you look right). Continue for the length of the hallway or about 20 feet. Repeat the process 3 times. Now repeat the entire process 3 more times but this time looking at the ceiling or floor. You will need to rest between repetitions and let symptoms calm.</a:t>
            </a:r>
          </a:p>
          <a:p>
            <a:pPr algn="l">
              <a:buFont typeface="+mj-lt"/>
              <a:buAutoNum type="arabicPeriod"/>
            </a:pPr>
            <a:r>
              <a:rPr lang="en-GB" sz="3500" b="1" i="0" dirty="0">
                <a:solidFill>
                  <a:srgbClr val="0A0A0A"/>
                </a:solidFill>
                <a:effectLst/>
                <a:latin typeface="Roboto" panose="02000000000000000000" pitchFamily="2" charset="0"/>
              </a:rPr>
              <a:t>Walk across the room</a:t>
            </a:r>
            <a:endParaRPr lang="en-GB" sz="3500" b="0" i="0" dirty="0">
              <a:solidFill>
                <a:srgbClr val="0A0A0A"/>
              </a:solidFill>
              <a:effectLst/>
              <a:latin typeface="Lato" panose="020F0502020204030203" pitchFamily="34" charset="0"/>
            </a:endParaRPr>
          </a:p>
          <a:p>
            <a:pPr marL="742950" lvl="1" indent="-285750" algn="l">
              <a:buFont typeface="+mj-lt"/>
              <a:buAutoNum type="arabicPeriod"/>
            </a:pPr>
            <a:r>
              <a:rPr lang="en-GB" sz="2800" b="0" i="0" dirty="0">
                <a:solidFill>
                  <a:srgbClr val="0A0A0A"/>
                </a:solidFill>
                <a:effectLst/>
                <a:latin typeface="Lato" panose="020F0502020204030203" pitchFamily="34" charset="0"/>
              </a:rPr>
              <a:t>Perform first with eyes open, then with eyes closed (attempt only with assistance).</a:t>
            </a:r>
          </a:p>
          <a:p>
            <a:pPr algn="ctr"/>
            <a:r>
              <a:rPr lang="en-GB" sz="3500" b="1" i="0" u="sng" dirty="0">
                <a:solidFill>
                  <a:srgbClr val="0A0A0A"/>
                </a:solidFill>
                <a:effectLst/>
                <a:latin typeface="Roboto" panose="02000000000000000000" pitchFamily="2" charset="0"/>
              </a:rPr>
              <a:t>Lying Down</a:t>
            </a:r>
            <a:endParaRPr lang="en-GB" sz="3500" b="0" i="0" dirty="0">
              <a:solidFill>
                <a:srgbClr val="0A0A0A"/>
              </a:solidFill>
              <a:effectLst/>
              <a:latin typeface="Lato" panose="020F0502020204030203" pitchFamily="34" charset="0"/>
            </a:endParaRPr>
          </a:p>
          <a:p>
            <a:pPr algn="l">
              <a:buFont typeface="Arial" panose="020B0604020202020204" pitchFamily="34" charset="0"/>
              <a:buChar char="•"/>
            </a:pPr>
            <a:r>
              <a:rPr lang="en-GB" sz="3500" b="0" i="0" dirty="0">
                <a:solidFill>
                  <a:srgbClr val="0A0A0A"/>
                </a:solidFill>
                <a:effectLst/>
                <a:latin typeface="Lato" panose="020F0502020204030203" pitchFamily="34" charset="0"/>
              </a:rPr>
              <a:t>Sitting on side of bed, quickly lie down to your left side swinging your feet onto the bed as you do.</a:t>
            </a:r>
            <a:br>
              <a:rPr lang="en-GB" sz="3500" dirty="0"/>
            </a:br>
            <a:r>
              <a:rPr lang="en-GB" sz="3500" b="0" i="0" dirty="0">
                <a:solidFill>
                  <a:srgbClr val="0A0A0A"/>
                </a:solidFill>
                <a:effectLst/>
                <a:latin typeface="Lato" panose="020F0502020204030203" pitchFamily="34" charset="0"/>
              </a:rPr>
              <a:t>Lie there for 30 seconds or until symptoms resolve.</a:t>
            </a:r>
          </a:p>
          <a:p>
            <a:pPr algn="l">
              <a:buFont typeface="Arial" panose="020B0604020202020204" pitchFamily="34" charset="0"/>
              <a:buChar char="•"/>
            </a:pPr>
            <a:r>
              <a:rPr lang="en-GB" sz="3500" b="0" i="0" dirty="0">
                <a:solidFill>
                  <a:srgbClr val="0A0A0A"/>
                </a:solidFill>
                <a:effectLst/>
                <a:latin typeface="Lato" panose="020F0502020204030203" pitchFamily="34" charset="0"/>
              </a:rPr>
              <a:t>Repeat 3 times.</a:t>
            </a:r>
          </a:p>
          <a:p>
            <a:pPr algn="l">
              <a:buFont typeface="Arial" panose="020B0604020202020204" pitchFamily="34" charset="0"/>
              <a:buChar char="•"/>
            </a:pPr>
            <a:r>
              <a:rPr lang="en-GB" sz="3500" b="0" i="0" dirty="0">
                <a:solidFill>
                  <a:srgbClr val="0A0A0A"/>
                </a:solidFill>
                <a:effectLst/>
                <a:latin typeface="Lato" panose="020F0502020204030203" pitchFamily="34" charset="0"/>
              </a:rPr>
              <a:t>Now repeat 3 times to the right.</a:t>
            </a:r>
          </a:p>
          <a:p>
            <a:pPr marL="0" indent="0" algn="ctr">
              <a:buNone/>
            </a:pPr>
            <a:endParaRPr lang="en-GB" sz="7200" dirty="0"/>
          </a:p>
        </p:txBody>
      </p:sp>
    </p:spTree>
    <p:extLst>
      <p:ext uri="{BB962C8B-B14F-4D97-AF65-F5344CB8AC3E}">
        <p14:creationId xmlns:p14="http://schemas.microsoft.com/office/powerpoint/2010/main" val="2246788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FB1FA-035C-6969-D076-9FFD3E8EC36A}"/>
              </a:ext>
            </a:extLst>
          </p:cNvPr>
          <p:cNvSpPr>
            <a:spLocks noGrp="1"/>
          </p:cNvSpPr>
          <p:nvPr>
            <p:ph type="title"/>
          </p:nvPr>
        </p:nvSpPr>
        <p:spPr/>
        <p:txBody>
          <a:bodyPr/>
          <a:lstStyle/>
          <a:p>
            <a:r>
              <a:rPr lang="en-GB" dirty="0"/>
              <a:t>Play, outdoor environments, physical movement and the senses</a:t>
            </a:r>
          </a:p>
        </p:txBody>
      </p:sp>
      <p:sp>
        <p:nvSpPr>
          <p:cNvPr id="3" name="Content Placeholder 2">
            <a:extLst>
              <a:ext uri="{FF2B5EF4-FFF2-40B4-BE49-F238E27FC236}">
                <a16:creationId xmlns:a16="http://schemas.microsoft.com/office/drawing/2014/main" id="{2A0F0879-D641-4A5E-4A42-29C3F765FD87}"/>
              </a:ext>
            </a:extLst>
          </p:cNvPr>
          <p:cNvSpPr>
            <a:spLocks noGrp="1"/>
          </p:cNvSpPr>
          <p:nvPr>
            <p:ph sz="half" idx="1"/>
          </p:nvPr>
        </p:nvSpPr>
        <p:spPr>
          <a:xfrm>
            <a:off x="838200" y="1825625"/>
            <a:ext cx="10515600" cy="4351338"/>
          </a:xfrm>
        </p:spPr>
        <p:txBody>
          <a:bodyPr/>
          <a:lstStyle/>
          <a:p>
            <a:pPr marL="0" indent="0">
              <a:buNone/>
            </a:pPr>
            <a:r>
              <a:rPr lang="en-GB" dirty="0">
                <a:hlinkClick r:id="rId3"/>
              </a:rPr>
              <a:t>This Place is like a Building Site! - YouTube</a:t>
            </a:r>
            <a:endParaRPr lang="en-GB" dirty="0"/>
          </a:p>
        </p:txBody>
      </p:sp>
    </p:spTree>
    <p:extLst>
      <p:ext uri="{BB962C8B-B14F-4D97-AF65-F5344CB8AC3E}">
        <p14:creationId xmlns:p14="http://schemas.microsoft.com/office/powerpoint/2010/main" val="4153290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8A89-87E2-4734-956D-E1490BEB8519}"/>
              </a:ext>
            </a:extLst>
          </p:cNvPr>
          <p:cNvSpPr>
            <a:spLocks noGrp="1"/>
          </p:cNvSpPr>
          <p:nvPr>
            <p:ph type="title"/>
          </p:nvPr>
        </p:nvSpPr>
        <p:spPr/>
        <p:txBody>
          <a:bodyPr>
            <a:noAutofit/>
          </a:bodyPr>
          <a:lstStyle/>
          <a:p>
            <a:br>
              <a:rPr lang="en-GB" sz="4800" dirty="0"/>
            </a:br>
            <a:r>
              <a:rPr lang="en-GB" sz="4800" i="1" dirty="0">
                <a:solidFill>
                  <a:srgbClr val="0070C0"/>
                </a:solidFill>
              </a:rPr>
              <a:t>Why might movement support science and mathematical learning in the early years?</a:t>
            </a:r>
          </a:p>
        </p:txBody>
      </p:sp>
      <p:sp>
        <p:nvSpPr>
          <p:cNvPr id="4" name="Content Placeholder 3">
            <a:extLst>
              <a:ext uri="{FF2B5EF4-FFF2-40B4-BE49-F238E27FC236}">
                <a16:creationId xmlns:a16="http://schemas.microsoft.com/office/drawing/2014/main" id="{4A4F1DD5-B63E-4BC1-A964-348A788E9BC6}"/>
              </a:ext>
            </a:extLst>
          </p:cNvPr>
          <p:cNvSpPr>
            <a:spLocks noGrp="1"/>
          </p:cNvSpPr>
          <p:nvPr>
            <p:ph sz="half" idx="2"/>
          </p:nvPr>
        </p:nvSpPr>
        <p:spPr>
          <a:xfrm>
            <a:off x="442913" y="2286000"/>
            <a:ext cx="11144250" cy="4379843"/>
          </a:xfrm>
        </p:spPr>
        <p:txBody>
          <a:bodyPr>
            <a:normAutofit/>
          </a:bodyPr>
          <a:lstStyle/>
          <a:p>
            <a:pPr marL="0" indent="0" algn="just">
              <a:buNone/>
            </a:pPr>
            <a:r>
              <a:rPr lang="en-GB" sz="2400" i="1" dirty="0">
                <a:solidFill>
                  <a:srgbClr val="0070C0"/>
                </a:solidFill>
              </a:rPr>
              <a:t>They have concrete experiences of mathematical and science concepts- </a:t>
            </a:r>
          </a:p>
          <a:p>
            <a:pPr algn="just"/>
            <a:r>
              <a:rPr lang="en-GB" sz="2400" i="1" dirty="0">
                <a:solidFill>
                  <a:srgbClr val="0070C0"/>
                </a:solidFill>
              </a:rPr>
              <a:t>stepping forward- counting, addition, </a:t>
            </a:r>
          </a:p>
          <a:p>
            <a:pPr algn="just"/>
            <a:r>
              <a:rPr lang="en-GB" sz="2400" i="1" dirty="0">
                <a:solidFill>
                  <a:srgbClr val="0070C0"/>
                </a:solidFill>
              </a:rPr>
              <a:t>stepping backwards, counting, subtraction</a:t>
            </a:r>
          </a:p>
          <a:p>
            <a:pPr algn="just"/>
            <a:r>
              <a:rPr lang="en-GB" sz="2400" i="1" dirty="0">
                <a:solidFill>
                  <a:srgbClr val="0070C0"/>
                </a:solidFill>
              </a:rPr>
              <a:t>-pacing out length, width, area</a:t>
            </a:r>
          </a:p>
          <a:p>
            <a:pPr algn="just"/>
            <a:r>
              <a:rPr lang="en-GB" sz="2400" i="1" dirty="0">
                <a:solidFill>
                  <a:srgbClr val="0070C0"/>
                </a:solidFill>
              </a:rPr>
              <a:t>running shorter and longer distances</a:t>
            </a:r>
          </a:p>
          <a:p>
            <a:pPr algn="just"/>
            <a:r>
              <a:rPr lang="en-GB" sz="2400" i="1" dirty="0">
                <a:solidFill>
                  <a:srgbClr val="0070C0"/>
                </a:solidFill>
              </a:rPr>
              <a:t>digging- depth, volume…</a:t>
            </a:r>
          </a:p>
          <a:p>
            <a:pPr algn="just"/>
            <a:r>
              <a:rPr lang="en-GB" sz="2400" i="1" dirty="0">
                <a:solidFill>
                  <a:srgbClr val="0070C0"/>
                </a:solidFill>
              </a:rPr>
              <a:t>climbing- height, estimating… </a:t>
            </a:r>
          </a:p>
          <a:p>
            <a:pPr marL="0" indent="0">
              <a:buNone/>
            </a:pPr>
            <a:endParaRPr lang="en-GB" sz="4200" i="1" dirty="0">
              <a:solidFill>
                <a:schemeClr val="accent1"/>
              </a:solidFill>
            </a:endParaRPr>
          </a:p>
          <a:p>
            <a:endParaRPr lang="en-GB" dirty="0"/>
          </a:p>
          <a:p>
            <a:endParaRPr lang="en-GB" dirty="0"/>
          </a:p>
        </p:txBody>
      </p:sp>
    </p:spTree>
    <p:extLst>
      <p:ext uri="{BB962C8B-B14F-4D97-AF65-F5344CB8AC3E}">
        <p14:creationId xmlns:p14="http://schemas.microsoft.com/office/powerpoint/2010/main" val="1636287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4DCC2-B812-4969-B63A-6BDFB530326E}"/>
              </a:ext>
            </a:extLst>
          </p:cNvPr>
          <p:cNvSpPr>
            <a:spLocks noGrp="1"/>
          </p:cNvSpPr>
          <p:nvPr>
            <p:ph type="title"/>
          </p:nvPr>
        </p:nvSpPr>
        <p:spPr>
          <a:xfrm>
            <a:off x="235974" y="222251"/>
            <a:ext cx="11117826" cy="1325563"/>
          </a:xfrm>
        </p:spPr>
        <p:txBody>
          <a:bodyPr>
            <a:noAutofit/>
          </a:bodyPr>
          <a:lstStyle/>
          <a:p>
            <a:br>
              <a:rPr kumimoji="0" lang="en-GB" sz="4800" b="0" i="0" u="none" strike="noStrike" kern="1200" cap="none" spc="0" normalizeH="0" baseline="0" noProof="0" dirty="0">
                <a:ln>
                  <a:noFill/>
                </a:ln>
                <a:solidFill>
                  <a:prstClr val="black"/>
                </a:solidFill>
                <a:effectLst/>
                <a:uLnTx/>
                <a:uFillTx/>
                <a:ea typeface="+mj-ea"/>
                <a:cs typeface="+mj-cs"/>
              </a:rPr>
            </a:br>
            <a:r>
              <a:rPr kumimoji="0" lang="en-GB" sz="4800" b="0" i="1" u="none" strike="noStrike" kern="1200" cap="none" spc="0" normalizeH="0" baseline="0" noProof="0" dirty="0">
                <a:ln>
                  <a:noFill/>
                </a:ln>
                <a:solidFill>
                  <a:srgbClr val="0070C0"/>
                </a:solidFill>
                <a:effectLst/>
                <a:uLnTx/>
                <a:uFillTx/>
                <a:ea typeface="+mj-ea"/>
                <a:cs typeface="+mj-cs"/>
              </a:rPr>
              <a:t>Why might movement support science and mathematical learning in the early years?</a:t>
            </a:r>
            <a:endParaRPr lang="en-GB" sz="4800" dirty="0">
              <a:solidFill>
                <a:srgbClr val="0070C0"/>
              </a:solidFill>
            </a:endParaRPr>
          </a:p>
        </p:txBody>
      </p:sp>
      <p:sp>
        <p:nvSpPr>
          <p:cNvPr id="4" name="Content Placeholder 3">
            <a:extLst>
              <a:ext uri="{FF2B5EF4-FFF2-40B4-BE49-F238E27FC236}">
                <a16:creationId xmlns:a16="http://schemas.microsoft.com/office/drawing/2014/main" id="{40253727-48C7-47C7-8884-3DCD31DDD6E8}"/>
              </a:ext>
            </a:extLst>
          </p:cNvPr>
          <p:cNvSpPr>
            <a:spLocks noGrp="1"/>
          </p:cNvSpPr>
          <p:nvPr>
            <p:ph sz="half" idx="2"/>
          </p:nvPr>
        </p:nvSpPr>
        <p:spPr>
          <a:xfrm>
            <a:off x="428625" y="2514600"/>
            <a:ext cx="10925175" cy="4121149"/>
          </a:xfrm>
        </p:spPr>
        <p:txBody>
          <a:bodyPr>
            <a:normAutofit fontScale="47500" lnSpcReduction="20000"/>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5900" b="0" i="1" u="none" strike="noStrike" kern="1200" cap="none" spc="0" normalizeH="0" baseline="0" noProof="0" dirty="0">
                <a:ln>
                  <a:noFill/>
                </a:ln>
                <a:solidFill>
                  <a:srgbClr val="0070C0"/>
                </a:solidFill>
                <a:effectLst/>
                <a:uLnTx/>
                <a:uFillTx/>
                <a:ea typeface="+mn-ea"/>
                <a:cs typeface="+mn-cs"/>
              </a:rPr>
              <a:t>They have concrete experiences of mathematical and science concepts- </a:t>
            </a:r>
          </a:p>
          <a:p>
            <a:pPr>
              <a:defRPr/>
            </a:pPr>
            <a:r>
              <a:rPr kumimoji="0" lang="en-GB" sz="5900" b="0" i="1" u="none" strike="noStrike" kern="1200" cap="none" spc="0" normalizeH="0" baseline="0" noProof="0" dirty="0">
                <a:ln>
                  <a:noFill/>
                </a:ln>
                <a:solidFill>
                  <a:srgbClr val="0070C0"/>
                </a:solidFill>
                <a:effectLst/>
                <a:uLnTx/>
                <a:uFillTx/>
                <a:ea typeface="+mn-ea"/>
                <a:cs typeface="+mn-cs"/>
              </a:rPr>
              <a:t>Children feel the forces and energy when they swing, roll, jump, hit and bang objects…sound, movement, heat, gravity, friction…….</a:t>
            </a:r>
          </a:p>
          <a:p>
            <a:pPr>
              <a:defRPr/>
            </a:pPr>
            <a:r>
              <a:rPr kumimoji="0" lang="en-GB" sz="5900" b="0" i="1" u="none" strike="noStrike" kern="1200" cap="none" spc="0" normalizeH="0" baseline="0" noProof="0" dirty="0">
                <a:ln>
                  <a:noFill/>
                </a:ln>
                <a:solidFill>
                  <a:srgbClr val="0070C0"/>
                </a:solidFill>
                <a:effectLst/>
                <a:uLnTx/>
                <a:uFillTx/>
                <a:ea typeface="+mn-ea"/>
                <a:cs typeface="+mn-cs"/>
              </a:rPr>
              <a:t>They consider height, width, area, volume when they crawl under, climb over, skip over, bend down, stretch, throw things….</a:t>
            </a:r>
          </a:p>
          <a:p>
            <a:pPr>
              <a:defRPr/>
            </a:pPr>
            <a:r>
              <a:rPr kumimoji="0" lang="en-GB" sz="5900" b="0" i="1" u="none" strike="noStrike" kern="1200" cap="none" spc="0" normalizeH="0" baseline="0" noProof="0" dirty="0">
                <a:ln>
                  <a:noFill/>
                </a:ln>
                <a:solidFill>
                  <a:srgbClr val="0070C0"/>
                </a:solidFill>
                <a:effectLst/>
                <a:uLnTx/>
                <a:uFillTx/>
                <a:ea typeface="+mn-ea"/>
                <a:cs typeface="+mn-cs"/>
              </a:rPr>
              <a:t>They become aware of their own bodies and how they effect the world- cause and effect, trial and error, experimenting, predicting, hypothesising….</a:t>
            </a:r>
          </a:p>
          <a:p>
            <a:endParaRPr lang="en-GB" dirty="0"/>
          </a:p>
        </p:txBody>
      </p:sp>
    </p:spTree>
    <p:extLst>
      <p:ext uri="{BB962C8B-B14F-4D97-AF65-F5344CB8AC3E}">
        <p14:creationId xmlns:p14="http://schemas.microsoft.com/office/powerpoint/2010/main" val="3299083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2B79-DC05-43F5-A71C-A21DCA925296}"/>
              </a:ext>
            </a:extLst>
          </p:cNvPr>
          <p:cNvSpPr>
            <a:spLocks noGrp="1"/>
          </p:cNvSpPr>
          <p:nvPr>
            <p:ph type="title"/>
          </p:nvPr>
        </p:nvSpPr>
        <p:spPr/>
        <p:txBody>
          <a:bodyPr>
            <a:normAutofit/>
          </a:bodyPr>
          <a:lstStyle/>
          <a:p>
            <a:r>
              <a:rPr lang="en-GB" dirty="0">
                <a:solidFill>
                  <a:srgbClr val="0070C0"/>
                </a:solidFill>
              </a:rPr>
              <a:t>Consider the upcoming pictures in terms of:</a:t>
            </a:r>
          </a:p>
        </p:txBody>
      </p:sp>
      <p:sp>
        <p:nvSpPr>
          <p:cNvPr id="4" name="Content Placeholder 3">
            <a:extLst>
              <a:ext uri="{FF2B5EF4-FFF2-40B4-BE49-F238E27FC236}">
                <a16:creationId xmlns:a16="http://schemas.microsoft.com/office/drawing/2014/main" id="{64829D29-4D02-461B-B7BE-3FDF37B093A9}"/>
              </a:ext>
            </a:extLst>
          </p:cNvPr>
          <p:cNvSpPr>
            <a:spLocks noGrp="1"/>
          </p:cNvSpPr>
          <p:nvPr>
            <p:ph sz="half" idx="2"/>
          </p:nvPr>
        </p:nvSpPr>
        <p:spPr>
          <a:xfrm>
            <a:off x="838200" y="1757087"/>
            <a:ext cx="5181600" cy="4667250"/>
          </a:xfrm>
        </p:spPr>
        <p:txBody>
          <a:bodyPr/>
          <a:lstStyle/>
          <a:p>
            <a:r>
              <a:rPr lang="en-GB" i="1" dirty="0">
                <a:solidFill>
                  <a:srgbClr val="0070C0"/>
                </a:solidFill>
              </a:rPr>
              <a:t>Holistic science and mathematics concepts</a:t>
            </a:r>
          </a:p>
          <a:p>
            <a:r>
              <a:rPr lang="en-GB" i="1" dirty="0">
                <a:solidFill>
                  <a:srgbClr val="0070C0"/>
                </a:solidFill>
              </a:rPr>
              <a:t> EYFS statutory framework </a:t>
            </a:r>
          </a:p>
          <a:p>
            <a:r>
              <a:rPr lang="en-GB" i="1" dirty="0">
                <a:solidFill>
                  <a:srgbClr val="0070C0"/>
                </a:solidFill>
              </a:rPr>
              <a:t>Adults’ roles</a:t>
            </a:r>
          </a:p>
          <a:p>
            <a:r>
              <a:rPr lang="en-GB" i="1" dirty="0">
                <a:solidFill>
                  <a:srgbClr val="FF0000"/>
                </a:solidFill>
              </a:rPr>
              <a:t>Physical movement – senses </a:t>
            </a:r>
          </a:p>
          <a:p>
            <a:endParaRPr lang="en-GB" dirty="0"/>
          </a:p>
        </p:txBody>
      </p:sp>
    </p:spTree>
    <p:extLst>
      <p:ext uri="{BB962C8B-B14F-4D97-AF65-F5344CB8AC3E}">
        <p14:creationId xmlns:p14="http://schemas.microsoft.com/office/powerpoint/2010/main" val="3962381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icture of children climbing and  rolling down a slope">
            <a:extLst>
              <a:ext uri="{FF2B5EF4-FFF2-40B4-BE49-F238E27FC236}">
                <a16:creationId xmlns:a16="http://schemas.microsoft.com/office/drawing/2014/main" id="{7C04F414-A8A9-44B5-8EF9-1CC3DBBDE1E7}"/>
              </a:ext>
            </a:extLst>
          </p:cNvPr>
          <p:cNvPicPr>
            <a:picLocks noGrp="1" noChangeAspect="1"/>
          </p:cNvPicPr>
          <p:nvPr>
            <p:ph sz="half" idx="1"/>
          </p:nvPr>
        </p:nvPicPr>
        <p:blipFill rotWithShape="1">
          <a:blip r:embed="rId3"/>
          <a:srcRect b="24763"/>
          <a:stretch/>
        </p:blipFill>
        <p:spPr>
          <a:xfrm>
            <a:off x="0" y="0"/>
            <a:ext cx="12192000" cy="6856718"/>
          </a:xfrm>
          <a:prstGeom prst="rect">
            <a:avLst/>
          </a:prstGeom>
        </p:spPr>
      </p:pic>
    </p:spTree>
    <p:extLst>
      <p:ext uri="{BB962C8B-B14F-4D97-AF65-F5344CB8AC3E}">
        <p14:creationId xmlns:p14="http://schemas.microsoft.com/office/powerpoint/2010/main" val="380301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less steep slope where a child and adult can practice sliding">
            <a:extLst>
              <a:ext uri="{FF2B5EF4-FFF2-40B4-BE49-F238E27FC236}">
                <a16:creationId xmlns:a16="http://schemas.microsoft.com/office/drawing/2014/main" id="{9699829A-E016-4E18-A4E3-1034AB2E0165}"/>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1713" r="12718" b="1"/>
          <a:stretch/>
        </p:blipFill>
        <p:spPr>
          <a:xfrm>
            <a:off x="20" y="1282"/>
            <a:ext cx="12191980" cy="6856718"/>
          </a:xfrm>
          <a:prstGeom prst="rect">
            <a:avLst/>
          </a:prstGeom>
        </p:spPr>
      </p:pic>
    </p:spTree>
    <p:extLst>
      <p:ext uri="{BB962C8B-B14F-4D97-AF65-F5344CB8AC3E}">
        <p14:creationId xmlns:p14="http://schemas.microsoft.com/office/powerpoint/2010/main" val="3578546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A6BF-5F6C-42E9-A384-17881D73624F}"/>
              </a:ext>
            </a:extLst>
          </p:cNvPr>
          <p:cNvSpPr>
            <a:spLocks noGrp="1"/>
          </p:cNvSpPr>
          <p:nvPr>
            <p:ph type="title"/>
          </p:nvPr>
        </p:nvSpPr>
        <p:spPr>
          <a:xfrm>
            <a:off x="7531610" y="365125"/>
            <a:ext cx="3822189" cy="1899912"/>
          </a:xfrm>
        </p:spPr>
        <p:txBody>
          <a:bodyPr vert="horz" lIns="91440" tIns="45720" rIns="91440" bIns="45720" rtlCol="0" anchor="ctr">
            <a:normAutofit/>
          </a:bodyPr>
          <a:lstStyle/>
          <a:p>
            <a:endParaRPr lang="en-US" sz="4000"/>
          </a:p>
        </p:txBody>
      </p:sp>
      <p:pic>
        <p:nvPicPr>
          <p:cNvPr id="6" name="Content Placeholder 5" descr="A child swinging on a swing&#10;&#10;&#10;">
            <a:extLst>
              <a:ext uri="{FF2B5EF4-FFF2-40B4-BE49-F238E27FC236}">
                <a16:creationId xmlns:a16="http://schemas.microsoft.com/office/drawing/2014/main" id="{DC856D45-4427-4C28-8621-CF2BB56DA1D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3300" b="10705"/>
          <a:stretch/>
        </p:blipFill>
        <p:spPr>
          <a:xfrm>
            <a:off x="1" y="10"/>
            <a:ext cx="12188950" cy="6857990"/>
          </a:xfrm>
          <a:prstGeom prst="rect">
            <a:avLst/>
          </a:prstGeom>
        </p:spPr>
      </p:pic>
      <p:sp>
        <p:nvSpPr>
          <p:cNvPr id="3" name="Content Placeholder 2">
            <a:extLst>
              <a:ext uri="{FF2B5EF4-FFF2-40B4-BE49-F238E27FC236}">
                <a16:creationId xmlns:a16="http://schemas.microsoft.com/office/drawing/2014/main" id="{8C53CE5F-18DE-46EB-913C-0D3B52D9DBBA}"/>
              </a:ext>
            </a:extLst>
          </p:cNvPr>
          <p:cNvSpPr>
            <a:spLocks noGrp="1"/>
          </p:cNvSpPr>
          <p:nvPr>
            <p:ph sz="half" idx="1"/>
          </p:nvPr>
        </p:nvSpPr>
        <p:spPr>
          <a:xfrm>
            <a:off x="7531610" y="2434201"/>
            <a:ext cx="3822189" cy="3742762"/>
          </a:xfrm>
        </p:spPr>
        <p:txBody>
          <a:bodyPr vert="horz" lIns="91440" tIns="45720" rIns="91440" bIns="45720" rtlCol="0">
            <a:normAutofit/>
          </a:bodyPr>
          <a:lstStyle/>
          <a:p>
            <a:endParaRPr lang="en-US" sz="2000"/>
          </a:p>
        </p:txBody>
      </p:sp>
    </p:spTree>
    <p:extLst>
      <p:ext uri="{BB962C8B-B14F-4D97-AF65-F5344CB8AC3E}">
        <p14:creationId xmlns:p14="http://schemas.microsoft.com/office/powerpoint/2010/main" val="1796258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hild climbing  in a tree&#10;&#10;">
            <a:extLst>
              <a:ext uri="{FF2B5EF4-FFF2-40B4-BE49-F238E27FC236}">
                <a16:creationId xmlns:a16="http://schemas.microsoft.com/office/drawing/2014/main" id="{FA41F01E-0DFB-40E9-91CB-C7824F2BA089}"/>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14" b="19195"/>
          <a:stretch/>
        </p:blipFill>
        <p:spPr>
          <a:xfrm>
            <a:off x="20" y="1282"/>
            <a:ext cx="12191980" cy="6856718"/>
          </a:xfrm>
          <a:prstGeom prst="rect">
            <a:avLst/>
          </a:prstGeom>
        </p:spPr>
      </p:pic>
    </p:spTree>
    <p:extLst>
      <p:ext uri="{BB962C8B-B14F-4D97-AF65-F5344CB8AC3E}">
        <p14:creationId xmlns:p14="http://schemas.microsoft.com/office/powerpoint/2010/main" val="7425904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D3CE1-9CFD-4D27-B2DD-7D7C674C177C}"/>
              </a:ext>
            </a:extLst>
          </p:cNvPr>
          <p:cNvSpPr>
            <a:spLocks noGrp="1"/>
          </p:cNvSpPr>
          <p:nvPr>
            <p:ph type="title"/>
          </p:nvPr>
        </p:nvSpPr>
        <p:spPr>
          <a:xfrm>
            <a:off x="648929" y="557190"/>
            <a:ext cx="5181510" cy="1671569"/>
          </a:xfrm>
        </p:spPr>
        <p:txBody>
          <a:bodyPr vert="horz" lIns="91440" tIns="45720" rIns="91440" bIns="45720" rtlCol="0" anchor="ctr">
            <a:normAutofit/>
          </a:bodyPr>
          <a:lstStyle/>
          <a:p>
            <a:endParaRPr lang="en-US" sz="4000"/>
          </a:p>
        </p:txBody>
      </p:sp>
      <p:sp>
        <p:nvSpPr>
          <p:cNvPr id="4" name="Content Placeholder 3">
            <a:extLst>
              <a:ext uri="{FF2B5EF4-FFF2-40B4-BE49-F238E27FC236}">
                <a16:creationId xmlns:a16="http://schemas.microsoft.com/office/drawing/2014/main" id="{BAC4D422-47C2-4AB8-88C5-6A161FA4BBEB}"/>
              </a:ext>
            </a:extLst>
          </p:cNvPr>
          <p:cNvSpPr>
            <a:spLocks noGrp="1"/>
          </p:cNvSpPr>
          <p:nvPr>
            <p:ph sz="half" idx="2"/>
          </p:nvPr>
        </p:nvSpPr>
        <p:spPr>
          <a:xfrm>
            <a:off x="648930" y="2406650"/>
            <a:ext cx="5181508" cy="3722438"/>
          </a:xfrm>
        </p:spPr>
        <p:txBody>
          <a:bodyPr vert="horz" lIns="91440" tIns="45720" rIns="91440" bIns="45720" rtlCol="0">
            <a:normAutofit/>
          </a:bodyPr>
          <a:lstStyle/>
          <a:p>
            <a:endParaRPr lang="en-US" sz="2000"/>
          </a:p>
        </p:txBody>
      </p:sp>
      <p:pic>
        <p:nvPicPr>
          <p:cNvPr id="6" name="Content Placeholder 5" descr="A child running in an open space">
            <a:extLst>
              <a:ext uri="{FF2B5EF4-FFF2-40B4-BE49-F238E27FC236}">
                <a16:creationId xmlns:a16="http://schemas.microsoft.com/office/drawing/2014/main" id="{75282BF9-FF1C-451C-8DD5-FC6AA61E53AA}"/>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378" r="2" b="17364"/>
          <a:stretch/>
        </p:blipFill>
        <p:spPr>
          <a:xfrm>
            <a:off x="0" y="10"/>
            <a:ext cx="12191999" cy="6857990"/>
          </a:xfrm>
          <a:prstGeom prst="rect">
            <a:avLst/>
          </a:prstGeom>
          <a:effectLst/>
        </p:spPr>
      </p:pic>
    </p:spTree>
    <p:extLst>
      <p:ext uri="{BB962C8B-B14F-4D97-AF65-F5344CB8AC3E}">
        <p14:creationId xmlns:p14="http://schemas.microsoft.com/office/powerpoint/2010/main" val="17673982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 A child skipping wit a skipping rope">
            <a:extLst>
              <a:ext uri="{FF2B5EF4-FFF2-40B4-BE49-F238E27FC236}">
                <a16:creationId xmlns:a16="http://schemas.microsoft.com/office/drawing/2014/main" id="{D37B1035-AF61-4921-BF9E-0FC0A13C7A77}"/>
              </a:ext>
            </a:extLst>
          </p:cNvPr>
          <p:cNvPicPr>
            <a:picLocks noGrp="1" noChangeAspect="1"/>
          </p:cNvPicPr>
          <p:nvPr>
            <p:ph sz="half" idx="2"/>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428" b="11001"/>
          <a:stretch/>
        </p:blipFill>
        <p:spPr>
          <a:xfrm>
            <a:off x="20" y="1282"/>
            <a:ext cx="12191980" cy="6856718"/>
          </a:xfrm>
          <a:prstGeom prst="rect">
            <a:avLst/>
          </a:prstGeom>
        </p:spPr>
      </p:pic>
    </p:spTree>
    <p:extLst>
      <p:ext uri="{BB962C8B-B14F-4D97-AF65-F5344CB8AC3E}">
        <p14:creationId xmlns:p14="http://schemas.microsoft.com/office/powerpoint/2010/main" val="16447963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hil playing with a football ball in a big puddle&#10;&#10;">
            <a:extLst>
              <a:ext uri="{FF2B5EF4-FFF2-40B4-BE49-F238E27FC236}">
                <a16:creationId xmlns:a16="http://schemas.microsoft.com/office/drawing/2014/main" id="{B64358B6-B5AE-460F-A3D4-F03C4F91EA9A}"/>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46"/>
          <a:stretch/>
        </p:blipFill>
        <p:spPr>
          <a:xfrm>
            <a:off x="20" y="1282"/>
            <a:ext cx="12191980" cy="6856718"/>
          </a:xfrm>
          <a:prstGeom prst="rect">
            <a:avLst/>
          </a:prstGeom>
        </p:spPr>
      </p:pic>
    </p:spTree>
    <p:extLst>
      <p:ext uri="{BB962C8B-B14F-4D97-AF65-F5344CB8AC3E}">
        <p14:creationId xmlns:p14="http://schemas.microsoft.com/office/powerpoint/2010/main" val="37617332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ildren making a den with adult supporting">
            <a:extLst>
              <a:ext uri="{FF2B5EF4-FFF2-40B4-BE49-F238E27FC236}">
                <a16:creationId xmlns:a16="http://schemas.microsoft.com/office/drawing/2014/main" id="{050AF49E-D61A-4DA5-B2B0-4FBE8346F81A}"/>
              </a:ext>
            </a:extLst>
          </p:cNvPr>
          <p:cNvPicPr>
            <a:picLocks noGrp="1" noChangeAspect="1"/>
          </p:cNvPicPr>
          <p:nvPr>
            <p:ph sz="half" idx="1"/>
          </p:nvPr>
        </p:nvPicPr>
        <p:blipFill rotWithShape="1">
          <a:blip r:embed="rId3"/>
          <a:srcRect b="15429"/>
          <a:stretch/>
        </p:blipFill>
        <p:spPr>
          <a:xfrm>
            <a:off x="20" y="10"/>
            <a:ext cx="12191980" cy="6857990"/>
          </a:xfrm>
          <a:prstGeom prst="rect">
            <a:avLst/>
          </a:prstGeom>
        </p:spPr>
      </p:pic>
    </p:spTree>
    <p:extLst>
      <p:ext uri="{BB962C8B-B14F-4D97-AF65-F5344CB8AC3E}">
        <p14:creationId xmlns:p14="http://schemas.microsoft.com/office/powerpoint/2010/main" val="6568451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see saw">
            <a:extLst>
              <a:ext uri="{FF2B5EF4-FFF2-40B4-BE49-F238E27FC236}">
                <a16:creationId xmlns:a16="http://schemas.microsoft.com/office/drawing/2014/main" id="{01CD2C09-D57C-435F-A590-134F2D6CE64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46"/>
          <a:stretch/>
        </p:blipFill>
        <p:spPr>
          <a:xfrm>
            <a:off x="20" y="1282"/>
            <a:ext cx="12191980" cy="6856718"/>
          </a:xfrm>
          <a:prstGeom prst="rect">
            <a:avLst/>
          </a:prstGeom>
        </p:spPr>
      </p:pic>
    </p:spTree>
    <p:extLst>
      <p:ext uri="{BB962C8B-B14F-4D97-AF65-F5344CB8AC3E}">
        <p14:creationId xmlns:p14="http://schemas.microsoft.com/office/powerpoint/2010/main" val="442465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kids playing on tree stump stepping stones in the woods&#10;&#10;">
            <a:extLst>
              <a:ext uri="{FF2B5EF4-FFF2-40B4-BE49-F238E27FC236}">
                <a16:creationId xmlns:a16="http://schemas.microsoft.com/office/drawing/2014/main" id="{9B51A016-4125-4986-8B03-6562A94E85C8}"/>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574" b="20440"/>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EC90C74A-C4EA-49B1-8D77-D11F08F253F7}"/>
              </a:ext>
            </a:extLst>
          </p:cNvPr>
          <p:cNvSpPr txBox="1"/>
          <p:nvPr/>
        </p:nvSpPr>
        <p:spPr>
          <a:xfrm>
            <a:off x="9626874" y="6657945"/>
            <a:ext cx="256512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Arial" panose="020B0604020202020204" pitchFamily="34" charset="0"/>
                <a:hlinkClick r:id="rId4" tooltip="http://flickr.com/photos/lesliesciencenaturecenter/6183021002">
                  <a:extLst>
                    <a:ext uri="{A12FA001-AC4F-418D-AE19-62706E023703}">
                      <ahyp:hlinkClr xmlns:ahyp="http://schemas.microsoft.com/office/drawing/2018/hyperlinkcolor" val="tx"/>
                    </a:ext>
                  </a:extLst>
                </a:hlinkClick>
              </a:rPr>
              <a:t>This Photo</a:t>
            </a:r>
            <a:r>
              <a:rPr lang="en-GB" sz="700" dirty="0">
                <a:solidFill>
                  <a:srgbClr val="FFFFFF"/>
                </a:solidFill>
                <a:latin typeface="Arial" panose="020B0604020202020204" pitchFamily="34" charset="0"/>
              </a:rPr>
              <a:t> by Unknown Author is licensed under </a:t>
            </a:r>
            <a:r>
              <a:rPr lang="en-GB" sz="700" dirty="0">
                <a:solidFill>
                  <a:srgbClr val="FFFFFF"/>
                </a:solidFill>
                <a:latin typeface="Arial" panose="020B0604020202020204" pitchFamily="34" charset="0"/>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latin typeface="Arial" panose="020B0604020202020204" pitchFamily="34" charset="0"/>
            </a:endParaRPr>
          </a:p>
        </p:txBody>
      </p:sp>
    </p:spTree>
    <p:extLst>
      <p:ext uri="{BB962C8B-B14F-4D97-AF65-F5344CB8AC3E}">
        <p14:creationId xmlns:p14="http://schemas.microsoft.com/office/powerpoint/2010/main" val="22945968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ildren at the edge of play space ">
            <a:extLst>
              <a:ext uri="{FF2B5EF4-FFF2-40B4-BE49-F238E27FC236}">
                <a16:creationId xmlns:a16="http://schemas.microsoft.com/office/drawing/2014/main" id="{6B53BC8F-D9B4-4443-96E1-7534703B83AF}"/>
              </a:ext>
            </a:extLst>
          </p:cNvPr>
          <p:cNvPicPr>
            <a:picLocks noGrp="1" noChangeAspect="1"/>
          </p:cNvPicPr>
          <p:nvPr>
            <p:ph sz="half" idx="1"/>
          </p:nvPr>
        </p:nvPicPr>
        <p:blipFill rotWithShape="1">
          <a:blip r:embed="rId3"/>
          <a:srcRect b="24763"/>
          <a:stretch/>
        </p:blipFill>
        <p:spPr>
          <a:xfrm>
            <a:off x="20" y="1282"/>
            <a:ext cx="12191980" cy="6856718"/>
          </a:xfrm>
          <a:prstGeom prst="rect">
            <a:avLst/>
          </a:prstGeom>
        </p:spPr>
      </p:pic>
    </p:spTree>
    <p:extLst>
      <p:ext uri="{BB962C8B-B14F-4D97-AF65-F5344CB8AC3E}">
        <p14:creationId xmlns:p14="http://schemas.microsoft.com/office/powerpoint/2010/main" val="23071465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ildren exploring  in the soil">
            <a:extLst>
              <a:ext uri="{FF2B5EF4-FFF2-40B4-BE49-F238E27FC236}">
                <a16:creationId xmlns:a16="http://schemas.microsoft.com/office/drawing/2014/main" id="{665FD97A-FB4D-4DC7-97D4-52101268C6D1}"/>
              </a:ext>
            </a:extLst>
          </p:cNvPr>
          <p:cNvPicPr>
            <a:picLocks noGrp="1" noChangeAspect="1"/>
          </p:cNvPicPr>
          <p:nvPr>
            <p:ph sz="half" idx="1"/>
          </p:nvPr>
        </p:nvPicPr>
        <p:blipFill rotWithShape="1">
          <a:blip r:embed="rId3"/>
          <a:srcRect t="13351" b="11412"/>
          <a:stretch/>
        </p:blipFill>
        <p:spPr>
          <a:xfrm>
            <a:off x="20" y="1282"/>
            <a:ext cx="12191980" cy="6856718"/>
          </a:xfrm>
          <a:prstGeom prst="rect">
            <a:avLst/>
          </a:prstGeom>
        </p:spPr>
      </p:pic>
    </p:spTree>
    <p:extLst>
      <p:ext uri="{BB962C8B-B14F-4D97-AF65-F5344CB8AC3E}">
        <p14:creationId xmlns:p14="http://schemas.microsoft.com/office/powerpoint/2010/main" val="13184556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0134-D5CE-FA69-4EEC-8E831214313A}"/>
              </a:ext>
            </a:extLst>
          </p:cNvPr>
          <p:cNvSpPr>
            <a:spLocks noGrp="1"/>
          </p:cNvSpPr>
          <p:nvPr>
            <p:ph type="title"/>
          </p:nvPr>
        </p:nvSpPr>
        <p:spPr/>
        <p:txBody>
          <a:bodyPr/>
          <a:lstStyle/>
          <a:p>
            <a:r>
              <a:rPr lang="en-GB" dirty="0"/>
              <a:t>Moving forward – assignment</a:t>
            </a:r>
          </a:p>
        </p:txBody>
      </p:sp>
      <p:sp>
        <p:nvSpPr>
          <p:cNvPr id="3" name="Content Placeholder 2">
            <a:extLst>
              <a:ext uri="{FF2B5EF4-FFF2-40B4-BE49-F238E27FC236}">
                <a16:creationId xmlns:a16="http://schemas.microsoft.com/office/drawing/2014/main" id="{2DDE9A97-FD1C-15B4-F66F-9E5B874FE50C}"/>
              </a:ext>
            </a:extLst>
          </p:cNvPr>
          <p:cNvSpPr>
            <a:spLocks noGrp="1"/>
          </p:cNvSpPr>
          <p:nvPr>
            <p:ph sz="half" idx="1"/>
          </p:nvPr>
        </p:nvSpPr>
        <p:spPr>
          <a:xfrm>
            <a:off x="838200" y="1825625"/>
            <a:ext cx="10708758" cy="4351338"/>
          </a:xfrm>
        </p:spPr>
        <p:txBody>
          <a:bodyPr/>
          <a:lstStyle/>
          <a:p>
            <a:pPr marL="0" indent="0">
              <a:buNone/>
            </a:pPr>
            <a:r>
              <a:rPr lang="en-GB" dirty="0">
                <a:solidFill>
                  <a:srgbClr val="0070C0"/>
                </a:solidFill>
              </a:rPr>
              <a:t>Thinking to your picture, consider the following questions: </a:t>
            </a:r>
          </a:p>
          <a:p>
            <a:pPr marL="0" indent="0">
              <a:buNone/>
            </a:pPr>
            <a:endParaRPr lang="en-GB" dirty="0">
              <a:solidFill>
                <a:srgbClr val="0070C0"/>
              </a:solidFill>
            </a:endParaRPr>
          </a:p>
          <a:p>
            <a:pPr marL="514350" indent="-514350">
              <a:buAutoNum type="arabicParenR"/>
            </a:pPr>
            <a:r>
              <a:rPr lang="en-GB" dirty="0">
                <a:solidFill>
                  <a:srgbClr val="0070C0"/>
                </a:solidFill>
              </a:rPr>
              <a:t>What are the possibilities for children’s movement? – vestibular and/or proprioceptive</a:t>
            </a:r>
          </a:p>
          <a:p>
            <a:pPr marL="514350" indent="-514350">
              <a:buAutoNum type="arabicParenR"/>
            </a:pPr>
            <a:r>
              <a:rPr lang="en-GB" dirty="0">
                <a:solidFill>
                  <a:srgbClr val="0070C0"/>
                </a:solidFill>
              </a:rPr>
              <a:t>How do such movements link to awe and wonder in maths and science? </a:t>
            </a:r>
          </a:p>
          <a:p>
            <a:pPr marL="514350" indent="-514350">
              <a:buAutoNum type="arabicParenR"/>
            </a:pPr>
            <a:r>
              <a:rPr lang="en-GB" dirty="0">
                <a:solidFill>
                  <a:srgbClr val="0070C0"/>
                </a:solidFill>
              </a:rPr>
              <a:t>What (if any) are the ways that you will support such movement? </a:t>
            </a:r>
          </a:p>
        </p:txBody>
      </p:sp>
    </p:spTree>
    <p:extLst>
      <p:ext uri="{BB962C8B-B14F-4D97-AF65-F5344CB8AC3E}">
        <p14:creationId xmlns:p14="http://schemas.microsoft.com/office/powerpoint/2010/main" val="27373047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F0D6-7F6E-408D-82A1-2E1010888E53}"/>
              </a:ext>
            </a:extLst>
          </p:cNvPr>
          <p:cNvSpPr>
            <a:spLocks noGrp="1"/>
          </p:cNvSpPr>
          <p:nvPr>
            <p:ph type="title"/>
          </p:nvPr>
        </p:nvSpPr>
        <p:spPr>
          <a:xfrm>
            <a:off x="285750" y="365125"/>
            <a:ext cx="12172950" cy="1325563"/>
          </a:xfrm>
        </p:spPr>
        <p:txBody>
          <a:bodyPr>
            <a:noAutofit/>
          </a:bodyPr>
          <a:lstStyle/>
          <a:p>
            <a:r>
              <a:rPr lang="en-GB" sz="4800" i="1" dirty="0">
                <a:solidFill>
                  <a:srgbClr val="0070C0"/>
                </a:solidFill>
              </a:rPr>
              <a:t>How can adults support metacognitive talk?</a:t>
            </a:r>
          </a:p>
        </p:txBody>
      </p:sp>
      <p:sp>
        <p:nvSpPr>
          <p:cNvPr id="4" name="Content Placeholder 3">
            <a:extLst>
              <a:ext uri="{FF2B5EF4-FFF2-40B4-BE49-F238E27FC236}">
                <a16:creationId xmlns:a16="http://schemas.microsoft.com/office/drawing/2014/main" id="{3395552C-F52D-4874-93E2-B5CED65A3FE6}"/>
              </a:ext>
            </a:extLst>
          </p:cNvPr>
          <p:cNvSpPr>
            <a:spLocks noGrp="1"/>
          </p:cNvSpPr>
          <p:nvPr>
            <p:ph sz="half" idx="2"/>
          </p:nvPr>
        </p:nvSpPr>
        <p:spPr>
          <a:xfrm>
            <a:off x="685800" y="1690688"/>
            <a:ext cx="5181600" cy="3814764"/>
          </a:xfrm>
        </p:spPr>
        <p:txBody>
          <a:bodyPr>
            <a:normAutofit fontScale="92500" lnSpcReduction="20000"/>
          </a:bodyPr>
          <a:lstStyle/>
          <a:p>
            <a:r>
              <a:rPr lang="en-GB" i="1" dirty="0">
                <a:solidFill>
                  <a:srgbClr val="0070C0"/>
                </a:solidFill>
              </a:rPr>
              <a:t>What would happen if I pushed harder?</a:t>
            </a:r>
          </a:p>
          <a:p>
            <a:r>
              <a:rPr lang="en-GB" i="1" dirty="0">
                <a:solidFill>
                  <a:srgbClr val="0070C0"/>
                </a:solidFill>
              </a:rPr>
              <a:t>How slow might it go if I…?</a:t>
            </a:r>
          </a:p>
          <a:p>
            <a:r>
              <a:rPr lang="en-GB" i="1" dirty="0">
                <a:solidFill>
                  <a:srgbClr val="0070C0"/>
                </a:solidFill>
              </a:rPr>
              <a:t>Gosh I am rolling more quickly? Why might that be?</a:t>
            </a:r>
          </a:p>
          <a:p>
            <a:r>
              <a:rPr lang="en-GB" i="1" dirty="0">
                <a:solidFill>
                  <a:srgbClr val="0070C0"/>
                </a:solidFill>
              </a:rPr>
              <a:t>How does it feel when I jump? I thought I heard something? Where did the sound come from?</a:t>
            </a:r>
          </a:p>
          <a:p>
            <a:r>
              <a:rPr lang="en-GB" i="1" dirty="0">
                <a:solidFill>
                  <a:srgbClr val="0070C0"/>
                </a:solidFill>
              </a:rPr>
              <a:t>I wonder why I was able to reach it that time?</a:t>
            </a:r>
          </a:p>
          <a:p>
            <a:endParaRPr lang="en-GB" dirty="0"/>
          </a:p>
          <a:p>
            <a:endParaRPr lang="en-GB" dirty="0"/>
          </a:p>
        </p:txBody>
      </p:sp>
    </p:spTree>
    <p:extLst>
      <p:ext uri="{BB962C8B-B14F-4D97-AF65-F5344CB8AC3E}">
        <p14:creationId xmlns:p14="http://schemas.microsoft.com/office/powerpoint/2010/main" val="12784276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84FC-2B8A-4728-BF88-FF3CF5DAA52A}"/>
              </a:ext>
            </a:extLst>
          </p:cNvPr>
          <p:cNvSpPr>
            <a:spLocks noGrp="1"/>
          </p:cNvSpPr>
          <p:nvPr>
            <p:ph type="title"/>
          </p:nvPr>
        </p:nvSpPr>
        <p:spPr>
          <a:xfrm>
            <a:off x="0" y="42170"/>
            <a:ext cx="12595123" cy="890588"/>
          </a:xfrm>
        </p:spPr>
        <p:txBody>
          <a:bodyPr>
            <a:noAutofit/>
          </a:bodyPr>
          <a:lstStyle/>
          <a:p>
            <a:r>
              <a:rPr lang="en-GB" sz="4800" i="1" dirty="0">
                <a:solidFill>
                  <a:srgbClr val="0070C0"/>
                </a:solidFill>
              </a:rPr>
              <a:t>How can adult support ‘sustained shared thinking’?</a:t>
            </a:r>
          </a:p>
        </p:txBody>
      </p:sp>
      <p:sp>
        <p:nvSpPr>
          <p:cNvPr id="4" name="Content Placeholder 3">
            <a:extLst>
              <a:ext uri="{FF2B5EF4-FFF2-40B4-BE49-F238E27FC236}">
                <a16:creationId xmlns:a16="http://schemas.microsoft.com/office/drawing/2014/main" id="{827AFFFF-366B-455E-86B5-BACB7F3FA381}"/>
              </a:ext>
            </a:extLst>
          </p:cNvPr>
          <p:cNvSpPr>
            <a:spLocks noGrp="1"/>
          </p:cNvSpPr>
          <p:nvPr>
            <p:ph sz="half" idx="2"/>
          </p:nvPr>
        </p:nvSpPr>
        <p:spPr>
          <a:xfrm>
            <a:off x="294968" y="1440449"/>
            <a:ext cx="11061290" cy="3977102"/>
          </a:xfrm>
        </p:spPr>
        <p:txBody>
          <a:bodyPr>
            <a:normAutofit fontScale="92500" lnSpcReduction="10000"/>
          </a:bodyPr>
          <a:lstStyle/>
          <a:p>
            <a:r>
              <a:rPr lang="en-GB" sz="3400" i="1" dirty="0">
                <a:solidFill>
                  <a:srgbClr val="0070C0"/>
                </a:solidFill>
              </a:rPr>
              <a:t>You rolled slowly that time, what might we do to speed up….?</a:t>
            </a:r>
          </a:p>
          <a:p>
            <a:r>
              <a:rPr lang="en-GB" sz="3400" i="1" dirty="0">
                <a:solidFill>
                  <a:srgbClr val="0070C0"/>
                </a:solidFill>
              </a:rPr>
              <a:t>Yes try that, we can lift the ramp and try again?</a:t>
            </a:r>
          </a:p>
          <a:p>
            <a:r>
              <a:rPr lang="en-GB" sz="3400" i="1" dirty="0">
                <a:solidFill>
                  <a:srgbClr val="0070C0"/>
                </a:solidFill>
              </a:rPr>
              <a:t>That an interesting idea!- You think taking your coat off might make a difference? Let’s see.</a:t>
            </a:r>
          </a:p>
          <a:p>
            <a:r>
              <a:rPr lang="en-GB" sz="3400" i="1" dirty="0">
                <a:solidFill>
                  <a:srgbClr val="0070C0"/>
                </a:solidFill>
              </a:rPr>
              <a:t>Do  you think you rolled more quickly this time?</a:t>
            </a:r>
          </a:p>
          <a:p>
            <a:r>
              <a:rPr lang="en-GB" sz="3400" i="1" dirty="0">
                <a:solidFill>
                  <a:srgbClr val="0070C0"/>
                </a:solidFill>
              </a:rPr>
              <a:t>Have you tried rolling up the ramp?</a:t>
            </a:r>
          </a:p>
          <a:p>
            <a:r>
              <a:rPr lang="en-GB" sz="3400" i="1" dirty="0">
                <a:solidFill>
                  <a:srgbClr val="0070C0"/>
                </a:solidFill>
              </a:rPr>
              <a:t>Let’s try again? What if I roll a different way? </a:t>
            </a:r>
          </a:p>
          <a:p>
            <a:endParaRPr lang="en-GB" i="1" dirty="0"/>
          </a:p>
          <a:p>
            <a:endParaRPr lang="en-GB" dirty="0"/>
          </a:p>
          <a:p>
            <a:endParaRPr lang="en-GB" dirty="0"/>
          </a:p>
        </p:txBody>
      </p:sp>
    </p:spTree>
    <p:extLst>
      <p:ext uri="{BB962C8B-B14F-4D97-AF65-F5344CB8AC3E}">
        <p14:creationId xmlns:p14="http://schemas.microsoft.com/office/powerpoint/2010/main" val="2121910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AABE-9108-472A-85E1-66C72B135E02}"/>
              </a:ext>
            </a:extLst>
          </p:cNvPr>
          <p:cNvSpPr>
            <a:spLocks noGrp="1"/>
          </p:cNvSpPr>
          <p:nvPr>
            <p:ph type="title"/>
          </p:nvPr>
        </p:nvSpPr>
        <p:spPr>
          <a:xfrm>
            <a:off x="578888" y="1607868"/>
            <a:ext cx="2880828" cy="3071906"/>
          </a:xfrm>
        </p:spPr>
        <p:txBody>
          <a:bodyPr vert="horz" lIns="91440" tIns="45720" rIns="91440" bIns="45720" rtlCol="0" anchor="t">
            <a:noAutofit/>
          </a:bodyPr>
          <a:lstStyle/>
          <a:p>
            <a:r>
              <a:rPr lang="en-US" sz="3200" kern="1200" dirty="0">
                <a:solidFill>
                  <a:srgbClr val="0070C0"/>
                </a:solidFill>
                <a:ea typeface="+mj-ea"/>
                <a:cs typeface="+mj-cs"/>
              </a:rPr>
              <a:t>How can we document and assess this learning?</a:t>
            </a:r>
            <a:br>
              <a:rPr lang="en-US" sz="3200" kern="1200" dirty="0">
                <a:solidFill>
                  <a:srgbClr val="0070C0"/>
                </a:solidFill>
                <a:ea typeface="+mj-ea"/>
                <a:cs typeface="+mj-cs"/>
              </a:rPr>
            </a:br>
            <a:r>
              <a:rPr lang="en-US" sz="3200" kern="1200" dirty="0">
                <a:solidFill>
                  <a:srgbClr val="0070C0"/>
                </a:solidFill>
                <a:ea typeface="+mj-ea"/>
                <a:cs typeface="+mj-cs"/>
              </a:rPr>
              <a:t>Consider approaches for next week</a:t>
            </a:r>
          </a:p>
        </p:txBody>
      </p:sp>
      <p:pic>
        <p:nvPicPr>
          <p:cNvPr id="5" name="Content Placeholder 4" descr="Diagram of assessment in Curriculum for Wales">
            <a:extLst>
              <a:ext uri="{FF2B5EF4-FFF2-40B4-BE49-F238E27FC236}">
                <a16:creationId xmlns:a16="http://schemas.microsoft.com/office/drawing/2014/main" id="{F34FD6C6-E581-470A-B3C4-A50758F1E4DF}"/>
              </a:ext>
            </a:extLst>
          </p:cNvPr>
          <p:cNvPicPr>
            <a:picLocks noGrp="1" noChangeAspect="1"/>
          </p:cNvPicPr>
          <p:nvPr>
            <p:ph sz="half" idx="2"/>
          </p:nvPr>
        </p:nvPicPr>
        <p:blipFill>
          <a:blip r:embed="rId3"/>
          <a:stretch>
            <a:fillRect/>
          </a:stretch>
        </p:blipFill>
        <p:spPr>
          <a:xfrm>
            <a:off x="5160915" y="467208"/>
            <a:ext cx="5908773" cy="5923584"/>
          </a:xfrm>
          <a:prstGeom prst="rect">
            <a:avLst/>
          </a:prstGeom>
        </p:spPr>
      </p:pic>
    </p:spTree>
    <p:extLst>
      <p:ext uri="{BB962C8B-B14F-4D97-AF65-F5344CB8AC3E}">
        <p14:creationId xmlns:p14="http://schemas.microsoft.com/office/powerpoint/2010/main" val="1621261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38964" y="0"/>
            <a:ext cx="10515600" cy="1009650"/>
          </a:xfrm>
        </p:spPr>
        <p:txBody>
          <a:bodyPr>
            <a:noAutofit/>
          </a:bodyPr>
          <a:lstStyle/>
          <a:p>
            <a:pPr algn="ctr"/>
            <a:r>
              <a:rPr lang="en-GB" sz="4800" dirty="0">
                <a:solidFill>
                  <a:srgbClr val="0070C0"/>
                </a:solidFill>
              </a:rPr>
              <a:t>References</a:t>
            </a:r>
            <a:endParaRPr lang="en-GB" sz="4800" i="1" dirty="0">
              <a:solidFill>
                <a:srgbClr val="0070C0"/>
              </a:solidFill>
            </a:endParaRPr>
          </a:p>
        </p:txBody>
      </p:sp>
      <p:sp>
        <p:nvSpPr>
          <p:cNvPr id="7" name="Content Placeholder 6"/>
          <p:cNvSpPr>
            <a:spLocks noGrp="1"/>
          </p:cNvSpPr>
          <p:nvPr>
            <p:ph idx="1"/>
          </p:nvPr>
        </p:nvSpPr>
        <p:spPr>
          <a:xfrm>
            <a:off x="122903" y="883148"/>
            <a:ext cx="11547722" cy="5825878"/>
          </a:xfrm>
        </p:spPr>
        <p:txBody>
          <a:bodyPr>
            <a:normAutofit fontScale="92500"/>
          </a:bodyPr>
          <a:lstStyle/>
          <a:p>
            <a:pPr marL="0" indent="0">
              <a:buNone/>
            </a:pPr>
            <a:r>
              <a:rPr lang="en-GB" sz="3500" dirty="0"/>
              <a:t>Macintyre, C. and </a:t>
            </a:r>
            <a:r>
              <a:rPr lang="en-GB" sz="3500" dirty="0" err="1"/>
              <a:t>McVitty</a:t>
            </a:r>
            <a:r>
              <a:rPr lang="en-GB" sz="3500" dirty="0"/>
              <a:t>, K. (2004) </a:t>
            </a:r>
            <a:r>
              <a:rPr lang="en-GB" sz="3500" i="1" dirty="0"/>
              <a:t>Movement and learning in the early years: supporting Dyspraxia and other leaning difficulties</a:t>
            </a:r>
            <a:r>
              <a:rPr lang="en-GB" sz="3500" dirty="0"/>
              <a:t>. London: Paul Chapman Martin, C. ‘In the balance’. </a:t>
            </a:r>
            <a:r>
              <a:rPr lang="en-GB" sz="3500" i="1" dirty="0"/>
              <a:t>Nursery World, </a:t>
            </a:r>
            <a:r>
              <a:rPr lang="en-GB" sz="3500" dirty="0"/>
              <a:t>5-18 February, pp. 25-26. Available at: </a:t>
            </a:r>
            <a:r>
              <a:rPr lang="en-GB" sz="3500" dirty="0">
                <a:hlinkClick r:id="rId3"/>
              </a:rPr>
              <a:t>https://www.nurseryworld.co.uk/media/98589/026_ee_outdoors_boston.pdf</a:t>
            </a:r>
            <a:r>
              <a:rPr lang="en-GB" sz="3500" dirty="0"/>
              <a:t> (Accessed August 7th  2021).</a:t>
            </a:r>
          </a:p>
          <a:p>
            <a:pPr marL="0" indent="0">
              <a:buNone/>
            </a:pPr>
            <a:r>
              <a:rPr lang="en-GB" sz="3500" i="1" dirty="0"/>
              <a:t>Community Playthings </a:t>
            </a:r>
            <a:r>
              <a:rPr lang="en-GB" sz="3500" dirty="0"/>
              <a:t>(no date) </a:t>
            </a:r>
            <a:r>
              <a:rPr lang="en-GB" sz="3500" i="1" dirty="0"/>
              <a:t>Learning Outdoors: building a solid foundation through nature. Available at: </a:t>
            </a:r>
            <a:r>
              <a:rPr lang="en-GB" sz="3500" dirty="0">
                <a:hlinkClick r:id="rId4"/>
              </a:rPr>
              <a:t>https://irresistible-learning.co.uk/wp-content/uploads/2020/02/learning-outdoors.pdf</a:t>
            </a:r>
            <a:r>
              <a:rPr lang="en-GB" sz="3500" dirty="0"/>
              <a:t> (Accessed August 7th 2021).</a:t>
            </a:r>
          </a:p>
          <a:p>
            <a:pPr marL="0" indent="0">
              <a:buNone/>
            </a:pPr>
            <a:r>
              <a:rPr lang="en-GB" sz="4000" i="1" dirty="0"/>
              <a:t> </a:t>
            </a:r>
            <a:endParaRPr lang="en-GB" sz="4000" dirty="0"/>
          </a:p>
          <a:p>
            <a:pPr marL="0" indent="0">
              <a:buNone/>
            </a:pPr>
            <a:endParaRPr lang="en-GB" sz="4000" dirty="0"/>
          </a:p>
          <a:p>
            <a:pPr marL="0" indent="0">
              <a:buNone/>
            </a:pPr>
            <a:endParaRPr lang="en-GB" sz="5100" i="0" dirty="0">
              <a:solidFill>
                <a:srgbClr val="212121"/>
              </a:solidFill>
              <a:effectLst/>
            </a:endParaRPr>
          </a:p>
          <a:p>
            <a:pPr marL="0" indent="0">
              <a:buNone/>
            </a:pPr>
            <a:endParaRPr lang="en-GB" sz="5100" dirty="0">
              <a:solidFill>
                <a:srgbClr val="212121"/>
              </a:solidFill>
            </a:endParaRPr>
          </a:p>
          <a:p>
            <a:pPr marL="0" indent="0">
              <a:buNone/>
            </a:pPr>
            <a:endParaRPr lang="en-GB" sz="3600" b="0" i="0" dirty="0">
              <a:solidFill>
                <a:srgbClr val="000000"/>
              </a:solidFill>
              <a:effectLst/>
              <a:latin typeface="Georgia" panose="02040502050405020303" pitchFamily="18" charset="0"/>
            </a:endParaRPr>
          </a:p>
        </p:txBody>
      </p:sp>
    </p:spTree>
    <p:extLst>
      <p:ext uri="{BB962C8B-B14F-4D97-AF65-F5344CB8AC3E}">
        <p14:creationId xmlns:p14="http://schemas.microsoft.com/office/powerpoint/2010/main" val="16954593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230</TotalTime>
  <Words>3800</Words>
  <Application>Microsoft Office PowerPoint</Application>
  <PresentationFormat>Widescreen</PresentationFormat>
  <Paragraphs>402</Paragraphs>
  <Slides>38</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Georgia</vt:lpstr>
      <vt:lpstr>helvetica neue</vt:lpstr>
      <vt:lpstr>inherit</vt:lpstr>
      <vt:lpstr>Lato</vt:lpstr>
      <vt:lpstr>Roboto</vt:lpstr>
      <vt:lpstr>Office Theme</vt:lpstr>
      <vt:lpstr>ECEY5005 Awe and Wonder: science, mathematics and the outdoors</vt:lpstr>
      <vt:lpstr>A recap:</vt:lpstr>
      <vt:lpstr>Resources</vt:lpstr>
      <vt:lpstr>Content</vt:lpstr>
      <vt:lpstr>Movement</vt:lpstr>
      <vt:lpstr>Movement</vt:lpstr>
      <vt:lpstr>   Discuss   TTYP: Why is movement significant for young children?   </vt:lpstr>
      <vt:lpstr>Why is movement  so significant for young children?</vt:lpstr>
      <vt:lpstr>Why is movement  so significant for young children?</vt:lpstr>
      <vt:lpstr>“Physical development is the key that unlocks all learning.” (MacKintyre and Mcvitty, 2004) </vt:lpstr>
      <vt:lpstr> Senses that also support movement</vt:lpstr>
      <vt:lpstr>Balance sense- vestibular sense</vt:lpstr>
      <vt:lpstr>Proprioception sense</vt:lpstr>
      <vt:lpstr>Vestibular balance activities to try out:  </vt:lpstr>
      <vt:lpstr>Vestibular balance activities to try out (2):  </vt:lpstr>
      <vt:lpstr>Vestibular balance activities to try out (3):</vt:lpstr>
      <vt:lpstr>Vestibular balance activities to try out (4):</vt:lpstr>
      <vt:lpstr>Play, outdoor environments, physical movement and the senses</vt:lpstr>
      <vt:lpstr> Why might movement support science and mathematical learning in the early years?</vt:lpstr>
      <vt:lpstr> Why might movement support science and mathematical learning in the early years?</vt:lpstr>
      <vt:lpstr>Consider the upcoming pictures in terms of:</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Moving forward – assignment</vt:lpstr>
      <vt:lpstr>How can adults support metacognitive talk?</vt:lpstr>
      <vt:lpstr>How can adult support ‘sustained shared thinking’?</vt:lpstr>
      <vt:lpstr>How can we document and assess this learning? Consider approaches for next week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P</cp:lastModifiedBy>
  <cp:revision>6</cp:revision>
  <dcterms:created xsi:type="dcterms:W3CDTF">2022-07-11T13:19:46Z</dcterms:created>
  <dcterms:modified xsi:type="dcterms:W3CDTF">2024-09-12T14:53:04Z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