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1" r:id="rId1"/>
  </p:sldMasterIdLst>
  <p:notesMasterIdLst>
    <p:notesMasterId r:id="rId12"/>
  </p:notesMasterIdLst>
  <p:sldIdLst>
    <p:sldId id="256" r:id="rId2"/>
    <p:sldId id="261" r:id="rId3"/>
    <p:sldId id="257" r:id="rId4"/>
    <p:sldId id="262" r:id="rId5"/>
    <p:sldId id="258" r:id="rId6"/>
    <p:sldId id="259" r:id="rId7"/>
    <p:sldId id="260" r:id="rId8"/>
    <p:sldId id="263" r:id="rId9"/>
    <p:sldId id="265"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2C6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8" d="100"/>
          <a:sy n="98" d="100"/>
        </p:scale>
        <p:origin x="11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CFFB15-5013-42DD-B4C8-4FF8E109C26C}" type="datetimeFigureOut">
              <a:rPr lang="en-GB" smtClean="0"/>
              <a:t>12/11/2022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C17925-DB62-4CFE-BFC3-C7DC3ACDB2D6}" type="slidenum">
              <a:rPr lang="en-GB" smtClean="0"/>
              <a:t>‹#›</a:t>
            </a:fld>
            <a:endParaRPr lang="en-GB"/>
          </a:p>
        </p:txBody>
      </p:sp>
    </p:spTree>
    <p:extLst>
      <p:ext uri="{BB962C8B-B14F-4D97-AF65-F5344CB8AC3E}">
        <p14:creationId xmlns:p14="http://schemas.microsoft.com/office/powerpoint/2010/main" val="2371760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98620" y="2410967"/>
            <a:ext cx="10994760" cy="1170739"/>
          </a:xfrm>
          <a:noFill/>
          <a:effectLst>
            <a:outerShdw blurRad="50800" dist="38100" dir="2700000" algn="tl" rotWithShape="0">
              <a:prstClr val="black">
                <a:alpha val="40000"/>
              </a:prstClr>
            </a:outerShdw>
          </a:effectLst>
        </p:spPr>
        <p:txBody>
          <a:bodyPr>
            <a:normAutofit/>
          </a:bodyPr>
          <a:lstStyle>
            <a:lvl1pPr algn="r">
              <a:defRPr sz="48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598621" y="3836214"/>
            <a:ext cx="10994761" cy="610820"/>
          </a:xfrm>
        </p:spPr>
        <p:txBody>
          <a:bodyPr>
            <a:normAutofit/>
          </a:bodyPr>
          <a:lstStyle>
            <a:lvl1pPr marL="0" indent="0" algn="r">
              <a:buNone/>
              <a:defRPr sz="3733" b="0" i="0">
                <a:solidFill>
                  <a:schemeClr val="bg1"/>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B6541B4-1750-41DC-9EC8-DF70715B9A3D}" type="datetime1">
              <a:rPr lang="en-GB" smtClean="0"/>
              <a:t>12/11/2022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4B79D5-41DB-4108-B0F4-86EC43AD7DA1}" type="slidenum">
              <a:rPr lang="en-GB" smtClean="0"/>
              <a:t>‹#›</a:t>
            </a:fld>
            <a:endParaRPr lang="en-GB"/>
          </a:p>
        </p:txBody>
      </p:sp>
    </p:spTree>
    <p:extLst>
      <p:ext uri="{BB962C8B-B14F-4D97-AF65-F5344CB8AC3E}">
        <p14:creationId xmlns:p14="http://schemas.microsoft.com/office/powerpoint/2010/main" val="2468114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98620" y="782114"/>
            <a:ext cx="10994760" cy="610821"/>
          </a:xfrm>
        </p:spPr>
        <p:txBody>
          <a:bodyPr>
            <a:normAutofit/>
          </a:bodyPr>
          <a:lstStyle>
            <a:lvl1pPr algn="r">
              <a:defRPr sz="4800" baseline="0">
                <a:solidFill>
                  <a:schemeClr val="bg1"/>
                </a:solidFill>
                <a:effectLst>
                  <a:outerShdw blurRad="50800" dist="38100" dir="2700000" algn="tl" rotWithShape="0">
                    <a:prstClr val="black">
                      <a:alpha val="40000"/>
                    </a:prstClr>
                  </a:outerShdw>
                </a:effectLst>
              </a:defRPr>
            </a:lvl1pPr>
          </a:lstStyle>
          <a:p>
            <a:r>
              <a:rPr lang="en-US"/>
              <a:t>Click to edit Master title style</a:t>
            </a:r>
            <a:endParaRPr lang="en-US" dirty="0"/>
          </a:p>
        </p:txBody>
      </p:sp>
      <p:sp>
        <p:nvSpPr>
          <p:cNvPr id="3" name="Content Placeholder 2"/>
          <p:cNvSpPr>
            <a:spLocks noGrp="1"/>
          </p:cNvSpPr>
          <p:nvPr>
            <p:ph idx="1"/>
          </p:nvPr>
        </p:nvSpPr>
        <p:spPr>
          <a:xfrm>
            <a:off x="598621" y="1596540"/>
            <a:ext cx="10994760" cy="4886560"/>
          </a:xfrm>
        </p:spPr>
        <p:txBody>
          <a:bodyPr/>
          <a:lstStyle>
            <a:lvl1pPr algn="l">
              <a:defRPr sz="3733">
                <a:solidFill>
                  <a:srgbClr val="002060"/>
                </a:solidFill>
              </a:defRPr>
            </a:lvl1pPr>
            <a:lvl2pPr algn="l">
              <a:defRPr>
                <a:solidFill>
                  <a:srgbClr val="002060"/>
                </a:solidFill>
              </a:defRPr>
            </a:lvl2pPr>
            <a:lvl3pPr algn="l">
              <a:defRPr>
                <a:solidFill>
                  <a:srgbClr val="002060"/>
                </a:solidFill>
              </a:defRPr>
            </a:lvl3pPr>
            <a:lvl4pPr algn="l">
              <a:defRPr>
                <a:solidFill>
                  <a:srgbClr val="002060"/>
                </a:solidFill>
              </a:defRPr>
            </a:lvl4pPr>
            <a:lvl5pPr algn="l">
              <a:defRPr>
                <a:solidFill>
                  <a:srgbClr val="00206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F165DF-BC71-434D-8E8D-216488D3E422}" type="datetime1">
              <a:rPr lang="en-GB" smtClean="0"/>
              <a:t>12/11/2022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4B79D5-41DB-4108-B0F4-86EC43AD7DA1}" type="slidenum">
              <a:rPr lang="en-GB" smtClean="0"/>
              <a:t>‹#›</a:t>
            </a:fld>
            <a:endParaRPr lang="en-GB"/>
          </a:p>
        </p:txBody>
      </p:sp>
    </p:spTree>
    <p:extLst>
      <p:ext uri="{BB962C8B-B14F-4D97-AF65-F5344CB8AC3E}">
        <p14:creationId xmlns:p14="http://schemas.microsoft.com/office/powerpoint/2010/main" val="1382937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5507" y="374900"/>
            <a:ext cx="8144267" cy="763525"/>
          </a:xfrm>
        </p:spPr>
        <p:txBody>
          <a:bodyPr>
            <a:normAutofit/>
          </a:bodyPr>
          <a:lstStyle>
            <a:lvl1pPr algn="r">
              <a:defRPr sz="4800">
                <a:solidFill>
                  <a:schemeClr val="bg1"/>
                </a:solidFill>
                <a:effectLst>
                  <a:outerShdw blurRad="50800" dist="38100" dir="2700000" algn="tl" rotWithShape="0">
                    <a:prstClr val="black">
                      <a:alpha val="40000"/>
                    </a:prstClr>
                  </a:outerShdw>
                </a:effectLst>
              </a:defRPr>
            </a:lvl1pPr>
          </a:lstStyle>
          <a:p>
            <a:r>
              <a:rPr lang="en-US"/>
              <a:t>Click to edit Master title style</a:t>
            </a:r>
            <a:endParaRPr lang="en-US" dirty="0"/>
          </a:p>
        </p:txBody>
      </p:sp>
      <p:sp>
        <p:nvSpPr>
          <p:cNvPr id="3" name="Content Placeholder 2"/>
          <p:cNvSpPr>
            <a:spLocks noGrp="1"/>
          </p:cNvSpPr>
          <p:nvPr>
            <p:ph idx="1"/>
          </p:nvPr>
        </p:nvSpPr>
        <p:spPr>
          <a:xfrm>
            <a:off x="3245507" y="1443836"/>
            <a:ext cx="8144267" cy="4834119"/>
          </a:xfrm>
        </p:spPr>
        <p:txBody>
          <a:bodyPr/>
          <a:lstStyle>
            <a:lvl1pPr>
              <a:defRPr sz="3733">
                <a:solidFill>
                  <a:srgbClr val="002060"/>
                </a:solidFill>
              </a:defRPr>
            </a:lvl1pPr>
            <a:lvl2pPr>
              <a:defRPr>
                <a:solidFill>
                  <a:srgbClr val="002060"/>
                </a:solidFill>
              </a:defRPr>
            </a:lvl2pPr>
            <a:lvl3pPr>
              <a:defRPr>
                <a:solidFill>
                  <a:srgbClr val="002060"/>
                </a:solidFill>
              </a:defRPr>
            </a:lvl3pPr>
            <a:lvl4pPr>
              <a:defRPr>
                <a:solidFill>
                  <a:srgbClr val="002060"/>
                </a:solidFill>
              </a:defRPr>
            </a:lvl4pPr>
            <a:lvl5pPr>
              <a:defRPr>
                <a:solidFill>
                  <a:srgbClr val="00206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7D2F45-7755-4742-A137-BA2B5B70F3D2}" type="datetime1">
              <a:rPr lang="en-GB" smtClean="0"/>
              <a:t>12/11/2022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4B79D5-41DB-4108-B0F4-86EC43AD7DA1}" type="slidenum">
              <a:rPr lang="en-GB" smtClean="0"/>
              <a:t>‹#›</a:t>
            </a:fld>
            <a:endParaRPr lang="en-GB"/>
          </a:p>
        </p:txBody>
      </p:sp>
    </p:spTree>
    <p:extLst>
      <p:ext uri="{BB962C8B-B14F-4D97-AF65-F5344CB8AC3E}">
        <p14:creationId xmlns:p14="http://schemas.microsoft.com/office/powerpoint/2010/main" val="2496201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1FDC17-2A4B-4126-9131-8DF62C90E33B}" type="datetime1">
              <a:rPr lang="en-GB" smtClean="0"/>
              <a:t>12/11/2022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4B79D5-41DB-4108-B0F4-86EC43AD7DA1}" type="slidenum">
              <a:rPr lang="en-GB" smtClean="0"/>
              <a:t>‹#›</a:t>
            </a:fld>
            <a:endParaRPr lang="en-GB"/>
          </a:p>
        </p:txBody>
      </p:sp>
    </p:spTree>
    <p:extLst>
      <p:ext uri="{BB962C8B-B14F-4D97-AF65-F5344CB8AC3E}">
        <p14:creationId xmlns:p14="http://schemas.microsoft.com/office/powerpoint/2010/main" val="28786534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DA2A3AE-2DF6-4D8F-9998-043550F5D919}" type="datetime1">
              <a:rPr lang="en-GB" smtClean="0"/>
              <a:t>12/11/2022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4B79D5-41DB-4108-B0F4-86EC43AD7DA1}" type="slidenum">
              <a:rPr lang="en-GB" smtClean="0"/>
              <a:t>‹#›</a:t>
            </a:fld>
            <a:endParaRPr lang="en-GB"/>
          </a:p>
        </p:txBody>
      </p:sp>
    </p:spTree>
    <p:extLst>
      <p:ext uri="{BB962C8B-B14F-4D97-AF65-F5344CB8AC3E}">
        <p14:creationId xmlns:p14="http://schemas.microsoft.com/office/powerpoint/2010/main" val="1209608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02227" y="578507"/>
            <a:ext cx="10791153" cy="814427"/>
          </a:xfrm>
        </p:spPr>
        <p:txBody>
          <a:bodyPr>
            <a:normAutofit/>
          </a:bodyPr>
          <a:lstStyle>
            <a:lvl1pPr algn="r">
              <a:defRPr sz="4800" baseline="0">
                <a:solidFill>
                  <a:schemeClr val="bg1"/>
                </a:solidFill>
                <a:effectLst>
                  <a:outerShdw blurRad="50800" dist="38100" dir="2700000" algn="tl" rotWithShape="0">
                    <a:prstClr val="black">
                      <a:alpha val="40000"/>
                    </a:prstClr>
                  </a:outerShdw>
                </a:effectLst>
              </a:defRPr>
            </a:lvl1pPr>
          </a:lstStyle>
          <a:p>
            <a:r>
              <a:rPr lang="en-US"/>
              <a:t>Click to edit Master title style</a:t>
            </a:r>
            <a:endParaRPr lang="en-US" dirty="0"/>
          </a:p>
        </p:txBody>
      </p:sp>
      <p:sp>
        <p:nvSpPr>
          <p:cNvPr id="3" name="Text Placeholder 2"/>
          <p:cNvSpPr>
            <a:spLocks noGrp="1"/>
          </p:cNvSpPr>
          <p:nvPr>
            <p:ph type="body" idx="1"/>
          </p:nvPr>
        </p:nvSpPr>
        <p:spPr>
          <a:xfrm>
            <a:off x="715840" y="1984711"/>
            <a:ext cx="5386917" cy="639763"/>
          </a:xfrm>
        </p:spPr>
        <p:txBody>
          <a:bodyPr anchor="b"/>
          <a:lstStyle>
            <a:lvl1pPr marL="0" indent="0" algn="ctr">
              <a:buNone/>
              <a:defRPr sz="3200" b="1">
                <a:solidFill>
                  <a:srgbClr val="002060"/>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715840" y="2614573"/>
            <a:ext cx="5386917" cy="3035059"/>
          </a:xfrm>
        </p:spPr>
        <p:txBody>
          <a:bodyPr/>
          <a:lstStyle>
            <a:lvl1pPr algn="ctr">
              <a:defRPr sz="3200">
                <a:solidFill>
                  <a:srgbClr val="002060"/>
                </a:solidFill>
              </a:defRPr>
            </a:lvl1pPr>
            <a:lvl2pPr algn="ctr">
              <a:defRPr sz="2667">
                <a:solidFill>
                  <a:srgbClr val="002060"/>
                </a:solidFill>
              </a:defRPr>
            </a:lvl2pPr>
            <a:lvl3pPr algn="ctr">
              <a:defRPr sz="2400">
                <a:solidFill>
                  <a:srgbClr val="002060"/>
                </a:solidFill>
              </a:defRPr>
            </a:lvl3pPr>
            <a:lvl4pPr algn="ctr">
              <a:defRPr sz="2133">
                <a:solidFill>
                  <a:srgbClr val="002060"/>
                </a:solidFill>
              </a:defRPr>
            </a:lvl4pPr>
            <a:lvl5pPr algn="ctr">
              <a:defRPr sz="2133">
                <a:solidFill>
                  <a:srgbClr val="002060"/>
                </a:solidFill>
              </a:defRPr>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2" y="1984711"/>
            <a:ext cx="5389033" cy="639763"/>
          </a:xfrm>
        </p:spPr>
        <p:txBody>
          <a:bodyPr anchor="b"/>
          <a:lstStyle>
            <a:lvl1pPr marL="0" indent="0" algn="ctr">
              <a:buNone/>
              <a:defRPr sz="3200" b="1">
                <a:solidFill>
                  <a:srgbClr val="002060"/>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096002" y="2614573"/>
            <a:ext cx="5389033" cy="3035059"/>
          </a:xfrm>
        </p:spPr>
        <p:txBody>
          <a:bodyPr/>
          <a:lstStyle>
            <a:lvl1pPr algn="ctr">
              <a:defRPr sz="3200">
                <a:solidFill>
                  <a:srgbClr val="002060"/>
                </a:solidFill>
              </a:defRPr>
            </a:lvl1pPr>
            <a:lvl2pPr algn="ctr">
              <a:defRPr sz="2667">
                <a:solidFill>
                  <a:srgbClr val="002060"/>
                </a:solidFill>
              </a:defRPr>
            </a:lvl2pPr>
            <a:lvl3pPr algn="ctr">
              <a:defRPr sz="2400">
                <a:solidFill>
                  <a:srgbClr val="002060"/>
                </a:solidFill>
              </a:defRPr>
            </a:lvl3pPr>
            <a:lvl4pPr algn="ctr">
              <a:defRPr sz="2133">
                <a:solidFill>
                  <a:srgbClr val="002060"/>
                </a:solidFill>
              </a:defRPr>
            </a:lvl4pPr>
            <a:lvl5pPr algn="ctr">
              <a:defRPr sz="2133">
                <a:solidFill>
                  <a:srgbClr val="002060"/>
                </a:solidFill>
              </a:defRPr>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73A43E-94D1-4BE7-8554-6ACD67DF4304}" type="datetime1">
              <a:rPr lang="en-GB" smtClean="0"/>
              <a:t>12/11/2022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54B79D5-41DB-4108-B0F4-86EC43AD7DA1}" type="slidenum">
              <a:rPr lang="en-GB" smtClean="0"/>
              <a:t>‹#›</a:t>
            </a:fld>
            <a:endParaRPr lang="en-GB"/>
          </a:p>
        </p:txBody>
      </p:sp>
    </p:spTree>
    <p:extLst>
      <p:ext uri="{BB962C8B-B14F-4D97-AF65-F5344CB8AC3E}">
        <p14:creationId xmlns:p14="http://schemas.microsoft.com/office/powerpoint/2010/main" val="979990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056FC49-F01B-415F-885E-6FF6016DE97C}" type="datetime1">
              <a:rPr lang="en-GB" smtClean="0"/>
              <a:t>12/11/2022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54B79D5-41DB-4108-B0F4-86EC43AD7DA1}" type="slidenum">
              <a:rPr lang="en-GB" smtClean="0"/>
              <a:t>‹#›</a:t>
            </a:fld>
            <a:endParaRPr lang="en-GB"/>
          </a:p>
        </p:txBody>
      </p:sp>
    </p:spTree>
    <p:extLst>
      <p:ext uri="{BB962C8B-B14F-4D97-AF65-F5344CB8AC3E}">
        <p14:creationId xmlns:p14="http://schemas.microsoft.com/office/powerpoint/2010/main" val="1935839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330CDA-89CB-4E31-941B-27A0AFEE4C69}" type="datetime1">
              <a:rPr lang="en-GB" smtClean="0"/>
              <a:t>12/11/2022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54B79D5-41DB-4108-B0F4-86EC43AD7DA1}" type="slidenum">
              <a:rPr lang="en-GB" smtClean="0"/>
              <a:t>‹#›</a:t>
            </a:fld>
            <a:endParaRPr lang="en-GB"/>
          </a:p>
        </p:txBody>
      </p:sp>
    </p:spTree>
    <p:extLst>
      <p:ext uri="{BB962C8B-B14F-4D97-AF65-F5344CB8AC3E}">
        <p14:creationId xmlns:p14="http://schemas.microsoft.com/office/powerpoint/2010/main" val="1201140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E854B2E3-B0BC-4A62-8FE9-4FDB45482FD8}" type="datetime1">
              <a:rPr lang="en-GB" smtClean="0"/>
              <a:t>12/11/2022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4B79D5-41DB-4108-B0F4-86EC43AD7DA1}" type="slidenum">
              <a:rPr lang="en-GB" smtClean="0"/>
              <a:t>‹#›</a:t>
            </a:fld>
            <a:endParaRPr lang="en-GB"/>
          </a:p>
        </p:txBody>
      </p:sp>
    </p:spTree>
    <p:extLst>
      <p:ext uri="{BB962C8B-B14F-4D97-AF65-F5344CB8AC3E}">
        <p14:creationId xmlns:p14="http://schemas.microsoft.com/office/powerpoint/2010/main" val="2186201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FAC39383-9076-4922-80F6-2047B100964B}" type="datetime1">
              <a:rPr lang="en-GB" smtClean="0"/>
              <a:t>12/11/2022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4B79D5-41DB-4108-B0F4-86EC43AD7DA1}" type="slidenum">
              <a:rPr lang="en-GB" smtClean="0"/>
              <a:t>‹#›</a:t>
            </a:fld>
            <a:endParaRPr lang="en-GB"/>
          </a:p>
        </p:txBody>
      </p:sp>
    </p:spTree>
    <p:extLst>
      <p:ext uri="{BB962C8B-B14F-4D97-AF65-F5344CB8AC3E}">
        <p14:creationId xmlns:p14="http://schemas.microsoft.com/office/powerpoint/2010/main" val="4271394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EB5FCC0-9257-4334-9A1E-7ED86091BF7D}" type="datetime1">
              <a:rPr lang="en-GB" smtClean="0"/>
              <a:t>12/11/2022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4B79D5-41DB-4108-B0F4-86EC43AD7DA1}" type="slidenum">
              <a:rPr lang="en-GB" smtClean="0"/>
              <a:t>‹#›</a:t>
            </a:fld>
            <a:endParaRPr lang="en-GB"/>
          </a:p>
        </p:txBody>
      </p:sp>
    </p:spTree>
    <p:extLst>
      <p:ext uri="{BB962C8B-B14F-4D97-AF65-F5344CB8AC3E}">
        <p14:creationId xmlns:p14="http://schemas.microsoft.com/office/powerpoint/2010/main" val="38129989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C84AE68-05F9-4C70-B35F-123BAEBDB3A2}" type="datetime1">
              <a:rPr lang="en-GB" smtClean="0"/>
              <a:t>12/11/2022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4B79D5-41DB-4108-B0F4-86EC43AD7DA1}" type="slidenum">
              <a:rPr lang="en-GB" smtClean="0"/>
              <a:t>‹#›</a:t>
            </a:fld>
            <a:endParaRPr lang="en-GB"/>
          </a:p>
        </p:txBody>
      </p:sp>
      <p:pic>
        <p:nvPicPr>
          <p:cNvPr id="7" name="Picture 6" descr="E:\websites\free-power-point-templates\2012\logos.png">
            <a:extLst>
              <a:ext uri="{FF2B5EF4-FFF2-40B4-BE49-F238E27FC236}">
                <a16:creationId xmlns:a16="http://schemas.microsoft.com/office/drawing/2014/main" id="{D1E00DFB-2C03-4729-AB24-0ADA44C1FD0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24408" y="3101618"/>
            <a:ext cx="1951712" cy="702615"/>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6355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5F40392A-6AB3-404E-A160-5E540E48151C}" type="datetime1">
              <a:rPr lang="en-GB" smtClean="0"/>
              <a:t>12/11/2022</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E54B79D5-41DB-4108-B0F4-86EC43AD7DA1}" type="slidenum">
              <a:rPr lang="en-GB" smtClean="0"/>
              <a:t>‹#›</a:t>
            </a:fld>
            <a:endParaRPr lang="en-GB"/>
          </a:p>
        </p:txBody>
      </p:sp>
      <p:sp>
        <p:nvSpPr>
          <p:cNvPr id="7" name="TextBox 6">
            <a:extLst>
              <a:ext uri="{FF2B5EF4-FFF2-40B4-BE49-F238E27FC236}">
                <a16:creationId xmlns:a16="http://schemas.microsoft.com/office/drawing/2014/main" id="{848A625B-696C-430E-BDD0-827845A7C9D8}"/>
              </a:ext>
            </a:extLst>
          </p:cNvPr>
          <p:cNvSpPr txBox="1"/>
          <p:nvPr/>
        </p:nvSpPr>
        <p:spPr>
          <a:xfrm>
            <a:off x="-12200" y="6951663"/>
            <a:ext cx="11186167" cy="666977"/>
          </a:xfrm>
          <a:prstGeom prst="rect">
            <a:avLst/>
          </a:prstGeom>
          <a:noFill/>
        </p:spPr>
        <p:txBody>
          <a:bodyPr wrap="square" rtlCol="0">
            <a:spAutoFit/>
          </a:bodyPr>
          <a:lstStyle/>
          <a:p>
            <a:r>
              <a:rPr lang="en-US" sz="1867">
                <a:solidFill>
                  <a:schemeClr val="bg1">
                    <a:lumMod val="65000"/>
                  </a:schemeClr>
                </a:solidFill>
              </a:rPr>
              <a:t>This presentation uses a free template provided by FPPT.com</a:t>
            </a:r>
          </a:p>
          <a:p>
            <a:r>
              <a:rPr lang="en-US" sz="1867">
                <a:solidFill>
                  <a:schemeClr val="bg1">
                    <a:lumMod val="65000"/>
                  </a:schemeClr>
                </a:solidFill>
              </a:rPr>
              <a:t>www.free-power-point-templates.com</a:t>
            </a:r>
          </a:p>
        </p:txBody>
      </p:sp>
    </p:spTree>
    <p:extLst>
      <p:ext uri="{BB962C8B-B14F-4D97-AF65-F5344CB8AC3E}">
        <p14:creationId xmlns:p14="http://schemas.microsoft.com/office/powerpoint/2010/main" val="380708267"/>
      </p:ext>
    </p:extLst>
  </p:cSld>
  <p:clrMap bg1="lt1" tx1="dk1" bg2="lt2" tx2="dk2" accent1="accent1" accent2="accent2" accent3="accent3" accent4="accent4" accent5="accent5" accent6="accent6" hlink="hlink" folHlink="folHlink"/>
  <p:sldLayoutIdLst>
    <p:sldLayoutId id="2147483872" r:id="rId1"/>
    <p:sldLayoutId id="2147483873" r:id="rId2"/>
    <p:sldLayoutId id="2147483874" r:id="rId3"/>
    <p:sldLayoutId id="2147483875" r:id="rId4"/>
    <p:sldLayoutId id="2147483876" r:id="rId5"/>
    <p:sldLayoutId id="2147483877" r:id="rId6"/>
    <p:sldLayoutId id="2147483878" r:id="rId7"/>
    <p:sldLayoutId id="2147483879" r:id="rId8"/>
    <p:sldLayoutId id="2147483880" r:id="rId9"/>
    <p:sldLayoutId id="2147483881" r:id="rId10"/>
    <p:sldLayoutId id="2147483882" r:id="rId11"/>
    <p:sldLayoutId id="2147483883" r:id="rId12"/>
  </p:sldLayoutIdLst>
  <p:hf hdr="0" ftr="0" dt="0"/>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clotheshorse-diaryofaclotheshorse.blogspot.com/2014/08/the-new-aw14-collection-from-tm-lewin.html" TargetMode="External"/><Relationship Id="rId7" Type="http://schemas.openxmlformats.org/officeDocument/2006/relationships/image" Target="../media/image7.jpg"/><Relationship Id="rId2" Type="http://schemas.openxmlformats.org/officeDocument/2006/relationships/image" Target="../media/image5.jpg"/><Relationship Id="rId1" Type="http://schemas.openxmlformats.org/officeDocument/2006/relationships/slideLayout" Target="../slideLayouts/slideLayout9.xml"/><Relationship Id="rId6" Type="http://schemas.openxmlformats.org/officeDocument/2006/relationships/hyperlink" Target="http://www.unlimitedbyjk.com/2016/07/tailored-by-tmlewin.html" TargetMode="External"/><Relationship Id="rId5" Type="http://schemas.openxmlformats.org/officeDocument/2006/relationships/image" Target="../media/image6.jpg"/><Relationship Id="rId4" Type="http://schemas.openxmlformats.org/officeDocument/2006/relationships/hyperlink" Target="https://creativecommons.org/licenses/by-nc-nd/3.0/"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cdn1.iconfinder.com/data/icons/office-business-special-set-2/145/54-512.png" TargetMode="External"/><Relationship Id="rId2" Type="http://schemas.openxmlformats.org/officeDocument/2006/relationships/image" Target="../media/image8.png"/><Relationship Id="rId1" Type="http://schemas.openxmlformats.org/officeDocument/2006/relationships/slideLayout" Target="../slideLayouts/slideLayout9.xml"/><Relationship Id="rId6" Type="http://schemas.openxmlformats.org/officeDocument/2006/relationships/hyperlink" Target="https://get.pxhere.com/photo/stress-exhausted-bored-feeling-business-tired-depressed-depression-employee-work-head-lazy-people-sad-problem-office-sleep-man-overworked-desk-laptop-job-cartoon-headache-frustrated-table-product-azure-font-parallel-elbow-rectangle-electric-blue-chair-illustration-drawing-sitting-graphics-art-balance-sleeve-machine-peripheral-podium-waste-container-employment-clip-art-1638940.jpg" TargetMode="External"/><Relationship Id="rId5" Type="http://schemas.openxmlformats.org/officeDocument/2006/relationships/hyperlink" Target="https://pxhere.com/en/photo/1638940" TargetMode="Externa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hyperlink" Target="https://www.vinodbidwaik.com/2021/06/problem-solving-solutions-that-creates.html" TargetMode="External"/><Relationship Id="rId7" Type="http://schemas.openxmlformats.org/officeDocument/2006/relationships/hyperlink" Target="https://creativecommons.org/licenses/by-sa/3.0/" TargetMode="External"/><Relationship Id="rId2" Type="http://schemas.openxmlformats.org/officeDocument/2006/relationships/image" Target="../media/image10.png"/><Relationship Id="rId1" Type="http://schemas.openxmlformats.org/officeDocument/2006/relationships/slideLayout" Target="../slideLayouts/slideLayout3.xml"/><Relationship Id="rId6" Type="http://schemas.openxmlformats.org/officeDocument/2006/relationships/hyperlink" Target="https://ecampusontario.pressbooks.pub/commbusprofcdn/chapter/group-problem-solving/" TargetMode="External"/><Relationship Id="rId5" Type="http://schemas.openxmlformats.org/officeDocument/2006/relationships/image" Target="../media/image11.png"/><Relationship Id="rId4" Type="http://schemas.openxmlformats.org/officeDocument/2006/relationships/hyperlink" Target="https://creativecommons.org/licenses/by-nc-nd/3.0/"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www.quoteinspector.com/images/car-insurance/car-insurance-2103508201/" TargetMode="External"/><Relationship Id="rId7" Type="http://schemas.openxmlformats.org/officeDocument/2006/relationships/hyperlink" Target="https://creativecommons.org/licenses/by-nc/3.0/" TargetMode="External"/><Relationship Id="rId2" Type="http://schemas.openxmlformats.org/officeDocument/2006/relationships/image" Target="../media/image13.jpg"/><Relationship Id="rId1" Type="http://schemas.openxmlformats.org/officeDocument/2006/relationships/slideLayout" Target="../slideLayouts/slideLayout2.xml"/><Relationship Id="rId6" Type="http://schemas.openxmlformats.org/officeDocument/2006/relationships/hyperlink" Target="https://freepngimg.com/png/72252-litecoin-gold-up-price-bitcoin-an-as" TargetMode="External"/><Relationship Id="rId5" Type="http://schemas.openxmlformats.org/officeDocument/2006/relationships/image" Target="../media/image14.png"/><Relationship Id="rId4" Type="http://schemas.openxmlformats.org/officeDocument/2006/relationships/hyperlink" Target="https://creativecommons.org/licenses/by-nd/3.0/"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mru.org/courses/principles-economics-microeconomics/government-price-control-definition-rent-control-minimum-wage" TargetMode="External"/><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hyperlink" Target="https://creativecommons.org/licenses/by-nd/3.0/"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theguardian.com/business/2021/oct/15/more-than-1400-firms-went-bust-last-month-in-england-and-wales-figures-show" TargetMode="External"/><Relationship Id="rId2" Type="http://schemas.openxmlformats.org/officeDocument/2006/relationships/hyperlink" Target="https://doi.org/10.1177/03063070760030030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24026-122B-6B5F-FFC8-CC6F7CABFE82}"/>
              </a:ext>
            </a:extLst>
          </p:cNvPr>
          <p:cNvSpPr>
            <a:spLocks noGrp="1"/>
          </p:cNvSpPr>
          <p:nvPr>
            <p:ph type="ctrTitle"/>
          </p:nvPr>
        </p:nvSpPr>
        <p:spPr>
          <a:xfrm>
            <a:off x="279918" y="289793"/>
            <a:ext cx="11238818" cy="2947386"/>
          </a:xfrm>
        </p:spPr>
        <p:txBody>
          <a:bodyPr>
            <a:normAutofit/>
          </a:bodyPr>
          <a:lstStyle/>
          <a:p>
            <a:pPr algn="ctr"/>
            <a:r>
              <a:rPr lang="en-GB" b="1" dirty="0"/>
              <a:t>Declining Profitability at T M Lewin</a:t>
            </a:r>
          </a:p>
        </p:txBody>
      </p:sp>
      <p:sp>
        <p:nvSpPr>
          <p:cNvPr id="3" name="Subtitle 2">
            <a:extLst>
              <a:ext uri="{FF2B5EF4-FFF2-40B4-BE49-F238E27FC236}">
                <a16:creationId xmlns:a16="http://schemas.microsoft.com/office/drawing/2014/main" id="{A572A182-D97A-2B52-5482-A91D2681DE18}"/>
              </a:ext>
            </a:extLst>
          </p:cNvPr>
          <p:cNvSpPr>
            <a:spLocks noGrp="1"/>
          </p:cNvSpPr>
          <p:nvPr>
            <p:ph type="subTitle" idx="1"/>
          </p:nvPr>
        </p:nvSpPr>
        <p:spPr>
          <a:xfrm>
            <a:off x="1080071" y="3994951"/>
            <a:ext cx="11041882" cy="2112886"/>
          </a:xfrm>
        </p:spPr>
        <p:txBody>
          <a:bodyPr>
            <a:noAutofit/>
          </a:bodyPr>
          <a:lstStyle/>
          <a:p>
            <a:r>
              <a:rPr lang="en-GB" sz="1800" b="1" dirty="0"/>
              <a:t>Module: Problem Solving and Decision Making</a:t>
            </a:r>
          </a:p>
          <a:p>
            <a:r>
              <a:rPr lang="en-GB" sz="1800" b="1" dirty="0"/>
              <a:t>Module Code: BMSW4004</a:t>
            </a:r>
          </a:p>
          <a:p>
            <a:r>
              <a:rPr lang="en-GB" sz="1800" b="1" dirty="0"/>
              <a:t>Lecturer Name: </a:t>
            </a:r>
            <a:r>
              <a:rPr lang="en-GB" sz="1800" b="1" dirty="0" err="1"/>
              <a:t>Chijioke</a:t>
            </a:r>
            <a:r>
              <a:rPr lang="en-GB" sz="1800" b="1" dirty="0"/>
              <a:t> Uba</a:t>
            </a:r>
          </a:p>
          <a:p>
            <a:r>
              <a:rPr lang="en-GB" sz="1800" b="1" dirty="0"/>
              <a:t>Student Name: Irina Roxana Ioana</a:t>
            </a:r>
          </a:p>
          <a:p>
            <a:r>
              <a:rPr lang="en-GB" sz="1800" b="1" dirty="0"/>
              <a:t>Student ID number: 2130080</a:t>
            </a:r>
          </a:p>
        </p:txBody>
      </p:sp>
      <p:sp>
        <p:nvSpPr>
          <p:cNvPr id="4" name="Slide Number Placeholder 3">
            <a:extLst>
              <a:ext uri="{FF2B5EF4-FFF2-40B4-BE49-F238E27FC236}">
                <a16:creationId xmlns:a16="http://schemas.microsoft.com/office/drawing/2014/main" id="{B1DE3518-40D6-A4E3-2372-4D4BCAECBC38}"/>
              </a:ext>
            </a:extLst>
          </p:cNvPr>
          <p:cNvSpPr>
            <a:spLocks noGrp="1"/>
          </p:cNvSpPr>
          <p:nvPr>
            <p:ph type="sldNum" sz="quarter" idx="12"/>
          </p:nvPr>
        </p:nvSpPr>
        <p:spPr/>
        <p:txBody>
          <a:bodyPr/>
          <a:lstStyle/>
          <a:p>
            <a:fld id="{E54B79D5-41DB-4108-B0F4-86EC43AD7DA1}" type="slidenum">
              <a:rPr lang="en-GB" smtClean="0"/>
              <a:t>1</a:t>
            </a:fld>
            <a:endParaRPr lang="en-GB"/>
          </a:p>
        </p:txBody>
      </p:sp>
    </p:spTree>
    <p:extLst>
      <p:ext uri="{BB962C8B-B14F-4D97-AF65-F5344CB8AC3E}">
        <p14:creationId xmlns:p14="http://schemas.microsoft.com/office/powerpoint/2010/main" val="611833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98469-A321-F4A2-3E05-7E3BB124B913}"/>
              </a:ext>
            </a:extLst>
          </p:cNvPr>
          <p:cNvSpPr>
            <a:spLocks noGrp="1"/>
          </p:cNvSpPr>
          <p:nvPr>
            <p:ph type="title"/>
          </p:nvPr>
        </p:nvSpPr>
        <p:spPr/>
        <p:txBody>
          <a:bodyPr>
            <a:noAutofit/>
          </a:bodyPr>
          <a:lstStyle/>
          <a:p>
            <a:pPr algn="l"/>
            <a:r>
              <a:rPr lang="en-GB" sz="4400" b="1" dirty="0">
                <a:solidFill>
                  <a:schemeClr val="bg1"/>
                </a:solidFill>
                <a:latin typeface="Arial" panose="020B0604020202020204" pitchFamily="34" charset="0"/>
                <a:cs typeface="Arial" panose="020B0604020202020204" pitchFamily="34" charset="0"/>
              </a:rPr>
              <a:t>Introduction</a:t>
            </a:r>
            <a:r>
              <a:rPr lang="en-GB" sz="4400" b="1" dirty="0">
                <a:latin typeface="Arial" panose="020B0604020202020204" pitchFamily="34" charset="0"/>
                <a:cs typeface="Arial" panose="020B0604020202020204" pitchFamily="34" charset="0"/>
              </a:rPr>
              <a:t> </a:t>
            </a:r>
          </a:p>
        </p:txBody>
      </p:sp>
      <p:sp>
        <p:nvSpPr>
          <p:cNvPr id="3" name="Content Placeholder 2">
            <a:extLst>
              <a:ext uri="{FF2B5EF4-FFF2-40B4-BE49-F238E27FC236}">
                <a16:creationId xmlns:a16="http://schemas.microsoft.com/office/drawing/2014/main" id="{1B774731-3D94-EFAD-FFAD-3060AAB180AE}"/>
              </a:ext>
            </a:extLst>
          </p:cNvPr>
          <p:cNvSpPr>
            <a:spLocks noGrp="1"/>
          </p:cNvSpPr>
          <p:nvPr>
            <p:ph idx="1"/>
          </p:nvPr>
        </p:nvSpPr>
        <p:spPr/>
        <p:txBody>
          <a:bodyPr>
            <a:normAutofit/>
          </a:bodyPr>
          <a:lstStyle/>
          <a:p>
            <a:pPr marL="0" indent="0">
              <a:lnSpc>
                <a:spcPct val="150000"/>
              </a:lnSpc>
              <a:buNone/>
            </a:pPr>
            <a:r>
              <a:rPr lang="en-GB" sz="1100" dirty="0">
                <a:latin typeface="Arial" panose="020B0604020202020204" pitchFamily="34" charset="0"/>
                <a:cs typeface="Arial" panose="020B0604020202020204" pitchFamily="34" charset="0"/>
              </a:rPr>
              <a:t>.</a:t>
            </a:r>
          </a:p>
        </p:txBody>
      </p:sp>
      <p:sp>
        <p:nvSpPr>
          <p:cNvPr id="5" name="Text Placeholder 4">
            <a:extLst>
              <a:ext uri="{FF2B5EF4-FFF2-40B4-BE49-F238E27FC236}">
                <a16:creationId xmlns:a16="http://schemas.microsoft.com/office/drawing/2014/main" id="{44C5A74D-7FC0-42B8-16AB-5050CFFF82CF}"/>
              </a:ext>
            </a:extLst>
          </p:cNvPr>
          <p:cNvSpPr>
            <a:spLocks noGrp="1"/>
          </p:cNvSpPr>
          <p:nvPr>
            <p:ph type="body" sz="half" idx="2"/>
          </p:nvPr>
        </p:nvSpPr>
        <p:spPr/>
        <p:txBody>
          <a:bodyPr>
            <a:normAutofit/>
          </a:bodyPr>
          <a:lstStyle/>
          <a:p>
            <a:pPr>
              <a:lnSpc>
                <a:spcPct val="150000"/>
              </a:lnSpc>
            </a:pPr>
            <a:r>
              <a:rPr lang="en-GB" sz="1100" dirty="0">
                <a:latin typeface="Arial" panose="020B0604020202020204" pitchFamily="34" charset="0"/>
                <a:cs typeface="Arial" panose="020B0604020202020204" pitchFamily="34" charset="0"/>
              </a:rPr>
              <a:t>The presentation contains the following :</a:t>
            </a:r>
          </a:p>
          <a:p>
            <a:pPr>
              <a:lnSpc>
                <a:spcPct val="150000"/>
              </a:lnSpc>
            </a:pPr>
            <a:r>
              <a:rPr lang="en-GB" sz="1100" dirty="0">
                <a:latin typeface="Arial" panose="020B0604020202020204" pitchFamily="34" charset="0"/>
                <a:cs typeface="Arial" panose="020B0604020202020204" pitchFamily="34" charset="0"/>
              </a:rPr>
              <a:t>• A research-informed discussion on the nature and impact of the complex problem on employees and their organisations.</a:t>
            </a:r>
          </a:p>
          <a:p>
            <a:pPr>
              <a:lnSpc>
                <a:spcPct val="150000"/>
              </a:lnSpc>
            </a:pPr>
            <a:r>
              <a:rPr lang="en-GB" sz="1100" dirty="0">
                <a:latin typeface="Arial" panose="020B0604020202020204" pitchFamily="34" charset="0"/>
                <a:cs typeface="Arial" panose="020B0604020202020204" pitchFamily="34" charset="0"/>
              </a:rPr>
              <a:t>• A PESTLE analysis of the macro-environmental factors contributing to the complex problem.</a:t>
            </a:r>
          </a:p>
          <a:p>
            <a:pPr>
              <a:lnSpc>
                <a:spcPct val="150000"/>
              </a:lnSpc>
            </a:pPr>
            <a:r>
              <a:rPr lang="en-GB" sz="1100" dirty="0">
                <a:latin typeface="Arial" panose="020B0604020202020204" pitchFamily="34" charset="0"/>
                <a:cs typeface="Arial" panose="020B0604020202020204" pitchFamily="34" charset="0"/>
              </a:rPr>
              <a:t>• A research-informed cause-and-effect analysis, using Fishbone Diagram, of the complex problem.</a:t>
            </a:r>
          </a:p>
          <a:p>
            <a:pPr>
              <a:lnSpc>
                <a:spcPct val="150000"/>
              </a:lnSpc>
            </a:pPr>
            <a:r>
              <a:rPr lang="en-GB" sz="1100" dirty="0">
                <a:latin typeface="Arial" panose="020B0604020202020204" pitchFamily="34" charset="0"/>
                <a:cs typeface="Arial" panose="020B0604020202020204" pitchFamily="34" charset="0"/>
              </a:rPr>
              <a:t>• An evaluation of alternative solutions to the problem with an aim of choosing the most appropriate solution among these alternatives.</a:t>
            </a:r>
          </a:p>
        </p:txBody>
      </p:sp>
      <p:pic>
        <p:nvPicPr>
          <p:cNvPr id="19" name="Picture 18">
            <a:extLst>
              <a:ext uri="{FF2B5EF4-FFF2-40B4-BE49-F238E27FC236}">
                <a16:creationId xmlns:a16="http://schemas.microsoft.com/office/drawing/2014/main" id="{87933391-369F-1BE7-01A7-4563C66F479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90419" y="4611044"/>
            <a:ext cx="3810000" cy="1743075"/>
          </a:xfrm>
          <a:prstGeom prst="rect">
            <a:avLst/>
          </a:prstGeom>
        </p:spPr>
      </p:pic>
      <p:sp>
        <p:nvSpPr>
          <p:cNvPr id="20" name="TextBox 19">
            <a:extLst>
              <a:ext uri="{FF2B5EF4-FFF2-40B4-BE49-F238E27FC236}">
                <a16:creationId xmlns:a16="http://schemas.microsoft.com/office/drawing/2014/main" id="{A0984401-1A3F-424F-6FD0-55393E09A440}"/>
              </a:ext>
            </a:extLst>
          </p:cNvPr>
          <p:cNvSpPr txBox="1"/>
          <p:nvPr/>
        </p:nvSpPr>
        <p:spPr>
          <a:xfrm>
            <a:off x="690419" y="6354119"/>
            <a:ext cx="3810000" cy="230832"/>
          </a:xfrm>
          <a:prstGeom prst="rect">
            <a:avLst/>
          </a:prstGeom>
          <a:noFill/>
        </p:spPr>
        <p:txBody>
          <a:bodyPr wrap="square" rtlCol="0">
            <a:spAutoFit/>
          </a:bodyPr>
          <a:lstStyle/>
          <a:p>
            <a:r>
              <a:rPr lang="en-GB" sz="900">
                <a:hlinkClick r:id="rId3" tooltip="https://clotheshorse-diaryofaclotheshorse.blogspot.com/2014/08/the-new-aw14-collection-from-tm-lewin.html"/>
              </a:rPr>
              <a:t>This Photo</a:t>
            </a:r>
            <a:r>
              <a:rPr lang="en-GB" sz="900"/>
              <a:t> by Unknown Author is licensed under </a:t>
            </a:r>
            <a:r>
              <a:rPr lang="en-GB" sz="900">
                <a:hlinkClick r:id="rId4" tooltip="https://creativecommons.org/licenses/by-nc-nd/3.0/"/>
              </a:rPr>
              <a:t>CC BY-NC-ND</a:t>
            </a:r>
            <a:endParaRPr lang="en-GB" sz="900"/>
          </a:p>
        </p:txBody>
      </p:sp>
      <p:pic>
        <p:nvPicPr>
          <p:cNvPr id="23" name="Picture 22">
            <a:extLst>
              <a:ext uri="{FF2B5EF4-FFF2-40B4-BE49-F238E27FC236}">
                <a16:creationId xmlns:a16="http://schemas.microsoft.com/office/drawing/2014/main" id="{5BFD095E-C363-268D-243F-4DBCD4BB8593}"/>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144461" y="1585100"/>
            <a:ext cx="2169694" cy="5043892"/>
          </a:xfrm>
          <a:prstGeom prst="rect">
            <a:avLst/>
          </a:prstGeom>
        </p:spPr>
      </p:pic>
      <p:sp>
        <p:nvSpPr>
          <p:cNvPr id="24" name="TextBox 23">
            <a:extLst>
              <a:ext uri="{FF2B5EF4-FFF2-40B4-BE49-F238E27FC236}">
                <a16:creationId xmlns:a16="http://schemas.microsoft.com/office/drawing/2014/main" id="{30033E3B-E070-4451-5F3D-E58B39C059DE}"/>
              </a:ext>
            </a:extLst>
          </p:cNvPr>
          <p:cNvSpPr txBox="1"/>
          <p:nvPr/>
        </p:nvSpPr>
        <p:spPr>
          <a:xfrm>
            <a:off x="4500419" y="6534339"/>
            <a:ext cx="2802111" cy="369332"/>
          </a:xfrm>
          <a:prstGeom prst="rect">
            <a:avLst/>
          </a:prstGeom>
          <a:noFill/>
        </p:spPr>
        <p:txBody>
          <a:bodyPr wrap="square" rtlCol="0">
            <a:spAutoFit/>
          </a:bodyPr>
          <a:lstStyle/>
          <a:p>
            <a:r>
              <a:rPr lang="en-GB" sz="900" dirty="0">
                <a:hlinkClick r:id="rId6" tooltip="http://www.unlimitedbyjk.com/2016/07/tailored-by-tmlewin.html"/>
              </a:rPr>
              <a:t>This Photo</a:t>
            </a:r>
            <a:r>
              <a:rPr lang="en-GB" sz="900" dirty="0"/>
              <a:t> by Unknown Author is licensed under </a:t>
            </a:r>
            <a:r>
              <a:rPr lang="en-GB" sz="900" dirty="0">
                <a:hlinkClick r:id="rId4" tooltip="https://creativecommons.org/licenses/by-nc-nd/3.0/"/>
              </a:rPr>
              <a:t>CC BY-NC-ND</a:t>
            </a:r>
            <a:endParaRPr lang="en-GB" sz="900" dirty="0"/>
          </a:p>
        </p:txBody>
      </p:sp>
      <p:pic>
        <p:nvPicPr>
          <p:cNvPr id="26" name="Picture 25">
            <a:extLst>
              <a:ext uri="{FF2B5EF4-FFF2-40B4-BE49-F238E27FC236}">
                <a16:creationId xmlns:a16="http://schemas.microsoft.com/office/drawing/2014/main" id="{D659E0A6-36C5-6270-DA0B-6A09B7FF0872}"/>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434422" y="1585100"/>
            <a:ext cx="4565816" cy="5043892"/>
          </a:xfrm>
          <a:prstGeom prst="rect">
            <a:avLst/>
          </a:prstGeom>
        </p:spPr>
      </p:pic>
      <p:sp>
        <p:nvSpPr>
          <p:cNvPr id="27" name="TextBox 26">
            <a:extLst>
              <a:ext uri="{FF2B5EF4-FFF2-40B4-BE49-F238E27FC236}">
                <a16:creationId xmlns:a16="http://schemas.microsoft.com/office/drawing/2014/main" id="{8610E8B0-31ED-4A6D-6EEF-18154BD5420B}"/>
              </a:ext>
            </a:extLst>
          </p:cNvPr>
          <p:cNvSpPr txBox="1"/>
          <p:nvPr/>
        </p:nvSpPr>
        <p:spPr>
          <a:xfrm>
            <a:off x="7826305" y="6534339"/>
            <a:ext cx="2414800" cy="369332"/>
          </a:xfrm>
          <a:prstGeom prst="rect">
            <a:avLst/>
          </a:prstGeom>
          <a:noFill/>
        </p:spPr>
        <p:txBody>
          <a:bodyPr wrap="square" rtlCol="0">
            <a:spAutoFit/>
          </a:bodyPr>
          <a:lstStyle/>
          <a:p>
            <a:r>
              <a:rPr lang="en-GB" sz="900" dirty="0">
                <a:hlinkClick r:id="rId6" tooltip="http://www.unlimitedbyjk.com/2016/07/tailored-by-tmlewin.html"/>
              </a:rPr>
              <a:t>This Photo</a:t>
            </a:r>
            <a:r>
              <a:rPr lang="en-GB" sz="900" dirty="0"/>
              <a:t> by Unknown Author is licensed under </a:t>
            </a:r>
            <a:r>
              <a:rPr lang="en-GB" sz="900" dirty="0">
                <a:hlinkClick r:id="rId4" tooltip="https://creativecommons.org/licenses/by-nc-nd/3.0/"/>
              </a:rPr>
              <a:t>CC BY-NC-ND</a:t>
            </a:r>
            <a:endParaRPr lang="en-GB" sz="900" dirty="0"/>
          </a:p>
        </p:txBody>
      </p:sp>
      <p:sp>
        <p:nvSpPr>
          <p:cNvPr id="28" name="Slide Number Placeholder 27">
            <a:extLst>
              <a:ext uri="{FF2B5EF4-FFF2-40B4-BE49-F238E27FC236}">
                <a16:creationId xmlns:a16="http://schemas.microsoft.com/office/drawing/2014/main" id="{A8B10B8D-B6E3-3BD1-BAF4-3BE69DAAF70E}"/>
              </a:ext>
            </a:extLst>
          </p:cNvPr>
          <p:cNvSpPr>
            <a:spLocks noGrp="1"/>
          </p:cNvSpPr>
          <p:nvPr>
            <p:ph type="sldNum" sz="quarter" idx="12"/>
          </p:nvPr>
        </p:nvSpPr>
        <p:spPr/>
        <p:txBody>
          <a:bodyPr/>
          <a:lstStyle/>
          <a:p>
            <a:fld id="{E54B79D5-41DB-4108-B0F4-86EC43AD7DA1}" type="slidenum">
              <a:rPr lang="en-GB" smtClean="0"/>
              <a:t>2</a:t>
            </a:fld>
            <a:endParaRPr lang="en-GB"/>
          </a:p>
        </p:txBody>
      </p:sp>
    </p:spTree>
    <p:extLst>
      <p:ext uri="{BB962C8B-B14F-4D97-AF65-F5344CB8AC3E}">
        <p14:creationId xmlns:p14="http://schemas.microsoft.com/office/powerpoint/2010/main" val="1338062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FEF29-B945-677F-ADA0-CC2E211AA1C9}"/>
              </a:ext>
            </a:extLst>
          </p:cNvPr>
          <p:cNvSpPr>
            <a:spLocks noGrp="1"/>
          </p:cNvSpPr>
          <p:nvPr>
            <p:ph type="title"/>
          </p:nvPr>
        </p:nvSpPr>
        <p:spPr>
          <a:xfrm>
            <a:off x="201229" y="0"/>
            <a:ext cx="11296258" cy="1241835"/>
          </a:xfrm>
        </p:spPr>
        <p:txBody>
          <a:bodyPr>
            <a:noAutofit/>
          </a:bodyPr>
          <a:lstStyle/>
          <a:p>
            <a:pPr algn="l"/>
            <a:r>
              <a:rPr lang="en-GB" sz="2400" dirty="0">
                <a:solidFill>
                  <a:schemeClr val="bg1"/>
                </a:solidFill>
                <a:latin typeface="Arial" panose="020B0604020202020204" pitchFamily="34" charset="0"/>
                <a:cs typeface="Arial" panose="020B0604020202020204" pitchFamily="34" charset="0"/>
              </a:rPr>
              <a:t>Understanding  the nature and impact of Profit Decline at T M Lewin</a:t>
            </a:r>
          </a:p>
        </p:txBody>
      </p:sp>
      <p:sp>
        <p:nvSpPr>
          <p:cNvPr id="16" name="Text Placeholder 15">
            <a:extLst>
              <a:ext uri="{FF2B5EF4-FFF2-40B4-BE49-F238E27FC236}">
                <a16:creationId xmlns:a16="http://schemas.microsoft.com/office/drawing/2014/main" id="{5DD06B05-1042-4025-E4EE-0E561A1A09CB}"/>
              </a:ext>
            </a:extLst>
          </p:cNvPr>
          <p:cNvSpPr>
            <a:spLocks noGrp="1"/>
          </p:cNvSpPr>
          <p:nvPr>
            <p:ph type="body" sz="half" idx="2"/>
          </p:nvPr>
        </p:nvSpPr>
        <p:spPr>
          <a:xfrm>
            <a:off x="609602" y="1435102"/>
            <a:ext cx="6341704" cy="5348253"/>
          </a:xfrm>
        </p:spPr>
        <p:txBody>
          <a:bodyPr>
            <a:normAutofit/>
          </a:bodyPr>
          <a:lstStyle/>
          <a:p>
            <a:pPr>
              <a:lnSpc>
                <a:spcPct val="150000"/>
              </a:lnSpc>
            </a:pPr>
            <a:r>
              <a:rPr lang="en-GB" sz="110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rPr>
              <a:t>A problem is :</a:t>
            </a:r>
          </a:p>
          <a:p>
            <a:pPr marL="171450" indent="-171450">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  A perceived gap between the existing state and a desired state, or a deviation from a norm, standard, or status quo. (Business dictionary, 2020).</a:t>
            </a:r>
          </a:p>
          <a:p>
            <a:pPr marL="171450" indent="-171450">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  A matter or situation regarded as unwelcome or harmful and needing to be dealt with and overcome. (Oxford dictionaries, 2020).  </a:t>
            </a:r>
          </a:p>
          <a:p>
            <a:pPr>
              <a:lnSpc>
                <a:spcPct val="150000"/>
              </a:lnSpc>
            </a:pPr>
            <a:r>
              <a:rPr lang="en-GB" sz="1200" dirty="0">
                <a:latin typeface="Arial" panose="020B0604020202020204" pitchFamily="34" charset="0"/>
                <a:cs typeface="Arial" panose="020B0604020202020204" pitchFamily="34" charset="0"/>
              </a:rPr>
              <a:t>         Every business suffers losses on their assets from time to time . (</a:t>
            </a:r>
            <a:r>
              <a:rPr lang="nl-NL" sz="1200" dirty="0">
                <a:latin typeface="Arial" panose="020B0604020202020204" pitchFamily="34" charset="0"/>
                <a:cs typeface="Arial" panose="020B0604020202020204" pitchFamily="34" charset="0"/>
              </a:rPr>
              <a:t>Dan Schendel, G. R. Patton, James </a:t>
            </a:r>
            <a:r>
              <a:rPr lang="nl-NL" sz="1200" dirty="0" err="1">
                <a:latin typeface="Arial" panose="020B0604020202020204" pitchFamily="34" charset="0"/>
                <a:cs typeface="Arial" panose="020B0604020202020204" pitchFamily="34" charset="0"/>
              </a:rPr>
              <a:t>Riggs</a:t>
            </a:r>
            <a:r>
              <a:rPr lang="nl-NL" sz="1200" dirty="0">
                <a:latin typeface="Arial" panose="020B0604020202020204" pitchFamily="34" charset="0"/>
                <a:cs typeface="Arial" panose="020B0604020202020204" pitchFamily="34" charset="0"/>
              </a:rPr>
              <a:t>, 1976). </a:t>
            </a:r>
            <a:r>
              <a:rPr lang="en-GB" sz="1200" dirty="0">
                <a:latin typeface="Arial" panose="020B0604020202020204" pitchFamily="34" charset="0"/>
                <a:cs typeface="Arial" panose="020B0604020202020204" pitchFamily="34" charset="0"/>
              </a:rPr>
              <a:t>Environmental changes can be accompanied by significant declines. Lockdown and restricted access to retail outlets have significantly reduced consumption ,creating problems related to excess of </a:t>
            </a:r>
            <a:r>
              <a:rPr lang="en-GB" sz="1200" dirty="0" err="1">
                <a:latin typeface="Arial" panose="020B0604020202020204" pitchFamily="34" charset="0"/>
                <a:cs typeface="Arial" panose="020B0604020202020204" pitchFamily="34" charset="0"/>
              </a:rPr>
              <a:t>inventory,reduced</a:t>
            </a:r>
            <a:r>
              <a:rPr lang="en-GB" sz="1200" dirty="0">
                <a:latin typeface="Arial" panose="020B0604020202020204" pitchFamily="34" charset="0"/>
                <a:cs typeface="Arial" panose="020B0604020202020204" pitchFamily="34" charset="0"/>
              </a:rPr>
              <a:t> sales and disposal of unused goods. </a:t>
            </a:r>
          </a:p>
          <a:p>
            <a:pPr>
              <a:lnSpc>
                <a:spcPct val="150000"/>
              </a:lnSpc>
            </a:pPr>
            <a:r>
              <a:rPr lang="en-GB" sz="1200" dirty="0">
                <a:latin typeface="Arial" panose="020B0604020202020204" pitchFamily="34" charset="0"/>
                <a:cs typeface="Arial" panose="020B0604020202020204" pitchFamily="34" charset="0"/>
              </a:rPr>
              <a:t>         T M Lewin is facing the problem of declining profitability caused by the fall of formal shirt purchases as the pandemic made consumers work from home and there are restrictions on large events and the impact on this brand has been severe. </a:t>
            </a:r>
          </a:p>
          <a:p>
            <a:pPr>
              <a:lnSpc>
                <a:spcPct val="150000"/>
              </a:lnSpc>
            </a:pPr>
            <a:r>
              <a:rPr lang="en-GB" sz="1200" dirty="0">
                <a:latin typeface="Arial" panose="020B0604020202020204" pitchFamily="34" charset="0"/>
                <a:cs typeface="Arial" panose="020B0604020202020204" pitchFamily="34" charset="0"/>
              </a:rPr>
              <a:t> </a:t>
            </a:r>
          </a:p>
          <a:p>
            <a:pPr>
              <a:lnSpc>
                <a:spcPct val="150000"/>
              </a:lnSpc>
            </a:pPr>
            <a:endParaRPr lang="en-GB" sz="1100" dirty="0">
              <a:latin typeface="Arial" panose="020B0604020202020204" pitchFamily="34" charset="0"/>
              <a:cs typeface="Arial" panose="020B0604020202020204" pitchFamily="34" charset="0"/>
            </a:endParaRPr>
          </a:p>
        </p:txBody>
      </p:sp>
      <p:pic>
        <p:nvPicPr>
          <p:cNvPr id="24" name="Picture 23">
            <a:extLst>
              <a:ext uri="{FF2B5EF4-FFF2-40B4-BE49-F238E27FC236}">
                <a16:creationId xmlns:a16="http://schemas.microsoft.com/office/drawing/2014/main" id="{AD48AAEF-2DFD-3D69-88FD-9661D86921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9687" y="4877102"/>
            <a:ext cx="3716394" cy="1906253"/>
          </a:xfrm>
          <a:prstGeom prst="rect">
            <a:avLst/>
          </a:prstGeom>
        </p:spPr>
      </p:pic>
      <p:sp>
        <p:nvSpPr>
          <p:cNvPr id="25" name="TextBox 24">
            <a:extLst>
              <a:ext uri="{FF2B5EF4-FFF2-40B4-BE49-F238E27FC236}">
                <a16:creationId xmlns:a16="http://schemas.microsoft.com/office/drawing/2014/main" id="{19A6932C-24E7-D072-6B7B-4FAA21DCF78A}"/>
              </a:ext>
            </a:extLst>
          </p:cNvPr>
          <p:cNvSpPr txBox="1"/>
          <p:nvPr/>
        </p:nvSpPr>
        <p:spPr>
          <a:xfrm>
            <a:off x="958788" y="6356997"/>
            <a:ext cx="6152226" cy="335156"/>
          </a:xfrm>
          <a:prstGeom prst="rect">
            <a:avLst/>
          </a:prstGeom>
          <a:noFill/>
        </p:spPr>
        <p:txBody>
          <a:bodyPr wrap="square" rtlCol="0">
            <a:spAutoFit/>
          </a:bodyPr>
          <a:lstStyle/>
          <a:p>
            <a:pPr marL="0" marR="0" lvl="0" indent="0" algn="l" defTabSz="1219170" rtl="0" eaLnBrk="1" fontAlgn="auto" latinLnBrk="0" hangingPunct="1">
              <a:lnSpc>
                <a:spcPct val="150000"/>
              </a:lnSpc>
              <a:spcBef>
                <a:spcPct val="20000"/>
              </a:spcBef>
              <a:spcAft>
                <a:spcPts val="0"/>
              </a:spcAft>
              <a:buClrTx/>
              <a:buSzTx/>
              <a:buFont typeface="Arial" pitchFamily="34" charset="0"/>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3"/>
              </a:rPr>
              <a:t>https://cdn1.iconfinder.com/data/icons/office-business-special-set-2/145/54-512.png</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29" name="Content Placeholder 28">
            <a:extLst>
              <a:ext uri="{FF2B5EF4-FFF2-40B4-BE49-F238E27FC236}">
                <a16:creationId xmlns:a16="http://schemas.microsoft.com/office/drawing/2014/main" id="{2411FFA4-552D-BC85-4DCF-84178D7E44CC}"/>
              </a:ext>
            </a:extLst>
          </p:cNvPr>
          <p:cNvPicPr>
            <a:picLocks noGrp="1" noChangeAspect="1"/>
          </p:cNvPicPr>
          <p:nvPr>
            <p:ph idx="1"/>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111014" y="1758022"/>
            <a:ext cx="4631094" cy="4934131"/>
          </a:xfrm>
        </p:spPr>
      </p:pic>
      <p:sp>
        <p:nvSpPr>
          <p:cNvPr id="30" name="TextBox 29">
            <a:extLst>
              <a:ext uri="{FF2B5EF4-FFF2-40B4-BE49-F238E27FC236}">
                <a16:creationId xmlns:a16="http://schemas.microsoft.com/office/drawing/2014/main" id="{3A0FA4DA-9D00-380A-C77A-6C800E561AAD}"/>
              </a:ext>
            </a:extLst>
          </p:cNvPr>
          <p:cNvSpPr txBox="1"/>
          <p:nvPr/>
        </p:nvSpPr>
        <p:spPr>
          <a:xfrm>
            <a:off x="7883370" y="1435102"/>
            <a:ext cx="4308629" cy="369332"/>
          </a:xfrm>
          <a:prstGeom prst="rect">
            <a:avLst/>
          </a:prstGeom>
          <a:noFill/>
        </p:spPr>
        <p:txBody>
          <a:bodyPr wrap="square" rtlCol="0">
            <a:spAutoFit/>
          </a:bodyPr>
          <a:lstStyle/>
          <a:p>
            <a:r>
              <a:rPr lang="en-GB" dirty="0">
                <a:hlinkClick r:id="rId6"/>
              </a:rPr>
              <a:t>jpg (5696×3520) (pxhere.com)</a:t>
            </a:r>
            <a:endParaRPr lang="en-GB" dirty="0"/>
          </a:p>
        </p:txBody>
      </p:sp>
      <p:sp>
        <p:nvSpPr>
          <p:cNvPr id="31" name="Slide Number Placeholder 30">
            <a:extLst>
              <a:ext uri="{FF2B5EF4-FFF2-40B4-BE49-F238E27FC236}">
                <a16:creationId xmlns:a16="http://schemas.microsoft.com/office/drawing/2014/main" id="{C372E734-288A-6993-69EE-587A531459A2}"/>
              </a:ext>
            </a:extLst>
          </p:cNvPr>
          <p:cNvSpPr>
            <a:spLocks noGrp="1"/>
          </p:cNvSpPr>
          <p:nvPr>
            <p:ph type="sldNum" sz="quarter" idx="12"/>
          </p:nvPr>
        </p:nvSpPr>
        <p:spPr/>
        <p:txBody>
          <a:bodyPr/>
          <a:lstStyle/>
          <a:p>
            <a:fld id="{E54B79D5-41DB-4108-B0F4-86EC43AD7DA1}" type="slidenum">
              <a:rPr lang="en-GB" smtClean="0"/>
              <a:t>3</a:t>
            </a:fld>
            <a:endParaRPr lang="en-GB"/>
          </a:p>
        </p:txBody>
      </p:sp>
    </p:spTree>
    <p:extLst>
      <p:ext uri="{BB962C8B-B14F-4D97-AF65-F5344CB8AC3E}">
        <p14:creationId xmlns:p14="http://schemas.microsoft.com/office/powerpoint/2010/main" val="20153282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69BA8-D01F-9662-2C04-3306FD6428B0}"/>
              </a:ext>
            </a:extLst>
          </p:cNvPr>
          <p:cNvSpPr>
            <a:spLocks noGrp="1"/>
          </p:cNvSpPr>
          <p:nvPr>
            <p:ph type="title"/>
          </p:nvPr>
        </p:nvSpPr>
        <p:spPr>
          <a:xfrm>
            <a:off x="435006" y="374900"/>
            <a:ext cx="10954769" cy="763525"/>
          </a:xfrm>
        </p:spPr>
        <p:txBody>
          <a:bodyPr>
            <a:normAutofit fontScale="90000"/>
          </a:bodyPr>
          <a:lstStyle/>
          <a:p>
            <a:pPr algn="l"/>
            <a:r>
              <a:rPr lang="en-GB" sz="3200" b="1" dirty="0">
                <a:latin typeface="Arial" panose="020B0604020202020204" pitchFamily="34" charset="0"/>
                <a:cs typeface="Arial" panose="020B0604020202020204" pitchFamily="34" charset="0"/>
              </a:rPr>
              <a:t>The impact of Profit Decline at T M Lewin and on employees  </a:t>
            </a:r>
            <a:endParaRPr lang="en-GB" sz="3200" b="1" dirty="0"/>
          </a:p>
        </p:txBody>
      </p:sp>
      <p:sp>
        <p:nvSpPr>
          <p:cNvPr id="3" name="Content Placeholder 2">
            <a:extLst>
              <a:ext uri="{FF2B5EF4-FFF2-40B4-BE49-F238E27FC236}">
                <a16:creationId xmlns:a16="http://schemas.microsoft.com/office/drawing/2014/main" id="{30945E72-4F21-FCE1-6B71-9C6BA7AA6372}"/>
              </a:ext>
            </a:extLst>
          </p:cNvPr>
          <p:cNvSpPr>
            <a:spLocks noGrp="1"/>
          </p:cNvSpPr>
          <p:nvPr>
            <p:ph idx="1"/>
          </p:nvPr>
        </p:nvSpPr>
        <p:spPr>
          <a:xfrm>
            <a:off x="3245507" y="1207363"/>
            <a:ext cx="8144267" cy="5650637"/>
          </a:xfrm>
        </p:spPr>
        <p:txBody>
          <a:bodyPr>
            <a:normAutofit/>
          </a:bodyPr>
          <a:lstStyle/>
          <a:p>
            <a:pPr>
              <a:lnSpc>
                <a:spcPct val="150000"/>
              </a:lnSpc>
            </a:pPr>
            <a:r>
              <a:rPr lang="en-GB" sz="1100" dirty="0">
                <a:solidFill>
                  <a:schemeClr val="tx1"/>
                </a:solidFill>
                <a:latin typeface="Arial" panose="020B0604020202020204" pitchFamily="34" charset="0"/>
                <a:cs typeface="Arial" panose="020B0604020202020204" pitchFamily="34" charset="0"/>
              </a:rPr>
              <a:t>The impact on employees has been a very serious one making some of them </a:t>
            </a:r>
            <a:r>
              <a:rPr lang="en-GB" sz="1100" dirty="0" err="1">
                <a:solidFill>
                  <a:schemeClr val="tx1"/>
                </a:solidFill>
                <a:latin typeface="Arial" panose="020B0604020202020204" pitchFamily="34" charset="0"/>
                <a:cs typeface="Arial" panose="020B0604020202020204" pitchFamily="34" charset="0"/>
              </a:rPr>
              <a:t>them</a:t>
            </a:r>
            <a:r>
              <a:rPr lang="en-GB" sz="1100" dirty="0">
                <a:solidFill>
                  <a:schemeClr val="tx1"/>
                </a:solidFill>
                <a:latin typeface="Arial" panose="020B0604020202020204" pitchFamily="34" charset="0"/>
                <a:cs typeface="Arial" panose="020B0604020202020204" pitchFamily="34" charset="0"/>
              </a:rPr>
              <a:t> losing their jobs ,some working from home , struggling with the cost-of-living.</a:t>
            </a:r>
          </a:p>
          <a:p>
            <a:pPr>
              <a:lnSpc>
                <a:spcPct val="150000"/>
              </a:lnSpc>
            </a:pPr>
            <a:r>
              <a:rPr lang="en-GB" sz="1100" dirty="0">
                <a:solidFill>
                  <a:schemeClr val="tx1"/>
                </a:solidFill>
                <a:latin typeface="Arial" panose="020B0604020202020204" pitchFamily="34" charset="0"/>
                <a:cs typeface="Arial" panose="020B0604020202020204" pitchFamily="34" charset="0"/>
              </a:rPr>
              <a:t> Nick Fisher, the vice president of Insolvency   said economic conditions are tougher in many industries. Consumers are now increasingly wary of rising economic ,personal finance and cost of living, spending money in a variety of ways. (The Guardian, 2021). </a:t>
            </a:r>
          </a:p>
          <a:p>
            <a:pPr>
              <a:lnSpc>
                <a:spcPct val="150000"/>
              </a:lnSpc>
            </a:pPr>
            <a:endParaRPr lang="en-GB" sz="1100" dirty="0">
              <a:solidFill>
                <a:schemeClr val="tx1"/>
              </a:solidFill>
              <a:latin typeface="Arial" panose="020B0604020202020204" pitchFamily="34" charset="0"/>
              <a:cs typeface="Arial" panose="020B0604020202020204" pitchFamily="34" charset="0"/>
            </a:endParaRPr>
          </a:p>
          <a:p>
            <a:pPr>
              <a:lnSpc>
                <a:spcPct val="150000"/>
              </a:lnSpc>
            </a:pPr>
            <a:endParaRPr lang="en-GB" sz="1100" dirty="0">
              <a:solidFill>
                <a:schemeClr val="tx1"/>
              </a:solidFill>
              <a:latin typeface="Arial" panose="020B0604020202020204" pitchFamily="34" charset="0"/>
              <a:cs typeface="Arial" panose="020B0604020202020204" pitchFamily="34" charset="0"/>
            </a:endParaRPr>
          </a:p>
          <a:p>
            <a:pPr>
              <a:lnSpc>
                <a:spcPct val="150000"/>
              </a:lnSpc>
            </a:pPr>
            <a:endParaRPr lang="en-GB" sz="1100" dirty="0">
              <a:solidFill>
                <a:schemeClr val="tx1"/>
              </a:solidFill>
              <a:latin typeface="Arial" panose="020B0604020202020204" pitchFamily="34" charset="0"/>
              <a:cs typeface="Arial" panose="020B0604020202020204" pitchFamily="34" charset="0"/>
            </a:endParaRPr>
          </a:p>
          <a:p>
            <a:pPr>
              <a:lnSpc>
                <a:spcPct val="150000"/>
              </a:lnSpc>
            </a:pPr>
            <a:endParaRPr lang="en-GB" sz="1100" dirty="0">
              <a:solidFill>
                <a:schemeClr val="tx1"/>
              </a:solidFill>
              <a:latin typeface="Arial" panose="020B0604020202020204" pitchFamily="34" charset="0"/>
              <a:cs typeface="Arial" panose="020B0604020202020204" pitchFamily="34" charset="0"/>
            </a:endParaRPr>
          </a:p>
          <a:p>
            <a:pPr>
              <a:lnSpc>
                <a:spcPct val="150000"/>
              </a:lnSpc>
            </a:pPr>
            <a:endParaRPr lang="en-GB" sz="1100" dirty="0">
              <a:solidFill>
                <a:schemeClr val="tx1"/>
              </a:solidFill>
              <a:latin typeface="Arial" panose="020B0604020202020204" pitchFamily="34" charset="0"/>
              <a:cs typeface="Arial" panose="020B0604020202020204" pitchFamily="34" charset="0"/>
            </a:endParaRPr>
          </a:p>
          <a:p>
            <a:pPr>
              <a:lnSpc>
                <a:spcPct val="150000"/>
              </a:lnSpc>
            </a:pPr>
            <a:endParaRPr lang="en-GB" sz="1100" dirty="0">
              <a:solidFill>
                <a:schemeClr val="tx1"/>
              </a:solidFill>
              <a:latin typeface="Arial" panose="020B0604020202020204" pitchFamily="34" charset="0"/>
              <a:cs typeface="Arial" panose="020B0604020202020204" pitchFamily="34" charset="0"/>
            </a:endParaRPr>
          </a:p>
          <a:p>
            <a:pPr>
              <a:lnSpc>
                <a:spcPct val="150000"/>
              </a:lnSpc>
            </a:pPr>
            <a:endParaRPr lang="en-GB" sz="1100" dirty="0">
              <a:solidFill>
                <a:schemeClr val="tx1"/>
              </a:solidFill>
              <a:latin typeface="Arial" panose="020B0604020202020204" pitchFamily="34" charset="0"/>
              <a:cs typeface="Arial" panose="020B0604020202020204" pitchFamily="34" charset="0"/>
            </a:endParaRPr>
          </a:p>
          <a:p>
            <a:pPr>
              <a:lnSpc>
                <a:spcPct val="150000"/>
              </a:lnSpc>
            </a:pPr>
            <a:endParaRPr lang="en-GB" sz="1100" dirty="0">
              <a:solidFill>
                <a:schemeClr val="tx1"/>
              </a:solidFill>
              <a:latin typeface="Arial" panose="020B0604020202020204" pitchFamily="34" charset="0"/>
              <a:cs typeface="Arial" panose="020B0604020202020204" pitchFamily="34" charset="0"/>
            </a:endParaRPr>
          </a:p>
          <a:p>
            <a:pPr>
              <a:lnSpc>
                <a:spcPct val="150000"/>
              </a:lnSpc>
            </a:pPr>
            <a:endParaRPr lang="en-GB" sz="1100" dirty="0">
              <a:solidFill>
                <a:schemeClr val="tx1"/>
              </a:solidFill>
              <a:latin typeface="Arial" panose="020B0604020202020204" pitchFamily="34" charset="0"/>
              <a:cs typeface="Arial" panose="020B0604020202020204" pitchFamily="34" charset="0"/>
            </a:endParaRPr>
          </a:p>
          <a:p>
            <a:pPr marL="0" indent="0">
              <a:lnSpc>
                <a:spcPct val="150000"/>
              </a:lnSpc>
              <a:buNone/>
            </a:pPr>
            <a:r>
              <a:rPr lang="en-GB" sz="1100" dirty="0">
                <a:solidFill>
                  <a:schemeClr val="tx1"/>
                </a:solidFill>
                <a:latin typeface="Arial" panose="020B0604020202020204" pitchFamily="34" charset="0"/>
                <a:cs typeface="Arial" panose="020B0604020202020204" pitchFamily="34" charset="0"/>
              </a:rPr>
              <a:t>    </a:t>
            </a:r>
          </a:p>
          <a:p>
            <a:pPr marL="0" indent="0">
              <a:lnSpc>
                <a:spcPct val="150000"/>
              </a:lnSpc>
              <a:buNone/>
            </a:pPr>
            <a:endParaRPr lang="en-GB" sz="1100" dirty="0">
              <a:solidFill>
                <a:schemeClr val="tx1"/>
              </a:solidFill>
              <a:latin typeface="Arial" panose="020B0604020202020204" pitchFamily="34" charset="0"/>
              <a:cs typeface="Arial" panose="020B0604020202020204" pitchFamily="34" charset="0"/>
            </a:endParaRPr>
          </a:p>
          <a:p>
            <a:pPr marL="0" indent="0">
              <a:lnSpc>
                <a:spcPct val="150000"/>
              </a:lnSpc>
              <a:buNone/>
            </a:pPr>
            <a:endParaRPr lang="en-GB" sz="1100" dirty="0">
              <a:solidFill>
                <a:schemeClr val="tx1"/>
              </a:solidFill>
              <a:latin typeface="Arial" panose="020B0604020202020204" pitchFamily="34" charset="0"/>
              <a:cs typeface="Arial" panose="020B0604020202020204" pitchFamily="34" charset="0"/>
            </a:endParaRPr>
          </a:p>
          <a:p>
            <a:pPr marL="0" indent="0">
              <a:lnSpc>
                <a:spcPct val="150000"/>
              </a:lnSpc>
              <a:buNone/>
            </a:pPr>
            <a:endParaRPr lang="en-GB" sz="1100" dirty="0">
              <a:solidFill>
                <a:schemeClr val="tx1"/>
              </a:solidFill>
              <a:latin typeface="Arial" panose="020B0604020202020204" pitchFamily="34" charset="0"/>
              <a:cs typeface="Arial" panose="020B0604020202020204" pitchFamily="34" charset="0"/>
            </a:endParaRPr>
          </a:p>
          <a:p>
            <a:pPr marL="0" indent="0">
              <a:lnSpc>
                <a:spcPct val="150000"/>
              </a:lnSpc>
              <a:buNone/>
            </a:pPr>
            <a:r>
              <a:rPr lang="en-GB" sz="1100" dirty="0">
                <a:solidFill>
                  <a:schemeClr val="tx1"/>
                </a:solidFill>
                <a:latin typeface="Arial" panose="020B0604020202020204" pitchFamily="34" charset="0"/>
                <a:cs typeface="Arial" panose="020B0604020202020204" pitchFamily="34" charset="0"/>
              </a:rPr>
              <a:t>       To  solve any problem , the causes must be identified. In this case, PESTEL and Fishbone have been used to identify the causes and then to choose the appropriate solution to solve the complex problem. </a:t>
            </a:r>
          </a:p>
          <a:p>
            <a:pPr>
              <a:lnSpc>
                <a:spcPct val="150000"/>
              </a:lnSpc>
            </a:pPr>
            <a:endParaRPr lang="en-GB" sz="1100" dirty="0">
              <a:solidFill>
                <a:schemeClr val="tx1"/>
              </a:solidFill>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3A54647C-19AD-BCF5-5A3F-D2BEF686ECB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630966" y="2788847"/>
            <a:ext cx="2465033" cy="2645972"/>
          </a:xfrm>
          <a:prstGeom prst="rect">
            <a:avLst/>
          </a:prstGeom>
        </p:spPr>
      </p:pic>
      <p:sp>
        <p:nvSpPr>
          <p:cNvPr id="9" name="TextBox 8">
            <a:extLst>
              <a:ext uri="{FF2B5EF4-FFF2-40B4-BE49-F238E27FC236}">
                <a16:creationId xmlns:a16="http://schemas.microsoft.com/office/drawing/2014/main" id="{B623CDEB-A9BF-3E8D-218C-F0E497CF3E39}"/>
              </a:ext>
            </a:extLst>
          </p:cNvPr>
          <p:cNvSpPr txBox="1"/>
          <p:nvPr/>
        </p:nvSpPr>
        <p:spPr>
          <a:xfrm>
            <a:off x="3568823" y="4940561"/>
            <a:ext cx="1997476" cy="369332"/>
          </a:xfrm>
          <a:prstGeom prst="rect">
            <a:avLst/>
          </a:prstGeom>
          <a:noFill/>
        </p:spPr>
        <p:txBody>
          <a:bodyPr wrap="square" rtlCol="0">
            <a:spAutoFit/>
          </a:bodyPr>
          <a:lstStyle/>
          <a:p>
            <a:r>
              <a:rPr lang="en-GB" sz="900">
                <a:hlinkClick r:id="rId3" tooltip="https://www.vinodbidwaik.com/2021/06/problem-solving-solutions-that-creates.html"/>
              </a:rPr>
              <a:t>This Photo</a:t>
            </a:r>
            <a:r>
              <a:rPr lang="en-GB" sz="900"/>
              <a:t> by Unknown Author is licensed under </a:t>
            </a:r>
            <a:r>
              <a:rPr lang="en-GB" sz="900">
                <a:hlinkClick r:id="rId4" tooltip="https://creativecommons.org/licenses/by-nc-nd/3.0/"/>
              </a:rPr>
              <a:t>CC BY-NC-ND</a:t>
            </a:r>
            <a:endParaRPr lang="en-GB" sz="900"/>
          </a:p>
        </p:txBody>
      </p:sp>
      <p:pic>
        <p:nvPicPr>
          <p:cNvPr id="11" name="Picture 10">
            <a:extLst>
              <a:ext uri="{FF2B5EF4-FFF2-40B4-BE49-F238E27FC236}">
                <a16:creationId xmlns:a16="http://schemas.microsoft.com/office/drawing/2014/main" id="{C834617B-6927-78C3-ABB7-EF8744EFB38C}"/>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6862439" y="2644902"/>
            <a:ext cx="4027811" cy="3258748"/>
          </a:xfrm>
          <a:prstGeom prst="rect">
            <a:avLst/>
          </a:prstGeom>
        </p:spPr>
      </p:pic>
      <p:sp>
        <p:nvSpPr>
          <p:cNvPr id="12" name="TextBox 11">
            <a:extLst>
              <a:ext uri="{FF2B5EF4-FFF2-40B4-BE49-F238E27FC236}">
                <a16:creationId xmlns:a16="http://schemas.microsoft.com/office/drawing/2014/main" id="{10F8C502-CB6A-54AB-1DB0-351065C3C49F}"/>
              </a:ext>
            </a:extLst>
          </p:cNvPr>
          <p:cNvSpPr txBox="1"/>
          <p:nvPr/>
        </p:nvSpPr>
        <p:spPr>
          <a:xfrm>
            <a:off x="10073471" y="4802062"/>
            <a:ext cx="1316303" cy="507831"/>
          </a:xfrm>
          <a:prstGeom prst="rect">
            <a:avLst/>
          </a:prstGeom>
          <a:noFill/>
        </p:spPr>
        <p:txBody>
          <a:bodyPr wrap="square" rtlCol="0">
            <a:spAutoFit/>
          </a:bodyPr>
          <a:lstStyle/>
          <a:p>
            <a:r>
              <a:rPr lang="en-GB" sz="900" dirty="0">
                <a:hlinkClick r:id="rId6" tooltip="https://ecampusontario.pressbooks.pub/commbusprofcdn/chapter/group-problem-solving/"/>
              </a:rPr>
              <a:t>This Photo</a:t>
            </a:r>
            <a:r>
              <a:rPr lang="en-GB" sz="900" dirty="0"/>
              <a:t> by Unknown Author is licensed under </a:t>
            </a:r>
            <a:r>
              <a:rPr lang="en-GB" sz="900" dirty="0">
                <a:hlinkClick r:id="rId7" tooltip="https://creativecommons.org/licenses/by-sa/3.0/"/>
              </a:rPr>
              <a:t>CC BY-SA</a:t>
            </a:r>
            <a:endParaRPr lang="en-GB" sz="900" dirty="0"/>
          </a:p>
        </p:txBody>
      </p:sp>
      <p:sp>
        <p:nvSpPr>
          <p:cNvPr id="13" name="Slide Number Placeholder 12">
            <a:extLst>
              <a:ext uri="{FF2B5EF4-FFF2-40B4-BE49-F238E27FC236}">
                <a16:creationId xmlns:a16="http://schemas.microsoft.com/office/drawing/2014/main" id="{D4A7A3EA-E146-67C3-4FBD-48D7F5FEB8C9}"/>
              </a:ext>
            </a:extLst>
          </p:cNvPr>
          <p:cNvSpPr>
            <a:spLocks noGrp="1"/>
          </p:cNvSpPr>
          <p:nvPr>
            <p:ph type="sldNum" sz="quarter" idx="12"/>
          </p:nvPr>
        </p:nvSpPr>
        <p:spPr/>
        <p:txBody>
          <a:bodyPr/>
          <a:lstStyle/>
          <a:p>
            <a:fld id="{E54B79D5-41DB-4108-B0F4-86EC43AD7DA1}" type="slidenum">
              <a:rPr lang="en-GB" smtClean="0"/>
              <a:t>4</a:t>
            </a:fld>
            <a:endParaRPr lang="en-GB"/>
          </a:p>
        </p:txBody>
      </p:sp>
    </p:spTree>
    <p:extLst>
      <p:ext uri="{BB962C8B-B14F-4D97-AF65-F5344CB8AC3E}">
        <p14:creationId xmlns:p14="http://schemas.microsoft.com/office/powerpoint/2010/main" val="2240870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42D5D-7807-93B7-12E5-E1F4CDBADE12}"/>
              </a:ext>
            </a:extLst>
          </p:cNvPr>
          <p:cNvSpPr>
            <a:spLocks noGrp="1"/>
          </p:cNvSpPr>
          <p:nvPr>
            <p:ph type="title"/>
          </p:nvPr>
        </p:nvSpPr>
        <p:spPr>
          <a:xfrm>
            <a:off x="3180192" y="384230"/>
            <a:ext cx="8144267" cy="763525"/>
          </a:xfrm>
        </p:spPr>
        <p:txBody>
          <a:bodyPr>
            <a:normAutofit/>
          </a:bodyPr>
          <a:lstStyle/>
          <a:p>
            <a:pPr algn="l"/>
            <a:r>
              <a:rPr lang="en-GB" sz="4400" b="1" dirty="0"/>
              <a:t>PESTEL Analysis</a:t>
            </a:r>
          </a:p>
        </p:txBody>
      </p:sp>
      <p:sp>
        <p:nvSpPr>
          <p:cNvPr id="3" name="Content Placeholder 2">
            <a:extLst>
              <a:ext uri="{FF2B5EF4-FFF2-40B4-BE49-F238E27FC236}">
                <a16:creationId xmlns:a16="http://schemas.microsoft.com/office/drawing/2014/main" id="{9737595C-D383-F1A0-6E53-6302C0ED5127}"/>
              </a:ext>
            </a:extLst>
          </p:cNvPr>
          <p:cNvSpPr>
            <a:spLocks noGrp="1"/>
          </p:cNvSpPr>
          <p:nvPr>
            <p:ph idx="1"/>
          </p:nvPr>
        </p:nvSpPr>
        <p:spPr/>
        <p:txBody>
          <a:bodyPr>
            <a:normAutofit/>
          </a:bodyPr>
          <a:lstStyle/>
          <a:p>
            <a:pPr>
              <a:lnSpc>
                <a:spcPct val="150000"/>
              </a:lnSpc>
            </a:pPr>
            <a:r>
              <a:rPr lang="en-GB" sz="1100" dirty="0">
                <a:solidFill>
                  <a:schemeClr val="tx1"/>
                </a:solidFill>
                <a:latin typeface="Arial" panose="020B0604020202020204" pitchFamily="34" charset="0"/>
                <a:cs typeface="Arial" panose="020B0604020202020204" pitchFamily="34" charset="0"/>
              </a:rPr>
              <a:t>I am going to use PESTEL Analysis.</a:t>
            </a:r>
          </a:p>
          <a:p>
            <a:pPr>
              <a:lnSpc>
                <a:spcPct val="150000"/>
              </a:lnSpc>
            </a:pPr>
            <a:r>
              <a:rPr lang="en-GB" sz="1100" dirty="0">
                <a:solidFill>
                  <a:schemeClr val="tx1"/>
                </a:solidFill>
                <a:latin typeface="Arial" panose="020B0604020202020204" pitchFamily="34" charset="0"/>
                <a:cs typeface="Arial" panose="020B0604020202020204" pitchFamily="34" charset="0"/>
              </a:rPr>
              <a:t>PESTEL is an acronym - political (P), economic (E), socio-cultural / social (S), technological (T), environmental (E) and legal (L).</a:t>
            </a:r>
          </a:p>
          <a:p>
            <a:pPr>
              <a:lnSpc>
                <a:spcPct val="150000"/>
              </a:lnSpc>
            </a:pPr>
            <a:r>
              <a:rPr lang="en-GB" sz="1100" dirty="0">
                <a:solidFill>
                  <a:schemeClr val="tx1"/>
                </a:solidFill>
                <a:latin typeface="Arial" panose="020B0604020202020204" pitchFamily="34" charset="0"/>
                <a:cs typeface="Arial" panose="020B0604020202020204" pitchFamily="34" charset="0"/>
              </a:rPr>
              <a:t>PESTEL is a useful framework that helps to identify the external factors that affect an organisation. </a:t>
            </a:r>
          </a:p>
          <a:p>
            <a:pPr>
              <a:lnSpc>
                <a:spcPct val="150000"/>
              </a:lnSpc>
            </a:pPr>
            <a:r>
              <a:rPr lang="en-GB" sz="1100" dirty="0">
                <a:solidFill>
                  <a:schemeClr val="tx1"/>
                </a:solidFill>
                <a:latin typeface="Arial" panose="020B0604020202020204" pitchFamily="34" charset="0"/>
                <a:cs typeface="Arial" panose="020B0604020202020204" pitchFamily="34" charset="0"/>
              </a:rPr>
              <a:t>I’m </a:t>
            </a:r>
            <a:r>
              <a:rPr lang="en-GB" sz="1100" dirty="0" err="1">
                <a:solidFill>
                  <a:schemeClr val="tx1"/>
                </a:solidFill>
                <a:latin typeface="Arial" panose="020B0604020202020204" pitchFamily="34" charset="0"/>
                <a:cs typeface="Arial" panose="020B0604020202020204" pitchFamily="34" charset="0"/>
              </a:rPr>
              <a:t>gonna</a:t>
            </a:r>
            <a:r>
              <a:rPr lang="en-GB" sz="1100" dirty="0">
                <a:solidFill>
                  <a:schemeClr val="tx1"/>
                </a:solidFill>
                <a:latin typeface="Arial" panose="020B0604020202020204" pitchFamily="34" charset="0"/>
                <a:cs typeface="Arial" panose="020B0604020202020204" pitchFamily="34" charset="0"/>
              </a:rPr>
              <a:t> use PESTEL Analysis to identify the external environmental causes of Profit Decline in T M Lewin. </a:t>
            </a:r>
          </a:p>
          <a:p>
            <a:pPr>
              <a:lnSpc>
                <a:spcPct val="150000"/>
              </a:lnSpc>
            </a:pPr>
            <a:endParaRPr lang="en-GB" sz="1100" dirty="0">
              <a:solidFill>
                <a:schemeClr val="tx1"/>
              </a:solidFill>
              <a:latin typeface="Arial" panose="020B0604020202020204" pitchFamily="34" charset="0"/>
              <a:cs typeface="Arial" panose="020B0604020202020204" pitchFamily="34" charset="0"/>
            </a:endParaRPr>
          </a:p>
          <a:p>
            <a:pPr marL="0" indent="0">
              <a:lnSpc>
                <a:spcPct val="150000"/>
              </a:lnSpc>
              <a:buNone/>
            </a:pPr>
            <a:endParaRPr lang="en-GB" sz="1100" dirty="0">
              <a:latin typeface="Arial" panose="020B0604020202020204" pitchFamily="34" charset="0"/>
              <a:cs typeface="Arial" panose="020B0604020202020204" pitchFamily="34" charset="0"/>
            </a:endParaRPr>
          </a:p>
        </p:txBody>
      </p:sp>
      <p:graphicFrame>
        <p:nvGraphicFramePr>
          <p:cNvPr id="4" name="Table 4">
            <a:extLst>
              <a:ext uri="{FF2B5EF4-FFF2-40B4-BE49-F238E27FC236}">
                <a16:creationId xmlns:a16="http://schemas.microsoft.com/office/drawing/2014/main" id="{98DDDA2E-C024-4FB0-B650-47C97DBD6FBD}"/>
              </a:ext>
            </a:extLst>
          </p:cNvPr>
          <p:cNvGraphicFramePr>
            <a:graphicFrameLocks noGrp="1"/>
          </p:cNvGraphicFramePr>
          <p:nvPr>
            <p:extLst>
              <p:ext uri="{D42A27DB-BD31-4B8C-83A1-F6EECF244321}">
                <p14:modId xmlns:p14="http://schemas.microsoft.com/office/powerpoint/2010/main" val="3891002286"/>
              </p:ext>
            </p:extLst>
          </p:nvPr>
        </p:nvGraphicFramePr>
        <p:xfrm>
          <a:off x="3524898" y="3079918"/>
          <a:ext cx="8128002" cy="829216"/>
        </p:xfrm>
        <a:graphic>
          <a:graphicData uri="http://schemas.openxmlformats.org/drawingml/2006/table">
            <a:tbl>
              <a:tblPr firstRow="1" bandRow="1">
                <a:tableStyleId>{5C22544A-7EE6-4342-B048-85BDC9FD1C3A}</a:tableStyleId>
              </a:tblPr>
              <a:tblGrid>
                <a:gridCol w="1354667">
                  <a:extLst>
                    <a:ext uri="{9D8B030D-6E8A-4147-A177-3AD203B41FA5}">
                      <a16:colId xmlns:a16="http://schemas.microsoft.com/office/drawing/2014/main" val="2501799152"/>
                    </a:ext>
                  </a:extLst>
                </a:gridCol>
                <a:gridCol w="1354667">
                  <a:extLst>
                    <a:ext uri="{9D8B030D-6E8A-4147-A177-3AD203B41FA5}">
                      <a16:colId xmlns:a16="http://schemas.microsoft.com/office/drawing/2014/main" val="2343439658"/>
                    </a:ext>
                  </a:extLst>
                </a:gridCol>
                <a:gridCol w="1354667">
                  <a:extLst>
                    <a:ext uri="{9D8B030D-6E8A-4147-A177-3AD203B41FA5}">
                      <a16:colId xmlns:a16="http://schemas.microsoft.com/office/drawing/2014/main" val="937832690"/>
                    </a:ext>
                  </a:extLst>
                </a:gridCol>
                <a:gridCol w="1354667">
                  <a:extLst>
                    <a:ext uri="{9D8B030D-6E8A-4147-A177-3AD203B41FA5}">
                      <a16:colId xmlns:a16="http://schemas.microsoft.com/office/drawing/2014/main" val="2849771266"/>
                    </a:ext>
                  </a:extLst>
                </a:gridCol>
                <a:gridCol w="1354667">
                  <a:extLst>
                    <a:ext uri="{9D8B030D-6E8A-4147-A177-3AD203B41FA5}">
                      <a16:colId xmlns:a16="http://schemas.microsoft.com/office/drawing/2014/main" val="141452598"/>
                    </a:ext>
                  </a:extLst>
                </a:gridCol>
                <a:gridCol w="1354667">
                  <a:extLst>
                    <a:ext uri="{9D8B030D-6E8A-4147-A177-3AD203B41FA5}">
                      <a16:colId xmlns:a16="http://schemas.microsoft.com/office/drawing/2014/main" val="297904569"/>
                    </a:ext>
                  </a:extLst>
                </a:gridCol>
              </a:tblGrid>
              <a:tr h="829216">
                <a:tc>
                  <a:txBody>
                    <a:bodyPr/>
                    <a:lstStyle/>
                    <a:p>
                      <a:pPr algn="ctr"/>
                      <a:r>
                        <a:rPr lang="en-GB" dirty="0"/>
                        <a:t> </a:t>
                      </a:r>
                      <a:r>
                        <a:rPr lang="en-GB" sz="4400" dirty="0"/>
                        <a:t>P</a:t>
                      </a:r>
                    </a:p>
                  </a:txBody>
                  <a:tcPr>
                    <a:solidFill>
                      <a:srgbClr val="FFFF00"/>
                    </a:solidFill>
                  </a:tcPr>
                </a:tc>
                <a:tc>
                  <a:txBody>
                    <a:bodyPr/>
                    <a:lstStyle/>
                    <a:p>
                      <a:pPr algn="ctr"/>
                      <a:r>
                        <a:rPr lang="en-GB" sz="4800" dirty="0"/>
                        <a:t>E</a:t>
                      </a:r>
                    </a:p>
                  </a:txBody>
                  <a:tcPr>
                    <a:solidFill>
                      <a:srgbClr val="00B050"/>
                    </a:solidFill>
                  </a:tcPr>
                </a:tc>
                <a:tc>
                  <a:txBody>
                    <a:bodyPr/>
                    <a:lstStyle/>
                    <a:p>
                      <a:pPr algn="ctr"/>
                      <a:r>
                        <a:rPr lang="en-GB" sz="4800" dirty="0"/>
                        <a:t>S</a:t>
                      </a:r>
                    </a:p>
                  </a:txBody>
                  <a:tcPr>
                    <a:solidFill>
                      <a:srgbClr val="00B0F0"/>
                    </a:solidFill>
                  </a:tcPr>
                </a:tc>
                <a:tc>
                  <a:txBody>
                    <a:bodyPr/>
                    <a:lstStyle/>
                    <a:p>
                      <a:pPr algn="ctr"/>
                      <a:r>
                        <a:rPr lang="en-GB" sz="4800" dirty="0"/>
                        <a:t>T</a:t>
                      </a:r>
                    </a:p>
                  </a:txBody>
                  <a:tcPr>
                    <a:solidFill>
                      <a:srgbClr val="FF0000"/>
                    </a:solidFill>
                  </a:tcPr>
                </a:tc>
                <a:tc>
                  <a:txBody>
                    <a:bodyPr/>
                    <a:lstStyle/>
                    <a:p>
                      <a:pPr algn="ctr"/>
                      <a:r>
                        <a:rPr lang="en-GB" sz="4800" dirty="0"/>
                        <a:t>E</a:t>
                      </a:r>
                    </a:p>
                  </a:txBody>
                  <a:tcPr>
                    <a:solidFill>
                      <a:srgbClr val="7030A0"/>
                    </a:solidFill>
                  </a:tcPr>
                </a:tc>
                <a:tc>
                  <a:txBody>
                    <a:bodyPr/>
                    <a:lstStyle/>
                    <a:p>
                      <a:pPr algn="ctr"/>
                      <a:r>
                        <a:rPr lang="en-GB" sz="4800" dirty="0"/>
                        <a:t>L</a:t>
                      </a:r>
                    </a:p>
                  </a:txBody>
                  <a:tcPr>
                    <a:solidFill>
                      <a:srgbClr val="F42C65"/>
                    </a:solidFill>
                  </a:tcPr>
                </a:tc>
                <a:extLst>
                  <a:ext uri="{0D108BD9-81ED-4DB2-BD59-A6C34878D82A}">
                    <a16:rowId xmlns:a16="http://schemas.microsoft.com/office/drawing/2014/main" val="1298455908"/>
                  </a:ext>
                </a:extLst>
              </a:tr>
            </a:tbl>
          </a:graphicData>
        </a:graphic>
      </p:graphicFrame>
      <p:graphicFrame>
        <p:nvGraphicFramePr>
          <p:cNvPr id="5" name="Table 5">
            <a:extLst>
              <a:ext uri="{FF2B5EF4-FFF2-40B4-BE49-F238E27FC236}">
                <a16:creationId xmlns:a16="http://schemas.microsoft.com/office/drawing/2014/main" id="{8ACD10D4-652C-804F-65A8-E6847E080FAC}"/>
              </a:ext>
            </a:extLst>
          </p:cNvPr>
          <p:cNvGraphicFramePr>
            <a:graphicFrameLocks noGrp="1"/>
          </p:cNvGraphicFramePr>
          <p:nvPr>
            <p:extLst>
              <p:ext uri="{D42A27DB-BD31-4B8C-83A1-F6EECF244321}">
                <p14:modId xmlns:p14="http://schemas.microsoft.com/office/powerpoint/2010/main" val="2941245034"/>
              </p:ext>
            </p:extLst>
          </p:nvPr>
        </p:nvGraphicFramePr>
        <p:xfrm>
          <a:off x="3524898" y="3985945"/>
          <a:ext cx="8128002" cy="2797410"/>
        </p:xfrm>
        <a:graphic>
          <a:graphicData uri="http://schemas.openxmlformats.org/drawingml/2006/table">
            <a:tbl>
              <a:tblPr firstRow="1" bandRow="1">
                <a:tableStyleId>{5C22544A-7EE6-4342-B048-85BDC9FD1C3A}</a:tableStyleId>
              </a:tblPr>
              <a:tblGrid>
                <a:gridCol w="1354667">
                  <a:extLst>
                    <a:ext uri="{9D8B030D-6E8A-4147-A177-3AD203B41FA5}">
                      <a16:colId xmlns:a16="http://schemas.microsoft.com/office/drawing/2014/main" val="1357829928"/>
                    </a:ext>
                  </a:extLst>
                </a:gridCol>
                <a:gridCol w="1354667">
                  <a:extLst>
                    <a:ext uri="{9D8B030D-6E8A-4147-A177-3AD203B41FA5}">
                      <a16:colId xmlns:a16="http://schemas.microsoft.com/office/drawing/2014/main" val="169741612"/>
                    </a:ext>
                  </a:extLst>
                </a:gridCol>
                <a:gridCol w="1354667">
                  <a:extLst>
                    <a:ext uri="{9D8B030D-6E8A-4147-A177-3AD203B41FA5}">
                      <a16:colId xmlns:a16="http://schemas.microsoft.com/office/drawing/2014/main" val="1271717819"/>
                    </a:ext>
                  </a:extLst>
                </a:gridCol>
                <a:gridCol w="1354667">
                  <a:extLst>
                    <a:ext uri="{9D8B030D-6E8A-4147-A177-3AD203B41FA5}">
                      <a16:colId xmlns:a16="http://schemas.microsoft.com/office/drawing/2014/main" val="3077581136"/>
                    </a:ext>
                  </a:extLst>
                </a:gridCol>
                <a:gridCol w="1354667">
                  <a:extLst>
                    <a:ext uri="{9D8B030D-6E8A-4147-A177-3AD203B41FA5}">
                      <a16:colId xmlns:a16="http://schemas.microsoft.com/office/drawing/2014/main" val="3114514833"/>
                    </a:ext>
                  </a:extLst>
                </a:gridCol>
                <a:gridCol w="1354667">
                  <a:extLst>
                    <a:ext uri="{9D8B030D-6E8A-4147-A177-3AD203B41FA5}">
                      <a16:colId xmlns:a16="http://schemas.microsoft.com/office/drawing/2014/main" val="3015361466"/>
                    </a:ext>
                  </a:extLst>
                </a:gridCol>
              </a:tblGrid>
              <a:tr h="2797410">
                <a:tc>
                  <a:txBody>
                    <a:bodyPr/>
                    <a:lstStyle/>
                    <a:p>
                      <a:pPr marL="171450" indent="-171450">
                        <a:lnSpc>
                          <a:spcPct val="150000"/>
                        </a:lnSpc>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Lockdown restrictions</a:t>
                      </a:r>
                    </a:p>
                  </a:txBody>
                  <a:tcPr>
                    <a:solidFill>
                      <a:srgbClr val="FFFF00"/>
                    </a:solidFill>
                  </a:tcPr>
                </a:tc>
                <a:tc>
                  <a:txBody>
                    <a:bodyPr/>
                    <a:lstStyle/>
                    <a:p>
                      <a:pPr marL="171450" indent="-171450">
                        <a:lnSpc>
                          <a:spcPct val="150000"/>
                        </a:lnSpc>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Rising inflation</a:t>
                      </a:r>
                    </a:p>
                    <a:p>
                      <a:pPr marL="171450" indent="-171450">
                        <a:lnSpc>
                          <a:spcPct val="150000"/>
                        </a:lnSpc>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Collapse of many major retailers</a:t>
                      </a:r>
                    </a:p>
                    <a:p>
                      <a:pPr marL="171450" indent="-171450">
                        <a:lnSpc>
                          <a:spcPct val="150000"/>
                        </a:lnSpc>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Cost of living squeeze</a:t>
                      </a:r>
                    </a:p>
                    <a:p>
                      <a:pPr marL="171450" indent="-171450">
                        <a:lnSpc>
                          <a:spcPct val="150000"/>
                        </a:lnSpc>
                        <a:buFont typeface="Arial" panose="020B0604020202020204" pitchFamily="34" charset="0"/>
                        <a:buChar char="•"/>
                      </a:pPr>
                      <a:endParaRPr lang="en-GB" sz="1100" b="0" dirty="0">
                        <a:solidFill>
                          <a:schemeClr val="tx1"/>
                        </a:solidFill>
                        <a:latin typeface="Arial" panose="020B0604020202020204" pitchFamily="34" charset="0"/>
                        <a:cs typeface="Arial" panose="020B0604020202020204" pitchFamily="34" charset="0"/>
                      </a:endParaRPr>
                    </a:p>
                  </a:txBody>
                  <a:tcPr>
                    <a:solidFill>
                      <a:srgbClr val="00B050"/>
                    </a:solidFill>
                  </a:tcPr>
                </a:tc>
                <a:tc>
                  <a:txBody>
                    <a:bodyPr/>
                    <a:lstStyle/>
                    <a:p>
                      <a:pPr marL="171450" indent="-171450">
                        <a:lnSpc>
                          <a:spcPct val="150000"/>
                        </a:lnSpc>
                        <a:buFont typeface="Arial" panose="020B0604020202020204" pitchFamily="34" charset="0"/>
                        <a:buChar char="•"/>
                      </a:pPr>
                      <a:r>
                        <a:rPr lang="en-GB" sz="1100" b="0" i="0" dirty="0">
                          <a:solidFill>
                            <a:schemeClr val="tx1"/>
                          </a:solidFill>
                          <a:latin typeface="Arial" panose="020B0604020202020204" pitchFamily="34" charset="0"/>
                          <a:cs typeface="Arial" panose="020B0604020202020204" pitchFamily="34" charset="0"/>
                        </a:rPr>
                        <a:t>consumer purchase intention and behaviours</a:t>
                      </a:r>
                    </a:p>
                    <a:p>
                      <a:pPr marL="171450" indent="-171450">
                        <a:lnSpc>
                          <a:spcPct val="150000"/>
                        </a:lnSpc>
                        <a:buFont typeface="Arial" panose="020B0604020202020204" pitchFamily="34" charset="0"/>
                        <a:buChar char="•"/>
                      </a:pPr>
                      <a:r>
                        <a:rPr lang="en-GB" sz="1100" b="0" i="0" dirty="0" err="1">
                          <a:solidFill>
                            <a:schemeClr val="tx1"/>
                          </a:solidFill>
                          <a:latin typeface="Arial" panose="020B0604020202020204" pitchFamily="34" charset="0"/>
                          <a:cs typeface="Arial" panose="020B0604020202020204" pitchFamily="34" charset="0"/>
                        </a:rPr>
                        <a:t>Safety;social</a:t>
                      </a:r>
                      <a:r>
                        <a:rPr lang="en-GB" sz="1100" b="0" i="0" dirty="0">
                          <a:solidFill>
                            <a:schemeClr val="tx1"/>
                          </a:solidFill>
                          <a:latin typeface="Arial" panose="020B0604020202020204" pitchFamily="34" charset="0"/>
                          <a:cs typeface="Arial" panose="020B0604020202020204" pitchFamily="34" charset="0"/>
                        </a:rPr>
                        <a:t> distancing </a:t>
                      </a:r>
                    </a:p>
                  </a:txBody>
                  <a:tcPr>
                    <a:solidFill>
                      <a:srgbClr val="00B0F0"/>
                    </a:solidFill>
                  </a:tcPr>
                </a:tc>
                <a:tc>
                  <a:txBody>
                    <a:bodyPr/>
                    <a:lstStyle/>
                    <a:p>
                      <a:endParaRPr lang="en-GB" dirty="0"/>
                    </a:p>
                  </a:txBody>
                  <a:tcPr>
                    <a:solidFill>
                      <a:srgbClr val="FF0000"/>
                    </a:solidFill>
                  </a:tcPr>
                </a:tc>
                <a:tc>
                  <a:txBody>
                    <a:bodyPr/>
                    <a:lstStyle/>
                    <a:p>
                      <a:endParaRPr lang="en-GB" dirty="0"/>
                    </a:p>
                  </a:txBody>
                  <a:tcPr>
                    <a:solidFill>
                      <a:srgbClr val="7030A0"/>
                    </a:solidFill>
                  </a:tcPr>
                </a:tc>
                <a:tc>
                  <a:txBody>
                    <a:bodyPr/>
                    <a:lstStyle/>
                    <a:p>
                      <a:pPr marL="171450" indent="-171450">
                        <a:lnSpc>
                          <a:spcPct val="150000"/>
                        </a:lnSpc>
                        <a:buFont typeface="Arial" panose="020B0604020202020204" pitchFamily="34" charset="0"/>
                        <a:buChar char="•"/>
                      </a:pPr>
                      <a:r>
                        <a:rPr lang="en-GB" sz="1100" b="0" dirty="0">
                          <a:solidFill>
                            <a:schemeClr val="tx1"/>
                          </a:solidFill>
                          <a:latin typeface="Arial" panose="020B0604020202020204" pitchFamily="34" charset="0"/>
                          <a:cs typeface="Arial" panose="020B0604020202020204" pitchFamily="34" charset="0"/>
                        </a:rPr>
                        <a:t>Restrictions on large events</a:t>
                      </a:r>
                    </a:p>
                  </a:txBody>
                  <a:tcPr>
                    <a:solidFill>
                      <a:srgbClr val="F42C65"/>
                    </a:solidFill>
                  </a:tcPr>
                </a:tc>
                <a:extLst>
                  <a:ext uri="{0D108BD9-81ED-4DB2-BD59-A6C34878D82A}">
                    <a16:rowId xmlns:a16="http://schemas.microsoft.com/office/drawing/2014/main" val="3381022595"/>
                  </a:ext>
                </a:extLst>
              </a:tr>
            </a:tbl>
          </a:graphicData>
        </a:graphic>
      </p:graphicFrame>
      <p:sp>
        <p:nvSpPr>
          <p:cNvPr id="6" name="Slide Number Placeholder 5">
            <a:extLst>
              <a:ext uri="{FF2B5EF4-FFF2-40B4-BE49-F238E27FC236}">
                <a16:creationId xmlns:a16="http://schemas.microsoft.com/office/drawing/2014/main" id="{3A0D984A-FED6-B586-C3D0-DCBEBE0F0470}"/>
              </a:ext>
            </a:extLst>
          </p:cNvPr>
          <p:cNvSpPr>
            <a:spLocks noGrp="1"/>
          </p:cNvSpPr>
          <p:nvPr>
            <p:ph type="sldNum" sz="quarter" idx="12"/>
          </p:nvPr>
        </p:nvSpPr>
        <p:spPr/>
        <p:txBody>
          <a:bodyPr/>
          <a:lstStyle/>
          <a:p>
            <a:fld id="{E54B79D5-41DB-4108-B0F4-86EC43AD7DA1}" type="slidenum">
              <a:rPr lang="en-GB" smtClean="0"/>
              <a:t>5</a:t>
            </a:fld>
            <a:endParaRPr lang="en-GB"/>
          </a:p>
        </p:txBody>
      </p:sp>
    </p:spTree>
    <p:extLst>
      <p:ext uri="{BB962C8B-B14F-4D97-AF65-F5344CB8AC3E}">
        <p14:creationId xmlns:p14="http://schemas.microsoft.com/office/powerpoint/2010/main" val="30874218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171E9-2028-EC68-F5F1-224AAB4B28EC}"/>
              </a:ext>
            </a:extLst>
          </p:cNvPr>
          <p:cNvSpPr>
            <a:spLocks noGrp="1"/>
          </p:cNvSpPr>
          <p:nvPr>
            <p:ph type="title"/>
          </p:nvPr>
        </p:nvSpPr>
        <p:spPr>
          <a:xfrm>
            <a:off x="1015491" y="363894"/>
            <a:ext cx="8144267" cy="783771"/>
          </a:xfrm>
        </p:spPr>
        <p:txBody>
          <a:bodyPr>
            <a:normAutofit/>
          </a:bodyPr>
          <a:lstStyle/>
          <a:p>
            <a:r>
              <a:rPr lang="en-GB" sz="4400" b="1" dirty="0">
                <a:solidFill>
                  <a:schemeClr val="bg1"/>
                </a:solidFill>
                <a:effectLst>
                  <a:outerShdw blurRad="38100" dist="38100" dir="2700000" algn="tl">
                    <a:srgbClr val="000000">
                      <a:alpha val="43137"/>
                    </a:srgbClr>
                  </a:outerShdw>
                </a:effectLst>
              </a:rPr>
              <a:t>Cause and Effect Analysis</a:t>
            </a:r>
          </a:p>
        </p:txBody>
      </p:sp>
      <p:sp>
        <p:nvSpPr>
          <p:cNvPr id="5" name="Content Placeholder 4">
            <a:extLst>
              <a:ext uri="{FF2B5EF4-FFF2-40B4-BE49-F238E27FC236}">
                <a16:creationId xmlns:a16="http://schemas.microsoft.com/office/drawing/2014/main" id="{A3B29E27-CFE8-86AF-408C-1911802F8A48}"/>
              </a:ext>
            </a:extLst>
          </p:cNvPr>
          <p:cNvSpPr>
            <a:spLocks noGrp="1"/>
          </p:cNvSpPr>
          <p:nvPr>
            <p:ph idx="1"/>
          </p:nvPr>
        </p:nvSpPr>
        <p:spPr>
          <a:xfrm>
            <a:off x="3245507" y="1287625"/>
            <a:ext cx="8585709" cy="5495730"/>
          </a:xfrm>
        </p:spPr>
        <p:txBody>
          <a:bodyPr>
            <a:normAutofit/>
          </a:bodyPr>
          <a:lstStyle/>
          <a:p>
            <a:pPr>
              <a:lnSpc>
                <a:spcPct val="150000"/>
              </a:lnSpc>
            </a:pPr>
            <a:r>
              <a:rPr lang="en-GB" sz="1100" dirty="0">
                <a:solidFill>
                  <a:schemeClr val="tx1"/>
                </a:solidFill>
                <a:latin typeface="Arial" panose="020B0604020202020204" pitchFamily="34" charset="0"/>
                <a:cs typeface="Arial" panose="020B0604020202020204" pitchFamily="34" charset="0"/>
              </a:rPr>
              <a:t>Cause and Effect Analysis is a technique for identifying all the possible causes (inputs) associated with a particular problem / effect (output) before narrowing down to the small number of main, root causes which need to be addressed.</a:t>
            </a:r>
          </a:p>
          <a:p>
            <a:pPr>
              <a:lnSpc>
                <a:spcPct val="150000"/>
              </a:lnSpc>
            </a:pPr>
            <a:r>
              <a:rPr lang="en-GB" sz="1100" dirty="0">
                <a:solidFill>
                  <a:schemeClr val="tx1"/>
                </a:solidFill>
                <a:latin typeface="Arial" panose="020B0604020202020204" pitchFamily="34" charset="0"/>
                <a:cs typeface="Arial" panose="020B0604020202020204" pitchFamily="34" charset="0"/>
              </a:rPr>
              <a:t>Cause and Effect diagram it’s known as Fishbone diagram and was developed by Prof. Kaoru Ishikawa.</a:t>
            </a:r>
          </a:p>
          <a:p>
            <a:pPr marL="0" indent="0">
              <a:lnSpc>
                <a:spcPct val="150000"/>
              </a:lnSpc>
              <a:buNone/>
            </a:pPr>
            <a:r>
              <a:rPr lang="en-GB" sz="1100" dirty="0">
                <a:solidFill>
                  <a:schemeClr val="tx1"/>
                </a:solidFill>
                <a:latin typeface="Arial" panose="020B0604020202020204" pitchFamily="34" charset="0"/>
                <a:cs typeface="Arial" panose="020B0604020202020204" pitchFamily="34" charset="0"/>
              </a:rPr>
              <a:t>Fishbone was also done to have a detailed understanding of the the causes of profit decline at T M Lewin.</a:t>
            </a:r>
          </a:p>
          <a:p>
            <a:pPr marL="0" indent="0">
              <a:lnSpc>
                <a:spcPct val="150000"/>
              </a:lnSpc>
              <a:buNone/>
            </a:pPr>
            <a:endParaRPr lang="en-GB" sz="1100" dirty="0">
              <a:solidFill>
                <a:schemeClr val="tx1"/>
              </a:solidFill>
              <a:latin typeface="Arial" panose="020B0604020202020204" pitchFamily="34" charset="0"/>
              <a:cs typeface="Arial" panose="020B0604020202020204" pitchFamily="34" charset="0"/>
            </a:endParaRPr>
          </a:p>
          <a:p>
            <a:pPr marL="0" indent="0">
              <a:lnSpc>
                <a:spcPct val="150000"/>
              </a:lnSpc>
              <a:buNone/>
            </a:pPr>
            <a:r>
              <a:rPr lang="en-GB" sz="1100" dirty="0">
                <a:solidFill>
                  <a:schemeClr val="tx1"/>
                </a:solidFill>
                <a:latin typeface="Arial" panose="020B0604020202020204" pitchFamily="34" charset="0"/>
                <a:cs typeface="Arial" panose="020B0604020202020204" pitchFamily="34" charset="0"/>
              </a:rPr>
              <a:t>                                                              </a:t>
            </a:r>
          </a:p>
          <a:p>
            <a:pPr marL="0" indent="0">
              <a:lnSpc>
                <a:spcPct val="150000"/>
              </a:lnSpc>
              <a:buNone/>
            </a:pPr>
            <a:endParaRPr lang="en-GB" sz="1100" dirty="0">
              <a:solidFill>
                <a:schemeClr val="tx1"/>
              </a:solidFill>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1F62BBA3-8A18-44A9-C24A-83BF2C2B8154}"/>
              </a:ext>
            </a:extLst>
          </p:cNvPr>
          <p:cNvPicPr>
            <a:picLocks noChangeAspect="1"/>
          </p:cNvPicPr>
          <p:nvPr/>
        </p:nvPicPr>
        <p:blipFill>
          <a:blip r:embed="rId2"/>
          <a:stretch>
            <a:fillRect/>
          </a:stretch>
        </p:blipFill>
        <p:spPr>
          <a:xfrm>
            <a:off x="3601616" y="2572851"/>
            <a:ext cx="8229599" cy="4285149"/>
          </a:xfrm>
          <a:prstGeom prst="rect">
            <a:avLst/>
          </a:prstGeom>
        </p:spPr>
      </p:pic>
      <p:sp>
        <p:nvSpPr>
          <p:cNvPr id="8" name="Slide Number Placeholder 7">
            <a:extLst>
              <a:ext uri="{FF2B5EF4-FFF2-40B4-BE49-F238E27FC236}">
                <a16:creationId xmlns:a16="http://schemas.microsoft.com/office/drawing/2014/main" id="{95ED62D5-39A3-C11E-5749-8D97FC0282B2}"/>
              </a:ext>
            </a:extLst>
          </p:cNvPr>
          <p:cNvSpPr>
            <a:spLocks noGrp="1"/>
          </p:cNvSpPr>
          <p:nvPr>
            <p:ph type="sldNum" sz="quarter" idx="12"/>
          </p:nvPr>
        </p:nvSpPr>
        <p:spPr/>
        <p:txBody>
          <a:bodyPr/>
          <a:lstStyle/>
          <a:p>
            <a:fld id="{E54B79D5-41DB-4108-B0F4-86EC43AD7DA1}" type="slidenum">
              <a:rPr lang="en-GB" smtClean="0"/>
              <a:t>6</a:t>
            </a:fld>
            <a:endParaRPr lang="en-GB"/>
          </a:p>
        </p:txBody>
      </p:sp>
    </p:spTree>
    <p:extLst>
      <p:ext uri="{BB962C8B-B14F-4D97-AF65-F5344CB8AC3E}">
        <p14:creationId xmlns:p14="http://schemas.microsoft.com/office/powerpoint/2010/main" val="3726507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763C0-5785-0068-1660-93C6E3E1E534}"/>
              </a:ext>
            </a:extLst>
          </p:cNvPr>
          <p:cNvSpPr>
            <a:spLocks noGrp="1"/>
          </p:cNvSpPr>
          <p:nvPr>
            <p:ph type="title"/>
          </p:nvPr>
        </p:nvSpPr>
        <p:spPr/>
        <p:txBody>
          <a:bodyPr>
            <a:noAutofit/>
          </a:bodyPr>
          <a:lstStyle/>
          <a:p>
            <a:pPr algn="l"/>
            <a:r>
              <a:rPr lang="en-GB" sz="3600" b="1" dirty="0">
                <a:latin typeface="Arial" panose="020B0604020202020204" pitchFamily="34" charset="0"/>
                <a:cs typeface="Arial" panose="020B0604020202020204" pitchFamily="34" charset="0"/>
              </a:rPr>
              <a:t>Identifying possible solutions in T M Lewin</a:t>
            </a:r>
          </a:p>
        </p:txBody>
      </p:sp>
      <p:sp>
        <p:nvSpPr>
          <p:cNvPr id="3" name="Content Placeholder 2">
            <a:extLst>
              <a:ext uri="{FF2B5EF4-FFF2-40B4-BE49-F238E27FC236}">
                <a16:creationId xmlns:a16="http://schemas.microsoft.com/office/drawing/2014/main" id="{37BACA69-05FE-8000-DF23-6D48D37AD497}"/>
              </a:ext>
            </a:extLst>
          </p:cNvPr>
          <p:cNvSpPr>
            <a:spLocks noGrp="1"/>
          </p:cNvSpPr>
          <p:nvPr>
            <p:ph idx="1"/>
          </p:nvPr>
        </p:nvSpPr>
        <p:spPr>
          <a:xfrm>
            <a:off x="598620" y="1614295"/>
            <a:ext cx="10994760" cy="4886560"/>
          </a:xfrm>
        </p:spPr>
        <p:txBody>
          <a:bodyPr>
            <a:normAutofit/>
          </a:bodyPr>
          <a:lstStyle/>
          <a:p>
            <a:pPr>
              <a:lnSpc>
                <a:spcPct val="150000"/>
              </a:lnSpc>
              <a:buFont typeface="Wingdings" panose="05000000000000000000" pitchFamily="2" charset="2"/>
              <a:buChar char="Ø"/>
            </a:pPr>
            <a:r>
              <a:rPr lang="en-GB" sz="1100" dirty="0">
                <a:solidFill>
                  <a:schemeClr val="tx1"/>
                </a:solidFill>
                <a:latin typeface="Arial" panose="020B0604020202020204" pitchFamily="34" charset="0"/>
                <a:cs typeface="Arial" panose="020B0604020202020204" pitchFamily="34" charset="0"/>
              </a:rPr>
              <a:t>PESTEL  and Fishbone were introduced and used to identify the causes of profit decline at T M Lewin and they highlight the main causes: </a:t>
            </a:r>
          </a:p>
          <a:p>
            <a:pPr marL="0" indent="0">
              <a:lnSpc>
                <a:spcPct val="150000"/>
              </a:lnSpc>
              <a:buNone/>
            </a:pPr>
            <a:endParaRPr lang="en-GB" sz="1100" dirty="0">
              <a:solidFill>
                <a:schemeClr val="tx1"/>
              </a:solidFill>
              <a:latin typeface="Arial" panose="020B0604020202020204" pitchFamily="34" charset="0"/>
              <a:cs typeface="Arial" panose="020B0604020202020204" pitchFamily="34" charset="0"/>
            </a:endParaRPr>
          </a:p>
          <a:p>
            <a:pPr marL="0" indent="0">
              <a:lnSpc>
                <a:spcPct val="150000"/>
              </a:lnSpc>
              <a:buNone/>
            </a:pPr>
            <a:endParaRPr lang="en-GB" sz="1100" dirty="0">
              <a:solidFill>
                <a:schemeClr val="tx1"/>
              </a:solidFill>
              <a:latin typeface="Arial" panose="020B0604020202020204" pitchFamily="34" charset="0"/>
              <a:cs typeface="Arial" panose="020B0604020202020204" pitchFamily="34" charset="0"/>
            </a:endParaRPr>
          </a:p>
          <a:p>
            <a:pPr>
              <a:lnSpc>
                <a:spcPct val="150000"/>
              </a:lnSpc>
              <a:buFont typeface="+mj-lt"/>
              <a:buAutoNum type="arabicPeriod"/>
            </a:pPr>
            <a:r>
              <a:rPr lang="en-GB" sz="1100" dirty="0">
                <a:solidFill>
                  <a:schemeClr val="tx1"/>
                </a:solidFill>
                <a:latin typeface="Arial" panose="020B0604020202020204" pitchFamily="34" charset="0"/>
                <a:cs typeface="Arial" panose="020B0604020202020204" pitchFamily="34" charset="0"/>
              </a:rPr>
              <a:t>Supply chain issues</a:t>
            </a:r>
          </a:p>
          <a:p>
            <a:pPr>
              <a:lnSpc>
                <a:spcPct val="150000"/>
              </a:lnSpc>
              <a:buFont typeface="+mj-lt"/>
              <a:buAutoNum type="arabicPeriod"/>
            </a:pPr>
            <a:r>
              <a:rPr lang="en-GB" sz="1100" dirty="0">
                <a:solidFill>
                  <a:schemeClr val="tx1"/>
                </a:solidFill>
                <a:latin typeface="Arial" panose="020B0604020202020204" pitchFamily="34" charset="0"/>
                <a:cs typeface="Arial" panose="020B0604020202020204" pitchFamily="34" charset="0"/>
              </a:rPr>
              <a:t>Rising inflation</a:t>
            </a:r>
          </a:p>
          <a:p>
            <a:pPr>
              <a:lnSpc>
                <a:spcPct val="150000"/>
              </a:lnSpc>
              <a:buFont typeface="+mj-lt"/>
              <a:buAutoNum type="arabicPeriod"/>
            </a:pPr>
            <a:r>
              <a:rPr lang="en-GB" sz="1100" dirty="0">
                <a:solidFill>
                  <a:schemeClr val="tx1"/>
                </a:solidFill>
                <a:latin typeface="Arial" panose="020B0604020202020204" pitchFamily="34" charset="0"/>
                <a:cs typeface="Arial" panose="020B0604020202020204" pitchFamily="34" charset="0"/>
              </a:rPr>
              <a:t>Cost of living squeeze</a:t>
            </a:r>
          </a:p>
          <a:p>
            <a:pPr>
              <a:lnSpc>
                <a:spcPct val="150000"/>
              </a:lnSpc>
              <a:buFont typeface="+mj-lt"/>
              <a:buAutoNum type="arabicPeriod"/>
            </a:pPr>
            <a:endParaRPr lang="en-GB" sz="1100" dirty="0">
              <a:solidFill>
                <a:schemeClr val="tx1"/>
              </a:solidFill>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Ø"/>
            </a:pPr>
            <a:endParaRPr lang="en-GB" sz="1100" dirty="0">
              <a:solidFill>
                <a:schemeClr val="tx1"/>
              </a:solidFill>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Ø"/>
            </a:pPr>
            <a:endParaRPr lang="en-GB" sz="1100" dirty="0">
              <a:solidFill>
                <a:schemeClr val="tx1"/>
              </a:solidFill>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Ø"/>
            </a:pPr>
            <a:endParaRPr lang="en-GB" sz="1100" dirty="0">
              <a:solidFill>
                <a:schemeClr val="tx1"/>
              </a:solidFill>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Ø"/>
            </a:pPr>
            <a:endParaRPr lang="en-GB" sz="1100" dirty="0">
              <a:solidFill>
                <a:schemeClr val="tx1"/>
              </a:solidFill>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Ø"/>
            </a:pPr>
            <a:endParaRPr lang="en-GB" sz="1100" dirty="0">
              <a:solidFill>
                <a:schemeClr val="tx1"/>
              </a:solidFill>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Ø"/>
            </a:pPr>
            <a:r>
              <a:rPr lang="en-GB" sz="1100" dirty="0">
                <a:solidFill>
                  <a:schemeClr val="tx1"/>
                </a:solidFill>
                <a:latin typeface="Arial" panose="020B0604020202020204" pitchFamily="34" charset="0"/>
                <a:cs typeface="Arial" panose="020B0604020202020204" pitchFamily="34" charset="0"/>
              </a:rPr>
              <a:t>The following solutions that target these main solutions are:</a:t>
            </a:r>
          </a:p>
          <a:p>
            <a:pPr>
              <a:lnSpc>
                <a:spcPct val="150000"/>
              </a:lnSpc>
              <a:buFont typeface="+mj-lt"/>
              <a:buAutoNum type="alphaUcPeriod"/>
            </a:pPr>
            <a:r>
              <a:rPr lang="en-GB" sz="1100" dirty="0">
                <a:solidFill>
                  <a:schemeClr val="tx1"/>
                </a:solidFill>
                <a:latin typeface="Arial" panose="020B0604020202020204" pitchFamily="34" charset="0"/>
                <a:cs typeface="Arial" panose="020B0604020202020204" pitchFamily="34" charset="0"/>
              </a:rPr>
              <a:t>Create a new product (classic wear)</a:t>
            </a:r>
          </a:p>
          <a:p>
            <a:pPr>
              <a:lnSpc>
                <a:spcPct val="150000"/>
              </a:lnSpc>
              <a:buFont typeface="+mj-lt"/>
              <a:buAutoNum type="alphaUcPeriod"/>
            </a:pPr>
            <a:r>
              <a:rPr lang="en-GB" sz="1100" dirty="0">
                <a:solidFill>
                  <a:schemeClr val="tx1"/>
                </a:solidFill>
                <a:latin typeface="Arial" panose="020B0604020202020204" pitchFamily="34" charset="0"/>
                <a:cs typeface="Arial" panose="020B0604020202020204" pitchFamily="34" charset="0"/>
              </a:rPr>
              <a:t>Raise price</a:t>
            </a:r>
          </a:p>
          <a:p>
            <a:pPr>
              <a:lnSpc>
                <a:spcPct val="150000"/>
              </a:lnSpc>
              <a:buFont typeface="+mj-lt"/>
              <a:buAutoNum type="alphaUcPeriod"/>
            </a:pPr>
            <a:r>
              <a:rPr lang="en-GB" sz="1100" dirty="0">
                <a:solidFill>
                  <a:schemeClr val="tx1"/>
                </a:solidFill>
                <a:latin typeface="Arial" panose="020B0604020202020204" pitchFamily="34" charset="0"/>
                <a:cs typeface="Arial" panose="020B0604020202020204" pitchFamily="34" charset="0"/>
              </a:rPr>
              <a:t>Price control</a:t>
            </a:r>
          </a:p>
          <a:p>
            <a:pPr>
              <a:lnSpc>
                <a:spcPct val="150000"/>
              </a:lnSpc>
              <a:buFont typeface="+mj-lt"/>
              <a:buAutoNum type="alphaUcPeriod"/>
            </a:pPr>
            <a:endParaRPr lang="en-GB" sz="1100" dirty="0">
              <a:solidFill>
                <a:schemeClr val="tx1"/>
              </a:solidFill>
              <a:latin typeface="Arial" panose="020B0604020202020204" pitchFamily="34" charset="0"/>
              <a:cs typeface="Arial" panose="020B0604020202020204" pitchFamily="34" charset="0"/>
            </a:endParaRPr>
          </a:p>
          <a:p>
            <a:pPr marL="228600" indent="-228600">
              <a:lnSpc>
                <a:spcPct val="150000"/>
              </a:lnSpc>
              <a:buFont typeface="+mj-lt"/>
              <a:buAutoNum type="alphaUcPeriod"/>
            </a:pPr>
            <a:endParaRPr lang="en-GB" sz="1100" dirty="0">
              <a:solidFill>
                <a:schemeClr val="tx1"/>
              </a:solidFill>
              <a:latin typeface="Arial" panose="020B0604020202020204" pitchFamily="34" charset="0"/>
              <a:cs typeface="Arial" panose="020B0604020202020204" pitchFamily="34" charset="0"/>
            </a:endParaRPr>
          </a:p>
          <a:p>
            <a:pPr>
              <a:lnSpc>
                <a:spcPct val="150000"/>
              </a:lnSpc>
              <a:buFont typeface="+mj-lt"/>
              <a:buAutoNum type="alphaUcPeriod"/>
            </a:pPr>
            <a:endParaRPr lang="en-GB" sz="1100" dirty="0">
              <a:solidFill>
                <a:schemeClr val="tx1"/>
              </a:solidFill>
              <a:latin typeface="Arial" panose="020B0604020202020204" pitchFamily="34" charset="0"/>
              <a:cs typeface="Arial" panose="020B0604020202020204" pitchFamily="34" charset="0"/>
            </a:endParaRPr>
          </a:p>
          <a:p>
            <a:pPr>
              <a:lnSpc>
                <a:spcPct val="150000"/>
              </a:lnSpc>
              <a:buFont typeface="+mj-lt"/>
              <a:buAutoNum type="alphaUcPeriod"/>
            </a:pPr>
            <a:endParaRPr lang="en-GB" sz="1100" dirty="0">
              <a:solidFill>
                <a:schemeClr val="tx1"/>
              </a:solidFill>
              <a:latin typeface="Arial" panose="020B0604020202020204" pitchFamily="34" charset="0"/>
              <a:cs typeface="Arial" panose="020B0604020202020204" pitchFamily="34" charset="0"/>
            </a:endParaRPr>
          </a:p>
          <a:p>
            <a:pPr>
              <a:lnSpc>
                <a:spcPct val="150000"/>
              </a:lnSpc>
              <a:buFont typeface="+mj-lt"/>
              <a:buAutoNum type="alphaUcPeriod"/>
            </a:pPr>
            <a:endParaRPr lang="en-GB" sz="1100" dirty="0">
              <a:solidFill>
                <a:schemeClr val="tx1"/>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AA77B9E5-26B1-420A-5678-1B602222B39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350928" y="1988599"/>
            <a:ext cx="3429000" cy="1819922"/>
          </a:xfrm>
          <a:prstGeom prst="rect">
            <a:avLst/>
          </a:prstGeom>
        </p:spPr>
      </p:pic>
      <p:sp>
        <p:nvSpPr>
          <p:cNvPr id="6" name="TextBox 5">
            <a:extLst>
              <a:ext uri="{FF2B5EF4-FFF2-40B4-BE49-F238E27FC236}">
                <a16:creationId xmlns:a16="http://schemas.microsoft.com/office/drawing/2014/main" id="{800140A3-E535-97DF-14E5-E970D1D94527}"/>
              </a:ext>
            </a:extLst>
          </p:cNvPr>
          <p:cNvSpPr txBox="1"/>
          <p:nvPr/>
        </p:nvSpPr>
        <p:spPr>
          <a:xfrm>
            <a:off x="8350928" y="4080190"/>
            <a:ext cx="3429000" cy="230832"/>
          </a:xfrm>
          <a:prstGeom prst="rect">
            <a:avLst/>
          </a:prstGeom>
          <a:noFill/>
        </p:spPr>
        <p:txBody>
          <a:bodyPr wrap="square" rtlCol="0">
            <a:spAutoFit/>
          </a:bodyPr>
          <a:lstStyle/>
          <a:p>
            <a:r>
              <a:rPr lang="en-GB" sz="900">
                <a:hlinkClick r:id="rId3" tooltip="https://www.quoteinspector.com/images/car-insurance/car-insurance-2103508201/"/>
              </a:rPr>
              <a:t>This Photo</a:t>
            </a:r>
            <a:r>
              <a:rPr lang="en-GB" sz="900"/>
              <a:t> by Unknown Author is licensed under </a:t>
            </a:r>
            <a:r>
              <a:rPr lang="en-GB" sz="900">
                <a:hlinkClick r:id="rId4" tooltip="https://creativecommons.org/licenses/by-nd/3.0/"/>
              </a:rPr>
              <a:t>CC BY-ND</a:t>
            </a:r>
            <a:endParaRPr lang="en-GB" sz="900"/>
          </a:p>
        </p:txBody>
      </p:sp>
      <p:pic>
        <p:nvPicPr>
          <p:cNvPr id="14" name="Picture 13">
            <a:extLst>
              <a:ext uri="{FF2B5EF4-FFF2-40B4-BE49-F238E27FC236}">
                <a16:creationId xmlns:a16="http://schemas.microsoft.com/office/drawing/2014/main" id="{A67D2797-D548-60D7-7662-4614CB0A185C}"/>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338003" y="1575246"/>
            <a:ext cx="4643021" cy="3227033"/>
          </a:xfrm>
          <a:prstGeom prst="rect">
            <a:avLst/>
          </a:prstGeom>
        </p:spPr>
      </p:pic>
      <p:sp>
        <p:nvSpPr>
          <p:cNvPr id="15" name="TextBox 14">
            <a:extLst>
              <a:ext uri="{FF2B5EF4-FFF2-40B4-BE49-F238E27FC236}">
                <a16:creationId xmlns:a16="http://schemas.microsoft.com/office/drawing/2014/main" id="{25C472D0-EC80-3FA6-129C-EA2BB7F64321}"/>
              </a:ext>
            </a:extLst>
          </p:cNvPr>
          <p:cNvSpPr txBox="1"/>
          <p:nvPr/>
        </p:nvSpPr>
        <p:spPr>
          <a:xfrm>
            <a:off x="3338003" y="4753758"/>
            <a:ext cx="4643021" cy="230832"/>
          </a:xfrm>
          <a:prstGeom prst="rect">
            <a:avLst/>
          </a:prstGeom>
          <a:noFill/>
        </p:spPr>
        <p:txBody>
          <a:bodyPr wrap="square" rtlCol="0">
            <a:spAutoFit/>
          </a:bodyPr>
          <a:lstStyle/>
          <a:p>
            <a:r>
              <a:rPr lang="en-GB" sz="900" dirty="0">
                <a:hlinkClick r:id="rId6" tooltip="https://freepngimg.com/png/72252-litecoin-gold-up-price-bitcoin-an-as"/>
              </a:rPr>
              <a:t>This Photo</a:t>
            </a:r>
            <a:r>
              <a:rPr lang="en-GB" sz="900" dirty="0"/>
              <a:t> by Unknown Author is licensed under </a:t>
            </a:r>
            <a:r>
              <a:rPr lang="en-GB" sz="900" dirty="0">
                <a:hlinkClick r:id="rId7" tooltip="https://creativecommons.org/licenses/by-nc/3.0/"/>
              </a:rPr>
              <a:t>CC BY-NC</a:t>
            </a:r>
            <a:endParaRPr lang="en-GB" sz="900" dirty="0"/>
          </a:p>
        </p:txBody>
      </p:sp>
      <p:sp>
        <p:nvSpPr>
          <p:cNvPr id="16" name="Slide Number Placeholder 15">
            <a:extLst>
              <a:ext uri="{FF2B5EF4-FFF2-40B4-BE49-F238E27FC236}">
                <a16:creationId xmlns:a16="http://schemas.microsoft.com/office/drawing/2014/main" id="{39DED7F7-2BBA-4729-C471-77E40FD8C5EB}"/>
              </a:ext>
            </a:extLst>
          </p:cNvPr>
          <p:cNvSpPr>
            <a:spLocks noGrp="1"/>
          </p:cNvSpPr>
          <p:nvPr>
            <p:ph type="sldNum" sz="quarter" idx="12"/>
          </p:nvPr>
        </p:nvSpPr>
        <p:spPr/>
        <p:txBody>
          <a:bodyPr/>
          <a:lstStyle/>
          <a:p>
            <a:fld id="{E54B79D5-41DB-4108-B0F4-86EC43AD7DA1}" type="slidenum">
              <a:rPr lang="en-GB" smtClean="0"/>
              <a:t>7</a:t>
            </a:fld>
            <a:endParaRPr lang="en-GB"/>
          </a:p>
        </p:txBody>
      </p:sp>
    </p:spTree>
    <p:extLst>
      <p:ext uri="{BB962C8B-B14F-4D97-AF65-F5344CB8AC3E}">
        <p14:creationId xmlns:p14="http://schemas.microsoft.com/office/powerpoint/2010/main" val="397295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EF8F7-9A14-FCD6-942C-15CBDD2AE46A}"/>
              </a:ext>
            </a:extLst>
          </p:cNvPr>
          <p:cNvSpPr>
            <a:spLocks noGrp="1"/>
          </p:cNvSpPr>
          <p:nvPr>
            <p:ph type="title"/>
          </p:nvPr>
        </p:nvSpPr>
        <p:spPr/>
        <p:txBody>
          <a:bodyPr>
            <a:noAutofit/>
          </a:bodyPr>
          <a:lstStyle/>
          <a:p>
            <a:pPr algn="l"/>
            <a:r>
              <a:rPr lang="en-GB" sz="4000" dirty="0">
                <a:solidFill>
                  <a:schemeClr val="bg1"/>
                </a:solidFill>
              </a:rPr>
              <a:t>Evaluating the possible solutions at T M Lewin </a:t>
            </a:r>
          </a:p>
        </p:txBody>
      </p:sp>
      <p:sp>
        <p:nvSpPr>
          <p:cNvPr id="5" name="Text Placeholder 4">
            <a:extLst>
              <a:ext uri="{FF2B5EF4-FFF2-40B4-BE49-F238E27FC236}">
                <a16:creationId xmlns:a16="http://schemas.microsoft.com/office/drawing/2014/main" id="{C8E5E5D4-8C5F-A3F0-3A4D-0A86A46BB3A9}"/>
              </a:ext>
            </a:extLst>
          </p:cNvPr>
          <p:cNvSpPr>
            <a:spLocks noGrp="1"/>
          </p:cNvSpPr>
          <p:nvPr>
            <p:ph type="body" sz="half" idx="4294967295"/>
          </p:nvPr>
        </p:nvSpPr>
        <p:spPr>
          <a:xfrm>
            <a:off x="0" y="1435101"/>
            <a:ext cx="4011613" cy="2160356"/>
          </a:xfrm>
        </p:spPr>
        <p:txBody>
          <a:bodyPr>
            <a:normAutofit lnSpcReduction="10000"/>
          </a:bodyPr>
          <a:lstStyle/>
          <a:p>
            <a:pPr marL="457189" marR="0" lvl="0" indent="-457189" algn="l" defTabSz="1219170" rtl="0" eaLnBrk="1" fontAlgn="auto" latinLnBrk="0" hangingPunct="1">
              <a:lnSpc>
                <a:spcPct val="150000"/>
              </a:lnSpc>
              <a:spcBef>
                <a:spcPct val="20000"/>
              </a:spcBef>
              <a:spcAft>
                <a:spcPts val="0"/>
              </a:spcAft>
              <a:buClrTx/>
              <a:buSzTx/>
              <a:buFont typeface="Arial"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alternative solutions were identified .</a:t>
            </a:r>
          </a:p>
          <a:p>
            <a:pPr marL="457189" marR="0" lvl="0" indent="-457189" algn="l" defTabSz="1219170" rtl="0" eaLnBrk="1" fontAlgn="auto" latinLnBrk="0" hangingPunct="1">
              <a:lnSpc>
                <a:spcPct val="150000"/>
              </a:lnSpc>
              <a:spcBef>
                <a:spcPct val="20000"/>
              </a:spcBef>
              <a:spcAft>
                <a:spcPts val="0"/>
              </a:spcAft>
              <a:buClrTx/>
              <a:buSzTx/>
              <a:buFont typeface="Arial"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To choose the appropriate solution , an evaluation will be made using the decision making tool: Grid Analysis.</a:t>
            </a:r>
          </a:p>
          <a:p>
            <a:pPr marL="457189" marR="0" lvl="0" indent="-457189" algn="l" defTabSz="1219170" rtl="0" eaLnBrk="1" fontAlgn="auto" latinLnBrk="0" hangingPunct="1">
              <a:lnSpc>
                <a:spcPct val="150000"/>
              </a:lnSpc>
              <a:spcBef>
                <a:spcPct val="20000"/>
              </a:spcBef>
              <a:spcAft>
                <a:spcPts val="0"/>
              </a:spcAft>
              <a:buClrTx/>
              <a:buSzTx/>
              <a:buFont typeface="Arial" pitchFamily="34" charset="0"/>
              <a:buChar char="•"/>
              <a:tabLst/>
              <a:defRPr/>
            </a:pPr>
            <a:r>
              <a:rPr lang="en-GB" sz="1100" dirty="0">
                <a:solidFill>
                  <a:prstClr val="black"/>
                </a:solidFill>
                <a:latin typeface="Arial" panose="020B0604020202020204" pitchFamily="34" charset="0"/>
                <a:cs typeface="Arial" panose="020B0604020202020204" pitchFamily="34" charset="0"/>
              </a:rPr>
              <a:t>Grid Analysis is a useful technique using when make a decision. It is most effective where we have a number of good alternatives and many factors (criteria) to take into account. </a:t>
            </a:r>
          </a:p>
          <a:p>
            <a:pPr marL="457189" marR="0" lvl="0" indent="-457189" algn="l" defTabSz="1219170" rtl="0" eaLnBrk="1" fontAlgn="auto" latinLnBrk="0" hangingPunct="1">
              <a:lnSpc>
                <a:spcPct val="150000"/>
              </a:lnSpc>
              <a:spcBef>
                <a:spcPct val="20000"/>
              </a:spcBef>
              <a:spcAft>
                <a:spcPts val="0"/>
              </a:spcAft>
              <a:buClrTx/>
              <a:buSzTx/>
              <a:buFont typeface="Arial" pitchFamily="34" charset="0"/>
              <a:buChar char="•"/>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p:txBody>
      </p:sp>
      <p:graphicFrame>
        <p:nvGraphicFramePr>
          <p:cNvPr id="18" name="Table 18">
            <a:extLst>
              <a:ext uri="{FF2B5EF4-FFF2-40B4-BE49-F238E27FC236}">
                <a16:creationId xmlns:a16="http://schemas.microsoft.com/office/drawing/2014/main" id="{BCB9F74E-E9E1-E414-C7F5-DFD1F5D38F10}"/>
              </a:ext>
            </a:extLst>
          </p:cNvPr>
          <p:cNvGraphicFramePr>
            <a:graphicFrameLocks noGrp="1"/>
          </p:cNvGraphicFramePr>
          <p:nvPr>
            <p:ph idx="1"/>
            <p:extLst>
              <p:ext uri="{D42A27DB-BD31-4B8C-83A1-F6EECF244321}">
                <p14:modId xmlns:p14="http://schemas.microsoft.com/office/powerpoint/2010/main" val="1305457643"/>
              </p:ext>
            </p:extLst>
          </p:nvPr>
        </p:nvGraphicFramePr>
        <p:xfrm>
          <a:off x="483079" y="3763176"/>
          <a:ext cx="10596255" cy="2834640"/>
        </p:xfrm>
        <a:graphic>
          <a:graphicData uri="http://schemas.openxmlformats.org/drawingml/2006/table">
            <a:tbl>
              <a:tblPr firstRow="1" bandRow="1">
                <a:tableStyleId>{08FB837D-C827-4EFA-A057-4D05807E0F7C}</a:tableStyleId>
              </a:tblPr>
              <a:tblGrid>
                <a:gridCol w="2119251">
                  <a:extLst>
                    <a:ext uri="{9D8B030D-6E8A-4147-A177-3AD203B41FA5}">
                      <a16:colId xmlns:a16="http://schemas.microsoft.com/office/drawing/2014/main" val="1986162329"/>
                    </a:ext>
                  </a:extLst>
                </a:gridCol>
                <a:gridCol w="2119251">
                  <a:extLst>
                    <a:ext uri="{9D8B030D-6E8A-4147-A177-3AD203B41FA5}">
                      <a16:colId xmlns:a16="http://schemas.microsoft.com/office/drawing/2014/main" val="954873620"/>
                    </a:ext>
                  </a:extLst>
                </a:gridCol>
                <a:gridCol w="2119251">
                  <a:extLst>
                    <a:ext uri="{9D8B030D-6E8A-4147-A177-3AD203B41FA5}">
                      <a16:colId xmlns:a16="http://schemas.microsoft.com/office/drawing/2014/main" val="1140409381"/>
                    </a:ext>
                  </a:extLst>
                </a:gridCol>
                <a:gridCol w="2119251">
                  <a:extLst>
                    <a:ext uri="{9D8B030D-6E8A-4147-A177-3AD203B41FA5}">
                      <a16:colId xmlns:a16="http://schemas.microsoft.com/office/drawing/2014/main" val="2342340571"/>
                    </a:ext>
                  </a:extLst>
                </a:gridCol>
                <a:gridCol w="2119251">
                  <a:extLst>
                    <a:ext uri="{9D8B030D-6E8A-4147-A177-3AD203B41FA5}">
                      <a16:colId xmlns:a16="http://schemas.microsoft.com/office/drawing/2014/main" val="593625682"/>
                    </a:ext>
                  </a:extLst>
                </a:gridCol>
              </a:tblGrid>
              <a:tr h="370840">
                <a:tc>
                  <a:txBody>
                    <a:bodyPr/>
                    <a:lstStyle/>
                    <a:p>
                      <a:pPr algn="ctr"/>
                      <a:r>
                        <a:rPr lang="en-GB" sz="2000" dirty="0">
                          <a:latin typeface="Arial" panose="020B0604020202020204" pitchFamily="34" charset="0"/>
                          <a:cs typeface="Arial" panose="020B0604020202020204" pitchFamily="34" charset="0"/>
                        </a:rPr>
                        <a:t>Factors:</a:t>
                      </a:r>
                    </a:p>
                  </a:txBody>
                  <a:tcPr/>
                </a:tc>
                <a:tc>
                  <a:txBody>
                    <a:bodyPr/>
                    <a:lstStyle/>
                    <a:p>
                      <a:pPr algn="ctr"/>
                      <a:r>
                        <a:rPr lang="en-GB" dirty="0"/>
                        <a:t>Cost</a:t>
                      </a:r>
                    </a:p>
                  </a:txBody>
                  <a:tcPr/>
                </a:tc>
                <a:tc>
                  <a:txBody>
                    <a:bodyPr/>
                    <a:lstStyle/>
                    <a:p>
                      <a:r>
                        <a:rPr lang="en-GB" sz="2000" dirty="0"/>
                        <a:t>Consumer spending</a:t>
                      </a:r>
                    </a:p>
                  </a:txBody>
                  <a:tcPr/>
                </a:tc>
                <a:tc>
                  <a:txBody>
                    <a:bodyPr/>
                    <a:lstStyle/>
                    <a:p>
                      <a:r>
                        <a:rPr lang="en-GB" sz="2000" dirty="0"/>
                        <a:t>Consumer purchase intention</a:t>
                      </a:r>
                    </a:p>
                  </a:txBody>
                  <a:tcPr/>
                </a:tc>
                <a:tc>
                  <a:txBody>
                    <a:bodyPr/>
                    <a:lstStyle/>
                    <a:p>
                      <a:pPr algn="ctr"/>
                      <a:r>
                        <a:rPr lang="en-GB" dirty="0"/>
                        <a:t>Sales rate</a:t>
                      </a:r>
                    </a:p>
                  </a:txBody>
                  <a:tcPr/>
                </a:tc>
                <a:extLst>
                  <a:ext uri="{0D108BD9-81ED-4DB2-BD59-A6C34878D82A}">
                    <a16:rowId xmlns:a16="http://schemas.microsoft.com/office/drawing/2014/main" val="1541934692"/>
                  </a:ext>
                </a:extLst>
              </a:tr>
              <a:tr h="370840">
                <a:tc>
                  <a:txBody>
                    <a:bodyPr/>
                    <a:lstStyle/>
                    <a:p>
                      <a:pPr algn="ctr"/>
                      <a:r>
                        <a:rPr lang="en-GB" sz="2400" b="1" dirty="0">
                          <a:solidFill>
                            <a:schemeClr val="bg1"/>
                          </a:solidFill>
                        </a:rPr>
                        <a:t>Weights</a:t>
                      </a:r>
                    </a:p>
                  </a:txBody>
                  <a:tcPr/>
                </a:tc>
                <a:tc>
                  <a:txBody>
                    <a:bodyPr/>
                    <a:lstStyle/>
                    <a:p>
                      <a:pPr algn="ctr"/>
                      <a:r>
                        <a:rPr lang="en-GB" dirty="0"/>
                        <a:t>2</a:t>
                      </a:r>
                    </a:p>
                  </a:txBody>
                  <a:tcPr/>
                </a:tc>
                <a:tc>
                  <a:txBody>
                    <a:bodyPr/>
                    <a:lstStyle/>
                    <a:p>
                      <a:pPr algn="ctr"/>
                      <a:r>
                        <a:rPr lang="en-GB" dirty="0"/>
                        <a:t>3</a:t>
                      </a:r>
                    </a:p>
                  </a:txBody>
                  <a:tcPr/>
                </a:tc>
                <a:tc>
                  <a:txBody>
                    <a:bodyPr/>
                    <a:lstStyle/>
                    <a:p>
                      <a:pPr algn="ctr"/>
                      <a:r>
                        <a:rPr lang="en-GB" dirty="0"/>
                        <a:t>4</a:t>
                      </a:r>
                    </a:p>
                  </a:txBody>
                  <a:tcPr/>
                </a:tc>
                <a:tc>
                  <a:txBody>
                    <a:bodyPr/>
                    <a:lstStyle/>
                    <a:p>
                      <a:pPr algn="ctr"/>
                      <a:r>
                        <a:rPr lang="en-GB" dirty="0"/>
                        <a:t>5</a:t>
                      </a:r>
                    </a:p>
                  </a:txBody>
                  <a:tcPr/>
                </a:tc>
                <a:extLst>
                  <a:ext uri="{0D108BD9-81ED-4DB2-BD59-A6C34878D82A}">
                    <a16:rowId xmlns:a16="http://schemas.microsoft.com/office/drawing/2014/main" val="596726444"/>
                  </a:ext>
                </a:extLst>
              </a:tr>
              <a:tr h="370840">
                <a:tc>
                  <a:txBody>
                    <a:bodyPr/>
                    <a:lstStyle/>
                    <a:p>
                      <a:r>
                        <a:rPr lang="en-GB" sz="1100" dirty="0">
                          <a:latin typeface="Arial" panose="020B0604020202020204" pitchFamily="34" charset="0"/>
                          <a:cs typeface="Arial" panose="020B0604020202020204" pitchFamily="34" charset="0"/>
                        </a:rPr>
                        <a:t>Create new products</a:t>
                      </a:r>
                    </a:p>
                    <a:p>
                      <a:r>
                        <a:rPr lang="en-GB" sz="1100" dirty="0">
                          <a:latin typeface="Arial" panose="020B0604020202020204" pitchFamily="34" charset="0"/>
                          <a:cs typeface="Arial" panose="020B0604020202020204" pitchFamily="34" charset="0"/>
                        </a:rPr>
                        <a:t>(Classic wear)</a:t>
                      </a:r>
                    </a:p>
                  </a:txBody>
                  <a:tcPr/>
                </a:tc>
                <a:tc>
                  <a:txBody>
                    <a:bodyPr/>
                    <a:lstStyle/>
                    <a:p>
                      <a:r>
                        <a:rPr lang="en-GB" dirty="0"/>
                        <a:t>1                       </a:t>
                      </a:r>
                      <a:r>
                        <a:rPr lang="en-GB" dirty="0">
                          <a:solidFill>
                            <a:srgbClr val="FF0000"/>
                          </a:solidFill>
                        </a:rPr>
                        <a:t>2</a:t>
                      </a:r>
                    </a:p>
                  </a:txBody>
                  <a:tcPr/>
                </a:tc>
                <a:tc>
                  <a:txBody>
                    <a:bodyPr/>
                    <a:lstStyle/>
                    <a:p>
                      <a:r>
                        <a:rPr lang="en-GB" dirty="0"/>
                        <a:t>1                       </a:t>
                      </a:r>
                      <a:r>
                        <a:rPr lang="en-GB" dirty="0">
                          <a:solidFill>
                            <a:srgbClr val="FF0000"/>
                          </a:solidFill>
                        </a:rPr>
                        <a:t>3</a:t>
                      </a:r>
                    </a:p>
                  </a:txBody>
                  <a:tcPr/>
                </a:tc>
                <a:tc>
                  <a:txBody>
                    <a:bodyPr/>
                    <a:lstStyle/>
                    <a:p>
                      <a:r>
                        <a:rPr lang="en-GB" dirty="0"/>
                        <a:t>2                       </a:t>
                      </a:r>
                      <a:r>
                        <a:rPr lang="en-GB" dirty="0">
                          <a:solidFill>
                            <a:srgbClr val="FF0000"/>
                          </a:solidFill>
                        </a:rPr>
                        <a:t>8</a:t>
                      </a:r>
                      <a:endParaRPr lang="en-GB" dirty="0"/>
                    </a:p>
                  </a:txBody>
                  <a:tcPr/>
                </a:tc>
                <a:tc>
                  <a:txBody>
                    <a:bodyPr/>
                    <a:lstStyle/>
                    <a:p>
                      <a:r>
                        <a:rPr lang="en-GB" dirty="0"/>
                        <a:t>1                      </a:t>
                      </a:r>
                      <a:r>
                        <a:rPr lang="en-GB" dirty="0">
                          <a:solidFill>
                            <a:srgbClr val="FF0000"/>
                          </a:solidFill>
                        </a:rPr>
                        <a:t>5</a:t>
                      </a:r>
                      <a:endParaRPr lang="en-GB" dirty="0"/>
                    </a:p>
                  </a:txBody>
                  <a:tcPr/>
                </a:tc>
                <a:extLst>
                  <a:ext uri="{0D108BD9-81ED-4DB2-BD59-A6C34878D82A}">
                    <a16:rowId xmlns:a16="http://schemas.microsoft.com/office/drawing/2014/main" val="2466302159"/>
                  </a:ext>
                </a:extLst>
              </a:tr>
              <a:tr h="370840">
                <a:tc>
                  <a:txBody>
                    <a:bodyPr/>
                    <a:lstStyle/>
                    <a:p>
                      <a:r>
                        <a:rPr lang="en-GB" sz="1100" dirty="0">
                          <a:latin typeface="Arial" panose="020B0604020202020204" pitchFamily="34" charset="0"/>
                          <a:cs typeface="Arial" panose="020B0604020202020204" pitchFamily="34" charset="0"/>
                        </a:rPr>
                        <a:t>Raise Prices</a:t>
                      </a:r>
                    </a:p>
                  </a:txBody>
                  <a:tcPr/>
                </a:tc>
                <a:tc>
                  <a:txBody>
                    <a:bodyPr/>
                    <a:lstStyle/>
                    <a:p>
                      <a:r>
                        <a:rPr lang="en-GB" dirty="0"/>
                        <a:t>3                       </a:t>
                      </a:r>
                      <a:r>
                        <a:rPr lang="en-GB" dirty="0">
                          <a:solidFill>
                            <a:srgbClr val="FF0000"/>
                          </a:solidFill>
                        </a:rPr>
                        <a:t>6</a:t>
                      </a:r>
                    </a:p>
                  </a:txBody>
                  <a:tcPr/>
                </a:tc>
                <a:tc>
                  <a:txBody>
                    <a:bodyPr/>
                    <a:lstStyle/>
                    <a:p>
                      <a:r>
                        <a:rPr lang="en-GB" dirty="0"/>
                        <a:t>0                       </a:t>
                      </a:r>
                      <a:r>
                        <a:rPr lang="en-GB" dirty="0">
                          <a:solidFill>
                            <a:srgbClr val="FF0000"/>
                          </a:solidFill>
                        </a:rPr>
                        <a:t>0</a:t>
                      </a:r>
                    </a:p>
                  </a:txBody>
                  <a:tcPr/>
                </a:tc>
                <a:tc>
                  <a:txBody>
                    <a:bodyPr/>
                    <a:lstStyle/>
                    <a:p>
                      <a:r>
                        <a:rPr lang="en-GB" dirty="0"/>
                        <a:t>0                       </a:t>
                      </a:r>
                      <a:r>
                        <a:rPr lang="en-GB" dirty="0">
                          <a:solidFill>
                            <a:srgbClr val="FF0000"/>
                          </a:solidFill>
                        </a:rPr>
                        <a:t>0</a:t>
                      </a:r>
                      <a:endParaRPr lang="en-GB" dirty="0"/>
                    </a:p>
                  </a:txBody>
                  <a:tcPr/>
                </a:tc>
                <a:tc>
                  <a:txBody>
                    <a:bodyPr/>
                    <a:lstStyle/>
                    <a:p>
                      <a:r>
                        <a:rPr lang="en-GB" dirty="0"/>
                        <a:t>0                     </a:t>
                      </a:r>
                      <a:r>
                        <a:rPr lang="en-GB" dirty="0">
                          <a:solidFill>
                            <a:srgbClr val="FF0000"/>
                          </a:solidFill>
                        </a:rPr>
                        <a:t> 0</a:t>
                      </a:r>
                      <a:endParaRPr lang="en-GB" dirty="0"/>
                    </a:p>
                  </a:txBody>
                  <a:tcPr/>
                </a:tc>
                <a:extLst>
                  <a:ext uri="{0D108BD9-81ED-4DB2-BD59-A6C34878D82A}">
                    <a16:rowId xmlns:a16="http://schemas.microsoft.com/office/drawing/2014/main" val="2555766375"/>
                  </a:ext>
                </a:extLst>
              </a:tr>
              <a:tr h="370840">
                <a:tc>
                  <a:txBody>
                    <a:bodyPr/>
                    <a:lstStyle/>
                    <a:p>
                      <a:r>
                        <a:rPr lang="en-GB" sz="1100" dirty="0">
                          <a:latin typeface="Arial" panose="020B0604020202020204" pitchFamily="34" charset="0"/>
                          <a:cs typeface="Arial" panose="020B0604020202020204" pitchFamily="34" charset="0"/>
                        </a:rPr>
                        <a:t>Price control</a:t>
                      </a:r>
                    </a:p>
                  </a:txBody>
                  <a:tcPr/>
                </a:tc>
                <a:tc>
                  <a:txBody>
                    <a:bodyPr/>
                    <a:lstStyle/>
                    <a:p>
                      <a:r>
                        <a:rPr lang="en-GB" dirty="0"/>
                        <a:t>2                       </a:t>
                      </a:r>
                      <a:r>
                        <a:rPr lang="en-GB" dirty="0">
                          <a:solidFill>
                            <a:srgbClr val="FF0000"/>
                          </a:solidFill>
                        </a:rPr>
                        <a:t>4</a:t>
                      </a:r>
                    </a:p>
                  </a:txBody>
                  <a:tcPr/>
                </a:tc>
                <a:tc>
                  <a:txBody>
                    <a:bodyPr/>
                    <a:lstStyle/>
                    <a:p>
                      <a:r>
                        <a:rPr lang="en-GB" dirty="0"/>
                        <a:t>2                       </a:t>
                      </a:r>
                      <a:r>
                        <a:rPr lang="en-GB" dirty="0">
                          <a:solidFill>
                            <a:srgbClr val="FF0000"/>
                          </a:solidFill>
                        </a:rPr>
                        <a:t>6</a:t>
                      </a:r>
                      <a:endParaRPr lang="en-GB" dirty="0"/>
                    </a:p>
                  </a:txBody>
                  <a:tcPr/>
                </a:tc>
                <a:tc>
                  <a:txBody>
                    <a:bodyPr/>
                    <a:lstStyle/>
                    <a:p>
                      <a:r>
                        <a:rPr lang="en-GB" dirty="0"/>
                        <a:t>3                    </a:t>
                      </a:r>
                      <a:r>
                        <a:rPr lang="en-GB" dirty="0">
                          <a:solidFill>
                            <a:srgbClr val="FF0000"/>
                          </a:solidFill>
                        </a:rPr>
                        <a:t>12</a:t>
                      </a:r>
                      <a:endParaRPr lang="en-GB" dirty="0"/>
                    </a:p>
                  </a:txBody>
                  <a:tcPr/>
                </a:tc>
                <a:tc>
                  <a:txBody>
                    <a:bodyPr/>
                    <a:lstStyle/>
                    <a:p>
                      <a:r>
                        <a:rPr lang="en-GB" dirty="0"/>
                        <a:t>3                     </a:t>
                      </a:r>
                      <a:r>
                        <a:rPr lang="en-GB" dirty="0">
                          <a:solidFill>
                            <a:srgbClr val="FF0000"/>
                          </a:solidFill>
                        </a:rPr>
                        <a:t>15</a:t>
                      </a:r>
                      <a:endParaRPr lang="en-GB" dirty="0"/>
                    </a:p>
                  </a:txBody>
                  <a:tcPr/>
                </a:tc>
                <a:extLst>
                  <a:ext uri="{0D108BD9-81ED-4DB2-BD59-A6C34878D82A}">
                    <a16:rowId xmlns:a16="http://schemas.microsoft.com/office/drawing/2014/main" val="83030155"/>
                  </a:ext>
                </a:extLst>
              </a:tr>
            </a:tbl>
          </a:graphicData>
        </a:graphic>
      </p:graphicFrame>
      <p:graphicFrame>
        <p:nvGraphicFramePr>
          <p:cNvPr id="19" name="Table 19">
            <a:extLst>
              <a:ext uri="{FF2B5EF4-FFF2-40B4-BE49-F238E27FC236}">
                <a16:creationId xmlns:a16="http://schemas.microsoft.com/office/drawing/2014/main" id="{B6E13206-BE01-30C6-AD33-32E25C232768}"/>
              </a:ext>
            </a:extLst>
          </p:cNvPr>
          <p:cNvGraphicFramePr>
            <a:graphicFrameLocks noGrp="1"/>
          </p:cNvGraphicFramePr>
          <p:nvPr>
            <p:extLst>
              <p:ext uri="{D42A27DB-BD31-4B8C-83A1-F6EECF244321}">
                <p14:modId xmlns:p14="http://schemas.microsoft.com/office/powerpoint/2010/main" val="2555995284"/>
              </p:ext>
            </p:extLst>
          </p:nvPr>
        </p:nvGraphicFramePr>
        <p:xfrm>
          <a:off x="11079334" y="3763176"/>
          <a:ext cx="853968" cy="2846249"/>
        </p:xfrm>
        <a:graphic>
          <a:graphicData uri="http://schemas.openxmlformats.org/drawingml/2006/table">
            <a:tbl>
              <a:tblPr firstRow="1" bandRow="1">
                <a:tableStyleId>{08FB837D-C827-4EFA-A057-4D05807E0F7C}</a:tableStyleId>
              </a:tblPr>
              <a:tblGrid>
                <a:gridCol w="853968">
                  <a:extLst>
                    <a:ext uri="{9D8B030D-6E8A-4147-A177-3AD203B41FA5}">
                      <a16:colId xmlns:a16="http://schemas.microsoft.com/office/drawing/2014/main" val="3144215034"/>
                    </a:ext>
                  </a:extLst>
                </a:gridCol>
              </a:tblGrid>
              <a:tr h="1004909">
                <a:tc>
                  <a:txBody>
                    <a:bodyPr/>
                    <a:lstStyle/>
                    <a:p>
                      <a:r>
                        <a:rPr lang="en-GB" dirty="0"/>
                        <a:t>Total</a:t>
                      </a:r>
                    </a:p>
                  </a:txBody>
                  <a:tcPr/>
                </a:tc>
                <a:extLst>
                  <a:ext uri="{0D108BD9-81ED-4DB2-BD59-A6C34878D82A}">
                    <a16:rowId xmlns:a16="http://schemas.microsoft.com/office/drawing/2014/main" val="2271829417"/>
                  </a:ext>
                </a:extLst>
              </a:tr>
              <a:tr h="460335">
                <a:tc>
                  <a:txBody>
                    <a:bodyPr/>
                    <a:lstStyle/>
                    <a:p>
                      <a:endParaRPr lang="en-GB" dirty="0"/>
                    </a:p>
                  </a:txBody>
                  <a:tcPr/>
                </a:tc>
                <a:extLst>
                  <a:ext uri="{0D108BD9-81ED-4DB2-BD59-A6C34878D82A}">
                    <a16:rowId xmlns:a16="http://schemas.microsoft.com/office/drawing/2014/main" val="1091951167"/>
                  </a:ext>
                </a:extLst>
              </a:tr>
              <a:tr h="460335">
                <a:tc>
                  <a:txBody>
                    <a:bodyPr/>
                    <a:lstStyle/>
                    <a:p>
                      <a:r>
                        <a:rPr lang="en-GB" dirty="0">
                          <a:solidFill>
                            <a:srgbClr val="7030A0"/>
                          </a:solidFill>
                        </a:rPr>
                        <a:t>18</a:t>
                      </a:r>
                    </a:p>
                  </a:txBody>
                  <a:tcPr/>
                </a:tc>
                <a:extLst>
                  <a:ext uri="{0D108BD9-81ED-4DB2-BD59-A6C34878D82A}">
                    <a16:rowId xmlns:a16="http://schemas.microsoft.com/office/drawing/2014/main" val="4247438082"/>
                  </a:ext>
                </a:extLst>
              </a:tr>
              <a:tr h="460335">
                <a:tc>
                  <a:txBody>
                    <a:bodyPr/>
                    <a:lstStyle/>
                    <a:p>
                      <a:r>
                        <a:rPr lang="en-GB" dirty="0">
                          <a:solidFill>
                            <a:srgbClr val="7030A0"/>
                          </a:solidFill>
                        </a:rPr>
                        <a:t>6</a:t>
                      </a:r>
                    </a:p>
                  </a:txBody>
                  <a:tcPr/>
                </a:tc>
                <a:extLst>
                  <a:ext uri="{0D108BD9-81ED-4DB2-BD59-A6C34878D82A}">
                    <a16:rowId xmlns:a16="http://schemas.microsoft.com/office/drawing/2014/main" val="3165624615"/>
                  </a:ext>
                </a:extLst>
              </a:tr>
              <a:tr h="460335">
                <a:tc>
                  <a:txBody>
                    <a:bodyPr/>
                    <a:lstStyle/>
                    <a:p>
                      <a:r>
                        <a:rPr lang="en-GB" dirty="0">
                          <a:solidFill>
                            <a:srgbClr val="7030A0"/>
                          </a:solidFill>
                        </a:rPr>
                        <a:t>37</a:t>
                      </a:r>
                    </a:p>
                  </a:txBody>
                  <a:tcPr/>
                </a:tc>
                <a:extLst>
                  <a:ext uri="{0D108BD9-81ED-4DB2-BD59-A6C34878D82A}">
                    <a16:rowId xmlns:a16="http://schemas.microsoft.com/office/drawing/2014/main" val="1343085837"/>
                  </a:ext>
                </a:extLst>
              </a:tr>
            </a:tbl>
          </a:graphicData>
        </a:graphic>
      </p:graphicFrame>
      <p:sp>
        <p:nvSpPr>
          <p:cNvPr id="20" name="Slide Number Placeholder 19">
            <a:extLst>
              <a:ext uri="{FF2B5EF4-FFF2-40B4-BE49-F238E27FC236}">
                <a16:creationId xmlns:a16="http://schemas.microsoft.com/office/drawing/2014/main" id="{33C3D505-0C5B-B035-4D80-6FB435616B89}"/>
              </a:ext>
            </a:extLst>
          </p:cNvPr>
          <p:cNvSpPr>
            <a:spLocks noGrp="1"/>
          </p:cNvSpPr>
          <p:nvPr>
            <p:ph type="sldNum" sz="quarter" idx="12"/>
          </p:nvPr>
        </p:nvSpPr>
        <p:spPr/>
        <p:txBody>
          <a:bodyPr/>
          <a:lstStyle/>
          <a:p>
            <a:fld id="{E54B79D5-41DB-4108-B0F4-86EC43AD7DA1}" type="slidenum">
              <a:rPr lang="en-GB" smtClean="0"/>
              <a:t>8</a:t>
            </a:fld>
            <a:endParaRPr lang="en-GB"/>
          </a:p>
        </p:txBody>
      </p:sp>
    </p:spTree>
    <p:extLst>
      <p:ext uri="{BB962C8B-B14F-4D97-AF65-F5344CB8AC3E}">
        <p14:creationId xmlns:p14="http://schemas.microsoft.com/office/powerpoint/2010/main" val="3712861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9C155-1D28-6845-E9BC-90F748388C73}"/>
              </a:ext>
            </a:extLst>
          </p:cNvPr>
          <p:cNvSpPr>
            <a:spLocks noGrp="1"/>
          </p:cNvSpPr>
          <p:nvPr>
            <p:ph type="title"/>
          </p:nvPr>
        </p:nvSpPr>
        <p:spPr/>
        <p:txBody>
          <a:bodyPr>
            <a:normAutofit fontScale="90000"/>
          </a:bodyPr>
          <a:lstStyle/>
          <a:p>
            <a:pPr algn="l"/>
            <a:r>
              <a:rPr lang="en-GB" dirty="0"/>
              <a:t>Conclusion</a:t>
            </a:r>
          </a:p>
        </p:txBody>
      </p:sp>
      <p:sp>
        <p:nvSpPr>
          <p:cNvPr id="3" name="Content Placeholder 2">
            <a:extLst>
              <a:ext uri="{FF2B5EF4-FFF2-40B4-BE49-F238E27FC236}">
                <a16:creationId xmlns:a16="http://schemas.microsoft.com/office/drawing/2014/main" id="{4F44F2BD-CD78-A7F5-EC8E-9D14AFFF9D80}"/>
              </a:ext>
            </a:extLst>
          </p:cNvPr>
          <p:cNvSpPr>
            <a:spLocks noGrp="1"/>
          </p:cNvSpPr>
          <p:nvPr>
            <p:ph idx="1"/>
          </p:nvPr>
        </p:nvSpPr>
        <p:spPr/>
        <p:txBody>
          <a:bodyPr>
            <a:normAutofit/>
          </a:bodyPr>
          <a:lstStyle/>
          <a:p>
            <a:pPr marL="0" indent="0">
              <a:buNone/>
            </a:pPr>
            <a:r>
              <a:rPr lang="en-GB" sz="1100" dirty="0">
                <a:latin typeface="Arial" panose="020B0604020202020204" pitchFamily="34" charset="0"/>
                <a:cs typeface="Arial" panose="020B0604020202020204" pitchFamily="34" charset="0"/>
              </a:rPr>
              <a:t>     After evaluating the alternative solutions using the decision making tool , Grid Analysis, the appropriate solution for profit decline at T M Lewin is the price control to prevent also sales reduction that may lead to closing the company.</a:t>
            </a:r>
          </a:p>
          <a:p>
            <a:pPr marL="0" indent="0">
              <a:buNone/>
            </a:pPr>
            <a:r>
              <a:rPr lang="en-GB" sz="1100" dirty="0">
                <a:latin typeface="Arial" panose="020B0604020202020204" pitchFamily="34" charset="0"/>
                <a:cs typeface="Arial" panose="020B0604020202020204" pitchFamily="34" charset="0"/>
              </a:rPr>
              <a:t>      </a:t>
            </a:r>
          </a:p>
        </p:txBody>
      </p:sp>
      <p:pic>
        <p:nvPicPr>
          <p:cNvPr id="5" name="Picture 4">
            <a:extLst>
              <a:ext uri="{FF2B5EF4-FFF2-40B4-BE49-F238E27FC236}">
                <a16:creationId xmlns:a16="http://schemas.microsoft.com/office/drawing/2014/main" id="{40521F4A-738C-6BEF-1E5D-CDB4CF6C40F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149815" y="2278564"/>
            <a:ext cx="7110029" cy="3999391"/>
          </a:xfrm>
          <a:prstGeom prst="rect">
            <a:avLst/>
          </a:prstGeom>
        </p:spPr>
      </p:pic>
      <p:sp>
        <p:nvSpPr>
          <p:cNvPr id="6" name="TextBox 5">
            <a:extLst>
              <a:ext uri="{FF2B5EF4-FFF2-40B4-BE49-F238E27FC236}">
                <a16:creationId xmlns:a16="http://schemas.microsoft.com/office/drawing/2014/main" id="{830B1D93-4DA2-8123-F037-24BF7C4E8A7B}"/>
              </a:ext>
            </a:extLst>
          </p:cNvPr>
          <p:cNvSpPr txBox="1"/>
          <p:nvPr/>
        </p:nvSpPr>
        <p:spPr>
          <a:xfrm>
            <a:off x="4163627" y="6382800"/>
            <a:ext cx="7096218" cy="230832"/>
          </a:xfrm>
          <a:prstGeom prst="rect">
            <a:avLst/>
          </a:prstGeom>
          <a:noFill/>
        </p:spPr>
        <p:txBody>
          <a:bodyPr wrap="square" rtlCol="0">
            <a:spAutoFit/>
          </a:bodyPr>
          <a:lstStyle/>
          <a:p>
            <a:r>
              <a:rPr lang="en-GB" sz="900">
                <a:hlinkClick r:id="rId3" tooltip="https://mru.org/courses/principles-economics-microeconomics/government-price-control-definition-rent-control-minimum-wage"/>
              </a:rPr>
              <a:t>This Photo</a:t>
            </a:r>
            <a:r>
              <a:rPr lang="en-GB" sz="900"/>
              <a:t> by Unknown Author is licensed under </a:t>
            </a:r>
            <a:r>
              <a:rPr lang="en-GB" sz="900">
                <a:hlinkClick r:id="rId4" tooltip="https://creativecommons.org/licenses/by-nd/3.0/"/>
              </a:rPr>
              <a:t>CC BY-ND</a:t>
            </a:r>
            <a:endParaRPr lang="en-GB" sz="900"/>
          </a:p>
        </p:txBody>
      </p:sp>
      <p:sp>
        <p:nvSpPr>
          <p:cNvPr id="7" name="Slide Number Placeholder 6">
            <a:extLst>
              <a:ext uri="{FF2B5EF4-FFF2-40B4-BE49-F238E27FC236}">
                <a16:creationId xmlns:a16="http://schemas.microsoft.com/office/drawing/2014/main" id="{1EEE147F-9F2E-F9E7-1FF6-231612CAA3FB}"/>
              </a:ext>
            </a:extLst>
          </p:cNvPr>
          <p:cNvSpPr>
            <a:spLocks noGrp="1"/>
          </p:cNvSpPr>
          <p:nvPr>
            <p:ph type="sldNum" sz="quarter" idx="12"/>
          </p:nvPr>
        </p:nvSpPr>
        <p:spPr/>
        <p:txBody>
          <a:bodyPr/>
          <a:lstStyle/>
          <a:p>
            <a:fld id="{E54B79D5-41DB-4108-B0F4-86EC43AD7DA1}" type="slidenum">
              <a:rPr lang="en-GB" smtClean="0"/>
              <a:t>9</a:t>
            </a:fld>
            <a:endParaRPr lang="en-GB"/>
          </a:p>
        </p:txBody>
      </p:sp>
    </p:spTree>
    <p:extLst>
      <p:ext uri="{BB962C8B-B14F-4D97-AF65-F5344CB8AC3E}">
        <p14:creationId xmlns:p14="http://schemas.microsoft.com/office/powerpoint/2010/main" val="1269365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2410D-002F-01E4-E1DB-CF2BAD5F4DBE}"/>
              </a:ext>
            </a:extLst>
          </p:cNvPr>
          <p:cNvSpPr>
            <a:spLocks noGrp="1"/>
          </p:cNvSpPr>
          <p:nvPr>
            <p:ph type="title"/>
          </p:nvPr>
        </p:nvSpPr>
        <p:spPr/>
        <p:txBody>
          <a:bodyPr>
            <a:normAutofit fontScale="90000"/>
          </a:bodyPr>
          <a:lstStyle/>
          <a:p>
            <a:pPr algn="l"/>
            <a:r>
              <a:rPr lang="en-GB" dirty="0"/>
              <a:t>Reference List</a:t>
            </a:r>
          </a:p>
        </p:txBody>
      </p:sp>
      <p:sp>
        <p:nvSpPr>
          <p:cNvPr id="3" name="Content Placeholder 2">
            <a:extLst>
              <a:ext uri="{FF2B5EF4-FFF2-40B4-BE49-F238E27FC236}">
                <a16:creationId xmlns:a16="http://schemas.microsoft.com/office/drawing/2014/main" id="{6C0D8AC1-328E-C55B-E87B-7BF6C7B5D38B}"/>
              </a:ext>
            </a:extLst>
          </p:cNvPr>
          <p:cNvSpPr>
            <a:spLocks noGrp="1"/>
          </p:cNvSpPr>
          <p:nvPr>
            <p:ph idx="1"/>
          </p:nvPr>
        </p:nvSpPr>
        <p:spPr/>
        <p:txBody>
          <a:bodyPr>
            <a:normAutofit/>
          </a:bodyPr>
          <a:lstStyle/>
          <a:p>
            <a:pPr>
              <a:lnSpc>
                <a:spcPct val="150000"/>
              </a:lnSpc>
            </a:pPr>
            <a:r>
              <a:rPr lang="en-GB" sz="1100" dirty="0">
                <a:latin typeface="Arial" panose="020B0604020202020204" pitchFamily="34" charset="0"/>
                <a:cs typeface="Arial" panose="020B0604020202020204" pitchFamily="34" charset="0"/>
              </a:rPr>
              <a:t>Schendel, D., Patton, G. R., &amp; Riggs, J. (1976). Corporate Turnaround Strategies: A Study of Profit Decline and Recovery. Journal of General Management, 3(3), 3–11. </a:t>
            </a:r>
            <a:r>
              <a:rPr lang="en-GB" sz="1100" dirty="0">
                <a:latin typeface="Arial" panose="020B0604020202020204" pitchFamily="34" charset="0"/>
                <a:cs typeface="Arial" panose="020B0604020202020204" pitchFamily="34" charset="0"/>
                <a:hlinkClick r:id="rId2"/>
              </a:rPr>
              <a:t>https://doi.org/10.1177/030630707600300301</a:t>
            </a:r>
            <a:endParaRPr lang="en-GB" sz="1100" dirty="0">
              <a:latin typeface="Arial" panose="020B0604020202020204" pitchFamily="34" charset="0"/>
              <a:cs typeface="Arial" panose="020B0604020202020204" pitchFamily="34" charset="0"/>
            </a:endParaRPr>
          </a:p>
          <a:p>
            <a:pPr>
              <a:lnSpc>
                <a:spcPct val="150000"/>
              </a:lnSpc>
            </a:pPr>
            <a:r>
              <a:rPr lang="en-GB" sz="1100" dirty="0">
                <a:latin typeface="Arial" panose="020B0604020202020204" pitchFamily="34" charset="0"/>
                <a:cs typeface="Arial" panose="020B0604020202020204" pitchFamily="34" charset="0"/>
              </a:rPr>
              <a:t>Dictionaries, O., 2020. Collaboration.</a:t>
            </a:r>
          </a:p>
          <a:p>
            <a:pPr>
              <a:lnSpc>
                <a:spcPct val="150000"/>
              </a:lnSpc>
            </a:pPr>
            <a:r>
              <a:rPr lang="en-GB" sz="1100" dirty="0">
                <a:latin typeface="Arial" panose="020B0604020202020204" pitchFamily="34" charset="0"/>
                <a:cs typeface="Arial" panose="020B0604020202020204" pitchFamily="34" charset="0"/>
              </a:rPr>
              <a:t>Dictionary, C., 2020. Influencer. Business Dictionary,[Online]. Available: http://www. </a:t>
            </a:r>
            <a:r>
              <a:rPr lang="en-GB" sz="1100" dirty="0" err="1">
                <a:latin typeface="Arial" panose="020B0604020202020204" pitchFamily="34" charset="0"/>
                <a:cs typeface="Arial" panose="020B0604020202020204" pitchFamily="34" charset="0"/>
              </a:rPr>
              <a:t>businessdictionary</a:t>
            </a:r>
            <a:r>
              <a:rPr lang="en-GB" sz="1100" dirty="0">
                <a:latin typeface="Arial" panose="020B0604020202020204" pitchFamily="34" charset="0"/>
                <a:cs typeface="Arial" panose="020B0604020202020204" pitchFamily="34" charset="0"/>
              </a:rPr>
              <a:t>. com/definition/influencers. html.</a:t>
            </a:r>
          </a:p>
          <a:p>
            <a:pPr>
              <a:lnSpc>
                <a:spcPct val="150000"/>
              </a:lnSpc>
            </a:pPr>
            <a:r>
              <a:rPr lang="en-GB" sz="1100" dirty="0" err="1">
                <a:latin typeface="Arial" panose="020B0604020202020204" pitchFamily="34" charset="0"/>
                <a:cs typeface="Arial" panose="020B0604020202020204" pitchFamily="34" charset="0"/>
              </a:rPr>
              <a:t>Fisher,N</a:t>
            </a:r>
            <a:r>
              <a:rPr lang="en-GB" sz="1100" dirty="0">
                <a:latin typeface="Arial" panose="020B0604020202020204" pitchFamily="34" charset="0"/>
                <a:cs typeface="Arial" panose="020B0604020202020204" pitchFamily="34" charset="0"/>
              </a:rPr>
              <a:t>. (2021) . More  than 1.400  firms went bust last month in England and Wales, figures show. The Guardian, paragraph11-12. </a:t>
            </a:r>
            <a:r>
              <a:rPr lang="en-GB" sz="1100" dirty="0">
                <a:latin typeface="Arial" panose="020B0604020202020204" pitchFamily="34" charset="0"/>
                <a:cs typeface="Arial" panose="020B0604020202020204" pitchFamily="34" charset="0"/>
                <a:hlinkClick r:id="rId3"/>
              </a:rPr>
              <a:t>https://www.theguardian.com/business/2021/oct/15/more-than-1400-firms-went-bust-last-month-in-england-and-wales-figures-show</a:t>
            </a:r>
            <a:r>
              <a:rPr lang="en-GB" sz="1100" dirty="0">
                <a:latin typeface="Arial" panose="020B0604020202020204" pitchFamily="34" charset="0"/>
                <a:cs typeface="Arial" panose="020B0604020202020204" pitchFamily="34" charset="0"/>
              </a:rPr>
              <a:t> </a:t>
            </a:r>
          </a:p>
          <a:p>
            <a:pPr>
              <a:lnSpc>
                <a:spcPct val="150000"/>
              </a:lnSpc>
            </a:pPr>
            <a:r>
              <a:rPr lang="en-GB" sz="1100" dirty="0">
                <a:latin typeface="Arial" panose="020B0604020202020204" pitchFamily="34" charset="0"/>
                <a:cs typeface="Arial" panose="020B0604020202020204" pitchFamily="34" charset="0"/>
              </a:rPr>
              <a:t>Leal Filho, W., </a:t>
            </a:r>
            <a:r>
              <a:rPr lang="en-GB" sz="1100" dirty="0" err="1">
                <a:latin typeface="Arial" panose="020B0604020202020204" pitchFamily="34" charset="0"/>
                <a:cs typeface="Arial" panose="020B0604020202020204" pitchFamily="34" charset="0"/>
              </a:rPr>
              <a:t>Dinis</a:t>
            </a:r>
            <a:r>
              <a:rPr lang="en-GB" sz="1100" dirty="0">
                <a:latin typeface="Arial" panose="020B0604020202020204" pitchFamily="34" charset="0"/>
                <a:cs typeface="Arial" panose="020B0604020202020204" pitchFamily="34" charset="0"/>
              </a:rPr>
              <a:t>, M.A.P., do </a:t>
            </a:r>
            <a:r>
              <a:rPr lang="en-GB" sz="1100" dirty="0" err="1">
                <a:latin typeface="Arial" panose="020B0604020202020204" pitchFamily="34" charset="0"/>
                <a:cs typeface="Arial" panose="020B0604020202020204" pitchFamily="34" charset="0"/>
              </a:rPr>
              <a:t>Paço</a:t>
            </a:r>
            <a:r>
              <a:rPr lang="en-GB" sz="1100" dirty="0">
                <a:latin typeface="Arial" panose="020B0604020202020204" pitchFamily="34" charset="0"/>
                <a:cs typeface="Arial" panose="020B0604020202020204" pitchFamily="34" charset="0"/>
              </a:rPr>
              <a:t>, A., </a:t>
            </a:r>
            <a:r>
              <a:rPr lang="en-GB" sz="1100" dirty="0" err="1">
                <a:latin typeface="Arial" panose="020B0604020202020204" pitchFamily="34" charset="0"/>
                <a:cs typeface="Arial" panose="020B0604020202020204" pitchFamily="34" charset="0"/>
              </a:rPr>
              <a:t>Herédia-Colaço</a:t>
            </a:r>
            <a:r>
              <a:rPr lang="en-GB" sz="1100" dirty="0">
                <a:latin typeface="Arial" panose="020B0604020202020204" pitchFamily="34" charset="0"/>
                <a:cs typeface="Arial" panose="020B0604020202020204" pitchFamily="34" charset="0"/>
              </a:rPr>
              <a:t>, V., </a:t>
            </a:r>
            <a:r>
              <a:rPr lang="en-GB" sz="1100" dirty="0" err="1">
                <a:latin typeface="Arial" panose="020B0604020202020204" pitchFamily="34" charset="0"/>
                <a:cs typeface="Arial" panose="020B0604020202020204" pitchFamily="34" charset="0"/>
              </a:rPr>
              <a:t>Veiga</a:t>
            </a:r>
            <a:r>
              <a:rPr lang="en-GB" sz="1100" dirty="0">
                <a:latin typeface="Arial" panose="020B0604020202020204" pitchFamily="34" charset="0"/>
                <a:cs typeface="Arial" panose="020B0604020202020204" pitchFamily="34" charset="0"/>
              </a:rPr>
              <a:t> Avila, L., Dennis, K., Tyler, D., Neiva, S. and </a:t>
            </a:r>
            <a:r>
              <a:rPr lang="en-GB" sz="1100" dirty="0" err="1">
                <a:latin typeface="Arial" panose="020B0604020202020204" pitchFamily="34" charset="0"/>
                <a:cs typeface="Arial" panose="020B0604020202020204" pitchFamily="34" charset="0"/>
              </a:rPr>
              <a:t>Liakh</a:t>
            </a:r>
            <a:r>
              <a:rPr lang="en-GB" sz="1100" dirty="0">
                <a:latin typeface="Arial" panose="020B0604020202020204" pitchFamily="34" charset="0"/>
                <a:cs typeface="Arial" panose="020B0604020202020204" pitchFamily="34" charset="0"/>
              </a:rPr>
              <a:t>, O., 2022. COVID-19 and sustainability in textile, apparel and fashion use: an assessment of trends. Textile Research Journal, p.00405175221114167.</a:t>
            </a:r>
          </a:p>
          <a:p>
            <a:pPr>
              <a:lnSpc>
                <a:spcPct val="150000"/>
              </a:lnSpc>
            </a:pPr>
            <a:endParaRPr lang="en-GB" sz="110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4DC0DD95-52E7-6F47-5E9C-63D90417429F}"/>
              </a:ext>
            </a:extLst>
          </p:cNvPr>
          <p:cNvSpPr>
            <a:spLocks noGrp="1"/>
          </p:cNvSpPr>
          <p:nvPr>
            <p:ph type="sldNum" sz="quarter" idx="12"/>
          </p:nvPr>
        </p:nvSpPr>
        <p:spPr/>
        <p:txBody>
          <a:bodyPr/>
          <a:lstStyle/>
          <a:p>
            <a:fld id="{E54B79D5-41DB-4108-B0F4-86EC43AD7DA1}" type="slidenum">
              <a:rPr lang="en-GB" smtClean="0"/>
              <a:t>10</a:t>
            </a:fld>
            <a:endParaRPr lang="en-GB"/>
          </a:p>
        </p:txBody>
      </p:sp>
    </p:spTree>
    <p:extLst>
      <p:ext uri="{BB962C8B-B14F-4D97-AF65-F5344CB8AC3E}">
        <p14:creationId xmlns:p14="http://schemas.microsoft.com/office/powerpoint/2010/main" val="2777559287"/>
      </p:ext>
    </p:extLst>
  </p:cSld>
  <p:clrMapOvr>
    <a:masterClrMapping/>
  </p:clrMapOvr>
</p:sld>
</file>

<file path=ppt/theme/theme1.xml><?xml version="1.0" encoding="utf-8"?>
<a:theme xmlns:a="http://schemas.openxmlformats.org/drawingml/2006/main" name="160002-business-template-000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160002-business-template-0001</Template>
  <TotalTime>0</TotalTime>
  <Words>1169</Words>
  <Application>Microsoft Office PowerPoint</Application>
  <PresentationFormat>Widescreen</PresentationFormat>
  <Paragraphs>144</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Wingdings</vt:lpstr>
      <vt:lpstr>160002-business-template-0001</vt:lpstr>
      <vt:lpstr>Declining Profitability at T M Lewin</vt:lpstr>
      <vt:lpstr>Introduction </vt:lpstr>
      <vt:lpstr>Understanding  the nature and impact of Profit Decline at T M Lewin</vt:lpstr>
      <vt:lpstr>The impact of Profit Decline at T M Lewin and on employees  </vt:lpstr>
      <vt:lpstr>PESTEL Analysis</vt:lpstr>
      <vt:lpstr>Cause and Effect Analysis</vt:lpstr>
      <vt:lpstr>Identifying possible solutions in T M Lewin</vt:lpstr>
      <vt:lpstr>Evaluating the possible solutions at T M Lewin </vt:lpstr>
      <vt:lpstr>Conclusion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Solving the problem of Profit Decline in TM Lewin</dc:title>
  <dc:creator>Ana Maria Ioana</dc:creator>
  <cp:lastModifiedBy>Ana Maria Ioana</cp:lastModifiedBy>
  <cp:revision>25</cp:revision>
  <dcterms:created xsi:type="dcterms:W3CDTF">2022-10-28T22:01:23Z</dcterms:created>
  <dcterms:modified xsi:type="dcterms:W3CDTF">2022-11-12T09:22:35Z</dcterms:modified>
</cp:coreProperties>
</file>