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notesSlides/notesSlide9.xml" ContentType="application/vnd.openxmlformats-officedocument.presentationml.notesSlide+xml"/>
  <Override PartName="/ppt/diagrams/colors1.xml" ContentType="application/vnd.openxmlformats-officedocument.drawingml.diagramColors+xml"/>
  <Override PartName="/ppt/notesSlides/notesSlide16.xml" ContentType="application/vnd.openxmlformats-officedocument.presentationml.notesSlide+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5.xml" ContentType="application/vnd.openxmlformats-officedocument.presentationml.slideLayout+xml"/>
  <Override PartName="/ppt/notesSlides/notesSlide12.xml" ContentType="application/vnd.openxmlformats-officedocument.presentationml.notesSlide+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Default Extension="rels" ContentType="application/vnd.openxmlformats-package.relationships+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notesSlides/notesSlide20.xml" ContentType="application/vnd.openxmlformats-officedocument.presentationml.notesSlide+xml"/>
  <Override PartName="/ppt/slides/slide15.xml" ContentType="application/vnd.openxmlformats-officedocument.presentationml.slide+xml"/>
  <Override PartName="/ppt/notesSlides/notesSlide1.xml" ContentType="application/vnd.openxmlformats-officedocument.presentationml.notesSlide+xml"/>
  <Override PartName="/ppt/notesSlides/notesSlide17.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notesSlides/notesSlide13.xml" ContentType="application/vnd.openxmlformats-officedocument.presentationml.notes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diagrams/layout1.xml" ContentType="application/vnd.openxmlformats-officedocument.drawingml.diagramLayout+xml"/>
  <Override PartName="/ppt/slides/slide23.xml" ContentType="application/vnd.openxmlformats-officedocument.presentationml.slide+xml"/>
  <Override PartName="/ppt/diagrams/quickStyle1.xml" ContentType="application/vnd.openxmlformats-officedocument.drawingml.diagramStyle+xml"/>
  <Override PartName="/ppt/notesSlides/notesSlide6.xml" ContentType="application/vnd.openxmlformats-officedocument.presentationml.notesSlide+xml"/>
  <Override PartName="/ppt/slides/slide16.xml" ContentType="application/vnd.openxmlformats-officedocument.presentationml.slide+xml"/>
  <Override PartName="/ppt/notesSlides/notesSlide2.xml" ContentType="application/vnd.openxmlformats-officedocument.presentationml.notesSlide+xml"/>
  <Override PartName="/ppt/notesSlides/notesSlide18.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notesSlides/notesSlide14.xml" ContentType="application/vnd.openxmlformats-officedocument.presentationml.notesSlide+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notesSlides/notesSlide7.xml" ContentType="application/vnd.openxmlformats-officedocument.presentationml.notesSlide+xml"/>
  <Override PartName="/ppt/slides/slide17.xml" ContentType="application/vnd.openxmlformats-officedocument.presentationml.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slides/slide8.xml" ContentType="application/vnd.openxmlformats-officedocument.presentationml.slide+xml"/>
  <Override PartName="/ppt/diagrams/data1.xml" ContentType="application/vnd.openxmlformats-officedocument.drawingml.diagramData+xml"/>
  <Override PartName="/ppt/diagrams/drawing1.xml" ContentType="application/vnd.ms-office.drawingml.diagramDrawing+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notesSlides/notesSlide8.xml" ContentType="application/vnd.openxmlformats-officedocument.presentationml.notesSlide+xml"/>
  <Override PartName="/ppt/notesSlides/notesSlide15.xml" ContentType="application/vnd.openxmlformats-officedocument.presentationml.notesSlide+xml"/>
  <Default Extension="wmf" ContentType="image/x-wmf"/>
  <Override PartName="/ppt/notesSlides/notesSlide11.xml" ContentType="application/vnd.openxmlformats-officedocument.presentationml.notesSlide+xml"/>
  <Override PartName="/ppt/slideLayouts/slideLayout4.xml" ContentType="application/vnd.openxmlformats-officedocument.presentationml.slideLayout+xml"/>
  <Override PartName="/ppt/notesSlides/notesSlide19.xml" ContentType="application/vnd.openxmlformats-officedocument.presentationml.notes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768" r:id="rId1"/>
  </p:sldMasterIdLst>
  <p:notesMasterIdLst>
    <p:notesMasterId r:id="rId26"/>
  </p:notesMasterIdLst>
  <p:sldIdLst>
    <p:sldId id="256" r:id="rId2"/>
    <p:sldId id="257" r:id="rId3"/>
    <p:sldId id="271" r:id="rId4"/>
    <p:sldId id="260" r:id="rId5"/>
    <p:sldId id="262" r:id="rId6"/>
    <p:sldId id="261" r:id="rId7"/>
    <p:sldId id="283" r:id="rId8"/>
    <p:sldId id="263" r:id="rId9"/>
    <p:sldId id="267" r:id="rId10"/>
    <p:sldId id="268" r:id="rId11"/>
    <p:sldId id="258" r:id="rId12"/>
    <p:sldId id="266" r:id="rId13"/>
    <p:sldId id="285" r:id="rId14"/>
    <p:sldId id="286" r:id="rId15"/>
    <p:sldId id="287" r:id="rId16"/>
    <p:sldId id="276" r:id="rId17"/>
    <p:sldId id="288" r:id="rId18"/>
    <p:sldId id="289" r:id="rId19"/>
    <p:sldId id="292" r:id="rId20"/>
    <p:sldId id="290" r:id="rId21"/>
    <p:sldId id="293" r:id="rId22"/>
    <p:sldId id="291" r:id="rId23"/>
    <p:sldId id="270" r:id="rId24"/>
    <p:sldId id="26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 uri="{FD5EFAAD-0ECE-453E-9831-46B23BE46B34}">
      <p15:chartTrackingRefBased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3333"/>
    <p:restoredTop sz="94692"/>
  </p:normalViewPr>
  <p:slideViewPr>
    <p:cSldViewPr showGuides="1">
      <p:cViewPr varScale="1">
        <p:scale>
          <a:sx n="82" d="100"/>
          <a:sy n="82" d="100"/>
        </p:scale>
        <p:origin x="-1200"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88" d="100"/>
          <a:sy n="88" d="100"/>
        </p:scale>
        <p:origin x="3822" y="108"/>
      </p:cViewPr>
      <p:guideLst/>
    </p:cSldViewPr>
  </p:notesViewPr>
  <p:gridSpacing cx="78028800" cy="780288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DC33D-D102-E14D-B203-62FDBF8C1190}" type="doc">
      <dgm:prSet loTypeId="urn:microsoft.com/office/officeart/2005/8/layout/cycle8" loCatId="cycle" qsTypeId="urn:microsoft.com/office/officeart/2005/8/quickstyle/simple4" qsCatId="simple" csTypeId="urn:microsoft.com/office/officeart/2005/8/colors/accent1_2" csCatId="accent1" phldr="1"/>
      <dgm:spPr/>
      <dgm:t>
        <a:bodyPr/>
        <a:lstStyle/>
        <a:p>
          <a:endParaRPr lang="en-US"/>
        </a:p>
      </dgm:t>
    </dgm:pt>
    <dgm:pt modelId="{DC4B2762-176F-D94C-B85A-35BBCC0EDB52}">
      <dgm:prSet phldrT="[Text]"/>
      <dgm:spPr>
        <a:solidFill>
          <a:schemeClr val="accent2"/>
        </a:solidFill>
      </dgm:spPr>
      <dgm:t>
        <a:bodyPr/>
        <a:lstStyle/>
        <a:p>
          <a:r>
            <a:rPr lang="en-US" dirty="0" err="1" smtClean="0"/>
            <a:t>Meddyliol</a:t>
          </a:r>
          <a:r>
            <a:rPr lang="en-US" dirty="0" smtClean="0"/>
            <a:t>/Thinking</a:t>
          </a:r>
          <a:endParaRPr lang="en-US" dirty="0"/>
        </a:p>
      </dgm:t>
    </dgm:pt>
    <dgm:pt modelId="{2871DA6F-BA0E-2E48-AC96-62CCF0C5338B}" type="parTrans" cxnId="{E701E909-667E-A343-A6E0-D831FE86AF03}">
      <dgm:prSet/>
      <dgm:spPr/>
      <dgm:t>
        <a:bodyPr/>
        <a:lstStyle/>
        <a:p>
          <a:endParaRPr lang="en-US"/>
        </a:p>
      </dgm:t>
    </dgm:pt>
    <dgm:pt modelId="{A9F26243-4C7E-6E41-AF24-1F97F4417F26}" type="sibTrans" cxnId="{E701E909-667E-A343-A6E0-D831FE86AF03}">
      <dgm:prSet/>
      <dgm:spPr/>
      <dgm:t>
        <a:bodyPr/>
        <a:lstStyle/>
        <a:p>
          <a:endParaRPr lang="en-US"/>
        </a:p>
      </dgm:t>
    </dgm:pt>
    <dgm:pt modelId="{E0082D6C-56DB-B248-B659-D9D514CB52DC}">
      <dgm:prSet phldrT="[Text]"/>
      <dgm:spPr>
        <a:solidFill>
          <a:srgbClr val="FF0000"/>
        </a:solidFill>
      </dgm:spPr>
      <dgm:t>
        <a:bodyPr/>
        <a:lstStyle/>
        <a:p>
          <a:r>
            <a:rPr lang="en-US" dirty="0" err="1" smtClean="0"/>
            <a:t>Addysgiadol</a:t>
          </a:r>
          <a:r>
            <a:rPr lang="en-US" dirty="0" smtClean="0"/>
            <a:t>/Educational</a:t>
          </a:r>
          <a:endParaRPr lang="en-US" dirty="0"/>
        </a:p>
      </dgm:t>
    </dgm:pt>
    <dgm:pt modelId="{5D300AA4-37C8-674F-AA30-5352883624F6}" type="parTrans" cxnId="{22C319AC-6199-0B4E-B233-1AC14509591B}">
      <dgm:prSet/>
      <dgm:spPr/>
      <dgm:t>
        <a:bodyPr/>
        <a:lstStyle/>
        <a:p>
          <a:endParaRPr lang="en-US"/>
        </a:p>
      </dgm:t>
    </dgm:pt>
    <dgm:pt modelId="{547F5E16-9A14-6941-863F-5562F978A507}" type="sibTrans" cxnId="{22C319AC-6199-0B4E-B233-1AC14509591B}">
      <dgm:prSet/>
      <dgm:spPr/>
      <dgm:t>
        <a:bodyPr/>
        <a:lstStyle/>
        <a:p>
          <a:endParaRPr lang="en-US"/>
        </a:p>
      </dgm:t>
    </dgm:pt>
    <dgm:pt modelId="{2F3C5178-CDAA-6843-9757-8F404AA6E380}">
      <dgm:prSet phldrT="[Text]"/>
      <dgm:spPr>
        <a:solidFill>
          <a:srgbClr val="FF0000"/>
        </a:solidFill>
      </dgm:spPr>
      <dgm:t>
        <a:bodyPr/>
        <a:lstStyle/>
        <a:p>
          <a:r>
            <a:rPr lang="en-US" dirty="0" err="1" smtClean="0"/>
            <a:t>Cymdeithasol</a:t>
          </a:r>
          <a:r>
            <a:rPr lang="en-US" dirty="0" smtClean="0"/>
            <a:t>/Social</a:t>
          </a:r>
          <a:endParaRPr lang="en-US" dirty="0"/>
        </a:p>
      </dgm:t>
    </dgm:pt>
    <dgm:pt modelId="{20CC69CD-1D4E-1946-96B8-E1FF0E6F817E}" type="parTrans" cxnId="{5229AFB1-6B93-ED44-BAC9-1D05E1965EE5}">
      <dgm:prSet/>
      <dgm:spPr/>
      <dgm:t>
        <a:bodyPr/>
        <a:lstStyle/>
        <a:p>
          <a:endParaRPr lang="en-US"/>
        </a:p>
      </dgm:t>
    </dgm:pt>
    <dgm:pt modelId="{DA3C3514-AFB4-A14A-8914-F4916A242C67}" type="sibTrans" cxnId="{5229AFB1-6B93-ED44-BAC9-1D05E1965EE5}">
      <dgm:prSet/>
      <dgm:spPr/>
      <dgm:t>
        <a:bodyPr/>
        <a:lstStyle/>
        <a:p>
          <a:endParaRPr lang="en-US"/>
        </a:p>
      </dgm:t>
    </dgm:pt>
    <dgm:pt modelId="{C4C4E024-4B50-E84A-B397-B134C683D5F3}">
      <dgm:prSet phldrT="[Text]"/>
      <dgm:spPr>
        <a:solidFill>
          <a:srgbClr val="FF0000"/>
        </a:solidFill>
      </dgm:spPr>
      <dgm:t>
        <a:bodyPr/>
        <a:lstStyle/>
        <a:p>
          <a:r>
            <a:rPr lang="en-US" dirty="0" err="1" smtClean="0"/>
            <a:t>Diwylliannol</a:t>
          </a:r>
          <a:r>
            <a:rPr lang="en-US" dirty="0" smtClean="0"/>
            <a:t>/Cultural</a:t>
          </a:r>
        </a:p>
      </dgm:t>
    </dgm:pt>
    <dgm:pt modelId="{FA9F60E4-CFAC-4148-9C4F-A12B916E5FBC}" type="parTrans" cxnId="{E7F23213-6129-7042-A7C7-7E7B3432B136}">
      <dgm:prSet/>
      <dgm:spPr/>
      <dgm:t>
        <a:bodyPr/>
        <a:lstStyle/>
        <a:p>
          <a:endParaRPr lang="en-US"/>
        </a:p>
      </dgm:t>
    </dgm:pt>
    <dgm:pt modelId="{01F9DD6B-2D8B-C545-828A-029AEF2F386E}" type="sibTrans" cxnId="{E7F23213-6129-7042-A7C7-7E7B3432B136}">
      <dgm:prSet/>
      <dgm:spPr/>
      <dgm:t>
        <a:bodyPr/>
        <a:lstStyle/>
        <a:p>
          <a:endParaRPr lang="en-US"/>
        </a:p>
      </dgm:t>
    </dgm:pt>
    <dgm:pt modelId="{E9D87A9F-739F-8544-81E2-BBDB5AC375B8}">
      <dgm:prSet phldrT="[Text]"/>
      <dgm:spPr>
        <a:solidFill>
          <a:schemeClr val="accent2"/>
        </a:solidFill>
      </dgm:spPr>
      <dgm:t>
        <a:bodyPr/>
        <a:lstStyle/>
        <a:p>
          <a:r>
            <a:rPr lang="en-US" dirty="0" err="1" smtClean="0"/>
            <a:t>Economaidd</a:t>
          </a:r>
          <a:r>
            <a:rPr lang="en-US" dirty="0" smtClean="0"/>
            <a:t>/Economic</a:t>
          </a:r>
        </a:p>
      </dgm:t>
    </dgm:pt>
    <dgm:pt modelId="{5F681E3A-FC05-AE46-9500-268260F8813A}" type="parTrans" cxnId="{14CEAF20-0BF4-614E-B7D8-010FC09A05BE}">
      <dgm:prSet/>
      <dgm:spPr/>
      <dgm:t>
        <a:bodyPr/>
        <a:lstStyle/>
        <a:p>
          <a:endParaRPr lang="en-US"/>
        </a:p>
      </dgm:t>
    </dgm:pt>
    <dgm:pt modelId="{FA1A261C-9CDF-134F-8929-695A64D646BE}" type="sibTrans" cxnId="{14CEAF20-0BF4-614E-B7D8-010FC09A05BE}">
      <dgm:prSet/>
      <dgm:spPr/>
      <dgm:t>
        <a:bodyPr/>
        <a:lstStyle/>
        <a:p>
          <a:endParaRPr lang="en-US"/>
        </a:p>
      </dgm:t>
    </dgm:pt>
    <dgm:pt modelId="{085D5413-DE14-B943-9A16-938B93515FCF}" type="pres">
      <dgm:prSet presAssocID="{24DDC33D-D102-E14D-B203-62FDBF8C1190}" presName="compositeShape" presStyleCnt="0">
        <dgm:presLayoutVars>
          <dgm:chMax val="7"/>
          <dgm:dir/>
          <dgm:resizeHandles val="exact"/>
        </dgm:presLayoutVars>
      </dgm:prSet>
      <dgm:spPr/>
      <dgm:t>
        <a:bodyPr/>
        <a:lstStyle/>
        <a:p>
          <a:endParaRPr lang="en-US"/>
        </a:p>
      </dgm:t>
    </dgm:pt>
    <dgm:pt modelId="{3B2029F1-D80F-2A48-8D17-CD573AF45464}" type="pres">
      <dgm:prSet presAssocID="{24DDC33D-D102-E14D-B203-62FDBF8C1190}" presName="wedge1" presStyleLbl="node1" presStyleIdx="0" presStyleCnt="5"/>
      <dgm:spPr/>
      <dgm:t>
        <a:bodyPr/>
        <a:lstStyle/>
        <a:p>
          <a:endParaRPr lang="en-US"/>
        </a:p>
      </dgm:t>
    </dgm:pt>
    <dgm:pt modelId="{C182F893-CECB-E24F-8933-9DC365D84E56}" type="pres">
      <dgm:prSet presAssocID="{24DDC33D-D102-E14D-B203-62FDBF8C1190}" presName="dummy1a" presStyleCnt="0"/>
      <dgm:spPr/>
    </dgm:pt>
    <dgm:pt modelId="{FD053763-5F67-5D4B-8F32-CD59AD8AE52F}" type="pres">
      <dgm:prSet presAssocID="{24DDC33D-D102-E14D-B203-62FDBF8C1190}" presName="dummy1b" presStyleCnt="0"/>
      <dgm:spPr/>
    </dgm:pt>
    <dgm:pt modelId="{AC76395D-83DA-9B4B-9CED-405558F98753}" type="pres">
      <dgm:prSet presAssocID="{24DDC33D-D102-E14D-B203-62FDBF8C1190}" presName="wedge1Tx" presStyleLbl="node1" presStyleIdx="0" presStyleCnt="5">
        <dgm:presLayoutVars>
          <dgm:chMax val="0"/>
          <dgm:chPref val="0"/>
          <dgm:bulletEnabled val="1"/>
        </dgm:presLayoutVars>
      </dgm:prSet>
      <dgm:spPr/>
      <dgm:t>
        <a:bodyPr/>
        <a:lstStyle/>
        <a:p>
          <a:endParaRPr lang="en-US"/>
        </a:p>
      </dgm:t>
    </dgm:pt>
    <dgm:pt modelId="{33076A98-FAE1-FC48-BD4E-0E2E47EB2B0F}" type="pres">
      <dgm:prSet presAssocID="{24DDC33D-D102-E14D-B203-62FDBF8C1190}" presName="wedge2" presStyleLbl="node1" presStyleIdx="1" presStyleCnt="5"/>
      <dgm:spPr/>
      <dgm:t>
        <a:bodyPr/>
        <a:lstStyle/>
        <a:p>
          <a:endParaRPr lang="en-US"/>
        </a:p>
      </dgm:t>
    </dgm:pt>
    <dgm:pt modelId="{4D74805F-5EC4-3241-A7FA-F32EA279554A}" type="pres">
      <dgm:prSet presAssocID="{24DDC33D-D102-E14D-B203-62FDBF8C1190}" presName="dummy2a" presStyleCnt="0"/>
      <dgm:spPr/>
    </dgm:pt>
    <dgm:pt modelId="{109ABFB0-4467-C242-B643-C7CEAB3655B2}" type="pres">
      <dgm:prSet presAssocID="{24DDC33D-D102-E14D-B203-62FDBF8C1190}" presName="dummy2b" presStyleCnt="0"/>
      <dgm:spPr/>
    </dgm:pt>
    <dgm:pt modelId="{29A5A090-B87F-AA44-B157-877300EAE891}" type="pres">
      <dgm:prSet presAssocID="{24DDC33D-D102-E14D-B203-62FDBF8C1190}" presName="wedge2Tx" presStyleLbl="node1" presStyleIdx="1" presStyleCnt="5">
        <dgm:presLayoutVars>
          <dgm:chMax val="0"/>
          <dgm:chPref val="0"/>
          <dgm:bulletEnabled val="1"/>
        </dgm:presLayoutVars>
      </dgm:prSet>
      <dgm:spPr/>
      <dgm:t>
        <a:bodyPr/>
        <a:lstStyle/>
        <a:p>
          <a:endParaRPr lang="en-US"/>
        </a:p>
      </dgm:t>
    </dgm:pt>
    <dgm:pt modelId="{BD826B68-4623-B74C-BA04-E44FB9D9D3A6}" type="pres">
      <dgm:prSet presAssocID="{24DDC33D-D102-E14D-B203-62FDBF8C1190}" presName="wedge3" presStyleLbl="node1" presStyleIdx="2" presStyleCnt="5"/>
      <dgm:spPr/>
      <dgm:t>
        <a:bodyPr/>
        <a:lstStyle/>
        <a:p>
          <a:endParaRPr lang="en-US"/>
        </a:p>
      </dgm:t>
    </dgm:pt>
    <dgm:pt modelId="{B5E6FAED-3838-394B-A91A-7A3A82826604}" type="pres">
      <dgm:prSet presAssocID="{24DDC33D-D102-E14D-B203-62FDBF8C1190}" presName="dummy3a" presStyleCnt="0"/>
      <dgm:spPr/>
    </dgm:pt>
    <dgm:pt modelId="{06BE9A6E-881A-294D-8F5F-CCCD883DFD3A}" type="pres">
      <dgm:prSet presAssocID="{24DDC33D-D102-E14D-B203-62FDBF8C1190}" presName="dummy3b" presStyleCnt="0"/>
      <dgm:spPr/>
    </dgm:pt>
    <dgm:pt modelId="{9FA949EE-716F-9349-8B67-F770B36CF554}" type="pres">
      <dgm:prSet presAssocID="{24DDC33D-D102-E14D-B203-62FDBF8C1190}" presName="wedge3Tx" presStyleLbl="node1" presStyleIdx="2" presStyleCnt="5">
        <dgm:presLayoutVars>
          <dgm:chMax val="0"/>
          <dgm:chPref val="0"/>
          <dgm:bulletEnabled val="1"/>
        </dgm:presLayoutVars>
      </dgm:prSet>
      <dgm:spPr/>
      <dgm:t>
        <a:bodyPr/>
        <a:lstStyle/>
        <a:p>
          <a:endParaRPr lang="en-US"/>
        </a:p>
      </dgm:t>
    </dgm:pt>
    <dgm:pt modelId="{248E3E12-632A-FD45-AD73-0A33A6311890}" type="pres">
      <dgm:prSet presAssocID="{24DDC33D-D102-E14D-B203-62FDBF8C1190}" presName="wedge4" presStyleLbl="node1" presStyleIdx="3" presStyleCnt="5"/>
      <dgm:spPr/>
      <dgm:t>
        <a:bodyPr/>
        <a:lstStyle/>
        <a:p>
          <a:endParaRPr lang="en-US"/>
        </a:p>
      </dgm:t>
    </dgm:pt>
    <dgm:pt modelId="{D8565F89-0A4E-8F42-A322-20F933D4F03B}" type="pres">
      <dgm:prSet presAssocID="{24DDC33D-D102-E14D-B203-62FDBF8C1190}" presName="dummy4a" presStyleCnt="0"/>
      <dgm:spPr/>
    </dgm:pt>
    <dgm:pt modelId="{0239199B-45CA-8A4D-A898-AD155CAA8328}" type="pres">
      <dgm:prSet presAssocID="{24DDC33D-D102-E14D-B203-62FDBF8C1190}" presName="dummy4b" presStyleCnt="0"/>
      <dgm:spPr/>
    </dgm:pt>
    <dgm:pt modelId="{B3054AD9-1ADB-CC42-A104-BF27960FBBB0}" type="pres">
      <dgm:prSet presAssocID="{24DDC33D-D102-E14D-B203-62FDBF8C1190}" presName="wedge4Tx" presStyleLbl="node1" presStyleIdx="3" presStyleCnt="5">
        <dgm:presLayoutVars>
          <dgm:chMax val="0"/>
          <dgm:chPref val="0"/>
          <dgm:bulletEnabled val="1"/>
        </dgm:presLayoutVars>
      </dgm:prSet>
      <dgm:spPr/>
      <dgm:t>
        <a:bodyPr/>
        <a:lstStyle/>
        <a:p>
          <a:endParaRPr lang="en-US"/>
        </a:p>
      </dgm:t>
    </dgm:pt>
    <dgm:pt modelId="{C4C941FC-C0BB-164C-A4A6-CC51664CA45D}" type="pres">
      <dgm:prSet presAssocID="{24DDC33D-D102-E14D-B203-62FDBF8C1190}" presName="wedge5" presStyleLbl="node1" presStyleIdx="4" presStyleCnt="5"/>
      <dgm:spPr/>
      <dgm:t>
        <a:bodyPr/>
        <a:lstStyle/>
        <a:p>
          <a:endParaRPr lang="en-US"/>
        </a:p>
      </dgm:t>
    </dgm:pt>
    <dgm:pt modelId="{70C9FD12-73A2-ED44-A0F5-5F6B6F168E77}" type="pres">
      <dgm:prSet presAssocID="{24DDC33D-D102-E14D-B203-62FDBF8C1190}" presName="dummy5a" presStyleCnt="0"/>
      <dgm:spPr/>
    </dgm:pt>
    <dgm:pt modelId="{06CB01C0-5852-5D43-81E3-49D7611BCA7D}" type="pres">
      <dgm:prSet presAssocID="{24DDC33D-D102-E14D-B203-62FDBF8C1190}" presName="dummy5b" presStyleCnt="0"/>
      <dgm:spPr/>
    </dgm:pt>
    <dgm:pt modelId="{0602A15C-AA67-564E-B57C-F50FD499EA46}" type="pres">
      <dgm:prSet presAssocID="{24DDC33D-D102-E14D-B203-62FDBF8C1190}" presName="wedge5Tx" presStyleLbl="node1" presStyleIdx="4" presStyleCnt="5">
        <dgm:presLayoutVars>
          <dgm:chMax val="0"/>
          <dgm:chPref val="0"/>
          <dgm:bulletEnabled val="1"/>
        </dgm:presLayoutVars>
      </dgm:prSet>
      <dgm:spPr/>
      <dgm:t>
        <a:bodyPr/>
        <a:lstStyle/>
        <a:p>
          <a:endParaRPr lang="en-US"/>
        </a:p>
      </dgm:t>
    </dgm:pt>
    <dgm:pt modelId="{02557A3F-A8B4-5241-BFF8-F5594EC121BC}" type="pres">
      <dgm:prSet presAssocID="{A9F26243-4C7E-6E41-AF24-1F97F4417F26}" presName="arrowWedge1" presStyleLbl="fgSibTrans2D1" presStyleIdx="0" presStyleCnt="5"/>
      <dgm:spPr/>
    </dgm:pt>
    <dgm:pt modelId="{79D272C9-6F61-E745-B448-9C9A59F58BE3}" type="pres">
      <dgm:prSet presAssocID="{547F5E16-9A14-6941-863F-5562F978A507}" presName="arrowWedge2" presStyleLbl="fgSibTrans2D1" presStyleIdx="1" presStyleCnt="5"/>
      <dgm:spPr/>
    </dgm:pt>
    <dgm:pt modelId="{E58839AC-F2E7-574C-B364-2DEC976F0581}" type="pres">
      <dgm:prSet presAssocID="{DA3C3514-AFB4-A14A-8914-F4916A242C67}" presName="arrowWedge3" presStyleLbl="fgSibTrans2D1" presStyleIdx="2" presStyleCnt="5"/>
      <dgm:spPr/>
    </dgm:pt>
    <dgm:pt modelId="{25E26F47-4DFA-A34B-9317-AF74ED4755CB}" type="pres">
      <dgm:prSet presAssocID="{01F9DD6B-2D8B-C545-828A-029AEF2F386E}" presName="arrowWedge4" presStyleLbl="fgSibTrans2D1" presStyleIdx="3" presStyleCnt="5"/>
      <dgm:spPr/>
    </dgm:pt>
    <dgm:pt modelId="{01F90A74-3BC3-8947-8125-21E0B71974AC}" type="pres">
      <dgm:prSet presAssocID="{FA1A261C-9CDF-134F-8929-695A64D646BE}" presName="arrowWedge5" presStyleLbl="fgSibTrans2D1" presStyleIdx="4" presStyleCnt="5"/>
      <dgm:spPr/>
    </dgm:pt>
  </dgm:ptLst>
  <dgm:cxnLst>
    <dgm:cxn modelId="{5229AFB1-6B93-ED44-BAC9-1D05E1965EE5}" srcId="{24DDC33D-D102-E14D-B203-62FDBF8C1190}" destId="{2F3C5178-CDAA-6843-9757-8F404AA6E380}" srcOrd="2" destOrd="0" parTransId="{20CC69CD-1D4E-1946-96B8-E1FF0E6F817E}" sibTransId="{DA3C3514-AFB4-A14A-8914-F4916A242C67}"/>
    <dgm:cxn modelId="{8DB87B84-F37E-9F4F-91D3-C5A452A8815A}" type="presOf" srcId="{2F3C5178-CDAA-6843-9757-8F404AA6E380}" destId="{9FA949EE-716F-9349-8B67-F770B36CF554}" srcOrd="1" destOrd="0" presId="urn:microsoft.com/office/officeart/2005/8/layout/cycle8"/>
    <dgm:cxn modelId="{E7F23213-6129-7042-A7C7-7E7B3432B136}" srcId="{24DDC33D-D102-E14D-B203-62FDBF8C1190}" destId="{C4C4E024-4B50-E84A-B397-B134C683D5F3}" srcOrd="3" destOrd="0" parTransId="{FA9F60E4-CFAC-4148-9C4F-A12B916E5FBC}" sibTransId="{01F9DD6B-2D8B-C545-828A-029AEF2F386E}"/>
    <dgm:cxn modelId="{8780B5F7-0CDE-2C47-9BE8-40A1BB39C778}" type="presOf" srcId="{24DDC33D-D102-E14D-B203-62FDBF8C1190}" destId="{085D5413-DE14-B943-9A16-938B93515FCF}" srcOrd="0" destOrd="0" presId="urn:microsoft.com/office/officeart/2005/8/layout/cycle8"/>
    <dgm:cxn modelId="{4CAB0A76-D4A9-4248-950E-4F10875BB148}" type="presOf" srcId="{E0082D6C-56DB-B248-B659-D9D514CB52DC}" destId="{29A5A090-B87F-AA44-B157-877300EAE891}" srcOrd="1" destOrd="0" presId="urn:microsoft.com/office/officeart/2005/8/layout/cycle8"/>
    <dgm:cxn modelId="{A22850EE-43FF-B540-895A-3C9E165E4200}" type="presOf" srcId="{C4C4E024-4B50-E84A-B397-B134C683D5F3}" destId="{B3054AD9-1ADB-CC42-A104-BF27960FBBB0}" srcOrd="1" destOrd="0" presId="urn:microsoft.com/office/officeart/2005/8/layout/cycle8"/>
    <dgm:cxn modelId="{22C319AC-6199-0B4E-B233-1AC14509591B}" srcId="{24DDC33D-D102-E14D-B203-62FDBF8C1190}" destId="{E0082D6C-56DB-B248-B659-D9D514CB52DC}" srcOrd="1" destOrd="0" parTransId="{5D300AA4-37C8-674F-AA30-5352883624F6}" sibTransId="{547F5E16-9A14-6941-863F-5562F978A507}"/>
    <dgm:cxn modelId="{E268EDCB-FE7A-1B4A-9828-F6CFD0F1FF01}" type="presOf" srcId="{2F3C5178-CDAA-6843-9757-8F404AA6E380}" destId="{BD826B68-4623-B74C-BA04-E44FB9D9D3A6}" srcOrd="0" destOrd="0" presId="urn:microsoft.com/office/officeart/2005/8/layout/cycle8"/>
    <dgm:cxn modelId="{E701E909-667E-A343-A6E0-D831FE86AF03}" srcId="{24DDC33D-D102-E14D-B203-62FDBF8C1190}" destId="{DC4B2762-176F-D94C-B85A-35BBCC0EDB52}" srcOrd="0" destOrd="0" parTransId="{2871DA6F-BA0E-2E48-AC96-62CCF0C5338B}" sibTransId="{A9F26243-4C7E-6E41-AF24-1F97F4417F26}"/>
    <dgm:cxn modelId="{98CF3754-6247-9448-95C4-68B31A5FA34C}" type="presOf" srcId="{E0082D6C-56DB-B248-B659-D9D514CB52DC}" destId="{33076A98-FAE1-FC48-BD4E-0E2E47EB2B0F}" srcOrd="0" destOrd="0" presId="urn:microsoft.com/office/officeart/2005/8/layout/cycle8"/>
    <dgm:cxn modelId="{14CEAF20-0BF4-614E-B7D8-010FC09A05BE}" srcId="{24DDC33D-D102-E14D-B203-62FDBF8C1190}" destId="{E9D87A9F-739F-8544-81E2-BBDB5AC375B8}" srcOrd="4" destOrd="0" parTransId="{5F681E3A-FC05-AE46-9500-268260F8813A}" sibTransId="{FA1A261C-9CDF-134F-8929-695A64D646BE}"/>
    <dgm:cxn modelId="{0C3CA729-AF58-ED48-81AB-63B5A362BCBD}" type="presOf" srcId="{E9D87A9F-739F-8544-81E2-BBDB5AC375B8}" destId="{0602A15C-AA67-564E-B57C-F50FD499EA46}" srcOrd="1" destOrd="0" presId="urn:microsoft.com/office/officeart/2005/8/layout/cycle8"/>
    <dgm:cxn modelId="{87EB221A-BBA3-DA42-862E-BEB407B2D261}" type="presOf" srcId="{DC4B2762-176F-D94C-B85A-35BBCC0EDB52}" destId="{3B2029F1-D80F-2A48-8D17-CD573AF45464}" srcOrd="0" destOrd="0" presId="urn:microsoft.com/office/officeart/2005/8/layout/cycle8"/>
    <dgm:cxn modelId="{3618558D-EE66-3B49-839E-EC51CF521FBD}" type="presOf" srcId="{E9D87A9F-739F-8544-81E2-BBDB5AC375B8}" destId="{C4C941FC-C0BB-164C-A4A6-CC51664CA45D}" srcOrd="0" destOrd="0" presId="urn:microsoft.com/office/officeart/2005/8/layout/cycle8"/>
    <dgm:cxn modelId="{9D9AE181-6505-AC49-8905-2B655110C6F6}" type="presOf" srcId="{C4C4E024-4B50-E84A-B397-B134C683D5F3}" destId="{248E3E12-632A-FD45-AD73-0A33A6311890}" srcOrd="0" destOrd="0" presId="urn:microsoft.com/office/officeart/2005/8/layout/cycle8"/>
    <dgm:cxn modelId="{D2A6D1FA-9097-7A42-AABA-92A58A6E9216}" type="presOf" srcId="{DC4B2762-176F-D94C-B85A-35BBCC0EDB52}" destId="{AC76395D-83DA-9B4B-9CED-405558F98753}" srcOrd="1" destOrd="0" presId="urn:microsoft.com/office/officeart/2005/8/layout/cycle8"/>
    <dgm:cxn modelId="{727CC9E9-17E6-7E4C-A14C-0739FC231602}" type="presParOf" srcId="{085D5413-DE14-B943-9A16-938B93515FCF}" destId="{3B2029F1-D80F-2A48-8D17-CD573AF45464}" srcOrd="0" destOrd="0" presId="urn:microsoft.com/office/officeart/2005/8/layout/cycle8"/>
    <dgm:cxn modelId="{02624BEF-4AA2-AF44-AAD2-35E3F5AA5B88}" type="presParOf" srcId="{085D5413-DE14-B943-9A16-938B93515FCF}" destId="{C182F893-CECB-E24F-8933-9DC365D84E56}" srcOrd="1" destOrd="0" presId="urn:microsoft.com/office/officeart/2005/8/layout/cycle8"/>
    <dgm:cxn modelId="{9386B625-8A89-9446-A764-3F22E347554C}" type="presParOf" srcId="{085D5413-DE14-B943-9A16-938B93515FCF}" destId="{FD053763-5F67-5D4B-8F32-CD59AD8AE52F}" srcOrd="2" destOrd="0" presId="urn:microsoft.com/office/officeart/2005/8/layout/cycle8"/>
    <dgm:cxn modelId="{619EE7F0-3A70-6844-B23C-E66386919A2A}" type="presParOf" srcId="{085D5413-DE14-B943-9A16-938B93515FCF}" destId="{AC76395D-83DA-9B4B-9CED-405558F98753}" srcOrd="3" destOrd="0" presId="urn:microsoft.com/office/officeart/2005/8/layout/cycle8"/>
    <dgm:cxn modelId="{5A883D44-FD67-3841-B712-8ABBADAE6807}" type="presParOf" srcId="{085D5413-DE14-B943-9A16-938B93515FCF}" destId="{33076A98-FAE1-FC48-BD4E-0E2E47EB2B0F}" srcOrd="4" destOrd="0" presId="urn:microsoft.com/office/officeart/2005/8/layout/cycle8"/>
    <dgm:cxn modelId="{65F380AA-FCFF-DE40-9B77-8EBBBD0FE364}" type="presParOf" srcId="{085D5413-DE14-B943-9A16-938B93515FCF}" destId="{4D74805F-5EC4-3241-A7FA-F32EA279554A}" srcOrd="5" destOrd="0" presId="urn:microsoft.com/office/officeart/2005/8/layout/cycle8"/>
    <dgm:cxn modelId="{13B1645D-1C4E-0441-A6D9-9CE2F560D62B}" type="presParOf" srcId="{085D5413-DE14-B943-9A16-938B93515FCF}" destId="{109ABFB0-4467-C242-B643-C7CEAB3655B2}" srcOrd="6" destOrd="0" presId="urn:microsoft.com/office/officeart/2005/8/layout/cycle8"/>
    <dgm:cxn modelId="{99A50847-BE2A-1148-B905-79A1A751CBBA}" type="presParOf" srcId="{085D5413-DE14-B943-9A16-938B93515FCF}" destId="{29A5A090-B87F-AA44-B157-877300EAE891}" srcOrd="7" destOrd="0" presId="urn:microsoft.com/office/officeart/2005/8/layout/cycle8"/>
    <dgm:cxn modelId="{6260DDB7-88CB-0548-A9DD-33FBD37151F2}" type="presParOf" srcId="{085D5413-DE14-B943-9A16-938B93515FCF}" destId="{BD826B68-4623-B74C-BA04-E44FB9D9D3A6}" srcOrd="8" destOrd="0" presId="urn:microsoft.com/office/officeart/2005/8/layout/cycle8"/>
    <dgm:cxn modelId="{A6B97798-9B8B-D248-A862-635D91A0FC1E}" type="presParOf" srcId="{085D5413-DE14-B943-9A16-938B93515FCF}" destId="{B5E6FAED-3838-394B-A91A-7A3A82826604}" srcOrd="9" destOrd="0" presId="urn:microsoft.com/office/officeart/2005/8/layout/cycle8"/>
    <dgm:cxn modelId="{2CFE78F8-EA31-3941-87B2-266B872741AD}" type="presParOf" srcId="{085D5413-DE14-B943-9A16-938B93515FCF}" destId="{06BE9A6E-881A-294D-8F5F-CCCD883DFD3A}" srcOrd="10" destOrd="0" presId="urn:microsoft.com/office/officeart/2005/8/layout/cycle8"/>
    <dgm:cxn modelId="{C9644329-2A9C-9541-91B2-8ADDB5B07922}" type="presParOf" srcId="{085D5413-DE14-B943-9A16-938B93515FCF}" destId="{9FA949EE-716F-9349-8B67-F770B36CF554}" srcOrd="11" destOrd="0" presId="urn:microsoft.com/office/officeart/2005/8/layout/cycle8"/>
    <dgm:cxn modelId="{4D8DA8D6-3800-0C41-8499-3497AE7088BE}" type="presParOf" srcId="{085D5413-DE14-B943-9A16-938B93515FCF}" destId="{248E3E12-632A-FD45-AD73-0A33A6311890}" srcOrd="12" destOrd="0" presId="urn:microsoft.com/office/officeart/2005/8/layout/cycle8"/>
    <dgm:cxn modelId="{2790BF3E-1DF6-954A-87BF-050DCAB2C78A}" type="presParOf" srcId="{085D5413-DE14-B943-9A16-938B93515FCF}" destId="{D8565F89-0A4E-8F42-A322-20F933D4F03B}" srcOrd="13" destOrd="0" presId="urn:microsoft.com/office/officeart/2005/8/layout/cycle8"/>
    <dgm:cxn modelId="{C652C7C8-2B86-3745-8B99-F2BA443C8F68}" type="presParOf" srcId="{085D5413-DE14-B943-9A16-938B93515FCF}" destId="{0239199B-45CA-8A4D-A898-AD155CAA8328}" srcOrd="14" destOrd="0" presId="urn:microsoft.com/office/officeart/2005/8/layout/cycle8"/>
    <dgm:cxn modelId="{F5763C2E-B68A-5F4E-A435-EC7CBC7F9152}" type="presParOf" srcId="{085D5413-DE14-B943-9A16-938B93515FCF}" destId="{B3054AD9-1ADB-CC42-A104-BF27960FBBB0}" srcOrd="15" destOrd="0" presId="urn:microsoft.com/office/officeart/2005/8/layout/cycle8"/>
    <dgm:cxn modelId="{9ECF39F0-0DFB-8347-9CEA-84E7370D7BD4}" type="presParOf" srcId="{085D5413-DE14-B943-9A16-938B93515FCF}" destId="{C4C941FC-C0BB-164C-A4A6-CC51664CA45D}" srcOrd="16" destOrd="0" presId="urn:microsoft.com/office/officeart/2005/8/layout/cycle8"/>
    <dgm:cxn modelId="{C461FD20-2FCF-CD47-A558-EB82DB8D67BA}" type="presParOf" srcId="{085D5413-DE14-B943-9A16-938B93515FCF}" destId="{70C9FD12-73A2-ED44-A0F5-5F6B6F168E77}" srcOrd="17" destOrd="0" presId="urn:microsoft.com/office/officeart/2005/8/layout/cycle8"/>
    <dgm:cxn modelId="{A41F486C-946A-6F4B-BBA7-E4C5FCCA1418}" type="presParOf" srcId="{085D5413-DE14-B943-9A16-938B93515FCF}" destId="{06CB01C0-5852-5D43-81E3-49D7611BCA7D}" srcOrd="18" destOrd="0" presId="urn:microsoft.com/office/officeart/2005/8/layout/cycle8"/>
    <dgm:cxn modelId="{3A6FB9D9-50B9-FB45-A801-A5ADDBFFA103}" type="presParOf" srcId="{085D5413-DE14-B943-9A16-938B93515FCF}" destId="{0602A15C-AA67-564E-B57C-F50FD499EA46}" srcOrd="19" destOrd="0" presId="urn:microsoft.com/office/officeart/2005/8/layout/cycle8"/>
    <dgm:cxn modelId="{4EDCFAA5-70E8-014D-B0C3-7EC69F7773B7}" type="presParOf" srcId="{085D5413-DE14-B943-9A16-938B93515FCF}" destId="{02557A3F-A8B4-5241-BFF8-F5594EC121BC}" srcOrd="20" destOrd="0" presId="urn:microsoft.com/office/officeart/2005/8/layout/cycle8"/>
    <dgm:cxn modelId="{81AD59D3-0E2A-E74D-97D0-E30025CB6812}" type="presParOf" srcId="{085D5413-DE14-B943-9A16-938B93515FCF}" destId="{79D272C9-6F61-E745-B448-9C9A59F58BE3}" srcOrd="21" destOrd="0" presId="urn:microsoft.com/office/officeart/2005/8/layout/cycle8"/>
    <dgm:cxn modelId="{4F7B8A42-87FA-7F4C-B4E2-99320D574868}" type="presParOf" srcId="{085D5413-DE14-B943-9A16-938B93515FCF}" destId="{E58839AC-F2E7-574C-B364-2DEC976F0581}" srcOrd="22" destOrd="0" presId="urn:microsoft.com/office/officeart/2005/8/layout/cycle8"/>
    <dgm:cxn modelId="{FB359AB5-7195-E348-B0D8-E0ECDB4CA3CC}" type="presParOf" srcId="{085D5413-DE14-B943-9A16-938B93515FCF}" destId="{25E26F47-4DFA-A34B-9317-AF74ED4755CB}" srcOrd="23" destOrd="0" presId="urn:microsoft.com/office/officeart/2005/8/layout/cycle8"/>
    <dgm:cxn modelId="{AF4BED3F-ED35-DF4D-B2C3-EC206F541B23}" type="presParOf" srcId="{085D5413-DE14-B943-9A16-938B93515FCF}" destId="{01F90A74-3BC3-8947-8125-21E0B71974AC}" srcOrd="24" destOrd="0" presId="urn:microsoft.com/office/officeart/2005/8/layout/cycle8"/>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B2029F1-D80F-2A48-8D17-CD573AF45464}">
      <dsp:nvSpPr>
        <dsp:cNvPr id="0" name=""/>
        <dsp:cNvSpPr/>
      </dsp:nvSpPr>
      <dsp:spPr>
        <a:xfrm>
          <a:off x="1428419" y="338035"/>
          <a:ext cx="4587240" cy="4587240"/>
        </a:xfrm>
        <a:prstGeom prst="pie">
          <a:avLst>
            <a:gd name="adj1" fmla="val 16200000"/>
            <a:gd name="adj2" fmla="val 20520000"/>
          </a:avLst>
        </a:prstGeom>
        <a:solidFill>
          <a:schemeClr val="accent2"/>
        </a:soli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err="1" smtClean="0"/>
            <a:t>Meddyliol</a:t>
          </a:r>
          <a:r>
            <a:rPr lang="en-US" sz="1700" kern="1200" dirty="0" smtClean="0"/>
            <a:t>/Thinking</a:t>
          </a:r>
          <a:endParaRPr lang="en-US" sz="1700" kern="1200" dirty="0"/>
        </a:p>
      </dsp:txBody>
      <dsp:txXfrm>
        <a:off x="3821429" y="1109129"/>
        <a:ext cx="1474470" cy="982980"/>
      </dsp:txXfrm>
    </dsp:sp>
    <dsp:sp modelId="{33076A98-FAE1-FC48-BD4E-0E2E47EB2B0F}">
      <dsp:nvSpPr>
        <dsp:cNvPr id="0" name=""/>
        <dsp:cNvSpPr/>
      </dsp:nvSpPr>
      <dsp:spPr>
        <a:xfrm>
          <a:off x="1467738" y="460362"/>
          <a:ext cx="4587240" cy="4587240"/>
        </a:xfrm>
        <a:prstGeom prst="pie">
          <a:avLst>
            <a:gd name="adj1" fmla="val 20520000"/>
            <a:gd name="adj2" fmla="val 3240000"/>
          </a:avLst>
        </a:prstGeom>
        <a:solidFill>
          <a:srgbClr val="FF0000"/>
        </a:soli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err="1" smtClean="0"/>
            <a:t>Addysgiadol</a:t>
          </a:r>
          <a:r>
            <a:rPr lang="en-US" sz="1700" kern="1200" dirty="0" smtClean="0"/>
            <a:t>/Educational</a:t>
          </a:r>
          <a:endParaRPr lang="en-US" sz="1700" kern="1200" dirty="0"/>
        </a:p>
      </dsp:txBody>
      <dsp:txXfrm>
        <a:off x="4422139" y="2556294"/>
        <a:ext cx="1365250" cy="1092200"/>
      </dsp:txXfrm>
    </dsp:sp>
    <dsp:sp modelId="{BD826B68-4623-B74C-BA04-E44FB9D9D3A6}">
      <dsp:nvSpPr>
        <dsp:cNvPr id="0" name=""/>
        <dsp:cNvSpPr/>
      </dsp:nvSpPr>
      <dsp:spPr>
        <a:xfrm>
          <a:off x="1363979" y="535724"/>
          <a:ext cx="4587240" cy="4587240"/>
        </a:xfrm>
        <a:prstGeom prst="pie">
          <a:avLst>
            <a:gd name="adj1" fmla="val 3240000"/>
            <a:gd name="adj2" fmla="val 7560000"/>
          </a:avLst>
        </a:prstGeom>
        <a:solidFill>
          <a:srgbClr val="FF0000"/>
        </a:soli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err="1" smtClean="0"/>
            <a:t>Cymdeithasol</a:t>
          </a:r>
          <a:r>
            <a:rPr lang="en-US" sz="1700" kern="1200" dirty="0" smtClean="0"/>
            <a:t>/Social</a:t>
          </a:r>
          <a:endParaRPr lang="en-US" sz="1700" kern="1200" dirty="0"/>
        </a:p>
      </dsp:txBody>
      <dsp:txXfrm>
        <a:off x="3002279" y="3757714"/>
        <a:ext cx="1310640" cy="1201420"/>
      </dsp:txXfrm>
    </dsp:sp>
    <dsp:sp modelId="{248E3E12-632A-FD45-AD73-0A33A6311890}">
      <dsp:nvSpPr>
        <dsp:cNvPr id="0" name=""/>
        <dsp:cNvSpPr/>
      </dsp:nvSpPr>
      <dsp:spPr>
        <a:xfrm>
          <a:off x="1260220" y="460362"/>
          <a:ext cx="4587240" cy="4587240"/>
        </a:xfrm>
        <a:prstGeom prst="pie">
          <a:avLst>
            <a:gd name="adj1" fmla="val 7560000"/>
            <a:gd name="adj2" fmla="val 11880000"/>
          </a:avLst>
        </a:prstGeom>
        <a:solidFill>
          <a:srgbClr val="FF0000"/>
        </a:soli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err="1" smtClean="0"/>
            <a:t>Diwylliannol</a:t>
          </a:r>
          <a:r>
            <a:rPr lang="en-US" sz="1700" kern="1200" dirty="0" smtClean="0"/>
            <a:t>/Cultural</a:t>
          </a:r>
        </a:p>
      </dsp:txBody>
      <dsp:txXfrm>
        <a:off x="1527809" y="2556294"/>
        <a:ext cx="1365250" cy="1092200"/>
      </dsp:txXfrm>
    </dsp:sp>
    <dsp:sp modelId="{C4C941FC-C0BB-164C-A4A6-CC51664CA45D}">
      <dsp:nvSpPr>
        <dsp:cNvPr id="0" name=""/>
        <dsp:cNvSpPr/>
      </dsp:nvSpPr>
      <dsp:spPr>
        <a:xfrm>
          <a:off x="1299540" y="338035"/>
          <a:ext cx="4587240" cy="4587240"/>
        </a:xfrm>
        <a:prstGeom prst="pie">
          <a:avLst>
            <a:gd name="adj1" fmla="val 11880000"/>
            <a:gd name="adj2" fmla="val 16200000"/>
          </a:avLst>
        </a:prstGeom>
        <a:solidFill>
          <a:schemeClr val="accent2"/>
        </a:soli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err="1" smtClean="0"/>
            <a:t>Economaidd</a:t>
          </a:r>
          <a:r>
            <a:rPr lang="en-US" sz="1700" kern="1200" dirty="0" smtClean="0"/>
            <a:t>/Economic</a:t>
          </a:r>
        </a:p>
      </dsp:txBody>
      <dsp:txXfrm>
        <a:off x="2019299" y="1109129"/>
        <a:ext cx="1474470" cy="982980"/>
      </dsp:txXfrm>
    </dsp:sp>
    <dsp:sp modelId="{02557A3F-A8B4-5241-BFF8-F5594EC121BC}">
      <dsp:nvSpPr>
        <dsp:cNvPr id="0" name=""/>
        <dsp:cNvSpPr/>
      </dsp:nvSpPr>
      <dsp:spPr>
        <a:xfrm>
          <a:off x="1144231" y="54063"/>
          <a:ext cx="5155184" cy="5155184"/>
        </a:xfrm>
        <a:prstGeom prst="circularArrow">
          <a:avLst>
            <a:gd name="adj1" fmla="val 5085"/>
            <a:gd name="adj2" fmla="val 327528"/>
            <a:gd name="adj3" fmla="val 20192361"/>
            <a:gd name="adj4" fmla="val 16200324"/>
            <a:gd name="adj5" fmla="val 5932"/>
          </a:avLst>
        </a:prstGeom>
        <a:gradFill rotWithShape="0">
          <a:gsLst>
            <a:gs pos="0">
              <a:schemeClr val="accent1">
                <a:tint val="60000"/>
                <a:hueOff val="0"/>
                <a:satOff val="0"/>
                <a:lumOff val="0"/>
                <a:alphaOff val="0"/>
                <a:tint val="92000"/>
                <a:satMod val="170000"/>
              </a:schemeClr>
            </a:gs>
            <a:gs pos="15000">
              <a:schemeClr val="accent1">
                <a:tint val="60000"/>
                <a:hueOff val="0"/>
                <a:satOff val="0"/>
                <a:lumOff val="0"/>
                <a:alphaOff val="0"/>
                <a:tint val="92000"/>
                <a:shade val="99000"/>
                <a:satMod val="170000"/>
              </a:schemeClr>
            </a:gs>
            <a:gs pos="62000">
              <a:schemeClr val="accent1">
                <a:tint val="60000"/>
                <a:hueOff val="0"/>
                <a:satOff val="0"/>
                <a:lumOff val="0"/>
                <a:alphaOff val="0"/>
                <a:tint val="96000"/>
                <a:shade val="80000"/>
                <a:satMod val="170000"/>
              </a:schemeClr>
            </a:gs>
            <a:gs pos="97000">
              <a:schemeClr val="accent1">
                <a:tint val="60000"/>
                <a:hueOff val="0"/>
                <a:satOff val="0"/>
                <a:lumOff val="0"/>
                <a:alphaOff val="0"/>
                <a:tint val="98000"/>
                <a:shade val="63000"/>
                <a:satMod val="170000"/>
              </a:schemeClr>
            </a:gs>
            <a:gs pos="100000">
              <a:schemeClr val="accent1">
                <a:tint val="6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tint val="60000"/>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79D272C9-6F61-E745-B448-9C9A59F58BE3}">
      <dsp:nvSpPr>
        <dsp:cNvPr id="0" name=""/>
        <dsp:cNvSpPr/>
      </dsp:nvSpPr>
      <dsp:spPr>
        <a:xfrm>
          <a:off x="1184083" y="176350"/>
          <a:ext cx="5155184" cy="5155184"/>
        </a:xfrm>
        <a:prstGeom prst="circularArrow">
          <a:avLst>
            <a:gd name="adj1" fmla="val 5085"/>
            <a:gd name="adj2" fmla="val 327528"/>
            <a:gd name="adj3" fmla="val 2912753"/>
            <a:gd name="adj4" fmla="val 20519953"/>
            <a:gd name="adj5" fmla="val 5932"/>
          </a:avLst>
        </a:prstGeom>
        <a:gradFill rotWithShape="0">
          <a:gsLst>
            <a:gs pos="0">
              <a:schemeClr val="accent1">
                <a:tint val="60000"/>
                <a:hueOff val="0"/>
                <a:satOff val="0"/>
                <a:lumOff val="0"/>
                <a:alphaOff val="0"/>
                <a:tint val="92000"/>
                <a:satMod val="170000"/>
              </a:schemeClr>
            </a:gs>
            <a:gs pos="15000">
              <a:schemeClr val="accent1">
                <a:tint val="60000"/>
                <a:hueOff val="0"/>
                <a:satOff val="0"/>
                <a:lumOff val="0"/>
                <a:alphaOff val="0"/>
                <a:tint val="92000"/>
                <a:shade val="99000"/>
                <a:satMod val="170000"/>
              </a:schemeClr>
            </a:gs>
            <a:gs pos="62000">
              <a:schemeClr val="accent1">
                <a:tint val="60000"/>
                <a:hueOff val="0"/>
                <a:satOff val="0"/>
                <a:lumOff val="0"/>
                <a:alphaOff val="0"/>
                <a:tint val="96000"/>
                <a:shade val="80000"/>
                <a:satMod val="170000"/>
              </a:schemeClr>
            </a:gs>
            <a:gs pos="97000">
              <a:schemeClr val="accent1">
                <a:tint val="60000"/>
                <a:hueOff val="0"/>
                <a:satOff val="0"/>
                <a:lumOff val="0"/>
                <a:alphaOff val="0"/>
                <a:tint val="98000"/>
                <a:shade val="63000"/>
                <a:satMod val="170000"/>
              </a:schemeClr>
            </a:gs>
            <a:gs pos="100000">
              <a:schemeClr val="accent1">
                <a:tint val="6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tint val="60000"/>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E58839AC-F2E7-574C-B364-2DEC976F0581}">
      <dsp:nvSpPr>
        <dsp:cNvPr id="0" name=""/>
        <dsp:cNvSpPr/>
      </dsp:nvSpPr>
      <dsp:spPr>
        <a:xfrm>
          <a:off x="1080007" y="251942"/>
          <a:ext cx="5155184" cy="5155184"/>
        </a:xfrm>
        <a:prstGeom prst="circularArrow">
          <a:avLst>
            <a:gd name="adj1" fmla="val 5085"/>
            <a:gd name="adj2" fmla="val 327528"/>
            <a:gd name="adj3" fmla="val 7232777"/>
            <a:gd name="adj4" fmla="val 3239695"/>
            <a:gd name="adj5" fmla="val 5932"/>
          </a:avLst>
        </a:prstGeom>
        <a:gradFill rotWithShape="0">
          <a:gsLst>
            <a:gs pos="0">
              <a:schemeClr val="accent1">
                <a:tint val="60000"/>
                <a:hueOff val="0"/>
                <a:satOff val="0"/>
                <a:lumOff val="0"/>
                <a:alphaOff val="0"/>
                <a:tint val="92000"/>
                <a:satMod val="170000"/>
              </a:schemeClr>
            </a:gs>
            <a:gs pos="15000">
              <a:schemeClr val="accent1">
                <a:tint val="60000"/>
                <a:hueOff val="0"/>
                <a:satOff val="0"/>
                <a:lumOff val="0"/>
                <a:alphaOff val="0"/>
                <a:tint val="92000"/>
                <a:shade val="99000"/>
                <a:satMod val="170000"/>
              </a:schemeClr>
            </a:gs>
            <a:gs pos="62000">
              <a:schemeClr val="accent1">
                <a:tint val="60000"/>
                <a:hueOff val="0"/>
                <a:satOff val="0"/>
                <a:lumOff val="0"/>
                <a:alphaOff val="0"/>
                <a:tint val="96000"/>
                <a:shade val="80000"/>
                <a:satMod val="170000"/>
              </a:schemeClr>
            </a:gs>
            <a:gs pos="97000">
              <a:schemeClr val="accent1">
                <a:tint val="60000"/>
                <a:hueOff val="0"/>
                <a:satOff val="0"/>
                <a:lumOff val="0"/>
                <a:alphaOff val="0"/>
                <a:tint val="98000"/>
                <a:shade val="63000"/>
                <a:satMod val="170000"/>
              </a:schemeClr>
            </a:gs>
            <a:gs pos="100000">
              <a:schemeClr val="accent1">
                <a:tint val="6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tint val="60000"/>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25E26F47-4DFA-A34B-9317-AF74ED4755CB}">
      <dsp:nvSpPr>
        <dsp:cNvPr id="0" name=""/>
        <dsp:cNvSpPr/>
      </dsp:nvSpPr>
      <dsp:spPr>
        <a:xfrm>
          <a:off x="975932" y="176350"/>
          <a:ext cx="5155184" cy="5155184"/>
        </a:xfrm>
        <a:prstGeom prst="circularArrow">
          <a:avLst>
            <a:gd name="adj1" fmla="val 5085"/>
            <a:gd name="adj2" fmla="val 327528"/>
            <a:gd name="adj3" fmla="val 11552519"/>
            <a:gd name="adj4" fmla="val 7559718"/>
            <a:gd name="adj5" fmla="val 5932"/>
          </a:avLst>
        </a:prstGeom>
        <a:gradFill rotWithShape="0">
          <a:gsLst>
            <a:gs pos="0">
              <a:schemeClr val="accent1">
                <a:tint val="60000"/>
                <a:hueOff val="0"/>
                <a:satOff val="0"/>
                <a:lumOff val="0"/>
                <a:alphaOff val="0"/>
                <a:tint val="92000"/>
                <a:satMod val="170000"/>
              </a:schemeClr>
            </a:gs>
            <a:gs pos="15000">
              <a:schemeClr val="accent1">
                <a:tint val="60000"/>
                <a:hueOff val="0"/>
                <a:satOff val="0"/>
                <a:lumOff val="0"/>
                <a:alphaOff val="0"/>
                <a:tint val="92000"/>
                <a:shade val="99000"/>
                <a:satMod val="170000"/>
              </a:schemeClr>
            </a:gs>
            <a:gs pos="62000">
              <a:schemeClr val="accent1">
                <a:tint val="60000"/>
                <a:hueOff val="0"/>
                <a:satOff val="0"/>
                <a:lumOff val="0"/>
                <a:alphaOff val="0"/>
                <a:tint val="96000"/>
                <a:shade val="80000"/>
                <a:satMod val="170000"/>
              </a:schemeClr>
            </a:gs>
            <a:gs pos="97000">
              <a:schemeClr val="accent1">
                <a:tint val="60000"/>
                <a:hueOff val="0"/>
                <a:satOff val="0"/>
                <a:lumOff val="0"/>
                <a:alphaOff val="0"/>
                <a:tint val="98000"/>
                <a:shade val="63000"/>
                <a:satMod val="170000"/>
              </a:schemeClr>
            </a:gs>
            <a:gs pos="100000">
              <a:schemeClr val="accent1">
                <a:tint val="6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tint val="60000"/>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01F90A74-3BC3-8947-8125-21E0B71974AC}">
      <dsp:nvSpPr>
        <dsp:cNvPr id="0" name=""/>
        <dsp:cNvSpPr/>
      </dsp:nvSpPr>
      <dsp:spPr>
        <a:xfrm>
          <a:off x="1015784" y="54063"/>
          <a:ext cx="5155184" cy="5155184"/>
        </a:xfrm>
        <a:prstGeom prst="circularArrow">
          <a:avLst>
            <a:gd name="adj1" fmla="val 5085"/>
            <a:gd name="adj2" fmla="val 327528"/>
            <a:gd name="adj3" fmla="val 15872148"/>
            <a:gd name="adj4" fmla="val 11880111"/>
            <a:gd name="adj5" fmla="val 5932"/>
          </a:avLst>
        </a:prstGeom>
        <a:gradFill rotWithShape="0">
          <a:gsLst>
            <a:gs pos="0">
              <a:schemeClr val="accent1">
                <a:tint val="60000"/>
                <a:hueOff val="0"/>
                <a:satOff val="0"/>
                <a:lumOff val="0"/>
                <a:alphaOff val="0"/>
                <a:tint val="92000"/>
                <a:satMod val="170000"/>
              </a:schemeClr>
            </a:gs>
            <a:gs pos="15000">
              <a:schemeClr val="accent1">
                <a:tint val="60000"/>
                <a:hueOff val="0"/>
                <a:satOff val="0"/>
                <a:lumOff val="0"/>
                <a:alphaOff val="0"/>
                <a:tint val="92000"/>
                <a:shade val="99000"/>
                <a:satMod val="170000"/>
              </a:schemeClr>
            </a:gs>
            <a:gs pos="62000">
              <a:schemeClr val="accent1">
                <a:tint val="60000"/>
                <a:hueOff val="0"/>
                <a:satOff val="0"/>
                <a:lumOff val="0"/>
                <a:alphaOff val="0"/>
                <a:tint val="96000"/>
                <a:shade val="80000"/>
                <a:satMod val="170000"/>
              </a:schemeClr>
            </a:gs>
            <a:gs pos="97000">
              <a:schemeClr val="accent1">
                <a:tint val="60000"/>
                <a:hueOff val="0"/>
                <a:satOff val="0"/>
                <a:lumOff val="0"/>
                <a:alphaOff val="0"/>
                <a:tint val="98000"/>
                <a:shade val="63000"/>
                <a:satMod val="170000"/>
              </a:schemeClr>
            </a:gs>
            <a:gs pos="100000">
              <a:schemeClr val="accent1">
                <a:tint val="6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tint val="60000"/>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859B6-F3B4-EA4D-A6C7-D3C60B18AB69}" type="datetimeFigureOut">
              <a:rPr lang="en-US" smtClean="0"/>
              <a:pPr/>
              <a:t>9/27/17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BD72BF-B079-7E47-969A-E077DEC71FE5}"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83464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not only</a:t>
            </a:r>
            <a:r>
              <a:rPr lang="en-US" baseline="0" dirty="0" smtClean="0"/>
              <a:t> the Welsh English context</a:t>
            </a:r>
          </a:p>
          <a:p>
            <a:r>
              <a:rPr lang="en-US" baseline="0" dirty="0" smtClean="0"/>
              <a:t>We are talking about all types of bilingualism / multilingualism</a:t>
            </a:r>
          </a:p>
          <a:p>
            <a:r>
              <a:rPr lang="en-US" baseline="0" dirty="0" smtClean="0"/>
              <a:t>140 + languages currently being spoken in Wales.  Nearly 6,000 languages being spoken all over the world.</a:t>
            </a:r>
          </a:p>
          <a:p>
            <a:r>
              <a:rPr lang="en-US" baseline="0" dirty="0" smtClean="0"/>
              <a:t>Have you had experience of being in a multi lingual school?</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7275722"/>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2</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46859676"/>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TASK</a:t>
            </a:r>
          </a:p>
          <a:p>
            <a:r>
              <a:rPr lang="en-US" dirty="0" smtClean="0"/>
              <a:t>Hieroglyphics </a:t>
            </a:r>
            <a:r>
              <a:rPr lang="mr-IN" dirty="0" smtClean="0"/>
              <a:t>–</a:t>
            </a:r>
            <a:r>
              <a:rPr lang="en-US" dirty="0" smtClean="0"/>
              <a:t> write your name </a:t>
            </a:r>
            <a:r>
              <a:rPr lang="mr-IN" dirty="0" smtClean="0"/>
              <a:t>…</a:t>
            </a:r>
            <a:r>
              <a:rPr lang="cy-GB" dirty="0" smtClean="0"/>
              <a:t>....</a:t>
            </a:r>
            <a:endParaRPr lang="en-US" dirty="0" smtClean="0"/>
          </a:p>
          <a:p>
            <a:r>
              <a:rPr lang="en-US" dirty="0" smtClean="0"/>
              <a:t>1 secret code</a:t>
            </a:r>
          </a:p>
          <a:p>
            <a:r>
              <a:rPr lang="en-US" dirty="0" smtClean="0"/>
              <a:t>1 Welsh code breaker for the WM group</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3</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389170259"/>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Qualified for Life</a:t>
            </a:r>
            <a:r>
              <a:rPr lang="en-US" baseline="0" dirty="0" smtClean="0"/>
              <a:t> </a:t>
            </a:r>
            <a:r>
              <a:rPr lang="mr-IN" baseline="0" dirty="0" smtClean="0"/>
              <a:t>–</a:t>
            </a:r>
            <a:r>
              <a:rPr lang="en-US" baseline="0" dirty="0" smtClean="0"/>
              <a:t> WG document</a:t>
            </a:r>
          </a:p>
          <a:p>
            <a:r>
              <a:rPr lang="en-US" baseline="0" dirty="0" smtClean="0"/>
              <a:t>Donaldson</a:t>
            </a:r>
          </a:p>
          <a:p>
            <a:r>
              <a:rPr lang="en-US" baseline="0" dirty="0" smtClean="0"/>
              <a:t>Million Welsh Speakers</a:t>
            </a:r>
          </a:p>
          <a:p>
            <a:r>
              <a:rPr lang="en-US" baseline="0" dirty="0" smtClean="0"/>
              <a:t>Bilingual +1 (across the primary phase) </a:t>
            </a:r>
            <a:r>
              <a:rPr lang="mr-IN" baseline="0" dirty="0" smtClean="0"/>
              <a:t>–</a:t>
            </a:r>
            <a:r>
              <a:rPr lang="en-US" baseline="0" dirty="0" smtClean="0"/>
              <a:t> a challenge!</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4</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59110941"/>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TASK</a:t>
            </a:r>
          </a:p>
          <a:p>
            <a:r>
              <a:rPr lang="en-US" dirty="0" smtClean="0"/>
              <a:t>Work with a partner to create a definition.  Share these with the rest of your</a:t>
            </a:r>
            <a:r>
              <a:rPr lang="en-US" baseline="0" dirty="0" smtClean="0"/>
              <a:t> peers.</a:t>
            </a:r>
            <a:endParaRPr lang="en-US" dirty="0" smtClean="0"/>
          </a:p>
          <a:p>
            <a:r>
              <a:rPr lang="en-US" dirty="0" smtClean="0"/>
              <a:t>There are very many different levels of bilingualism</a:t>
            </a:r>
            <a:r>
              <a:rPr lang="en-US" baseline="0" dirty="0" smtClean="0"/>
              <a:t> </a:t>
            </a:r>
            <a:r>
              <a:rPr lang="mr-IN" baseline="0" dirty="0" smtClean="0"/>
              <a:t>–</a:t>
            </a:r>
            <a:r>
              <a:rPr lang="en-US" baseline="0" dirty="0" smtClean="0"/>
              <a:t> the ability to converse in another language etc but to what degree?  </a:t>
            </a:r>
          </a:p>
          <a:p>
            <a:r>
              <a:rPr lang="en-US" baseline="0" dirty="0" smtClean="0"/>
              <a:t>Different types of bilingualism.</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5</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4206656"/>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Difference of opinion amongst theorists of how children master two languages and use these languages in their everyday lives</a:t>
            </a:r>
          </a:p>
          <a:p>
            <a:endParaRPr lang="en-US" dirty="0" smtClean="0"/>
          </a:p>
          <a:p>
            <a:r>
              <a:rPr lang="en-US" dirty="0" smtClean="0"/>
              <a:t>Bloomfield </a:t>
            </a:r>
            <a:r>
              <a:rPr lang="mr-IN" dirty="0" smtClean="0"/>
              <a:t>–</a:t>
            </a:r>
            <a:r>
              <a:rPr lang="en-US" dirty="0" smtClean="0"/>
              <a:t> somebody that is FLUENT</a:t>
            </a:r>
            <a:r>
              <a:rPr lang="en-US" baseline="0" dirty="0" smtClean="0"/>
              <a:t> in both languages </a:t>
            </a:r>
            <a:r>
              <a:rPr lang="mr-IN" baseline="0" dirty="0" smtClean="0"/>
              <a:t>–</a:t>
            </a:r>
            <a:r>
              <a:rPr lang="en-US" baseline="0" dirty="0" smtClean="0"/>
              <a:t> do you agree? I.e. speaking. But language is a lot more than that</a:t>
            </a:r>
          </a:p>
          <a:p>
            <a:endParaRPr lang="en-US" baseline="0" dirty="0" smtClean="0"/>
          </a:p>
          <a:p>
            <a:r>
              <a:rPr lang="en-US" baseline="0" dirty="0" err="1" smtClean="0"/>
              <a:t>McNamar</a:t>
            </a:r>
            <a:r>
              <a:rPr lang="en-US" baseline="0" dirty="0" smtClean="0"/>
              <a:t> </a:t>
            </a:r>
            <a:r>
              <a:rPr lang="mr-IN" baseline="0" dirty="0" smtClean="0"/>
              <a:t>–</a:t>
            </a:r>
            <a:r>
              <a:rPr lang="en-US" baseline="0" dirty="0" smtClean="0"/>
              <a:t> mastery in one skill in the language </a:t>
            </a:r>
            <a:r>
              <a:rPr lang="mr-IN" baseline="0" dirty="0" smtClean="0"/>
              <a:t>–</a:t>
            </a:r>
            <a:r>
              <a:rPr lang="en-US" baseline="0" dirty="0" smtClean="0"/>
              <a:t> they are stronger in one skill than another </a:t>
            </a:r>
            <a:r>
              <a:rPr lang="mr-IN" baseline="0" dirty="0" smtClean="0"/>
              <a:t>–</a:t>
            </a:r>
            <a:r>
              <a:rPr lang="en-US" baseline="0" dirty="0" smtClean="0"/>
              <a:t> i.e. they can speak but not write.</a:t>
            </a:r>
          </a:p>
          <a:p>
            <a:endParaRPr lang="en-US" baseline="0" dirty="0" smtClean="0"/>
          </a:p>
          <a:p>
            <a:r>
              <a:rPr lang="en-US" baseline="0" dirty="0" err="1" smtClean="0"/>
              <a:t>Oestreicher</a:t>
            </a:r>
            <a:r>
              <a:rPr lang="en-US" baseline="0" dirty="0" smtClean="0"/>
              <a:t> </a:t>
            </a:r>
            <a:r>
              <a:rPr lang="mr-IN" baseline="0" dirty="0" smtClean="0"/>
              <a:t>–</a:t>
            </a:r>
            <a:r>
              <a:rPr lang="en-US" baseline="0" dirty="0" smtClean="0"/>
              <a:t> equally competent in both languages – reading, writing, speaking and listening.</a:t>
            </a:r>
          </a:p>
          <a:p>
            <a:endParaRPr lang="en-US" baseline="0" dirty="0" smtClean="0"/>
          </a:p>
          <a:p>
            <a:r>
              <a:rPr lang="en-US" baseline="0" dirty="0" err="1" smtClean="0"/>
              <a:t>Baetens</a:t>
            </a:r>
            <a:r>
              <a:rPr lang="en-US" baseline="0" dirty="0" smtClean="0"/>
              <a:t> </a:t>
            </a:r>
            <a:r>
              <a:rPr lang="en-US" baseline="0" dirty="0" err="1" smtClean="0"/>
              <a:t>Beardsmore</a:t>
            </a:r>
            <a:r>
              <a:rPr lang="en-US" baseline="0" dirty="0" smtClean="0"/>
              <a:t> </a:t>
            </a:r>
            <a:r>
              <a:rPr lang="mr-IN" baseline="0" dirty="0" smtClean="0"/>
              <a:t>–</a:t>
            </a:r>
            <a:r>
              <a:rPr lang="en-US" baseline="0" dirty="0" smtClean="0"/>
              <a:t> “the presence of at least two languages within one and the same speaker, remembering that ability in these two languages may or may not be equal, and that the way that the two or more languages are used plays a highly significant role’.  This is the most common definition</a:t>
            </a:r>
          </a:p>
          <a:p>
            <a:endParaRPr lang="en-US" baseline="0" dirty="0" smtClean="0"/>
          </a:p>
        </p:txBody>
      </p:sp>
      <p:sp>
        <p:nvSpPr>
          <p:cNvPr id="4" name="Slide Number Placeholder 3"/>
          <p:cNvSpPr>
            <a:spLocks noGrp="1"/>
          </p:cNvSpPr>
          <p:nvPr>
            <p:ph type="sldNum" sz="quarter" idx="10"/>
          </p:nvPr>
        </p:nvSpPr>
        <p:spPr/>
        <p:txBody>
          <a:bodyPr/>
          <a:lstStyle/>
          <a:p>
            <a:fld id="{CDBD72BF-B079-7E47-969A-E077DEC71FE5}" type="slidenum">
              <a:rPr lang="en-US" smtClean="0"/>
              <a:pPr/>
              <a:t>6</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1806407"/>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Quiz.  Guess the answers</a:t>
            </a:r>
            <a:r>
              <a:rPr lang="en-GB" baseline="0" dirty="0" smtClean="0"/>
              <a:t>.  What is this word in English/Welsh (welcome). </a:t>
            </a:r>
            <a:endParaRPr lang="en-GB" dirty="0" smtClean="0"/>
          </a:p>
          <a:p>
            <a:r>
              <a:rPr lang="en-GB" dirty="0" smtClean="0"/>
              <a:t>Letter</a:t>
            </a:r>
            <a:r>
              <a:rPr lang="en-GB" baseline="0" dirty="0" smtClean="0"/>
              <a:t> shapes within a language can be challenging.</a:t>
            </a:r>
          </a:p>
          <a:p>
            <a:r>
              <a:rPr lang="en-GB" baseline="0" dirty="0" smtClean="0"/>
              <a:t>Draw attention to language around the classroom – celebrate different languages. </a:t>
            </a:r>
            <a:endParaRPr lang="en-GB" dirty="0" smtClean="0"/>
          </a:p>
          <a:p>
            <a:endParaRPr lang="en-US" dirty="0"/>
          </a:p>
        </p:txBody>
      </p:sp>
      <p:sp>
        <p:nvSpPr>
          <p:cNvPr id="32772" name="Slide Number Placeholder 3"/>
          <p:cNvSpPr>
            <a:spLocks noGrp="1"/>
          </p:cNvSpPr>
          <p:nvPr>
            <p:ph type="sldNum" sz="quarter" idx="5"/>
          </p:nvPr>
        </p:nvSpPr>
        <p:spPr bwMode="auto">
          <a:noFill/>
          <a:ln>
            <a:miter lim="800000"/>
            <a:headEnd/>
            <a:tailEnd/>
          </a:ln>
        </p:spPr>
        <p:txBody>
          <a:bodyPr/>
          <a:lstStyle/>
          <a:p>
            <a:fld id="{D133EE42-7B95-B54B-806D-F1D897776784}" type="slidenum">
              <a:rPr lang="en-US"/>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is your opinion?</a:t>
            </a:r>
          </a:p>
          <a:p>
            <a:r>
              <a:rPr lang="en-US" dirty="0" smtClean="0"/>
              <a:t>ACTIVITY</a:t>
            </a:r>
          </a:p>
          <a:p>
            <a:r>
              <a:rPr lang="en-US" dirty="0" smtClean="0"/>
              <a:t>Piece of wool</a:t>
            </a:r>
            <a:r>
              <a:rPr lang="en-US" baseline="0" dirty="0" smtClean="0"/>
              <a:t> </a:t>
            </a:r>
            <a:r>
              <a:rPr lang="mr-IN" baseline="0" dirty="0" smtClean="0"/>
              <a:t>–</a:t>
            </a:r>
            <a:r>
              <a:rPr lang="en-US" baseline="0" dirty="0" smtClean="0"/>
              <a:t> everyone takes hold of 1 piece  - if one person pulls then everyone feels the pull </a:t>
            </a:r>
            <a:r>
              <a:rPr lang="mr-IN" baseline="0" dirty="0" smtClean="0"/>
              <a:t>–</a:t>
            </a:r>
            <a:r>
              <a:rPr lang="en-US" baseline="0" dirty="0" smtClean="0"/>
              <a:t> when a child learns a new word he makes that connection </a:t>
            </a:r>
            <a:r>
              <a:rPr lang="mr-IN" baseline="0" dirty="0" smtClean="0"/>
              <a:t>–</a:t>
            </a:r>
            <a:r>
              <a:rPr lang="en-US" baseline="0" dirty="0" smtClean="0"/>
              <a:t> i.e. red </a:t>
            </a:r>
            <a:r>
              <a:rPr lang="mr-IN" baseline="0" dirty="0" smtClean="0"/>
              <a:t>–</a:t>
            </a:r>
            <a:r>
              <a:rPr lang="en-US" baseline="0" dirty="0" smtClean="0"/>
              <a:t> red apple, door. Repetition in different contexts reinforces recognition of words and strengthens the connection between the neurons. </a:t>
            </a:r>
          </a:p>
          <a:p>
            <a:r>
              <a:rPr lang="en-US" baseline="0" dirty="0" smtClean="0"/>
              <a:t>Penfield &amp; Roberts – neurological connections in a child’s brain if under 9 can cope better with 2 or more languages.</a:t>
            </a:r>
          </a:p>
          <a:p>
            <a:endParaRPr lang="en-US" baseline="0" dirty="0" smtClean="0"/>
          </a:p>
          <a:p>
            <a:endParaRPr lang="en-US" baseline="0" dirty="0" smtClean="0"/>
          </a:p>
          <a:p>
            <a:r>
              <a:rPr lang="en-US" baseline="0" dirty="0" smtClean="0"/>
              <a:t>Chomsky </a:t>
            </a:r>
            <a:r>
              <a:rPr lang="mr-IN" baseline="0" dirty="0" smtClean="0"/>
              <a:t>–</a:t>
            </a:r>
            <a:r>
              <a:rPr lang="en-US" baseline="0" dirty="0" smtClean="0"/>
              <a:t> language acquisition device </a:t>
            </a:r>
            <a:r>
              <a:rPr lang="mr-IN" baseline="0" dirty="0" smtClean="0"/>
              <a:t>–</a:t>
            </a:r>
            <a:r>
              <a:rPr lang="en-US" baseline="0" dirty="0" smtClean="0"/>
              <a:t> he believed that children were born with an innate ability to acquire language and that additional languages are acquired in exactly the same way. Researchers state that you acquire a language rather than learn it.</a:t>
            </a:r>
          </a:p>
          <a:p>
            <a:endParaRPr lang="en-US" baseline="0" dirty="0" smtClean="0"/>
          </a:p>
          <a:p>
            <a:r>
              <a:rPr lang="en-US" baseline="0" dirty="0" smtClean="0"/>
              <a:t>Some theorists will argue that there is not an optimum time to learn a language </a:t>
            </a:r>
            <a:r>
              <a:rPr lang="mr-IN" baseline="0" dirty="0" smtClean="0"/>
              <a:t>–</a:t>
            </a:r>
            <a:r>
              <a:rPr lang="en-US" baseline="0" dirty="0" smtClean="0"/>
              <a:t> others disagree,</a:t>
            </a:r>
          </a:p>
          <a:p>
            <a:endParaRPr lang="en-US" baseline="0" dirty="0" smtClean="0"/>
          </a:p>
          <a:p>
            <a:r>
              <a:rPr lang="en-US" baseline="0" dirty="0" smtClean="0"/>
              <a:t>It’s more than age </a:t>
            </a:r>
            <a:r>
              <a:rPr lang="mr-IN" baseline="0" dirty="0" smtClean="0"/>
              <a:t>–</a:t>
            </a:r>
            <a:r>
              <a:rPr lang="en-US" baseline="0" dirty="0" smtClean="0"/>
              <a:t> it can be down to attitude, motivation, willingness of the child, illiteracy in own language, the similarity to your own language and alphabet</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8</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31452257"/>
      </p:ext>
    </p:extLst>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Werner Leopold </a:t>
            </a:r>
            <a:r>
              <a:rPr lang="mr-IN" dirty="0" smtClean="0"/>
              <a:t>–</a:t>
            </a:r>
            <a:r>
              <a:rPr lang="en-US" dirty="0" smtClean="0"/>
              <a:t> daughter </a:t>
            </a:r>
            <a:r>
              <a:rPr lang="en-US" dirty="0" err="1" smtClean="0"/>
              <a:t>Hildergard</a:t>
            </a:r>
            <a:r>
              <a:rPr lang="en-US" dirty="0" smtClean="0"/>
              <a:t> </a:t>
            </a:r>
            <a:r>
              <a:rPr lang="mr-IN" dirty="0" smtClean="0"/>
              <a:t>–</a:t>
            </a:r>
            <a:r>
              <a:rPr lang="en-US" dirty="0" smtClean="0"/>
              <a:t> learning English and German from birth</a:t>
            </a:r>
            <a:r>
              <a:rPr lang="en-US" baseline="0" dirty="0" smtClean="0"/>
              <a:t> </a:t>
            </a:r>
            <a:r>
              <a:rPr lang="mr-IN" baseline="0" dirty="0" smtClean="0"/>
              <a:t>–</a:t>
            </a:r>
            <a:r>
              <a:rPr lang="en-US" baseline="0" dirty="0" smtClean="0"/>
              <a:t> when two parents speak two different languages in the home </a:t>
            </a:r>
            <a:r>
              <a:rPr lang="mr-IN" baseline="0" dirty="0" smtClean="0"/>
              <a:t>–</a:t>
            </a:r>
            <a:r>
              <a:rPr lang="en-US" baseline="0" dirty="0" smtClean="0"/>
              <a:t> this is often the case in homes in Wales or elsewhere </a:t>
            </a:r>
            <a:r>
              <a:rPr lang="mr-IN" baseline="0" dirty="0" smtClean="0"/>
              <a:t>–</a:t>
            </a:r>
            <a:r>
              <a:rPr lang="en-US" baseline="0" dirty="0" smtClean="0"/>
              <a:t> you develop both in the same way</a:t>
            </a:r>
          </a:p>
          <a:p>
            <a:endParaRPr lang="en-US" baseline="0" dirty="0" smtClean="0"/>
          </a:p>
          <a:p>
            <a:r>
              <a:rPr lang="en-US" baseline="0" dirty="0" smtClean="0"/>
              <a:t>Sequential </a:t>
            </a:r>
            <a:r>
              <a:rPr lang="mr-IN" baseline="0" dirty="0" smtClean="0"/>
              <a:t>–</a:t>
            </a:r>
            <a:r>
              <a:rPr lang="en-US" baseline="0" dirty="0" smtClean="0"/>
              <a:t> you learn first and then another </a:t>
            </a:r>
            <a:r>
              <a:rPr lang="mr-IN" baseline="0" dirty="0" smtClean="0"/>
              <a:t>–</a:t>
            </a:r>
            <a:r>
              <a:rPr lang="en-US" baseline="0" dirty="0" smtClean="0"/>
              <a:t> say when people come from over-seas and see the need to learn English quickly </a:t>
            </a:r>
            <a:r>
              <a:rPr lang="en-US" baseline="0" dirty="0" err="1" smtClean="0"/>
              <a:t>eg</a:t>
            </a:r>
            <a:r>
              <a:rPr lang="en-US" baseline="0" dirty="0" smtClean="0"/>
              <a:t> Punjabi at home and English in school</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9</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56284294"/>
      </p:ext>
    </p:extLst>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a:t>
            </a:r>
            <a:r>
              <a:rPr lang="mr-IN" dirty="0" smtClean="0"/>
              <a:t>–</a:t>
            </a:r>
            <a:r>
              <a:rPr lang="en-US" dirty="0" smtClean="0"/>
              <a:t> that</a:t>
            </a:r>
            <a:r>
              <a:rPr lang="mr-IN" dirty="0" smtClean="0"/>
              <a:t>’</a:t>
            </a:r>
            <a:r>
              <a:rPr lang="en-US" dirty="0" smtClean="0"/>
              <a:t>s </a:t>
            </a:r>
            <a:r>
              <a:rPr lang="en-US" dirty="0" err="1" smtClean="0"/>
              <a:t>obviuos</a:t>
            </a:r>
            <a:endParaRPr lang="en-US" dirty="0" smtClean="0"/>
          </a:p>
          <a:p>
            <a:r>
              <a:rPr lang="en-US" dirty="0" smtClean="0"/>
              <a:t>2 </a:t>
            </a:r>
            <a:r>
              <a:rPr lang="mr-IN" dirty="0" smtClean="0"/>
              <a:t>–</a:t>
            </a:r>
            <a:r>
              <a:rPr lang="en-US" dirty="0" smtClean="0"/>
              <a:t> parents</a:t>
            </a:r>
            <a:r>
              <a:rPr lang="en-US" baseline="0" dirty="0" smtClean="0"/>
              <a:t> with different native language but first </a:t>
            </a:r>
            <a:r>
              <a:rPr lang="en-US" baseline="0" dirty="0" err="1" smtClean="0"/>
              <a:t>languge</a:t>
            </a:r>
            <a:r>
              <a:rPr lang="en-US" baseline="0" dirty="0" smtClean="0"/>
              <a:t> of one of the parents is the one of the community </a:t>
            </a:r>
            <a:r>
              <a:rPr lang="mr-IN" baseline="0" dirty="0" smtClean="0"/>
              <a:t>–</a:t>
            </a:r>
            <a:r>
              <a:rPr lang="en-US" baseline="0" dirty="0" smtClean="0"/>
              <a:t> therefore that become naturally stronger</a:t>
            </a:r>
          </a:p>
          <a:p>
            <a:r>
              <a:rPr lang="en-US" baseline="0" dirty="0" smtClean="0"/>
              <a:t>3 </a:t>
            </a:r>
            <a:r>
              <a:rPr lang="mr-IN" baseline="0" dirty="0" smtClean="0"/>
              <a:t>–</a:t>
            </a:r>
            <a:r>
              <a:rPr lang="en-US" baseline="0" dirty="0" smtClean="0"/>
              <a:t> two polish parents where the language is different to the community </a:t>
            </a:r>
            <a:r>
              <a:rPr lang="en-US" baseline="0" dirty="0" err="1" smtClean="0"/>
              <a:t>therfore</a:t>
            </a:r>
            <a:r>
              <a:rPr lang="en-US" baseline="0" dirty="0" smtClean="0"/>
              <a:t> difficult to develop the language outside the home</a:t>
            </a:r>
          </a:p>
          <a:p>
            <a:r>
              <a:rPr lang="en-US" baseline="0" dirty="0" smtClean="0"/>
              <a:t>4 </a:t>
            </a:r>
            <a:r>
              <a:rPr lang="mr-IN" baseline="0" dirty="0" smtClean="0"/>
              <a:t>–</a:t>
            </a:r>
            <a:r>
              <a:rPr lang="en-US" baseline="0" dirty="0" smtClean="0"/>
              <a:t> two parents with two different language but living in a community where the dominant language is different to both </a:t>
            </a:r>
            <a:r>
              <a:rPr lang="mr-IN" baseline="0" dirty="0" smtClean="0"/>
              <a:t>–</a:t>
            </a:r>
            <a:r>
              <a:rPr lang="en-US" baseline="0" dirty="0" smtClean="0"/>
              <a:t> Chinese and polish parents living in </a:t>
            </a:r>
            <a:r>
              <a:rPr lang="en-US" baseline="0" dirty="0" err="1" smtClean="0"/>
              <a:t>Llanelli</a:t>
            </a:r>
            <a:endParaRPr lang="en-US" baseline="0" dirty="0" smtClean="0"/>
          </a:p>
          <a:p>
            <a:r>
              <a:rPr lang="en-US" baseline="0" dirty="0" smtClean="0"/>
              <a:t>5 </a:t>
            </a:r>
            <a:r>
              <a:rPr lang="mr-IN" baseline="0" dirty="0" smtClean="0"/>
              <a:t>–</a:t>
            </a:r>
            <a:r>
              <a:rPr lang="en-US" baseline="0" dirty="0" smtClean="0"/>
              <a:t> parents share the same native language but also share the language of the community </a:t>
            </a:r>
            <a:r>
              <a:rPr lang="mr-IN" baseline="0" dirty="0" smtClean="0"/>
              <a:t>–</a:t>
            </a:r>
            <a:r>
              <a:rPr lang="en-US" baseline="0" dirty="0" smtClean="0"/>
              <a:t> typical English living in England</a:t>
            </a:r>
          </a:p>
          <a:p>
            <a:r>
              <a:rPr lang="en-US" baseline="0" dirty="0" smtClean="0"/>
              <a:t>6. Both parents are bilingual - parts of the community are bilingual </a:t>
            </a:r>
            <a:r>
              <a:rPr lang="mr-IN" baseline="0" dirty="0" smtClean="0"/>
              <a:t>–</a:t>
            </a:r>
            <a:r>
              <a:rPr lang="en-US" baseline="0" dirty="0" smtClean="0"/>
              <a:t> similar to many areas and families in Wales</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10</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87307168"/>
      </p:ext>
    </p:extLst>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wheel can get you there </a:t>
            </a:r>
            <a:r>
              <a:rPr lang="en-US" dirty="0" err="1" smtClean="0"/>
              <a:t>eg</a:t>
            </a:r>
            <a:r>
              <a:rPr lang="en-US" dirty="0" smtClean="0"/>
              <a:t> English only</a:t>
            </a:r>
          </a:p>
          <a:p>
            <a:r>
              <a:rPr lang="en-US" dirty="0" smtClean="0"/>
              <a:t>Big</a:t>
            </a:r>
            <a:r>
              <a:rPr lang="en-US" baseline="0" dirty="0" smtClean="0"/>
              <a:t> wheel &amp; little wheel </a:t>
            </a:r>
            <a:r>
              <a:rPr lang="mr-IN" baseline="0" dirty="0" smtClean="0"/>
              <a:t>–</a:t>
            </a:r>
            <a:r>
              <a:rPr lang="en-US" baseline="0" dirty="0" smtClean="0"/>
              <a:t> 1 language stronger than the other can also get you to places</a:t>
            </a:r>
          </a:p>
          <a:p>
            <a:r>
              <a:rPr lang="en-US" baseline="0" dirty="0" smtClean="0"/>
              <a:t>When wheels are balanced and </a:t>
            </a:r>
            <a:r>
              <a:rPr lang="en-US" baseline="0" dirty="0" err="1" smtClean="0"/>
              <a:t>fuly</a:t>
            </a:r>
            <a:r>
              <a:rPr lang="en-US" baseline="0" dirty="0" smtClean="0"/>
              <a:t> inflated </a:t>
            </a:r>
            <a:r>
              <a:rPr lang="en-US" baseline="0" dirty="0" err="1" smtClean="0"/>
              <a:t>yopu</a:t>
            </a:r>
            <a:r>
              <a:rPr lang="en-US" baseline="0" dirty="0" smtClean="0"/>
              <a:t> can go further</a:t>
            </a:r>
          </a:p>
          <a:p>
            <a:r>
              <a:rPr lang="en-US" baseline="0" dirty="0" err="1" smtClean="0"/>
              <a:t>Suare</a:t>
            </a:r>
            <a:r>
              <a:rPr lang="en-US" baseline="0" dirty="0" smtClean="0"/>
              <a:t> </a:t>
            </a:r>
            <a:r>
              <a:rPr lang="mr-IN" baseline="0" dirty="0" smtClean="0"/>
              <a:t>–</a:t>
            </a:r>
            <a:r>
              <a:rPr lang="en-US" baseline="0" dirty="0" smtClean="0"/>
              <a:t> provided that the people who made the wheels knew what they were doing!!</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11</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27118332"/>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ACTIVITY</a:t>
            </a:r>
          </a:p>
          <a:p>
            <a:r>
              <a:rPr lang="en-US" dirty="0" smtClean="0"/>
              <a:t>5</a:t>
            </a:r>
            <a:r>
              <a:rPr lang="en-US" baseline="0" dirty="0" smtClean="0"/>
              <a:t> groups </a:t>
            </a:r>
            <a:r>
              <a:rPr lang="mr-IN" baseline="0" dirty="0" smtClean="0"/>
              <a:t>–</a:t>
            </a:r>
            <a:r>
              <a:rPr lang="en-US" baseline="0" dirty="0" smtClean="0"/>
              <a:t> discuss each point and then share with the class</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12</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817493851"/>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wrap="square" numCol="1" anchor="t" anchorCtr="0" compatLnSpc="1">
            <a:prstTxWarp prst="textNoShape">
              <a:avLst/>
            </a:prstTxWarp>
          </a:bodyPr>
          <a:lstStyle/>
          <a:p>
            <a:pPr>
              <a:lnSpc>
                <a:spcPct val="80000"/>
              </a:lnSpc>
            </a:pPr>
            <a:r>
              <a:rPr lang="en-US" sz="900" b="1" dirty="0" smtClean="0"/>
              <a:t>FAMILY</a:t>
            </a:r>
            <a:endParaRPr lang="en-US" sz="900" dirty="0"/>
          </a:p>
          <a:p>
            <a:pPr>
              <a:lnSpc>
                <a:spcPct val="80000"/>
              </a:lnSpc>
            </a:pPr>
            <a:r>
              <a:rPr lang="en-US" sz="900" dirty="0"/>
              <a:t>‘LOSS’ OF A FAMILY MEMBER</a:t>
            </a:r>
          </a:p>
          <a:p>
            <a:pPr>
              <a:lnSpc>
                <a:spcPct val="80000"/>
              </a:lnSpc>
            </a:pPr>
            <a:r>
              <a:rPr lang="en-US" sz="900" dirty="0"/>
              <a:t>LACK OF EXTENDED FAMILY</a:t>
            </a:r>
          </a:p>
          <a:p>
            <a:pPr>
              <a:lnSpc>
                <a:spcPct val="80000"/>
              </a:lnSpc>
            </a:pPr>
            <a:r>
              <a:rPr lang="en-US" sz="900" dirty="0"/>
              <a:t>CULTURAL EXPECTATIONS OF GIRLS AND BOYS</a:t>
            </a:r>
          </a:p>
          <a:p>
            <a:pPr>
              <a:lnSpc>
                <a:spcPct val="80000"/>
              </a:lnSpc>
            </a:pPr>
            <a:r>
              <a:rPr lang="en-US" sz="900" dirty="0"/>
              <a:t>ASPIRATIONS OF DIFFERENT ETHNIC GROUPS</a:t>
            </a:r>
          </a:p>
          <a:p>
            <a:pPr>
              <a:lnSpc>
                <a:spcPct val="80000"/>
              </a:lnSpc>
            </a:pPr>
            <a:r>
              <a:rPr lang="en-US" sz="900" dirty="0"/>
              <a:t>MIXED DISCIPLINARY APPROACHES</a:t>
            </a:r>
          </a:p>
          <a:p>
            <a:pPr>
              <a:lnSpc>
                <a:spcPct val="80000"/>
              </a:lnSpc>
            </a:pPr>
            <a:r>
              <a:rPr lang="en-US" sz="900" dirty="0"/>
              <a:t>LACK OF FATHER OR AUTHORITY FIGURE</a:t>
            </a:r>
          </a:p>
          <a:p>
            <a:pPr>
              <a:lnSpc>
                <a:spcPct val="80000"/>
              </a:lnSpc>
            </a:pPr>
            <a:r>
              <a:rPr lang="en-US" sz="900" b="1" dirty="0"/>
              <a:t>SCHOOL OR</a:t>
            </a:r>
            <a:r>
              <a:rPr lang="en-US" sz="900" dirty="0"/>
              <a:t> </a:t>
            </a:r>
            <a:r>
              <a:rPr lang="en-US" sz="900" b="1" dirty="0"/>
              <a:t>EDUCATIONAL SETTING</a:t>
            </a:r>
            <a:endParaRPr lang="en-US" sz="900" dirty="0"/>
          </a:p>
          <a:p>
            <a:pPr>
              <a:lnSpc>
                <a:spcPct val="80000"/>
              </a:lnSpc>
            </a:pPr>
            <a:r>
              <a:rPr lang="en-US" sz="900" dirty="0"/>
              <a:t>LACK OF MOTIVATION</a:t>
            </a:r>
          </a:p>
          <a:p>
            <a:pPr>
              <a:lnSpc>
                <a:spcPct val="80000"/>
              </a:lnSpc>
            </a:pPr>
            <a:r>
              <a:rPr lang="en-US" sz="900" dirty="0"/>
              <a:t>LOW SELF-ESTEEM</a:t>
            </a:r>
          </a:p>
          <a:p>
            <a:pPr>
              <a:lnSpc>
                <a:spcPct val="80000"/>
              </a:lnSpc>
            </a:pPr>
            <a:r>
              <a:rPr lang="en-US" sz="900" dirty="0"/>
              <a:t>LACK OF BI-LINGUAL RESOURCES</a:t>
            </a:r>
          </a:p>
          <a:p>
            <a:pPr>
              <a:lnSpc>
                <a:spcPct val="80000"/>
              </a:lnSpc>
            </a:pPr>
            <a:r>
              <a:rPr lang="en-US" sz="900" dirty="0"/>
              <a:t>PRIOR EDUCATION </a:t>
            </a:r>
          </a:p>
          <a:p>
            <a:pPr>
              <a:lnSpc>
                <a:spcPct val="80000"/>
              </a:lnSpc>
            </a:pPr>
            <a:r>
              <a:rPr lang="en-US" sz="900" b="1" dirty="0"/>
              <a:t>WIDER WORLD</a:t>
            </a:r>
            <a:endParaRPr lang="en-US" sz="900" dirty="0"/>
          </a:p>
          <a:p>
            <a:pPr>
              <a:lnSpc>
                <a:spcPct val="80000"/>
              </a:lnSpc>
            </a:pPr>
            <a:r>
              <a:rPr lang="en-US" sz="900" dirty="0"/>
              <a:t>LACK OF POSITIVE ROLE MODELS</a:t>
            </a:r>
          </a:p>
          <a:p>
            <a:pPr>
              <a:lnSpc>
                <a:spcPct val="80000"/>
              </a:lnSpc>
            </a:pPr>
            <a:r>
              <a:rPr lang="en-US" sz="900" dirty="0"/>
              <a:t>RACISM e.g. ISLAMAPHOBIA</a:t>
            </a:r>
          </a:p>
          <a:p>
            <a:pPr>
              <a:lnSpc>
                <a:spcPct val="80000"/>
              </a:lnSpc>
            </a:pPr>
            <a:r>
              <a:rPr lang="en-US" sz="900" dirty="0"/>
              <a:t>EXPERIENCE OF TRAUMATIC EVENTS  </a:t>
            </a:r>
          </a:p>
          <a:p>
            <a:pPr>
              <a:lnSpc>
                <a:spcPct val="80000"/>
              </a:lnSpc>
            </a:pPr>
            <a:r>
              <a:rPr lang="en-US" sz="900" dirty="0"/>
              <a:t>NEGATIVE ATTITUDES TOWARDS MIGRANT WORKERS</a:t>
            </a:r>
          </a:p>
          <a:p>
            <a:pPr>
              <a:lnSpc>
                <a:spcPct val="80000"/>
              </a:lnSpc>
            </a:pPr>
            <a:r>
              <a:rPr lang="en-US" sz="900" dirty="0"/>
              <a:t>MEDIA CONSTRUCTED IMAGE OF COUNTRIES </a:t>
            </a:r>
          </a:p>
          <a:p>
            <a:pPr>
              <a:lnSpc>
                <a:spcPct val="80000"/>
              </a:lnSpc>
            </a:pPr>
            <a:r>
              <a:rPr lang="en-US" sz="900" dirty="0"/>
              <a:t>LENGTHY AND ONGOING ASYLUM CLAIMS</a:t>
            </a:r>
          </a:p>
          <a:p>
            <a:pPr>
              <a:lnSpc>
                <a:spcPct val="80000"/>
              </a:lnSpc>
            </a:pPr>
            <a:r>
              <a:rPr lang="en-US" sz="900" b="1" dirty="0"/>
              <a:t>COMMUNITY</a:t>
            </a:r>
            <a:endParaRPr lang="en-US" sz="900" dirty="0"/>
          </a:p>
          <a:p>
            <a:pPr>
              <a:lnSpc>
                <a:spcPct val="80000"/>
              </a:lnSpc>
            </a:pPr>
            <a:r>
              <a:rPr lang="en-US" sz="900" dirty="0"/>
              <a:t>LIMITED ACCESS TO ACTIVITIES AND FACILITIES</a:t>
            </a:r>
          </a:p>
          <a:p>
            <a:pPr>
              <a:lnSpc>
                <a:spcPct val="80000"/>
              </a:lnSpc>
            </a:pPr>
            <a:r>
              <a:rPr lang="en-US" sz="900" dirty="0"/>
              <a:t>CULTURE OR ‘IDENTITY’ CRISIS</a:t>
            </a:r>
          </a:p>
          <a:p>
            <a:pPr>
              <a:lnSpc>
                <a:spcPct val="80000"/>
              </a:lnSpc>
            </a:pPr>
            <a:r>
              <a:rPr lang="en-US" sz="900" dirty="0"/>
              <a:t>POOR HOUSING</a:t>
            </a:r>
          </a:p>
          <a:p>
            <a:pPr>
              <a:lnSpc>
                <a:spcPct val="80000"/>
              </a:lnSpc>
            </a:pPr>
            <a:r>
              <a:rPr lang="en-US" sz="900" dirty="0"/>
              <a:t>ANXIETY AROUND AUTHORITY FIGURES </a:t>
            </a:r>
          </a:p>
          <a:p>
            <a:pPr>
              <a:lnSpc>
                <a:spcPct val="80000"/>
              </a:lnSpc>
            </a:pPr>
            <a:endParaRPr lang="en-US" sz="900" dirty="0"/>
          </a:p>
        </p:txBody>
      </p:sp>
      <p:sp>
        <p:nvSpPr>
          <p:cNvPr id="36868" name="Slide Number Placeholder 3"/>
          <p:cNvSpPr>
            <a:spLocks noGrp="1"/>
          </p:cNvSpPr>
          <p:nvPr>
            <p:ph type="sldNum" sz="quarter" idx="5"/>
          </p:nvPr>
        </p:nvSpPr>
        <p:spPr bwMode="auto">
          <a:noFill/>
          <a:ln>
            <a:miter lim="800000"/>
            <a:headEnd/>
            <a:tailEnd/>
          </a:ln>
        </p:spPr>
        <p:txBody>
          <a:bodyPr/>
          <a:lstStyle/>
          <a:p>
            <a:fld id="{D7A3F0C8-F6AB-F249-9CE2-77B1C07689B5}" type="slidenum">
              <a:rPr lang="en-US"/>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algn="ctr" eaLnBrk="1" hangingPunct="1">
              <a:lnSpc>
                <a:spcPct val="90000"/>
              </a:lnSpc>
              <a:buFont typeface="Wingdings 3" pitchFamily="-112" charset="2"/>
              <a:buNone/>
            </a:pPr>
            <a:r>
              <a:rPr lang="en-US" b="1" u="sng">
                <a:latin typeface="Arial" pitchFamily="-112" charset="0"/>
              </a:rPr>
              <a:t>EAL students are not a homogeneous group. </a:t>
            </a:r>
          </a:p>
          <a:p>
            <a:pPr eaLnBrk="1" hangingPunct="1">
              <a:lnSpc>
                <a:spcPct val="90000"/>
              </a:lnSpc>
              <a:buFont typeface="Wingdings 3" pitchFamily="-112" charset="2"/>
              <a:buNone/>
            </a:pPr>
            <a:endParaRPr lang="en-US" b="1" u="sng">
              <a:latin typeface="Arial" pitchFamily="-112" charset="0"/>
            </a:endParaRPr>
          </a:p>
          <a:p>
            <a:pPr eaLnBrk="1" hangingPunct="1">
              <a:lnSpc>
                <a:spcPct val="90000"/>
              </a:lnSpc>
            </a:pPr>
            <a:r>
              <a:rPr lang="en-US">
                <a:latin typeface="Arial" pitchFamily="-112" charset="0"/>
              </a:rPr>
              <a:t>Some pupils are born in the UK but enter school speaking little or no English and have limited or no experience of literacy in their first language. </a:t>
            </a:r>
          </a:p>
          <a:p>
            <a:pPr eaLnBrk="1" hangingPunct="1">
              <a:lnSpc>
                <a:spcPct val="90000"/>
              </a:lnSpc>
            </a:pPr>
            <a:r>
              <a:rPr lang="en-US">
                <a:latin typeface="Arial" pitchFamily="-112" charset="0"/>
              </a:rPr>
              <a:t>Some pupils are born in the UK but enter school speaking little or no English. However, they have some experience of literacy in their first languages. </a:t>
            </a:r>
          </a:p>
          <a:p>
            <a:pPr eaLnBrk="1" hangingPunct="1">
              <a:lnSpc>
                <a:spcPct val="90000"/>
              </a:lnSpc>
            </a:pPr>
            <a:r>
              <a:rPr lang="en-US">
                <a:latin typeface="Arial" pitchFamily="-112" charset="0"/>
              </a:rPr>
              <a:t>Some pupils arrive between the ages of 5 and 16 without literacy or oracy skills in English but with age equivalent skills in literacy and oracy in their first languages, and sometimes in other languages as well. </a:t>
            </a:r>
          </a:p>
          <a:p>
            <a:pPr eaLnBrk="1" hangingPunct="1">
              <a:lnSpc>
                <a:spcPct val="90000"/>
              </a:lnSpc>
            </a:pPr>
            <a:r>
              <a:rPr lang="en-US">
                <a:latin typeface="Arial" pitchFamily="-112" charset="0"/>
              </a:rPr>
              <a:t>Some pupils enter the school system between the ages of 5 and 16 without literacy or oracy skills in English and with limited or no literacy skills in their first language due to disrupted schooling. </a:t>
            </a:r>
          </a:p>
          <a:p>
            <a:pPr eaLnBrk="1" hangingPunct="1">
              <a:lnSpc>
                <a:spcPct val="90000"/>
              </a:lnSpc>
            </a:pPr>
            <a:r>
              <a:rPr lang="en-US">
                <a:latin typeface="Arial" pitchFamily="-112" charset="0"/>
              </a:rPr>
              <a:t>In addition, some pupils have suffered emotional and psychological stress as a result of family loss or social and economic disruption to their lives in their countries of origin. </a:t>
            </a:r>
          </a:p>
          <a:p>
            <a:endParaRPr lang="en-US"/>
          </a:p>
        </p:txBody>
      </p:sp>
      <p:sp>
        <p:nvSpPr>
          <p:cNvPr id="37892" name="Slide Number Placeholder 3"/>
          <p:cNvSpPr>
            <a:spLocks noGrp="1"/>
          </p:cNvSpPr>
          <p:nvPr>
            <p:ph type="sldNum" sz="quarter" idx="5"/>
          </p:nvPr>
        </p:nvSpPr>
        <p:spPr bwMode="auto">
          <a:noFill/>
          <a:ln>
            <a:miter lim="800000"/>
            <a:headEnd/>
            <a:tailEnd/>
          </a:ln>
        </p:spPr>
        <p:txBody>
          <a:bodyPr/>
          <a:lstStyle/>
          <a:p>
            <a:fld id="{353063AD-A5C6-3B47-A780-FD37711302A3}" type="slidenum">
              <a:rPr lang="en-US"/>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Learn song</a:t>
            </a:r>
          </a:p>
          <a:p>
            <a:r>
              <a:rPr lang="en-US" dirty="0" smtClean="0"/>
              <a:t>Traditional song from Mexico about a 5 legged cockroach</a:t>
            </a:r>
            <a:r>
              <a:rPr lang="en-US" baseline="0" dirty="0" smtClean="0"/>
              <a:t> – words in Spanish.</a:t>
            </a:r>
          </a:p>
          <a:p>
            <a:r>
              <a:rPr lang="en-US" baseline="0" dirty="0" smtClean="0"/>
              <a:t>Do they have the same meaning?</a:t>
            </a:r>
          </a:p>
          <a:p>
            <a:r>
              <a:rPr lang="en-US" baseline="0" dirty="0" smtClean="0"/>
              <a:t>No.</a:t>
            </a:r>
          </a:p>
          <a:p>
            <a:r>
              <a:rPr lang="en-US" baseline="0" dirty="0" smtClean="0"/>
              <a:t>Several stories but goes like this:</a:t>
            </a:r>
          </a:p>
          <a:p>
            <a:r>
              <a:rPr lang="en-US" baseline="0" dirty="0" smtClean="0"/>
              <a:t>The cockroach, the cockroach</a:t>
            </a:r>
          </a:p>
          <a:p>
            <a:r>
              <a:rPr lang="en-US" baseline="0" dirty="0" smtClean="0"/>
              <a:t>Can no longer walk</a:t>
            </a:r>
          </a:p>
          <a:p>
            <a:endParaRPr lang="en-US" baseline="0" dirty="0" smtClean="0"/>
          </a:p>
          <a:p>
            <a:r>
              <a:rPr lang="en-US" baseline="0" dirty="0" smtClean="0"/>
              <a:t>Because he cannot, because he’s limping</a:t>
            </a:r>
          </a:p>
          <a:p>
            <a:r>
              <a:rPr lang="en-US" baseline="0" dirty="0" smtClean="0"/>
              <a:t>He has broken his hind leg.</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wrap="square" numCol="1" anchor="t" anchorCtr="0" compatLnSpc="1">
            <a:prstTxWarp prst="textNoShape">
              <a:avLst/>
            </a:prstTxWarp>
          </a:bodyPr>
          <a:lstStyle/>
          <a:p>
            <a:r>
              <a:rPr lang="en-GB"/>
              <a:t>Whilst there are specific issues that need to be addressed in terms of EAL learners, the National Union of Teachers suggest </a:t>
            </a:r>
            <a:r>
              <a:rPr lang="en-GB" i="1"/>
              <a:t>In many ways, the task faced by teachers is the same with regard to all new children. They have to make them feel welcome, provide support, encourage friendships, make sensitive assessments of their current levels of attainment and learning needs, and provide a curriculum that meets those needs.</a:t>
            </a:r>
            <a:r>
              <a:rPr lang="en-GB"/>
              <a:t> ‘Relearning to Learn’ (2002: 2)</a:t>
            </a:r>
          </a:p>
          <a:p>
            <a:endParaRPr lang="en-GB"/>
          </a:p>
          <a:p>
            <a:r>
              <a:rPr lang="en-GB"/>
              <a:t>Good teaching of students for whom English is an additional language (EAL) is simply good teaching; the communication of ideas and information still relies on thoughtful and effective pedagogy. The cornerstone of this ought to be a consideration of the student's point of view.</a:t>
            </a:r>
          </a:p>
          <a:p>
            <a:endParaRPr lang="en-US"/>
          </a:p>
        </p:txBody>
      </p:sp>
      <p:sp>
        <p:nvSpPr>
          <p:cNvPr id="43012" name="Slide Number Placeholder 3"/>
          <p:cNvSpPr>
            <a:spLocks noGrp="1"/>
          </p:cNvSpPr>
          <p:nvPr>
            <p:ph type="sldNum" sz="quarter" idx="5"/>
          </p:nvPr>
        </p:nvSpPr>
        <p:spPr bwMode="auto">
          <a:noFill/>
          <a:ln>
            <a:miter lim="800000"/>
            <a:headEnd/>
            <a:tailEnd/>
          </a:ln>
        </p:spPr>
        <p:txBody>
          <a:bodyPr/>
          <a:lstStyle/>
          <a:p>
            <a:fld id="{DA9EF951-9836-9B4F-A06E-5EC77861000F}" type="slidenum">
              <a:rPr lang="en-US"/>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 typeface="Wingdings 3" pitchFamily="-112" charset="2"/>
              <a:buNone/>
            </a:pPr>
            <a:endParaRPr lang="en-GB" dirty="0" smtClean="0">
              <a:latin typeface="Arial Unicode MS" pitchFamily="-112" charset="0"/>
            </a:endParaRPr>
          </a:p>
          <a:p>
            <a:endParaRPr lang="en-GB" b="1" dirty="0">
              <a:latin typeface="Arial Unicode MS" pitchFamily="-112" charset="0"/>
            </a:endParaRPr>
          </a:p>
          <a:p>
            <a:endParaRPr lang="en-US" dirty="0"/>
          </a:p>
        </p:txBody>
      </p:sp>
      <p:sp>
        <p:nvSpPr>
          <p:cNvPr id="44036" name="Slide Number Placeholder 3"/>
          <p:cNvSpPr>
            <a:spLocks noGrp="1"/>
          </p:cNvSpPr>
          <p:nvPr>
            <p:ph type="sldNum" sz="quarter" idx="5"/>
          </p:nvPr>
        </p:nvSpPr>
        <p:spPr bwMode="auto">
          <a:noFill/>
          <a:ln>
            <a:miter lim="800000"/>
            <a:headEnd/>
            <a:tailEnd/>
          </a:ln>
        </p:spPr>
        <p:txBody>
          <a:bodyPr/>
          <a:lstStyle/>
          <a:p>
            <a:fld id="{3FB2658A-E3C5-744E-B142-069B087C5FF9}" type="slidenum">
              <a:rPr lang="en-US"/>
              <a:pPr/>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a:latin typeface="Arial Unicode MS" pitchFamily="-112" charset="0"/>
              </a:rPr>
              <a:t>According to Krashen three conditions are necessary to promote language acquisition </a:t>
            </a:r>
          </a:p>
          <a:p>
            <a:pPr eaLnBrk="1" hangingPunct="1"/>
            <a:r>
              <a:rPr lang="en-GB" b="1" u="sng">
                <a:latin typeface="Arial Unicode MS" pitchFamily="-112" charset="0"/>
              </a:rPr>
              <a:t>Comprehensible input</a:t>
            </a:r>
          </a:p>
          <a:p>
            <a:pPr eaLnBrk="1" hangingPunct="1"/>
            <a:r>
              <a:rPr lang="en-GB">
                <a:latin typeface="Arial Unicode MS" pitchFamily="-112" charset="0"/>
              </a:rPr>
              <a:t>where meaning is made clear through the use of</a:t>
            </a:r>
          </a:p>
          <a:p>
            <a:pPr eaLnBrk="1" hangingPunct="1">
              <a:buFont typeface="Wingdings 3" pitchFamily="-112" charset="2"/>
              <a:buNone/>
            </a:pPr>
            <a:r>
              <a:rPr lang="en-GB">
                <a:latin typeface="Arial Unicode MS" pitchFamily="-112" charset="0"/>
              </a:rPr>
              <a:t>context clues (body language, visual support).</a:t>
            </a:r>
          </a:p>
          <a:p>
            <a:pPr eaLnBrk="1" hangingPunct="1"/>
            <a:r>
              <a:rPr lang="en-GB" b="1" u="sng">
                <a:latin typeface="Arial Unicode MS" pitchFamily="-112" charset="0"/>
              </a:rPr>
              <a:t>A stress-free environment</a:t>
            </a:r>
            <a:r>
              <a:rPr lang="en-GB" u="sng">
                <a:latin typeface="Arial Unicode MS" pitchFamily="-112" charset="0"/>
              </a:rPr>
              <a:t> </a:t>
            </a:r>
          </a:p>
          <a:p>
            <a:pPr eaLnBrk="1" hangingPunct="1"/>
            <a:r>
              <a:rPr lang="en-GB">
                <a:latin typeface="Arial Unicode MS" pitchFamily="-112" charset="0"/>
              </a:rPr>
              <a:t>where the learner is able to take risks and learn                                                   from mistakes as well as successes.</a:t>
            </a:r>
          </a:p>
          <a:p>
            <a:pPr eaLnBrk="1" hangingPunct="1"/>
            <a:r>
              <a:rPr lang="en-GB" b="1" u="sng">
                <a:latin typeface="Arial Unicode MS" pitchFamily="-112" charset="0"/>
              </a:rPr>
              <a:t>The right to be silent</a:t>
            </a:r>
          </a:p>
          <a:p>
            <a:pPr eaLnBrk="1" hangingPunct="1"/>
            <a:r>
              <a:rPr lang="en-GB">
                <a:latin typeface="Arial Unicode MS" pitchFamily="-112" charset="0"/>
              </a:rPr>
              <a:t>where the learner is allowed time to listen and tune in to the language before attempting to speak</a:t>
            </a:r>
          </a:p>
          <a:p>
            <a:pPr eaLnBrk="1" hangingPunct="1">
              <a:buFont typeface="Wingdings 3" pitchFamily="-112" charset="2"/>
              <a:buNone/>
            </a:pPr>
            <a:endParaRPr lang="en-GB">
              <a:latin typeface="Arial Unicode MS" pitchFamily="-112" charset="0"/>
            </a:endParaRPr>
          </a:p>
          <a:p>
            <a:endParaRPr lang="en-GB" b="1">
              <a:latin typeface="Arial Unicode MS" pitchFamily="-112" charset="0"/>
            </a:endParaRPr>
          </a:p>
          <a:p>
            <a:endParaRPr lang="en-US"/>
          </a:p>
        </p:txBody>
      </p:sp>
      <p:sp>
        <p:nvSpPr>
          <p:cNvPr id="44036" name="Slide Number Placeholder 3"/>
          <p:cNvSpPr>
            <a:spLocks noGrp="1"/>
          </p:cNvSpPr>
          <p:nvPr>
            <p:ph type="sldNum" sz="quarter" idx="5"/>
          </p:nvPr>
        </p:nvSpPr>
        <p:spPr bwMode="auto">
          <a:noFill/>
          <a:ln>
            <a:miter lim="800000"/>
            <a:headEnd/>
            <a:tailEnd/>
          </a:ln>
        </p:spPr>
        <p:txBody>
          <a:bodyPr/>
          <a:lstStyle/>
          <a:p>
            <a:fld id="{3FB2658A-E3C5-744E-B142-069B087C5FF9}" type="slidenum">
              <a:rPr lang="en-US"/>
              <a:pPr/>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a:p>
        </p:txBody>
      </p:sp>
      <p:sp>
        <p:nvSpPr>
          <p:cNvPr id="45060" name="Slide Number Placeholder 3"/>
          <p:cNvSpPr>
            <a:spLocks noGrp="1"/>
          </p:cNvSpPr>
          <p:nvPr>
            <p:ph type="sldNum" sz="quarter" idx="5"/>
          </p:nvPr>
        </p:nvSpPr>
        <p:spPr bwMode="auto">
          <a:noFill/>
          <a:ln>
            <a:miter lim="800000"/>
            <a:headEnd/>
            <a:tailEnd/>
          </a:ln>
        </p:spPr>
        <p:txBody>
          <a:bodyPr/>
          <a:lstStyle/>
          <a:p>
            <a:fld id="{9C0DBA9A-304E-7744-AF82-52BA915398F5}" type="slidenum">
              <a:rPr lang="en-US"/>
              <a:pPr/>
              <a:t>22</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Need to upload ‘green sheets’ to </a:t>
            </a:r>
            <a:r>
              <a:rPr lang="en-US" dirty="0" err="1" smtClean="0"/>
              <a:t>Moodle</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5E8842F3-ABE5-4F5A-93B5-87511D659568}" type="datetimeFigureOut">
              <a:rPr lang="en-US" smtClean="0"/>
              <a:pPr/>
              <a:t>9/27/17</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1067004-C167-4610-8183-C7C0D127F57A}"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E8842F3-ABE5-4F5A-93B5-87511D659568}" type="datetimeFigureOut">
              <a:rPr lang="en-US" smtClean="0"/>
              <a:pPr/>
              <a:t>9/27/17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E8842F3-ABE5-4F5A-93B5-87511D659568}" type="datetimeFigureOut">
              <a:rPr lang="en-US" smtClean="0"/>
              <a:pPr/>
              <a:t>9/27/17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E8842F3-ABE5-4F5A-93B5-87511D659568}" type="datetimeFigureOut">
              <a:rPr lang="en-US" smtClean="0"/>
              <a:pPr/>
              <a:t>9/27/17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5E8842F3-ABE5-4F5A-93B5-87511D659568}" type="datetimeFigureOut">
              <a:rPr lang="en-US" smtClean="0"/>
              <a:pPr/>
              <a:t>9/27/17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067004-C167-4610-8183-C7C0D127F57A}"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lstStyle>
          <a:p>
            <a:fld id="{5E8842F3-ABE5-4F5A-93B5-87511D659568}" type="datetimeFigureOut">
              <a:rPr lang="en-US" smtClean="0"/>
              <a:pPr/>
              <a:t>9/27/17</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lstStyle>
          <a:p>
            <a:fld id="{21067004-C167-4610-8183-C7C0D127F57A}"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5" Type="http://schemas.openxmlformats.org/officeDocument/2006/relationships/image" Target="../media/image7.jpeg"/><Relationship Id="rId6" Type="http://schemas.openxmlformats.org/officeDocument/2006/relationships/image" Target="../media/image8.jpeg"/><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eg"/><Relationship Id="rId5"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wmf"/><Relationship Id="rId5" Type="http://schemas.openxmlformats.org/officeDocument/2006/relationships/image" Target="../media/image16.jpeg"/><Relationship Id="rId6" Type="http://schemas.openxmlformats.org/officeDocument/2006/relationships/image" Target="../media/image17.jpeg"/><Relationship Id="rId7" Type="http://schemas.openxmlformats.org/officeDocument/2006/relationships/image" Target="../media/image18.jpe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6" Type="http://schemas.openxmlformats.org/officeDocument/2006/relationships/image" Target="../media/image22.wmf"/><Relationship Id="rId7" Type="http://schemas.openxmlformats.org/officeDocument/2006/relationships/image" Target="../media/image23.png"/><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6" Type="http://schemas.openxmlformats.org/officeDocument/2006/relationships/image" Target="../media/image22.wmf"/><Relationship Id="rId7" Type="http://schemas.openxmlformats.org/officeDocument/2006/relationships/image" Target="../media/image23.pn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24.w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ov.wales/docs/dcells/publications/150317-successful-futures-en.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990600"/>
            <a:ext cx="7406640" cy="1472184"/>
          </a:xfrm>
        </p:spPr>
        <p:txBody>
          <a:bodyPr>
            <a:normAutofit fontScale="90000"/>
          </a:bodyPr>
          <a:lstStyle/>
          <a:p>
            <a:r>
              <a:rPr lang="en-GB" dirty="0" err="1" smtClean="0"/>
              <a:t>Dwyieithrwydd</a:t>
            </a:r>
            <a:r>
              <a:rPr lang="en-GB" dirty="0" smtClean="0"/>
              <a:t> &amp; </a:t>
            </a:r>
            <a:r>
              <a:rPr lang="en-GB" dirty="0" err="1" smtClean="0"/>
              <a:t>Aml-ieithrwydd</a:t>
            </a:r>
            <a:r>
              <a:rPr lang="en-GB" dirty="0" smtClean="0"/>
              <a:t/>
            </a:r>
            <a:br>
              <a:rPr lang="en-GB" dirty="0" smtClean="0"/>
            </a:br>
            <a:r>
              <a:rPr lang="en-GB" dirty="0" smtClean="0">
                <a:solidFill>
                  <a:srgbClr val="660066"/>
                </a:solidFill>
              </a:rPr>
              <a:t>Bilingualism &amp; Multilingualism</a:t>
            </a:r>
            <a:endParaRPr lang="en-GB" dirty="0">
              <a:solidFill>
                <a:srgbClr val="660066"/>
              </a:solidFill>
            </a:endParaRPr>
          </a:p>
        </p:txBody>
      </p:sp>
      <p:pic>
        <p:nvPicPr>
          <p:cNvPr id="5" name="Picture 4"/>
          <p:cNvPicPr>
            <a:picLocks noChangeAspect="1"/>
          </p:cNvPicPr>
          <p:nvPr/>
        </p:nvPicPr>
        <p:blipFill>
          <a:blip r:embed="rId3"/>
          <a:stretch>
            <a:fillRect/>
          </a:stretch>
        </p:blipFill>
        <p:spPr>
          <a:xfrm>
            <a:off x="2819400" y="2590799"/>
            <a:ext cx="4395840" cy="2920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Nod</a:t>
            </a:r>
            <a:br>
              <a:rPr lang="en-GB" dirty="0" smtClean="0"/>
            </a:br>
            <a:r>
              <a:rPr lang="en-GB" dirty="0" smtClean="0">
                <a:solidFill>
                  <a:srgbClr val="660066"/>
                </a:solidFill>
              </a:rPr>
              <a:t>Aim</a:t>
            </a:r>
            <a:endParaRPr lang="en-GB" dirty="0">
              <a:solidFill>
                <a:srgbClr val="660066"/>
              </a:solidFill>
            </a:endParaRPr>
          </a:p>
        </p:txBody>
      </p:sp>
      <p:sp>
        <p:nvSpPr>
          <p:cNvPr id="5" name="Content Placeholder 4"/>
          <p:cNvSpPr>
            <a:spLocks noGrp="1"/>
          </p:cNvSpPr>
          <p:nvPr>
            <p:ph sz="half" idx="1"/>
          </p:nvPr>
        </p:nvSpPr>
        <p:spPr/>
        <p:txBody>
          <a:bodyPr>
            <a:normAutofit fontScale="92500"/>
          </a:bodyPr>
          <a:lstStyle/>
          <a:p>
            <a:r>
              <a:rPr lang="en-GB" dirty="0" smtClean="0"/>
              <a:t>I </a:t>
            </a:r>
            <a:r>
              <a:rPr lang="en-GB" dirty="0" err="1" smtClean="0"/>
              <a:t>ddeall</a:t>
            </a:r>
            <a:r>
              <a:rPr lang="en-GB" dirty="0" smtClean="0"/>
              <a:t> y </a:t>
            </a:r>
            <a:r>
              <a:rPr lang="en-GB" dirty="0" err="1" smtClean="0"/>
              <a:t>cysyniad</a:t>
            </a:r>
            <a:r>
              <a:rPr lang="en-GB" dirty="0" smtClean="0"/>
              <a:t> o </a:t>
            </a:r>
            <a:r>
              <a:rPr lang="en-GB" dirty="0" err="1" smtClean="0"/>
              <a:t>ddwyieithrwydd</a:t>
            </a:r>
            <a:r>
              <a:rPr lang="en-GB" dirty="0" smtClean="0"/>
              <a:t> ac </a:t>
            </a:r>
            <a:r>
              <a:rPr lang="en-GB" dirty="0" err="1" smtClean="0"/>
              <a:t>aml-ieithrwydd</a:t>
            </a:r>
            <a:r>
              <a:rPr lang="en-GB" dirty="0" smtClean="0"/>
              <a:t>, </a:t>
            </a:r>
          </a:p>
          <a:p>
            <a:r>
              <a:rPr lang="en-GB" dirty="0" smtClean="0"/>
              <a:t>I </a:t>
            </a:r>
            <a:r>
              <a:rPr lang="en-GB" dirty="0" err="1" smtClean="0"/>
              <a:t>ystyried</a:t>
            </a:r>
            <a:r>
              <a:rPr lang="en-GB" dirty="0" smtClean="0"/>
              <a:t> y </a:t>
            </a:r>
            <a:r>
              <a:rPr lang="en-GB" dirty="0" err="1" smtClean="0"/>
              <a:t>manteision</a:t>
            </a:r>
            <a:r>
              <a:rPr lang="en-GB" dirty="0" smtClean="0"/>
              <a:t> </a:t>
            </a:r>
            <a:r>
              <a:rPr lang="en-GB" dirty="0" err="1" smtClean="0"/>
              <a:t>a’r</a:t>
            </a:r>
            <a:r>
              <a:rPr lang="en-GB" dirty="0" smtClean="0"/>
              <a:t> </a:t>
            </a:r>
            <a:r>
              <a:rPr lang="en-GB" dirty="0" err="1" smtClean="0"/>
              <a:t>heriau</a:t>
            </a:r>
            <a:r>
              <a:rPr lang="en-GB" dirty="0" smtClean="0"/>
              <a:t> o </a:t>
            </a:r>
            <a:r>
              <a:rPr lang="en-GB" dirty="0" err="1" smtClean="0"/>
              <a:t>fod</a:t>
            </a:r>
            <a:r>
              <a:rPr lang="en-GB" dirty="0" smtClean="0"/>
              <a:t> </a:t>
            </a:r>
            <a:r>
              <a:rPr lang="en-GB" dirty="0" err="1" smtClean="0"/>
              <a:t>yn</a:t>
            </a:r>
            <a:r>
              <a:rPr lang="en-GB" dirty="0" smtClean="0"/>
              <a:t> </a:t>
            </a:r>
            <a:r>
              <a:rPr lang="en-GB" dirty="0" err="1" smtClean="0"/>
              <a:t>ddwyieithog</a:t>
            </a:r>
            <a:r>
              <a:rPr lang="en-GB" dirty="0" smtClean="0"/>
              <a:t> / </a:t>
            </a:r>
            <a:r>
              <a:rPr lang="en-GB" dirty="0" err="1" smtClean="0"/>
              <a:t>aml-ieithog</a:t>
            </a:r>
            <a:r>
              <a:rPr lang="en-GB" dirty="0"/>
              <a:t>,</a:t>
            </a:r>
            <a:endParaRPr lang="en-GB" dirty="0" smtClean="0"/>
          </a:p>
          <a:p>
            <a:r>
              <a:rPr lang="en-GB" dirty="0" smtClean="0"/>
              <a:t>I </a:t>
            </a:r>
            <a:r>
              <a:rPr lang="en-GB" dirty="0" err="1" smtClean="0"/>
              <a:t>ystyried</a:t>
            </a:r>
            <a:r>
              <a:rPr lang="en-GB" dirty="0" smtClean="0"/>
              <a:t> </a:t>
            </a:r>
            <a:r>
              <a:rPr lang="en-GB" dirty="0" err="1" smtClean="0"/>
              <a:t>rhai</a:t>
            </a:r>
            <a:r>
              <a:rPr lang="en-GB" dirty="0" smtClean="0"/>
              <a:t> </a:t>
            </a:r>
            <a:r>
              <a:rPr lang="en-GB" dirty="0" err="1" smtClean="0"/>
              <a:t>strategaethau</a:t>
            </a:r>
            <a:r>
              <a:rPr lang="en-GB" dirty="0" smtClean="0"/>
              <a:t> </a:t>
            </a:r>
            <a:r>
              <a:rPr lang="en-GB" dirty="0" err="1" smtClean="0"/>
              <a:t>cefnogi</a:t>
            </a:r>
            <a:r>
              <a:rPr lang="en-GB" dirty="0" smtClean="0"/>
              <a:t> </a:t>
            </a:r>
            <a:r>
              <a:rPr lang="en-GB" dirty="0" err="1" smtClean="0"/>
              <a:t>ymarferol</a:t>
            </a:r>
            <a:r>
              <a:rPr lang="en-GB" dirty="0" smtClean="0"/>
              <a:t>.</a:t>
            </a:r>
            <a:endParaRPr lang="en-GB" dirty="0"/>
          </a:p>
        </p:txBody>
      </p:sp>
      <p:sp>
        <p:nvSpPr>
          <p:cNvPr id="6" name="Content Placeholder 5"/>
          <p:cNvSpPr>
            <a:spLocks noGrp="1"/>
          </p:cNvSpPr>
          <p:nvPr>
            <p:ph sz="half" idx="2"/>
          </p:nvPr>
        </p:nvSpPr>
        <p:spPr/>
        <p:txBody>
          <a:bodyPr>
            <a:normAutofit fontScale="92500"/>
          </a:bodyPr>
          <a:lstStyle/>
          <a:p>
            <a:r>
              <a:rPr lang="en-GB" dirty="0" smtClean="0">
                <a:solidFill>
                  <a:srgbClr val="660066"/>
                </a:solidFill>
              </a:rPr>
              <a:t>To understand the concept of bilingualism and multilingualism,</a:t>
            </a:r>
          </a:p>
          <a:p>
            <a:r>
              <a:rPr lang="en-GB" dirty="0" smtClean="0">
                <a:solidFill>
                  <a:srgbClr val="660066"/>
                </a:solidFill>
              </a:rPr>
              <a:t> To consider the advantages and challenges to being bilingual / multilingual,</a:t>
            </a:r>
          </a:p>
          <a:p>
            <a:r>
              <a:rPr lang="en-GB" dirty="0" smtClean="0">
                <a:solidFill>
                  <a:srgbClr val="660066"/>
                </a:solidFill>
              </a:rPr>
              <a:t>To consider some practical support strategies.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Allwch</a:t>
            </a:r>
            <a:r>
              <a:rPr lang="en-US" dirty="0" smtClean="0"/>
              <a:t> chi </a:t>
            </a:r>
            <a:r>
              <a:rPr lang="en-US" dirty="0" err="1" smtClean="0"/>
              <a:t>ddatrys</a:t>
            </a:r>
            <a:r>
              <a:rPr lang="en-US" dirty="0" smtClean="0"/>
              <a:t> </a:t>
            </a:r>
            <a:r>
              <a:rPr lang="en-US" dirty="0" err="1" smtClean="0"/>
              <a:t>y</a:t>
            </a:r>
            <a:r>
              <a:rPr lang="en-US" dirty="0" smtClean="0"/>
              <a:t> cod?</a:t>
            </a:r>
            <a:br>
              <a:rPr lang="en-US" dirty="0" smtClean="0"/>
            </a:br>
            <a:r>
              <a:rPr lang="en-US" dirty="0" smtClean="0">
                <a:solidFill>
                  <a:schemeClr val="bg2">
                    <a:lumMod val="75000"/>
                  </a:schemeClr>
                </a:solidFill>
              </a:rPr>
              <a:t>Can you crack the code?</a:t>
            </a:r>
            <a:endParaRPr lang="en-US" dirty="0">
              <a:solidFill>
                <a:schemeClr val="bg2">
                  <a:lumMod val="75000"/>
                </a:schemeClr>
              </a:solidFill>
            </a:endParaRPr>
          </a:p>
        </p:txBody>
      </p:sp>
      <p:pic>
        <p:nvPicPr>
          <p:cNvPr id="4" name="Picture 3"/>
          <p:cNvPicPr>
            <a:picLocks noChangeAspect="1"/>
          </p:cNvPicPr>
          <p:nvPr/>
        </p:nvPicPr>
        <p:blipFill>
          <a:blip r:embed="rId3"/>
          <a:stretch>
            <a:fillRect/>
          </a:stretch>
        </p:blipFill>
        <p:spPr>
          <a:xfrm>
            <a:off x="2286000" y="1981200"/>
            <a:ext cx="5410200" cy="4200861"/>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8985624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Y </a:t>
            </a:r>
            <a:r>
              <a:rPr lang="en-US" dirty="0" err="1" smtClean="0"/>
              <a:t>cefndir</a:t>
            </a:r>
            <a:r>
              <a:rPr lang="en-US" dirty="0" smtClean="0"/>
              <a:t/>
            </a:r>
            <a:br>
              <a:rPr lang="en-US" dirty="0" smtClean="0"/>
            </a:br>
            <a:r>
              <a:rPr lang="en-US" dirty="0" smtClean="0">
                <a:solidFill>
                  <a:srgbClr val="660066"/>
                </a:solidFill>
              </a:rPr>
              <a:t>The background</a:t>
            </a:r>
            <a:endParaRPr lang="en-US" dirty="0">
              <a:solidFill>
                <a:srgbClr val="660066"/>
              </a:solidFill>
            </a:endParaRPr>
          </a:p>
        </p:txBody>
      </p:sp>
      <p:sp>
        <p:nvSpPr>
          <p:cNvPr id="3" name="Content Placeholder 2"/>
          <p:cNvSpPr>
            <a:spLocks noGrp="1"/>
          </p:cNvSpPr>
          <p:nvPr>
            <p:ph sz="half" idx="1"/>
          </p:nvPr>
        </p:nvSpPr>
        <p:spPr/>
        <p:txBody>
          <a:bodyPr>
            <a:normAutofit fontScale="85000" lnSpcReduction="20000"/>
          </a:bodyPr>
          <a:lstStyle/>
          <a:p>
            <a:r>
              <a:rPr lang="en-US" dirty="0" smtClean="0"/>
              <a:t> ‘</a:t>
            </a:r>
            <a:r>
              <a:rPr lang="en-US" dirty="0" err="1" smtClean="0"/>
              <a:t>cenedl</a:t>
            </a:r>
            <a:r>
              <a:rPr lang="en-US" dirty="0" smtClean="0"/>
              <a:t> </a:t>
            </a:r>
            <a:r>
              <a:rPr lang="en-US" dirty="0" err="1" smtClean="0"/>
              <a:t>ddwyieithog</a:t>
            </a:r>
            <a:r>
              <a:rPr lang="en-US" dirty="0" smtClean="0"/>
              <a:t> </a:t>
            </a:r>
            <a:r>
              <a:rPr lang="en-US" dirty="0" err="1" smtClean="0"/>
              <a:t>sydd</a:t>
            </a:r>
            <a:r>
              <a:rPr lang="en-US" dirty="0" smtClean="0"/>
              <a:t> </a:t>
            </a:r>
            <a:r>
              <a:rPr lang="en-US" dirty="0" err="1" smtClean="0"/>
              <a:t>â’r</a:t>
            </a:r>
            <a:r>
              <a:rPr lang="en-US" dirty="0" smtClean="0"/>
              <a:t> </a:t>
            </a:r>
            <a:r>
              <a:rPr lang="en-US" dirty="0" err="1" smtClean="0"/>
              <a:t>cryfder</a:t>
            </a:r>
            <a:r>
              <a:rPr lang="en-US" dirty="0" smtClean="0"/>
              <a:t> </a:t>
            </a:r>
            <a:r>
              <a:rPr lang="en-US" dirty="0" err="1" smtClean="0"/>
              <a:t>a’r</a:t>
            </a:r>
            <a:r>
              <a:rPr lang="en-US" dirty="0" smtClean="0"/>
              <a:t> </a:t>
            </a:r>
            <a:r>
              <a:rPr lang="en-US" dirty="0" err="1" smtClean="0"/>
              <a:t>hunanhyder</a:t>
            </a:r>
            <a:r>
              <a:rPr lang="en-US" dirty="0" smtClean="0"/>
              <a:t> </a:t>
            </a:r>
            <a:r>
              <a:rPr lang="en-US" dirty="0" err="1" smtClean="0"/>
              <a:t>i</a:t>
            </a:r>
            <a:r>
              <a:rPr lang="en-US" dirty="0" smtClean="0"/>
              <a:t> </a:t>
            </a:r>
            <a:r>
              <a:rPr lang="en-US" dirty="0" err="1" smtClean="0"/>
              <a:t>feithrin</a:t>
            </a:r>
            <a:r>
              <a:rPr lang="en-US" dirty="0" smtClean="0"/>
              <a:t> </a:t>
            </a:r>
            <a:r>
              <a:rPr lang="en-US" dirty="0" err="1" smtClean="0"/>
              <a:t>y</a:t>
            </a:r>
            <a:r>
              <a:rPr lang="en-US" dirty="0" smtClean="0"/>
              <a:t> </a:t>
            </a:r>
            <a:r>
              <a:rPr lang="en-US" dirty="0" err="1" smtClean="0"/>
              <a:t>ddwy</a:t>
            </a:r>
            <a:r>
              <a:rPr lang="en-US" dirty="0" smtClean="0"/>
              <a:t> </a:t>
            </a:r>
            <a:r>
              <a:rPr lang="en-US" dirty="0" err="1" smtClean="0"/>
              <a:t>iaith</a:t>
            </a:r>
            <a:r>
              <a:rPr lang="en-US" dirty="0" smtClean="0"/>
              <a:t>’ (</a:t>
            </a:r>
            <a:r>
              <a:rPr lang="en-US" dirty="0" err="1" smtClean="0"/>
              <a:t>LlC</a:t>
            </a:r>
            <a:r>
              <a:rPr lang="en-US" dirty="0" smtClean="0"/>
              <a:t>, 2014) </a:t>
            </a:r>
          </a:p>
          <a:p>
            <a:r>
              <a:rPr lang="en-US" dirty="0" smtClean="0"/>
              <a:t>‘</a:t>
            </a:r>
            <a:r>
              <a:rPr lang="en-US" dirty="0" err="1" smtClean="0"/>
              <a:t>cyfathrebu’n</a:t>
            </a:r>
            <a:r>
              <a:rPr lang="en-US" dirty="0" smtClean="0"/>
              <a:t> </a:t>
            </a:r>
            <a:r>
              <a:rPr lang="en-US" dirty="0" err="1" smtClean="0"/>
              <a:t>effeithiol</a:t>
            </a:r>
            <a:r>
              <a:rPr lang="en-US" dirty="0" smtClean="0"/>
              <a:t> </a:t>
            </a:r>
            <a:r>
              <a:rPr lang="en-US" dirty="0" err="1" smtClean="0"/>
              <a:t>mewn</a:t>
            </a:r>
            <a:r>
              <a:rPr lang="en-US" dirty="0" smtClean="0"/>
              <a:t> </a:t>
            </a:r>
            <a:r>
              <a:rPr lang="en-US" dirty="0" err="1" smtClean="0"/>
              <a:t>gwahanol</a:t>
            </a:r>
            <a:r>
              <a:rPr lang="en-US" dirty="0" smtClean="0"/>
              <a:t> </a:t>
            </a:r>
            <a:r>
              <a:rPr lang="en-US" dirty="0" err="1" smtClean="0"/>
              <a:t>ffurfiau</a:t>
            </a:r>
            <a:r>
              <a:rPr lang="en-US" dirty="0" smtClean="0"/>
              <a:t> a </a:t>
            </a:r>
            <a:r>
              <a:rPr lang="en-US" dirty="0" err="1" smtClean="0"/>
              <a:t>lleoliadau</a:t>
            </a:r>
            <a:r>
              <a:rPr lang="en-US" dirty="0" smtClean="0"/>
              <a:t>, </a:t>
            </a:r>
            <a:r>
              <a:rPr lang="en-US" dirty="0" err="1" smtClean="0"/>
              <a:t>drwy’r</a:t>
            </a:r>
            <a:r>
              <a:rPr lang="en-US" dirty="0" smtClean="0"/>
              <a:t> </a:t>
            </a:r>
            <a:r>
              <a:rPr lang="en-US" dirty="0" err="1" smtClean="0"/>
              <a:t>Gymraeg</a:t>
            </a:r>
            <a:r>
              <a:rPr lang="en-US" dirty="0" smtClean="0"/>
              <a:t> </a:t>
            </a:r>
            <a:r>
              <a:rPr lang="en-US" dirty="0" err="1" smtClean="0"/>
              <a:t>a’r</a:t>
            </a:r>
            <a:r>
              <a:rPr lang="en-US" dirty="0" smtClean="0"/>
              <a:t> </a:t>
            </a:r>
            <a:r>
              <a:rPr lang="en-US" dirty="0" err="1" smtClean="0"/>
              <a:t>Saesneg</a:t>
            </a:r>
            <a:r>
              <a:rPr lang="en-US" dirty="0" smtClean="0"/>
              <a:t>’ (Donaldson, 2015)</a:t>
            </a:r>
          </a:p>
          <a:p>
            <a:r>
              <a:rPr lang="en-US" dirty="0" smtClean="0"/>
              <a:t>‘</a:t>
            </a:r>
            <a:r>
              <a:rPr lang="en-US" dirty="0" err="1" smtClean="0"/>
              <a:t>miliwn</a:t>
            </a:r>
            <a:r>
              <a:rPr lang="en-US" dirty="0" smtClean="0"/>
              <a:t> </a:t>
            </a:r>
            <a:r>
              <a:rPr lang="en-US" dirty="0" err="1" smtClean="0"/>
              <a:t>o</a:t>
            </a:r>
            <a:r>
              <a:rPr lang="en-US" dirty="0" smtClean="0"/>
              <a:t> </a:t>
            </a:r>
            <a:r>
              <a:rPr lang="en-US" dirty="0" err="1" smtClean="0"/>
              <a:t>siaradwyr</a:t>
            </a:r>
            <a:r>
              <a:rPr lang="en-US" dirty="0" smtClean="0"/>
              <a:t> </a:t>
            </a:r>
            <a:r>
              <a:rPr lang="en-US" dirty="0" err="1" smtClean="0"/>
              <a:t>Cymraeg</a:t>
            </a:r>
            <a:r>
              <a:rPr lang="en-US" dirty="0" smtClean="0"/>
              <a:t> </a:t>
            </a:r>
            <a:r>
              <a:rPr lang="en-US" dirty="0" err="1" smtClean="0"/>
              <a:t>erbyn</a:t>
            </a:r>
            <a:r>
              <a:rPr lang="en-US" dirty="0" smtClean="0"/>
              <a:t> 2050’ (</a:t>
            </a:r>
            <a:r>
              <a:rPr lang="en-US" dirty="0" err="1" smtClean="0"/>
              <a:t>LlC</a:t>
            </a:r>
            <a:r>
              <a:rPr lang="en-US" dirty="0" smtClean="0"/>
              <a:t>, 2016)</a:t>
            </a:r>
          </a:p>
          <a:p>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solidFill>
                  <a:srgbClr val="660066"/>
                </a:solidFill>
              </a:rPr>
              <a:t>‘confidence and pride in Wales as a bilingual nation with the strength and assurance to nurture both languages’ (WG, 2014)</a:t>
            </a:r>
          </a:p>
          <a:p>
            <a:r>
              <a:rPr lang="en-US" dirty="0" smtClean="0">
                <a:solidFill>
                  <a:srgbClr val="660066"/>
                </a:solidFill>
              </a:rPr>
              <a:t>‘communicate effectively in different forms and settings, using both Welsh and English’ (Donaldson, 2015)</a:t>
            </a:r>
          </a:p>
          <a:p>
            <a:r>
              <a:rPr lang="en-US" dirty="0" smtClean="0">
                <a:solidFill>
                  <a:srgbClr val="660066"/>
                </a:solidFill>
              </a:rPr>
              <a:t>‘a million Welsh speakers by 2050’ (WG, 2016)  </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Rectangle 4"/>
          <p:cNvSpPr/>
          <p:nvPr/>
        </p:nvSpPr>
        <p:spPr>
          <a:xfrm>
            <a:off x="1879735" y="1143000"/>
            <a:ext cx="5986126" cy="2585323"/>
          </a:xfrm>
          <a:prstGeom prst="rect">
            <a:avLst/>
          </a:prstGeom>
          <a:noFill/>
        </p:spPr>
        <p:txBody>
          <a:bodyPr wrap="none" lIns="91440" tIns="45720" rIns="91440" bIns="45720">
            <a:spAutoFit/>
          </a:bodyPr>
          <a:lstStyle/>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Diffiniwch </a:t>
            </a:r>
          </a:p>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Ddwyieithrwydd </a:t>
            </a:r>
          </a:p>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ac aml-ieithrwydd</a:t>
            </a:r>
            <a:endParaRPr lang="cy-GB"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6" name="Rectangle 5"/>
          <p:cNvSpPr/>
          <p:nvPr/>
        </p:nvSpPr>
        <p:spPr>
          <a:xfrm>
            <a:off x="2000672" y="3429000"/>
            <a:ext cx="6058069" cy="2585323"/>
          </a:xfrm>
          <a:prstGeom prst="rect">
            <a:avLst/>
          </a:prstGeom>
          <a:noFill/>
        </p:spPr>
        <p:txBody>
          <a:bodyPr wrap="none" lIns="91440" tIns="45720" rIns="91440" bIns="45720">
            <a:spAutoFit/>
          </a:bodyPr>
          <a:lstStyle/>
          <a:p>
            <a:pPr algn="ctr"/>
            <a:r>
              <a:rPr lang="cy-GB"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Define</a:t>
            </a:r>
          </a:p>
          <a:p>
            <a:pPr algn="ctr"/>
            <a:r>
              <a:rPr lang="cy-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Bilingualism </a:t>
            </a:r>
          </a:p>
          <a:p>
            <a:pPr algn="ctr"/>
            <a:r>
              <a:rPr lang="cy-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&amp; </a:t>
            </a:r>
            <a:r>
              <a:rPr lang="cy-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Multilingualism</a:t>
            </a:r>
            <a:endParaRPr lang="cy-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Chwilio</a:t>
            </a:r>
            <a:r>
              <a:rPr lang="en-US" dirty="0" smtClean="0"/>
              <a:t> am </a:t>
            </a:r>
            <a:r>
              <a:rPr lang="en-US" dirty="0" err="1" smtClean="0"/>
              <a:t>ddiffiniad</a:t>
            </a:r>
            <a:r>
              <a:rPr lang="en-US" dirty="0" smtClean="0"/>
              <a:t/>
            </a:r>
            <a:br>
              <a:rPr lang="en-US" dirty="0" smtClean="0"/>
            </a:br>
            <a:r>
              <a:rPr lang="en-US" dirty="0" smtClean="0">
                <a:solidFill>
                  <a:srgbClr val="660066"/>
                </a:solidFill>
              </a:rPr>
              <a:t>Seeking a definition</a:t>
            </a:r>
            <a:endParaRPr lang="en-US" dirty="0">
              <a:solidFill>
                <a:srgbClr val="660066"/>
              </a:solidFill>
            </a:endParaRPr>
          </a:p>
        </p:txBody>
      </p:sp>
      <p:sp>
        <p:nvSpPr>
          <p:cNvPr id="3" name="Content Placeholder 2"/>
          <p:cNvSpPr>
            <a:spLocks noGrp="1"/>
          </p:cNvSpPr>
          <p:nvPr>
            <p:ph sz="half" idx="1"/>
          </p:nvPr>
        </p:nvSpPr>
        <p:spPr/>
        <p:txBody>
          <a:bodyPr>
            <a:normAutofit fontScale="85000" lnSpcReduction="20000"/>
          </a:bodyPr>
          <a:lstStyle/>
          <a:p>
            <a:r>
              <a:rPr lang="en-US" sz="2400" dirty="0" err="1" smtClean="0"/>
              <a:t>Medru</a:t>
            </a:r>
            <a:r>
              <a:rPr lang="en-US" sz="2400" dirty="0" smtClean="0"/>
              <a:t> </a:t>
            </a:r>
            <a:r>
              <a:rPr lang="en-US" sz="2400" dirty="0" err="1" smtClean="0"/>
              <a:t>siarad</a:t>
            </a:r>
            <a:r>
              <a:rPr lang="en-US" sz="2400" dirty="0" smtClean="0"/>
              <a:t> </a:t>
            </a:r>
            <a:r>
              <a:rPr lang="en-US" sz="2400" dirty="0" err="1" smtClean="0"/>
              <a:t>y</a:t>
            </a:r>
            <a:r>
              <a:rPr lang="en-US" sz="2400" dirty="0" smtClean="0"/>
              <a:t> 2 </a:t>
            </a:r>
            <a:r>
              <a:rPr lang="en-US" sz="2400" dirty="0" err="1" smtClean="0"/>
              <a:t>iaith</a:t>
            </a:r>
            <a:r>
              <a:rPr lang="en-US" sz="2400" dirty="0" smtClean="0"/>
              <a:t> </a:t>
            </a:r>
            <a:r>
              <a:rPr lang="en-US" sz="2400" dirty="0" err="1" smtClean="0"/>
              <a:t>gyda</a:t>
            </a:r>
            <a:r>
              <a:rPr lang="en-US" sz="2400" dirty="0" smtClean="0"/>
              <a:t> </a:t>
            </a:r>
            <a:r>
              <a:rPr lang="en-US" sz="2400" dirty="0" err="1" smtClean="0"/>
              <a:t>rhuglder</a:t>
            </a:r>
            <a:r>
              <a:rPr lang="en-US" sz="2400" dirty="0" smtClean="0"/>
              <a:t> </a:t>
            </a:r>
            <a:r>
              <a:rPr lang="en-US" sz="2400" dirty="0" err="1" smtClean="0"/>
              <a:t>brodorol</a:t>
            </a:r>
            <a:r>
              <a:rPr lang="en-US" sz="2400" dirty="0" smtClean="0"/>
              <a:t> (Bloomfield, 1933)</a:t>
            </a:r>
          </a:p>
          <a:p>
            <a:r>
              <a:rPr lang="en-US" sz="2400" dirty="0" err="1" smtClean="0"/>
              <a:t>Meistrolaeth</a:t>
            </a:r>
            <a:r>
              <a:rPr lang="en-US" sz="2400" dirty="0" smtClean="0"/>
              <a:t> </a:t>
            </a:r>
            <a:r>
              <a:rPr lang="en-US" sz="2400" dirty="0" err="1" smtClean="0"/>
              <a:t>o</a:t>
            </a:r>
            <a:r>
              <a:rPr lang="en-US" sz="2400" dirty="0" smtClean="0"/>
              <a:t> un </a:t>
            </a:r>
            <a:r>
              <a:rPr lang="en-US" sz="2400" dirty="0" err="1" smtClean="0"/>
              <a:t>o’r</a:t>
            </a:r>
            <a:r>
              <a:rPr lang="en-US" sz="2400" dirty="0" smtClean="0"/>
              <a:t> </a:t>
            </a:r>
            <a:r>
              <a:rPr lang="en-US" sz="2400" dirty="0" err="1" smtClean="0"/>
              <a:t>sgiliau</a:t>
            </a:r>
            <a:r>
              <a:rPr lang="en-US" sz="2400" dirty="0" smtClean="0"/>
              <a:t> </a:t>
            </a:r>
            <a:r>
              <a:rPr lang="en-US" sz="2400" dirty="0" err="1" smtClean="0"/>
              <a:t>ieithyddol</a:t>
            </a:r>
            <a:r>
              <a:rPr lang="en-US" sz="2400" dirty="0" smtClean="0"/>
              <a:t> </a:t>
            </a:r>
            <a:r>
              <a:rPr lang="en-US" sz="2400" dirty="0" err="1" smtClean="0"/>
              <a:t>yn</a:t>
            </a:r>
            <a:r>
              <a:rPr lang="en-US" sz="2400" dirty="0" smtClean="0"/>
              <a:t> </a:t>
            </a:r>
            <a:r>
              <a:rPr lang="en-US" sz="2400" dirty="0" err="1" smtClean="0"/>
              <a:t>y</a:t>
            </a:r>
            <a:r>
              <a:rPr lang="en-US" sz="2400" dirty="0" smtClean="0"/>
              <a:t> 2 </a:t>
            </a:r>
            <a:r>
              <a:rPr lang="en-US" sz="2400" dirty="0" err="1" smtClean="0"/>
              <a:t>iaith</a:t>
            </a:r>
            <a:r>
              <a:rPr lang="en-US" sz="2400" dirty="0" smtClean="0"/>
              <a:t> (</a:t>
            </a:r>
            <a:r>
              <a:rPr lang="en-US" sz="2400" dirty="0" err="1" smtClean="0"/>
              <a:t>Macnamara</a:t>
            </a:r>
            <a:r>
              <a:rPr lang="en-US" sz="2400" dirty="0" smtClean="0"/>
              <a:t>, 1967)</a:t>
            </a:r>
          </a:p>
          <a:p>
            <a:r>
              <a:rPr lang="en-US" sz="2400" dirty="0" err="1" smtClean="0"/>
              <a:t>Meistrolaeth</a:t>
            </a:r>
            <a:r>
              <a:rPr lang="en-US" sz="2400" dirty="0" smtClean="0"/>
              <a:t> </a:t>
            </a:r>
            <a:r>
              <a:rPr lang="en-US" sz="2400" dirty="0" err="1" smtClean="0"/>
              <a:t>lwyr</a:t>
            </a:r>
            <a:r>
              <a:rPr lang="en-US" sz="2400" dirty="0" smtClean="0"/>
              <a:t> </a:t>
            </a:r>
            <a:r>
              <a:rPr lang="en-US" sz="2400" dirty="0" err="1" smtClean="0"/>
              <a:t>o</a:t>
            </a:r>
            <a:r>
              <a:rPr lang="en-US" sz="2400" dirty="0" smtClean="0"/>
              <a:t> 2 </a:t>
            </a:r>
            <a:r>
              <a:rPr lang="en-US" sz="2400" dirty="0" err="1" smtClean="0"/>
              <a:t>iaith</a:t>
            </a:r>
            <a:r>
              <a:rPr lang="en-US" sz="2400" dirty="0" smtClean="0"/>
              <a:t> </a:t>
            </a:r>
            <a:r>
              <a:rPr lang="en-US" sz="2400" dirty="0" err="1" smtClean="0"/>
              <a:t>wahanol</a:t>
            </a:r>
            <a:r>
              <a:rPr lang="en-US" sz="2400" dirty="0" smtClean="0"/>
              <a:t> (</a:t>
            </a:r>
            <a:r>
              <a:rPr lang="en-US" sz="2400" dirty="0" err="1" smtClean="0"/>
              <a:t>Oestreicher</a:t>
            </a:r>
            <a:r>
              <a:rPr lang="en-US" sz="2400" dirty="0" smtClean="0"/>
              <a:t>, 1974)</a:t>
            </a:r>
          </a:p>
          <a:p>
            <a:r>
              <a:rPr lang="en-US" sz="2400" dirty="0" smtClean="0"/>
              <a:t>Un </a:t>
            </a:r>
            <a:r>
              <a:rPr lang="en-US" sz="2400" dirty="0" err="1" smtClean="0"/>
              <a:t>siaradwr</a:t>
            </a:r>
            <a:r>
              <a:rPr lang="en-US" sz="2400" dirty="0" smtClean="0"/>
              <a:t> </a:t>
            </a:r>
            <a:r>
              <a:rPr lang="en-US" sz="2400" dirty="0" err="1" smtClean="0"/>
              <a:t>yn</a:t>
            </a:r>
            <a:r>
              <a:rPr lang="en-US" sz="2400" dirty="0" smtClean="0"/>
              <a:t> </a:t>
            </a:r>
            <a:r>
              <a:rPr lang="en-US" sz="2400" dirty="0" err="1" smtClean="0"/>
              <a:t>meddu</a:t>
            </a:r>
            <a:r>
              <a:rPr lang="en-US" sz="2400" dirty="0" smtClean="0"/>
              <a:t> </a:t>
            </a:r>
            <a:r>
              <a:rPr lang="en-US" sz="2400" dirty="0" err="1" smtClean="0"/>
              <a:t>ar</a:t>
            </a:r>
            <a:r>
              <a:rPr lang="en-US" sz="2400" dirty="0" smtClean="0"/>
              <a:t> </a:t>
            </a:r>
            <a:r>
              <a:rPr lang="en-US" sz="2400" dirty="0" err="1" smtClean="0"/>
              <a:t>o</a:t>
            </a:r>
            <a:r>
              <a:rPr lang="en-US" sz="2400" dirty="0" smtClean="0"/>
              <a:t> </a:t>
            </a:r>
            <a:r>
              <a:rPr lang="en-US" sz="2400" dirty="0" err="1" smtClean="0"/>
              <a:t>leiaf</a:t>
            </a:r>
            <a:r>
              <a:rPr lang="en-US" sz="2400" dirty="0" smtClean="0"/>
              <a:t> 2 </a:t>
            </a:r>
            <a:r>
              <a:rPr lang="en-US" sz="2400" dirty="0" err="1" smtClean="0"/>
              <a:t>iaith</a:t>
            </a:r>
            <a:r>
              <a:rPr lang="en-US" sz="2400" dirty="0" smtClean="0"/>
              <a:t> </a:t>
            </a:r>
            <a:r>
              <a:rPr lang="en-US" sz="2400" dirty="0" err="1" smtClean="0"/>
              <a:t>ond</a:t>
            </a:r>
            <a:r>
              <a:rPr lang="en-US" sz="2400" dirty="0" smtClean="0"/>
              <a:t> </a:t>
            </a:r>
            <a:r>
              <a:rPr lang="en-US" sz="2400" dirty="0" err="1" smtClean="0"/>
              <a:t>nid</a:t>
            </a:r>
            <a:r>
              <a:rPr lang="en-US" sz="2400" dirty="0" smtClean="0"/>
              <a:t> </a:t>
            </a:r>
            <a:r>
              <a:rPr lang="en-US" sz="2400" dirty="0" err="1" smtClean="0"/>
              <a:t>o</a:t>
            </a:r>
            <a:r>
              <a:rPr lang="en-US" sz="2400" dirty="0" smtClean="0"/>
              <a:t> </a:t>
            </a:r>
            <a:r>
              <a:rPr lang="en-US" sz="2400" dirty="0" err="1" smtClean="0"/>
              <a:t>reidrwydd</a:t>
            </a:r>
            <a:r>
              <a:rPr lang="en-US" sz="2400" dirty="0" smtClean="0"/>
              <a:t> </a:t>
            </a:r>
            <a:r>
              <a:rPr lang="en-US" sz="2400" dirty="0" err="1" smtClean="0"/>
              <a:t>â’r</a:t>
            </a:r>
            <a:r>
              <a:rPr lang="en-US" sz="2400" dirty="0" smtClean="0"/>
              <a:t> un </a:t>
            </a:r>
            <a:r>
              <a:rPr lang="en-US" sz="2400" dirty="0" err="1" smtClean="0"/>
              <a:t>gallu</a:t>
            </a:r>
            <a:r>
              <a:rPr lang="en-US" sz="2400" dirty="0" smtClean="0"/>
              <a:t> </a:t>
            </a:r>
            <a:r>
              <a:rPr lang="en-US" sz="2400" dirty="0" err="1" smtClean="0"/>
              <a:t>yn</a:t>
            </a:r>
            <a:r>
              <a:rPr lang="en-US" sz="2400" dirty="0" smtClean="0"/>
              <a:t> yr </a:t>
            </a:r>
            <a:r>
              <a:rPr lang="en-US" sz="2400" dirty="0" err="1" smtClean="0"/>
              <a:t>ieithoedd</a:t>
            </a:r>
            <a:r>
              <a:rPr lang="en-US" sz="2400" dirty="0" smtClean="0"/>
              <a:t> (</a:t>
            </a:r>
            <a:r>
              <a:rPr lang="en-US" sz="2400" dirty="0" err="1" smtClean="0"/>
              <a:t>Baetens</a:t>
            </a:r>
            <a:r>
              <a:rPr lang="en-US" sz="2400" dirty="0" smtClean="0"/>
              <a:t> </a:t>
            </a:r>
            <a:r>
              <a:rPr lang="en-US" sz="2400" dirty="0" err="1" smtClean="0"/>
              <a:t>Beardsmore</a:t>
            </a:r>
            <a:r>
              <a:rPr lang="en-US" sz="2400" dirty="0" smtClean="0"/>
              <a:t>, 1991)</a:t>
            </a:r>
          </a:p>
          <a:p>
            <a:endParaRPr lang="en-US" dirty="0"/>
          </a:p>
        </p:txBody>
      </p:sp>
      <p:sp>
        <p:nvSpPr>
          <p:cNvPr id="4" name="Content Placeholder 3"/>
          <p:cNvSpPr>
            <a:spLocks noGrp="1"/>
          </p:cNvSpPr>
          <p:nvPr>
            <p:ph sz="half" idx="2"/>
          </p:nvPr>
        </p:nvSpPr>
        <p:spPr/>
        <p:txBody>
          <a:bodyPr>
            <a:normAutofit fontScale="85000" lnSpcReduction="20000"/>
          </a:bodyPr>
          <a:lstStyle/>
          <a:p>
            <a:r>
              <a:rPr lang="en-US" sz="2595" dirty="0" smtClean="0">
                <a:solidFill>
                  <a:srgbClr val="660066"/>
                </a:solidFill>
              </a:rPr>
              <a:t>The ability to speak 2 languages with native fluency (Bloomfield, 1933)</a:t>
            </a:r>
          </a:p>
          <a:p>
            <a:r>
              <a:rPr lang="en-US" sz="2595" dirty="0" smtClean="0">
                <a:solidFill>
                  <a:srgbClr val="660066"/>
                </a:solidFill>
              </a:rPr>
              <a:t>Mastery of one language skill in both languages (</a:t>
            </a:r>
            <a:r>
              <a:rPr lang="en-US" sz="2595" dirty="0" err="1" smtClean="0">
                <a:solidFill>
                  <a:srgbClr val="660066"/>
                </a:solidFill>
              </a:rPr>
              <a:t>Macnamara</a:t>
            </a:r>
            <a:r>
              <a:rPr lang="en-US" sz="2595" dirty="0" smtClean="0">
                <a:solidFill>
                  <a:srgbClr val="660066"/>
                </a:solidFill>
              </a:rPr>
              <a:t>, 1967)</a:t>
            </a:r>
          </a:p>
          <a:p>
            <a:r>
              <a:rPr lang="en-US" sz="2595" dirty="0" smtClean="0">
                <a:solidFill>
                  <a:srgbClr val="660066"/>
                </a:solidFill>
              </a:rPr>
              <a:t>Complete mastery of 2 different languages (</a:t>
            </a:r>
            <a:r>
              <a:rPr lang="en-US" sz="2595" dirty="0" err="1" smtClean="0">
                <a:solidFill>
                  <a:srgbClr val="660066"/>
                </a:solidFill>
              </a:rPr>
              <a:t>Oestreicher</a:t>
            </a:r>
            <a:r>
              <a:rPr lang="en-US" sz="2595" dirty="0" smtClean="0">
                <a:solidFill>
                  <a:srgbClr val="660066"/>
                </a:solidFill>
              </a:rPr>
              <a:t>, 1974)</a:t>
            </a:r>
          </a:p>
          <a:p>
            <a:r>
              <a:rPr lang="en-US" sz="2595" dirty="0" smtClean="0">
                <a:solidFill>
                  <a:srgbClr val="660066"/>
                </a:solidFill>
              </a:rPr>
              <a:t>The presence of at least 2 languages within the one speaker but the ability in these languages may not be equal </a:t>
            </a:r>
            <a:r>
              <a:rPr lang="en-US" sz="2000" dirty="0" smtClean="0">
                <a:solidFill>
                  <a:srgbClr val="660066"/>
                </a:solidFill>
              </a:rPr>
              <a:t>(</a:t>
            </a:r>
            <a:r>
              <a:rPr lang="en-US" sz="2000" dirty="0" err="1" smtClean="0">
                <a:solidFill>
                  <a:srgbClr val="660066"/>
                </a:solidFill>
              </a:rPr>
              <a:t>Baetens</a:t>
            </a:r>
            <a:r>
              <a:rPr lang="en-US" sz="2000" dirty="0" smtClean="0">
                <a:solidFill>
                  <a:srgbClr val="660066"/>
                </a:solidFill>
              </a:rPr>
              <a:t> </a:t>
            </a:r>
            <a:r>
              <a:rPr lang="en-US" sz="2000" dirty="0" err="1" smtClean="0">
                <a:solidFill>
                  <a:srgbClr val="660066"/>
                </a:solidFill>
              </a:rPr>
              <a:t>Beardsmore</a:t>
            </a:r>
            <a:r>
              <a:rPr lang="en-US" sz="2000" dirty="0" smtClean="0">
                <a:solidFill>
                  <a:srgbClr val="660066"/>
                </a:solidFill>
              </a:rPr>
              <a:t>, 1991)</a:t>
            </a:r>
            <a:endParaRPr lang="en-US" sz="2595" dirty="0" smtClean="0">
              <a:solidFill>
                <a:srgbClr val="660066"/>
              </a:solidFill>
            </a:endParaRPr>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5122" name="Text Box 1029"/>
          <p:cNvSpPr txBox="1">
            <a:spLocks noChangeArrowheads="1"/>
          </p:cNvSpPr>
          <p:nvPr/>
        </p:nvSpPr>
        <p:spPr bwMode="auto">
          <a:xfrm>
            <a:off x="468313" y="13414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5123" name="Text Box 1030"/>
          <p:cNvSpPr txBox="1">
            <a:spLocks noChangeArrowheads="1"/>
          </p:cNvSpPr>
          <p:nvPr/>
        </p:nvSpPr>
        <p:spPr bwMode="auto">
          <a:xfrm>
            <a:off x="684213" y="15573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5124" name="Text Box 1031"/>
          <p:cNvSpPr txBox="1">
            <a:spLocks noChangeArrowheads="1"/>
          </p:cNvSpPr>
          <p:nvPr/>
        </p:nvSpPr>
        <p:spPr bwMode="auto">
          <a:xfrm>
            <a:off x="900113" y="17732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0" name="Text Box 1032"/>
          <p:cNvSpPr txBox="1">
            <a:spLocks noChangeArrowheads="1"/>
          </p:cNvSpPr>
          <p:nvPr/>
        </p:nvSpPr>
        <p:spPr bwMode="auto">
          <a:xfrm>
            <a:off x="1116013" y="2201863"/>
            <a:ext cx="1655762" cy="579437"/>
          </a:xfrm>
          <a:prstGeom prst="rect">
            <a:avLst/>
          </a:prstGeom>
          <a:noFill/>
          <a:ln w="9525">
            <a:noFill/>
            <a:miter lim="800000"/>
            <a:headEnd/>
            <a:tailEnd/>
          </a:ln>
        </p:spPr>
        <p:txBody>
          <a:bodyPr>
            <a:prstTxWarp prst="textNoShape">
              <a:avLst/>
            </a:prstTxWarp>
            <a:spAutoFit/>
          </a:bodyPr>
          <a:lstStyle/>
          <a:p>
            <a:pPr>
              <a:spcBef>
                <a:spcPct val="50000"/>
              </a:spcBef>
            </a:pPr>
            <a:r>
              <a:rPr lang="bn-IN" sz="3200">
                <a:ea typeface="Vrinda" pitchFamily="34" charset="0"/>
                <a:cs typeface="Vrinda" pitchFamily="34" charset="0"/>
              </a:rPr>
              <a:t>প্রেসিডেন্ট</a:t>
            </a:r>
            <a:r>
              <a:rPr lang="en-US" sz="3200"/>
              <a:t> </a:t>
            </a:r>
          </a:p>
        </p:txBody>
      </p:sp>
      <p:sp>
        <p:nvSpPr>
          <p:cNvPr id="5126" name="Text Box 1034"/>
          <p:cNvSpPr txBox="1">
            <a:spLocks noChangeArrowheads="1"/>
          </p:cNvSpPr>
          <p:nvPr/>
        </p:nvSpPr>
        <p:spPr bwMode="auto">
          <a:xfrm>
            <a:off x="2051050" y="1557338"/>
            <a:ext cx="165576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3" name="Text Box 1035"/>
          <p:cNvSpPr txBox="1">
            <a:spLocks noChangeArrowheads="1"/>
          </p:cNvSpPr>
          <p:nvPr/>
        </p:nvSpPr>
        <p:spPr bwMode="auto">
          <a:xfrm>
            <a:off x="6156325" y="333375"/>
            <a:ext cx="20875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Portuguese</a:t>
            </a:r>
            <a:endParaRPr lang="en-US" b="1">
              <a:latin typeface="Arial" pitchFamily="-112" charset="0"/>
            </a:endParaRPr>
          </a:p>
        </p:txBody>
      </p:sp>
      <p:sp>
        <p:nvSpPr>
          <p:cNvPr id="5128" name="Text Box 1036"/>
          <p:cNvSpPr txBox="1">
            <a:spLocks noChangeArrowheads="1"/>
          </p:cNvSpPr>
          <p:nvPr/>
        </p:nvSpPr>
        <p:spPr bwMode="auto">
          <a:xfrm>
            <a:off x="468313" y="908050"/>
            <a:ext cx="1727200"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5" name="Text Box 1037"/>
          <p:cNvSpPr txBox="1">
            <a:spLocks noChangeArrowheads="1"/>
          </p:cNvSpPr>
          <p:nvPr/>
        </p:nvSpPr>
        <p:spPr bwMode="auto">
          <a:xfrm>
            <a:off x="6372225" y="981075"/>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German</a:t>
            </a:r>
            <a:endParaRPr lang="en-US" b="1">
              <a:latin typeface="Arial" pitchFamily="-112" charset="0"/>
            </a:endParaRPr>
          </a:p>
        </p:txBody>
      </p:sp>
      <p:sp>
        <p:nvSpPr>
          <p:cNvPr id="79886" name="Text Box 1038"/>
          <p:cNvSpPr txBox="1">
            <a:spLocks noChangeArrowheads="1"/>
          </p:cNvSpPr>
          <p:nvPr/>
        </p:nvSpPr>
        <p:spPr bwMode="auto">
          <a:xfrm>
            <a:off x="1258888" y="1557338"/>
            <a:ext cx="2449512" cy="625475"/>
          </a:xfrm>
          <a:prstGeom prst="rect">
            <a:avLst/>
          </a:prstGeom>
          <a:noFill/>
          <a:ln w="9525">
            <a:noFill/>
            <a:miter lim="800000"/>
            <a:headEnd/>
            <a:tailEnd/>
          </a:ln>
        </p:spPr>
        <p:txBody>
          <a:bodyPr>
            <a:prstTxWarp prst="textNoShape">
              <a:avLst/>
            </a:prstTxWarp>
            <a:spAutoFit/>
          </a:bodyPr>
          <a:lstStyle/>
          <a:p>
            <a:pPr algn="l">
              <a:spcBef>
                <a:spcPct val="50000"/>
              </a:spcBef>
            </a:pPr>
            <a:r>
              <a:rPr lang="ar-sa" sz="3500" b="1">
                <a:ea typeface="Times New Roman" pitchFamily="-112" charset="0"/>
                <a:cs typeface="Times New Roman" pitchFamily="-112" charset="0"/>
              </a:rPr>
              <a:t>رحب</a:t>
            </a:r>
            <a:r>
              <a:rPr lang="en-GB" sz="3500" b="1">
                <a:ea typeface="Times New Roman" pitchFamily="-112" charset="0"/>
                <a:cs typeface="Times New Roman" pitchFamily="-112" charset="0"/>
              </a:rPr>
              <a:t>.</a:t>
            </a:r>
            <a:endParaRPr lang="en-US" sz="3500" b="1">
              <a:ea typeface="Times New Roman" pitchFamily="-112" charset="0"/>
              <a:cs typeface="Times New Roman" pitchFamily="-112" charset="0"/>
            </a:endParaRPr>
          </a:p>
        </p:txBody>
      </p:sp>
      <p:sp>
        <p:nvSpPr>
          <p:cNvPr id="79888" name="Text Box 1040"/>
          <p:cNvSpPr txBox="1">
            <a:spLocks noChangeArrowheads="1"/>
          </p:cNvSpPr>
          <p:nvPr/>
        </p:nvSpPr>
        <p:spPr bwMode="auto">
          <a:xfrm>
            <a:off x="6300788" y="2852738"/>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Turkish</a:t>
            </a:r>
            <a:endParaRPr lang="en-US" b="1">
              <a:latin typeface="Arial" pitchFamily="-112" charset="0"/>
            </a:endParaRPr>
          </a:p>
        </p:txBody>
      </p:sp>
      <p:sp>
        <p:nvSpPr>
          <p:cNvPr id="79889" name="Text Box 1041"/>
          <p:cNvSpPr txBox="1">
            <a:spLocks noChangeArrowheads="1"/>
          </p:cNvSpPr>
          <p:nvPr/>
        </p:nvSpPr>
        <p:spPr bwMode="auto">
          <a:xfrm>
            <a:off x="6372225" y="3500438"/>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t>Chinese</a:t>
            </a:r>
            <a:r>
              <a:rPr lang="en-GB"/>
              <a:t> </a:t>
            </a:r>
            <a:endParaRPr lang="en-US" b="1">
              <a:latin typeface="Arial" pitchFamily="-112" charset="0"/>
            </a:endParaRPr>
          </a:p>
        </p:txBody>
      </p:sp>
      <p:sp>
        <p:nvSpPr>
          <p:cNvPr id="79890" name="Text Box 1042"/>
          <p:cNvSpPr txBox="1">
            <a:spLocks noChangeArrowheads="1"/>
          </p:cNvSpPr>
          <p:nvPr/>
        </p:nvSpPr>
        <p:spPr bwMode="auto">
          <a:xfrm>
            <a:off x="6372225" y="4149725"/>
            <a:ext cx="1728788"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Hindi</a:t>
            </a:r>
            <a:endParaRPr lang="en-US" b="1">
              <a:latin typeface="Arial" pitchFamily="-112" charset="0"/>
            </a:endParaRPr>
          </a:p>
        </p:txBody>
      </p:sp>
      <p:sp>
        <p:nvSpPr>
          <p:cNvPr id="79891" name="Text Box 1043"/>
          <p:cNvSpPr txBox="1">
            <a:spLocks noChangeArrowheads="1"/>
          </p:cNvSpPr>
          <p:nvPr/>
        </p:nvSpPr>
        <p:spPr bwMode="auto">
          <a:xfrm>
            <a:off x="6373813" y="4797425"/>
            <a:ext cx="17272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Urdu</a:t>
            </a:r>
            <a:endParaRPr lang="en-US" b="1">
              <a:latin typeface="Arial" pitchFamily="-112" charset="0"/>
            </a:endParaRPr>
          </a:p>
        </p:txBody>
      </p:sp>
      <p:sp>
        <p:nvSpPr>
          <p:cNvPr id="79892" name="Text Box 1044"/>
          <p:cNvSpPr txBox="1">
            <a:spLocks noChangeArrowheads="1"/>
          </p:cNvSpPr>
          <p:nvPr/>
        </p:nvSpPr>
        <p:spPr bwMode="auto">
          <a:xfrm>
            <a:off x="6373813" y="5373688"/>
            <a:ext cx="19431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Farsi</a:t>
            </a:r>
            <a:endParaRPr lang="en-US" b="1">
              <a:latin typeface="Arial" pitchFamily="-112" charset="0"/>
            </a:endParaRPr>
          </a:p>
        </p:txBody>
      </p:sp>
      <p:sp>
        <p:nvSpPr>
          <p:cNvPr id="79893" name="Text Box 1045"/>
          <p:cNvSpPr txBox="1">
            <a:spLocks noChangeArrowheads="1"/>
          </p:cNvSpPr>
          <p:nvPr/>
        </p:nvSpPr>
        <p:spPr bwMode="auto">
          <a:xfrm>
            <a:off x="6372225" y="6021388"/>
            <a:ext cx="20875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Nepalese</a:t>
            </a:r>
            <a:endParaRPr lang="en-US" b="1">
              <a:latin typeface="Arial" pitchFamily="-112" charset="0"/>
            </a:endParaRPr>
          </a:p>
        </p:txBody>
      </p:sp>
      <p:sp>
        <p:nvSpPr>
          <p:cNvPr id="79895" name="Text Box 1047"/>
          <p:cNvSpPr txBox="1">
            <a:spLocks noChangeArrowheads="1"/>
          </p:cNvSpPr>
          <p:nvPr/>
        </p:nvSpPr>
        <p:spPr bwMode="auto">
          <a:xfrm>
            <a:off x="1258888" y="333375"/>
            <a:ext cx="230505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BEM - VINDOS</a:t>
            </a:r>
            <a:endParaRPr lang="en-US" b="1">
              <a:latin typeface="Arial" pitchFamily="-112" charset="0"/>
            </a:endParaRPr>
          </a:p>
        </p:txBody>
      </p:sp>
      <p:sp>
        <p:nvSpPr>
          <p:cNvPr id="79896" name="Text Box 1048"/>
          <p:cNvSpPr txBox="1">
            <a:spLocks noChangeArrowheads="1"/>
          </p:cNvSpPr>
          <p:nvPr/>
        </p:nvSpPr>
        <p:spPr bwMode="auto">
          <a:xfrm>
            <a:off x="1258888" y="981075"/>
            <a:ext cx="2449512"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WILLKOMMEN</a:t>
            </a:r>
            <a:endParaRPr lang="en-US" b="1">
              <a:latin typeface="Arial" pitchFamily="-112" charset="0"/>
            </a:endParaRPr>
          </a:p>
        </p:txBody>
      </p:sp>
      <p:sp>
        <p:nvSpPr>
          <p:cNvPr id="79897" name="Text Box 1049"/>
          <p:cNvSpPr txBox="1">
            <a:spLocks noChangeArrowheads="1"/>
          </p:cNvSpPr>
          <p:nvPr/>
        </p:nvSpPr>
        <p:spPr bwMode="auto">
          <a:xfrm>
            <a:off x="6372225" y="1628775"/>
            <a:ext cx="16557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Arabic</a:t>
            </a:r>
            <a:endParaRPr lang="en-US" b="1">
              <a:latin typeface="Arial" pitchFamily="-112" charset="0"/>
            </a:endParaRPr>
          </a:p>
        </p:txBody>
      </p:sp>
      <p:sp>
        <p:nvSpPr>
          <p:cNvPr id="79899" name="Text Box 1051"/>
          <p:cNvSpPr txBox="1">
            <a:spLocks noChangeArrowheads="1"/>
          </p:cNvSpPr>
          <p:nvPr/>
        </p:nvSpPr>
        <p:spPr bwMode="auto">
          <a:xfrm>
            <a:off x="1187450" y="3429000"/>
            <a:ext cx="1511300" cy="641350"/>
          </a:xfrm>
          <a:prstGeom prst="rect">
            <a:avLst/>
          </a:prstGeom>
          <a:noFill/>
          <a:ln w="9525">
            <a:noFill/>
            <a:miter lim="800000"/>
            <a:headEnd/>
            <a:tailEnd/>
          </a:ln>
        </p:spPr>
        <p:txBody>
          <a:bodyPr>
            <a:prstTxWarp prst="textNoShape">
              <a:avLst/>
            </a:prstTxWarp>
            <a:spAutoFit/>
          </a:bodyPr>
          <a:lstStyle/>
          <a:p>
            <a:pPr algn="l">
              <a:spcBef>
                <a:spcPct val="50000"/>
              </a:spcBef>
            </a:pPr>
            <a:r>
              <a:rPr lang="en-GB" sz="3600" b="1"/>
              <a:t>欢迎</a:t>
            </a:r>
            <a:endParaRPr lang="en-US" sz="3600" b="1"/>
          </a:p>
        </p:txBody>
      </p:sp>
      <p:sp>
        <p:nvSpPr>
          <p:cNvPr id="79900" name="Text Box 1052"/>
          <p:cNvSpPr txBox="1">
            <a:spLocks noChangeArrowheads="1"/>
          </p:cNvSpPr>
          <p:nvPr/>
        </p:nvSpPr>
        <p:spPr bwMode="auto">
          <a:xfrm>
            <a:off x="6373813" y="2251075"/>
            <a:ext cx="15113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Bengali</a:t>
            </a:r>
            <a:endParaRPr lang="en-US" b="1">
              <a:latin typeface="Arial" pitchFamily="-112" charset="0"/>
            </a:endParaRPr>
          </a:p>
        </p:txBody>
      </p:sp>
      <p:sp>
        <p:nvSpPr>
          <p:cNvPr id="79901" name="Text Box 1053"/>
          <p:cNvSpPr txBox="1">
            <a:spLocks noChangeArrowheads="1"/>
          </p:cNvSpPr>
          <p:nvPr/>
        </p:nvSpPr>
        <p:spPr bwMode="auto">
          <a:xfrm>
            <a:off x="1116013" y="2852738"/>
            <a:ext cx="2160587"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ho</a:t>
            </a:r>
            <a:r>
              <a:rPr lang="en-US" b="1">
                <a:latin typeface="Arial" pitchFamily="-112" charset="0"/>
                <a:ea typeface="Arial" pitchFamily="-112" charset="0"/>
                <a:cs typeface="Arial" pitchFamily="-112" charset="0"/>
              </a:rPr>
              <a:t>ş</a:t>
            </a:r>
            <a:r>
              <a:rPr lang="en-GB" b="1">
                <a:latin typeface="Arial" pitchFamily="-112" charset="0"/>
              </a:rPr>
              <a:t> geldiniz</a:t>
            </a:r>
            <a:endParaRPr lang="en-US" b="1">
              <a:latin typeface="Arial" pitchFamily="-112" charset="0"/>
            </a:endParaRPr>
          </a:p>
        </p:txBody>
      </p:sp>
      <p:sp>
        <p:nvSpPr>
          <p:cNvPr id="79907" name="Rectangle 1059"/>
          <p:cNvSpPr>
            <a:spLocks noChangeArrowheads="1"/>
          </p:cNvSpPr>
          <p:nvPr/>
        </p:nvSpPr>
        <p:spPr bwMode="auto">
          <a:xfrm>
            <a:off x="1187450" y="4797425"/>
            <a:ext cx="915988"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ar-sa">
                <a:ea typeface="Times New Roman" pitchFamily="-112" charset="0"/>
                <a:cs typeface="Times New Roman" pitchFamily="-112" charset="0"/>
              </a:rPr>
              <a:t>پاکستان</a:t>
            </a:r>
            <a:r>
              <a:rPr lang="en-GB"/>
              <a:t> </a:t>
            </a:r>
          </a:p>
        </p:txBody>
      </p:sp>
      <p:sp>
        <p:nvSpPr>
          <p:cNvPr id="79909" name="Rectangle 1061"/>
          <p:cNvSpPr>
            <a:spLocks noChangeArrowheads="1"/>
          </p:cNvSpPr>
          <p:nvPr/>
        </p:nvSpPr>
        <p:spPr bwMode="auto">
          <a:xfrm>
            <a:off x="1258888" y="5400675"/>
            <a:ext cx="936625" cy="549275"/>
          </a:xfrm>
          <a:prstGeom prst="rect">
            <a:avLst/>
          </a:prstGeom>
          <a:noFill/>
          <a:ln w="9525">
            <a:noFill/>
            <a:miter lim="800000"/>
            <a:headEnd/>
            <a:tailEnd/>
          </a:ln>
        </p:spPr>
        <p:txBody>
          <a:bodyPr anchor="ctr">
            <a:prstTxWarp prst="textNoShape">
              <a:avLst/>
            </a:prstTxWarp>
            <a:spAutoFit/>
          </a:bodyPr>
          <a:lstStyle/>
          <a:p>
            <a:pPr algn="l" eaLnBrk="0" hangingPunct="0"/>
            <a:r>
              <a:rPr lang="ar-sa" sz="3000">
                <a:ea typeface="Times New Roman" pitchFamily="-112" charset="0"/>
                <a:cs typeface="Times New Roman" pitchFamily="-112" charset="0"/>
              </a:rPr>
              <a:t>هلمند</a:t>
            </a:r>
            <a:r>
              <a:rPr lang="en-GB"/>
              <a:t> </a:t>
            </a:r>
          </a:p>
        </p:txBody>
      </p:sp>
      <p:sp>
        <p:nvSpPr>
          <p:cNvPr id="79910" name="Rectangle 1062"/>
          <p:cNvSpPr>
            <a:spLocks noChangeArrowheads="1"/>
          </p:cNvSpPr>
          <p:nvPr/>
        </p:nvSpPr>
        <p:spPr bwMode="auto">
          <a:xfrm>
            <a:off x="1116013" y="6092825"/>
            <a:ext cx="1782762"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hi-in">
                <a:ea typeface="Mangal" pitchFamily="18" charset="0"/>
                <a:cs typeface="Mangal" pitchFamily="18" charset="0"/>
              </a:rPr>
              <a:t>गिरिजाप्रसाद</a:t>
            </a:r>
            <a:r>
              <a:rPr lang="en-GB"/>
              <a:t> </a:t>
            </a:r>
          </a:p>
        </p:txBody>
      </p:sp>
      <p:sp>
        <p:nvSpPr>
          <p:cNvPr id="79911" name="Rectangle 1063"/>
          <p:cNvSpPr>
            <a:spLocks noChangeArrowheads="1"/>
          </p:cNvSpPr>
          <p:nvPr/>
        </p:nvSpPr>
        <p:spPr bwMode="auto">
          <a:xfrm>
            <a:off x="1187450" y="4221163"/>
            <a:ext cx="1339850"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hi-in">
                <a:ea typeface="Mangal" pitchFamily="18" charset="0"/>
                <a:cs typeface="Mangal" pitchFamily="18" charset="0"/>
              </a:rPr>
              <a:t>साइमंड्स </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95"/>
                                        </p:tgtEl>
                                        <p:attrNameLst>
                                          <p:attrName>style.visibility</p:attrName>
                                        </p:attrNameLst>
                                      </p:cBhvr>
                                      <p:to>
                                        <p:strVal val="visible"/>
                                      </p:to>
                                    </p:set>
                                    <p:animEffect transition="in" filter="fade">
                                      <p:cBhvr>
                                        <p:cTn id="7" dur="2000"/>
                                        <p:tgtEl>
                                          <p:spTgt spid="7989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96"/>
                                        </p:tgtEl>
                                        <p:attrNameLst>
                                          <p:attrName>style.visibility</p:attrName>
                                        </p:attrNameLst>
                                      </p:cBhvr>
                                      <p:to>
                                        <p:strVal val="visible"/>
                                      </p:to>
                                    </p:set>
                                    <p:animEffect transition="in" filter="fade">
                                      <p:cBhvr>
                                        <p:cTn id="10" dur="2000"/>
                                        <p:tgtEl>
                                          <p:spTgt spid="7989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9886"/>
                                        </p:tgtEl>
                                        <p:attrNameLst>
                                          <p:attrName>style.visibility</p:attrName>
                                        </p:attrNameLst>
                                      </p:cBhvr>
                                      <p:to>
                                        <p:strVal val="visible"/>
                                      </p:to>
                                    </p:set>
                                    <p:animEffect transition="in" filter="fade">
                                      <p:cBhvr>
                                        <p:cTn id="13" dur="2000"/>
                                        <p:tgtEl>
                                          <p:spTgt spid="7988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9880"/>
                                        </p:tgtEl>
                                        <p:attrNameLst>
                                          <p:attrName>style.visibility</p:attrName>
                                        </p:attrNameLst>
                                      </p:cBhvr>
                                      <p:to>
                                        <p:strVal val="visible"/>
                                      </p:to>
                                    </p:set>
                                    <p:animEffect transition="in" filter="fade">
                                      <p:cBhvr>
                                        <p:cTn id="16" dur="2000"/>
                                        <p:tgtEl>
                                          <p:spTgt spid="7988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9901"/>
                                        </p:tgtEl>
                                        <p:attrNameLst>
                                          <p:attrName>style.visibility</p:attrName>
                                        </p:attrNameLst>
                                      </p:cBhvr>
                                      <p:to>
                                        <p:strVal val="visible"/>
                                      </p:to>
                                    </p:set>
                                    <p:animEffect transition="in" filter="fade">
                                      <p:cBhvr>
                                        <p:cTn id="19" dur="2000"/>
                                        <p:tgtEl>
                                          <p:spTgt spid="7990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9899"/>
                                        </p:tgtEl>
                                        <p:attrNameLst>
                                          <p:attrName>style.visibility</p:attrName>
                                        </p:attrNameLst>
                                      </p:cBhvr>
                                      <p:to>
                                        <p:strVal val="visible"/>
                                      </p:to>
                                    </p:set>
                                    <p:animEffect transition="in" filter="fade">
                                      <p:cBhvr>
                                        <p:cTn id="22" dur="2000"/>
                                        <p:tgtEl>
                                          <p:spTgt spid="7989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9907"/>
                                        </p:tgtEl>
                                        <p:attrNameLst>
                                          <p:attrName>style.visibility</p:attrName>
                                        </p:attrNameLst>
                                      </p:cBhvr>
                                      <p:to>
                                        <p:strVal val="visible"/>
                                      </p:to>
                                    </p:set>
                                    <p:animEffect transition="in" filter="fade">
                                      <p:cBhvr>
                                        <p:cTn id="25" dur="2000"/>
                                        <p:tgtEl>
                                          <p:spTgt spid="7990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9909"/>
                                        </p:tgtEl>
                                        <p:attrNameLst>
                                          <p:attrName>style.visibility</p:attrName>
                                        </p:attrNameLst>
                                      </p:cBhvr>
                                      <p:to>
                                        <p:strVal val="visible"/>
                                      </p:to>
                                    </p:set>
                                    <p:animEffect transition="in" filter="fade">
                                      <p:cBhvr>
                                        <p:cTn id="28" dur="2000"/>
                                        <p:tgtEl>
                                          <p:spTgt spid="7990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9911"/>
                                        </p:tgtEl>
                                        <p:attrNameLst>
                                          <p:attrName>style.visibility</p:attrName>
                                        </p:attrNameLst>
                                      </p:cBhvr>
                                      <p:to>
                                        <p:strVal val="visible"/>
                                      </p:to>
                                    </p:set>
                                    <p:animEffect transition="in" filter="fade">
                                      <p:cBhvr>
                                        <p:cTn id="31" dur="2000"/>
                                        <p:tgtEl>
                                          <p:spTgt spid="799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9910"/>
                                        </p:tgtEl>
                                        <p:attrNameLst>
                                          <p:attrName>style.visibility</p:attrName>
                                        </p:attrNameLst>
                                      </p:cBhvr>
                                      <p:to>
                                        <p:strVal val="visible"/>
                                      </p:to>
                                    </p:set>
                                    <p:animEffect transition="in" filter="fade">
                                      <p:cBhvr>
                                        <p:cTn id="34" dur="2000"/>
                                        <p:tgtEl>
                                          <p:spTgt spid="79910"/>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4" presetClass="entr" presetSubtype="16" fill="hold" nodeType="clickEffect">
                                  <p:stCondLst>
                                    <p:cond delay="0"/>
                                  </p:stCondLst>
                                  <p:childTnLst>
                                    <p:set>
                                      <p:cBhvr>
                                        <p:cTn id="38" dur="1" fill="hold">
                                          <p:stCondLst>
                                            <p:cond delay="0"/>
                                          </p:stCondLst>
                                        </p:cTn>
                                        <p:tgtEl>
                                          <p:spTgt spid="79883">
                                            <p:txEl>
                                              <p:pRg st="0" end="0"/>
                                            </p:txEl>
                                          </p:spTgt>
                                        </p:tgtEl>
                                        <p:attrNameLst>
                                          <p:attrName>style.visibility</p:attrName>
                                        </p:attrNameLst>
                                      </p:cBhvr>
                                      <p:to>
                                        <p:strVal val="visible"/>
                                      </p:to>
                                    </p:set>
                                    <p:animEffect transition="in" filter="box(in)">
                                      <p:cBhvr>
                                        <p:cTn id="39" dur="500"/>
                                        <p:tgtEl>
                                          <p:spTgt spid="79883">
                                            <p:txEl>
                                              <p:pRg st="0" end="0"/>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4" presetClass="entr" presetSubtype="16" fill="hold" nodeType="clickEffect">
                                  <p:stCondLst>
                                    <p:cond delay="0"/>
                                  </p:stCondLst>
                                  <p:childTnLst>
                                    <p:set>
                                      <p:cBhvr>
                                        <p:cTn id="43" dur="1" fill="hold">
                                          <p:stCondLst>
                                            <p:cond delay="0"/>
                                          </p:stCondLst>
                                        </p:cTn>
                                        <p:tgtEl>
                                          <p:spTgt spid="79885">
                                            <p:txEl>
                                              <p:pRg st="0" end="0"/>
                                            </p:txEl>
                                          </p:spTgt>
                                        </p:tgtEl>
                                        <p:attrNameLst>
                                          <p:attrName>style.visibility</p:attrName>
                                        </p:attrNameLst>
                                      </p:cBhvr>
                                      <p:to>
                                        <p:strVal val="visible"/>
                                      </p:to>
                                    </p:set>
                                    <p:animEffect transition="in" filter="box(in)">
                                      <p:cBhvr>
                                        <p:cTn id="44" dur="500"/>
                                        <p:tgtEl>
                                          <p:spTgt spid="79885">
                                            <p:txEl>
                                              <p:pRg st="0" end="0"/>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4" presetClass="entr" presetSubtype="16" fill="hold" nodeType="clickEffect">
                                  <p:stCondLst>
                                    <p:cond delay="0"/>
                                  </p:stCondLst>
                                  <p:childTnLst>
                                    <p:set>
                                      <p:cBhvr>
                                        <p:cTn id="48" dur="1" fill="hold">
                                          <p:stCondLst>
                                            <p:cond delay="0"/>
                                          </p:stCondLst>
                                        </p:cTn>
                                        <p:tgtEl>
                                          <p:spTgt spid="79897">
                                            <p:txEl>
                                              <p:pRg st="0" end="0"/>
                                            </p:txEl>
                                          </p:spTgt>
                                        </p:tgtEl>
                                        <p:attrNameLst>
                                          <p:attrName>style.visibility</p:attrName>
                                        </p:attrNameLst>
                                      </p:cBhvr>
                                      <p:to>
                                        <p:strVal val="visible"/>
                                      </p:to>
                                    </p:set>
                                    <p:animEffect transition="in" filter="box(in)">
                                      <p:cBhvr>
                                        <p:cTn id="49" dur="500"/>
                                        <p:tgtEl>
                                          <p:spTgt spid="79897">
                                            <p:txEl>
                                              <p:pRg st="0" end="0"/>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4" presetClass="entr" presetSubtype="16" fill="hold" nodeType="clickEffect">
                                  <p:stCondLst>
                                    <p:cond delay="0"/>
                                  </p:stCondLst>
                                  <p:childTnLst>
                                    <p:set>
                                      <p:cBhvr>
                                        <p:cTn id="53" dur="1" fill="hold">
                                          <p:stCondLst>
                                            <p:cond delay="0"/>
                                          </p:stCondLst>
                                        </p:cTn>
                                        <p:tgtEl>
                                          <p:spTgt spid="79900">
                                            <p:txEl>
                                              <p:pRg st="0" end="0"/>
                                            </p:txEl>
                                          </p:spTgt>
                                        </p:tgtEl>
                                        <p:attrNameLst>
                                          <p:attrName>style.visibility</p:attrName>
                                        </p:attrNameLst>
                                      </p:cBhvr>
                                      <p:to>
                                        <p:strVal val="visible"/>
                                      </p:to>
                                    </p:set>
                                    <p:animEffect transition="in" filter="box(in)">
                                      <p:cBhvr>
                                        <p:cTn id="54" dur="500"/>
                                        <p:tgtEl>
                                          <p:spTgt spid="79900">
                                            <p:txEl>
                                              <p:pRg st="0" end="0"/>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4" presetClass="entr" presetSubtype="16" fill="hold" nodeType="clickEffect">
                                  <p:stCondLst>
                                    <p:cond delay="0"/>
                                  </p:stCondLst>
                                  <p:childTnLst>
                                    <p:set>
                                      <p:cBhvr>
                                        <p:cTn id="58" dur="1" fill="hold">
                                          <p:stCondLst>
                                            <p:cond delay="0"/>
                                          </p:stCondLst>
                                        </p:cTn>
                                        <p:tgtEl>
                                          <p:spTgt spid="79888">
                                            <p:txEl>
                                              <p:pRg st="0" end="0"/>
                                            </p:txEl>
                                          </p:spTgt>
                                        </p:tgtEl>
                                        <p:attrNameLst>
                                          <p:attrName>style.visibility</p:attrName>
                                        </p:attrNameLst>
                                      </p:cBhvr>
                                      <p:to>
                                        <p:strVal val="visible"/>
                                      </p:to>
                                    </p:set>
                                    <p:animEffect transition="in" filter="box(in)">
                                      <p:cBhvr>
                                        <p:cTn id="59" dur="500"/>
                                        <p:tgtEl>
                                          <p:spTgt spid="79888">
                                            <p:txEl>
                                              <p:pRg st="0" end="0"/>
                                            </p:txEl>
                                          </p:spTgt>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4" presetClass="entr" presetSubtype="16" fill="hold" nodeType="clickEffect">
                                  <p:stCondLst>
                                    <p:cond delay="0"/>
                                  </p:stCondLst>
                                  <p:childTnLst>
                                    <p:set>
                                      <p:cBhvr>
                                        <p:cTn id="63" dur="1" fill="hold">
                                          <p:stCondLst>
                                            <p:cond delay="0"/>
                                          </p:stCondLst>
                                        </p:cTn>
                                        <p:tgtEl>
                                          <p:spTgt spid="79889">
                                            <p:txEl>
                                              <p:pRg st="0" end="0"/>
                                            </p:txEl>
                                          </p:spTgt>
                                        </p:tgtEl>
                                        <p:attrNameLst>
                                          <p:attrName>style.visibility</p:attrName>
                                        </p:attrNameLst>
                                      </p:cBhvr>
                                      <p:to>
                                        <p:strVal val="visible"/>
                                      </p:to>
                                    </p:set>
                                    <p:animEffect transition="in" filter="box(in)">
                                      <p:cBhvr>
                                        <p:cTn id="64" dur="500"/>
                                        <p:tgtEl>
                                          <p:spTgt spid="79889">
                                            <p:txEl>
                                              <p:pRg st="0" end="0"/>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4" presetClass="entr" presetSubtype="16" fill="hold" nodeType="clickEffect">
                                  <p:stCondLst>
                                    <p:cond delay="0"/>
                                  </p:stCondLst>
                                  <p:childTnLst>
                                    <p:set>
                                      <p:cBhvr>
                                        <p:cTn id="68" dur="1" fill="hold">
                                          <p:stCondLst>
                                            <p:cond delay="0"/>
                                          </p:stCondLst>
                                        </p:cTn>
                                        <p:tgtEl>
                                          <p:spTgt spid="79890">
                                            <p:txEl>
                                              <p:pRg st="0" end="0"/>
                                            </p:txEl>
                                          </p:spTgt>
                                        </p:tgtEl>
                                        <p:attrNameLst>
                                          <p:attrName>style.visibility</p:attrName>
                                        </p:attrNameLst>
                                      </p:cBhvr>
                                      <p:to>
                                        <p:strVal val="visible"/>
                                      </p:to>
                                    </p:set>
                                    <p:animEffect transition="in" filter="box(in)">
                                      <p:cBhvr>
                                        <p:cTn id="69" dur="500"/>
                                        <p:tgtEl>
                                          <p:spTgt spid="79890">
                                            <p:txEl>
                                              <p:pRg st="0" end="0"/>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4" presetClass="entr" presetSubtype="16" fill="hold" nodeType="clickEffect">
                                  <p:stCondLst>
                                    <p:cond delay="0"/>
                                  </p:stCondLst>
                                  <p:childTnLst>
                                    <p:set>
                                      <p:cBhvr>
                                        <p:cTn id="73" dur="1" fill="hold">
                                          <p:stCondLst>
                                            <p:cond delay="0"/>
                                          </p:stCondLst>
                                        </p:cTn>
                                        <p:tgtEl>
                                          <p:spTgt spid="79891">
                                            <p:txEl>
                                              <p:pRg st="0" end="0"/>
                                            </p:txEl>
                                          </p:spTgt>
                                        </p:tgtEl>
                                        <p:attrNameLst>
                                          <p:attrName>style.visibility</p:attrName>
                                        </p:attrNameLst>
                                      </p:cBhvr>
                                      <p:to>
                                        <p:strVal val="visible"/>
                                      </p:to>
                                    </p:set>
                                    <p:animEffect transition="in" filter="box(in)">
                                      <p:cBhvr>
                                        <p:cTn id="74" dur="500"/>
                                        <p:tgtEl>
                                          <p:spTgt spid="79891">
                                            <p:txEl>
                                              <p:pRg st="0" end="0"/>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4" presetClass="entr" presetSubtype="16" fill="hold" nodeType="clickEffect">
                                  <p:stCondLst>
                                    <p:cond delay="0"/>
                                  </p:stCondLst>
                                  <p:childTnLst>
                                    <p:set>
                                      <p:cBhvr>
                                        <p:cTn id="78" dur="1" fill="hold">
                                          <p:stCondLst>
                                            <p:cond delay="0"/>
                                          </p:stCondLst>
                                        </p:cTn>
                                        <p:tgtEl>
                                          <p:spTgt spid="79892">
                                            <p:txEl>
                                              <p:pRg st="0" end="0"/>
                                            </p:txEl>
                                          </p:spTgt>
                                        </p:tgtEl>
                                        <p:attrNameLst>
                                          <p:attrName>style.visibility</p:attrName>
                                        </p:attrNameLst>
                                      </p:cBhvr>
                                      <p:to>
                                        <p:strVal val="visible"/>
                                      </p:to>
                                    </p:set>
                                    <p:animEffect transition="in" filter="box(in)">
                                      <p:cBhvr>
                                        <p:cTn id="79" dur="500"/>
                                        <p:tgtEl>
                                          <p:spTgt spid="79892">
                                            <p:txEl>
                                              <p:pRg st="0" end="0"/>
                                            </p:txEl>
                                          </p:spTgt>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4" presetClass="entr" presetSubtype="16" fill="hold" nodeType="clickEffect">
                                  <p:stCondLst>
                                    <p:cond delay="0"/>
                                  </p:stCondLst>
                                  <p:childTnLst>
                                    <p:set>
                                      <p:cBhvr>
                                        <p:cTn id="83" dur="1" fill="hold">
                                          <p:stCondLst>
                                            <p:cond delay="0"/>
                                          </p:stCondLst>
                                        </p:cTn>
                                        <p:tgtEl>
                                          <p:spTgt spid="79893">
                                            <p:txEl>
                                              <p:pRg st="0" end="0"/>
                                            </p:txEl>
                                          </p:spTgt>
                                        </p:tgtEl>
                                        <p:attrNameLst>
                                          <p:attrName>style.visibility</p:attrName>
                                        </p:attrNameLst>
                                      </p:cBhvr>
                                      <p:to>
                                        <p:strVal val="visible"/>
                                      </p:to>
                                    </p:set>
                                    <p:animEffect transition="in" filter="box(in)">
                                      <p:cBhvr>
                                        <p:cTn id="84" dur="500"/>
                                        <p:tgtEl>
                                          <p:spTgt spid="7989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0" grpId="0"/>
      <p:bldP spid="79886" grpId="0"/>
      <p:bldP spid="79895" grpId="0"/>
      <p:bldP spid="79896" grpId="0"/>
      <p:bldP spid="79899" grpId="0"/>
      <p:bldP spid="79901" grpId="0"/>
      <p:bldP spid="79907" grpId="0"/>
      <p:bldP spid="79909" grpId="0"/>
      <p:bldP spid="79910" grpId="0"/>
      <p:bldP spid="79911" grpId="0"/>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381000"/>
            <a:ext cx="8305800" cy="1143000"/>
          </a:xfrm>
        </p:spPr>
        <p:txBody>
          <a:bodyPr>
            <a:noAutofit/>
          </a:bodyPr>
          <a:lstStyle/>
          <a:p>
            <a:r>
              <a:rPr lang="en-US" sz="3600" dirty="0" err="1" smtClean="0"/>
              <a:t>Pryd</a:t>
            </a:r>
            <a:r>
              <a:rPr lang="en-US" sz="3600" dirty="0" smtClean="0"/>
              <a:t> </a:t>
            </a:r>
            <a:r>
              <a:rPr lang="en-US" sz="3600" dirty="0" err="1" smtClean="0"/>
              <a:t>mae’r</a:t>
            </a:r>
            <a:r>
              <a:rPr lang="en-US" sz="3600" dirty="0" smtClean="0"/>
              <a:t> </a:t>
            </a:r>
            <a:r>
              <a:rPr lang="en-US" sz="3600" dirty="0" err="1" smtClean="0"/>
              <a:t>amser</a:t>
            </a:r>
            <a:r>
              <a:rPr lang="en-US" sz="3600" dirty="0" smtClean="0"/>
              <a:t> </a:t>
            </a:r>
            <a:r>
              <a:rPr lang="en-US" sz="3600" dirty="0" err="1" smtClean="0"/>
              <a:t>gorau</a:t>
            </a:r>
            <a:r>
              <a:rPr lang="en-US" sz="3600" dirty="0" smtClean="0"/>
              <a:t> </a:t>
            </a:r>
            <a:r>
              <a:rPr lang="en-US" sz="3600" dirty="0" err="1" smtClean="0"/>
              <a:t>i</a:t>
            </a:r>
            <a:r>
              <a:rPr lang="en-US" sz="3600" dirty="0" smtClean="0"/>
              <a:t> </a:t>
            </a:r>
            <a:r>
              <a:rPr lang="en-US" sz="3600" dirty="0" err="1" smtClean="0"/>
              <a:t>gaffael</a:t>
            </a:r>
            <a:r>
              <a:rPr lang="en-US" sz="3600" dirty="0" smtClean="0"/>
              <a:t> ail </a:t>
            </a:r>
            <a:r>
              <a:rPr lang="en-US" sz="3600" dirty="0" err="1" smtClean="0"/>
              <a:t>iaith</a:t>
            </a:r>
            <a:r>
              <a:rPr lang="en-US" sz="3600" dirty="0" smtClean="0"/>
              <a:t>?</a:t>
            </a:r>
            <a:br>
              <a:rPr lang="en-US" sz="3600" dirty="0" smtClean="0"/>
            </a:br>
            <a:r>
              <a:rPr lang="en-US" sz="3600" dirty="0" smtClean="0">
                <a:solidFill>
                  <a:srgbClr val="660066"/>
                </a:solidFill>
              </a:rPr>
              <a:t>When is the best time to acquire a </a:t>
            </a:r>
            <a:br>
              <a:rPr lang="en-US" sz="3600" dirty="0" smtClean="0">
                <a:solidFill>
                  <a:srgbClr val="660066"/>
                </a:solidFill>
              </a:rPr>
            </a:br>
            <a:r>
              <a:rPr lang="en-US" sz="3600" dirty="0" smtClean="0">
                <a:solidFill>
                  <a:srgbClr val="660066"/>
                </a:solidFill>
              </a:rPr>
              <a:t>second language?</a:t>
            </a:r>
            <a:endParaRPr lang="en-US" sz="3600" dirty="0">
              <a:solidFill>
                <a:srgbClr val="660066"/>
              </a:solidFill>
            </a:endParaRPr>
          </a:p>
        </p:txBody>
      </p:sp>
      <p:pic>
        <p:nvPicPr>
          <p:cNvPr id="6" name="Picture 5" descr="neuron[1].jpg"/>
          <p:cNvPicPr>
            <a:picLocks noChangeAspect="1"/>
          </p:cNvPicPr>
          <p:nvPr/>
        </p:nvPicPr>
        <p:blipFill>
          <a:blip r:embed="rId3"/>
          <a:stretch>
            <a:fillRect/>
          </a:stretch>
        </p:blipFill>
        <p:spPr>
          <a:xfrm>
            <a:off x="1828800" y="2057399"/>
            <a:ext cx="5943600" cy="3967353"/>
          </a:xfrm>
          <a:prstGeom prst="rect">
            <a:avLst/>
          </a:prstGeom>
        </p:spPr>
      </p:pic>
      <p:sp>
        <p:nvSpPr>
          <p:cNvPr id="7" name="TextBox 6"/>
          <p:cNvSpPr txBox="1"/>
          <p:nvPr/>
        </p:nvSpPr>
        <p:spPr>
          <a:xfrm>
            <a:off x="5029200" y="6172200"/>
            <a:ext cx="5334000" cy="381000"/>
          </a:xfrm>
          <a:prstGeom prst="rect">
            <a:avLst/>
          </a:prstGeom>
          <a:noFill/>
        </p:spPr>
        <p:txBody>
          <a:bodyPr wrap="square" rtlCol="0">
            <a:spAutoFit/>
          </a:bodyPr>
          <a:lstStyle/>
          <a:p>
            <a:r>
              <a:rPr lang="en-US" dirty="0" smtClean="0"/>
              <a:t>(Penfield &amp; Roberts, 1959; </a:t>
            </a:r>
            <a:r>
              <a:rPr lang="en-US" dirty="0" err="1" smtClean="0"/>
              <a:t>Krashen</a:t>
            </a:r>
            <a:r>
              <a:rPr lang="en-US" dirty="0" smtClean="0"/>
              <a:t>, 1987)</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err="1" smtClean="0"/>
              <a:t>Rhai</a:t>
            </a:r>
            <a:r>
              <a:rPr lang="en-US" dirty="0" smtClean="0"/>
              <a:t> </a:t>
            </a:r>
            <a:r>
              <a:rPr lang="en-US" dirty="0" err="1" smtClean="0"/>
              <a:t>mathau</a:t>
            </a:r>
            <a:r>
              <a:rPr lang="en-US" dirty="0" smtClean="0"/>
              <a:t> </a:t>
            </a:r>
            <a:r>
              <a:rPr lang="en-US" dirty="0" err="1" smtClean="0"/>
              <a:t>o</a:t>
            </a:r>
            <a:r>
              <a:rPr lang="en-US" dirty="0" smtClean="0"/>
              <a:t> </a:t>
            </a:r>
            <a:r>
              <a:rPr lang="en-US" dirty="0" err="1" smtClean="0"/>
              <a:t>ddwyieithrwydd</a:t>
            </a:r>
            <a:r>
              <a:rPr lang="en-US" dirty="0" smtClean="0"/>
              <a:t/>
            </a:r>
            <a:br>
              <a:rPr lang="en-US" dirty="0" smtClean="0"/>
            </a:br>
            <a:r>
              <a:rPr lang="en-US" dirty="0" smtClean="0">
                <a:solidFill>
                  <a:srgbClr val="660066"/>
                </a:solidFill>
              </a:rPr>
              <a:t>Some types of bilingualism</a:t>
            </a:r>
            <a:endParaRPr lang="en-US" dirty="0">
              <a:solidFill>
                <a:srgbClr val="660066"/>
              </a:solidFill>
            </a:endParaRPr>
          </a:p>
        </p:txBody>
      </p:sp>
      <p:sp>
        <p:nvSpPr>
          <p:cNvPr id="4" name="Content Placeholder 3"/>
          <p:cNvSpPr>
            <a:spLocks noGrp="1"/>
          </p:cNvSpPr>
          <p:nvPr>
            <p:ph sz="half" idx="1"/>
          </p:nvPr>
        </p:nvSpPr>
        <p:spPr>
          <a:xfrm>
            <a:off x="1371600" y="2194560"/>
            <a:ext cx="3657600" cy="4663440"/>
          </a:xfrm>
        </p:spPr>
        <p:txBody>
          <a:bodyPr/>
          <a:lstStyle/>
          <a:p>
            <a:r>
              <a:rPr lang="en-US" dirty="0" err="1" smtClean="0"/>
              <a:t>Dwyieithrwydd</a:t>
            </a:r>
            <a:r>
              <a:rPr lang="en-US" dirty="0" smtClean="0"/>
              <a:t> </a:t>
            </a:r>
            <a:r>
              <a:rPr lang="en-US" dirty="0" err="1" smtClean="0"/>
              <a:t>cyfamserol</a:t>
            </a:r>
            <a:r>
              <a:rPr lang="en-US" dirty="0" smtClean="0"/>
              <a:t> – Hildegard (Leopold, 1949) </a:t>
            </a:r>
          </a:p>
          <a:p>
            <a:r>
              <a:rPr lang="en-US" dirty="0" err="1" smtClean="0"/>
              <a:t>Dwyieithrwydd</a:t>
            </a:r>
            <a:r>
              <a:rPr lang="en-US" dirty="0" smtClean="0"/>
              <a:t> </a:t>
            </a:r>
            <a:r>
              <a:rPr lang="en-US" dirty="0" err="1" smtClean="0"/>
              <a:t>dilynol</a:t>
            </a:r>
            <a:r>
              <a:rPr lang="en-US" dirty="0" smtClean="0"/>
              <a:t> – </a:t>
            </a:r>
            <a:r>
              <a:rPr lang="en-US" dirty="0" err="1" smtClean="0"/>
              <a:t>effeithiol</a:t>
            </a:r>
            <a:r>
              <a:rPr lang="en-US" dirty="0" smtClean="0"/>
              <a:t> </a:t>
            </a:r>
            <a:r>
              <a:rPr lang="en-US" dirty="0" err="1" smtClean="0"/>
              <a:t>neu</a:t>
            </a:r>
            <a:r>
              <a:rPr lang="en-US" dirty="0" smtClean="0"/>
              <a:t> </a:t>
            </a:r>
            <a:r>
              <a:rPr lang="en-US" dirty="0" err="1" smtClean="0"/>
              <a:t>beidio</a:t>
            </a:r>
            <a:r>
              <a:rPr lang="en-US" dirty="0" smtClean="0"/>
              <a:t>?</a:t>
            </a:r>
          </a:p>
          <a:p>
            <a:pPr>
              <a:buNone/>
            </a:pPr>
            <a:endParaRPr lang="en-US" dirty="0"/>
          </a:p>
        </p:txBody>
      </p:sp>
      <p:sp>
        <p:nvSpPr>
          <p:cNvPr id="5" name="Content Placeholder 4"/>
          <p:cNvSpPr>
            <a:spLocks noGrp="1"/>
          </p:cNvSpPr>
          <p:nvPr>
            <p:ph sz="half" idx="2"/>
          </p:nvPr>
        </p:nvSpPr>
        <p:spPr>
          <a:xfrm>
            <a:off x="5257800" y="2194560"/>
            <a:ext cx="3657600" cy="4663440"/>
          </a:xfrm>
        </p:spPr>
        <p:txBody>
          <a:bodyPr/>
          <a:lstStyle/>
          <a:p>
            <a:r>
              <a:rPr lang="en-US" dirty="0" smtClean="0">
                <a:solidFill>
                  <a:srgbClr val="660066"/>
                </a:solidFill>
              </a:rPr>
              <a:t>Simultaneous bilingualism – Hildegard (Leopold, 1949)</a:t>
            </a:r>
          </a:p>
          <a:p>
            <a:r>
              <a:rPr lang="en-US" dirty="0" smtClean="0">
                <a:solidFill>
                  <a:srgbClr val="660066"/>
                </a:solidFill>
              </a:rPr>
              <a:t>Sequential bilingualism – effective or not?</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6 math </a:t>
            </a:r>
            <a:r>
              <a:rPr lang="en-US" dirty="0" err="1" smtClean="0"/>
              <a:t>o</a:t>
            </a:r>
            <a:r>
              <a:rPr lang="en-US" dirty="0" smtClean="0"/>
              <a:t> </a:t>
            </a:r>
            <a:r>
              <a:rPr lang="en-US" dirty="0" err="1" smtClean="0"/>
              <a:t>ddwyieithrwydd</a:t>
            </a:r>
            <a:r>
              <a:rPr lang="en-US" dirty="0" smtClean="0"/>
              <a:t> Romaine</a:t>
            </a:r>
            <a:br>
              <a:rPr lang="en-US" dirty="0" smtClean="0"/>
            </a:br>
            <a:r>
              <a:rPr lang="en-US" dirty="0" smtClean="0"/>
              <a:t>Romaine’s 6 types of bilingualism</a:t>
            </a:r>
            <a:br>
              <a:rPr lang="en-US" dirty="0" smtClean="0"/>
            </a:br>
            <a:r>
              <a:rPr lang="en-US" dirty="0" smtClean="0"/>
              <a:t>(1997)</a:t>
            </a:r>
            <a:endParaRPr lang="en-US" dirty="0"/>
          </a:p>
        </p:txBody>
      </p:sp>
      <p:sp>
        <p:nvSpPr>
          <p:cNvPr id="3" name="Content Placeholder 2"/>
          <p:cNvSpPr>
            <a:spLocks noGrp="1"/>
          </p:cNvSpPr>
          <p:nvPr>
            <p:ph sz="half" idx="1"/>
          </p:nvPr>
        </p:nvSpPr>
        <p:spPr>
          <a:xfrm>
            <a:off x="1371600" y="1905000"/>
            <a:ext cx="3657600" cy="4663440"/>
          </a:xfrm>
        </p:spPr>
        <p:txBody>
          <a:bodyPr>
            <a:normAutofit fontScale="92500" lnSpcReduction="20000"/>
          </a:bodyPr>
          <a:lstStyle/>
          <a:p>
            <a:pPr marL="596646" indent="-514350">
              <a:buFont typeface="+mj-lt"/>
              <a:buAutoNum type="arabicParenR"/>
            </a:pPr>
            <a:r>
              <a:rPr lang="en-US" dirty="0" smtClean="0"/>
              <a:t>Un person, un </a:t>
            </a:r>
            <a:r>
              <a:rPr lang="en-US" dirty="0" err="1" smtClean="0"/>
              <a:t>iaith</a:t>
            </a:r>
            <a:endParaRPr lang="en-US" dirty="0" smtClean="0"/>
          </a:p>
          <a:p>
            <a:pPr marL="596646" indent="-514350">
              <a:buFont typeface="+mj-lt"/>
              <a:buAutoNum type="arabicParenR"/>
            </a:pPr>
            <a:r>
              <a:rPr lang="en-US" dirty="0" smtClean="0"/>
              <a:t>Un </a:t>
            </a:r>
            <a:r>
              <a:rPr lang="en-US" dirty="0" err="1" smtClean="0"/>
              <a:t>iaith</a:t>
            </a:r>
            <a:r>
              <a:rPr lang="en-US" dirty="0" smtClean="0"/>
              <a:t>, un </a:t>
            </a:r>
            <a:r>
              <a:rPr lang="en-US" dirty="0" err="1" smtClean="0"/>
              <a:t>amgylchedd</a:t>
            </a:r>
            <a:endParaRPr lang="en-US" dirty="0" smtClean="0"/>
          </a:p>
          <a:p>
            <a:pPr marL="596646" indent="-514350">
              <a:buFont typeface="+mj-lt"/>
              <a:buAutoNum type="arabicParenR"/>
            </a:pPr>
            <a:r>
              <a:rPr lang="en-US" dirty="0" err="1" smtClean="0"/>
              <a:t>Iaith</a:t>
            </a:r>
            <a:r>
              <a:rPr lang="en-US" dirty="0" smtClean="0"/>
              <a:t> </a:t>
            </a:r>
            <a:r>
              <a:rPr lang="en-US" dirty="0" err="1" smtClean="0"/>
              <a:t>wannaf</a:t>
            </a:r>
            <a:r>
              <a:rPr lang="en-US" dirty="0" smtClean="0"/>
              <a:t> </a:t>
            </a:r>
            <a:r>
              <a:rPr lang="en-US" dirty="0" err="1" smtClean="0"/>
              <a:t>yw</a:t>
            </a:r>
            <a:r>
              <a:rPr lang="en-US" dirty="0" smtClean="0"/>
              <a:t> </a:t>
            </a:r>
            <a:r>
              <a:rPr lang="en-US" dirty="0" err="1" smtClean="0"/>
              <a:t>iaith</a:t>
            </a:r>
            <a:r>
              <a:rPr lang="en-US" dirty="0" smtClean="0"/>
              <a:t> </a:t>
            </a:r>
            <a:r>
              <a:rPr lang="en-US" dirty="0" err="1" smtClean="0"/>
              <a:t>y</a:t>
            </a:r>
            <a:r>
              <a:rPr lang="en-US" dirty="0" smtClean="0"/>
              <a:t> </a:t>
            </a:r>
            <a:r>
              <a:rPr lang="en-US" dirty="0" err="1" smtClean="0"/>
              <a:t>cartref</a:t>
            </a:r>
            <a:r>
              <a:rPr lang="en-US" dirty="0" smtClean="0"/>
              <a:t>, </a:t>
            </a:r>
            <a:r>
              <a:rPr lang="en-US" dirty="0" err="1" smtClean="0"/>
              <a:t>heb</a:t>
            </a:r>
            <a:r>
              <a:rPr lang="en-US" dirty="0" smtClean="0"/>
              <a:t> </a:t>
            </a:r>
            <a:r>
              <a:rPr lang="en-US" dirty="0" err="1" smtClean="0"/>
              <a:t>gefnogaeth</a:t>
            </a:r>
            <a:r>
              <a:rPr lang="en-US" dirty="0" smtClean="0"/>
              <a:t> </a:t>
            </a:r>
            <a:r>
              <a:rPr lang="en-US" dirty="0" err="1" smtClean="0"/>
              <a:t>y</a:t>
            </a:r>
            <a:r>
              <a:rPr lang="en-US" dirty="0" smtClean="0"/>
              <a:t> </a:t>
            </a:r>
            <a:r>
              <a:rPr lang="en-US" dirty="0" err="1" smtClean="0"/>
              <a:t>gymuned</a:t>
            </a:r>
            <a:endParaRPr lang="en-US" dirty="0" smtClean="0"/>
          </a:p>
          <a:p>
            <a:pPr marL="596646" indent="-514350">
              <a:buFont typeface="+mj-lt"/>
              <a:buAutoNum type="arabicParenR"/>
            </a:pPr>
            <a:r>
              <a:rPr lang="en-US" dirty="0" err="1" smtClean="0"/>
              <a:t>Ieithoedd</a:t>
            </a:r>
            <a:r>
              <a:rPr lang="en-US" dirty="0" smtClean="0"/>
              <a:t> </a:t>
            </a:r>
            <a:r>
              <a:rPr lang="en-US" dirty="0" err="1" smtClean="0"/>
              <a:t>gwan</a:t>
            </a:r>
            <a:r>
              <a:rPr lang="en-US" dirty="0" smtClean="0"/>
              <a:t> </a:t>
            </a:r>
            <a:r>
              <a:rPr lang="en-US" dirty="0" err="1" smtClean="0"/>
              <a:t>yw</a:t>
            </a:r>
            <a:r>
              <a:rPr lang="en-US" dirty="0" smtClean="0"/>
              <a:t> </a:t>
            </a:r>
            <a:r>
              <a:rPr lang="en-US" dirty="0" err="1" smtClean="0"/>
              <a:t>ieithoedd</a:t>
            </a:r>
            <a:r>
              <a:rPr lang="en-US" dirty="0" smtClean="0"/>
              <a:t> </a:t>
            </a:r>
            <a:r>
              <a:rPr lang="en-US" dirty="0" err="1" smtClean="0"/>
              <a:t>y</a:t>
            </a:r>
            <a:r>
              <a:rPr lang="en-US" dirty="0" smtClean="0"/>
              <a:t> </a:t>
            </a:r>
            <a:r>
              <a:rPr lang="en-US" dirty="0" err="1" smtClean="0"/>
              <a:t>cartref</a:t>
            </a:r>
            <a:r>
              <a:rPr lang="en-US" dirty="0" smtClean="0"/>
              <a:t>, </a:t>
            </a:r>
            <a:r>
              <a:rPr lang="en-US" dirty="0" err="1" smtClean="0"/>
              <a:t>heb</a:t>
            </a:r>
            <a:r>
              <a:rPr lang="en-US" dirty="0" smtClean="0"/>
              <a:t> </a:t>
            </a:r>
            <a:r>
              <a:rPr lang="en-US" dirty="0" err="1" smtClean="0"/>
              <a:t>gefnogaeth</a:t>
            </a:r>
            <a:r>
              <a:rPr lang="en-US" dirty="0" smtClean="0"/>
              <a:t> </a:t>
            </a:r>
            <a:r>
              <a:rPr lang="en-US" dirty="0" err="1" smtClean="0"/>
              <a:t>y</a:t>
            </a:r>
            <a:r>
              <a:rPr lang="en-US" dirty="0" smtClean="0"/>
              <a:t> </a:t>
            </a:r>
            <a:r>
              <a:rPr lang="en-US" dirty="0" err="1" smtClean="0"/>
              <a:t>gymuned</a:t>
            </a:r>
            <a:endParaRPr lang="en-US" dirty="0" smtClean="0"/>
          </a:p>
          <a:p>
            <a:pPr marL="596646" indent="-514350">
              <a:buFont typeface="+mj-lt"/>
              <a:buAutoNum type="arabicParenR"/>
            </a:pPr>
            <a:r>
              <a:rPr lang="en-US" dirty="0" err="1" smtClean="0"/>
              <a:t>Rhieni</a:t>
            </a:r>
            <a:r>
              <a:rPr lang="en-US" dirty="0" smtClean="0"/>
              <a:t> </a:t>
            </a:r>
            <a:r>
              <a:rPr lang="en-US" dirty="0" err="1" smtClean="0"/>
              <a:t>tramor</a:t>
            </a:r>
            <a:endParaRPr lang="en-US" dirty="0" smtClean="0"/>
          </a:p>
          <a:p>
            <a:pPr marL="596646" indent="-514350">
              <a:buFont typeface="+mj-lt"/>
              <a:buAutoNum type="arabicParenR"/>
            </a:pPr>
            <a:r>
              <a:rPr lang="en-US" dirty="0" err="1" smtClean="0"/>
              <a:t>Ieithoedd</a:t>
            </a:r>
            <a:r>
              <a:rPr lang="en-US" dirty="0" smtClean="0"/>
              <a:t> </a:t>
            </a:r>
            <a:r>
              <a:rPr lang="en-US" dirty="0" err="1" smtClean="0"/>
              <a:t>cymysg</a:t>
            </a:r>
            <a:endParaRPr lang="en-US" dirty="0"/>
          </a:p>
        </p:txBody>
      </p:sp>
      <p:sp>
        <p:nvSpPr>
          <p:cNvPr id="4" name="Content Placeholder 3"/>
          <p:cNvSpPr>
            <a:spLocks noGrp="1"/>
          </p:cNvSpPr>
          <p:nvPr>
            <p:ph sz="half" idx="2"/>
          </p:nvPr>
        </p:nvSpPr>
        <p:spPr>
          <a:xfrm>
            <a:off x="5181600" y="1905000"/>
            <a:ext cx="3657600" cy="4663440"/>
          </a:xfrm>
        </p:spPr>
        <p:txBody>
          <a:bodyPr>
            <a:normAutofit fontScale="92500" lnSpcReduction="20000"/>
          </a:bodyPr>
          <a:lstStyle/>
          <a:p>
            <a:pPr marL="596646" indent="-514350">
              <a:buFont typeface="+mj-lt"/>
              <a:buAutoNum type="arabicParenR"/>
            </a:pPr>
            <a:r>
              <a:rPr lang="en-US" dirty="0" smtClean="0">
                <a:solidFill>
                  <a:srgbClr val="660066"/>
                </a:solidFill>
              </a:rPr>
              <a:t>One person, one language</a:t>
            </a:r>
          </a:p>
          <a:p>
            <a:pPr marL="596646" indent="-514350">
              <a:buFont typeface="+mj-lt"/>
              <a:buAutoNum type="arabicParenR"/>
            </a:pPr>
            <a:r>
              <a:rPr lang="en-US" dirty="0" smtClean="0">
                <a:solidFill>
                  <a:srgbClr val="660066"/>
                </a:solidFill>
              </a:rPr>
              <a:t>One person, one environment</a:t>
            </a:r>
          </a:p>
          <a:p>
            <a:pPr marL="596646" indent="-514350">
              <a:buFont typeface="+mj-lt"/>
              <a:buAutoNum type="arabicParenR"/>
            </a:pPr>
            <a:r>
              <a:rPr lang="en-US" dirty="0" smtClean="0">
                <a:solidFill>
                  <a:srgbClr val="660066"/>
                </a:solidFill>
              </a:rPr>
              <a:t>The home language is the weakest, without community support</a:t>
            </a:r>
          </a:p>
          <a:p>
            <a:pPr marL="596646" indent="-514350">
              <a:buFont typeface="+mj-lt"/>
              <a:buAutoNum type="arabicParenR"/>
            </a:pPr>
            <a:r>
              <a:rPr lang="en-US" dirty="0" smtClean="0">
                <a:solidFill>
                  <a:srgbClr val="660066"/>
                </a:solidFill>
              </a:rPr>
              <a:t>Home languages are weak, without community support</a:t>
            </a:r>
          </a:p>
          <a:p>
            <a:pPr marL="596646" indent="-514350">
              <a:buFont typeface="+mj-lt"/>
              <a:buAutoNum type="arabicParenR"/>
            </a:pPr>
            <a:r>
              <a:rPr lang="en-US" dirty="0" smtClean="0">
                <a:solidFill>
                  <a:srgbClr val="660066"/>
                </a:solidFill>
              </a:rPr>
              <a:t>Parents from another country</a:t>
            </a:r>
          </a:p>
          <a:p>
            <a:pPr marL="596646" indent="-514350">
              <a:buFont typeface="+mj-lt"/>
              <a:buAutoNum type="arabicParenR"/>
            </a:pPr>
            <a:r>
              <a:rPr lang="en-US" dirty="0" smtClean="0">
                <a:solidFill>
                  <a:srgbClr val="660066"/>
                </a:solidFill>
              </a:rPr>
              <a:t>Mixed languages</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 un </a:t>
            </a:r>
            <a:r>
              <a:rPr lang="en-GB" dirty="0" err="1" smtClean="0"/>
              <a:t>fyddech</a:t>
            </a:r>
            <a:r>
              <a:rPr lang="en-GB" dirty="0" smtClean="0"/>
              <a:t> </a:t>
            </a:r>
            <a:r>
              <a:rPr lang="en-GB" dirty="0" err="1" smtClean="0"/>
              <a:t>chi’n</a:t>
            </a:r>
            <a:r>
              <a:rPr lang="en-GB" dirty="0" smtClean="0"/>
              <a:t> </a:t>
            </a:r>
            <a:r>
              <a:rPr lang="en-GB" dirty="0" err="1" smtClean="0"/>
              <a:t>dewis</a:t>
            </a:r>
            <a:r>
              <a:rPr lang="en-GB" dirty="0" smtClean="0"/>
              <a:t>?</a:t>
            </a:r>
            <a:br>
              <a:rPr lang="en-GB" dirty="0" smtClean="0"/>
            </a:br>
            <a:r>
              <a:rPr lang="en-GB" dirty="0" smtClean="0">
                <a:solidFill>
                  <a:srgbClr val="660066"/>
                </a:solidFill>
              </a:rPr>
              <a:t>Which one would you choose?</a:t>
            </a:r>
            <a:endParaRPr lang="en-GB" dirty="0">
              <a:solidFill>
                <a:srgbClr val="660066"/>
              </a:solidFill>
            </a:endParaRPr>
          </a:p>
        </p:txBody>
      </p:sp>
      <p:pic>
        <p:nvPicPr>
          <p:cNvPr id="2050" name="Picture 2" descr="Image result for monocycle"/>
          <p:cNvPicPr>
            <a:picLocks noChangeAspect="1" noChangeArrowheads="1"/>
          </p:cNvPicPr>
          <p:nvPr/>
        </p:nvPicPr>
        <p:blipFill>
          <a:blip r:embed="rId3"/>
          <a:srcRect/>
          <a:stretch>
            <a:fillRect/>
          </a:stretch>
        </p:blipFill>
        <p:spPr bwMode="auto">
          <a:xfrm>
            <a:off x="1524000" y="1660662"/>
            <a:ext cx="2667000" cy="1768338"/>
          </a:xfrm>
          <a:prstGeom prst="rect">
            <a:avLst/>
          </a:prstGeom>
          <a:noFill/>
        </p:spPr>
      </p:pic>
      <p:pic>
        <p:nvPicPr>
          <p:cNvPr id="2054" name="Picture 6" descr="Image result for pennyfarthing"/>
          <p:cNvPicPr>
            <a:picLocks noChangeAspect="1" noChangeArrowheads="1"/>
          </p:cNvPicPr>
          <p:nvPr/>
        </p:nvPicPr>
        <p:blipFill>
          <a:blip r:embed="rId4"/>
          <a:srcRect/>
          <a:stretch>
            <a:fillRect/>
          </a:stretch>
        </p:blipFill>
        <p:spPr bwMode="auto">
          <a:xfrm>
            <a:off x="5029200" y="1600200"/>
            <a:ext cx="2066925" cy="1676784"/>
          </a:xfrm>
          <a:prstGeom prst="rect">
            <a:avLst/>
          </a:prstGeom>
          <a:noFill/>
        </p:spPr>
      </p:pic>
      <p:sp>
        <p:nvSpPr>
          <p:cNvPr id="2056" name="AutoShape 8"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8" name="AutoShape 10"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0" name="AutoShape 12"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62" name="Picture 14" descr="http://www.zifflaw.com/NYBikeAccidentBlog/wp-content/uploads/2014/02/bikes.jpg"/>
          <p:cNvPicPr>
            <a:picLocks noChangeAspect="1" noChangeArrowheads="1"/>
          </p:cNvPicPr>
          <p:nvPr/>
        </p:nvPicPr>
        <p:blipFill>
          <a:blip r:embed="rId5" cstate="print"/>
          <a:srcRect/>
          <a:stretch>
            <a:fillRect/>
          </a:stretch>
        </p:blipFill>
        <p:spPr bwMode="auto">
          <a:xfrm>
            <a:off x="1371600" y="3886200"/>
            <a:ext cx="2743200" cy="2243738"/>
          </a:xfrm>
          <a:prstGeom prst="rect">
            <a:avLst/>
          </a:prstGeom>
          <a:noFill/>
        </p:spPr>
      </p:pic>
      <p:pic>
        <p:nvPicPr>
          <p:cNvPr id="2064" name="Picture 16" descr="https://www.sciencenews.org/sites/default/files/3941"/>
          <p:cNvPicPr>
            <a:picLocks noChangeAspect="1" noChangeArrowheads="1"/>
          </p:cNvPicPr>
          <p:nvPr/>
        </p:nvPicPr>
        <p:blipFill>
          <a:blip r:embed="rId6"/>
          <a:srcRect/>
          <a:stretch>
            <a:fillRect/>
          </a:stretch>
        </p:blipFill>
        <p:spPr bwMode="auto">
          <a:xfrm>
            <a:off x="4953000" y="3962400"/>
            <a:ext cx="3086100" cy="2057400"/>
          </a:xfrm>
          <a:prstGeom prst="rect">
            <a:avLst/>
          </a:prstGeom>
          <a:noFill/>
        </p:spPr>
      </p:pic>
      <p:sp>
        <p:nvSpPr>
          <p:cNvPr id="13" name="Rectangle 12"/>
          <p:cNvSpPr/>
          <p:nvPr/>
        </p:nvSpPr>
        <p:spPr>
          <a:xfrm>
            <a:off x="6705600" y="6172200"/>
            <a:ext cx="1749322" cy="369332"/>
          </a:xfrm>
          <a:prstGeom prst="rect">
            <a:avLst/>
          </a:prstGeom>
        </p:spPr>
        <p:txBody>
          <a:bodyPr wrap="none">
            <a:spAutoFit/>
          </a:bodyPr>
          <a:lstStyle/>
          <a:p>
            <a:r>
              <a:rPr lang="en-GB" dirty="0" smtClean="0"/>
              <a:t>(Cummins,1996)</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Manteision</a:t>
            </a:r>
            <a:r>
              <a:rPr lang="en-US" dirty="0" smtClean="0"/>
              <a:t/>
            </a:r>
            <a:br>
              <a:rPr lang="en-US" dirty="0" smtClean="0"/>
            </a:br>
            <a:r>
              <a:rPr lang="en-US" dirty="0" smtClean="0">
                <a:solidFill>
                  <a:srgbClr val="660066"/>
                </a:solidFill>
              </a:rPr>
              <a:t>Advantages</a:t>
            </a:r>
            <a:endParaRPr lang="en-US" dirty="0">
              <a:solidFill>
                <a:srgbClr val="660066"/>
              </a:solidFill>
            </a:endParaRPr>
          </a:p>
        </p:txBody>
      </p:sp>
      <p:graphicFrame>
        <p:nvGraphicFramePr>
          <p:cNvPr id="3" name="Diagram 2"/>
          <p:cNvGraphicFramePr/>
          <p:nvPr/>
        </p:nvGraphicFramePr>
        <p:xfrm>
          <a:off x="1524000" y="1397000"/>
          <a:ext cx="7315200" cy="5461000"/>
        </p:xfrm>
        <a:graphic>
          <a:graphicData uri="http://schemas.openxmlformats.org/drawingml/2006/diagram">
            <a: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7239000" y="6172200"/>
            <a:ext cx="1676400" cy="381000"/>
          </a:xfrm>
          <a:prstGeom prst="rect">
            <a:avLst/>
          </a:prstGeom>
          <a:noFill/>
        </p:spPr>
        <p:txBody>
          <a:bodyPr wrap="square" rtlCol="0">
            <a:spAutoFit/>
          </a:bodyPr>
          <a:lstStyle/>
          <a:p>
            <a:r>
              <a:rPr lang="en-US" dirty="0" smtClean="0"/>
              <a:t>(Baker, 1995)</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218" name="Oval 4"/>
          <p:cNvSpPr>
            <a:spLocks noChangeArrowheads="1"/>
          </p:cNvSpPr>
          <p:nvPr/>
        </p:nvSpPr>
        <p:spPr bwMode="auto">
          <a:xfrm>
            <a:off x="3132138" y="2492375"/>
            <a:ext cx="2663825" cy="2016125"/>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19" name="Oval 6"/>
          <p:cNvSpPr>
            <a:spLocks noChangeArrowheads="1"/>
          </p:cNvSpPr>
          <p:nvPr/>
        </p:nvSpPr>
        <p:spPr bwMode="auto">
          <a:xfrm rot="-1076770">
            <a:off x="1979613" y="1557338"/>
            <a:ext cx="2298700" cy="151288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0" name="Oval 7"/>
          <p:cNvSpPr>
            <a:spLocks noChangeArrowheads="1"/>
          </p:cNvSpPr>
          <p:nvPr/>
        </p:nvSpPr>
        <p:spPr bwMode="auto">
          <a:xfrm rot="1305701">
            <a:off x="1903413" y="3871913"/>
            <a:ext cx="2362200" cy="150653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1" name="Oval 8"/>
          <p:cNvSpPr>
            <a:spLocks noChangeArrowheads="1"/>
          </p:cNvSpPr>
          <p:nvPr/>
        </p:nvSpPr>
        <p:spPr bwMode="auto">
          <a:xfrm rot="1136336">
            <a:off x="4716463" y="1557338"/>
            <a:ext cx="2300287" cy="1606550"/>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2" name="Oval 9"/>
          <p:cNvSpPr>
            <a:spLocks noChangeArrowheads="1"/>
          </p:cNvSpPr>
          <p:nvPr/>
        </p:nvSpPr>
        <p:spPr bwMode="auto">
          <a:xfrm rot="-1464692">
            <a:off x="4722813" y="3833813"/>
            <a:ext cx="2525712" cy="151923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3" name="Text Box 10"/>
          <p:cNvSpPr txBox="1">
            <a:spLocks noChangeArrowheads="1"/>
          </p:cNvSpPr>
          <p:nvPr/>
        </p:nvSpPr>
        <p:spPr bwMode="auto">
          <a:xfrm>
            <a:off x="1042988" y="333375"/>
            <a:ext cx="7416800" cy="1477328"/>
          </a:xfrm>
          <a:prstGeom prst="rect">
            <a:avLst/>
          </a:prstGeom>
          <a:noFill/>
          <a:ln w="9525">
            <a:noFill/>
            <a:miter lim="800000"/>
            <a:headEnd/>
            <a:tailEnd/>
          </a:ln>
        </p:spPr>
        <p:txBody>
          <a:bodyPr>
            <a:prstTxWarp prst="textNoShape">
              <a:avLst/>
            </a:prstTxWarp>
            <a:spAutoFit/>
          </a:bodyPr>
          <a:lstStyle/>
          <a:p>
            <a:pPr>
              <a:spcBef>
                <a:spcPct val="50000"/>
              </a:spcBef>
            </a:pPr>
            <a:r>
              <a:rPr lang="en-GB" sz="3600" dirty="0" err="1" smtClean="0">
                <a:latin typeface="Gill Sans MT"/>
              </a:rPr>
              <a:t>Rhai</a:t>
            </a:r>
            <a:r>
              <a:rPr lang="en-GB" sz="3600" dirty="0" smtClean="0">
                <a:latin typeface="Gill Sans MT"/>
              </a:rPr>
              <a:t> </a:t>
            </a:r>
            <a:r>
              <a:rPr lang="en-GB" sz="3600" dirty="0" err="1" smtClean="0">
                <a:latin typeface="Gill Sans MT"/>
              </a:rPr>
              <a:t>rhwystrau</a:t>
            </a:r>
            <a:r>
              <a:rPr lang="en-GB" sz="3600" dirty="0" smtClean="0">
                <a:latin typeface="Gill Sans MT"/>
              </a:rPr>
              <a:t> </a:t>
            </a:r>
          </a:p>
          <a:p>
            <a:pPr>
              <a:spcBef>
                <a:spcPct val="50000"/>
              </a:spcBef>
            </a:pPr>
            <a:r>
              <a:rPr lang="en-GB" sz="3600" dirty="0" smtClean="0">
                <a:solidFill>
                  <a:schemeClr val="bg2"/>
                </a:solidFill>
                <a:latin typeface="Gill Sans MT"/>
              </a:rPr>
              <a:t>Some barriers</a:t>
            </a:r>
            <a:endParaRPr lang="en-US" sz="3600" dirty="0">
              <a:solidFill>
                <a:schemeClr val="bg2"/>
              </a:solidFill>
              <a:latin typeface="Gill Sans MT"/>
            </a:endParaRPr>
          </a:p>
        </p:txBody>
      </p:sp>
      <p:sp>
        <p:nvSpPr>
          <p:cNvPr id="9224" name="Text Box 12"/>
          <p:cNvSpPr txBox="1">
            <a:spLocks noChangeArrowheads="1"/>
          </p:cNvSpPr>
          <p:nvPr/>
        </p:nvSpPr>
        <p:spPr bwMode="auto">
          <a:xfrm>
            <a:off x="3505200" y="3124200"/>
            <a:ext cx="2735262" cy="930275"/>
          </a:xfrm>
          <a:prstGeom prst="rect">
            <a:avLst/>
          </a:prstGeom>
          <a:noFill/>
          <a:ln w="9525">
            <a:noFill/>
            <a:miter lim="800000"/>
            <a:headEnd/>
            <a:tailEnd/>
          </a:ln>
        </p:spPr>
        <p:txBody>
          <a:bodyPr>
            <a:prstTxWarp prst="textNoShape">
              <a:avLst/>
            </a:prstTxWarp>
            <a:spAutoFit/>
          </a:bodyPr>
          <a:lstStyle/>
          <a:p>
            <a:pPr>
              <a:spcBef>
                <a:spcPct val="50000"/>
              </a:spcBef>
            </a:pPr>
            <a:r>
              <a:rPr lang="en-GB" sz="2200" b="1" dirty="0">
                <a:latin typeface="Arial" pitchFamily="-112" charset="0"/>
              </a:rPr>
              <a:t>Child or Young </a:t>
            </a:r>
          </a:p>
          <a:p>
            <a:pPr>
              <a:spcBef>
                <a:spcPct val="50000"/>
              </a:spcBef>
            </a:pPr>
            <a:r>
              <a:rPr lang="en-GB" sz="2200" b="1" dirty="0">
                <a:latin typeface="Arial" pitchFamily="-112" charset="0"/>
              </a:rPr>
              <a:t>Person</a:t>
            </a:r>
            <a:endParaRPr lang="en-US" sz="2200" b="1" dirty="0">
              <a:latin typeface="Arial" pitchFamily="-112" charset="0"/>
            </a:endParaRPr>
          </a:p>
        </p:txBody>
      </p:sp>
      <p:sp>
        <p:nvSpPr>
          <p:cNvPr id="9225" name="Text Box 13"/>
          <p:cNvSpPr txBox="1">
            <a:spLocks noChangeArrowheads="1"/>
          </p:cNvSpPr>
          <p:nvPr/>
        </p:nvSpPr>
        <p:spPr bwMode="auto">
          <a:xfrm>
            <a:off x="2514600" y="1981200"/>
            <a:ext cx="1512887" cy="396875"/>
          </a:xfrm>
          <a:prstGeom prst="rect">
            <a:avLst/>
          </a:prstGeom>
          <a:noFill/>
          <a:ln w="9525">
            <a:noFill/>
            <a:miter lim="800000"/>
            <a:headEnd/>
            <a:tailEnd/>
          </a:ln>
        </p:spPr>
        <p:txBody>
          <a:bodyPr>
            <a:prstTxWarp prst="textNoShape">
              <a:avLst/>
            </a:prstTxWarp>
            <a:spAutoFit/>
          </a:bodyPr>
          <a:lstStyle/>
          <a:p>
            <a:pPr>
              <a:spcBef>
                <a:spcPct val="50000"/>
              </a:spcBef>
            </a:pPr>
            <a:r>
              <a:rPr lang="en-GB" sz="2000" dirty="0">
                <a:latin typeface="Arial" pitchFamily="-112" charset="0"/>
              </a:rPr>
              <a:t>Family</a:t>
            </a:r>
            <a:endParaRPr lang="en-US" sz="2000" dirty="0">
              <a:latin typeface="Arial" pitchFamily="-112" charset="0"/>
            </a:endParaRPr>
          </a:p>
        </p:txBody>
      </p:sp>
      <p:sp>
        <p:nvSpPr>
          <p:cNvPr id="9226" name="Text Box 14"/>
          <p:cNvSpPr txBox="1">
            <a:spLocks noChangeArrowheads="1"/>
          </p:cNvSpPr>
          <p:nvPr/>
        </p:nvSpPr>
        <p:spPr bwMode="auto">
          <a:xfrm>
            <a:off x="5410200" y="1752600"/>
            <a:ext cx="2593975" cy="1311275"/>
          </a:xfrm>
          <a:prstGeom prst="rect">
            <a:avLst/>
          </a:prstGeom>
          <a:noFill/>
          <a:ln w="9525">
            <a:noFill/>
            <a:miter lim="800000"/>
            <a:headEnd/>
            <a:tailEnd/>
          </a:ln>
        </p:spPr>
        <p:txBody>
          <a:bodyPr>
            <a:prstTxWarp prst="textNoShape">
              <a:avLst/>
            </a:prstTxWarp>
            <a:spAutoFit/>
          </a:bodyPr>
          <a:lstStyle/>
          <a:p>
            <a:pPr>
              <a:spcBef>
                <a:spcPct val="50000"/>
              </a:spcBef>
            </a:pPr>
            <a:r>
              <a:rPr lang="en-GB" sz="2000" dirty="0">
                <a:latin typeface="Arial" pitchFamily="-112" charset="0"/>
              </a:rPr>
              <a:t>School</a:t>
            </a:r>
          </a:p>
          <a:p>
            <a:pPr>
              <a:spcBef>
                <a:spcPct val="50000"/>
              </a:spcBef>
            </a:pPr>
            <a:r>
              <a:rPr lang="en-GB" sz="2000" dirty="0">
                <a:latin typeface="Arial" pitchFamily="-112" charset="0"/>
              </a:rPr>
              <a:t>Educational </a:t>
            </a:r>
          </a:p>
          <a:p>
            <a:pPr>
              <a:spcBef>
                <a:spcPct val="50000"/>
              </a:spcBef>
            </a:pPr>
            <a:r>
              <a:rPr lang="en-GB" sz="2000" dirty="0">
                <a:latin typeface="Arial" pitchFamily="-112" charset="0"/>
              </a:rPr>
              <a:t>Setting</a:t>
            </a:r>
            <a:endParaRPr lang="en-US" sz="2000" dirty="0">
              <a:latin typeface="Arial" pitchFamily="-112" charset="0"/>
            </a:endParaRPr>
          </a:p>
        </p:txBody>
      </p:sp>
      <p:sp>
        <p:nvSpPr>
          <p:cNvPr id="9227" name="Text Box 15"/>
          <p:cNvSpPr txBox="1">
            <a:spLocks noChangeArrowheads="1"/>
          </p:cNvSpPr>
          <p:nvPr/>
        </p:nvSpPr>
        <p:spPr bwMode="auto">
          <a:xfrm>
            <a:off x="2268538" y="4221163"/>
            <a:ext cx="1152525" cy="701675"/>
          </a:xfrm>
          <a:prstGeom prst="rect">
            <a:avLst/>
          </a:prstGeom>
          <a:noFill/>
          <a:ln w="9525">
            <a:noFill/>
            <a:miter lim="800000"/>
            <a:headEnd/>
            <a:tailEnd/>
          </a:ln>
        </p:spPr>
        <p:txBody>
          <a:bodyPr>
            <a:prstTxWarp prst="textNoShape">
              <a:avLst/>
            </a:prstTxWarp>
            <a:spAutoFit/>
          </a:bodyPr>
          <a:lstStyle/>
          <a:p>
            <a:pPr>
              <a:spcBef>
                <a:spcPct val="50000"/>
              </a:spcBef>
            </a:pPr>
            <a:r>
              <a:rPr lang="en-GB" sz="2000">
                <a:latin typeface="Arial" pitchFamily="-112" charset="0"/>
              </a:rPr>
              <a:t>Wider World</a:t>
            </a:r>
            <a:endParaRPr lang="en-US" sz="2000">
              <a:latin typeface="Arial" pitchFamily="-112" charset="0"/>
            </a:endParaRPr>
          </a:p>
        </p:txBody>
      </p:sp>
      <p:sp>
        <p:nvSpPr>
          <p:cNvPr id="9228" name="Text Box 17"/>
          <p:cNvSpPr txBox="1">
            <a:spLocks noChangeArrowheads="1"/>
          </p:cNvSpPr>
          <p:nvPr/>
        </p:nvSpPr>
        <p:spPr bwMode="auto">
          <a:xfrm>
            <a:off x="5292725" y="4365625"/>
            <a:ext cx="1511300" cy="396875"/>
          </a:xfrm>
          <a:prstGeom prst="rect">
            <a:avLst/>
          </a:prstGeom>
          <a:noFill/>
          <a:ln w="9525">
            <a:noFill/>
            <a:miter lim="800000"/>
            <a:headEnd/>
            <a:tailEnd/>
          </a:ln>
        </p:spPr>
        <p:txBody>
          <a:bodyPr>
            <a:prstTxWarp prst="textNoShape">
              <a:avLst/>
            </a:prstTxWarp>
            <a:spAutoFit/>
          </a:bodyPr>
          <a:lstStyle/>
          <a:p>
            <a:pPr>
              <a:spcBef>
                <a:spcPct val="50000"/>
              </a:spcBef>
            </a:pPr>
            <a:r>
              <a:rPr lang="en-GB" sz="2000">
                <a:latin typeface="Arial" pitchFamily="-112" charset="0"/>
              </a:rPr>
              <a:t>Community</a:t>
            </a:r>
            <a:endParaRPr lang="en-US" sz="2000">
              <a:latin typeface="Arial" pitchFamily="-112" charset="0"/>
            </a:endParaRPr>
          </a:p>
        </p:txBody>
      </p:sp>
      <p:sp>
        <p:nvSpPr>
          <p:cNvPr id="9229" name="Rectangle 21"/>
          <p:cNvSpPr>
            <a:spLocks noChangeArrowheads="1"/>
          </p:cNvSpPr>
          <p:nvPr/>
        </p:nvSpPr>
        <p:spPr bwMode="auto">
          <a:xfrm>
            <a:off x="990600" y="2667000"/>
            <a:ext cx="1676400" cy="954107"/>
          </a:xfrm>
          <a:prstGeom prst="rect">
            <a:avLst/>
          </a:prstGeom>
          <a:noFill/>
          <a:ln w="9525">
            <a:noFill/>
            <a:miter lim="800000"/>
            <a:headEnd/>
            <a:tailEnd/>
          </a:ln>
        </p:spPr>
        <p:txBody>
          <a:bodyPr wrap="square">
            <a:prstTxWarp prst="textNoShape">
              <a:avLst/>
            </a:prstTxWarp>
            <a:spAutoFit/>
          </a:bodyPr>
          <a:lstStyle/>
          <a:p>
            <a:r>
              <a:rPr lang="en-US" sz="1400" b="1" dirty="0"/>
              <a:t>CULTURAL EXPECTATIONS</a:t>
            </a:r>
          </a:p>
          <a:p>
            <a:r>
              <a:rPr lang="en-US" sz="1400" b="1" dirty="0"/>
              <a:t>OF GIRLS AND BOYS</a:t>
            </a:r>
          </a:p>
        </p:txBody>
      </p:sp>
      <p:sp>
        <p:nvSpPr>
          <p:cNvPr id="9230" name="Rectangle 24"/>
          <p:cNvSpPr>
            <a:spLocks noChangeArrowheads="1"/>
          </p:cNvSpPr>
          <p:nvPr/>
        </p:nvSpPr>
        <p:spPr bwMode="auto">
          <a:xfrm>
            <a:off x="6753225" y="1844675"/>
            <a:ext cx="2112963" cy="517525"/>
          </a:xfrm>
          <a:prstGeom prst="rect">
            <a:avLst/>
          </a:prstGeom>
          <a:noFill/>
          <a:ln w="9525">
            <a:noFill/>
            <a:miter lim="800000"/>
            <a:headEnd/>
            <a:tailEnd/>
          </a:ln>
        </p:spPr>
        <p:txBody>
          <a:bodyPr wrap="none">
            <a:prstTxWarp prst="textNoShape">
              <a:avLst/>
            </a:prstTxWarp>
            <a:spAutoFit/>
          </a:bodyPr>
          <a:lstStyle/>
          <a:p>
            <a:pPr eaLnBrk="0" hangingPunct="0">
              <a:buFont typeface="Symbol" pitchFamily="-112" charset="2"/>
              <a:buNone/>
            </a:pPr>
            <a:r>
              <a:rPr lang="en-US" sz="1400" b="1"/>
              <a:t>LACK OF BI-LINGUAL</a:t>
            </a:r>
          </a:p>
          <a:p>
            <a:pPr eaLnBrk="0" hangingPunct="0">
              <a:buFont typeface="Symbol" pitchFamily="-112" charset="2"/>
              <a:buNone/>
            </a:pPr>
            <a:r>
              <a:rPr lang="en-US" sz="1400" b="1"/>
              <a:t> RESOURCES</a:t>
            </a:r>
          </a:p>
        </p:txBody>
      </p:sp>
      <p:sp>
        <p:nvSpPr>
          <p:cNvPr id="9231" name="Rectangle 25"/>
          <p:cNvSpPr>
            <a:spLocks noChangeArrowheads="1"/>
          </p:cNvSpPr>
          <p:nvPr/>
        </p:nvSpPr>
        <p:spPr bwMode="auto">
          <a:xfrm>
            <a:off x="1524000" y="5562600"/>
            <a:ext cx="2060575" cy="517525"/>
          </a:xfrm>
          <a:prstGeom prst="rect">
            <a:avLst/>
          </a:prstGeom>
          <a:noFill/>
          <a:ln w="9525">
            <a:noFill/>
            <a:miter lim="800000"/>
            <a:headEnd/>
            <a:tailEnd/>
          </a:ln>
        </p:spPr>
        <p:txBody>
          <a:bodyPr wrap="none">
            <a:prstTxWarp prst="textNoShape">
              <a:avLst/>
            </a:prstTxWarp>
            <a:spAutoFit/>
          </a:bodyPr>
          <a:lstStyle/>
          <a:p>
            <a:r>
              <a:rPr lang="en-US" sz="1400" b="1" dirty="0"/>
              <a:t>EXPERIENCE OF </a:t>
            </a:r>
          </a:p>
          <a:p>
            <a:r>
              <a:rPr lang="en-US" sz="1400" b="1" dirty="0"/>
              <a:t>TRAUMATIC EVENTS</a:t>
            </a:r>
          </a:p>
        </p:txBody>
      </p:sp>
      <p:sp>
        <p:nvSpPr>
          <p:cNvPr id="9232" name="Rectangle 28"/>
          <p:cNvSpPr>
            <a:spLocks noChangeArrowheads="1"/>
          </p:cNvSpPr>
          <p:nvPr/>
        </p:nvSpPr>
        <p:spPr bwMode="auto">
          <a:xfrm>
            <a:off x="5867400" y="5562600"/>
            <a:ext cx="2740025" cy="517525"/>
          </a:xfrm>
          <a:prstGeom prst="rect">
            <a:avLst/>
          </a:prstGeom>
          <a:noFill/>
          <a:ln w="9525">
            <a:noFill/>
            <a:miter lim="800000"/>
            <a:headEnd/>
            <a:tailEnd/>
          </a:ln>
        </p:spPr>
        <p:txBody>
          <a:bodyPr wrap="none">
            <a:prstTxWarp prst="textNoShape">
              <a:avLst/>
            </a:prstTxWarp>
            <a:spAutoFit/>
          </a:bodyPr>
          <a:lstStyle/>
          <a:p>
            <a:r>
              <a:rPr lang="en-US" sz="1400" b="1" dirty="0"/>
              <a:t>LIMITED ACCESS TO </a:t>
            </a:r>
          </a:p>
          <a:p>
            <a:r>
              <a:rPr lang="en-US" sz="1400" b="1" dirty="0"/>
              <a:t>ACTIVITIES AND FACILITIES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990600" y="1"/>
            <a:ext cx="7772400" cy="2062103"/>
          </a:xfrm>
          <a:prstGeom prst="rect">
            <a:avLst/>
          </a:prstGeom>
          <a:noFill/>
          <a:ln w="9525">
            <a:noFill/>
            <a:miter lim="800000"/>
            <a:headEnd/>
            <a:tailEnd/>
          </a:ln>
          <a:effec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eaLnBrk="1" hangingPunct="1">
              <a:defRPr/>
            </a:pPr>
            <a:endParaRPr lang="en-GB" altLang="en-US" sz="2800" b="1" dirty="0" smtClean="0">
              <a:solidFill>
                <a:srgbClr val="000000"/>
              </a:solidFill>
              <a:effectLst>
                <a:outerShdw blurRad="38100" dist="38100" dir="2700000" algn="tl">
                  <a:srgbClr val="FFFFFF"/>
                </a:outerShdw>
              </a:effectLst>
              <a:latin typeface="Arial" charset="0"/>
              <a:cs typeface="Arial" charset="0"/>
            </a:endParaRPr>
          </a:p>
          <a:p>
            <a:pPr algn="l" eaLnBrk="1" hangingPunct="1">
              <a:defRPr/>
            </a:pPr>
            <a:r>
              <a:rPr lang="en-GB" altLang="en-US" sz="3600" b="1" dirty="0" err="1" smtClean="0">
                <a:solidFill>
                  <a:srgbClr val="000000"/>
                </a:solidFill>
                <a:effectLst>
                  <a:outerShdw blurRad="38100" dist="38100" dir="2700000" algn="tl">
                    <a:srgbClr val="FFFFFF"/>
                  </a:outerShdw>
                </a:effectLst>
                <a:latin typeface="+mj-lt"/>
                <a:cs typeface="Arial" charset="0"/>
              </a:rPr>
              <a:t>Gwybodaeth</a:t>
            </a:r>
            <a:r>
              <a:rPr lang="en-GB" altLang="en-US" sz="3600" b="1" dirty="0" smtClean="0">
                <a:solidFill>
                  <a:srgbClr val="000000"/>
                </a:solidFill>
                <a:effectLst>
                  <a:outerShdw blurRad="38100" dist="38100" dir="2700000" algn="tl">
                    <a:srgbClr val="FFFFFF"/>
                  </a:outerShdw>
                </a:effectLst>
                <a:latin typeface="+mj-lt"/>
                <a:cs typeface="Arial" charset="0"/>
              </a:rPr>
              <a:t> </a:t>
            </a:r>
            <a:r>
              <a:rPr lang="en-GB" altLang="en-US" sz="3600" b="1" dirty="0" err="1" smtClean="0">
                <a:solidFill>
                  <a:srgbClr val="000000"/>
                </a:solidFill>
                <a:effectLst>
                  <a:outerShdw blurRad="38100" dist="38100" dir="2700000" algn="tl">
                    <a:srgbClr val="FFFFFF"/>
                  </a:outerShdw>
                </a:effectLst>
                <a:latin typeface="+mj-lt"/>
                <a:cs typeface="Arial" charset="0"/>
              </a:rPr>
              <a:t>ddefnyddiol</a:t>
            </a:r>
            <a:endParaRPr lang="en-GB" altLang="en-US" sz="3600" b="1" dirty="0" smtClean="0">
              <a:solidFill>
                <a:srgbClr val="000000"/>
              </a:solidFill>
              <a:effectLst>
                <a:outerShdw blurRad="38100" dist="38100" dir="2700000" algn="tl">
                  <a:srgbClr val="FFFFFF"/>
                </a:outerShdw>
              </a:effectLst>
              <a:latin typeface="+mj-lt"/>
              <a:cs typeface="Arial" charset="0"/>
            </a:endParaRPr>
          </a:p>
          <a:p>
            <a:pPr algn="l" eaLnBrk="1" hangingPunct="1">
              <a:defRPr/>
            </a:pPr>
            <a:r>
              <a:rPr lang="en-GB" altLang="en-US" sz="3600" b="1" dirty="0" smtClean="0">
                <a:solidFill>
                  <a:srgbClr val="660066"/>
                </a:solidFill>
                <a:effectLst>
                  <a:outerShdw blurRad="38100" dist="38100" dir="2700000" algn="tl">
                    <a:srgbClr val="FFFFFF"/>
                  </a:outerShdw>
                </a:effectLst>
                <a:latin typeface="+mj-lt"/>
                <a:cs typeface="Arial" charset="0"/>
              </a:rPr>
              <a:t>Helpful information </a:t>
            </a:r>
            <a:r>
              <a:rPr lang="en-GB" altLang="en-US" sz="2800" b="1" dirty="0" smtClean="0">
                <a:solidFill>
                  <a:srgbClr val="000000"/>
                </a:solidFill>
                <a:effectLst>
                  <a:outerShdw blurRad="38100" dist="38100" dir="2700000" algn="tl">
                    <a:srgbClr val="FFFFFF"/>
                  </a:outerShdw>
                </a:effectLst>
                <a:latin typeface="Arial" charset="0"/>
                <a:cs typeface="Arial" charset="0"/>
              </a:rPr>
              <a:t/>
            </a:r>
            <a:br>
              <a:rPr lang="en-GB" altLang="en-US" sz="2800" b="1" dirty="0" smtClean="0">
                <a:solidFill>
                  <a:srgbClr val="000000"/>
                </a:solidFill>
                <a:effectLst>
                  <a:outerShdw blurRad="38100" dist="38100" dir="2700000" algn="tl">
                    <a:srgbClr val="FFFFFF"/>
                  </a:outerShdw>
                </a:effectLst>
                <a:latin typeface="Arial" charset="0"/>
                <a:cs typeface="Arial" charset="0"/>
              </a:rPr>
            </a:br>
            <a:endParaRPr lang="en-GB" altLang="en-US" sz="2800" b="1" dirty="0" smtClean="0">
              <a:solidFill>
                <a:srgbClr val="000000"/>
              </a:solidFill>
              <a:effectLst>
                <a:outerShdw blurRad="38100" dist="38100" dir="2700000" algn="tl">
                  <a:srgbClr val="FFFFFF"/>
                </a:outerShdw>
              </a:effectLst>
              <a:latin typeface="Arial" charset="0"/>
              <a:cs typeface="Arial" charset="0"/>
            </a:endParaRPr>
          </a:p>
        </p:txBody>
      </p:sp>
      <p:sp>
        <p:nvSpPr>
          <p:cNvPr id="14339" name="Rectangle 3"/>
          <p:cNvSpPr>
            <a:spLocks noChangeArrowheads="1"/>
          </p:cNvSpPr>
          <p:nvPr/>
        </p:nvSpPr>
        <p:spPr bwMode="auto">
          <a:xfrm>
            <a:off x="533400" y="1981200"/>
            <a:ext cx="7696200" cy="523220"/>
          </a:xfrm>
          <a:prstGeom prst="rect">
            <a:avLst/>
          </a:prstGeom>
          <a:noFill/>
          <a:ln w="9525">
            <a:noFill/>
            <a:miter lim="800000"/>
            <a:headEnd/>
            <a:tailEnd/>
          </a:ln>
        </p:spPr>
        <p:txBody>
          <a:bodyPr>
            <a:prstTxWarp prst="textNoShape">
              <a:avLst/>
            </a:prstTxWarp>
            <a:spAutoFit/>
          </a:bodyPr>
          <a:lstStyle/>
          <a:p>
            <a:pPr algn="l">
              <a:spcBef>
                <a:spcPct val="20000"/>
              </a:spcBef>
              <a:buClr>
                <a:schemeClr val="hlink"/>
              </a:buClr>
              <a:buSzPct val="120000"/>
              <a:buFontTx/>
              <a:buChar char="•"/>
            </a:pPr>
            <a:r>
              <a:rPr lang="en-GB" sz="2800" dirty="0" smtClean="0">
                <a:solidFill>
                  <a:srgbClr val="000000"/>
                </a:solidFill>
                <a:latin typeface="Arial" pitchFamily="-112" charset="0"/>
                <a:ea typeface="Arial" pitchFamily="-112" charset="0"/>
                <a:cs typeface="Arial" pitchFamily="-112" charset="0"/>
              </a:rPr>
              <a:t> </a:t>
            </a:r>
            <a:endParaRPr lang="en-GB" sz="2800" dirty="0">
              <a:solidFill>
                <a:srgbClr val="000000"/>
              </a:solidFill>
              <a:latin typeface="Arial" pitchFamily="-112" charset="0"/>
              <a:ea typeface="Arial" pitchFamily="-112" charset="0"/>
              <a:cs typeface="Arial" pitchFamily="-112" charset="0"/>
            </a:endParaRPr>
          </a:p>
        </p:txBody>
      </p:sp>
      <p:pic>
        <p:nvPicPr>
          <p:cNvPr id="10244" name="Picture 6" descr="MPj04437590000[1]"/>
          <p:cNvPicPr>
            <a:picLocks noChangeAspect="1" noChangeArrowheads="1"/>
          </p:cNvPicPr>
          <p:nvPr/>
        </p:nvPicPr>
        <p:blipFill>
          <a:blip r:embed="rId3"/>
          <a:srcRect/>
          <a:stretch>
            <a:fillRect/>
          </a:stretch>
        </p:blipFill>
        <p:spPr bwMode="auto">
          <a:xfrm>
            <a:off x="6705600" y="304800"/>
            <a:ext cx="1595967" cy="1196975"/>
          </a:xfrm>
          <a:prstGeom prst="rect">
            <a:avLst/>
          </a:prstGeom>
          <a:noFill/>
          <a:ln w="9525">
            <a:noFill/>
            <a:miter lim="800000"/>
            <a:headEnd/>
            <a:tailEnd/>
          </a:ln>
        </p:spPr>
      </p:pic>
      <p:sp>
        <p:nvSpPr>
          <p:cNvPr id="6" name="Content Placeholder 5"/>
          <p:cNvSpPr>
            <a:spLocks noGrp="1"/>
          </p:cNvSpPr>
          <p:nvPr>
            <p:ph sz="half" idx="1"/>
          </p:nvPr>
        </p:nvSpPr>
        <p:spPr>
          <a:xfrm>
            <a:off x="1371600" y="1752600"/>
            <a:ext cx="3657600" cy="4663440"/>
          </a:xfrm>
        </p:spPr>
        <p:txBody>
          <a:bodyPr>
            <a:normAutofit lnSpcReduction="10000"/>
          </a:bodyPr>
          <a:lstStyle/>
          <a:p>
            <a:r>
              <a:rPr lang="en-US" dirty="0" err="1" smtClean="0"/>
              <a:t>Gwlad</a:t>
            </a:r>
            <a:r>
              <a:rPr lang="en-US" dirty="0" smtClean="0"/>
              <a:t> </a:t>
            </a:r>
            <a:r>
              <a:rPr lang="en-US" dirty="0" err="1" smtClean="0"/>
              <a:t>enedigol</a:t>
            </a:r>
            <a:endParaRPr lang="en-US" dirty="0" smtClean="0"/>
          </a:p>
          <a:p>
            <a:r>
              <a:rPr lang="en-US" dirty="0" err="1" smtClean="0"/>
              <a:t>Iaith</a:t>
            </a:r>
            <a:r>
              <a:rPr lang="en-US" dirty="0" smtClean="0"/>
              <a:t> </a:t>
            </a:r>
            <a:r>
              <a:rPr lang="en-US" dirty="0" err="1" smtClean="0"/>
              <a:t>gyntaf</a:t>
            </a:r>
            <a:endParaRPr lang="en-US" dirty="0" smtClean="0"/>
          </a:p>
          <a:p>
            <a:r>
              <a:rPr lang="en-US" dirty="0" err="1" smtClean="0"/>
              <a:t>Ieithoedd</a:t>
            </a:r>
            <a:r>
              <a:rPr lang="en-US" dirty="0" smtClean="0"/>
              <a:t> </a:t>
            </a:r>
            <a:r>
              <a:rPr lang="en-US" dirty="0" err="1" smtClean="0"/>
              <a:t>eraill</a:t>
            </a:r>
            <a:r>
              <a:rPr lang="en-US" dirty="0" smtClean="0"/>
              <a:t> </a:t>
            </a:r>
            <a:r>
              <a:rPr lang="en-US" dirty="0" err="1" smtClean="0"/>
              <a:t>y</a:t>
            </a:r>
            <a:r>
              <a:rPr lang="en-US" dirty="0" smtClean="0"/>
              <a:t> </a:t>
            </a:r>
            <a:r>
              <a:rPr lang="en-US" dirty="0" err="1" smtClean="0"/>
              <a:t>teulu</a:t>
            </a:r>
            <a:endParaRPr lang="en-US" dirty="0" smtClean="0"/>
          </a:p>
          <a:p>
            <a:r>
              <a:rPr lang="en-US" dirty="0" err="1" smtClean="0"/>
              <a:t>Statws</a:t>
            </a:r>
            <a:r>
              <a:rPr lang="en-US" dirty="0" smtClean="0"/>
              <a:t> </a:t>
            </a:r>
            <a:r>
              <a:rPr lang="en-US" dirty="0" err="1" smtClean="0"/>
              <a:t>mewnfudo</a:t>
            </a:r>
            <a:endParaRPr lang="en-US" dirty="0" smtClean="0"/>
          </a:p>
          <a:p>
            <a:r>
              <a:rPr lang="en-US" dirty="0" err="1" smtClean="0"/>
              <a:t>Nifer</a:t>
            </a:r>
            <a:r>
              <a:rPr lang="en-US" dirty="0" smtClean="0"/>
              <a:t> </a:t>
            </a:r>
            <a:r>
              <a:rPr lang="en-US" dirty="0" err="1" smtClean="0"/>
              <a:t>o</a:t>
            </a:r>
            <a:r>
              <a:rPr lang="en-US" dirty="0" smtClean="0"/>
              <a:t> </a:t>
            </a:r>
            <a:r>
              <a:rPr lang="en-US" dirty="0" err="1" smtClean="0"/>
              <a:t>flynyddoedd</a:t>
            </a:r>
            <a:r>
              <a:rPr lang="en-US" dirty="0" smtClean="0"/>
              <a:t> </a:t>
            </a:r>
            <a:r>
              <a:rPr lang="en-US" dirty="0" err="1" smtClean="0"/>
              <a:t>yn</a:t>
            </a:r>
            <a:r>
              <a:rPr lang="en-US" dirty="0" smtClean="0"/>
              <a:t> </a:t>
            </a:r>
            <a:r>
              <a:rPr lang="en-US" dirty="0" err="1" smtClean="0"/>
              <a:t>y</a:t>
            </a:r>
            <a:r>
              <a:rPr lang="en-US" dirty="0" smtClean="0"/>
              <a:t> DU</a:t>
            </a:r>
          </a:p>
          <a:p>
            <a:r>
              <a:rPr lang="en-US" dirty="0" err="1" smtClean="0"/>
              <a:t>Crefydd</a:t>
            </a:r>
            <a:endParaRPr lang="en-US" dirty="0" smtClean="0"/>
          </a:p>
          <a:p>
            <a:r>
              <a:rPr lang="en-US" dirty="0" smtClean="0"/>
              <a:t>Hanes </a:t>
            </a:r>
            <a:r>
              <a:rPr lang="en-US" dirty="0" err="1" smtClean="0"/>
              <a:t>addysgol</a:t>
            </a:r>
            <a:endParaRPr lang="en-US" dirty="0" smtClean="0"/>
          </a:p>
          <a:p>
            <a:r>
              <a:rPr lang="en-US" dirty="0" err="1" smtClean="0"/>
              <a:t>Ethnigrwydd</a:t>
            </a:r>
            <a:endParaRPr lang="en-US" dirty="0" smtClean="0"/>
          </a:p>
          <a:p>
            <a:endParaRPr lang="en-US" dirty="0" smtClean="0"/>
          </a:p>
          <a:p>
            <a:endParaRPr lang="en-US" dirty="0"/>
          </a:p>
        </p:txBody>
      </p:sp>
      <p:sp>
        <p:nvSpPr>
          <p:cNvPr id="7" name="Content Placeholder 6"/>
          <p:cNvSpPr>
            <a:spLocks noGrp="1"/>
          </p:cNvSpPr>
          <p:nvPr>
            <p:ph sz="half" idx="2"/>
          </p:nvPr>
        </p:nvSpPr>
        <p:spPr>
          <a:xfrm>
            <a:off x="5257800" y="1752600"/>
            <a:ext cx="3657600" cy="4663440"/>
          </a:xfrm>
        </p:spPr>
        <p:txBody>
          <a:bodyPr>
            <a:normAutofit lnSpcReduction="10000"/>
          </a:bodyPr>
          <a:lstStyle/>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Country of origin</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First language</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Other languages spoken in family</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Immigration status</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Number of years in the UK</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Religion</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Education history</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Ethnicity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4339"/>
                                        </p:tgtEl>
                                        <p:attrNameLst>
                                          <p:attrName>style.visibility</p:attrName>
                                        </p:attrNameLst>
                                      </p:cBhvr>
                                      <p:to>
                                        <p:strVal val="visible"/>
                                      </p:to>
                                    </p:set>
                                    <p:anim calcmode="lin" valueType="num">
                                      <p:cBhvr additive="base">
                                        <p:cTn id="7" dur="500" fill="hold"/>
                                        <p:tgtEl>
                                          <p:spTgt spid="14339"/>
                                        </p:tgtEl>
                                        <p:attrNameLst>
                                          <p:attrName>ppt_x</p:attrName>
                                        </p:attrNameLst>
                                      </p:cBhvr>
                                      <p:tavLst>
                                        <p:tav tm="0">
                                          <p:val>
                                            <p:strVal val="1+#ppt_w/2"/>
                                          </p:val>
                                        </p:tav>
                                        <p:tav tm="100000">
                                          <p:val>
                                            <p:strVal val="#ppt_x"/>
                                          </p:val>
                                        </p:tav>
                                      </p:tavLst>
                                    </p:anim>
                                    <p:anim calcmode="lin" valueType="num">
                                      <p:cBhvr additive="base">
                                        <p:cTn id="8" dur="500" fill="hold"/>
                                        <p:tgtEl>
                                          <p:spTgt spid="143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autoUpdateAnimBg="0"/>
    </p:bld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p:txBody>
          <a:bodyPr wrap="square" lIns="91440" tIns="45720" rIns="91440" bIns="45720" numCol="1" anchorCtr="0" compatLnSpc="1">
            <a:prstTxWarp prst="textNoShape">
              <a:avLst/>
            </a:prstTxWarp>
            <a:normAutofit fontScale="90000"/>
          </a:bodyPr>
          <a:lstStyle/>
          <a:p>
            <a:pPr algn="ctr" eaLnBrk="1" hangingPunct="1">
              <a:defRPr/>
            </a:pPr>
            <a:r>
              <a:rPr lang="en-GB" sz="3600" u="sng" dirty="0" err="1" smtClean="0">
                <a:effectLst/>
              </a:rPr>
              <a:t>Strategaethau</a:t>
            </a:r>
            <a:r>
              <a:rPr lang="en-GB" sz="3600" u="sng" dirty="0" smtClean="0">
                <a:effectLst/>
              </a:rPr>
              <a:t> </a:t>
            </a:r>
            <a:r>
              <a:rPr lang="en-GB" sz="3600" u="sng" dirty="0" err="1" smtClean="0">
                <a:effectLst/>
              </a:rPr>
              <a:t>Dosbarth</a:t>
            </a:r>
            <a:r>
              <a:rPr lang="en-GB" sz="3600" u="sng" dirty="0" smtClean="0">
                <a:effectLst/>
              </a:rPr>
              <a:t/>
            </a:r>
            <a:br>
              <a:rPr lang="en-GB" sz="3600" u="sng" dirty="0" smtClean="0">
                <a:effectLst/>
              </a:rPr>
            </a:br>
            <a:r>
              <a:rPr lang="en-GB" sz="3600" u="sng" dirty="0" smtClean="0">
                <a:solidFill>
                  <a:srgbClr val="660066"/>
                </a:solidFill>
                <a:effectLst/>
              </a:rPr>
              <a:t>Classroom Strategies</a:t>
            </a:r>
            <a:endParaRPr lang="en-US" sz="3600" u="sng" dirty="0" smtClean="0">
              <a:solidFill>
                <a:srgbClr val="660066"/>
              </a:solidFill>
              <a:effectLst/>
            </a:endParaRPr>
          </a:p>
        </p:txBody>
      </p:sp>
      <p:sp>
        <p:nvSpPr>
          <p:cNvPr id="20483" name="Rectangle 3"/>
          <p:cNvSpPr>
            <a:spLocks noGrp="1"/>
          </p:cNvSpPr>
          <p:nvPr>
            <p:ph type="body" idx="1"/>
          </p:nvPr>
        </p:nvSpPr>
        <p:spPr/>
        <p:txBody>
          <a:bodyPr>
            <a:normAutofit fontScale="85000" lnSpcReduction="20000"/>
          </a:bodyPr>
          <a:lstStyle/>
          <a:p>
            <a:pPr eaLnBrk="1" hangingPunct="1">
              <a:lnSpc>
                <a:spcPct val="90000"/>
              </a:lnSpc>
              <a:buFont typeface="Wingdings 3" pitchFamily="-112" charset="2"/>
              <a:buNone/>
            </a:pPr>
            <a:r>
              <a:rPr lang="en-GB" sz="2300" dirty="0" err="1" smtClean="0">
                <a:latin typeface="Arial Unicode MS" pitchFamily="-112" charset="0"/>
              </a:rPr>
              <a:t>cyswllt</a:t>
            </a:r>
            <a:r>
              <a:rPr lang="en-GB" sz="2300" dirty="0" smtClean="0">
                <a:latin typeface="Arial Unicode MS" pitchFamily="-112" charset="0"/>
              </a:rPr>
              <a:t> </a:t>
            </a:r>
            <a:r>
              <a:rPr lang="en-GB" sz="2300" dirty="0" err="1" smtClean="0">
                <a:latin typeface="Arial Unicode MS" pitchFamily="-112" charset="0"/>
              </a:rPr>
              <a:t>llygad</a:t>
            </a:r>
            <a:r>
              <a:rPr lang="en-GB" sz="2300" dirty="0" smtClean="0">
                <a:latin typeface="Arial Unicode MS" pitchFamily="-112" charset="0"/>
              </a:rPr>
              <a:t>                             </a:t>
            </a:r>
            <a:r>
              <a:rPr lang="en-GB" sz="2300" dirty="0" err="1" smtClean="0">
                <a:latin typeface="Arial Unicode MS" pitchFamily="-112" charset="0"/>
              </a:rPr>
              <a:t>amser</a:t>
            </a:r>
            <a:r>
              <a:rPr lang="en-GB" sz="2300" dirty="0" smtClean="0">
                <a:latin typeface="Arial Unicode MS" pitchFamily="-112" charset="0"/>
              </a:rPr>
              <a:t> </a:t>
            </a:r>
            <a:r>
              <a:rPr lang="en-GB" sz="2300" dirty="0" err="1" smtClean="0">
                <a:latin typeface="Arial Unicode MS" pitchFamily="-112" charset="0"/>
              </a:rPr>
              <a:t>i</a:t>
            </a:r>
            <a:r>
              <a:rPr lang="en-GB" sz="2300" dirty="0" smtClean="0">
                <a:latin typeface="Arial Unicode MS" pitchFamily="-112" charset="0"/>
              </a:rPr>
              <a:t> </a:t>
            </a:r>
            <a:r>
              <a:rPr lang="en-GB" sz="2300" dirty="0" err="1" smtClean="0">
                <a:latin typeface="Arial Unicode MS" pitchFamily="-112" charset="0"/>
              </a:rPr>
              <a:t>gynllunio</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a:solidFill>
                  <a:srgbClr val="660066"/>
                </a:solidFill>
                <a:latin typeface="Arial Unicode MS" pitchFamily="-112" charset="0"/>
              </a:rPr>
              <a:t>eye </a:t>
            </a:r>
            <a:r>
              <a:rPr lang="en-GB" sz="2300" dirty="0" smtClean="0">
                <a:solidFill>
                  <a:srgbClr val="660066"/>
                </a:solidFill>
                <a:latin typeface="Arial Unicode MS" pitchFamily="-112" charset="0"/>
              </a:rPr>
              <a:t>contact                               </a:t>
            </a:r>
            <a:r>
              <a:rPr lang="en-GB" sz="2300" dirty="0" smtClean="0">
                <a:latin typeface="Arial Unicode MS" pitchFamily="-112" charset="0"/>
              </a:rPr>
              <a:t>ac </a:t>
            </a:r>
            <a:r>
              <a:rPr lang="en-GB" sz="2300" dirty="0" err="1" smtClean="0">
                <a:latin typeface="Arial Unicode MS" pitchFamily="-112" charset="0"/>
              </a:rPr>
              <a:t>i</a:t>
            </a:r>
            <a:r>
              <a:rPr lang="en-GB" sz="2300" dirty="0" smtClean="0">
                <a:latin typeface="Arial Unicode MS" pitchFamily="-112" charset="0"/>
              </a:rPr>
              <a:t> </a:t>
            </a:r>
            <a:r>
              <a:rPr lang="en-GB" sz="2300" dirty="0" err="1" smtClean="0">
                <a:latin typeface="Arial Unicode MS" pitchFamily="-112" charset="0"/>
              </a:rPr>
              <a:t>siarad</a:t>
            </a:r>
            <a:endParaRPr lang="en-GB" sz="2300" dirty="0" smtClean="0">
              <a:latin typeface="Arial Unicode MS" pitchFamily="-112" charset="0"/>
            </a:endParaRPr>
          </a:p>
          <a:p>
            <a:pPr>
              <a:lnSpc>
                <a:spcPct val="90000"/>
              </a:lnSpc>
              <a:buNone/>
            </a:pPr>
            <a:r>
              <a:rPr lang="en-GB" sz="2300" dirty="0" smtClean="0">
                <a:latin typeface="Arial Unicode MS" pitchFamily="-112" charset="0"/>
              </a:rPr>
              <a:t>                                                   </a:t>
            </a:r>
            <a:r>
              <a:rPr lang="en-GB" sz="2300" dirty="0" smtClean="0">
                <a:solidFill>
                  <a:srgbClr val="660066"/>
                </a:solidFill>
                <a:latin typeface="Arial Unicode MS" pitchFamily="-112" charset="0"/>
              </a:rPr>
              <a:t>time to plan </a:t>
            </a:r>
          </a:p>
          <a:p>
            <a:pPr eaLnBrk="1" hangingPunct="1">
              <a:lnSpc>
                <a:spcPct val="90000"/>
              </a:lnSpc>
              <a:buFont typeface="Wingdings 3" pitchFamily="-112" charset="2"/>
              <a:buNone/>
            </a:pPr>
            <a:r>
              <a:rPr lang="en-GB" sz="2300" dirty="0" smtClean="0">
                <a:solidFill>
                  <a:srgbClr val="660066"/>
                </a:solidFill>
                <a:latin typeface="Arial Unicode MS" pitchFamily="-112" charset="0"/>
              </a:rPr>
              <a:t>                                                   and </a:t>
            </a:r>
            <a:r>
              <a:rPr lang="en-GB" sz="2300" dirty="0">
                <a:solidFill>
                  <a:srgbClr val="660066"/>
                </a:solidFill>
                <a:latin typeface="Arial Unicode MS" pitchFamily="-112" charset="0"/>
              </a:rPr>
              <a:t>to talk</a:t>
            </a: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smtClean="0">
              <a:latin typeface="Arial Unicode MS" pitchFamily="-112" charset="0"/>
            </a:endParaRPr>
          </a:p>
          <a:p>
            <a:pPr eaLnBrk="1" hangingPunct="1">
              <a:lnSpc>
                <a:spcPct val="90000"/>
              </a:lnSpc>
              <a:buFont typeface="Wingdings 3" pitchFamily="-112" charset="2"/>
              <a:buNone/>
            </a:pPr>
            <a:r>
              <a:rPr lang="en-GB" sz="2300" dirty="0" err="1" smtClean="0">
                <a:latin typeface="Arial Unicode MS" pitchFamily="-112" charset="0"/>
              </a:rPr>
              <a:t>rhoi</a:t>
            </a:r>
            <a:r>
              <a:rPr lang="en-GB" sz="2300" dirty="0" smtClean="0">
                <a:latin typeface="Arial Unicode MS" pitchFamily="-112" charset="0"/>
              </a:rPr>
              <a:t> </a:t>
            </a:r>
            <a:r>
              <a:rPr lang="en-GB" sz="2300" dirty="0" err="1" smtClean="0">
                <a:latin typeface="Arial Unicode MS" pitchFamily="-112" charset="0"/>
              </a:rPr>
              <a:t>ciw</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solidFill>
                  <a:srgbClr val="660066"/>
                </a:solidFill>
                <a:latin typeface="Arial Unicode MS" pitchFamily="-112" charset="0"/>
              </a:rPr>
              <a:t>cue </a:t>
            </a:r>
            <a:r>
              <a:rPr lang="en-GB" sz="2300" dirty="0">
                <a:solidFill>
                  <a:srgbClr val="660066"/>
                </a:solidFill>
                <a:latin typeface="Arial Unicode MS" pitchFamily="-112" charset="0"/>
              </a:rPr>
              <a:t>them in</a:t>
            </a:r>
            <a:endParaRPr lang="en-GB" sz="2300" dirty="0" smtClean="0">
              <a:solidFill>
                <a:srgbClr val="660066"/>
              </a:solidFill>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err="1" smtClean="0">
                <a:latin typeface="Arial Unicode MS" pitchFamily="-112" charset="0"/>
              </a:rPr>
              <a:t>gwirio</a:t>
            </a:r>
            <a:r>
              <a:rPr lang="en-GB" sz="2300" dirty="0" smtClean="0">
                <a:latin typeface="Arial Unicode MS" pitchFamily="-112" charset="0"/>
              </a:rPr>
              <a:t> </a:t>
            </a:r>
            <a:r>
              <a:rPr lang="en-GB" sz="2300" dirty="0" err="1" smtClean="0">
                <a:latin typeface="Arial Unicode MS" pitchFamily="-112" charset="0"/>
              </a:rPr>
              <a:t>dealltwriaeth</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a:latin typeface="Arial Unicode MS" pitchFamily="-112" charset="0"/>
              </a:rPr>
              <a:t>                                             </a:t>
            </a:r>
            <a:r>
              <a:rPr lang="en-GB" sz="2300" dirty="0" smtClean="0">
                <a:latin typeface="Arial Unicode MS" pitchFamily="-112" charset="0"/>
              </a:rPr>
              <a:t> </a:t>
            </a:r>
            <a:r>
              <a:rPr lang="en-GB" sz="2300" dirty="0" smtClean="0">
                <a:solidFill>
                  <a:srgbClr val="660066"/>
                </a:solidFill>
                <a:latin typeface="Arial Unicode MS" pitchFamily="-112" charset="0"/>
              </a:rPr>
              <a:t>check </a:t>
            </a:r>
            <a:r>
              <a:rPr lang="en-GB" sz="2300" dirty="0">
                <a:solidFill>
                  <a:srgbClr val="660066"/>
                </a:solidFill>
                <a:latin typeface="Arial Unicode MS" pitchFamily="-112" charset="0"/>
              </a:rPr>
              <a:t>understanding  </a:t>
            </a: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r>
              <a:rPr lang="en-GB" sz="2300" dirty="0">
                <a:latin typeface="Arial Unicode MS" pitchFamily="-112" charset="0"/>
              </a:rPr>
              <a:t>            </a:t>
            </a:r>
            <a:r>
              <a:rPr lang="en-GB" sz="2300" dirty="0" smtClean="0">
                <a:latin typeface="Arial Unicode MS" pitchFamily="-112" charset="0"/>
              </a:rPr>
              <a:t>     </a:t>
            </a:r>
            <a:r>
              <a:rPr lang="en-GB" sz="2300" dirty="0" err="1" smtClean="0">
                <a:latin typeface="Arial Unicode MS" pitchFamily="-112" charset="0"/>
              </a:rPr>
              <a:t>helpu</a:t>
            </a:r>
            <a:r>
              <a:rPr lang="en-GB" sz="2300" dirty="0" smtClean="0">
                <a:latin typeface="Arial Unicode MS" pitchFamily="-112" charset="0"/>
              </a:rPr>
              <a:t> </a:t>
            </a:r>
            <a:r>
              <a:rPr lang="en-GB" sz="2300" dirty="0" err="1" smtClean="0">
                <a:latin typeface="Arial Unicode MS" pitchFamily="-112" charset="0"/>
              </a:rPr>
              <a:t>gyda</a:t>
            </a:r>
            <a:r>
              <a:rPr lang="en-GB" sz="2300" dirty="0" smtClean="0">
                <a:latin typeface="Arial Unicode MS" pitchFamily="-112" charset="0"/>
              </a:rPr>
              <a:t> </a:t>
            </a:r>
            <a:r>
              <a:rPr lang="en-GB" sz="2300" dirty="0" err="1" smtClean="0">
                <a:latin typeface="Arial Unicode MS" pitchFamily="-112" charset="0"/>
              </a:rPr>
              <a:t>dilyniant</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smtClean="0">
                <a:solidFill>
                  <a:srgbClr val="660066"/>
                </a:solidFill>
                <a:latin typeface="Arial Unicode MS" pitchFamily="-112" charset="0"/>
              </a:rPr>
              <a:t>help </a:t>
            </a:r>
            <a:r>
              <a:rPr lang="en-GB" sz="2300" dirty="0">
                <a:solidFill>
                  <a:srgbClr val="660066"/>
                </a:solidFill>
                <a:latin typeface="Arial Unicode MS" pitchFamily="-112" charset="0"/>
              </a:rPr>
              <a:t>them sequence</a:t>
            </a:r>
          </a:p>
        </p:txBody>
      </p:sp>
      <p:pic>
        <p:nvPicPr>
          <p:cNvPr id="20484" name="Picture 6" descr="MPj04093110000[1]"/>
          <p:cNvPicPr>
            <a:picLocks noChangeAspect="1" noChangeArrowheads="1"/>
          </p:cNvPicPr>
          <p:nvPr/>
        </p:nvPicPr>
        <p:blipFill>
          <a:blip r:embed="rId2"/>
          <a:srcRect/>
          <a:stretch>
            <a:fillRect/>
          </a:stretch>
        </p:blipFill>
        <p:spPr bwMode="auto">
          <a:xfrm>
            <a:off x="3581400" y="1447800"/>
            <a:ext cx="1081088" cy="1081087"/>
          </a:xfrm>
          <a:prstGeom prst="rect">
            <a:avLst/>
          </a:prstGeom>
          <a:noFill/>
          <a:ln w="9525">
            <a:noFill/>
            <a:miter lim="800000"/>
            <a:headEnd/>
            <a:tailEnd/>
          </a:ln>
        </p:spPr>
      </p:pic>
      <p:sp>
        <p:nvSpPr>
          <p:cNvPr id="20485" name="AutoShape 7"/>
          <p:cNvSpPr>
            <a:spLocks noChangeArrowheads="1"/>
          </p:cNvSpPr>
          <p:nvPr/>
        </p:nvSpPr>
        <p:spPr bwMode="auto">
          <a:xfrm>
            <a:off x="2819400" y="3048000"/>
            <a:ext cx="2232025" cy="792163"/>
          </a:xfrm>
          <a:prstGeom prst="wedgeRoundRectCallout">
            <a:avLst>
              <a:gd name="adj1" fmla="val -59884"/>
              <a:gd name="adj2" fmla="val 88278"/>
              <a:gd name="adj3" fmla="val 16667"/>
            </a:avLst>
          </a:prstGeom>
          <a:solidFill>
            <a:schemeClr val="accent1"/>
          </a:solidFill>
          <a:ln w="9525">
            <a:solidFill>
              <a:schemeClr val="tx1"/>
            </a:solidFill>
            <a:miter lim="800000"/>
            <a:headEnd/>
            <a:tailEnd/>
          </a:ln>
        </p:spPr>
        <p:txBody>
          <a:bodyPr>
            <a:prstTxWarp prst="textNoShape">
              <a:avLst/>
            </a:prstTxWarp>
          </a:bodyPr>
          <a:lstStyle/>
          <a:p>
            <a:r>
              <a:rPr lang="en-GB"/>
              <a:t>GEORGE</a:t>
            </a:r>
            <a:endParaRPr lang="en-US"/>
          </a:p>
        </p:txBody>
      </p:sp>
      <p:pic>
        <p:nvPicPr>
          <p:cNvPr id="20486" name="Picture 12" descr="MPj04395230000[1]"/>
          <p:cNvPicPr>
            <a:picLocks noChangeAspect="1" noChangeArrowheads="1"/>
          </p:cNvPicPr>
          <p:nvPr/>
        </p:nvPicPr>
        <p:blipFill>
          <a:blip r:embed="rId3"/>
          <a:srcRect/>
          <a:stretch>
            <a:fillRect/>
          </a:stretch>
        </p:blipFill>
        <p:spPr bwMode="auto">
          <a:xfrm>
            <a:off x="1219200" y="4724400"/>
            <a:ext cx="1279525" cy="1916112"/>
          </a:xfrm>
          <a:prstGeom prst="rect">
            <a:avLst/>
          </a:prstGeom>
          <a:noFill/>
          <a:ln w="9525">
            <a:noFill/>
            <a:miter lim="800000"/>
            <a:headEnd/>
            <a:tailEnd/>
          </a:ln>
        </p:spPr>
      </p:pic>
      <p:pic>
        <p:nvPicPr>
          <p:cNvPr id="20487" name="Picture 13" descr="MPj04389890000[1]"/>
          <p:cNvPicPr>
            <a:picLocks noChangeAspect="1" noChangeArrowheads="1"/>
          </p:cNvPicPr>
          <p:nvPr/>
        </p:nvPicPr>
        <p:blipFill>
          <a:blip r:embed="rId4"/>
          <a:srcRect/>
          <a:stretch>
            <a:fillRect/>
          </a:stretch>
        </p:blipFill>
        <p:spPr bwMode="auto">
          <a:xfrm>
            <a:off x="7467600" y="1524000"/>
            <a:ext cx="1439863" cy="1471612"/>
          </a:xfrm>
          <a:prstGeom prst="rect">
            <a:avLst/>
          </a:prstGeom>
          <a:noFill/>
          <a:ln w="9525">
            <a:noFill/>
            <a:miter lim="800000"/>
            <a:headEnd/>
            <a:tailEnd/>
          </a:ln>
        </p:spPr>
      </p:pic>
      <p:pic>
        <p:nvPicPr>
          <p:cNvPr id="20488" name="Picture 14" descr="MCj04414980000[1]"/>
          <p:cNvPicPr>
            <a:picLocks noChangeAspect="1" noChangeArrowheads="1"/>
          </p:cNvPicPr>
          <p:nvPr/>
        </p:nvPicPr>
        <p:blipFill>
          <a:blip r:embed="rId5"/>
          <a:srcRect/>
          <a:stretch>
            <a:fillRect/>
          </a:stretch>
        </p:blipFill>
        <p:spPr bwMode="auto">
          <a:xfrm>
            <a:off x="7596188" y="3716338"/>
            <a:ext cx="1254125" cy="1254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 </a:t>
            </a:r>
            <a:r>
              <a:rPr lang="en-US" dirty="0" err="1" smtClean="0"/>
              <a:t>dewch</a:t>
            </a:r>
            <a:r>
              <a:rPr lang="en-US" dirty="0" smtClean="0"/>
              <a:t> </a:t>
            </a:r>
            <a:r>
              <a:rPr lang="en-US" dirty="0" err="1" smtClean="0"/>
              <a:t>i</a:t>
            </a:r>
            <a:r>
              <a:rPr lang="en-US" dirty="0" smtClean="0"/>
              <a:t> </a:t>
            </a:r>
            <a:r>
              <a:rPr lang="en-US" dirty="0" err="1" smtClean="0"/>
              <a:t>ddathlu</a:t>
            </a:r>
            <a:r>
              <a:rPr lang="en-US" dirty="0" smtClean="0"/>
              <a:t>?</a:t>
            </a:r>
            <a:br>
              <a:rPr lang="en-US" dirty="0" smtClean="0"/>
            </a:br>
            <a:r>
              <a:rPr lang="en-US" dirty="0" smtClean="0"/>
              <a:t>Let’s celebrate?</a:t>
            </a:r>
            <a:endParaRPr lang="en-US" dirty="0"/>
          </a:p>
        </p:txBody>
      </p:sp>
      <p:sp>
        <p:nvSpPr>
          <p:cNvPr id="4" name="TextBox 3"/>
          <p:cNvSpPr txBox="1"/>
          <p:nvPr/>
        </p:nvSpPr>
        <p:spPr>
          <a:xfrm>
            <a:off x="1371600" y="1752600"/>
            <a:ext cx="7391400" cy="5078313"/>
          </a:xfrm>
          <a:prstGeom prst="rect">
            <a:avLst/>
          </a:prstGeom>
          <a:noFill/>
        </p:spPr>
        <p:txBody>
          <a:bodyPr wrap="square" rtlCol="0">
            <a:spAutoFit/>
          </a:bodyPr>
          <a:lstStyle/>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o</a:t>
            </a:r>
            <a:r>
              <a:rPr lang="en-US" sz="2400" dirty="0" smtClean="0"/>
              <a:t> </a:t>
            </a:r>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a:t>
            </a:r>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gyda</a:t>
            </a:r>
            <a:r>
              <a:rPr lang="en-US" sz="2400" dirty="0" smtClean="0"/>
              <a:t> </a:t>
            </a:r>
            <a:r>
              <a:rPr lang="en-US" sz="2400" dirty="0" err="1" smtClean="0"/>
              <a:t>ni</a:t>
            </a:r>
            <a:r>
              <a:rPr lang="en-US" sz="2400" dirty="0" smtClean="0"/>
              <a:t>.</a:t>
            </a:r>
          </a:p>
          <a:p>
            <a:endParaRPr lang="en-US" sz="2400" dirty="0" smtClean="0"/>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o</a:t>
            </a:r>
            <a:r>
              <a:rPr lang="en-US" sz="2400" dirty="0" smtClean="0"/>
              <a:t> </a:t>
            </a:r>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a:t>
            </a:r>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gyda</a:t>
            </a:r>
            <a:r>
              <a:rPr lang="en-US" sz="2400" dirty="0" smtClean="0"/>
              <a:t> </a:t>
            </a:r>
            <a:r>
              <a:rPr lang="en-US" sz="2400" dirty="0" err="1" smtClean="0"/>
              <a:t>ni</a:t>
            </a:r>
            <a:r>
              <a:rPr lang="en-US" sz="2400" dirty="0" smtClean="0"/>
              <a:t>.</a:t>
            </a:r>
          </a:p>
          <a:p>
            <a:r>
              <a:rPr lang="en-US" sz="2400" dirty="0" smtClean="0"/>
              <a:t>__________________________________________</a:t>
            </a:r>
          </a:p>
          <a:p>
            <a:r>
              <a:rPr lang="en-US" sz="2400" dirty="0" smtClean="0"/>
              <a:t> La cu-ca </a:t>
            </a:r>
            <a:r>
              <a:rPr lang="en-US" sz="2400" dirty="0" err="1" smtClean="0"/>
              <a:t>ra</a:t>
            </a:r>
            <a:r>
              <a:rPr lang="en-US" sz="2400" dirty="0" smtClean="0"/>
              <a:t>-cha, la cu-ca </a:t>
            </a:r>
            <a:r>
              <a:rPr lang="en-US" sz="2400" dirty="0" err="1" smtClean="0"/>
              <a:t>ra</a:t>
            </a:r>
            <a:r>
              <a:rPr lang="en-US" sz="2400" dirty="0" smtClean="0"/>
              <a:t>-cha,</a:t>
            </a:r>
          </a:p>
          <a:p>
            <a:r>
              <a:rPr lang="en-US" sz="2400" dirty="0" err="1" smtClean="0"/>
              <a:t>Ya</a:t>
            </a:r>
            <a:r>
              <a:rPr lang="en-US" sz="2400" dirty="0" smtClean="0"/>
              <a:t> no </a:t>
            </a:r>
            <a:r>
              <a:rPr lang="en-US" sz="2400" dirty="0" err="1" smtClean="0"/>
              <a:t>pue</a:t>
            </a:r>
            <a:r>
              <a:rPr lang="en-US" sz="2400" dirty="0" smtClean="0"/>
              <a:t>-de ca-mi-</a:t>
            </a:r>
            <a:r>
              <a:rPr lang="en-US" sz="2400" dirty="0" err="1" smtClean="0"/>
              <a:t>nar</a:t>
            </a:r>
            <a:r>
              <a:rPr lang="en-US" sz="2400" dirty="0" smtClean="0"/>
              <a:t>.</a:t>
            </a:r>
          </a:p>
          <a:p>
            <a:endParaRPr lang="en-US" sz="2400" dirty="0" smtClean="0"/>
          </a:p>
          <a:p>
            <a:r>
              <a:rPr lang="en-US" sz="2400" dirty="0" err="1" smtClean="0"/>
              <a:t>Por-que</a:t>
            </a:r>
            <a:r>
              <a:rPr lang="en-US" sz="2400" dirty="0" smtClean="0"/>
              <a:t> no tie-ne, </a:t>
            </a:r>
            <a:r>
              <a:rPr lang="en-US" sz="2400" dirty="0" err="1" smtClean="0"/>
              <a:t>por-que</a:t>
            </a:r>
            <a:r>
              <a:rPr lang="en-US" sz="2400" dirty="0" smtClean="0"/>
              <a:t> le </a:t>
            </a:r>
            <a:r>
              <a:rPr lang="en-US" sz="2400" dirty="0" err="1" smtClean="0"/>
              <a:t>fal-ta</a:t>
            </a:r>
            <a:r>
              <a:rPr lang="en-US" sz="2400" dirty="0" smtClean="0"/>
              <a:t>,</a:t>
            </a:r>
          </a:p>
          <a:p>
            <a:r>
              <a:rPr lang="en-US" sz="2400" dirty="0" smtClean="0"/>
              <a:t>U-</a:t>
            </a:r>
            <a:r>
              <a:rPr lang="en-US" sz="2400" dirty="0" err="1" smtClean="0"/>
              <a:t>na</a:t>
            </a:r>
            <a:r>
              <a:rPr lang="en-US" sz="2400" dirty="0" smtClean="0"/>
              <a:t> pa-</a:t>
            </a:r>
            <a:r>
              <a:rPr lang="en-US" sz="2400" dirty="0" err="1" smtClean="0"/>
              <a:t>ta</a:t>
            </a:r>
            <a:r>
              <a:rPr lang="en-US" sz="2400" dirty="0" smtClean="0"/>
              <a:t> de a-</a:t>
            </a:r>
            <a:r>
              <a:rPr lang="en-US" sz="2400" dirty="0" err="1" smtClean="0"/>
              <a:t>tras</a:t>
            </a:r>
            <a:r>
              <a:rPr lang="en-US" sz="2400" dirty="0" smtClean="0"/>
              <a:t>. </a:t>
            </a:r>
          </a:p>
          <a:p>
            <a:r>
              <a:rPr lang="en-US" sz="2400" dirty="0" smtClean="0"/>
              <a:t> </a:t>
            </a:r>
          </a:p>
          <a:p>
            <a:pPr>
              <a:buFontTx/>
              <a:buChar char="•"/>
            </a:pPr>
            <a:endParaRPr lang="en-US" dirty="0" smtClean="0"/>
          </a:p>
          <a:p>
            <a:pPr>
              <a:buFontTx/>
              <a:buChar char="•"/>
            </a:pPr>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44230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4"/>
          <p:cNvSpPr>
            <a:spLocks noChangeArrowheads="1"/>
          </p:cNvSpPr>
          <p:nvPr/>
        </p:nvSpPr>
        <p:spPr bwMode="auto">
          <a:xfrm>
            <a:off x="1371600" y="0"/>
            <a:ext cx="6096000" cy="280988"/>
          </a:xfrm>
          <a:prstGeom prst="rect">
            <a:avLst/>
          </a:prstGeom>
          <a:noFill/>
          <a:ln w="9525">
            <a:noFill/>
            <a:miter lim="800000"/>
            <a:headEnd/>
            <a:tailEnd/>
          </a:ln>
        </p:spPr>
        <p:txBody>
          <a:bodyPr>
            <a:prstTxWarp prst="textNoShape">
              <a:avLst/>
            </a:prstTxWarp>
          </a:bodyPr>
          <a:lstStyle/>
          <a:p>
            <a:r>
              <a:rPr lang="en-GB" sz="4000" b="1" dirty="0" err="1" smtClean="0">
                <a:solidFill>
                  <a:srgbClr val="000000"/>
                </a:solidFill>
                <a:latin typeface="Arial Unicode MS" pitchFamily="-112" charset="0"/>
              </a:rPr>
              <a:t>Addysgu</a:t>
            </a:r>
            <a:r>
              <a:rPr lang="en-GB" sz="4000" b="1" dirty="0" smtClean="0">
                <a:solidFill>
                  <a:srgbClr val="000000"/>
                </a:solidFill>
                <a:latin typeface="Arial Unicode MS" pitchFamily="-112" charset="0"/>
              </a:rPr>
              <a:t> </a:t>
            </a:r>
            <a:r>
              <a:rPr lang="en-GB" sz="4000" b="1" dirty="0" err="1" smtClean="0">
                <a:solidFill>
                  <a:srgbClr val="000000"/>
                </a:solidFill>
                <a:latin typeface="Arial Unicode MS" pitchFamily="-112" charset="0"/>
              </a:rPr>
              <a:t>i</a:t>
            </a:r>
            <a:r>
              <a:rPr lang="en-GB" sz="4000" b="1" dirty="0" err="1" smtClean="0">
                <a:solidFill>
                  <a:srgbClr val="000000"/>
                </a:solidFill>
                <a:latin typeface="Arial Unicode MS" pitchFamily="-112" charset="0"/>
              </a:rPr>
              <a:t>aith</a:t>
            </a:r>
            <a:r>
              <a:rPr lang="en-GB" sz="4000" b="1" dirty="0" smtClean="0">
                <a:solidFill>
                  <a:srgbClr val="000000"/>
                </a:solidFill>
                <a:latin typeface="Arial Unicode MS" pitchFamily="-112" charset="0"/>
              </a:rPr>
              <a:t> </a:t>
            </a:r>
            <a:r>
              <a:rPr lang="en-GB" sz="4000" b="1" dirty="0" err="1" smtClean="0">
                <a:solidFill>
                  <a:srgbClr val="000000"/>
                </a:solidFill>
                <a:latin typeface="Arial Unicode MS" pitchFamily="-112" charset="0"/>
              </a:rPr>
              <a:t>n</a:t>
            </a:r>
            <a:r>
              <a:rPr lang="en-GB" sz="4000" b="1" dirty="0" err="1" smtClean="0">
                <a:solidFill>
                  <a:srgbClr val="000000"/>
                </a:solidFill>
                <a:latin typeface="Arial Unicode MS" pitchFamily="-112" charset="0"/>
              </a:rPr>
              <a:t>ewydd</a:t>
            </a:r>
            <a:r>
              <a:rPr lang="en-GB" sz="4000" b="1" dirty="0" smtClean="0">
                <a:solidFill>
                  <a:srgbClr val="000000"/>
                </a:solidFill>
                <a:latin typeface="Arial Unicode MS" pitchFamily="-112" charset="0"/>
              </a:rPr>
              <a:t> </a:t>
            </a:r>
            <a:r>
              <a:rPr lang="en-GB" sz="4000" b="1" dirty="0" smtClean="0">
                <a:solidFill>
                  <a:srgbClr val="660066"/>
                </a:solidFill>
                <a:latin typeface="Arial Unicode MS" pitchFamily="-112" charset="0"/>
              </a:rPr>
              <a:t>Teaching </a:t>
            </a:r>
            <a:r>
              <a:rPr lang="en-GB" sz="4000" b="1" dirty="0">
                <a:solidFill>
                  <a:srgbClr val="660066"/>
                </a:solidFill>
                <a:latin typeface="Arial Unicode MS" pitchFamily="-112" charset="0"/>
              </a:rPr>
              <a:t>n</a:t>
            </a:r>
            <a:r>
              <a:rPr lang="en-GB" sz="4000" b="1" dirty="0" smtClean="0">
                <a:solidFill>
                  <a:srgbClr val="660066"/>
                </a:solidFill>
                <a:latin typeface="Arial Unicode MS" pitchFamily="-112" charset="0"/>
              </a:rPr>
              <a:t>ew </a:t>
            </a:r>
            <a:r>
              <a:rPr lang="en-GB" sz="4000" b="1" dirty="0">
                <a:solidFill>
                  <a:srgbClr val="660066"/>
                </a:solidFill>
                <a:latin typeface="Arial Unicode MS" pitchFamily="-112" charset="0"/>
              </a:rPr>
              <a:t>l</a:t>
            </a:r>
            <a:r>
              <a:rPr lang="en-GB" sz="4000" b="1" dirty="0" smtClean="0">
                <a:solidFill>
                  <a:srgbClr val="660066"/>
                </a:solidFill>
                <a:latin typeface="Arial Unicode MS" pitchFamily="-112" charset="0"/>
              </a:rPr>
              <a:t>anguage</a:t>
            </a:r>
            <a:endParaRPr lang="en-GB" sz="4000" b="1" dirty="0">
              <a:solidFill>
                <a:srgbClr val="660066"/>
              </a:solidFill>
              <a:latin typeface="Arial Unicode MS" pitchFamily="-112" charset="0"/>
            </a:endParaRPr>
          </a:p>
        </p:txBody>
      </p:sp>
      <p:sp>
        <p:nvSpPr>
          <p:cNvPr id="21507" name="Rectangle 5"/>
          <p:cNvSpPr>
            <a:spLocks noChangeArrowheads="1"/>
          </p:cNvSpPr>
          <p:nvPr/>
        </p:nvSpPr>
        <p:spPr bwMode="auto">
          <a:xfrm>
            <a:off x="1371600" y="1371600"/>
            <a:ext cx="7772400" cy="457200"/>
          </a:xfrm>
          <a:prstGeom prst="rect">
            <a:avLst/>
          </a:prstGeom>
          <a:noFill/>
          <a:ln w="9525">
            <a:noFill/>
            <a:miter lim="800000"/>
            <a:headEnd/>
            <a:tailEnd/>
          </a:ln>
        </p:spPr>
        <p:txBody>
          <a:bodyPr>
            <a:prstTxWarp prst="textNoShape">
              <a:avLst/>
            </a:prstTxWarp>
          </a:bodyPr>
          <a:lstStyle/>
          <a:p>
            <a:pPr marL="342900" indent="-342900" algn="l">
              <a:spcBef>
                <a:spcPct val="20000"/>
              </a:spcBef>
            </a:pPr>
            <a:r>
              <a:rPr lang="en-GB" sz="2800" dirty="0" err="1" smtClean="0">
                <a:solidFill>
                  <a:srgbClr val="000000"/>
                </a:solidFill>
                <a:latin typeface="Arial Unicode MS" pitchFamily="-112" charset="0"/>
              </a:rPr>
              <a:t>Wrth</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ddysgu</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geiriau</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newydd</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dylai</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disgyblion</a:t>
            </a:r>
            <a:r>
              <a:rPr lang="en-GB" sz="2800" dirty="0" smtClean="0">
                <a:solidFill>
                  <a:srgbClr val="000000"/>
                </a:solidFill>
                <a:latin typeface="Arial Unicode MS" pitchFamily="-112" charset="0"/>
              </a:rPr>
              <a:t>: </a:t>
            </a:r>
            <a:r>
              <a:rPr lang="en-GB" sz="2800" dirty="0" smtClean="0">
                <a:solidFill>
                  <a:srgbClr val="660066"/>
                </a:solidFill>
                <a:latin typeface="Arial Unicode MS" pitchFamily="-112" charset="0"/>
              </a:rPr>
              <a:t>When </a:t>
            </a:r>
            <a:r>
              <a:rPr lang="en-GB" sz="2800" dirty="0">
                <a:solidFill>
                  <a:srgbClr val="660066"/>
                </a:solidFill>
                <a:latin typeface="Arial Unicode MS" pitchFamily="-112" charset="0"/>
              </a:rPr>
              <a:t>learning new </a:t>
            </a:r>
            <a:r>
              <a:rPr lang="en-GB" sz="2800" dirty="0" smtClean="0">
                <a:solidFill>
                  <a:srgbClr val="660066"/>
                </a:solidFill>
                <a:latin typeface="Arial Unicode MS" pitchFamily="-112" charset="0"/>
              </a:rPr>
              <a:t>words</a:t>
            </a:r>
            <a:r>
              <a:rPr lang="en-GB" sz="2800" dirty="0" smtClean="0">
                <a:solidFill>
                  <a:srgbClr val="660066"/>
                </a:solidFill>
                <a:latin typeface="Arial Unicode MS" pitchFamily="-112" charset="0"/>
              </a:rPr>
              <a:t>, </a:t>
            </a:r>
            <a:r>
              <a:rPr lang="en-GB" sz="2800" dirty="0" smtClean="0">
                <a:solidFill>
                  <a:srgbClr val="660066"/>
                </a:solidFill>
                <a:latin typeface="Arial Unicode MS" pitchFamily="-112" charset="0"/>
              </a:rPr>
              <a:t>pupils </a:t>
            </a:r>
            <a:r>
              <a:rPr lang="en-GB" sz="2800" dirty="0">
                <a:solidFill>
                  <a:srgbClr val="660066"/>
                </a:solidFill>
                <a:latin typeface="Arial Unicode MS" pitchFamily="-112" charset="0"/>
              </a:rPr>
              <a:t>need to:</a:t>
            </a:r>
          </a:p>
        </p:txBody>
      </p:sp>
      <p:sp>
        <p:nvSpPr>
          <p:cNvPr id="63494" name="Rectangle 6"/>
          <p:cNvSpPr>
            <a:spLocks noChangeArrowheads="1"/>
          </p:cNvSpPr>
          <p:nvPr/>
        </p:nvSpPr>
        <p:spPr bwMode="auto">
          <a:xfrm>
            <a:off x="1905000" y="2216729"/>
            <a:ext cx="7239000" cy="4641271"/>
          </a:xfrm>
          <a:prstGeom prst="rect">
            <a:avLst/>
          </a:prstGeom>
          <a:noFill/>
          <a:ln w="9525" algn="ctr">
            <a:noFill/>
            <a:miter lim="800000"/>
            <a:headEnd/>
            <a:tailEnd/>
          </a:ln>
        </p:spPr>
        <p:txBody>
          <a:bodyPr wrap="square">
            <a:spAutoFit/>
          </a:bodyPr>
          <a:lstStyle/>
          <a:p>
            <a:pPr algn="l">
              <a:lnSpc>
                <a:spcPct val="135000"/>
              </a:lnSpc>
              <a:defRPr/>
            </a:pPr>
            <a:r>
              <a:rPr lang="en-GB" sz="28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gweld</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s</a:t>
            </a:r>
            <a:r>
              <a:rPr lang="en-GB" sz="2400" dirty="0" smtClean="0">
                <a:solidFill>
                  <a:srgbClr val="660066"/>
                </a:solidFill>
                <a:effectLst>
                  <a:outerShdw blurRad="38100" dist="38100" dir="2700000" algn="tl">
                    <a:srgbClr val="FFFFFF"/>
                  </a:outerShdw>
                </a:effectLst>
                <a:latin typeface="Arial Unicode MS" pitchFamily="34" charset="-128"/>
              </a:rPr>
              <a:t>ee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clywed</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hear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darllen</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read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hysgrifennu</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write </a:t>
            </a:r>
            <a:r>
              <a:rPr lang="en-GB" sz="2400" dirty="0">
                <a:solidFill>
                  <a:srgbClr val="660066"/>
                </a:solidFill>
                <a:effectLst>
                  <a:outerShdw blurRad="38100" dist="38100" dir="2700000" algn="tl">
                    <a:srgbClr val="FFFFFF"/>
                  </a:outerShdw>
                </a:effectLst>
                <a:latin typeface="Arial Unicode MS" pitchFamily="34" charset="-128"/>
              </a:rPr>
              <a:t>them</a:t>
            </a:r>
            <a:endParaRPr lang="en-GB" sz="2400" dirty="0" smtClean="0">
              <a:solidFill>
                <a:srgbClr val="660066"/>
              </a:solidFill>
              <a:effectLst>
                <a:outerShdw blurRad="38100" dist="38100" dir="2700000" algn="tl">
                  <a:srgbClr val="FFFFFF"/>
                </a:outerShdw>
              </a:effectLst>
              <a:latin typeface="Arial Unicode MS" pitchFamily="34" charset="-128"/>
            </a:endParaRPr>
          </a:p>
          <a:p>
            <a:pPr algn="l">
              <a:lnSpc>
                <a:spcPct val="135000"/>
              </a:lnSpc>
              <a:defRPr/>
            </a:pP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rhoi</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mewn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brawddeg</a:t>
            </a:r>
            <a:r>
              <a:rPr lang="en-GB" sz="2400" dirty="0" smtClean="0">
                <a:solidFill>
                  <a:srgbClr val="000000"/>
                </a:solidFill>
                <a:effectLst>
                  <a:outerShdw blurRad="38100" dist="38100" dir="2700000" algn="tl">
                    <a:srgbClr val="FFFFFF"/>
                  </a:outerShdw>
                </a:effectLst>
                <a:latin typeface="Arial Unicode MS" pitchFamily="34" charset="-128"/>
              </a:rPr>
              <a:t>/</a:t>
            </a:r>
          </a:p>
          <a:p>
            <a:pPr algn="l">
              <a:lnSpc>
                <a:spcPct val="135000"/>
              </a:lnSpc>
              <a:defRPr/>
            </a:pPr>
            <a:r>
              <a:rPr lang="en-GB" sz="2400" dirty="0" smtClean="0">
                <a:solidFill>
                  <a:srgbClr val="660066"/>
                </a:solidFill>
                <a:effectLst>
                  <a:outerShdw blurRad="38100" dist="38100" dir="2700000" algn="tl">
                    <a:srgbClr val="FFFFFF"/>
                  </a:outerShdw>
                </a:effectLst>
                <a:latin typeface="Arial Unicode MS" pitchFamily="34" charset="-128"/>
              </a:rPr>
              <a:t>        p</a:t>
            </a:r>
            <a:r>
              <a:rPr lang="en-GB" sz="2400" dirty="0" smtClean="0">
                <a:solidFill>
                  <a:srgbClr val="660066"/>
                </a:solidFill>
                <a:effectLst>
                  <a:outerShdw blurRad="38100" dist="38100" dir="2700000" algn="tl">
                    <a:srgbClr val="FFFFFF"/>
                  </a:outerShdw>
                </a:effectLst>
                <a:latin typeface="Arial Unicode MS" pitchFamily="34" charset="-128"/>
              </a:rPr>
              <a:t>ut </a:t>
            </a:r>
            <a:r>
              <a:rPr lang="en-GB" sz="2400" dirty="0">
                <a:solidFill>
                  <a:srgbClr val="660066"/>
                </a:solidFill>
                <a:effectLst>
                  <a:outerShdw blurRad="38100" dist="38100" dir="2700000" algn="tl">
                    <a:srgbClr val="FFFFFF"/>
                  </a:outerShdw>
                </a:effectLst>
                <a:latin typeface="Arial Unicode MS" pitchFamily="34" charset="-128"/>
              </a:rPr>
              <a:t>them in</a:t>
            </a:r>
            <a:r>
              <a:rPr lang="en-GB" sz="2400" dirty="0" smtClean="0">
                <a:solidFill>
                  <a:srgbClr val="660066"/>
                </a:solidFill>
                <a:effectLst>
                  <a:outerShdw blurRad="38100" dist="38100" dir="2700000" algn="tl">
                    <a:srgbClr val="FFFFFF"/>
                  </a:outerShdw>
                </a:effectLst>
                <a:latin typeface="Arial Unicode MS" pitchFamily="34" charset="-128"/>
              </a:rPr>
              <a:t> </a:t>
            </a:r>
            <a:r>
              <a:rPr lang="en-GB" sz="2400" dirty="0" smtClean="0">
                <a:solidFill>
                  <a:srgbClr val="660066"/>
                </a:solidFill>
                <a:effectLst>
                  <a:outerShdw blurRad="38100" dist="38100" dir="2700000" algn="tl">
                    <a:srgbClr val="FFFFFF"/>
                  </a:outerShdw>
                </a:effectLst>
                <a:latin typeface="Arial Unicode MS" pitchFamily="34" charset="-128"/>
              </a:rPr>
              <a:t>a </a:t>
            </a:r>
            <a:r>
              <a:rPr lang="en-GB" sz="2400" dirty="0" smtClean="0">
                <a:solidFill>
                  <a:srgbClr val="660066"/>
                </a:solidFill>
                <a:effectLst>
                  <a:outerShdw blurRad="38100" dist="38100" dir="2700000" algn="tl">
                    <a:srgbClr val="FFFFFF"/>
                  </a:outerShdw>
                </a:effectLst>
                <a:latin typeface="Arial Unicode MS" pitchFamily="34" charset="-128"/>
              </a:rPr>
              <a:t>sentence</a:t>
            </a:r>
            <a:endParaRPr lang="en-GB" sz="2400" dirty="0">
              <a:solidFill>
                <a:srgbClr val="660066"/>
              </a:solidFill>
              <a:effectLst>
                <a:outerShdw blurRad="38100" dist="38100" dir="2700000" algn="tl">
                  <a:srgbClr val="FFFFFF"/>
                </a:outerShdw>
              </a:effectLst>
              <a:latin typeface="Arial Unicode MS" pitchFamily="34" charset="-128"/>
            </a:endParaRP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hadolygu</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r</a:t>
            </a:r>
            <a:r>
              <a:rPr lang="en-GB" sz="2400" dirty="0" smtClean="0">
                <a:solidFill>
                  <a:srgbClr val="660066"/>
                </a:solidFill>
                <a:effectLst>
                  <a:outerShdw blurRad="38100" dist="38100" dir="2700000" algn="tl">
                    <a:srgbClr val="FFFFFF"/>
                  </a:outerShdw>
                </a:effectLst>
                <a:latin typeface="Arial Unicode MS" pitchFamily="34" charset="-128"/>
              </a:rPr>
              <a:t>evise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defnyddio</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mewn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cyd-destun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gwahanol</a:t>
            </a:r>
            <a:r>
              <a:rPr lang="en-GB" sz="2400" dirty="0" smtClean="0">
                <a:solidFill>
                  <a:srgbClr val="000000"/>
                </a:solidFill>
                <a:effectLst>
                  <a:outerShdw blurRad="38100" dist="38100" dir="2700000" algn="tl">
                    <a:srgbClr val="FFFFFF"/>
                  </a:outerShdw>
                </a:effectLst>
                <a:latin typeface="Arial Unicode MS" pitchFamily="34" charset="-128"/>
              </a:rPr>
              <a:t>/ </a:t>
            </a:r>
          </a:p>
          <a:p>
            <a:pPr algn="l">
              <a:lnSpc>
                <a:spcPct val="135000"/>
              </a:lnSpc>
              <a:defRPr/>
            </a:pP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660066"/>
                </a:solidFill>
                <a:effectLst>
                  <a:outerShdw blurRad="38100" dist="38100" dir="2700000" algn="tl">
                    <a:srgbClr val="FFFFFF"/>
                  </a:outerShdw>
                </a:effectLst>
                <a:latin typeface="Arial Unicode MS" pitchFamily="34" charset="-128"/>
              </a:rPr>
              <a:t>use </a:t>
            </a:r>
            <a:r>
              <a:rPr lang="en-GB" sz="2400" dirty="0">
                <a:solidFill>
                  <a:srgbClr val="660066"/>
                </a:solidFill>
                <a:effectLst>
                  <a:outerShdw blurRad="38100" dist="38100" dir="2700000" algn="tl">
                    <a:srgbClr val="FFFFFF"/>
                  </a:outerShdw>
                </a:effectLst>
                <a:latin typeface="Arial Unicode MS" pitchFamily="34" charset="-128"/>
              </a:rPr>
              <a:t>them in another context</a:t>
            </a:r>
          </a:p>
        </p:txBody>
      </p:sp>
      <p:sp>
        <p:nvSpPr>
          <p:cNvPr id="21509" name="Text Box 16"/>
          <p:cNvSpPr txBox="1">
            <a:spLocks noChangeArrowheads="1"/>
          </p:cNvSpPr>
          <p:nvPr/>
        </p:nvSpPr>
        <p:spPr bwMode="auto">
          <a:xfrm>
            <a:off x="2438400" y="1828800"/>
            <a:ext cx="4724400"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pic>
        <p:nvPicPr>
          <p:cNvPr id="21510" name="Picture 12" descr="MPj04222270000[1]"/>
          <p:cNvPicPr>
            <a:picLocks noChangeAspect="1" noChangeArrowheads="1"/>
          </p:cNvPicPr>
          <p:nvPr/>
        </p:nvPicPr>
        <p:blipFill>
          <a:blip r:embed="rId3"/>
          <a:srcRect/>
          <a:stretch>
            <a:fillRect/>
          </a:stretch>
        </p:blipFill>
        <p:spPr bwMode="auto">
          <a:xfrm>
            <a:off x="1219200" y="2590800"/>
            <a:ext cx="1101725" cy="733425"/>
          </a:xfrm>
          <a:prstGeom prst="rect">
            <a:avLst/>
          </a:prstGeom>
          <a:noFill/>
          <a:ln w="9525">
            <a:noFill/>
            <a:miter lim="800000"/>
            <a:headEnd/>
            <a:tailEnd/>
          </a:ln>
        </p:spPr>
      </p:pic>
      <p:pic>
        <p:nvPicPr>
          <p:cNvPr id="21511" name="Picture 14" descr="MCj02381920000[1]"/>
          <p:cNvPicPr>
            <a:picLocks noChangeAspect="1" noChangeArrowheads="1"/>
          </p:cNvPicPr>
          <p:nvPr/>
        </p:nvPicPr>
        <p:blipFill>
          <a:blip r:embed="rId4"/>
          <a:srcRect/>
          <a:stretch>
            <a:fillRect/>
          </a:stretch>
        </p:blipFill>
        <p:spPr bwMode="auto">
          <a:xfrm>
            <a:off x="6553200" y="3048000"/>
            <a:ext cx="658813" cy="1008062"/>
          </a:xfrm>
          <a:prstGeom prst="rect">
            <a:avLst/>
          </a:prstGeom>
          <a:noFill/>
          <a:ln w="9525">
            <a:noFill/>
            <a:miter lim="800000"/>
            <a:headEnd/>
            <a:tailEnd/>
          </a:ln>
        </p:spPr>
      </p:pic>
      <p:pic>
        <p:nvPicPr>
          <p:cNvPr id="21512" name="Picture 15" descr="MPj04423010000[1]"/>
          <p:cNvPicPr>
            <a:picLocks noChangeAspect="1" noChangeArrowheads="1"/>
          </p:cNvPicPr>
          <p:nvPr/>
        </p:nvPicPr>
        <p:blipFill>
          <a:blip r:embed="rId5"/>
          <a:srcRect/>
          <a:stretch>
            <a:fillRect/>
          </a:stretch>
        </p:blipFill>
        <p:spPr bwMode="auto">
          <a:xfrm>
            <a:off x="1143000" y="3886200"/>
            <a:ext cx="1306512" cy="871538"/>
          </a:xfrm>
          <a:prstGeom prst="rect">
            <a:avLst/>
          </a:prstGeom>
          <a:noFill/>
          <a:ln w="9525">
            <a:noFill/>
            <a:miter lim="800000"/>
            <a:headEnd/>
            <a:tailEnd/>
          </a:ln>
        </p:spPr>
      </p:pic>
      <p:pic>
        <p:nvPicPr>
          <p:cNvPr id="21513" name="Picture 16" descr="MPj04423190000[1]"/>
          <p:cNvPicPr>
            <a:picLocks noChangeAspect="1" noChangeArrowheads="1"/>
          </p:cNvPicPr>
          <p:nvPr/>
        </p:nvPicPr>
        <p:blipFill>
          <a:blip r:embed="rId6"/>
          <a:srcRect/>
          <a:stretch>
            <a:fillRect/>
          </a:stretch>
        </p:blipFill>
        <p:spPr bwMode="auto">
          <a:xfrm>
            <a:off x="7315200" y="4267200"/>
            <a:ext cx="1511300" cy="1009650"/>
          </a:xfrm>
          <a:prstGeom prst="rect">
            <a:avLst/>
          </a:prstGeom>
          <a:noFill/>
          <a:ln w="9525">
            <a:noFill/>
            <a:miter lim="800000"/>
            <a:headEnd/>
            <a:tailEnd/>
          </a:ln>
        </p:spPr>
      </p:pic>
      <p:pic>
        <p:nvPicPr>
          <p:cNvPr id="21514" name="Picture 17" descr="MPj04421820000[1]"/>
          <p:cNvPicPr>
            <a:picLocks noChangeAspect="1" noChangeArrowheads="1"/>
          </p:cNvPicPr>
          <p:nvPr/>
        </p:nvPicPr>
        <p:blipFill>
          <a:blip r:embed="rId7"/>
          <a:srcRect/>
          <a:stretch>
            <a:fillRect/>
          </a:stretch>
        </p:blipFill>
        <p:spPr bwMode="auto">
          <a:xfrm>
            <a:off x="1066800" y="5257800"/>
            <a:ext cx="1256641" cy="8382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3494"/>
                                        </p:tgtEl>
                                        <p:attrNameLst>
                                          <p:attrName>style.visibility</p:attrName>
                                        </p:attrNameLst>
                                      </p:cBhvr>
                                      <p:to>
                                        <p:strVal val="visible"/>
                                      </p:to>
                                    </p:set>
                                    <p:animEffect transition="in" filter="blinds(horizontal)">
                                      <p:cBhvr>
                                        <p:cTn id="7" dur="500"/>
                                        <p:tgtEl>
                                          <p:spTgt spid="634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4" grpId="0" autoUpdateAnimBg="0"/>
    </p:bld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990600" y="5181600"/>
            <a:ext cx="1944688" cy="1769715"/>
          </a:xfrm>
          <a:prstGeom prst="rect">
            <a:avLst/>
          </a:prstGeom>
          <a:noFill/>
          <a:ln w="9525">
            <a:noFill/>
            <a:miter lim="800000"/>
            <a:headEnd/>
            <a:tailEnd/>
          </a:ln>
        </p:spPr>
        <p:txBody>
          <a:bodyPr>
            <a:prstTxWarp prst="textNoShape">
              <a:avLst/>
            </a:prstTxWarp>
            <a:spAutoFit/>
          </a:bodyPr>
          <a:lstStyle/>
          <a:p>
            <a:pPr algn="l">
              <a:spcBef>
                <a:spcPct val="50000"/>
              </a:spcBef>
            </a:pPr>
            <a:endParaRPr lang="en-GB" sz="1000" dirty="0" smtClean="0">
              <a:latin typeface="Arial Unicode MS" pitchFamily="-112" charset="0"/>
            </a:endParaRPr>
          </a:p>
          <a:p>
            <a:pPr algn="l">
              <a:spcBef>
                <a:spcPct val="50000"/>
              </a:spcBef>
            </a:pPr>
            <a:r>
              <a:rPr lang="en-GB" dirty="0" err="1" smtClean="0">
                <a:latin typeface="Arial Unicode MS" pitchFamily="-112" charset="0"/>
              </a:rPr>
              <a:t>Egluro</a:t>
            </a:r>
            <a:r>
              <a:rPr lang="en-GB" dirty="0" smtClean="0">
                <a:latin typeface="Arial Unicode MS" pitchFamily="-112" charset="0"/>
              </a:rPr>
              <a:t> a </a:t>
            </a:r>
            <a:r>
              <a:rPr lang="en-GB" dirty="0" err="1" smtClean="0">
                <a:latin typeface="Arial Unicode MS" pitchFamily="-112" charset="0"/>
              </a:rPr>
              <a:t>modelu</a:t>
            </a:r>
            <a:r>
              <a:rPr lang="en-GB" dirty="0" smtClean="0">
                <a:latin typeface="Arial Unicode MS" pitchFamily="-112" charset="0"/>
              </a:rPr>
              <a:t> </a:t>
            </a:r>
            <a:r>
              <a:rPr lang="en-GB" dirty="0" err="1" smtClean="0">
                <a:latin typeface="Arial Unicode MS" pitchFamily="-112" charset="0"/>
              </a:rPr>
              <a:t>iaith</a:t>
            </a:r>
            <a:endParaRPr lang="en-GB" dirty="0" smtClean="0">
              <a:latin typeface="Arial Unicode MS" pitchFamily="-112" charset="0"/>
            </a:endParaRPr>
          </a:p>
          <a:p>
            <a:pPr algn="l">
              <a:spcBef>
                <a:spcPct val="50000"/>
              </a:spcBef>
            </a:pPr>
            <a:endParaRPr lang="en-GB" dirty="0">
              <a:latin typeface="Arial Unicode MS" pitchFamily="-112" charset="0"/>
            </a:endParaRPr>
          </a:p>
          <a:p>
            <a:pPr algn="l">
              <a:spcBef>
                <a:spcPct val="50000"/>
              </a:spcBef>
            </a:pPr>
            <a:endParaRPr lang="en-GB" dirty="0">
              <a:latin typeface="Arial Unicode MS" pitchFamily="-112" charset="0"/>
            </a:endParaRPr>
          </a:p>
        </p:txBody>
      </p:sp>
      <p:sp>
        <p:nvSpPr>
          <p:cNvPr id="22531" name="Rectangle 6"/>
          <p:cNvSpPr>
            <a:spLocks noGrp="1" noChangeArrowheads="1"/>
          </p:cNvSpPr>
          <p:nvPr>
            <p:ph idx="1"/>
          </p:nvPr>
        </p:nvSpPr>
        <p:spPr>
          <a:xfrm>
            <a:off x="533400" y="404813"/>
            <a:ext cx="8229600" cy="792162"/>
          </a:xfrm>
        </p:spPr>
        <p:txBody>
          <a:bodyPr/>
          <a:lstStyle/>
          <a:p>
            <a:pPr algn="ctr" eaLnBrk="1" hangingPunct="1">
              <a:buFontTx/>
              <a:buNone/>
            </a:pPr>
            <a:r>
              <a:rPr lang="en-GB" b="1" u="sng" dirty="0" err="1" smtClean="0">
                <a:latin typeface="Arial Unicode MS" pitchFamily="-112" charset="0"/>
              </a:rPr>
              <a:t>Strategaethau</a:t>
            </a:r>
            <a:r>
              <a:rPr lang="en-GB" b="1" u="sng" dirty="0" smtClean="0">
                <a:latin typeface="Arial Unicode MS" pitchFamily="-112" charset="0"/>
              </a:rPr>
              <a:t> </a:t>
            </a:r>
            <a:r>
              <a:rPr lang="en-GB" b="1" u="sng" dirty="0" err="1" smtClean="0">
                <a:latin typeface="Arial Unicode MS" pitchFamily="-112" charset="0"/>
              </a:rPr>
              <a:t>cefnogi</a:t>
            </a:r>
            <a:endParaRPr lang="en-GB" b="1" u="sng" dirty="0" smtClean="0">
              <a:latin typeface="Arial Unicode MS" pitchFamily="-112" charset="0"/>
            </a:endParaRPr>
          </a:p>
          <a:p>
            <a:pPr algn="ctr" eaLnBrk="1" hangingPunct="1">
              <a:buFontTx/>
              <a:buNone/>
            </a:pPr>
            <a:endParaRPr lang="en-GB" b="1" dirty="0">
              <a:latin typeface="Arial Unicode MS" pitchFamily="-112" charset="0"/>
            </a:endParaRPr>
          </a:p>
        </p:txBody>
      </p:sp>
      <p:sp>
        <p:nvSpPr>
          <p:cNvPr id="22532" name="Text Box 4"/>
          <p:cNvSpPr txBox="1">
            <a:spLocks noChangeArrowheads="1"/>
          </p:cNvSpPr>
          <p:nvPr/>
        </p:nvSpPr>
        <p:spPr bwMode="auto">
          <a:xfrm>
            <a:off x="1371600" y="914400"/>
            <a:ext cx="2263775" cy="369332"/>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Tynnu</a:t>
            </a:r>
            <a:r>
              <a:rPr lang="en-GB" dirty="0" smtClean="0">
                <a:latin typeface="Arial Unicode MS" pitchFamily="-112" charset="0"/>
              </a:rPr>
              <a:t> </a:t>
            </a:r>
            <a:r>
              <a:rPr lang="en-GB" dirty="0" err="1" smtClean="0">
                <a:latin typeface="Arial Unicode MS" pitchFamily="-112" charset="0"/>
              </a:rPr>
              <a:t>lluniau</a:t>
            </a:r>
            <a:endParaRPr lang="en-US" dirty="0">
              <a:latin typeface="Arial Unicode MS" pitchFamily="-112" charset="0"/>
            </a:endParaRPr>
          </a:p>
        </p:txBody>
      </p:sp>
      <p:pic>
        <p:nvPicPr>
          <p:cNvPr id="22533" name="Picture 5" descr="MCj04136380000[1]"/>
          <p:cNvPicPr>
            <a:picLocks noChangeAspect="1" noChangeArrowheads="1"/>
          </p:cNvPicPr>
          <p:nvPr/>
        </p:nvPicPr>
        <p:blipFill>
          <a:blip r:embed="rId3"/>
          <a:srcRect/>
          <a:stretch>
            <a:fillRect/>
          </a:stretch>
        </p:blipFill>
        <p:spPr bwMode="auto">
          <a:xfrm>
            <a:off x="1371600" y="1295400"/>
            <a:ext cx="719137" cy="931862"/>
          </a:xfrm>
          <a:prstGeom prst="rect">
            <a:avLst/>
          </a:prstGeom>
          <a:noFill/>
          <a:ln w="9525">
            <a:noFill/>
            <a:miter lim="800000"/>
            <a:headEnd/>
            <a:tailEnd/>
          </a:ln>
        </p:spPr>
      </p:pic>
      <p:sp>
        <p:nvSpPr>
          <p:cNvPr id="22534" name="Text Box 6"/>
          <p:cNvSpPr txBox="1">
            <a:spLocks noChangeArrowheads="1"/>
          </p:cNvSpPr>
          <p:nvPr/>
        </p:nvSpPr>
        <p:spPr bwMode="auto">
          <a:xfrm>
            <a:off x="6553200" y="990600"/>
            <a:ext cx="2590800" cy="7848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Gwrando’n</a:t>
            </a:r>
            <a:r>
              <a:rPr lang="en-GB" dirty="0" smtClean="0">
                <a:latin typeface="Arial Unicode MS" pitchFamily="-112" charset="0"/>
              </a:rPr>
              <a:t> </a:t>
            </a:r>
            <a:r>
              <a:rPr lang="en-GB" dirty="0" err="1" smtClean="0">
                <a:latin typeface="Arial Unicode MS" pitchFamily="-112" charset="0"/>
              </a:rPr>
              <a:t>astud</a:t>
            </a:r>
            <a:r>
              <a:rPr lang="en-GB" dirty="0" smtClean="0">
                <a:latin typeface="Arial Unicode MS" pitchFamily="-112" charset="0"/>
              </a:rPr>
              <a:t> </a:t>
            </a:r>
            <a:r>
              <a:rPr lang="en-GB" dirty="0" err="1" smtClean="0">
                <a:latin typeface="Arial Unicode MS" pitchFamily="-112" charset="0"/>
              </a:rPr>
              <a:t>ar</a:t>
            </a:r>
            <a:endParaRPr lang="en-GB" dirty="0" smtClean="0">
              <a:latin typeface="Arial Unicode MS" pitchFamily="-112" charset="0"/>
            </a:endParaRPr>
          </a:p>
          <a:p>
            <a:pPr algn="l">
              <a:spcBef>
                <a:spcPct val="50000"/>
              </a:spcBef>
            </a:pPr>
            <a:r>
              <a:rPr lang="en-GB" dirty="0" smtClean="0">
                <a:latin typeface="Arial Unicode MS" pitchFamily="-112" charset="0"/>
              </a:rPr>
              <a:t>y</a:t>
            </a:r>
            <a:r>
              <a:rPr lang="en-GB" dirty="0" smtClean="0">
                <a:latin typeface="Arial Unicode MS" pitchFamily="-112" charset="0"/>
              </a:rPr>
              <a:t> </a:t>
            </a:r>
            <a:r>
              <a:rPr lang="en-GB" dirty="0" err="1" smtClean="0">
                <a:latin typeface="Arial Unicode MS" pitchFamily="-112" charset="0"/>
              </a:rPr>
              <a:t>plentyn</a:t>
            </a:r>
            <a:endParaRPr lang="en-US" dirty="0">
              <a:latin typeface="Arial Unicode MS" pitchFamily="-112" charset="0"/>
            </a:endParaRPr>
          </a:p>
        </p:txBody>
      </p:sp>
      <p:pic>
        <p:nvPicPr>
          <p:cNvPr id="22535" name="Picture 7" descr="MCj02505310000[1]"/>
          <p:cNvPicPr>
            <a:picLocks noChangeAspect="1" noChangeArrowheads="1"/>
          </p:cNvPicPr>
          <p:nvPr/>
        </p:nvPicPr>
        <p:blipFill>
          <a:blip r:embed="rId4"/>
          <a:srcRect/>
          <a:stretch>
            <a:fillRect/>
          </a:stretch>
        </p:blipFill>
        <p:spPr bwMode="auto">
          <a:xfrm>
            <a:off x="8101013" y="1341438"/>
            <a:ext cx="687387" cy="809625"/>
          </a:xfrm>
          <a:prstGeom prst="rect">
            <a:avLst/>
          </a:prstGeom>
          <a:noFill/>
          <a:ln w="9525">
            <a:noFill/>
            <a:miter lim="800000"/>
            <a:headEnd/>
            <a:tailEnd/>
          </a:ln>
        </p:spPr>
      </p:pic>
      <p:sp>
        <p:nvSpPr>
          <p:cNvPr id="22536" name="Text Box 8"/>
          <p:cNvSpPr txBox="1">
            <a:spLocks noChangeArrowheads="1"/>
          </p:cNvSpPr>
          <p:nvPr/>
        </p:nvSpPr>
        <p:spPr bwMode="auto">
          <a:xfrm>
            <a:off x="6911975" y="3573463"/>
            <a:ext cx="2232025" cy="9233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Defnyddio</a:t>
            </a:r>
            <a:r>
              <a:rPr lang="en-GB" dirty="0" smtClean="0">
                <a:latin typeface="Arial Unicode MS" pitchFamily="-112" charset="0"/>
              </a:rPr>
              <a:t> </a:t>
            </a:r>
            <a:r>
              <a:rPr lang="en-GB" dirty="0" err="1" smtClean="0">
                <a:latin typeface="Arial Unicode MS" pitchFamily="-112" charset="0"/>
              </a:rPr>
              <a:t>geiriadur</a:t>
            </a:r>
            <a:r>
              <a:rPr lang="en-GB" dirty="0" smtClean="0">
                <a:latin typeface="Arial Unicode MS" pitchFamily="-112" charset="0"/>
              </a:rPr>
              <a:t> </a:t>
            </a:r>
            <a:r>
              <a:rPr lang="en-GB" dirty="0" err="1" smtClean="0">
                <a:latin typeface="Arial Unicode MS" pitchFamily="-112" charset="0"/>
              </a:rPr>
              <a:t>dwyieithog</a:t>
            </a:r>
            <a:r>
              <a:rPr lang="en-GB" dirty="0" smtClean="0">
                <a:latin typeface="Arial Unicode MS" pitchFamily="-112" charset="0"/>
              </a:rPr>
              <a:t> </a:t>
            </a:r>
            <a:r>
              <a:rPr lang="en-GB" dirty="0" err="1" smtClean="0">
                <a:latin typeface="Arial Unicode MS" pitchFamily="-112" charset="0"/>
              </a:rPr>
              <a:t>neu</a:t>
            </a:r>
            <a:r>
              <a:rPr lang="en-GB" dirty="0" smtClean="0">
                <a:latin typeface="Arial Unicode MS" pitchFamily="-112" charset="0"/>
              </a:rPr>
              <a:t> </a:t>
            </a:r>
            <a:r>
              <a:rPr lang="en-GB" dirty="0" err="1" smtClean="0">
                <a:latin typeface="Arial Unicode MS" pitchFamily="-112" charset="0"/>
              </a:rPr>
              <a:t>eiriadur</a:t>
            </a:r>
            <a:r>
              <a:rPr lang="en-GB" dirty="0" smtClean="0">
                <a:latin typeface="Arial Unicode MS" pitchFamily="-112" charset="0"/>
              </a:rPr>
              <a:t> </a:t>
            </a:r>
            <a:r>
              <a:rPr lang="en-GB" dirty="0" err="1" smtClean="0">
                <a:latin typeface="Arial Unicode MS" pitchFamily="-112" charset="0"/>
              </a:rPr>
              <a:t>lluniau</a:t>
            </a:r>
            <a:endParaRPr lang="en-US" dirty="0">
              <a:latin typeface="Arial Unicode MS" pitchFamily="-112" charset="0"/>
            </a:endParaRPr>
          </a:p>
        </p:txBody>
      </p:sp>
      <p:sp>
        <p:nvSpPr>
          <p:cNvPr id="22539" name="Text Box 12"/>
          <p:cNvSpPr txBox="1">
            <a:spLocks noChangeArrowheads="1"/>
          </p:cNvSpPr>
          <p:nvPr/>
        </p:nvSpPr>
        <p:spPr bwMode="auto">
          <a:xfrm>
            <a:off x="7010400" y="4724400"/>
            <a:ext cx="1871663" cy="369332"/>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Defnyddio’r</a:t>
            </a:r>
            <a:r>
              <a:rPr lang="en-GB" dirty="0" smtClean="0">
                <a:latin typeface="Arial Unicode MS" pitchFamily="-112" charset="0"/>
              </a:rPr>
              <a:t> </a:t>
            </a:r>
            <a:r>
              <a:rPr lang="en-GB" dirty="0" err="1" smtClean="0">
                <a:latin typeface="Arial Unicode MS" pitchFamily="-112" charset="0"/>
              </a:rPr>
              <a:t>wê</a:t>
            </a:r>
            <a:endParaRPr lang="en-US" dirty="0">
              <a:latin typeface="Arial Unicode MS" pitchFamily="-112" charset="0"/>
            </a:endParaRPr>
          </a:p>
        </p:txBody>
      </p:sp>
      <p:pic>
        <p:nvPicPr>
          <p:cNvPr id="22540" name="Picture 13" descr="MCj04134820000[1]"/>
          <p:cNvPicPr>
            <a:picLocks noChangeAspect="1" noChangeArrowheads="1"/>
          </p:cNvPicPr>
          <p:nvPr/>
        </p:nvPicPr>
        <p:blipFill>
          <a:blip r:embed="rId5"/>
          <a:srcRect/>
          <a:stretch>
            <a:fillRect/>
          </a:stretch>
        </p:blipFill>
        <p:spPr bwMode="auto">
          <a:xfrm>
            <a:off x="7620000" y="5486400"/>
            <a:ext cx="855663" cy="1071562"/>
          </a:xfrm>
          <a:prstGeom prst="rect">
            <a:avLst/>
          </a:prstGeom>
          <a:noFill/>
          <a:ln w="9525">
            <a:noFill/>
            <a:miter lim="800000"/>
            <a:headEnd/>
            <a:tailEnd/>
          </a:ln>
        </p:spPr>
      </p:pic>
      <p:pic>
        <p:nvPicPr>
          <p:cNvPr id="22541" name="Picture 15" descr="MCj04318930000[1]"/>
          <p:cNvPicPr>
            <a:picLocks noChangeAspect="1" noChangeArrowheads="1"/>
          </p:cNvPicPr>
          <p:nvPr/>
        </p:nvPicPr>
        <p:blipFill>
          <a:blip r:embed="rId6"/>
          <a:srcRect/>
          <a:stretch>
            <a:fillRect/>
          </a:stretch>
        </p:blipFill>
        <p:spPr bwMode="auto">
          <a:xfrm>
            <a:off x="5334000" y="5819775"/>
            <a:ext cx="1136650" cy="1038225"/>
          </a:xfrm>
          <a:prstGeom prst="rect">
            <a:avLst/>
          </a:prstGeom>
          <a:noFill/>
          <a:ln w="9525">
            <a:noFill/>
            <a:miter lim="800000"/>
            <a:headEnd/>
            <a:tailEnd/>
          </a:ln>
        </p:spPr>
      </p:pic>
      <p:sp>
        <p:nvSpPr>
          <p:cNvPr id="22542" name="Text Box 17"/>
          <p:cNvSpPr txBox="1">
            <a:spLocks noChangeArrowheads="1"/>
          </p:cNvSpPr>
          <p:nvPr/>
        </p:nvSpPr>
        <p:spPr bwMode="auto">
          <a:xfrm>
            <a:off x="3886200" y="5853113"/>
            <a:ext cx="2016125" cy="7848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Cyfieithu</a:t>
            </a:r>
            <a:endParaRPr lang="en-GB" dirty="0" smtClean="0">
              <a:latin typeface="Arial Unicode MS" pitchFamily="-112" charset="0"/>
            </a:endParaRPr>
          </a:p>
          <a:p>
            <a:pPr>
              <a:spcBef>
                <a:spcPct val="50000"/>
              </a:spcBef>
            </a:pPr>
            <a:endParaRPr lang="en-US" dirty="0">
              <a:latin typeface="Arial Unicode MS" pitchFamily="-112" charset="0"/>
            </a:endParaRPr>
          </a:p>
        </p:txBody>
      </p:sp>
      <p:pic>
        <p:nvPicPr>
          <p:cNvPr id="22543" name="Picture 18" descr="MCj04325320000[1]"/>
          <p:cNvPicPr>
            <a:picLocks noChangeAspect="1" noChangeArrowheads="1"/>
          </p:cNvPicPr>
          <p:nvPr/>
        </p:nvPicPr>
        <p:blipFill>
          <a:blip r:embed="rId7"/>
          <a:srcRect/>
          <a:stretch>
            <a:fillRect/>
          </a:stretch>
        </p:blipFill>
        <p:spPr bwMode="auto">
          <a:xfrm>
            <a:off x="2209800" y="5791200"/>
            <a:ext cx="1225550" cy="754063"/>
          </a:xfrm>
          <a:prstGeom prst="rect">
            <a:avLst/>
          </a:prstGeom>
          <a:noFill/>
          <a:ln w="9525">
            <a:noFill/>
            <a:miter lim="800000"/>
            <a:headEnd/>
            <a:tailEnd/>
          </a:ln>
        </p:spPr>
      </p:pic>
      <p:sp>
        <p:nvSpPr>
          <p:cNvPr id="22544" name="Text Box 20"/>
          <p:cNvSpPr txBox="1">
            <a:spLocks noChangeArrowheads="1"/>
          </p:cNvSpPr>
          <p:nvPr/>
        </p:nvSpPr>
        <p:spPr bwMode="auto">
          <a:xfrm>
            <a:off x="6019800" y="2057400"/>
            <a:ext cx="2879725" cy="646331"/>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Symleiddio</a:t>
            </a:r>
            <a:r>
              <a:rPr lang="en-GB" dirty="0" smtClean="0">
                <a:latin typeface="Arial" pitchFamily="-112" charset="0"/>
              </a:rPr>
              <a:t> </a:t>
            </a:r>
            <a:r>
              <a:rPr lang="en-GB" dirty="0" err="1" smtClean="0">
                <a:latin typeface="Arial" pitchFamily="-112" charset="0"/>
              </a:rPr>
              <a:t>testun</a:t>
            </a:r>
            <a:r>
              <a:rPr lang="en-GB" dirty="0" smtClean="0">
                <a:latin typeface="Arial" pitchFamily="-112" charset="0"/>
              </a:rPr>
              <a:t> a </a:t>
            </a:r>
            <a:r>
              <a:rPr lang="en-GB" dirty="0" err="1" smtClean="0">
                <a:latin typeface="Arial" pitchFamily="-112" charset="0"/>
              </a:rPr>
              <a:t>ffocysu</a:t>
            </a:r>
            <a:r>
              <a:rPr lang="en-GB" dirty="0" smtClean="0">
                <a:latin typeface="Arial" pitchFamily="-112" charset="0"/>
              </a:rPr>
              <a:t> </a:t>
            </a:r>
            <a:r>
              <a:rPr lang="en-GB" dirty="0" err="1" smtClean="0">
                <a:latin typeface="Arial" pitchFamily="-112" charset="0"/>
              </a:rPr>
              <a:t>ar</a:t>
            </a:r>
            <a:r>
              <a:rPr lang="en-GB" dirty="0" smtClean="0">
                <a:latin typeface="Arial" pitchFamily="-112" charset="0"/>
              </a:rPr>
              <a:t> </a:t>
            </a:r>
            <a:r>
              <a:rPr lang="en-GB" dirty="0" err="1" smtClean="0">
                <a:latin typeface="Arial" pitchFamily="-112" charset="0"/>
              </a:rPr>
              <a:t>eiriau</a:t>
            </a:r>
            <a:r>
              <a:rPr lang="en-GB" dirty="0" smtClean="0">
                <a:latin typeface="Arial" pitchFamily="-112" charset="0"/>
              </a:rPr>
              <a:t> </a:t>
            </a:r>
            <a:r>
              <a:rPr lang="en-GB" dirty="0" err="1" smtClean="0">
                <a:latin typeface="Arial" pitchFamily="-112" charset="0"/>
              </a:rPr>
              <a:t>allweddol</a:t>
            </a:r>
            <a:endParaRPr lang="en-US" dirty="0">
              <a:latin typeface="Arial" pitchFamily="-112" charset="0"/>
            </a:endParaRPr>
          </a:p>
        </p:txBody>
      </p:sp>
      <p:sp>
        <p:nvSpPr>
          <p:cNvPr id="22545" name="Text Box 21"/>
          <p:cNvSpPr txBox="1">
            <a:spLocks noChangeArrowheads="1"/>
          </p:cNvSpPr>
          <p:nvPr/>
        </p:nvSpPr>
        <p:spPr bwMode="auto">
          <a:xfrm>
            <a:off x="3200400" y="1143001"/>
            <a:ext cx="2519363" cy="923330"/>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err="1" smtClean="0">
                <a:latin typeface="Arial" pitchFamily="-112" charset="0"/>
              </a:rPr>
              <a:t>Amlygu</a:t>
            </a:r>
            <a:r>
              <a:rPr lang="en-GB" dirty="0" smtClean="0">
                <a:latin typeface="Arial" pitchFamily="-112" charset="0"/>
              </a:rPr>
              <a:t> </a:t>
            </a:r>
            <a:r>
              <a:rPr lang="en-GB" dirty="0" err="1" smtClean="0">
                <a:latin typeface="Arial" pitchFamily="-112" charset="0"/>
              </a:rPr>
              <a:t>rhannau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o</a:t>
            </a:r>
            <a:r>
              <a:rPr lang="en-GB" dirty="0" smtClean="0">
                <a:latin typeface="Arial" pitchFamily="-112" charset="0"/>
              </a:rPr>
              <a:t> </a:t>
            </a:r>
            <a:r>
              <a:rPr lang="en-GB" dirty="0" err="1" smtClean="0">
                <a:latin typeface="Arial" pitchFamily="-112" charset="0"/>
              </a:rPr>
              <a:t>strwythur</a:t>
            </a:r>
            <a:r>
              <a:rPr lang="en-GB" dirty="0" smtClean="0">
                <a:latin typeface="Arial" pitchFamily="-112" charset="0"/>
              </a:rPr>
              <a:t> </a:t>
            </a:r>
            <a:r>
              <a:rPr lang="en-GB" dirty="0" err="1" smtClean="0">
                <a:latin typeface="Arial" pitchFamily="-112" charset="0"/>
              </a:rPr>
              <a:t>brawddegau</a:t>
            </a:r>
            <a:endParaRPr lang="en-US" dirty="0">
              <a:latin typeface="Arial" pitchFamily="-112" charset="0"/>
            </a:endParaRPr>
          </a:p>
        </p:txBody>
      </p:sp>
      <p:sp>
        <p:nvSpPr>
          <p:cNvPr id="22546" name="Text Box 22"/>
          <p:cNvSpPr txBox="1">
            <a:spLocks noChangeArrowheads="1"/>
          </p:cNvSpPr>
          <p:nvPr/>
        </p:nvSpPr>
        <p:spPr bwMode="auto">
          <a:xfrm>
            <a:off x="1219200" y="2514600"/>
            <a:ext cx="2952750" cy="369332"/>
          </a:xfrm>
          <a:prstGeom prst="rect">
            <a:avLst/>
          </a:prstGeom>
          <a:noFill/>
          <a:ln w="9525">
            <a:solidFill>
              <a:schemeClr val="tx1"/>
            </a:solidFill>
            <a:miter lim="800000"/>
            <a:headEnd/>
            <a:tailEnd/>
          </a:ln>
        </p:spPr>
        <p:txBody>
          <a:bodyPr>
            <a:prstTxWarp prst="textNoShape">
              <a:avLst/>
            </a:prstTxWarp>
            <a:spAutoFit/>
          </a:bodyPr>
          <a:lstStyle/>
          <a:p>
            <a:pPr>
              <a:spcBef>
                <a:spcPct val="50000"/>
              </a:spcBef>
            </a:pPr>
            <a:r>
              <a:rPr lang="en-GB" dirty="0" err="1" smtClean="0">
                <a:latin typeface="Arial" pitchFamily="-112" charset="0"/>
              </a:rPr>
              <a:t>Labelu</a:t>
            </a:r>
            <a:r>
              <a:rPr lang="en-GB" dirty="0" smtClean="0">
                <a:latin typeface="Arial" pitchFamily="-112" charset="0"/>
              </a:rPr>
              <a:t> </a:t>
            </a:r>
            <a:r>
              <a:rPr lang="en-GB" dirty="0" err="1" smtClean="0">
                <a:latin typeface="Arial" pitchFamily="-112" charset="0"/>
              </a:rPr>
              <a:t>diagramau</a:t>
            </a:r>
            <a:endParaRPr lang="en-US" dirty="0">
              <a:latin typeface="Arial" pitchFamily="-112" charset="0"/>
            </a:endParaRPr>
          </a:p>
        </p:txBody>
      </p:sp>
      <p:sp>
        <p:nvSpPr>
          <p:cNvPr id="22547" name="Text Box 23"/>
          <p:cNvSpPr txBox="1">
            <a:spLocks noChangeArrowheads="1"/>
          </p:cNvSpPr>
          <p:nvPr/>
        </p:nvSpPr>
        <p:spPr bwMode="auto">
          <a:xfrm>
            <a:off x="3733800" y="3124200"/>
            <a:ext cx="3097213" cy="646331"/>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Datblygu</a:t>
            </a:r>
            <a:r>
              <a:rPr lang="en-GB" dirty="0" smtClean="0">
                <a:latin typeface="Arial" pitchFamily="-112" charset="0"/>
              </a:rPr>
              <a:t> </a:t>
            </a:r>
            <a:r>
              <a:rPr lang="en-GB" dirty="0" err="1" smtClean="0">
                <a:latin typeface="Arial" pitchFamily="-112" charset="0"/>
              </a:rPr>
              <a:t>rhestrau</a:t>
            </a:r>
            <a:r>
              <a:rPr lang="en-GB" dirty="0" smtClean="0">
                <a:latin typeface="Arial" pitchFamily="-112" charset="0"/>
              </a:rPr>
              <a:t> </a:t>
            </a:r>
            <a:r>
              <a:rPr lang="en-GB" dirty="0" err="1" smtClean="0">
                <a:latin typeface="Arial" pitchFamily="-112" charset="0"/>
              </a:rPr>
              <a:t>geirfa</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dwyieithog</a:t>
            </a:r>
            <a:endParaRPr lang="en-US" dirty="0">
              <a:latin typeface="Arial" pitchFamily="-112" charset="0"/>
            </a:endParaRPr>
          </a:p>
        </p:txBody>
      </p:sp>
      <p:sp>
        <p:nvSpPr>
          <p:cNvPr id="22548" name="Text Box 24"/>
          <p:cNvSpPr txBox="1">
            <a:spLocks noChangeArrowheads="1"/>
          </p:cNvSpPr>
          <p:nvPr/>
        </p:nvSpPr>
        <p:spPr bwMode="auto">
          <a:xfrm>
            <a:off x="3924300" y="4005263"/>
            <a:ext cx="2736850" cy="1200329"/>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err="1" smtClean="0">
                <a:latin typeface="Arial" pitchFamily="-112" charset="0"/>
              </a:rPr>
              <a:t>Addysgu</a:t>
            </a:r>
            <a:r>
              <a:rPr lang="en-GB" dirty="0" smtClean="0">
                <a:latin typeface="Arial" pitchFamily="-112" charset="0"/>
              </a:rPr>
              <a:t> </a:t>
            </a:r>
            <a:r>
              <a:rPr lang="en-GB" dirty="0" err="1" smtClean="0">
                <a:latin typeface="Arial" pitchFamily="-112" charset="0"/>
              </a:rPr>
              <a:t>geiriau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ymlaen</a:t>
            </a:r>
            <a:r>
              <a:rPr lang="en-GB" dirty="0" smtClean="0">
                <a:latin typeface="Arial" pitchFamily="-112" charset="0"/>
              </a:rPr>
              <a:t> </a:t>
            </a:r>
            <a:r>
              <a:rPr lang="en-GB" dirty="0" err="1" smtClean="0">
                <a:latin typeface="Arial" pitchFamily="-112" charset="0"/>
              </a:rPr>
              <a:t>llaw</a:t>
            </a:r>
            <a:r>
              <a:rPr lang="en-GB" dirty="0" smtClean="0">
                <a:latin typeface="Arial" pitchFamily="-112" charset="0"/>
              </a:rPr>
              <a:t> a</a:t>
            </a:r>
            <a:r>
              <a:rPr lang="en-GB" dirty="0" smtClean="0">
                <a:latin typeface="Arial" pitchFamily="-112" charset="0"/>
              </a:rPr>
              <a:t> </a:t>
            </a:r>
            <a:r>
              <a:rPr lang="en-GB" dirty="0" err="1" smtClean="0">
                <a:latin typeface="Arial" pitchFamily="-112" charset="0"/>
              </a:rPr>
              <a:t>defnyddio</a:t>
            </a:r>
            <a:r>
              <a:rPr lang="en-GB" dirty="0" smtClean="0">
                <a:latin typeface="Arial" pitchFamily="-112" charset="0"/>
              </a:rPr>
              <a:t> </a:t>
            </a:r>
            <a:r>
              <a:rPr lang="en-GB" dirty="0" err="1" smtClean="0">
                <a:latin typeface="Arial" pitchFamily="-112" charset="0"/>
              </a:rPr>
              <a:t>tôn</a:t>
            </a:r>
            <a:r>
              <a:rPr lang="en-GB" dirty="0" smtClean="0">
                <a:latin typeface="Arial" pitchFamily="-112" charset="0"/>
              </a:rPr>
              <a:t> </a:t>
            </a:r>
            <a:r>
              <a:rPr lang="en-GB" dirty="0" err="1" smtClean="0">
                <a:latin typeface="Arial" pitchFamily="-112" charset="0"/>
              </a:rPr>
              <a:t>y</a:t>
            </a:r>
            <a:r>
              <a:rPr lang="en-GB" dirty="0" smtClean="0">
                <a:latin typeface="Arial" pitchFamily="-112" charset="0"/>
              </a:rPr>
              <a:t> </a:t>
            </a:r>
            <a:r>
              <a:rPr lang="en-GB" dirty="0" err="1" smtClean="0">
                <a:latin typeface="Arial" pitchFamily="-112" charset="0"/>
              </a:rPr>
              <a:t>llais</a:t>
            </a:r>
            <a:r>
              <a:rPr lang="en-GB" dirty="0" smtClean="0">
                <a:latin typeface="Arial" pitchFamily="-112" charset="0"/>
              </a:rPr>
              <a:t> </a:t>
            </a:r>
            <a:r>
              <a:rPr lang="en-GB" dirty="0" err="1" smtClean="0">
                <a:latin typeface="Arial" pitchFamily="-112" charset="0"/>
              </a:rPr>
              <a:t>i’w</a:t>
            </a:r>
            <a:r>
              <a:rPr lang="en-GB" dirty="0" smtClean="0">
                <a:latin typeface="Arial" pitchFamily="-112" charset="0"/>
              </a:rPr>
              <a:t> </a:t>
            </a:r>
            <a:r>
              <a:rPr lang="en-GB" dirty="0" err="1" smtClean="0">
                <a:latin typeface="Arial" pitchFamily="-112" charset="0"/>
              </a:rPr>
              <a:t>pwysleisio</a:t>
            </a:r>
            <a:endParaRPr lang="en-US" dirty="0">
              <a:latin typeface="Arial" pitchFamily="-112" charset="0"/>
            </a:endParaRPr>
          </a:p>
        </p:txBody>
      </p:sp>
      <p:sp>
        <p:nvSpPr>
          <p:cNvPr id="22549" name="Text Box 25"/>
          <p:cNvSpPr txBox="1">
            <a:spLocks noChangeArrowheads="1"/>
          </p:cNvSpPr>
          <p:nvPr/>
        </p:nvSpPr>
        <p:spPr bwMode="auto">
          <a:xfrm>
            <a:off x="1143000" y="3429000"/>
            <a:ext cx="2232025" cy="1477328"/>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Darparu</a:t>
            </a:r>
            <a:r>
              <a:rPr lang="en-GB" dirty="0" smtClean="0">
                <a:latin typeface="Arial" pitchFamily="-112" charset="0"/>
              </a:rPr>
              <a:t> </a:t>
            </a:r>
            <a:r>
              <a:rPr lang="en-GB" dirty="0" err="1" smtClean="0">
                <a:latin typeface="Arial" pitchFamily="-112" charset="0"/>
              </a:rPr>
              <a:t>cyfleoedd</a:t>
            </a:r>
            <a:r>
              <a:rPr lang="en-GB" dirty="0" smtClean="0">
                <a:latin typeface="Arial" pitchFamily="-112" charset="0"/>
              </a:rPr>
              <a:t> </a:t>
            </a:r>
            <a:r>
              <a:rPr lang="en-GB" dirty="0" err="1" smtClean="0">
                <a:latin typeface="Arial" pitchFamily="-112" charset="0"/>
              </a:rPr>
              <a:t>i</a:t>
            </a:r>
            <a:r>
              <a:rPr lang="en-GB" dirty="0" smtClean="0">
                <a:latin typeface="Arial" pitchFamily="-112" charset="0"/>
              </a:rPr>
              <a:t> </a:t>
            </a:r>
            <a:r>
              <a:rPr lang="en-GB" dirty="0" err="1" smtClean="0">
                <a:latin typeface="Arial" pitchFamily="-112" charset="0"/>
              </a:rPr>
              <a:t>ymarfer</a:t>
            </a:r>
            <a:r>
              <a:rPr lang="en-GB" dirty="0" smtClean="0">
                <a:latin typeface="Arial" pitchFamily="-112" charset="0"/>
              </a:rPr>
              <a:t> </a:t>
            </a:r>
            <a:r>
              <a:rPr lang="en-GB" dirty="0" err="1" smtClean="0">
                <a:latin typeface="Arial" pitchFamily="-112" charset="0"/>
              </a:rPr>
              <a:t>geriau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mewn</a:t>
            </a:r>
            <a:r>
              <a:rPr lang="en-GB" dirty="0" smtClean="0">
                <a:latin typeface="Arial" pitchFamily="-112" charset="0"/>
              </a:rPr>
              <a:t> </a:t>
            </a:r>
            <a:r>
              <a:rPr lang="en-GB" dirty="0" err="1" smtClean="0">
                <a:latin typeface="Arial" pitchFamily="-112" charset="0"/>
              </a:rPr>
              <a:t>cyd-destunau</a:t>
            </a:r>
            <a:r>
              <a:rPr lang="en-GB" dirty="0" smtClean="0">
                <a:latin typeface="Arial" pitchFamily="-112" charset="0"/>
              </a:rPr>
              <a:t> </a:t>
            </a:r>
            <a:r>
              <a:rPr lang="en-GB" dirty="0" err="1" smtClean="0">
                <a:latin typeface="Arial" pitchFamily="-112" charset="0"/>
              </a:rPr>
              <a:t>gwahanol</a:t>
            </a:r>
            <a:endParaRPr lang="en-US" dirty="0">
              <a:latin typeface="Arial" pitchFamily="-112"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990600" y="5181600"/>
            <a:ext cx="1944688" cy="2617787"/>
          </a:xfrm>
          <a:prstGeom prst="rect">
            <a:avLst/>
          </a:prstGeom>
          <a:noFill/>
          <a:ln w="9525">
            <a:noFill/>
            <a:miter lim="800000"/>
            <a:headEnd/>
            <a:tailEnd/>
          </a:ln>
        </p:spPr>
        <p:txBody>
          <a:bodyPr>
            <a:prstTxWarp prst="textNoShape">
              <a:avLst/>
            </a:prstTxWarp>
            <a:spAutoFit/>
          </a:bodyPr>
          <a:lstStyle/>
          <a:p>
            <a:pPr algn="l">
              <a:spcBef>
                <a:spcPct val="50000"/>
              </a:spcBef>
            </a:pPr>
            <a:endParaRPr lang="en-GB" sz="1000" dirty="0">
              <a:latin typeface="Arial Unicode MS" pitchFamily="-112" charset="0"/>
            </a:endParaRPr>
          </a:p>
          <a:p>
            <a:pPr algn="l">
              <a:spcBef>
                <a:spcPct val="50000"/>
              </a:spcBef>
            </a:pPr>
            <a:r>
              <a:rPr lang="en-GB" dirty="0">
                <a:latin typeface="Arial Unicode MS" pitchFamily="-112" charset="0"/>
              </a:rPr>
              <a:t>Explain, model language</a:t>
            </a:r>
          </a:p>
          <a:p>
            <a:pPr algn="l">
              <a:spcBef>
                <a:spcPct val="50000"/>
              </a:spcBef>
            </a:pPr>
            <a:endParaRPr lang="en-GB" dirty="0">
              <a:latin typeface="Arial Unicode MS" pitchFamily="-112" charset="0"/>
            </a:endParaRPr>
          </a:p>
          <a:p>
            <a:pPr algn="l">
              <a:spcBef>
                <a:spcPct val="50000"/>
              </a:spcBef>
            </a:pPr>
            <a:endParaRPr lang="en-GB" dirty="0">
              <a:latin typeface="Arial Unicode MS" pitchFamily="-112" charset="0"/>
            </a:endParaRPr>
          </a:p>
        </p:txBody>
      </p:sp>
      <p:sp>
        <p:nvSpPr>
          <p:cNvPr id="22531" name="Rectangle 6"/>
          <p:cNvSpPr>
            <a:spLocks noGrp="1" noChangeArrowheads="1"/>
          </p:cNvSpPr>
          <p:nvPr>
            <p:ph idx="1"/>
          </p:nvPr>
        </p:nvSpPr>
        <p:spPr>
          <a:xfrm>
            <a:off x="533400" y="404813"/>
            <a:ext cx="8229600" cy="792162"/>
          </a:xfrm>
        </p:spPr>
        <p:txBody>
          <a:bodyPr/>
          <a:lstStyle/>
          <a:p>
            <a:pPr algn="ctr" eaLnBrk="1" hangingPunct="1">
              <a:buFontTx/>
              <a:buNone/>
            </a:pPr>
            <a:r>
              <a:rPr lang="en-GB" b="1" u="sng" dirty="0" smtClean="0">
                <a:solidFill>
                  <a:srgbClr val="660066"/>
                </a:solidFill>
                <a:latin typeface="Arial Unicode MS" pitchFamily="-112" charset="0"/>
              </a:rPr>
              <a:t>Support </a:t>
            </a:r>
            <a:r>
              <a:rPr lang="en-GB" b="1" u="sng" dirty="0">
                <a:solidFill>
                  <a:srgbClr val="660066"/>
                </a:solidFill>
                <a:latin typeface="Arial Unicode MS" pitchFamily="-112" charset="0"/>
              </a:rPr>
              <a:t>Strategies</a:t>
            </a:r>
          </a:p>
          <a:p>
            <a:pPr algn="ctr" eaLnBrk="1" hangingPunct="1">
              <a:buFontTx/>
              <a:buNone/>
            </a:pPr>
            <a:endParaRPr lang="en-GB" b="1" dirty="0">
              <a:solidFill>
                <a:srgbClr val="660066"/>
              </a:solidFill>
              <a:latin typeface="Arial Unicode MS" pitchFamily="-112" charset="0"/>
            </a:endParaRPr>
          </a:p>
        </p:txBody>
      </p:sp>
      <p:sp>
        <p:nvSpPr>
          <p:cNvPr id="22532" name="Text Box 4"/>
          <p:cNvSpPr txBox="1">
            <a:spLocks noChangeArrowheads="1"/>
          </p:cNvSpPr>
          <p:nvPr/>
        </p:nvSpPr>
        <p:spPr bwMode="auto">
          <a:xfrm>
            <a:off x="1371601" y="914400"/>
            <a:ext cx="1676400" cy="369332"/>
          </a:xfrm>
          <a:prstGeom prst="rect">
            <a:avLst/>
          </a:prstGeom>
          <a:noFill/>
          <a:ln w="9525">
            <a:noFill/>
            <a:miter lim="800000"/>
            <a:headEnd/>
            <a:tailEnd/>
          </a:ln>
        </p:spPr>
        <p:txBody>
          <a:bodyPr wrap="square">
            <a:prstTxWarp prst="textNoShape">
              <a:avLst/>
            </a:prstTxWarp>
            <a:spAutoFit/>
          </a:bodyPr>
          <a:lstStyle/>
          <a:p>
            <a:pPr algn="l">
              <a:spcBef>
                <a:spcPct val="50000"/>
              </a:spcBef>
            </a:pPr>
            <a:r>
              <a:rPr lang="en-GB" dirty="0">
                <a:latin typeface="Arial Unicode MS" pitchFamily="-112" charset="0"/>
              </a:rPr>
              <a:t>Draw pictures</a:t>
            </a:r>
            <a:endParaRPr lang="en-US" dirty="0">
              <a:latin typeface="Arial Unicode MS" pitchFamily="-112" charset="0"/>
            </a:endParaRPr>
          </a:p>
        </p:txBody>
      </p:sp>
      <p:pic>
        <p:nvPicPr>
          <p:cNvPr id="22533" name="Picture 5" descr="MCj04136380000[1]"/>
          <p:cNvPicPr>
            <a:picLocks noChangeAspect="1" noChangeArrowheads="1"/>
          </p:cNvPicPr>
          <p:nvPr/>
        </p:nvPicPr>
        <p:blipFill>
          <a:blip r:embed="rId3"/>
          <a:srcRect/>
          <a:stretch>
            <a:fillRect/>
          </a:stretch>
        </p:blipFill>
        <p:spPr bwMode="auto">
          <a:xfrm>
            <a:off x="1371600" y="1295400"/>
            <a:ext cx="719137" cy="931862"/>
          </a:xfrm>
          <a:prstGeom prst="rect">
            <a:avLst/>
          </a:prstGeom>
          <a:noFill/>
          <a:ln w="9525">
            <a:noFill/>
            <a:miter lim="800000"/>
            <a:headEnd/>
            <a:tailEnd/>
          </a:ln>
        </p:spPr>
      </p:pic>
      <p:sp>
        <p:nvSpPr>
          <p:cNvPr id="22534" name="Text Box 6"/>
          <p:cNvSpPr txBox="1">
            <a:spLocks noChangeArrowheads="1"/>
          </p:cNvSpPr>
          <p:nvPr/>
        </p:nvSpPr>
        <p:spPr bwMode="auto">
          <a:xfrm>
            <a:off x="6553200" y="990600"/>
            <a:ext cx="2590800" cy="822325"/>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Listen attentively to the child</a:t>
            </a:r>
            <a:endParaRPr lang="en-US" dirty="0">
              <a:latin typeface="Arial Unicode MS" pitchFamily="-112" charset="0"/>
            </a:endParaRPr>
          </a:p>
        </p:txBody>
      </p:sp>
      <p:pic>
        <p:nvPicPr>
          <p:cNvPr id="22535" name="Picture 7" descr="MCj02505310000[1]"/>
          <p:cNvPicPr>
            <a:picLocks noChangeAspect="1" noChangeArrowheads="1"/>
          </p:cNvPicPr>
          <p:nvPr/>
        </p:nvPicPr>
        <p:blipFill>
          <a:blip r:embed="rId4"/>
          <a:srcRect/>
          <a:stretch>
            <a:fillRect/>
          </a:stretch>
        </p:blipFill>
        <p:spPr bwMode="auto">
          <a:xfrm>
            <a:off x="8101013" y="1341438"/>
            <a:ext cx="687387" cy="809625"/>
          </a:xfrm>
          <a:prstGeom prst="rect">
            <a:avLst/>
          </a:prstGeom>
          <a:noFill/>
          <a:ln w="9525">
            <a:noFill/>
            <a:miter lim="800000"/>
            <a:headEnd/>
            <a:tailEnd/>
          </a:ln>
        </p:spPr>
      </p:pic>
      <p:sp>
        <p:nvSpPr>
          <p:cNvPr id="22536" name="Text Box 8"/>
          <p:cNvSpPr txBox="1">
            <a:spLocks noChangeArrowheads="1"/>
          </p:cNvSpPr>
          <p:nvPr/>
        </p:nvSpPr>
        <p:spPr bwMode="auto">
          <a:xfrm>
            <a:off x="6911975" y="3573463"/>
            <a:ext cx="2232025" cy="646331"/>
          </a:xfrm>
          <a:prstGeom prst="rect">
            <a:avLst/>
          </a:prstGeom>
          <a:noFill/>
          <a:ln w="9525">
            <a:noFill/>
            <a:miter lim="800000"/>
            <a:headEnd/>
            <a:tailEnd/>
          </a:ln>
        </p:spPr>
        <p:txBody>
          <a:bodyPr wrap="square">
            <a:prstTxWarp prst="textNoShape">
              <a:avLst/>
            </a:prstTxWarp>
            <a:spAutoFit/>
          </a:bodyPr>
          <a:lstStyle/>
          <a:p>
            <a:pPr algn="l">
              <a:spcBef>
                <a:spcPct val="50000"/>
              </a:spcBef>
            </a:pPr>
            <a:r>
              <a:rPr lang="en-GB" dirty="0">
                <a:latin typeface="Arial Unicode MS" pitchFamily="-112" charset="0"/>
              </a:rPr>
              <a:t>Use a bilingual or picture dictionary</a:t>
            </a:r>
            <a:endParaRPr lang="en-US" dirty="0">
              <a:latin typeface="Arial Unicode MS" pitchFamily="-112" charset="0"/>
            </a:endParaRPr>
          </a:p>
        </p:txBody>
      </p:sp>
      <p:sp>
        <p:nvSpPr>
          <p:cNvPr id="22539" name="Text Box 12"/>
          <p:cNvSpPr txBox="1">
            <a:spLocks noChangeArrowheads="1"/>
          </p:cNvSpPr>
          <p:nvPr/>
        </p:nvSpPr>
        <p:spPr bwMode="auto">
          <a:xfrm>
            <a:off x="7010400" y="4724400"/>
            <a:ext cx="1871663" cy="822325"/>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Use the internet </a:t>
            </a:r>
            <a:endParaRPr lang="en-US" dirty="0">
              <a:latin typeface="Arial Unicode MS" pitchFamily="-112" charset="0"/>
            </a:endParaRPr>
          </a:p>
        </p:txBody>
      </p:sp>
      <p:pic>
        <p:nvPicPr>
          <p:cNvPr id="22540" name="Picture 13" descr="MCj04134820000[1]"/>
          <p:cNvPicPr>
            <a:picLocks noChangeAspect="1" noChangeArrowheads="1"/>
          </p:cNvPicPr>
          <p:nvPr/>
        </p:nvPicPr>
        <p:blipFill>
          <a:blip r:embed="rId5"/>
          <a:srcRect/>
          <a:stretch>
            <a:fillRect/>
          </a:stretch>
        </p:blipFill>
        <p:spPr bwMode="auto">
          <a:xfrm>
            <a:off x="7620000" y="5486400"/>
            <a:ext cx="855663" cy="1071562"/>
          </a:xfrm>
          <a:prstGeom prst="rect">
            <a:avLst/>
          </a:prstGeom>
          <a:noFill/>
          <a:ln w="9525">
            <a:noFill/>
            <a:miter lim="800000"/>
            <a:headEnd/>
            <a:tailEnd/>
          </a:ln>
        </p:spPr>
      </p:pic>
      <p:pic>
        <p:nvPicPr>
          <p:cNvPr id="22541" name="Picture 15" descr="MCj04318930000[1]"/>
          <p:cNvPicPr>
            <a:picLocks noChangeAspect="1" noChangeArrowheads="1"/>
          </p:cNvPicPr>
          <p:nvPr/>
        </p:nvPicPr>
        <p:blipFill>
          <a:blip r:embed="rId6"/>
          <a:srcRect/>
          <a:stretch>
            <a:fillRect/>
          </a:stretch>
        </p:blipFill>
        <p:spPr bwMode="auto">
          <a:xfrm>
            <a:off x="5334000" y="5819775"/>
            <a:ext cx="1136650" cy="1038225"/>
          </a:xfrm>
          <a:prstGeom prst="rect">
            <a:avLst/>
          </a:prstGeom>
          <a:noFill/>
          <a:ln w="9525">
            <a:noFill/>
            <a:miter lim="800000"/>
            <a:headEnd/>
            <a:tailEnd/>
          </a:ln>
        </p:spPr>
      </p:pic>
      <p:sp>
        <p:nvSpPr>
          <p:cNvPr id="22542" name="Text Box 17"/>
          <p:cNvSpPr txBox="1">
            <a:spLocks noChangeArrowheads="1"/>
          </p:cNvSpPr>
          <p:nvPr/>
        </p:nvSpPr>
        <p:spPr bwMode="auto">
          <a:xfrm>
            <a:off x="3886200" y="5853113"/>
            <a:ext cx="2016125" cy="1004887"/>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Translate</a:t>
            </a:r>
          </a:p>
          <a:p>
            <a:pPr>
              <a:spcBef>
                <a:spcPct val="50000"/>
              </a:spcBef>
            </a:pPr>
            <a:endParaRPr lang="en-US" dirty="0">
              <a:latin typeface="Arial Unicode MS" pitchFamily="-112" charset="0"/>
            </a:endParaRPr>
          </a:p>
        </p:txBody>
      </p:sp>
      <p:pic>
        <p:nvPicPr>
          <p:cNvPr id="22543" name="Picture 18" descr="MCj04325320000[1]"/>
          <p:cNvPicPr>
            <a:picLocks noChangeAspect="1" noChangeArrowheads="1"/>
          </p:cNvPicPr>
          <p:nvPr/>
        </p:nvPicPr>
        <p:blipFill>
          <a:blip r:embed="rId7"/>
          <a:srcRect/>
          <a:stretch>
            <a:fillRect/>
          </a:stretch>
        </p:blipFill>
        <p:spPr bwMode="auto">
          <a:xfrm>
            <a:off x="2209800" y="5791200"/>
            <a:ext cx="1225550" cy="754063"/>
          </a:xfrm>
          <a:prstGeom prst="rect">
            <a:avLst/>
          </a:prstGeom>
          <a:noFill/>
          <a:ln w="9525">
            <a:noFill/>
            <a:miter lim="800000"/>
            <a:headEnd/>
            <a:tailEnd/>
          </a:ln>
        </p:spPr>
      </p:pic>
      <p:sp>
        <p:nvSpPr>
          <p:cNvPr id="22544" name="Text Box 20"/>
          <p:cNvSpPr txBox="1">
            <a:spLocks noChangeArrowheads="1"/>
          </p:cNvSpPr>
          <p:nvPr/>
        </p:nvSpPr>
        <p:spPr bwMode="auto">
          <a:xfrm>
            <a:off x="6019800" y="2057400"/>
            <a:ext cx="2879725" cy="831850"/>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a:latin typeface="Arial" pitchFamily="-112" charset="0"/>
              </a:rPr>
              <a:t>Simplify text and focus on key words</a:t>
            </a:r>
            <a:endParaRPr lang="en-US">
              <a:latin typeface="Arial" pitchFamily="-112" charset="0"/>
            </a:endParaRPr>
          </a:p>
        </p:txBody>
      </p:sp>
      <p:sp>
        <p:nvSpPr>
          <p:cNvPr id="22545" name="Text Box 21"/>
          <p:cNvSpPr txBox="1">
            <a:spLocks noChangeArrowheads="1"/>
          </p:cNvSpPr>
          <p:nvPr/>
        </p:nvSpPr>
        <p:spPr bwMode="auto">
          <a:xfrm>
            <a:off x="3048000" y="1447800"/>
            <a:ext cx="2519363" cy="646331"/>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a:latin typeface="Arial" pitchFamily="-112" charset="0"/>
              </a:rPr>
              <a:t>Highlight key part of sentence structure</a:t>
            </a:r>
            <a:endParaRPr lang="en-US" dirty="0">
              <a:latin typeface="Arial" pitchFamily="-112" charset="0"/>
            </a:endParaRPr>
          </a:p>
        </p:txBody>
      </p:sp>
      <p:sp>
        <p:nvSpPr>
          <p:cNvPr id="22546" name="Text Box 22"/>
          <p:cNvSpPr txBox="1">
            <a:spLocks noChangeArrowheads="1"/>
          </p:cNvSpPr>
          <p:nvPr/>
        </p:nvSpPr>
        <p:spPr bwMode="auto">
          <a:xfrm>
            <a:off x="1295400" y="2514600"/>
            <a:ext cx="2952750" cy="466725"/>
          </a:xfrm>
          <a:prstGeom prst="rect">
            <a:avLst/>
          </a:prstGeom>
          <a:noFill/>
          <a:ln w="9525">
            <a:solidFill>
              <a:schemeClr val="tx1"/>
            </a:solidFill>
            <a:miter lim="800000"/>
            <a:headEnd/>
            <a:tailEnd/>
          </a:ln>
        </p:spPr>
        <p:txBody>
          <a:bodyPr>
            <a:prstTxWarp prst="textNoShape">
              <a:avLst/>
            </a:prstTxWarp>
            <a:spAutoFit/>
          </a:bodyPr>
          <a:lstStyle/>
          <a:p>
            <a:pPr>
              <a:spcBef>
                <a:spcPct val="50000"/>
              </a:spcBef>
            </a:pPr>
            <a:r>
              <a:rPr lang="en-GB">
                <a:latin typeface="Arial" pitchFamily="-112" charset="0"/>
              </a:rPr>
              <a:t>Label diagrams</a:t>
            </a:r>
            <a:endParaRPr lang="en-US">
              <a:latin typeface="Arial" pitchFamily="-112" charset="0"/>
            </a:endParaRPr>
          </a:p>
        </p:txBody>
      </p:sp>
      <p:sp>
        <p:nvSpPr>
          <p:cNvPr id="22547" name="Text Box 23"/>
          <p:cNvSpPr txBox="1">
            <a:spLocks noChangeArrowheads="1"/>
          </p:cNvSpPr>
          <p:nvPr/>
        </p:nvSpPr>
        <p:spPr bwMode="auto">
          <a:xfrm>
            <a:off x="3657600" y="3048000"/>
            <a:ext cx="3097213" cy="831850"/>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a:latin typeface="Arial" pitchFamily="-112" charset="0"/>
              </a:rPr>
              <a:t>Develop bilingual key vocabulary lists</a:t>
            </a:r>
            <a:endParaRPr lang="en-US">
              <a:latin typeface="Arial" pitchFamily="-112" charset="0"/>
            </a:endParaRPr>
          </a:p>
        </p:txBody>
      </p:sp>
      <p:sp>
        <p:nvSpPr>
          <p:cNvPr id="22548" name="Text Box 24"/>
          <p:cNvSpPr txBox="1">
            <a:spLocks noChangeArrowheads="1"/>
          </p:cNvSpPr>
          <p:nvPr/>
        </p:nvSpPr>
        <p:spPr bwMode="auto">
          <a:xfrm>
            <a:off x="3733800" y="4419600"/>
            <a:ext cx="2736850" cy="923330"/>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a:latin typeface="Arial" pitchFamily="-112" charset="0"/>
              </a:rPr>
              <a:t>Pre-teach key words and give them emphasis through voice tone</a:t>
            </a:r>
            <a:endParaRPr lang="en-US" dirty="0">
              <a:latin typeface="Arial" pitchFamily="-112" charset="0"/>
            </a:endParaRPr>
          </a:p>
        </p:txBody>
      </p:sp>
      <p:sp>
        <p:nvSpPr>
          <p:cNvPr id="22549" name="Text Box 25"/>
          <p:cNvSpPr txBox="1">
            <a:spLocks noChangeArrowheads="1"/>
          </p:cNvSpPr>
          <p:nvPr/>
        </p:nvSpPr>
        <p:spPr bwMode="auto">
          <a:xfrm>
            <a:off x="1143000" y="3505200"/>
            <a:ext cx="2232025" cy="1200329"/>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a:latin typeface="Arial" pitchFamily="-112" charset="0"/>
              </a:rPr>
              <a:t>Provide opportunities  to practise key words in different contexts.</a:t>
            </a:r>
            <a:endParaRPr lang="en-US">
              <a:latin typeface="Arial" pitchFamily="-112"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3"/>
          <p:cNvSpPr>
            <a:spLocks noGrp="1"/>
          </p:cNvSpPr>
          <p:nvPr>
            <p:ph type="body" idx="1"/>
          </p:nvPr>
        </p:nvSpPr>
        <p:spPr>
          <a:xfrm>
            <a:off x="838199" y="260350"/>
            <a:ext cx="8054975" cy="6597650"/>
          </a:xfrm>
        </p:spPr>
        <p:txBody>
          <a:bodyPr>
            <a:normAutofit fontScale="92500"/>
          </a:bodyPr>
          <a:lstStyle/>
          <a:p>
            <a:pPr>
              <a:lnSpc>
                <a:spcPct val="90000"/>
              </a:lnSpc>
              <a:buFont typeface="Arial"/>
              <a:buChar char="•"/>
            </a:pPr>
            <a:r>
              <a:rPr lang="cy-GB" sz="2400" b="1" dirty="0" smtClean="0"/>
              <a:t>Llenwi bylchau </a:t>
            </a:r>
            <a:r>
              <a:rPr lang="cy-GB" sz="2400" dirty="0" smtClean="0"/>
              <a:t>mewn brawddegau (gweithgareddau</a:t>
            </a:r>
            <a:r>
              <a:rPr lang="cy-GB" sz="2400" dirty="0" smtClean="0"/>
              <a:t> ‘cloze’).</a:t>
            </a:r>
          </a:p>
          <a:p>
            <a:pPr>
              <a:lnSpc>
                <a:spcPct val="90000"/>
              </a:lnSpc>
              <a:buFont typeface="Arial"/>
              <a:buChar char="•"/>
            </a:pPr>
            <a:r>
              <a:rPr lang="cy-GB" sz="2400" b="1" dirty="0" smtClean="0"/>
              <a:t>Labelu</a:t>
            </a:r>
            <a:r>
              <a:rPr lang="cy-GB" sz="2400" b="1" dirty="0" smtClean="0"/>
              <a:t>: </a:t>
            </a:r>
            <a:r>
              <a:rPr lang="cy-GB" sz="2400" dirty="0" smtClean="0"/>
              <a:t>diagramau, brasluniau a lluniau yn Saesneg a / </a:t>
            </a:r>
            <a:r>
              <a:rPr lang="cy-GB" sz="2400" dirty="0" smtClean="0"/>
              <a:t>neu yn yr </a:t>
            </a:r>
            <a:r>
              <a:rPr lang="cy-GB" sz="2400" dirty="0" smtClean="0"/>
              <a:t>iaith gyntaf</a:t>
            </a:r>
            <a:r>
              <a:rPr lang="cy-GB" sz="2400" dirty="0" smtClean="0"/>
              <a:t>.</a:t>
            </a:r>
          </a:p>
          <a:p>
            <a:pPr>
              <a:lnSpc>
                <a:spcPct val="90000"/>
              </a:lnSpc>
              <a:buFont typeface="Arial"/>
              <a:buChar char="•"/>
            </a:pPr>
            <a:r>
              <a:rPr lang="cy-GB" sz="2400" b="1" dirty="0" smtClean="0"/>
              <a:t>Trefnu</a:t>
            </a:r>
            <a:r>
              <a:rPr lang="cy-GB" sz="2400" b="1" dirty="0" smtClean="0"/>
              <a:t>: </a:t>
            </a:r>
            <a:r>
              <a:rPr lang="cy-GB" sz="2400" dirty="0" smtClean="0"/>
              <a:t>rhestru geiriau allweddol yn nhrefn yr wyddor; ysgrifennu 'gwir' neu</a:t>
            </a:r>
            <a:r>
              <a:rPr lang="cy-GB" sz="2400" dirty="0" smtClean="0"/>
              <a:t> ’gau' </a:t>
            </a:r>
            <a:r>
              <a:rPr lang="cy-GB" sz="2400" dirty="0" smtClean="0"/>
              <a:t>am </a:t>
            </a:r>
            <a:r>
              <a:rPr lang="cy-GB" sz="2400" dirty="0" smtClean="0"/>
              <a:t>ddatganiad.</a:t>
            </a:r>
          </a:p>
          <a:p>
            <a:pPr>
              <a:lnSpc>
                <a:spcPct val="90000"/>
              </a:lnSpc>
              <a:buFont typeface="Arial"/>
              <a:buChar char="•"/>
            </a:pPr>
            <a:r>
              <a:rPr lang="cy-GB" sz="2400" b="1" dirty="0" smtClean="0"/>
              <a:t>Dilyniant</a:t>
            </a:r>
            <a:r>
              <a:rPr lang="cy-GB" sz="2400" b="1" dirty="0" smtClean="0"/>
              <a:t>: </a:t>
            </a:r>
            <a:r>
              <a:rPr lang="cy-GB" sz="2400" dirty="0" smtClean="0"/>
              <a:t>brasluniau / </a:t>
            </a:r>
            <a:r>
              <a:rPr lang="cy-GB" sz="2400" dirty="0" smtClean="0"/>
              <a:t>lluniau gyda geiriau </a:t>
            </a:r>
            <a:r>
              <a:rPr lang="cy-GB" sz="2400" dirty="0" smtClean="0"/>
              <a:t>/ brawddegau allweddol</a:t>
            </a:r>
            <a:r>
              <a:rPr lang="cy-GB" sz="2400" dirty="0" smtClean="0"/>
              <a:t>.</a:t>
            </a:r>
          </a:p>
          <a:p>
            <a:pPr>
              <a:lnSpc>
                <a:spcPct val="90000"/>
              </a:lnSpc>
              <a:buFont typeface="Arial"/>
              <a:buChar char="•"/>
            </a:pPr>
            <a:r>
              <a:rPr lang="cy-GB" sz="2400" b="1" dirty="0" smtClean="0"/>
              <a:t>Copïo </a:t>
            </a:r>
            <a:r>
              <a:rPr lang="cy-GB" sz="2400" b="1" dirty="0" smtClean="0"/>
              <a:t>brawddegau allweddol </a:t>
            </a:r>
            <a:r>
              <a:rPr lang="cy-GB" sz="2400" dirty="0" smtClean="0"/>
              <a:t>sy'n cynnwys prif syniadau'r wers. Er enghraifft, pum pwynt allweddol y wers</a:t>
            </a:r>
            <a:r>
              <a:rPr lang="cy-GB" sz="2400" dirty="0" smtClean="0"/>
              <a:t>.</a:t>
            </a:r>
          </a:p>
          <a:p>
            <a:pPr>
              <a:lnSpc>
                <a:spcPct val="90000"/>
              </a:lnSpc>
              <a:buFont typeface="Arial"/>
              <a:buChar char="•"/>
            </a:pPr>
            <a:r>
              <a:rPr lang="cy-GB" sz="2400" b="1" dirty="0" smtClean="0"/>
              <a:t>Gweithgareddau </a:t>
            </a:r>
            <a:r>
              <a:rPr lang="cy-GB" sz="2400" b="1" dirty="0" smtClean="0"/>
              <a:t>cyfatebol:</a:t>
            </a:r>
            <a:r>
              <a:rPr lang="cy-GB" sz="2400" b="1" dirty="0" smtClean="0"/>
              <a:t> </a:t>
            </a:r>
            <a:r>
              <a:rPr lang="cy-GB" sz="2400" dirty="0" smtClean="0"/>
              <a:t>brawddegau wedi eu torri yn hanner; </a:t>
            </a:r>
            <a:r>
              <a:rPr lang="cy-GB" sz="2400" dirty="0" smtClean="0"/>
              <a:t>brasluniau / darluniau gyda geiriau ac ymadroddion; geiriau a diffiniadau allweddol</a:t>
            </a:r>
            <a:r>
              <a:rPr lang="cy-GB" sz="2400" dirty="0" smtClean="0"/>
              <a:t>.</a:t>
            </a:r>
          </a:p>
          <a:p>
            <a:pPr>
              <a:lnSpc>
                <a:spcPct val="90000"/>
              </a:lnSpc>
              <a:buFont typeface="Arial"/>
              <a:buChar char="•"/>
            </a:pPr>
            <a:r>
              <a:rPr lang="cy-GB" sz="2400" b="1" dirty="0" smtClean="0"/>
              <a:t>Copïo </a:t>
            </a:r>
            <a:r>
              <a:rPr lang="cy-GB" sz="2400" b="1" dirty="0" smtClean="0"/>
              <a:t>geiriau allweddol </a:t>
            </a:r>
            <a:r>
              <a:rPr lang="cy-GB" sz="2400" dirty="0" smtClean="0"/>
              <a:t>o'r </a:t>
            </a:r>
            <a:r>
              <a:rPr lang="cy-GB" sz="2400" dirty="0" smtClean="0"/>
              <a:t>bwrdd gwyn </a:t>
            </a:r>
            <a:r>
              <a:rPr lang="cy-GB" sz="2400" dirty="0" smtClean="0"/>
              <a:t>neu daflen barod o eiriau ac ymadroddion allweddol i gyfieithu a chyfeirio atynt</a:t>
            </a:r>
            <a:r>
              <a:rPr lang="cy-GB" sz="2400" dirty="0" smtClean="0"/>
              <a:t>.</a:t>
            </a:r>
          </a:p>
          <a:p>
            <a:pPr>
              <a:lnSpc>
                <a:spcPct val="90000"/>
              </a:lnSpc>
              <a:buFont typeface="Arial"/>
              <a:buChar char="•"/>
            </a:pPr>
            <a:r>
              <a:rPr lang="cy-GB" sz="2400" b="1" dirty="0" smtClean="0"/>
              <a:t>Ail-drefnu </a:t>
            </a:r>
            <a:r>
              <a:rPr lang="cy-GB" sz="2400" b="1" dirty="0" smtClean="0"/>
              <a:t>brawddegau</a:t>
            </a:r>
            <a:r>
              <a:rPr lang="cy-GB" sz="2400" dirty="0" smtClean="0"/>
              <a:t> yn seiliedig ar bwnc</a:t>
            </a:r>
            <a:r>
              <a:rPr lang="cy-GB" sz="2400" dirty="0" smtClean="0"/>
              <a:t>.</a:t>
            </a:r>
          </a:p>
          <a:p>
            <a:pPr>
              <a:lnSpc>
                <a:spcPct val="90000"/>
              </a:lnSpc>
              <a:buFont typeface="Arial"/>
              <a:buChar char="•"/>
            </a:pPr>
            <a:r>
              <a:rPr lang="cy-GB" sz="2400" b="1" dirty="0" smtClean="0"/>
              <a:t>Cyfansoddi </a:t>
            </a:r>
            <a:r>
              <a:rPr lang="cy-GB" sz="2400" b="1" dirty="0" smtClean="0"/>
              <a:t>rhestr</a:t>
            </a:r>
            <a:r>
              <a:rPr lang="cy-GB" sz="2400" b="1" dirty="0" smtClean="0"/>
              <a:t> eirfa darluniadol </a:t>
            </a:r>
            <a:r>
              <a:rPr lang="cy-GB" sz="2400" dirty="0" smtClean="0"/>
              <a:t>sy'n </a:t>
            </a:r>
            <a:r>
              <a:rPr lang="cy-GB" sz="2400" dirty="0" smtClean="0"/>
              <a:t>gysylltiedig â'r pwnc</a:t>
            </a:r>
            <a:r>
              <a:rPr lang="cy-GB" sz="2400" dirty="0" smtClean="0"/>
              <a:t>.</a:t>
            </a:r>
          </a:p>
          <a:p>
            <a:pPr>
              <a:lnSpc>
                <a:spcPct val="90000"/>
              </a:lnSpc>
              <a:buFont typeface="Arial"/>
              <a:buChar char="•"/>
            </a:pPr>
            <a:r>
              <a:rPr lang="cy-GB" sz="2400" b="1" dirty="0" smtClean="0"/>
              <a:t>Paratoi</a:t>
            </a:r>
            <a:r>
              <a:rPr lang="cy-GB" sz="2400" dirty="0" smtClean="0"/>
              <a:t> – e.e. </a:t>
            </a:r>
            <a:r>
              <a:rPr lang="cy-GB" sz="2400" dirty="0" smtClean="0"/>
              <a:t>rhybuddio plant y byddwch yn gofyn iddynt</a:t>
            </a:r>
            <a:r>
              <a:rPr lang="cy-GB" sz="2400" dirty="0" smtClean="0"/>
              <a:t> am </a:t>
            </a:r>
            <a:r>
              <a:rPr lang="cy-GB" sz="2400" dirty="0" smtClean="0"/>
              <a:t>ymateb yn y</a:t>
            </a:r>
            <a:r>
              <a:rPr lang="cy-GB" sz="2400" dirty="0" smtClean="0"/>
              <a:t> diweddglo er mwyn rhoi amser iddynt i </a:t>
            </a:r>
            <a:r>
              <a:rPr lang="cy-GB" sz="2400" dirty="0" smtClean="0"/>
              <a:t>b</a:t>
            </a:r>
            <a:r>
              <a:rPr lang="cy-GB" sz="2400" dirty="0" smtClean="0"/>
              <a:t>aratoi</a:t>
            </a:r>
            <a:r>
              <a:rPr lang="cy-GB" sz="2400" dirty="0" smtClean="0"/>
              <a:t>.</a:t>
            </a:r>
            <a:endParaRPr lang="en-US" sz="2400" dirty="0"/>
          </a:p>
        </p:txBody>
      </p:sp>
      <p:sp>
        <p:nvSpPr>
          <p:cNvPr id="25603" name="Text Box 4"/>
          <p:cNvSpPr txBox="1">
            <a:spLocks noChangeArrowheads="1"/>
          </p:cNvSpPr>
          <p:nvPr/>
        </p:nvSpPr>
        <p:spPr bwMode="auto">
          <a:xfrm>
            <a:off x="5435600" y="6400800"/>
            <a:ext cx="331311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3"/>
          <p:cNvSpPr>
            <a:spLocks noGrp="1"/>
          </p:cNvSpPr>
          <p:nvPr>
            <p:ph type="body" idx="1"/>
          </p:nvPr>
        </p:nvSpPr>
        <p:spPr>
          <a:xfrm>
            <a:off x="1066799" y="260350"/>
            <a:ext cx="7826375" cy="6597650"/>
          </a:xfrm>
        </p:spPr>
        <p:txBody>
          <a:bodyPr>
            <a:normAutofit fontScale="92500"/>
          </a:bodyPr>
          <a:lstStyle/>
          <a:p>
            <a:pPr eaLnBrk="1" hangingPunct="1">
              <a:lnSpc>
                <a:spcPct val="90000"/>
              </a:lnSpc>
            </a:pPr>
            <a:r>
              <a:rPr lang="en-GB" sz="2400" b="1" dirty="0">
                <a:latin typeface="Arial" pitchFamily="-112" charset="0"/>
              </a:rPr>
              <a:t>Filling in gaps</a:t>
            </a:r>
            <a:r>
              <a:rPr lang="en-GB" sz="2400" dirty="0">
                <a:latin typeface="Arial" pitchFamily="-112" charset="0"/>
              </a:rPr>
              <a:t> in sentences (cloze activities).</a:t>
            </a:r>
          </a:p>
          <a:p>
            <a:pPr eaLnBrk="1" hangingPunct="1">
              <a:lnSpc>
                <a:spcPct val="90000"/>
              </a:lnSpc>
            </a:pPr>
            <a:r>
              <a:rPr lang="en-GB" sz="2400" b="1" dirty="0">
                <a:latin typeface="Arial" pitchFamily="-112" charset="0"/>
              </a:rPr>
              <a:t>Labelling</a:t>
            </a:r>
            <a:r>
              <a:rPr lang="en-GB" sz="2400" dirty="0">
                <a:latin typeface="Arial" pitchFamily="-112" charset="0"/>
              </a:rPr>
              <a:t>: diagrams, sketches and pictures in English and/or first language.</a:t>
            </a:r>
          </a:p>
          <a:p>
            <a:pPr eaLnBrk="1" hangingPunct="1">
              <a:lnSpc>
                <a:spcPct val="90000"/>
              </a:lnSpc>
            </a:pPr>
            <a:r>
              <a:rPr lang="en-GB" sz="2400" b="1" dirty="0">
                <a:latin typeface="Arial" pitchFamily="-112" charset="0"/>
              </a:rPr>
              <a:t>Sorting</a:t>
            </a:r>
            <a:r>
              <a:rPr lang="en-GB" sz="2400" dirty="0">
                <a:latin typeface="Arial" pitchFamily="-112" charset="0"/>
              </a:rPr>
              <a:t>: listing key words in alphabetical order; writing ‘true’ or ‘false’ about a sentence.</a:t>
            </a:r>
          </a:p>
          <a:p>
            <a:pPr eaLnBrk="1" hangingPunct="1">
              <a:lnSpc>
                <a:spcPct val="90000"/>
              </a:lnSpc>
            </a:pPr>
            <a:r>
              <a:rPr lang="en-GB" sz="2400" b="1" dirty="0">
                <a:latin typeface="Arial" pitchFamily="-112" charset="0"/>
              </a:rPr>
              <a:t>Sequencing</a:t>
            </a:r>
            <a:r>
              <a:rPr lang="en-GB" sz="2400" dirty="0">
                <a:latin typeface="Arial" pitchFamily="-112" charset="0"/>
              </a:rPr>
              <a:t>: sketches/drawings and key words/sentences.</a:t>
            </a:r>
          </a:p>
          <a:p>
            <a:pPr eaLnBrk="1" hangingPunct="1">
              <a:lnSpc>
                <a:spcPct val="90000"/>
              </a:lnSpc>
            </a:pPr>
            <a:r>
              <a:rPr lang="en-GB" sz="2400" b="1" dirty="0">
                <a:latin typeface="Arial" pitchFamily="-112" charset="0"/>
              </a:rPr>
              <a:t>Copying key sentences</a:t>
            </a:r>
            <a:r>
              <a:rPr lang="en-GB" sz="2400" dirty="0">
                <a:latin typeface="Arial" pitchFamily="-112" charset="0"/>
              </a:rPr>
              <a:t> that contain the main ideas of the lesson. For example, the five key points of the lesson.</a:t>
            </a:r>
          </a:p>
          <a:p>
            <a:pPr eaLnBrk="1" hangingPunct="1">
              <a:lnSpc>
                <a:spcPct val="90000"/>
              </a:lnSpc>
            </a:pPr>
            <a:r>
              <a:rPr lang="en-GB" sz="2400" b="1" dirty="0">
                <a:latin typeface="Arial" pitchFamily="-112" charset="0"/>
              </a:rPr>
              <a:t>Matching activities</a:t>
            </a:r>
            <a:r>
              <a:rPr lang="en-GB" sz="2400" dirty="0">
                <a:latin typeface="Arial" pitchFamily="-112" charset="0"/>
              </a:rPr>
              <a:t>: sentence halves; sketches/drawings with words and phrases; key words and definitions.</a:t>
            </a:r>
          </a:p>
          <a:p>
            <a:pPr eaLnBrk="1" hangingPunct="1">
              <a:lnSpc>
                <a:spcPct val="90000"/>
              </a:lnSpc>
            </a:pPr>
            <a:r>
              <a:rPr lang="en-GB" sz="2400" b="1" dirty="0">
                <a:latin typeface="Arial" pitchFamily="-112" charset="0"/>
              </a:rPr>
              <a:t>Copying key words</a:t>
            </a:r>
            <a:r>
              <a:rPr lang="en-GB" sz="2400" dirty="0">
                <a:latin typeface="Arial" pitchFamily="-112" charset="0"/>
              </a:rPr>
              <a:t> from the board or a prepared sheet of key words and phrases to translate and refer to.</a:t>
            </a:r>
          </a:p>
          <a:p>
            <a:pPr eaLnBrk="1" hangingPunct="1">
              <a:lnSpc>
                <a:spcPct val="90000"/>
              </a:lnSpc>
            </a:pPr>
            <a:r>
              <a:rPr lang="en-GB" sz="2400" b="1" dirty="0">
                <a:latin typeface="Arial" pitchFamily="-112" charset="0"/>
              </a:rPr>
              <a:t>Re-ordering sentences</a:t>
            </a:r>
            <a:r>
              <a:rPr lang="en-GB" sz="2400" dirty="0">
                <a:latin typeface="Arial" pitchFamily="-112" charset="0"/>
              </a:rPr>
              <a:t> based on topic.</a:t>
            </a:r>
          </a:p>
          <a:p>
            <a:pPr eaLnBrk="1" hangingPunct="1">
              <a:lnSpc>
                <a:spcPct val="90000"/>
              </a:lnSpc>
            </a:pPr>
            <a:r>
              <a:rPr lang="en-GB" sz="2400" b="1" dirty="0">
                <a:latin typeface="Arial" pitchFamily="-112" charset="0"/>
              </a:rPr>
              <a:t>Compiling a picture glossary</a:t>
            </a:r>
            <a:r>
              <a:rPr lang="en-GB" sz="2400" dirty="0">
                <a:latin typeface="Arial" pitchFamily="-112" charset="0"/>
              </a:rPr>
              <a:t> of vocabulary related to the subject</a:t>
            </a:r>
            <a:r>
              <a:rPr lang="en-GB" sz="2400" dirty="0"/>
              <a:t>.</a:t>
            </a:r>
          </a:p>
          <a:p>
            <a:pPr eaLnBrk="1" hangingPunct="1">
              <a:lnSpc>
                <a:spcPct val="90000"/>
              </a:lnSpc>
            </a:pPr>
            <a:r>
              <a:rPr lang="en-GB" sz="2400" b="1" dirty="0">
                <a:latin typeface="Arial" pitchFamily="-112" charset="0"/>
              </a:rPr>
              <a:t>Cuing in </a:t>
            </a:r>
            <a:r>
              <a:rPr lang="en-GB" sz="2400" dirty="0"/>
              <a:t>– </a:t>
            </a:r>
            <a:r>
              <a:rPr lang="en-GB" sz="2400" dirty="0" smtClean="0"/>
              <a:t>e.g. </a:t>
            </a:r>
            <a:r>
              <a:rPr lang="en-GB" sz="2400" dirty="0"/>
              <a:t>warn children you will ask them for a response in the plenary </a:t>
            </a:r>
            <a:r>
              <a:rPr lang="en-GB" sz="2400" dirty="0" smtClean="0"/>
              <a:t>so </a:t>
            </a:r>
            <a:r>
              <a:rPr lang="en-GB" sz="2400" dirty="0"/>
              <a:t>that they have time to prepare.</a:t>
            </a:r>
            <a:endParaRPr lang="en-US" sz="2400" dirty="0"/>
          </a:p>
        </p:txBody>
      </p:sp>
      <p:sp>
        <p:nvSpPr>
          <p:cNvPr id="25603" name="Text Box 4"/>
          <p:cNvSpPr txBox="1">
            <a:spLocks noChangeArrowheads="1"/>
          </p:cNvSpPr>
          <p:nvPr/>
        </p:nvSpPr>
        <p:spPr bwMode="auto">
          <a:xfrm>
            <a:off x="5435600" y="6400800"/>
            <a:ext cx="331311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err="1" smtClean="0"/>
              <a:t>Pwyntiau</a:t>
            </a:r>
            <a:r>
              <a:rPr lang="en-GB" dirty="0" smtClean="0"/>
              <a:t> </a:t>
            </a:r>
            <a:r>
              <a:rPr lang="en-GB" dirty="0" err="1" smtClean="0"/>
              <a:t>allweddol</a:t>
            </a:r>
            <a:r>
              <a:rPr lang="en-GB" dirty="0" smtClean="0"/>
              <a:t> </a:t>
            </a:r>
            <a:r>
              <a:rPr lang="en-GB" dirty="0" err="1" smtClean="0"/>
              <a:t>i’w</a:t>
            </a:r>
            <a:r>
              <a:rPr lang="en-GB" dirty="0" smtClean="0"/>
              <a:t> </a:t>
            </a:r>
            <a:r>
              <a:rPr lang="en-GB" dirty="0" err="1" smtClean="0"/>
              <a:t>cofio</a:t>
            </a:r>
            <a:r>
              <a:rPr lang="en-GB" dirty="0" smtClean="0"/>
              <a:t>:</a:t>
            </a:r>
            <a:br>
              <a:rPr lang="en-GB" dirty="0" smtClean="0"/>
            </a:br>
            <a:r>
              <a:rPr lang="en-GB" dirty="0" smtClean="0">
                <a:solidFill>
                  <a:srgbClr val="660066"/>
                </a:solidFill>
              </a:rPr>
              <a:t>Key </a:t>
            </a:r>
            <a:r>
              <a:rPr lang="en-GB" dirty="0">
                <a:solidFill>
                  <a:srgbClr val="660066"/>
                </a:solidFill>
              </a:rPr>
              <a:t>p</a:t>
            </a:r>
            <a:r>
              <a:rPr lang="en-GB" dirty="0" smtClean="0">
                <a:solidFill>
                  <a:srgbClr val="660066"/>
                </a:solidFill>
              </a:rPr>
              <a:t>oints </a:t>
            </a:r>
            <a:r>
              <a:rPr lang="en-GB" dirty="0">
                <a:solidFill>
                  <a:srgbClr val="660066"/>
                </a:solidFill>
              </a:rPr>
              <a:t>t</a:t>
            </a:r>
            <a:r>
              <a:rPr lang="en-GB" dirty="0" smtClean="0">
                <a:solidFill>
                  <a:srgbClr val="660066"/>
                </a:solidFill>
              </a:rPr>
              <a:t>o </a:t>
            </a:r>
            <a:r>
              <a:rPr lang="en-GB" dirty="0">
                <a:solidFill>
                  <a:srgbClr val="660066"/>
                </a:solidFill>
              </a:rPr>
              <a:t>r</a:t>
            </a:r>
            <a:r>
              <a:rPr lang="en-GB" dirty="0" smtClean="0">
                <a:solidFill>
                  <a:srgbClr val="660066"/>
                </a:solidFill>
              </a:rPr>
              <a:t>emember</a:t>
            </a:r>
            <a:r>
              <a:rPr lang="en-GB" dirty="0">
                <a:solidFill>
                  <a:srgbClr val="660066"/>
                </a:solidFill>
              </a:rPr>
              <a:t>:</a:t>
            </a:r>
            <a:r>
              <a:rPr lang="en-GB" dirty="0"/>
              <a:t/>
            </a:r>
            <a:br>
              <a:rPr lang="en-GB" dirty="0"/>
            </a:br>
            <a:endParaRPr lang="en-US" dirty="0"/>
          </a:p>
        </p:txBody>
      </p:sp>
      <p:sp>
        <p:nvSpPr>
          <p:cNvPr id="27650" name="Rectangle 3"/>
          <p:cNvSpPr>
            <a:spLocks noGrp="1" noChangeArrowheads="1"/>
          </p:cNvSpPr>
          <p:nvPr>
            <p:ph sz="half" idx="1"/>
          </p:nvPr>
        </p:nvSpPr>
        <p:spPr>
          <a:xfrm>
            <a:off x="1447800" y="1219200"/>
            <a:ext cx="3962400" cy="4724400"/>
          </a:xfrm>
        </p:spPr>
        <p:txBody>
          <a:bodyPr>
            <a:normAutofit fontScale="47500" lnSpcReduction="20000"/>
          </a:bodyPr>
          <a:lstStyle/>
          <a:p>
            <a:pPr>
              <a:buNone/>
            </a:pPr>
            <a:endParaRPr lang="en-US" sz="3273" dirty="0" smtClean="0"/>
          </a:p>
          <a:p>
            <a:r>
              <a:rPr lang="en-US" sz="3789" dirty="0" smtClean="0">
                <a:latin typeface="Arial Unicode MS"/>
              </a:rPr>
              <a:t>Mae </a:t>
            </a:r>
            <a:r>
              <a:rPr lang="en-US" sz="3789" dirty="0" err="1" smtClean="0">
                <a:latin typeface="Arial Unicode MS"/>
              </a:rPr>
              <a:t>dwyieithrwydd</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gaffaeliad</a:t>
            </a:r>
            <a:r>
              <a:rPr lang="en-US" sz="3789" dirty="0" smtClean="0">
                <a:latin typeface="Arial Unicode MS"/>
              </a:rPr>
              <a:t>.</a:t>
            </a:r>
          </a:p>
          <a:p>
            <a:pPr>
              <a:buNone/>
            </a:pPr>
            <a:endParaRPr lang="en-US" sz="3789" dirty="0" smtClean="0">
              <a:latin typeface="Arial Unicode MS"/>
            </a:endParaRPr>
          </a:p>
          <a:p>
            <a:r>
              <a:rPr lang="en-US" sz="3789" dirty="0" err="1" smtClean="0">
                <a:latin typeface="Arial Unicode MS"/>
              </a:rPr>
              <a:t>Mae'r</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gyntaf</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allweddol</a:t>
            </a:r>
            <a:r>
              <a:rPr lang="en-US" sz="3789" dirty="0" smtClean="0">
                <a:latin typeface="Arial Unicode MS"/>
              </a:rPr>
              <a:t> </a:t>
            </a:r>
            <a:r>
              <a:rPr lang="en-US" sz="3789" dirty="0" err="1" smtClean="0">
                <a:latin typeface="Arial Unicode MS"/>
              </a:rPr>
              <a:t>i</a:t>
            </a:r>
            <a:r>
              <a:rPr lang="en-US" sz="3789" dirty="0" smtClean="0">
                <a:latin typeface="Arial Unicode MS"/>
              </a:rPr>
              <a:t> </a:t>
            </a:r>
            <a:r>
              <a:rPr lang="en-US" sz="3789" dirty="0" err="1" smtClean="0">
                <a:latin typeface="Arial Unicode MS"/>
              </a:rPr>
              <a:t>hunaniaeth</a:t>
            </a:r>
            <a:r>
              <a:rPr lang="en-US" sz="3789" dirty="0" smtClean="0">
                <a:latin typeface="Arial Unicode MS"/>
              </a:rPr>
              <a:t>, </a:t>
            </a:r>
            <a:r>
              <a:rPr lang="en-US" sz="3789" dirty="0" err="1" smtClean="0">
                <a:latin typeface="Arial Unicode MS"/>
              </a:rPr>
              <a:t>dysgu</a:t>
            </a:r>
            <a:r>
              <a:rPr lang="en-US" sz="3789" dirty="0" smtClean="0">
                <a:latin typeface="Arial Unicode MS"/>
              </a:rPr>
              <a:t> </a:t>
            </a:r>
            <a:r>
              <a:rPr lang="en-US" sz="3789" dirty="0" smtClean="0">
                <a:latin typeface="Arial Unicode MS"/>
              </a:rPr>
              <a:t>a </a:t>
            </a:r>
            <a:r>
              <a:rPr lang="en-US" sz="3789" dirty="0" err="1" smtClean="0">
                <a:latin typeface="Arial Unicode MS"/>
              </a:rPr>
              <a:t>chaffael</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ychwanegol</a:t>
            </a:r>
            <a:r>
              <a:rPr lang="en-US" sz="3789" dirty="0" smtClean="0">
                <a:latin typeface="Arial Unicode MS"/>
              </a:rPr>
              <a:t> </a:t>
            </a:r>
            <a:r>
              <a:rPr lang="en-US" sz="3789" dirty="0" err="1" smtClean="0">
                <a:latin typeface="Arial Unicode MS"/>
              </a:rPr>
              <a:t>disgyblion</a:t>
            </a:r>
            <a:r>
              <a:rPr lang="en-US" sz="3789" dirty="0" smtClean="0">
                <a:latin typeface="Arial Unicode MS"/>
              </a:rPr>
              <a:t> </a:t>
            </a:r>
            <a:r>
              <a:rPr lang="en-US" sz="3789" dirty="0" err="1" smtClean="0">
                <a:latin typeface="Arial Unicode MS"/>
              </a:rPr>
              <a:t>sydd</a:t>
            </a:r>
            <a:r>
              <a:rPr lang="en-US" sz="3789" dirty="0" smtClean="0">
                <a:latin typeface="Arial Unicode MS"/>
              </a:rPr>
              <a:t> </a:t>
            </a:r>
            <a:r>
              <a:rPr lang="en-US" sz="3789" dirty="0" err="1" smtClean="0">
                <a:latin typeface="Arial Unicode MS"/>
              </a:rPr>
              <a:t>â</a:t>
            </a:r>
            <a:r>
              <a:rPr lang="en-US" sz="3789" dirty="0" smtClean="0">
                <a:latin typeface="Arial Unicode MS"/>
              </a:rPr>
              <a:t> SIY. </a:t>
            </a:r>
          </a:p>
          <a:p>
            <a:endParaRPr lang="en-US" sz="3789" dirty="0" smtClean="0">
              <a:latin typeface="Arial Unicode MS"/>
            </a:endParaRPr>
          </a:p>
          <a:p>
            <a:r>
              <a:rPr lang="en-US" sz="3789" dirty="0" err="1" smtClean="0">
                <a:latin typeface="Arial Unicode MS"/>
              </a:rPr>
              <a:t>Gellir</a:t>
            </a:r>
            <a:r>
              <a:rPr lang="en-US" sz="3789" dirty="0" smtClean="0">
                <a:latin typeface="Arial Unicode MS"/>
              </a:rPr>
              <a:t> </a:t>
            </a:r>
            <a:r>
              <a:rPr lang="en-US" sz="3789" dirty="0" smtClean="0">
                <a:latin typeface="Arial Unicode MS"/>
              </a:rPr>
              <a:t>a </a:t>
            </a:r>
            <a:r>
              <a:rPr lang="en-US" sz="3789" dirty="0" err="1" smtClean="0">
                <a:latin typeface="Arial Unicode MS"/>
              </a:rPr>
              <a:t>dylid</a:t>
            </a:r>
            <a:r>
              <a:rPr lang="en-US" sz="3789" dirty="0" smtClean="0">
                <a:latin typeface="Arial Unicode MS"/>
              </a:rPr>
              <a:t> </a:t>
            </a:r>
            <a:r>
              <a:rPr lang="en-US" sz="3789" dirty="0" err="1" smtClean="0">
                <a:latin typeface="Arial Unicode MS"/>
              </a:rPr>
              <a:t>ymestyn</a:t>
            </a:r>
            <a:r>
              <a:rPr lang="en-US" sz="3789" dirty="0" smtClean="0">
                <a:latin typeface="Arial Unicode MS"/>
              </a:rPr>
              <a:t> </a:t>
            </a:r>
            <a:r>
              <a:rPr lang="en-US" sz="3789" dirty="0" smtClean="0">
                <a:latin typeface="Arial Unicode MS"/>
              </a:rPr>
              <a:t>her </a:t>
            </a:r>
            <a:r>
              <a:rPr lang="en-US" sz="3789" dirty="0" err="1" smtClean="0">
                <a:latin typeface="Arial Unicode MS"/>
              </a:rPr>
              <a:t>gwybyddol</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briodol</a:t>
            </a:r>
            <a:r>
              <a:rPr lang="en-US" sz="3789" dirty="0" smtClean="0">
                <a:latin typeface="Arial Unicode MS"/>
              </a:rPr>
              <a:t> </a:t>
            </a:r>
            <a:r>
              <a:rPr lang="en-US" sz="3789" dirty="0" err="1" smtClean="0">
                <a:latin typeface="Arial Unicode MS"/>
              </a:rPr>
              <a:t>trwy</a:t>
            </a:r>
            <a:r>
              <a:rPr lang="en-US" sz="3789" dirty="0" smtClean="0">
                <a:latin typeface="Arial Unicode MS"/>
              </a:rPr>
              <a:t> </a:t>
            </a:r>
            <a:r>
              <a:rPr lang="en-US" sz="3789" dirty="0" err="1" smtClean="0">
                <a:latin typeface="Arial Unicode MS"/>
              </a:rPr>
              <a:t>ddarparu</a:t>
            </a:r>
            <a:r>
              <a:rPr lang="en-US" sz="3789" dirty="0" smtClean="0">
                <a:latin typeface="Arial Unicode MS"/>
              </a:rPr>
              <a:t> </a:t>
            </a:r>
            <a:r>
              <a:rPr lang="en-US" sz="3789" dirty="0" err="1" smtClean="0">
                <a:latin typeface="Arial Unicode MS"/>
              </a:rPr>
              <a:t>cefnogaeth</a:t>
            </a:r>
            <a:r>
              <a:rPr lang="en-US" sz="3789" dirty="0" smtClean="0">
                <a:latin typeface="Arial Unicode MS"/>
              </a:rPr>
              <a:t> </a:t>
            </a:r>
            <a:r>
              <a:rPr lang="en-US" sz="3789" dirty="0" err="1" smtClean="0">
                <a:latin typeface="Arial Unicode MS"/>
              </a:rPr>
              <a:t>ieithyddol</a:t>
            </a:r>
            <a:r>
              <a:rPr lang="en-US" sz="3789" dirty="0" smtClean="0">
                <a:latin typeface="Arial Unicode MS"/>
              </a:rPr>
              <a:t> a </a:t>
            </a:r>
            <a:r>
              <a:rPr lang="en-US" sz="3789" dirty="0" err="1" smtClean="0">
                <a:latin typeface="Arial Unicode MS"/>
              </a:rPr>
              <a:t>chyd-destunol</a:t>
            </a:r>
            <a:r>
              <a:rPr lang="en-US" sz="3789" dirty="0" smtClean="0">
                <a:latin typeface="Arial Unicode MS"/>
              </a:rPr>
              <a:t>.</a:t>
            </a:r>
          </a:p>
          <a:p>
            <a:endParaRPr lang="en-US" sz="3789" dirty="0" smtClean="0">
              <a:latin typeface="Arial Unicode MS"/>
            </a:endParaRPr>
          </a:p>
          <a:p>
            <a:r>
              <a:rPr lang="en-US" sz="3789" dirty="0" smtClean="0">
                <a:latin typeface="Arial Unicode MS"/>
              </a:rPr>
              <a:t>Mae </a:t>
            </a:r>
            <a:r>
              <a:rPr lang="en-US" sz="3789" dirty="0" err="1" smtClean="0">
                <a:latin typeface="Arial Unicode MS"/>
              </a:rPr>
              <a:t>caffael</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mynd</a:t>
            </a:r>
            <a:r>
              <a:rPr lang="en-US" sz="3789" dirty="0" smtClean="0">
                <a:latin typeface="Arial Unicode MS"/>
              </a:rPr>
              <a:t> law </a:t>
            </a:r>
            <a:r>
              <a:rPr lang="en-US" sz="3789" dirty="0" err="1" smtClean="0">
                <a:latin typeface="Arial Unicode MS"/>
              </a:rPr>
              <a:t>yn</a:t>
            </a:r>
            <a:r>
              <a:rPr lang="en-US" sz="3789" dirty="0" smtClean="0">
                <a:latin typeface="Arial Unicode MS"/>
              </a:rPr>
              <a:t> </a:t>
            </a:r>
            <a:r>
              <a:rPr lang="en-US" sz="3789" dirty="0" err="1" smtClean="0">
                <a:latin typeface="Arial Unicode MS"/>
              </a:rPr>
              <a:t>llaw</a:t>
            </a:r>
            <a:r>
              <a:rPr lang="en-US" sz="3789" dirty="0" smtClean="0">
                <a:latin typeface="Arial Unicode MS"/>
              </a:rPr>
              <a:t> </a:t>
            </a:r>
            <a:r>
              <a:rPr lang="en-US" sz="3789" dirty="0" err="1" smtClean="0">
                <a:latin typeface="Arial Unicode MS"/>
              </a:rPr>
              <a:t>â</a:t>
            </a:r>
            <a:r>
              <a:rPr lang="en-US" sz="3789" dirty="0" smtClean="0">
                <a:latin typeface="Arial Unicode MS"/>
              </a:rPr>
              <a:t> </a:t>
            </a:r>
            <a:r>
              <a:rPr lang="en-US" sz="3789" dirty="0" err="1" smtClean="0">
                <a:latin typeface="Arial Unicode MS"/>
              </a:rPr>
              <a:t>datblygiad</a:t>
            </a:r>
            <a:r>
              <a:rPr lang="en-US" sz="3789" dirty="0" smtClean="0">
                <a:latin typeface="Arial Unicode MS"/>
              </a:rPr>
              <a:t> </a:t>
            </a:r>
            <a:r>
              <a:rPr lang="en-US" sz="3789" dirty="0" err="1" smtClean="0">
                <a:latin typeface="Arial Unicode MS"/>
              </a:rPr>
              <a:t>gwybyddol</a:t>
            </a:r>
            <a:r>
              <a:rPr lang="en-US" sz="3789" dirty="0" smtClean="0">
                <a:latin typeface="Arial Unicode MS"/>
              </a:rPr>
              <a:t> ac </a:t>
            </a:r>
            <a:r>
              <a:rPr lang="en-US" sz="3789" dirty="0" err="1" smtClean="0">
                <a:latin typeface="Arial Unicode MS"/>
              </a:rPr>
              <a:t>academaidd</a:t>
            </a:r>
            <a:r>
              <a:rPr lang="en-US" sz="3789" dirty="0" smtClean="0">
                <a:latin typeface="Arial Unicode MS"/>
              </a:rPr>
              <a:t> </a:t>
            </a:r>
            <a:r>
              <a:rPr lang="en-US" sz="3789" dirty="0" err="1" smtClean="0">
                <a:latin typeface="Arial Unicode MS"/>
              </a:rPr>
              <a:t>gyda</a:t>
            </a:r>
            <a:r>
              <a:rPr lang="en-US" sz="3789" dirty="0" smtClean="0">
                <a:latin typeface="Arial Unicode MS"/>
              </a:rPr>
              <a:t> </a:t>
            </a:r>
            <a:r>
              <a:rPr lang="en-US" sz="3789" dirty="0" err="1" smtClean="0">
                <a:latin typeface="Arial Unicode MS"/>
              </a:rPr>
              <a:t>chwricwlwm</a:t>
            </a:r>
            <a:r>
              <a:rPr lang="en-US" sz="3789" dirty="0" smtClean="0">
                <a:latin typeface="Arial Unicode MS"/>
              </a:rPr>
              <a:t> </a:t>
            </a:r>
            <a:r>
              <a:rPr lang="en-US" sz="3789" dirty="0" err="1" smtClean="0">
                <a:latin typeface="Arial Unicode MS"/>
              </a:rPr>
              <a:t>cynhwysol</a:t>
            </a:r>
            <a:r>
              <a:rPr lang="en-US" sz="3789" dirty="0" smtClean="0">
                <a:latin typeface="Arial Unicode MS"/>
              </a:rPr>
              <a:t> </a:t>
            </a:r>
            <a:r>
              <a:rPr lang="en-US" sz="3789" dirty="0" err="1" smtClean="0">
                <a:latin typeface="Arial Unicode MS"/>
              </a:rPr>
              <a:t>fel</a:t>
            </a:r>
            <a:r>
              <a:rPr lang="en-US" sz="3789" dirty="0" smtClean="0">
                <a:latin typeface="Arial Unicode MS"/>
              </a:rPr>
              <a:t> </a:t>
            </a:r>
            <a:r>
              <a:rPr lang="en-US" sz="3789" dirty="0" err="1" smtClean="0">
                <a:latin typeface="Arial Unicode MS"/>
              </a:rPr>
              <a:t>y</a:t>
            </a:r>
            <a:r>
              <a:rPr lang="en-US" sz="3789" dirty="0" smtClean="0">
                <a:latin typeface="Arial Unicode MS"/>
              </a:rPr>
              <a:t> </a:t>
            </a:r>
            <a:r>
              <a:rPr lang="en-US" sz="3789" dirty="0" err="1" smtClean="0">
                <a:latin typeface="Arial Unicode MS"/>
              </a:rPr>
              <a:t>cyd-destun</a:t>
            </a:r>
            <a:r>
              <a:rPr lang="en-US" sz="3273" dirty="0" smtClean="0">
                <a:latin typeface="Arial Unicode MS"/>
              </a:rPr>
              <a:t>.</a:t>
            </a:r>
          </a:p>
          <a:p>
            <a:pPr eaLnBrk="1" hangingPunct="1"/>
            <a:endParaRPr lang="en-US" sz="2400" dirty="0">
              <a:latin typeface="Arial Unicode MS" pitchFamily="-112" charset="0"/>
            </a:endParaRPr>
          </a:p>
        </p:txBody>
      </p:sp>
      <p:sp>
        <p:nvSpPr>
          <p:cNvPr id="5" name="Content Placeholder 4"/>
          <p:cNvSpPr>
            <a:spLocks noGrp="1"/>
          </p:cNvSpPr>
          <p:nvPr>
            <p:ph sz="half" idx="2"/>
          </p:nvPr>
        </p:nvSpPr>
        <p:spPr>
          <a:xfrm>
            <a:off x="5105400" y="1524000"/>
            <a:ext cx="4038600" cy="4800600"/>
          </a:xfrm>
        </p:spPr>
        <p:txBody>
          <a:bodyPr>
            <a:normAutofit fontScale="47500" lnSpcReduction="20000"/>
          </a:bodyPr>
          <a:lstStyle/>
          <a:p>
            <a:r>
              <a:rPr lang="en-GB" sz="3273" dirty="0" smtClean="0">
                <a:solidFill>
                  <a:srgbClr val="660066"/>
                </a:solidFill>
                <a:latin typeface="Arial Unicode MS" pitchFamily="-112" charset="0"/>
              </a:rPr>
              <a:t>Bilingualism is an asset.</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The first language is key to an EAL pupil’s identity, learning and acquiring an additional language.</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Cognitive challenge can and should be kept appropriately high through the provision of linguistic and contextual support.</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Language acquisition goes hand in hand with cognitive and academic development with an inclusive curriculum as the context.</a:t>
            </a:r>
            <a:endParaRPr lang="en-US" sz="3273" dirty="0" smtClean="0">
              <a:solidFill>
                <a:srgbClr val="660066"/>
              </a:solidFill>
              <a:latin typeface="Arial Unicode MS" pitchFamily="-112" charset="0"/>
            </a:endParaRPr>
          </a:p>
          <a:p>
            <a:endParaRPr lang="en-US" dirty="0"/>
          </a:p>
        </p:txBody>
      </p:sp>
      <p:pic>
        <p:nvPicPr>
          <p:cNvPr id="27652" name="Picture 7" descr="MCj04238420000[1]"/>
          <p:cNvPicPr>
            <a:picLocks noChangeAspect="1" noChangeArrowheads="1"/>
          </p:cNvPicPr>
          <p:nvPr/>
        </p:nvPicPr>
        <p:blipFill>
          <a:blip r:embed="rId3"/>
          <a:srcRect/>
          <a:stretch>
            <a:fillRect/>
          </a:stretch>
        </p:blipFill>
        <p:spPr bwMode="auto">
          <a:xfrm>
            <a:off x="8049814" y="0"/>
            <a:ext cx="916386" cy="99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Tasg</a:t>
            </a:r>
            <a:r>
              <a:rPr lang="en-US" dirty="0" smtClean="0"/>
              <a:t> </a:t>
            </a:r>
            <a:r>
              <a:rPr lang="en-US" dirty="0" err="1" smtClean="0"/>
              <a:t>gyfeiriedig</a:t>
            </a:r>
            <a:r>
              <a:rPr lang="en-US" dirty="0" smtClean="0"/>
              <a:t/>
            </a:r>
            <a:br>
              <a:rPr lang="en-US" dirty="0" smtClean="0"/>
            </a:br>
            <a:r>
              <a:rPr lang="en-US" dirty="0" smtClean="0">
                <a:solidFill>
                  <a:srgbClr val="660066"/>
                </a:solidFill>
              </a:rPr>
              <a:t>Directed task</a:t>
            </a:r>
            <a:endParaRPr lang="en-US" dirty="0">
              <a:solidFill>
                <a:srgbClr val="660066"/>
              </a:solidFill>
            </a:endParaRPr>
          </a:p>
        </p:txBody>
      </p:sp>
      <p:sp>
        <p:nvSpPr>
          <p:cNvPr id="3" name="Content Placeholder 2"/>
          <p:cNvSpPr>
            <a:spLocks noGrp="1"/>
          </p:cNvSpPr>
          <p:nvPr>
            <p:ph idx="1"/>
          </p:nvPr>
        </p:nvSpPr>
        <p:spPr/>
        <p:txBody>
          <a:bodyPr/>
          <a:lstStyle/>
          <a:p>
            <a:pPr marL="596646" indent="-514350">
              <a:buNone/>
            </a:pPr>
            <a:r>
              <a:rPr lang="en-US" dirty="0" smtClean="0">
                <a:solidFill>
                  <a:srgbClr val="660066"/>
                </a:solidFill>
              </a:rPr>
              <a:t>    </a:t>
            </a:r>
            <a:r>
              <a:rPr lang="en-US" dirty="0" err="1" smtClean="0">
                <a:solidFill>
                  <a:schemeClr val="tx1">
                    <a:lumMod val="75000"/>
                    <a:lumOff val="25000"/>
                  </a:schemeClr>
                </a:solidFill>
              </a:rPr>
              <a:t>Darllenwch</a:t>
            </a:r>
            <a:r>
              <a:rPr lang="en-US" dirty="0" smtClean="0">
                <a:solidFill>
                  <a:schemeClr val="tx1">
                    <a:lumMod val="75000"/>
                    <a:lumOff val="25000"/>
                  </a:schemeClr>
                </a:solidFill>
              </a:rPr>
              <a:t> </a:t>
            </a:r>
            <a:r>
              <a:rPr lang="en-US" dirty="0" err="1" smtClean="0">
                <a:solidFill>
                  <a:schemeClr val="tx1">
                    <a:lumMod val="75000"/>
                    <a:lumOff val="25000"/>
                  </a:schemeClr>
                </a:solidFill>
              </a:rPr>
              <a:t>y</a:t>
            </a:r>
            <a:r>
              <a:rPr lang="en-US" dirty="0" smtClean="0">
                <a:solidFill>
                  <a:schemeClr val="tx1">
                    <a:lumMod val="75000"/>
                    <a:lumOff val="25000"/>
                  </a:schemeClr>
                </a:solidFill>
              </a:rPr>
              <a:t> 3 </a:t>
            </a:r>
            <a:r>
              <a:rPr lang="en-US" dirty="0" err="1" smtClean="0">
                <a:solidFill>
                  <a:schemeClr val="tx1">
                    <a:lumMod val="75000"/>
                    <a:lumOff val="25000"/>
                  </a:schemeClr>
                </a:solidFill>
              </a:rPr>
              <a:t>erthygl</a:t>
            </a:r>
            <a:r>
              <a:rPr lang="en-US" dirty="0" smtClean="0">
                <a:solidFill>
                  <a:schemeClr val="tx1">
                    <a:lumMod val="75000"/>
                    <a:lumOff val="25000"/>
                  </a:schemeClr>
                </a:solidFill>
              </a:rPr>
              <a:t> </a:t>
            </a:r>
            <a:r>
              <a:rPr lang="en-US" dirty="0" err="1" smtClean="0">
                <a:solidFill>
                  <a:schemeClr val="tx1">
                    <a:lumMod val="75000"/>
                    <a:lumOff val="25000"/>
                  </a:schemeClr>
                </a:solidFill>
              </a:rPr>
              <a:t>o</a:t>
            </a:r>
            <a:r>
              <a:rPr lang="en-US" dirty="0" smtClean="0">
                <a:solidFill>
                  <a:schemeClr val="tx1">
                    <a:lumMod val="75000"/>
                    <a:lumOff val="25000"/>
                  </a:schemeClr>
                </a:solidFill>
              </a:rPr>
              <a:t> Research Net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ddwyieithrwydd</a:t>
            </a:r>
            <a:r>
              <a:rPr lang="en-US" dirty="0" smtClean="0">
                <a:solidFill>
                  <a:schemeClr val="tx1">
                    <a:lumMod val="75000"/>
                    <a:lumOff val="25000"/>
                  </a:schemeClr>
                </a:solidFill>
              </a:rPr>
              <a: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gael</a:t>
            </a:r>
            <a:r>
              <a:rPr lang="en-US" dirty="0" smtClean="0">
                <a:solidFill>
                  <a:schemeClr val="tx1">
                    <a:lumMod val="75000"/>
                    <a:lumOff val="25000"/>
                  </a:schemeClr>
                </a:solidFill>
              </a:rPr>
              <a: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Moodle</a:t>
            </a:r>
            <a:r>
              <a:rPr lang="en-US" dirty="0" smtClean="0">
                <a:solidFill>
                  <a:schemeClr val="tx1">
                    <a:lumMod val="75000"/>
                    <a:lumOff val="25000"/>
                  </a:schemeClr>
                </a:solidFill>
              </a:rPr>
              <a:t>).</a:t>
            </a:r>
            <a:endParaRPr lang="en-US" dirty="0" smtClean="0">
              <a:solidFill>
                <a:srgbClr val="660066"/>
              </a:solidFill>
            </a:endParaRPr>
          </a:p>
          <a:p>
            <a:pPr marL="596646" indent="-514350">
              <a:buNone/>
            </a:pPr>
            <a:endParaRPr lang="en-US" dirty="0" smtClean="0">
              <a:solidFill>
                <a:srgbClr val="660066"/>
              </a:solidFill>
            </a:endParaRPr>
          </a:p>
          <a:p>
            <a:pPr marL="596646" indent="-514350">
              <a:buNone/>
            </a:pPr>
            <a:r>
              <a:rPr lang="en-US" dirty="0" smtClean="0">
                <a:solidFill>
                  <a:srgbClr val="660066"/>
                </a:solidFill>
              </a:rPr>
              <a:t>     Read the 3 articles from Research Net on bilingualism (available on </a:t>
            </a:r>
            <a:r>
              <a:rPr lang="en-US" dirty="0" err="1" smtClean="0">
                <a:solidFill>
                  <a:srgbClr val="660066"/>
                </a:solidFill>
              </a:rPr>
              <a:t>Moodle</a:t>
            </a:r>
            <a:r>
              <a:rPr lang="en-US" dirty="0" smtClean="0">
                <a:solidFill>
                  <a:srgbClr val="660066"/>
                </a:solidFill>
              </a:rPr>
              <a:t>).</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Cyfeirnodau</a:t>
            </a:r>
            <a:r>
              <a:rPr lang="en-US" dirty="0" smtClean="0"/>
              <a:t/>
            </a:r>
            <a:br>
              <a:rPr lang="en-US" dirty="0" smtClean="0"/>
            </a:br>
            <a:r>
              <a:rPr lang="en-US" dirty="0" smtClean="0">
                <a:solidFill>
                  <a:srgbClr val="660066"/>
                </a:solidFill>
              </a:rPr>
              <a:t>References</a:t>
            </a:r>
            <a:endParaRPr lang="en-US" dirty="0">
              <a:solidFill>
                <a:srgbClr val="660066"/>
              </a:solidFill>
            </a:endParaRPr>
          </a:p>
        </p:txBody>
      </p:sp>
      <p:sp>
        <p:nvSpPr>
          <p:cNvPr id="3" name="Content Placeholder 2"/>
          <p:cNvSpPr>
            <a:spLocks noGrp="1"/>
          </p:cNvSpPr>
          <p:nvPr>
            <p:ph idx="1"/>
          </p:nvPr>
        </p:nvSpPr>
        <p:spPr/>
        <p:txBody>
          <a:bodyPr>
            <a:normAutofit fontScale="62500" lnSpcReduction="20000"/>
          </a:bodyPr>
          <a:lstStyle/>
          <a:p>
            <a:pPr>
              <a:buNone/>
            </a:pPr>
            <a:r>
              <a:rPr lang="en-GB" dirty="0" smtClean="0"/>
              <a:t>	</a:t>
            </a:r>
            <a:r>
              <a:rPr lang="en-GB" dirty="0" err="1" smtClean="0"/>
              <a:t>Baetens</a:t>
            </a:r>
            <a:r>
              <a:rPr lang="en-GB" dirty="0" smtClean="0"/>
              <a:t> </a:t>
            </a:r>
            <a:r>
              <a:rPr lang="en-GB" dirty="0" err="1" smtClean="0"/>
              <a:t>Beardsmore</a:t>
            </a:r>
            <a:r>
              <a:rPr lang="en-GB" dirty="0" smtClean="0"/>
              <a:t>, H. (1991), </a:t>
            </a:r>
            <a:r>
              <a:rPr lang="en-GB" i="1" dirty="0" smtClean="0"/>
              <a:t>Bilingualism: Basic Principles, </a:t>
            </a:r>
            <a:r>
              <a:rPr lang="en-GB" dirty="0" err="1" smtClean="0"/>
              <a:t>Clevedon</a:t>
            </a:r>
            <a:r>
              <a:rPr lang="en-GB" dirty="0" smtClean="0"/>
              <a:t>: Multilingual Matters Ltd.</a:t>
            </a:r>
            <a:r>
              <a:rPr lang="en-GB" i="1" dirty="0" smtClean="0"/>
              <a:t> </a:t>
            </a:r>
          </a:p>
          <a:p>
            <a:pPr>
              <a:buNone/>
            </a:pPr>
            <a:r>
              <a:rPr lang="en-GB" i="1" dirty="0" smtClean="0"/>
              <a:t>	</a:t>
            </a:r>
            <a:r>
              <a:rPr lang="en-GB" dirty="0" smtClean="0"/>
              <a:t>Baker, C. (2006) </a:t>
            </a:r>
            <a:r>
              <a:rPr lang="en-GB" i="1" dirty="0" smtClean="0"/>
              <a:t>Foundations of Bilingual Education and Bilingualism, </a:t>
            </a:r>
            <a:r>
              <a:rPr lang="en-GB" dirty="0" err="1" smtClean="0"/>
              <a:t>Clevedon</a:t>
            </a:r>
            <a:r>
              <a:rPr lang="en-GB" dirty="0" smtClean="0"/>
              <a:t>: Multilingual Matters Ltd.</a:t>
            </a:r>
          </a:p>
          <a:p>
            <a:pPr>
              <a:buNone/>
            </a:pPr>
            <a:r>
              <a:rPr lang="en-GB" dirty="0" smtClean="0"/>
              <a:t>	Bialystok, E. (2001), </a:t>
            </a:r>
            <a:r>
              <a:rPr lang="en-GB" i="1" dirty="0" smtClean="0"/>
              <a:t>Bilingualism in Development, </a:t>
            </a:r>
            <a:r>
              <a:rPr lang="en-GB" dirty="0" err="1" smtClean="0"/>
              <a:t>Cambridge:Cambridge</a:t>
            </a:r>
            <a:r>
              <a:rPr lang="en-GB" dirty="0" smtClean="0"/>
              <a:t> University Press.</a:t>
            </a:r>
            <a:endParaRPr lang="en-GB" b="1" dirty="0" smtClean="0"/>
          </a:p>
          <a:p>
            <a:pPr>
              <a:buNone/>
            </a:pPr>
            <a:r>
              <a:rPr lang="en-GB" dirty="0" smtClean="0"/>
              <a:t>	Cummins, J. a Swain, M.(1989), </a:t>
            </a:r>
            <a:r>
              <a:rPr lang="en-GB" i="1" dirty="0" smtClean="0"/>
              <a:t>Bilingualism in Education, </a:t>
            </a:r>
            <a:r>
              <a:rPr lang="en-GB" dirty="0" smtClean="0"/>
              <a:t>Essex: Longman Ltd.</a:t>
            </a:r>
          </a:p>
          <a:p>
            <a:pPr>
              <a:buNone/>
            </a:pPr>
            <a:r>
              <a:rPr lang="cy-GB" dirty="0" smtClean="0"/>
              <a:t>	Donaldson, G. (2015) </a:t>
            </a:r>
            <a:r>
              <a:rPr lang="cy-GB" i="1" dirty="0" smtClean="0"/>
              <a:t>Successful Futures. </a:t>
            </a:r>
            <a:r>
              <a:rPr lang="cy-GB" dirty="0" smtClean="0"/>
              <a:t>Crown copyright. Available at: </a:t>
            </a:r>
            <a:r>
              <a:rPr lang="cy-GB" u="sng" dirty="0" smtClean="0">
                <a:hlinkClick r:id="rId2"/>
              </a:rPr>
              <a:t>http://gov.wales/docs/dcells/publications/150317-successful-futures-en.pdf</a:t>
            </a:r>
            <a:r>
              <a:rPr lang="cy-GB" dirty="0" smtClean="0"/>
              <a:t> </a:t>
            </a:r>
            <a:endParaRPr lang="en-GB" dirty="0" smtClean="0"/>
          </a:p>
          <a:p>
            <a:pPr>
              <a:buNone/>
            </a:pPr>
            <a:r>
              <a:rPr lang="en-GB" dirty="0" smtClean="0"/>
              <a:t>	</a:t>
            </a:r>
            <a:r>
              <a:rPr lang="en-GB" dirty="0" err="1" smtClean="0"/>
              <a:t>Krashen</a:t>
            </a:r>
            <a:r>
              <a:rPr lang="en-GB" dirty="0" smtClean="0"/>
              <a:t>, S. (1987), </a:t>
            </a:r>
            <a:r>
              <a:rPr lang="en-GB" i="1" dirty="0" smtClean="0"/>
              <a:t>Principles and Practice in Second Language Acquisition, </a:t>
            </a:r>
            <a:r>
              <a:rPr lang="en-GB" dirty="0" smtClean="0"/>
              <a:t>London: Prentice Hall International (UK) Ltd.</a:t>
            </a:r>
          </a:p>
          <a:p>
            <a:pPr>
              <a:buNone/>
            </a:pPr>
            <a:r>
              <a:rPr lang="en-GB" dirty="0" smtClean="0"/>
              <a:t>	Romaine, S. (1997), </a:t>
            </a:r>
            <a:r>
              <a:rPr lang="en-GB" i="1" dirty="0" smtClean="0"/>
              <a:t>Bilingualism, </a:t>
            </a:r>
            <a:r>
              <a:rPr lang="en-GB" dirty="0" smtClean="0"/>
              <a:t>Oxford: Blackwell Publishers Ltd.	</a:t>
            </a:r>
          </a:p>
          <a:p>
            <a:pPr>
              <a:buNone/>
            </a:pPr>
            <a:r>
              <a:rPr lang="en-GB" dirty="0" smtClean="0"/>
              <a:t>	Welsh Government, (2014) </a:t>
            </a:r>
            <a:r>
              <a:rPr lang="en-GB" i="1" dirty="0" smtClean="0"/>
              <a:t>Qualified for Life, </a:t>
            </a:r>
            <a:r>
              <a:rPr lang="en-GB" dirty="0" smtClean="0"/>
              <a:t>Cardiff: Welsh Government. </a:t>
            </a:r>
            <a:endParaRPr lang="en-US" dirty="0" smtClean="0"/>
          </a:p>
          <a:p>
            <a:pPr>
              <a:buNone/>
            </a:pPr>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Custom 3">
      <a:dk1>
        <a:sysClr val="windowText" lastClr="000000"/>
      </a:dk1>
      <a:lt1>
        <a:srgbClr val="FBE0D1"/>
      </a:lt1>
      <a:dk2>
        <a:srgbClr val="464646"/>
      </a:dk2>
      <a:lt2>
        <a:srgbClr val="7030A0"/>
      </a:lt2>
      <a:accent1>
        <a:srgbClr val="39639D"/>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a="http://schemas.openxmlformats.org/drawingml/2006/main"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Solstice</Template>
  <TotalTime>437</TotalTime>
  <Words>3039</Words>
  <Application>Microsoft Macintosh PowerPoint</Application>
  <PresentationFormat>On-screen Show (4:3)</PresentationFormat>
  <Paragraphs>367</Paragraphs>
  <Slides>24</Slides>
  <Notes>20</Notes>
  <HiddenSlides>0</HiddenSlides>
  <MMClips>0</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Solstice</vt:lpstr>
      <vt:lpstr>Dwyieithrwydd &amp; Aml-ieithrwydd Bilingualism &amp; Multilingualism</vt:lpstr>
      <vt:lpstr>Nod Aim</vt:lpstr>
      <vt:lpstr>Allwch chi ddatrys y cod? Can you crack the code?</vt:lpstr>
      <vt:lpstr>Y cefndir The background</vt:lpstr>
      <vt:lpstr>Slide 5</vt:lpstr>
      <vt:lpstr>Chwilio am ddiffiniad Seeking a definition</vt:lpstr>
      <vt:lpstr>Slide 7</vt:lpstr>
      <vt:lpstr>Pryd mae’r amser gorau i gaffael ail iaith? When is the best time to acquire a  second language?</vt:lpstr>
      <vt:lpstr>Rhai mathau o ddwyieithrwydd Some types of bilingualism</vt:lpstr>
      <vt:lpstr>6 math o ddwyieithrwydd Romaine Romaine’s 6 types of bilingualism (1997)</vt:lpstr>
      <vt:lpstr>Pa un fyddech chi’n dewis? Which one would you choose?</vt:lpstr>
      <vt:lpstr>Manteision Advantages</vt:lpstr>
      <vt:lpstr>Slide 13</vt:lpstr>
      <vt:lpstr>Slide 14</vt:lpstr>
      <vt:lpstr>Strategaethau Dosbarth Classroom Strategies</vt:lpstr>
      <vt:lpstr>O dewch i ddathlu? Let’s celebrate?</vt:lpstr>
      <vt:lpstr>Slide 17</vt:lpstr>
      <vt:lpstr>Slide 18</vt:lpstr>
      <vt:lpstr>Slide 19</vt:lpstr>
      <vt:lpstr>Slide 20</vt:lpstr>
      <vt:lpstr>Slide 21</vt:lpstr>
      <vt:lpstr>Pwyntiau allweddol i’w cofio: Key points to remember: </vt:lpstr>
      <vt:lpstr>Tasg gyfeiriedig Directed task</vt:lpstr>
      <vt:lpstr>Cyfeirnodau 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Dwyieithrwydd Bilingualism</dc:title>
  <dc:creator>G Ryder</dc:creator>
  <cp:lastModifiedBy>swwcte27</cp:lastModifiedBy>
  <cp:revision>26</cp:revision>
  <dcterms:created xsi:type="dcterms:W3CDTF">2017-09-27T20:06:51Z</dcterms:created>
  <dcterms:modified xsi:type="dcterms:W3CDTF">2017-09-27T20:51:55Z</dcterms:modified>
</cp:coreProperties>
</file>