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7" r:id="rId19"/>
    <p:sldId id="274" r:id="rId20"/>
    <p:sldId id="275" r:id="rId21"/>
    <p:sldId id="27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46" autoAdjust="0"/>
    <p:restoredTop sz="94660"/>
  </p:normalViewPr>
  <p:slideViewPr>
    <p:cSldViewPr snapToGrid="0">
      <p:cViewPr varScale="1">
        <p:scale>
          <a:sx n="92" d="100"/>
          <a:sy n="92" d="100"/>
        </p:scale>
        <p:origin x="88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04/12/2015</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443684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04/12/2015</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59859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04/12/2015</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178988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04/12/2015</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31742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04/12/2015</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6593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04/12/2015</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05424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04/12/2015</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95438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04/12/2015</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4815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04/12/2015</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05462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04/12/2015</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46327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04/12/2015</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22889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04/12/2015</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3226607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youtube.com/watch?v=UuZoHlCWQi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6036437"/>
            <a:ext cx="6400800" cy="701080"/>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179512" y="2795155"/>
            <a:ext cx="8856984" cy="2506053"/>
          </a:xfrm>
          <a:prstGeom prst="rect">
            <a:avLst/>
          </a:prstGeom>
        </p:spPr>
        <p:txBody>
          <a:bodyPr vert="horz">
            <a:normAutofit/>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dirty="0">
                <a:solidFill>
                  <a:prstClr val="black"/>
                </a:solidFill>
              </a:rPr>
              <a:t>Lecture </a:t>
            </a:r>
            <a:r>
              <a:rPr lang="en-GB" sz="3100" dirty="0" smtClean="0">
                <a:solidFill>
                  <a:prstClr val="black"/>
                </a:solidFill>
              </a:rPr>
              <a:t>16 </a:t>
            </a:r>
            <a:r>
              <a:rPr lang="en-GB" sz="3100" dirty="0">
                <a:solidFill>
                  <a:prstClr val="black"/>
                </a:solidFill>
              </a:rPr>
              <a:t>– </a:t>
            </a:r>
            <a:r>
              <a:rPr lang="en-GB" sz="3100" dirty="0" smtClean="0">
                <a:solidFill>
                  <a:prstClr val="black"/>
                </a:solidFill>
              </a:rPr>
              <a:t>Caligula, Mad or Misrepresented?</a:t>
            </a:r>
            <a:endParaRPr lang="en-GB" sz="3100" i="1" dirty="0">
              <a:solidFill>
                <a:prstClr val="black"/>
              </a:solidFill>
            </a:endParaRP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39608339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Outline</a:t>
            </a:r>
            <a:endParaRPr lang="en-GB" b="1" dirty="0">
              <a:solidFill>
                <a:schemeClr val="bg1"/>
              </a:solidFill>
            </a:endParaRPr>
          </a:p>
        </p:txBody>
      </p:sp>
      <p:sp>
        <p:nvSpPr>
          <p:cNvPr id="3" name="Content Placeholder 2"/>
          <p:cNvSpPr>
            <a:spLocks noGrp="1"/>
          </p:cNvSpPr>
          <p:nvPr>
            <p:ph sz="quarter" idx="1"/>
          </p:nvPr>
        </p:nvSpPr>
        <p:spPr>
          <a:xfrm>
            <a:off x="301751" y="1844824"/>
            <a:ext cx="8644821" cy="4824536"/>
          </a:xfrm>
        </p:spPr>
        <p:txBody>
          <a:bodyPr/>
          <a:lstStyle/>
          <a:p>
            <a:r>
              <a:rPr lang="en-GB" sz="2800" dirty="0" smtClean="0">
                <a:solidFill>
                  <a:schemeClr val="bg1"/>
                </a:solidFill>
              </a:rPr>
              <a:t>Historical vilification of Gaius </a:t>
            </a:r>
            <a:r>
              <a:rPr lang="en-GB" sz="2800" dirty="0" smtClean="0">
                <a:solidFill>
                  <a:schemeClr val="bg1"/>
                </a:solidFill>
              </a:rPr>
              <a:t>Caligula </a:t>
            </a:r>
            <a:r>
              <a:rPr lang="en-GB" sz="2800" dirty="0" smtClean="0">
                <a:solidFill>
                  <a:schemeClr val="bg1"/>
                </a:solidFill>
              </a:rPr>
              <a:t>– mad, evil or both.</a:t>
            </a:r>
          </a:p>
          <a:p>
            <a:endParaRPr lang="en-GB" sz="2000" dirty="0" smtClean="0">
              <a:solidFill>
                <a:schemeClr val="bg1"/>
              </a:solidFill>
            </a:endParaRPr>
          </a:p>
          <a:p>
            <a:r>
              <a:rPr lang="en-GB" sz="2800" dirty="0" smtClean="0">
                <a:solidFill>
                  <a:schemeClr val="bg1"/>
                </a:solidFill>
              </a:rPr>
              <a:t>Quality and nature of our sources.</a:t>
            </a:r>
          </a:p>
          <a:p>
            <a:endParaRPr lang="en-GB" sz="2000" dirty="0" smtClean="0">
              <a:solidFill>
                <a:schemeClr val="bg1"/>
              </a:solidFill>
            </a:endParaRPr>
          </a:p>
          <a:p>
            <a:r>
              <a:rPr lang="en-GB" sz="2800" dirty="0" smtClean="0">
                <a:solidFill>
                  <a:schemeClr val="bg1"/>
                </a:solidFill>
              </a:rPr>
              <a:t>Diagnosing mental illness? Validity of this approach?</a:t>
            </a:r>
          </a:p>
          <a:p>
            <a:endParaRPr lang="en-GB" sz="2000" dirty="0" smtClean="0">
              <a:solidFill>
                <a:schemeClr val="bg1"/>
              </a:solidFill>
            </a:endParaRPr>
          </a:p>
          <a:p>
            <a:r>
              <a:rPr lang="en-GB" sz="2800" dirty="0" smtClean="0">
                <a:solidFill>
                  <a:schemeClr val="bg1"/>
                </a:solidFill>
              </a:rPr>
              <a:t>Interpreting logical and coherent </a:t>
            </a:r>
            <a:r>
              <a:rPr lang="en-GB" dirty="0" smtClean="0">
                <a:solidFill>
                  <a:schemeClr val="bg1"/>
                </a:solidFill>
              </a:rPr>
              <a:t>objectives from</a:t>
            </a:r>
            <a:r>
              <a:rPr lang="en-GB" sz="2800" dirty="0" smtClean="0">
                <a:solidFill>
                  <a:schemeClr val="bg1"/>
                </a:solidFill>
              </a:rPr>
              <a:t> </a:t>
            </a:r>
            <a:r>
              <a:rPr lang="en-GB" sz="2800" dirty="0" smtClean="0">
                <a:solidFill>
                  <a:schemeClr val="bg1"/>
                </a:solidFill>
              </a:rPr>
              <a:t>Caligula’s actions.</a:t>
            </a:r>
            <a:endParaRPr lang="en-GB" sz="2800" dirty="0">
              <a:solidFill>
                <a:schemeClr val="bg1"/>
              </a:solidFill>
            </a:endParaRPr>
          </a:p>
        </p:txBody>
      </p:sp>
    </p:spTree>
    <p:extLst>
      <p:ext uri="{BB962C8B-B14F-4D97-AF65-F5344CB8AC3E}">
        <p14:creationId xmlns:p14="http://schemas.microsoft.com/office/powerpoint/2010/main" val="12474544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Caligula – Emperor AD 37-41</a:t>
            </a:r>
            <a:endParaRPr lang="en-GB" b="1" dirty="0">
              <a:solidFill>
                <a:schemeClr val="bg1"/>
              </a:solidFill>
            </a:endParaRPr>
          </a:p>
        </p:txBody>
      </p:sp>
      <p:sp>
        <p:nvSpPr>
          <p:cNvPr id="4" name="Content Placeholder 3"/>
          <p:cNvSpPr>
            <a:spLocks noGrp="1"/>
          </p:cNvSpPr>
          <p:nvPr>
            <p:ph sz="quarter" idx="1"/>
          </p:nvPr>
        </p:nvSpPr>
        <p:spPr>
          <a:xfrm>
            <a:off x="107504" y="1527048"/>
            <a:ext cx="3960440" cy="5214320"/>
          </a:xfrm>
        </p:spPr>
        <p:txBody>
          <a:bodyPr>
            <a:normAutofit fontScale="85000" lnSpcReduction="10000"/>
          </a:bodyPr>
          <a:lstStyle/>
          <a:p>
            <a:r>
              <a:rPr lang="en-GB" dirty="0" smtClean="0">
                <a:solidFill>
                  <a:schemeClr val="bg1"/>
                </a:solidFill>
              </a:rPr>
              <a:t>Son of </a:t>
            </a:r>
            <a:r>
              <a:rPr lang="en-GB" dirty="0" err="1" smtClean="0">
                <a:solidFill>
                  <a:schemeClr val="bg1"/>
                </a:solidFill>
              </a:rPr>
              <a:t>Germanicus</a:t>
            </a:r>
            <a:r>
              <a:rPr lang="en-GB" dirty="0" smtClean="0">
                <a:solidFill>
                  <a:schemeClr val="bg1"/>
                </a:solidFill>
              </a:rPr>
              <a:t> and Agrippina the Elder.</a:t>
            </a:r>
          </a:p>
          <a:p>
            <a:endParaRPr lang="en-GB" sz="1300" dirty="0" smtClean="0">
              <a:solidFill>
                <a:schemeClr val="bg1"/>
              </a:solidFill>
            </a:endParaRPr>
          </a:p>
          <a:p>
            <a:r>
              <a:rPr lang="en-GB" dirty="0" smtClean="0">
                <a:solidFill>
                  <a:schemeClr val="bg1"/>
                </a:solidFill>
              </a:rPr>
              <a:t>Spent several years on </a:t>
            </a:r>
            <a:r>
              <a:rPr lang="en-GB" dirty="0" err="1" smtClean="0">
                <a:solidFill>
                  <a:schemeClr val="bg1"/>
                </a:solidFill>
              </a:rPr>
              <a:t>Capreae</a:t>
            </a:r>
            <a:r>
              <a:rPr lang="en-GB" dirty="0" smtClean="0">
                <a:solidFill>
                  <a:schemeClr val="bg1"/>
                </a:solidFill>
              </a:rPr>
              <a:t> with Tiberius.</a:t>
            </a:r>
          </a:p>
          <a:p>
            <a:endParaRPr lang="en-GB" sz="1300" dirty="0" smtClean="0">
              <a:solidFill>
                <a:schemeClr val="bg1"/>
              </a:solidFill>
            </a:endParaRPr>
          </a:p>
          <a:p>
            <a:r>
              <a:rPr lang="en-GB" dirty="0" smtClean="0">
                <a:solidFill>
                  <a:schemeClr val="bg1"/>
                </a:solidFill>
              </a:rPr>
              <a:t>Involved (with Macro) in killing the aged Tiberius?</a:t>
            </a:r>
          </a:p>
          <a:p>
            <a:endParaRPr lang="en-GB" sz="1300" dirty="0" smtClean="0">
              <a:solidFill>
                <a:schemeClr val="bg1"/>
              </a:solidFill>
            </a:endParaRPr>
          </a:p>
          <a:p>
            <a:r>
              <a:rPr lang="en-GB" dirty="0" smtClean="0">
                <a:solidFill>
                  <a:schemeClr val="bg1"/>
                </a:solidFill>
              </a:rPr>
              <a:t>Early bid for popularity – donation of money and amnesty.</a:t>
            </a:r>
          </a:p>
          <a:p>
            <a:endParaRPr lang="en-GB" sz="1300" dirty="0" smtClean="0">
              <a:solidFill>
                <a:schemeClr val="bg1"/>
              </a:solidFill>
            </a:endParaRPr>
          </a:p>
          <a:p>
            <a:r>
              <a:rPr lang="en-GB" dirty="0" smtClean="0">
                <a:solidFill>
                  <a:schemeClr val="bg1"/>
                </a:solidFill>
              </a:rPr>
              <a:t>Emphasises family connections.</a:t>
            </a:r>
            <a:endParaRPr lang="en-GB" dirty="0">
              <a:solidFill>
                <a:schemeClr val="bg1"/>
              </a:solidFill>
            </a:endParaRPr>
          </a:p>
        </p:txBody>
      </p:sp>
      <p:sp>
        <p:nvSpPr>
          <p:cNvPr id="5" name="Content Placeholder 4"/>
          <p:cNvSpPr>
            <a:spLocks noGrp="1"/>
          </p:cNvSpPr>
          <p:nvPr>
            <p:ph sz="half" idx="4294967295"/>
          </p:nvPr>
        </p:nvSpPr>
        <p:spPr>
          <a:xfrm>
            <a:off x="4067945" y="4149080"/>
            <a:ext cx="5076055" cy="2592288"/>
          </a:xfrm>
        </p:spPr>
        <p:txBody>
          <a:bodyPr>
            <a:normAutofit fontScale="77500" lnSpcReduction="20000"/>
          </a:bodyPr>
          <a:lstStyle/>
          <a:p>
            <a:pPr marL="0">
              <a:buNone/>
            </a:pPr>
            <a:r>
              <a:rPr lang="en-GB" dirty="0" smtClean="0">
                <a:solidFill>
                  <a:schemeClr val="bg1"/>
                </a:solidFill>
              </a:rPr>
              <a:t>“He won his cognomen Caligula from an army joke, because he grew up among the troops and wore the miniature uniform of a private soldier.” – </a:t>
            </a:r>
            <a:r>
              <a:rPr lang="en-GB" b="1" dirty="0" smtClean="0">
                <a:solidFill>
                  <a:schemeClr val="bg1"/>
                </a:solidFill>
              </a:rPr>
              <a:t>Suetonius </a:t>
            </a:r>
            <a:r>
              <a:rPr lang="en-GB" b="1" i="1" dirty="0" smtClean="0">
                <a:solidFill>
                  <a:schemeClr val="bg1"/>
                </a:solidFill>
              </a:rPr>
              <a:t>Gaius Caligula </a:t>
            </a:r>
            <a:r>
              <a:rPr lang="en-GB" b="1" dirty="0" smtClean="0">
                <a:solidFill>
                  <a:schemeClr val="bg1"/>
                </a:solidFill>
              </a:rPr>
              <a:t>9</a:t>
            </a:r>
            <a:r>
              <a:rPr lang="en-GB" dirty="0" smtClean="0">
                <a:solidFill>
                  <a:schemeClr val="bg1"/>
                </a:solidFill>
              </a:rPr>
              <a:t>.</a:t>
            </a:r>
            <a:r>
              <a:rPr lang="en-GB" b="1" i="1" dirty="0" smtClean="0">
                <a:solidFill>
                  <a:schemeClr val="bg1"/>
                </a:solidFill>
              </a:rPr>
              <a:t> </a:t>
            </a:r>
          </a:p>
          <a:p>
            <a:pPr marL="0"/>
            <a:endParaRPr lang="en-GB" sz="1400" dirty="0" smtClean="0">
              <a:solidFill>
                <a:schemeClr val="bg1"/>
              </a:solidFill>
            </a:endParaRPr>
          </a:p>
          <a:p>
            <a:pPr marL="0"/>
            <a:r>
              <a:rPr lang="en-GB" dirty="0" smtClean="0">
                <a:solidFill>
                  <a:schemeClr val="bg1"/>
                </a:solidFill>
              </a:rPr>
              <a:t>Caligula = “little-boot” - </a:t>
            </a:r>
            <a:r>
              <a:rPr lang="en-GB" i="1" dirty="0" err="1" smtClean="0">
                <a:solidFill>
                  <a:schemeClr val="bg1"/>
                </a:solidFill>
              </a:rPr>
              <a:t>caligae</a:t>
            </a:r>
            <a:r>
              <a:rPr lang="en-GB" i="1" dirty="0" smtClean="0">
                <a:solidFill>
                  <a:schemeClr val="bg1"/>
                </a:solidFill>
              </a:rPr>
              <a:t> = boots. </a:t>
            </a:r>
          </a:p>
          <a:p>
            <a:pPr marL="0"/>
            <a:endParaRPr lang="en-GB" b="1" i="1" dirty="0" smtClean="0"/>
          </a:p>
          <a:p>
            <a:pPr marL="0">
              <a:buNone/>
            </a:pPr>
            <a:endParaRPr lang="en-GB" dirty="0" smtClean="0"/>
          </a:p>
          <a:p>
            <a:pPr marL="0">
              <a:buNone/>
            </a:pPr>
            <a:endParaRPr lang="en-GB" dirty="0"/>
          </a:p>
        </p:txBody>
      </p:sp>
      <p:pic>
        <p:nvPicPr>
          <p:cNvPr id="1026" name="Picture 2" descr="http://www2.artflakes.com/artwork/products/247699/poster/247699.jpg"/>
          <p:cNvPicPr>
            <a:picLocks noChangeAspect="1" noChangeArrowheads="1"/>
          </p:cNvPicPr>
          <p:nvPr/>
        </p:nvPicPr>
        <p:blipFill>
          <a:blip r:embed="rId2" cstate="print"/>
          <a:srcRect l="9692" t="5860" r="24401" b="35536"/>
          <a:stretch>
            <a:fillRect/>
          </a:stretch>
        </p:blipFill>
        <p:spPr bwMode="auto">
          <a:xfrm>
            <a:off x="5148064" y="1484784"/>
            <a:ext cx="2664296" cy="2592288"/>
          </a:xfrm>
          <a:prstGeom prst="rect">
            <a:avLst/>
          </a:prstGeom>
          <a:noFill/>
        </p:spPr>
      </p:pic>
    </p:spTree>
    <p:extLst>
      <p:ext uri="{BB962C8B-B14F-4D97-AF65-F5344CB8AC3E}">
        <p14:creationId xmlns:p14="http://schemas.microsoft.com/office/powerpoint/2010/main" val="39549898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Outline of Major Events</a:t>
            </a:r>
            <a:endParaRPr lang="en-GB" b="1" dirty="0">
              <a:solidFill>
                <a:schemeClr val="bg1"/>
              </a:solidFill>
            </a:endParaRPr>
          </a:p>
        </p:txBody>
      </p:sp>
      <p:sp>
        <p:nvSpPr>
          <p:cNvPr id="3" name="Content Placeholder 2"/>
          <p:cNvSpPr>
            <a:spLocks noGrp="1"/>
          </p:cNvSpPr>
          <p:nvPr>
            <p:ph sz="quarter" idx="1"/>
          </p:nvPr>
        </p:nvSpPr>
        <p:spPr>
          <a:xfrm>
            <a:off x="301752" y="1527048"/>
            <a:ext cx="8503920" cy="5330952"/>
          </a:xfrm>
        </p:spPr>
        <p:txBody>
          <a:bodyPr>
            <a:normAutofit fontScale="85000" lnSpcReduction="10000"/>
          </a:bodyPr>
          <a:lstStyle/>
          <a:p>
            <a:r>
              <a:rPr lang="en-GB" b="1" dirty="0" smtClean="0">
                <a:solidFill>
                  <a:schemeClr val="bg1"/>
                </a:solidFill>
              </a:rPr>
              <a:t>AD 37 </a:t>
            </a:r>
            <a:r>
              <a:rPr lang="en-GB" dirty="0" smtClean="0">
                <a:solidFill>
                  <a:schemeClr val="bg1"/>
                </a:solidFill>
              </a:rPr>
              <a:t>– Accession of Gaius, remain of Nero Caesar and Agrippina recovered, dedication of Temple to Augustus, Gaius falls ill.</a:t>
            </a:r>
          </a:p>
          <a:p>
            <a:endParaRPr lang="en-GB" sz="900" dirty="0" smtClean="0">
              <a:solidFill>
                <a:schemeClr val="bg1"/>
              </a:solidFill>
            </a:endParaRPr>
          </a:p>
          <a:p>
            <a:r>
              <a:rPr lang="en-GB" b="1" dirty="0" smtClean="0">
                <a:solidFill>
                  <a:schemeClr val="bg1"/>
                </a:solidFill>
              </a:rPr>
              <a:t>AD 38 </a:t>
            </a:r>
            <a:r>
              <a:rPr lang="en-GB" dirty="0" smtClean="0">
                <a:solidFill>
                  <a:schemeClr val="bg1"/>
                </a:solidFill>
              </a:rPr>
              <a:t>– Abolition of sales tax, restoration of elections to the people, death of Macro, consecration of Drusilla, riots in Alexandria and arrest of </a:t>
            </a:r>
            <a:r>
              <a:rPr lang="en-GB" dirty="0" err="1" smtClean="0">
                <a:solidFill>
                  <a:schemeClr val="bg1"/>
                </a:solidFill>
              </a:rPr>
              <a:t>Flaccus</a:t>
            </a:r>
            <a:r>
              <a:rPr lang="en-GB" dirty="0" smtClean="0">
                <a:solidFill>
                  <a:schemeClr val="bg1"/>
                </a:solidFill>
              </a:rPr>
              <a:t>.</a:t>
            </a:r>
          </a:p>
          <a:p>
            <a:endParaRPr lang="en-GB" sz="900" dirty="0" smtClean="0">
              <a:solidFill>
                <a:schemeClr val="bg1"/>
              </a:solidFill>
            </a:endParaRPr>
          </a:p>
          <a:p>
            <a:r>
              <a:rPr lang="en-GB" b="1" dirty="0" smtClean="0">
                <a:solidFill>
                  <a:schemeClr val="bg1"/>
                </a:solidFill>
              </a:rPr>
              <a:t>AD 39 </a:t>
            </a:r>
            <a:r>
              <a:rPr lang="en-GB" dirty="0" smtClean="0">
                <a:solidFill>
                  <a:schemeClr val="bg1"/>
                </a:solidFill>
              </a:rPr>
              <a:t>– Restoration of </a:t>
            </a:r>
            <a:r>
              <a:rPr lang="en-GB" i="1" dirty="0" err="1" smtClean="0">
                <a:solidFill>
                  <a:schemeClr val="bg1"/>
                </a:solidFill>
              </a:rPr>
              <a:t>maiestas</a:t>
            </a:r>
            <a:r>
              <a:rPr lang="en-GB" i="1" dirty="0" smtClean="0">
                <a:solidFill>
                  <a:schemeClr val="bg1"/>
                </a:solidFill>
              </a:rPr>
              <a:t> </a:t>
            </a:r>
            <a:r>
              <a:rPr lang="en-GB" dirty="0" smtClean="0">
                <a:solidFill>
                  <a:schemeClr val="bg1"/>
                </a:solidFill>
              </a:rPr>
              <a:t>trails, bridge of boats at </a:t>
            </a:r>
            <a:r>
              <a:rPr lang="en-GB" dirty="0" err="1" smtClean="0">
                <a:solidFill>
                  <a:schemeClr val="bg1"/>
                </a:solidFill>
              </a:rPr>
              <a:t>Baiae</a:t>
            </a:r>
            <a:r>
              <a:rPr lang="en-GB" dirty="0" smtClean="0">
                <a:solidFill>
                  <a:schemeClr val="bg1"/>
                </a:solidFill>
              </a:rPr>
              <a:t>, restructuring of Africa, march to the Rhine, death of Lepidus and </a:t>
            </a:r>
            <a:r>
              <a:rPr lang="en-GB" dirty="0" err="1" smtClean="0">
                <a:solidFill>
                  <a:schemeClr val="bg1"/>
                </a:solidFill>
              </a:rPr>
              <a:t>Gaetulicus</a:t>
            </a:r>
            <a:r>
              <a:rPr lang="en-GB" dirty="0" smtClean="0">
                <a:solidFill>
                  <a:schemeClr val="bg1"/>
                </a:solidFill>
              </a:rPr>
              <a:t>, banishment of Agrippina and </a:t>
            </a:r>
            <a:r>
              <a:rPr lang="en-GB" dirty="0" err="1" smtClean="0">
                <a:solidFill>
                  <a:schemeClr val="bg1"/>
                </a:solidFill>
              </a:rPr>
              <a:t>Livilla</a:t>
            </a:r>
            <a:r>
              <a:rPr lang="en-GB" dirty="0" smtClean="0">
                <a:solidFill>
                  <a:schemeClr val="bg1"/>
                </a:solidFill>
              </a:rPr>
              <a:t>. </a:t>
            </a:r>
          </a:p>
          <a:p>
            <a:endParaRPr lang="en-GB" sz="900" dirty="0" smtClean="0">
              <a:solidFill>
                <a:schemeClr val="bg1"/>
              </a:solidFill>
            </a:endParaRPr>
          </a:p>
          <a:p>
            <a:r>
              <a:rPr lang="en-GB" b="1" dirty="0" smtClean="0">
                <a:solidFill>
                  <a:schemeClr val="bg1"/>
                </a:solidFill>
              </a:rPr>
              <a:t>AD 40 </a:t>
            </a:r>
            <a:r>
              <a:rPr lang="en-GB" dirty="0" smtClean="0">
                <a:solidFill>
                  <a:schemeClr val="bg1"/>
                </a:solidFill>
              </a:rPr>
              <a:t>– receiving of </a:t>
            </a:r>
            <a:r>
              <a:rPr lang="en-GB" dirty="0" err="1" smtClean="0">
                <a:solidFill>
                  <a:schemeClr val="bg1"/>
                </a:solidFill>
              </a:rPr>
              <a:t>Adminius</a:t>
            </a:r>
            <a:r>
              <a:rPr lang="en-GB" dirty="0" smtClean="0">
                <a:solidFill>
                  <a:schemeClr val="bg1"/>
                </a:solidFill>
              </a:rPr>
              <a:t>, Alexandrian embassies, statue at Jerusalem, execution of Ptolemy of Mauretania.</a:t>
            </a:r>
          </a:p>
          <a:p>
            <a:endParaRPr lang="en-GB" sz="900" dirty="0" smtClean="0">
              <a:solidFill>
                <a:schemeClr val="bg1"/>
              </a:solidFill>
            </a:endParaRPr>
          </a:p>
          <a:p>
            <a:r>
              <a:rPr lang="en-GB" b="1" dirty="0" smtClean="0">
                <a:solidFill>
                  <a:schemeClr val="bg1"/>
                </a:solidFill>
              </a:rPr>
              <a:t>AD 41 </a:t>
            </a:r>
            <a:r>
              <a:rPr lang="en-GB" dirty="0" smtClean="0">
                <a:solidFill>
                  <a:schemeClr val="bg1"/>
                </a:solidFill>
              </a:rPr>
              <a:t>– Assassination.</a:t>
            </a:r>
          </a:p>
          <a:p>
            <a:endParaRPr lang="en-GB" b="1" dirty="0" smtClean="0">
              <a:solidFill>
                <a:schemeClr val="bg1"/>
              </a:solidFill>
            </a:endParaRPr>
          </a:p>
          <a:p>
            <a:endParaRPr lang="en-GB" b="1" dirty="0"/>
          </a:p>
        </p:txBody>
      </p:sp>
    </p:spTree>
    <p:extLst>
      <p:ext uri="{BB962C8B-B14F-4D97-AF65-F5344CB8AC3E}">
        <p14:creationId xmlns:p14="http://schemas.microsoft.com/office/powerpoint/2010/main" val="42107717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Historical Vilification (1)</a:t>
            </a:r>
            <a:endParaRPr lang="en-GB" b="1" dirty="0">
              <a:solidFill>
                <a:schemeClr val="bg1"/>
              </a:solidFill>
            </a:endParaRPr>
          </a:p>
        </p:txBody>
      </p:sp>
      <p:sp>
        <p:nvSpPr>
          <p:cNvPr id="3" name="Content Placeholder 2"/>
          <p:cNvSpPr>
            <a:spLocks noGrp="1"/>
          </p:cNvSpPr>
          <p:nvPr>
            <p:ph sz="quarter" idx="1"/>
          </p:nvPr>
        </p:nvSpPr>
        <p:spPr>
          <a:xfrm>
            <a:off x="301752" y="1628800"/>
            <a:ext cx="8503920" cy="5040560"/>
          </a:xfrm>
        </p:spPr>
        <p:txBody>
          <a:bodyPr>
            <a:normAutofit/>
          </a:bodyPr>
          <a:lstStyle/>
          <a:p>
            <a:r>
              <a:rPr lang="en-GB" sz="2800" b="1" dirty="0" smtClean="0">
                <a:solidFill>
                  <a:schemeClr val="bg1"/>
                </a:solidFill>
              </a:rPr>
              <a:t>Rumours of Incest </a:t>
            </a:r>
            <a:r>
              <a:rPr lang="en-GB" sz="2800" dirty="0" smtClean="0">
                <a:solidFill>
                  <a:schemeClr val="bg1"/>
                </a:solidFill>
              </a:rPr>
              <a:t>- “It was his habit to commit incest with each of his sisters… They say that he ravished his sister Drusilla before he came of age…” – </a:t>
            </a:r>
            <a:r>
              <a:rPr lang="en-GB" sz="2800" b="1" dirty="0" smtClean="0">
                <a:solidFill>
                  <a:schemeClr val="bg1"/>
                </a:solidFill>
              </a:rPr>
              <a:t>Suetonius </a:t>
            </a:r>
            <a:r>
              <a:rPr lang="en-GB" sz="2800" b="1" i="1" dirty="0" smtClean="0">
                <a:solidFill>
                  <a:schemeClr val="bg1"/>
                </a:solidFill>
              </a:rPr>
              <a:t>Gaius Caligula </a:t>
            </a:r>
            <a:r>
              <a:rPr lang="en-GB" sz="2800" b="1" dirty="0" smtClean="0">
                <a:solidFill>
                  <a:schemeClr val="bg1"/>
                </a:solidFill>
              </a:rPr>
              <a:t>24</a:t>
            </a:r>
            <a:r>
              <a:rPr lang="en-GB" sz="2800" b="1" i="1" dirty="0" smtClean="0">
                <a:solidFill>
                  <a:schemeClr val="bg1"/>
                </a:solidFill>
              </a:rPr>
              <a:t>.</a:t>
            </a:r>
          </a:p>
          <a:p>
            <a:endParaRPr lang="en-GB" sz="1200" dirty="0" smtClean="0">
              <a:solidFill>
                <a:schemeClr val="bg1"/>
              </a:solidFill>
            </a:endParaRPr>
          </a:p>
          <a:p>
            <a:r>
              <a:rPr lang="en-GB" sz="2800" b="1" dirty="0" smtClean="0">
                <a:solidFill>
                  <a:schemeClr val="bg1"/>
                </a:solidFill>
              </a:rPr>
              <a:t>Cruelty </a:t>
            </a:r>
            <a:r>
              <a:rPr lang="en-GB" sz="2800" dirty="0" smtClean="0">
                <a:solidFill>
                  <a:schemeClr val="bg1"/>
                </a:solidFill>
              </a:rPr>
              <a:t>– feeding prisoners to animals to avoid paying for food -</a:t>
            </a:r>
            <a:r>
              <a:rPr lang="en-GB" sz="2800" b="1" dirty="0" smtClean="0">
                <a:solidFill>
                  <a:schemeClr val="bg1"/>
                </a:solidFill>
              </a:rPr>
              <a:t> Suetonius </a:t>
            </a:r>
            <a:r>
              <a:rPr lang="en-GB" sz="2800" b="1" i="1" dirty="0" smtClean="0">
                <a:solidFill>
                  <a:schemeClr val="bg1"/>
                </a:solidFill>
              </a:rPr>
              <a:t>Gaius Caligula </a:t>
            </a:r>
            <a:r>
              <a:rPr lang="en-GB" sz="2800" b="1" dirty="0" smtClean="0">
                <a:solidFill>
                  <a:schemeClr val="bg1"/>
                </a:solidFill>
              </a:rPr>
              <a:t>27</a:t>
            </a:r>
            <a:r>
              <a:rPr lang="en-GB" sz="2800" dirty="0" smtClean="0">
                <a:solidFill>
                  <a:schemeClr val="bg1"/>
                </a:solidFill>
              </a:rPr>
              <a:t>; Compels a knight to fight in single combat for insulting his mother - </a:t>
            </a:r>
            <a:r>
              <a:rPr lang="en-GB" sz="2800" b="1" dirty="0" err="1" smtClean="0">
                <a:solidFill>
                  <a:schemeClr val="bg1"/>
                </a:solidFill>
              </a:rPr>
              <a:t>Dio</a:t>
            </a:r>
            <a:r>
              <a:rPr lang="en-GB" sz="2800" b="1" dirty="0" smtClean="0">
                <a:solidFill>
                  <a:schemeClr val="bg1"/>
                </a:solidFill>
              </a:rPr>
              <a:t> Cassius 59.10.4</a:t>
            </a:r>
            <a:r>
              <a:rPr lang="en-GB" sz="2800" dirty="0" smtClean="0">
                <a:solidFill>
                  <a:schemeClr val="bg1"/>
                </a:solidFill>
              </a:rPr>
              <a:t>.</a:t>
            </a:r>
          </a:p>
          <a:p>
            <a:endParaRPr lang="en-GB" sz="1200" dirty="0" smtClean="0">
              <a:solidFill>
                <a:schemeClr val="bg1"/>
              </a:solidFill>
            </a:endParaRPr>
          </a:p>
          <a:p>
            <a:r>
              <a:rPr lang="en-GB" sz="2800" b="1" dirty="0" err="1" smtClean="0">
                <a:solidFill>
                  <a:schemeClr val="bg1"/>
                </a:solidFill>
              </a:rPr>
              <a:t>Incitatus</a:t>
            </a:r>
            <a:r>
              <a:rPr lang="en-GB" sz="2800" b="1" dirty="0" smtClean="0">
                <a:solidFill>
                  <a:schemeClr val="bg1"/>
                </a:solidFill>
              </a:rPr>
              <a:t> </a:t>
            </a:r>
            <a:r>
              <a:rPr lang="en-GB" sz="2800" dirty="0" smtClean="0">
                <a:solidFill>
                  <a:schemeClr val="bg1"/>
                </a:solidFill>
              </a:rPr>
              <a:t>– supposedly promised to appoint his horse as Consul - </a:t>
            </a:r>
            <a:r>
              <a:rPr lang="en-GB" sz="2800" b="1" dirty="0" err="1" smtClean="0">
                <a:solidFill>
                  <a:schemeClr val="bg1"/>
                </a:solidFill>
              </a:rPr>
              <a:t>Dio</a:t>
            </a:r>
            <a:r>
              <a:rPr lang="en-GB" sz="2800" b="1" dirty="0" smtClean="0">
                <a:solidFill>
                  <a:schemeClr val="bg1"/>
                </a:solidFill>
              </a:rPr>
              <a:t> Cassius 59.14.7</a:t>
            </a:r>
            <a:r>
              <a:rPr lang="en-GB" sz="2800" dirty="0" smtClean="0">
                <a:solidFill>
                  <a:schemeClr val="bg1"/>
                </a:solidFill>
              </a:rPr>
              <a:t>.</a:t>
            </a:r>
            <a:r>
              <a:rPr lang="en-GB" sz="2800" b="1" dirty="0" smtClean="0">
                <a:solidFill>
                  <a:schemeClr val="bg1"/>
                </a:solidFill>
              </a:rPr>
              <a:t> </a:t>
            </a:r>
          </a:p>
          <a:p>
            <a:endParaRPr lang="en-GB" sz="2800"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5198890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Historical Vilification (2)</a:t>
            </a:r>
            <a:endParaRPr lang="en-GB" b="1" dirty="0">
              <a:solidFill>
                <a:schemeClr val="bg1"/>
              </a:solidFill>
            </a:endParaRPr>
          </a:p>
        </p:txBody>
      </p:sp>
      <p:sp>
        <p:nvSpPr>
          <p:cNvPr id="3" name="Content Placeholder 2"/>
          <p:cNvSpPr>
            <a:spLocks noGrp="1"/>
          </p:cNvSpPr>
          <p:nvPr>
            <p:ph sz="quarter" idx="1"/>
          </p:nvPr>
        </p:nvSpPr>
        <p:spPr>
          <a:xfrm>
            <a:off x="251520" y="1527048"/>
            <a:ext cx="8640960" cy="5330952"/>
          </a:xfrm>
        </p:spPr>
        <p:txBody>
          <a:bodyPr>
            <a:normAutofit fontScale="92500" lnSpcReduction="20000"/>
          </a:bodyPr>
          <a:lstStyle/>
          <a:p>
            <a:r>
              <a:rPr lang="en-GB" b="1" dirty="0" smtClean="0">
                <a:solidFill>
                  <a:schemeClr val="bg1"/>
                </a:solidFill>
              </a:rPr>
              <a:t>Arrogance </a:t>
            </a:r>
            <a:r>
              <a:rPr lang="en-GB" dirty="0" smtClean="0">
                <a:solidFill>
                  <a:schemeClr val="bg1"/>
                </a:solidFill>
              </a:rPr>
              <a:t>- “As though by mere deafness to his grandmother Antonia’s good advice were not enough, he told her, ‘Bear in mind that I can do anything I want to anyone I want.’ ” - </a:t>
            </a:r>
            <a:r>
              <a:rPr lang="en-GB" b="1" dirty="0" smtClean="0">
                <a:solidFill>
                  <a:schemeClr val="bg1"/>
                </a:solidFill>
              </a:rPr>
              <a:t>Suetonius </a:t>
            </a:r>
            <a:r>
              <a:rPr lang="en-GB" b="1" i="1" dirty="0" smtClean="0">
                <a:solidFill>
                  <a:schemeClr val="bg1"/>
                </a:solidFill>
              </a:rPr>
              <a:t>Gaius Caligula </a:t>
            </a:r>
            <a:r>
              <a:rPr lang="en-GB" b="1" dirty="0" smtClean="0">
                <a:solidFill>
                  <a:schemeClr val="bg1"/>
                </a:solidFill>
              </a:rPr>
              <a:t>29</a:t>
            </a:r>
            <a:r>
              <a:rPr lang="en-GB" dirty="0" smtClean="0">
                <a:solidFill>
                  <a:schemeClr val="bg1"/>
                </a:solidFill>
              </a:rPr>
              <a:t>.</a:t>
            </a:r>
            <a:r>
              <a:rPr lang="en-GB" b="1" dirty="0" smtClean="0">
                <a:solidFill>
                  <a:schemeClr val="bg1"/>
                </a:solidFill>
              </a:rPr>
              <a:t> </a:t>
            </a:r>
          </a:p>
          <a:p>
            <a:endParaRPr lang="en-GB" sz="600" b="1" dirty="0" smtClean="0">
              <a:solidFill>
                <a:schemeClr val="bg1"/>
              </a:solidFill>
            </a:endParaRPr>
          </a:p>
          <a:p>
            <a:r>
              <a:rPr lang="en-GB" b="1" dirty="0" smtClean="0">
                <a:solidFill>
                  <a:schemeClr val="bg1"/>
                </a:solidFill>
              </a:rPr>
              <a:t>Kingly pretensions </a:t>
            </a:r>
            <a:r>
              <a:rPr lang="en-GB" dirty="0" smtClean="0">
                <a:solidFill>
                  <a:schemeClr val="bg1"/>
                </a:solidFill>
              </a:rPr>
              <a:t>- “But when once, at the dinner table, some foreign kings who had come to pay homage were arguing which of them was the most nobly descended, he burst out, ‘Nay, let there be one master, and one king!’ And he nearly assumed a royal diadem then and there, transforming an ostensible principate into an actual kingdom.” </a:t>
            </a:r>
            <a:r>
              <a:rPr lang="en-GB" b="1" dirty="0" smtClean="0">
                <a:solidFill>
                  <a:schemeClr val="bg1"/>
                </a:solidFill>
              </a:rPr>
              <a:t>– </a:t>
            </a:r>
            <a:r>
              <a:rPr lang="en-GB" dirty="0" smtClean="0">
                <a:solidFill>
                  <a:schemeClr val="bg1"/>
                </a:solidFill>
              </a:rPr>
              <a:t>(</a:t>
            </a:r>
            <a:r>
              <a:rPr lang="en-GB" b="1" dirty="0" smtClean="0">
                <a:solidFill>
                  <a:schemeClr val="bg1"/>
                </a:solidFill>
              </a:rPr>
              <a:t>22.1</a:t>
            </a:r>
            <a:r>
              <a:rPr lang="en-GB" dirty="0" smtClean="0">
                <a:solidFill>
                  <a:schemeClr val="bg1"/>
                </a:solidFill>
              </a:rPr>
              <a:t>). </a:t>
            </a:r>
          </a:p>
          <a:p>
            <a:endParaRPr lang="en-GB" sz="600" b="1" dirty="0" smtClean="0">
              <a:solidFill>
                <a:schemeClr val="bg1"/>
              </a:solidFill>
            </a:endParaRPr>
          </a:p>
          <a:p>
            <a:r>
              <a:rPr lang="en-GB" b="1" dirty="0" smtClean="0">
                <a:solidFill>
                  <a:schemeClr val="bg1"/>
                </a:solidFill>
              </a:rPr>
              <a:t>Divine pretensions </a:t>
            </a:r>
            <a:r>
              <a:rPr lang="en-GB" dirty="0" smtClean="0">
                <a:solidFill>
                  <a:schemeClr val="bg1"/>
                </a:solidFill>
              </a:rPr>
              <a:t>- “…he insisted on being treated as a god… He established a shrine to his own godhead, with priests…” – (</a:t>
            </a:r>
            <a:r>
              <a:rPr lang="en-GB" b="1" dirty="0" smtClean="0">
                <a:solidFill>
                  <a:schemeClr val="bg1"/>
                </a:solidFill>
              </a:rPr>
              <a:t>22.2-3</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27104410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46809"/>
            <a:ext cx="8928992" cy="6030191"/>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lgn="ctr">
              <a:buNone/>
            </a:pPr>
            <a:endParaRPr lang="en-GB" dirty="0"/>
          </a:p>
          <a:p>
            <a:pPr marL="0" indent="0" algn="ctr">
              <a:buNone/>
            </a:pPr>
            <a:r>
              <a:rPr lang="en-GB" sz="6000" b="1" dirty="0" smtClean="0">
                <a:solidFill>
                  <a:schemeClr val="bg1"/>
                </a:solidFill>
              </a:rPr>
              <a:t>Sources on Caligula</a:t>
            </a:r>
            <a:endParaRPr lang="en-GB" sz="6000" b="1" dirty="0">
              <a:solidFill>
                <a:schemeClr val="bg1"/>
              </a:solidFill>
            </a:endParaRPr>
          </a:p>
        </p:txBody>
      </p:sp>
    </p:spTree>
    <p:extLst>
      <p:ext uri="{BB962C8B-B14F-4D97-AF65-F5344CB8AC3E}">
        <p14:creationId xmlns:p14="http://schemas.microsoft.com/office/powerpoint/2010/main" val="3831951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0" y="135082"/>
            <a:ext cx="9144000" cy="6722918"/>
          </a:xfrm>
        </p:spPr>
        <p:txBody>
          <a:bodyPr>
            <a:normAutofit fontScale="92500" lnSpcReduction="10000"/>
          </a:bodyPr>
          <a:lstStyle/>
          <a:p>
            <a:r>
              <a:rPr lang="en-GB" sz="2600" b="1" dirty="0" smtClean="0">
                <a:solidFill>
                  <a:schemeClr val="bg1"/>
                </a:solidFill>
              </a:rPr>
              <a:t>Philo of Alexandria </a:t>
            </a:r>
            <a:r>
              <a:rPr lang="en-GB" sz="2600" dirty="0" smtClean="0">
                <a:solidFill>
                  <a:schemeClr val="bg1"/>
                </a:solidFill>
              </a:rPr>
              <a:t>– highly educated philosopher, member of Jewish community in Egypt – </a:t>
            </a:r>
            <a:r>
              <a:rPr lang="en-GB" sz="2600" dirty="0" smtClean="0">
                <a:solidFill>
                  <a:schemeClr val="bg1"/>
                </a:solidFill>
              </a:rPr>
              <a:t>contemporary </a:t>
            </a:r>
            <a:r>
              <a:rPr lang="en-GB" sz="2600" dirty="0" smtClean="0">
                <a:solidFill>
                  <a:schemeClr val="bg1"/>
                </a:solidFill>
              </a:rPr>
              <a:t>– actually part of a Jewish delegation to Caligula in AD 40 (</a:t>
            </a:r>
            <a:r>
              <a:rPr lang="en-GB" sz="2600" i="1" dirty="0" err="1" smtClean="0">
                <a:solidFill>
                  <a:schemeClr val="bg1"/>
                </a:solidFill>
              </a:rPr>
              <a:t>Legatio</a:t>
            </a:r>
            <a:r>
              <a:rPr lang="en-GB" sz="2600" i="1" dirty="0" smtClean="0">
                <a:solidFill>
                  <a:schemeClr val="bg1"/>
                </a:solidFill>
              </a:rPr>
              <a:t> ad </a:t>
            </a:r>
            <a:r>
              <a:rPr lang="en-GB" sz="2600" i="1" dirty="0" err="1" smtClean="0">
                <a:solidFill>
                  <a:schemeClr val="bg1"/>
                </a:solidFill>
              </a:rPr>
              <a:t>Gaium</a:t>
            </a:r>
            <a:r>
              <a:rPr lang="en-GB" sz="2600" dirty="0" smtClean="0">
                <a:solidFill>
                  <a:schemeClr val="bg1"/>
                </a:solidFill>
              </a:rPr>
              <a:t>).</a:t>
            </a:r>
          </a:p>
          <a:p>
            <a:endParaRPr lang="en-GB" sz="1200" dirty="0" smtClean="0">
              <a:solidFill>
                <a:schemeClr val="bg1"/>
              </a:solidFill>
            </a:endParaRPr>
          </a:p>
          <a:p>
            <a:r>
              <a:rPr lang="en-GB" sz="2600" b="1" dirty="0" smtClean="0">
                <a:solidFill>
                  <a:schemeClr val="bg1"/>
                </a:solidFill>
              </a:rPr>
              <a:t>Seneca the Younger </a:t>
            </a:r>
            <a:r>
              <a:rPr lang="en-GB" sz="2600" dirty="0" smtClean="0">
                <a:solidFill>
                  <a:schemeClr val="bg1"/>
                </a:solidFill>
              </a:rPr>
              <a:t>– </a:t>
            </a:r>
            <a:r>
              <a:rPr lang="en-GB" sz="2600" dirty="0" smtClean="0">
                <a:solidFill>
                  <a:schemeClr val="bg1"/>
                </a:solidFill>
              </a:rPr>
              <a:t>contemporary, wrote </a:t>
            </a:r>
            <a:r>
              <a:rPr lang="en-GB" sz="2600" dirty="0" smtClean="0">
                <a:solidFill>
                  <a:schemeClr val="bg1"/>
                </a:solidFill>
              </a:rPr>
              <a:t>a variety of philosophical, dramatic and satiric works during reigns of Claudius and Nero – attempts to ingratiate himself with Claudius after exile. </a:t>
            </a:r>
          </a:p>
          <a:p>
            <a:endParaRPr lang="en-GB" sz="1200" dirty="0" smtClean="0">
              <a:solidFill>
                <a:schemeClr val="bg1"/>
              </a:solidFill>
            </a:endParaRPr>
          </a:p>
          <a:p>
            <a:r>
              <a:rPr lang="en-GB" sz="2600" b="1" dirty="0" smtClean="0">
                <a:solidFill>
                  <a:schemeClr val="bg1"/>
                </a:solidFill>
              </a:rPr>
              <a:t>Josephus</a:t>
            </a:r>
            <a:r>
              <a:rPr lang="en-GB" sz="2600" dirty="0" smtClean="0">
                <a:solidFill>
                  <a:schemeClr val="bg1"/>
                </a:solidFill>
              </a:rPr>
              <a:t>– a Jewish historian, became associated with Vespasian and Titus (</a:t>
            </a:r>
            <a:r>
              <a:rPr lang="en-GB" sz="2600" i="1" dirty="0" smtClean="0">
                <a:solidFill>
                  <a:schemeClr val="bg1"/>
                </a:solidFill>
              </a:rPr>
              <a:t>Jewish Antiquities </a:t>
            </a:r>
            <a:r>
              <a:rPr lang="en-GB" sz="2600" dirty="0" smtClean="0">
                <a:solidFill>
                  <a:schemeClr val="bg1"/>
                </a:solidFill>
              </a:rPr>
              <a:t>18.8, 19-20.7).</a:t>
            </a:r>
          </a:p>
          <a:p>
            <a:endParaRPr lang="en-GB" sz="1200" dirty="0">
              <a:solidFill>
                <a:schemeClr val="bg1"/>
              </a:solidFill>
            </a:endParaRPr>
          </a:p>
          <a:p>
            <a:r>
              <a:rPr lang="en-GB" sz="2600" b="1" dirty="0">
                <a:solidFill>
                  <a:schemeClr val="bg1"/>
                </a:solidFill>
              </a:rPr>
              <a:t>Suetonius</a:t>
            </a:r>
            <a:r>
              <a:rPr lang="en-GB" sz="2600" dirty="0">
                <a:solidFill>
                  <a:schemeClr val="bg1"/>
                </a:solidFill>
              </a:rPr>
              <a:t> – writing under Trajan and Hadrian (around 80 years after Caligula’s death) – relatively free of direct personal moralising – events often arranged by topicality.</a:t>
            </a:r>
          </a:p>
          <a:p>
            <a:endParaRPr lang="en-GB" sz="1200" dirty="0">
              <a:solidFill>
                <a:schemeClr val="bg1"/>
              </a:solidFill>
            </a:endParaRPr>
          </a:p>
          <a:p>
            <a:r>
              <a:rPr lang="en-GB" sz="2600" b="1" dirty="0" err="1">
                <a:solidFill>
                  <a:schemeClr val="bg1"/>
                </a:solidFill>
              </a:rPr>
              <a:t>Dio</a:t>
            </a:r>
            <a:r>
              <a:rPr lang="en-GB" sz="2600" b="1" dirty="0">
                <a:solidFill>
                  <a:schemeClr val="bg1"/>
                </a:solidFill>
              </a:rPr>
              <a:t> Cassius </a:t>
            </a:r>
            <a:r>
              <a:rPr lang="en-GB" sz="2600" dirty="0">
                <a:solidFill>
                  <a:schemeClr val="bg1"/>
                </a:solidFill>
              </a:rPr>
              <a:t>– around 180-200 years later – dependant on a hostile source tradition that had been long established.</a:t>
            </a:r>
          </a:p>
          <a:p>
            <a:endParaRPr lang="en-GB" sz="1100" dirty="0">
              <a:solidFill>
                <a:schemeClr val="bg1"/>
              </a:solidFill>
            </a:endParaRPr>
          </a:p>
          <a:p>
            <a:r>
              <a:rPr lang="en-GB" sz="2600" b="1" dirty="0">
                <a:solidFill>
                  <a:srgbClr val="FF0000"/>
                </a:solidFill>
              </a:rPr>
              <a:t>Tacitus</a:t>
            </a:r>
            <a:r>
              <a:rPr lang="en-GB" sz="2600" dirty="0">
                <a:solidFill>
                  <a:srgbClr val="FF0000"/>
                </a:solidFill>
              </a:rPr>
              <a:t> – writing in early </a:t>
            </a:r>
            <a:r>
              <a:rPr lang="en-GB" sz="2600" dirty="0" smtClean="0">
                <a:solidFill>
                  <a:srgbClr val="FF0000"/>
                </a:solidFill>
              </a:rPr>
              <a:t>2nd </a:t>
            </a:r>
            <a:r>
              <a:rPr lang="en-GB" sz="2600" dirty="0">
                <a:solidFill>
                  <a:srgbClr val="FF0000"/>
                </a:solidFill>
              </a:rPr>
              <a:t>century AD – </a:t>
            </a:r>
            <a:r>
              <a:rPr lang="en-GB" sz="2600" dirty="0" smtClean="0">
                <a:solidFill>
                  <a:srgbClr val="FF0000"/>
                </a:solidFill>
              </a:rPr>
              <a:t>the relevant </a:t>
            </a:r>
            <a:r>
              <a:rPr lang="en-GB" sz="2600" dirty="0">
                <a:solidFill>
                  <a:srgbClr val="FF0000"/>
                </a:solidFill>
              </a:rPr>
              <a:t>part of </a:t>
            </a:r>
            <a:r>
              <a:rPr lang="en-GB" sz="2600" dirty="0" smtClean="0">
                <a:solidFill>
                  <a:srgbClr val="FF0000"/>
                </a:solidFill>
              </a:rPr>
              <a:t>the </a:t>
            </a:r>
            <a:r>
              <a:rPr lang="en-GB" sz="2600" i="1" dirty="0" smtClean="0">
                <a:solidFill>
                  <a:srgbClr val="FF0000"/>
                </a:solidFill>
              </a:rPr>
              <a:t>Annals</a:t>
            </a:r>
            <a:r>
              <a:rPr lang="en-GB" sz="2600" dirty="0" smtClean="0">
                <a:solidFill>
                  <a:srgbClr val="FF0000"/>
                </a:solidFill>
              </a:rPr>
              <a:t> </a:t>
            </a:r>
            <a:r>
              <a:rPr lang="en-GB" sz="2600" u="sng" dirty="0">
                <a:solidFill>
                  <a:srgbClr val="FF0000"/>
                </a:solidFill>
              </a:rPr>
              <a:t>does not survive </a:t>
            </a:r>
            <a:r>
              <a:rPr lang="en-GB" sz="2600" dirty="0" smtClean="0">
                <a:solidFill>
                  <a:srgbClr val="FF0000"/>
                </a:solidFill>
              </a:rPr>
              <a:t>in the </a:t>
            </a:r>
            <a:r>
              <a:rPr lang="en-GB" sz="2600" dirty="0">
                <a:solidFill>
                  <a:srgbClr val="FF0000"/>
                </a:solidFill>
              </a:rPr>
              <a:t>manuscript tradition</a:t>
            </a:r>
            <a:r>
              <a:rPr lang="en-GB" sz="2600" dirty="0" smtClean="0">
                <a:solidFill>
                  <a:srgbClr val="FF0000"/>
                </a:solidFill>
              </a:rPr>
              <a:t>.</a:t>
            </a:r>
            <a:endParaRPr lang="en-GB" sz="2600" dirty="0">
              <a:solidFill>
                <a:srgbClr val="FF0000"/>
              </a:solidFill>
            </a:endParaRPr>
          </a:p>
        </p:txBody>
      </p:sp>
    </p:spTree>
    <p:extLst>
      <p:ext uri="{BB962C8B-B14F-4D97-AF65-F5344CB8AC3E}">
        <p14:creationId xmlns:p14="http://schemas.microsoft.com/office/powerpoint/2010/main" val="38427336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7036"/>
            <a:ext cx="9144000" cy="1336964"/>
          </a:xfrm>
        </p:spPr>
        <p:txBody>
          <a:bodyPr>
            <a:normAutofit/>
          </a:bodyPr>
          <a:lstStyle/>
          <a:p>
            <a:r>
              <a:rPr lang="en-GB" sz="4000" b="1" dirty="0" smtClean="0">
                <a:solidFill>
                  <a:schemeClr val="bg1"/>
                </a:solidFill>
              </a:rPr>
              <a:t>Reasons for a hostile </a:t>
            </a:r>
            <a:r>
              <a:rPr lang="en-GB" sz="4000" b="1" dirty="0">
                <a:solidFill>
                  <a:schemeClr val="bg1"/>
                </a:solidFill>
              </a:rPr>
              <a:t>l</a:t>
            </a:r>
            <a:r>
              <a:rPr lang="en-GB" sz="4000" b="1" dirty="0" smtClean="0">
                <a:solidFill>
                  <a:schemeClr val="bg1"/>
                </a:solidFill>
              </a:rPr>
              <a:t>iterary </a:t>
            </a:r>
            <a:r>
              <a:rPr lang="en-GB" sz="4000" b="1" dirty="0">
                <a:solidFill>
                  <a:schemeClr val="bg1"/>
                </a:solidFill>
              </a:rPr>
              <a:t>t</a:t>
            </a:r>
            <a:r>
              <a:rPr lang="en-GB" sz="4000" b="1" dirty="0" smtClean="0">
                <a:solidFill>
                  <a:schemeClr val="bg1"/>
                </a:solidFill>
              </a:rPr>
              <a:t>radition?</a:t>
            </a:r>
            <a:endParaRPr lang="en-GB" sz="4000" b="1" dirty="0">
              <a:solidFill>
                <a:schemeClr val="bg1"/>
              </a:solidFill>
            </a:endParaRPr>
          </a:p>
        </p:txBody>
      </p:sp>
      <p:sp>
        <p:nvSpPr>
          <p:cNvPr id="3" name="Content Placeholder 2"/>
          <p:cNvSpPr>
            <a:spLocks noGrp="1"/>
          </p:cNvSpPr>
          <p:nvPr>
            <p:ph sz="quarter" idx="1"/>
          </p:nvPr>
        </p:nvSpPr>
        <p:spPr>
          <a:xfrm>
            <a:off x="179512" y="1787236"/>
            <a:ext cx="8856984" cy="4954131"/>
          </a:xfrm>
        </p:spPr>
        <p:txBody>
          <a:bodyPr>
            <a:normAutofit/>
          </a:bodyPr>
          <a:lstStyle/>
          <a:p>
            <a:r>
              <a:rPr lang="en-GB" sz="2600" dirty="0" smtClean="0">
                <a:solidFill>
                  <a:schemeClr val="bg1"/>
                </a:solidFill>
              </a:rPr>
              <a:t>Seneca using Gaius as an </a:t>
            </a:r>
            <a:r>
              <a:rPr lang="en-GB" sz="2600" i="1" dirty="0" smtClean="0">
                <a:solidFill>
                  <a:schemeClr val="bg1"/>
                </a:solidFill>
              </a:rPr>
              <a:t>exempla </a:t>
            </a:r>
            <a:r>
              <a:rPr lang="en-GB" sz="2600" dirty="0" smtClean="0">
                <a:solidFill>
                  <a:schemeClr val="bg1"/>
                </a:solidFill>
              </a:rPr>
              <a:t>of a tyrant – personal motive, he had been implicated in the alleged intrigues of Caligula’s </a:t>
            </a:r>
            <a:r>
              <a:rPr lang="en-GB" sz="2600" dirty="0" smtClean="0">
                <a:solidFill>
                  <a:schemeClr val="bg1"/>
                </a:solidFill>
              </a:rPr>
              <a:t>sisters. </a:t>
            </a:r>
            <a:endParaRPr lang="en-GB" sz="2600" dirty="0" smtClean="0">
              <a:solidFill>
                <a:schemeClr val="bg1"/>
              </a:solidFill>
            </a:endParaRPr>
          </a:p>
          <a:p>
            <a:endParaRPr lang="en-GB" sz="1000" dirty="0" smtClean="0">
              <a:solidFill>
                <a:schemeClr val="bg1"/>
              </a:solidFill>
            </a:endParaRPr>
          </a:p>
          <a:p>
            <a:r>
              <a:rPr lang="en-GB" sz="2600" dirty="0" smtClean="0">
                <a:solidFill>
                  <a:schemeClr val="bg1"/>
                </a:solidFill>
              </a:rPr>
              <a:t>Philo – attempts to gain political sympathies of Claudius – contrast between </a:t>
            </a:r>
            <a:r>
              <a:rPr lang="en-GB" sz="2600" i="1" dirty="0" smtClean="0">
                <a:solidFill>
                  <a:schemeClr val="bg1"/>
                </a:solidFill>
              </a:rPr>
              <a:t>In </a:t>
            </a:r>
            <a:r>
              <a:rPr lang="en-GB" sz="2600" i="1" dirty="0" err="1" smtClean="0">
                <a:solidFill>
                  <a:schemeClr val="bg1"/>
                </a:solidFill>
              </a:rPr>
              <a:t>Flaccum</a:t>
            </a:r>
            <a:r>
              <a:rPr lang="en-GB" sz="2600" i="1" dirty="0" smtClean="0">
                <a:solidFill>
                  <a:schemeClr val="bg1"/>
                </a:solidFill>
              </a:rPr>
              <a:t> </a:t>
            </a:r>
            <a:r>
              <a:rPr lang="en-GB" sz="2600" dirty="0" smtClean="0">
                <a:solidFill>
                  <a:schemeClr val="bg1"/>
                </a:solidFill>
              </a:rPr>
              <a:t>and </a:t>
            </a:r>
            <a:r>
              <a:rPr lang="en-GB" sz="2600" i="1" dirty="0" err="1" smtClean="0">
                <a:solidFill>
                  <a:schemeClr val="bg1"/>
                </a:solidFill>
              </a:rPr>
              <a:t>Legatio</a:t>
            </a:r>
            <a:r>
              <a:rPr lang="en-GB" sz="2600" i="1" dirty="0" smtClean="0">
                <a:solidFill>
                  <a:schemeClr val="bg1"/>
                </a:solidFill>
              </a:rPr>
              <a:t> ad </a:t>
            </a:r>
            <a:r>
              <a:rPr lang="en-GB" sz="2600" i="1" dirty="0" err="1" smtClean="0">
                <a:solidFill>
                  <a:schemeClr val="bg1"/>
                </a:solidFill>
              </a:rPr>
              <a:t>Gaium</a:t>
            </a:r>
            <a:r>
              <a:rPr lang="en-GB" sz="2600" dirty="0" smtClean="0">
                <a:solidFill>
                  <a:schemeClr val="bg1"/>
                </a:solidFill>
              </a:rPr>
              <a:t>.</a:t>
            </a:r>
          </a:p>
          <a:p>
            <a:endParaRPr lang="en-GB" sz="1000" dirty="0">
              <a:solidFill>
                <a:schemeClr val="bg1"/>
              </a:solidFill>
            </a:endParaRPr>
          </a:p>
          <a:p>
            <a:r>
              <a:rPr lang="en-GB" sz="2600" dirty="0" smtClean="0">
                <a:solidFill>
                  <a:schemeClr val="bg1"/>
                </a:solidFill>
              </a:rPr>
              <a:t>Claudius in sensitive position – need to shift the “evils” of years before his succession on Caligula rather than system of the Principate as a whole.</a:t>
            </a:r>
          </a:p>
          <a:p>
            <a:endParaRPr lang="en-GB" sz="1000" dirty="0" smtClean="0">
              <a:solidFill>
                <a:schemeClr val="bg1"/>
              </a:solidFill>
            </a:endParaRPr>
          </a:p>
          <a:p>
            <a:r>
              <a:rPr lang="en-GB" sz="2600" dirty="0" smtClean="0">
                <a:solidFill>
                  <a:schemeClr val="bg1"/>
                </a:solidFill>
              </a:rPr>
              <a:t>Selective presentation of events.</a:t>
            </a:r>
            <a:endParaRPr lang="en-GB" sz="2600" dirty="0">
              <a:solidFill>
                <a:schemeClr val="bg1"/>
              </a:solidFill>
            </a:endParaRPr>
          </a:p>
        </p:txBody>
      </p:sp>
    </p:spTree>
    <p:extLst>
      <p:ext uri="{BB962C8B-B14F-4D97-AF65-F5344CB8AC3E}">
        <p14:creationId xmlns:p14="http://schemas.microsoft.com/office/powerpoint/2010/main" val="7216219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05245"/>
            <a:ext cx="8928992" cy="6071755"/>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lgn="ctr">
              <a:buNone/>
            </a:pPr>
            <a:endParaRPr lang="en-GB" dirty="0"/>
          </a:p>
          <a:p>
            <a:pPr marL="0" indent="0" algn="ctr">
              <a:buNone/>
            </a:pPr>
            <a:r>
              <a:rPr lang="en-GB" sz="6000" b="1" dirty="0" smtClean="0">
                <a:solidFill>
                  <a:schemeClr val="bg1"/>
                </a:solidFill>
              </a:rPr>
              <a:t>Did Caligula Suffer from Mental Illness?</a:t>
            </a:r>
            <a:endParaRPr lang="en-GB" sz="6000" b="1" dirty="0">
              <a:solidFill>
                <a:schemeClr val="bg1"/>
              </a:solidFill>
            </a:endParaRPr>
          </a:p>
        </p:txBody>
      </p:sp>
    </p:spTree>
    <p:extLst>
      <p:ext uri="{BB962C8B-B14F-4D97-AF65-F5344CB8AC3E}">
        <p14:creationId xmlns:p14="http://schemas.microsoft.com/office/powerpoint/2010/main" val="1186311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79511" y="476672"/>
            <a:ext cx="8860579" cy="6381328"/>
          </a:xfrm>
          <a:prstGeom prst="rect">
            <a:avLst/>
          </a:prstGeom>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solidFill>
                  <a:schemeClr val="bg1"/>
                </a:solidFill>
              </a:rPr>
              <a:t>In October AD 37 Caligula becomes seriously ill.</a:t>
            </a:r>
          </a:p>
          <a:p>
            <a:pPr marL="0" indent="0">
              <a:buNone/>
            </a:pPr>
            <a:endParaRPr lang="en-GB" sz="1200" dirty="0"/>
          </a:p>
          <a:p>
            <a:pPr marL="0" indent="0">
              <a:buNone/>
            </a:pPr>
            <a:r>
              <a:rPr lang="en-GB" sz="2400" dirty="0" smtClean="0">
                <a:solidFill>
                  <a:schemeClr val="bg1"/>
                </a:solidFill>
              </a:rPr>
              <a:t>“But </a:t>
            </a:r>
            <a:r>
              <a:rPr lang="en-GB" sz="2400" dirty="0">
                <a:solidFill>
                  <a:schemeClr val="bg1"/>
                </a:solidFill>
              </a:rPr>
              <a:t>in the eighth month a severe disease attacked Gaius who had changed the </a:t>
            </a:r>
            <a:r>
              <a:rPr lang="en-GB" sz="2400" b="1" dirty="0">
                <a:solidFill>
                  <a:schemeClr val="bg1"/>
                </a:solidFill>
              </a:rPr>
              <a:t>manner of his living which was a little while </a:t>
            </a:r>
            <a:r>
              <a:rPr lang="en-GB" sz="2400" b="1" dirty="0" smtClean="0">
                <a:solidFill>
                  <a:schemeClr val="bg1"/>
                </a:solidFill>
              </a:rPr>
              <a:t>before</a:t>
            </a:r>
            <a:r>
              <a:rPr lang="en-GB" sz="2400" b="1" dirty="0">
                <a:solidFill>
                  <a:schemeClr val="bg1"/>
                </a:solidFill>
              </a:rPr>
              <a:t>, </a:t>
            </a:r>
            <a:r>
              <a:rPr lang="en-GB" sz="2400" b="1" dirty="0" smtClean="0">
                <a:solidFill>
                  <a:schemeClr val="bg1"/>
                </a:solidFill>
              </a:rPr>
              <a:t>while Tiberius was alive, very simple and on that account more wholesome than one of great sumptuousness and luxury</a:t>
            </a:r>
            <a:r>
              <a:rPr lang="en-GB" sz="2400" dirty="0">
                <a:solidFill>
                  <a:schemeClr val="bg1"/>
                </a:solidFill>
              </a:rPr>
              <a:t>; for he began to indulge in </a:t>
            </a:r>
            <a:r>
              <a:rPr lang="en-GB" sz="2400" b="1" dirty="0">
                <a:solidFill>
                  <a:schemeClr val="bg1"/>
                </a:solidFill>
              </a:rPr>
              <a:t>abundance of strong wine</a:t>
            </a:r>
            <a:r>
              <a:rPr lang="en-GB" sz="2400" dirty="0">
                <a:solidFill>
                  <a:schemeClr val="bg1"/>
                </a:solidFill>
              </a:rPr>
              <a:t> and eating of rich dishes, and in the abundant license of insatiable desires and great insolence, and in the unseasonable use of hot baths, and emetics, and then again in </a:t>
            </a:r>
            <a:r>
              <a:rPr lang="en-GB" sz="2400" b="1" dirty="0">
                <a:solidFill>
                  <a:schemeClr val="bg1"/>
                </a:solidFill>
              </a:rPr>
              <a:t>winebibbing and drunkenness</a:t>
            </a:r>
            <a:r>
              <a:rPr lang="en-GB" sz="2400" dirty="0">
                <a:solidFill>
                  <a:schemeClr val="bg1"/>
                </a:solidFill>
              </a:rPr>
              <a:t>, and returning gluttony, </a:t>
            </a:r>
            <a:r>
              <a:rPr lang="en-GB" sz="2400" b="1" dirty="0">
                <a:solidFill>
                  <a:schemeClr val="bg1"/>
                </a:solidFill>
              </a:rPr>
              <a:t>and in lust after boys and women</a:t>
            </a:r>
            <a:r>
              <a:rPr lang="en-GB" sz="2400" dirty="0">
                <a:solidFill>
                  <a:schemeClr val="bg1"/>
                </a:solidFill>
              </a:rPr>
              <a:t>, and in everything else which tends to destroy both soul and body, and all the bonds which unite and strengthen the two; </a:t>
            </a:r>
            <a:r>
              <a:rPr lang="en-GB" sz="2400" b="1" dirty="0">
                <a:solidFill>
                  <a:schemeClr val="bg1"/>
                </a:solidFill>
              </a:rPr>
              <a:t>for the rewards of temperance are health and strength</a:t>
            </a:r>
            <a:r>
              <a:rPr lang="en-GB" sz="2400" dirty="0">
                <a:solidFill>
                  <a:schemeClr val="bg1"/>
                </a:solidFill>
              </a:rPr>
              <a:t>, and the wages of intemperance are weakness and disease which bring a man near to death</a:t>
            </a:r>
            <a:r>
              <a:rPr lang="en-GB" sz="2400" dirty="0" smtClean="0">
                <a:solidFill>
                  <a:schemeClr val="bg1"/>
                </a:solidFill>
              </a:rPr>
              <a:t>.” – </a:t>
            </a:r>
            <a:r>
              <a:rPr lang="en-GB" sz="2400" b="1" dirty="0" smtClean="0">
                <a:solidFill>
                  <a:schemeClr val="bg1"/>
                </a:solidFill>
              </a:rPr>
              <a:t>Philo </a:t>
            </a:r>
            <a:r>
              <a:rPr lang="en-GB" sz="2400" b="1" i="1" dirty="0" err="1">
                <a:solidFill>
                  <a:schemeClr val="bg1"/>
                </a:solidFill>
              </a:rPr>
              <a:t>Legatio</a:t>
            </a:r>
            <a:r>
              <a:rPr lang="en-GB" sz="2400" b="1" i="1" dirty="0">
                <a:solidFill>
                  <a:schemeClr val="bg1"/>
                </a:solidFill>
              </a:rPr>
              <a:t> ad </a:t>
            </a:r>
            <a:r>
              <a:rPr lang="en-GB" sz="2400" b="1" i="1" dirty="0" err="1" smtClean="0">
                <a:solidFill>
                  <a:schemeClr val="bg1"/>
                </a:solidFill>
              </a:rPr>
              <a:t>Gaium</a:t>
            </a:r>
            <a:r>
              <a:rPr lang="en-GB" sz="2400" b="1" i="1" dirty="0" smtClean="0">
                <a:solidFill>
                  <a:schemeClr val="bg1"/>
                </a:solidFill>
              </a:rPr>
              <a:t> </a:t>
            </a:r>
            <a:r>
              <a:rPr lang="en-GB" sz="2400" b="1" dirty="0" smtClean="0">
                <a:solidFill>
                  <a:schemeClr val="bg1"/>
                </a:solidFill>
              </a:rPr>
              <a:t>2.14</a:t>
            </a:r>
            <a:r>
              <a:rPr lang="en-GB" sz="2400" dirty="0" smtClean="0">
                <a:solidFill>
                  <a:schemeClr val="bg1"/>
                </a:solidFill>
              </a:rPr>
              <a:t>.</a:t>
            </a:r>
            <a:endParaRPr lang="en-GB" sz="2400" dirty="0">
              <a:solidFill>
                <a:schemeClr val="bg1"/>
              </a:solidFill>
            </a:endParaRPr>
          </a:p>
          <a:p>
            <a:pPr marL="0" indent="0">
              <a:buNone/>
            </a:pPr>
            <a:endParaRPr lang="en-GB" sz="2200" dirty="0" smtClean="0"/>
          </a:p>
          <a:p>
            <a:pPr marL="0" indent="0">
              <a:buNone/>
            </a:pPr>
            <a:endParaRPr lang="en-GB" sz="2200" dirty="0"/>
          </a:p>
        </p:txBody>
      </p:sp>
    </p:spTree>
    <p:extLst>
      <p:ext uri="{BB962C8B-B14F-4D97-AF65-F5344CB8AC3E}">
        <p14:creationId xmlns:p14="http://schemas.microsoft.com/office/powerpoint/2010/main" val="9488545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286" y="216899"/>
            <a:ext cx="8928992" cy="6524863"/>
          </a:xfrm>
          <a:prstGeom prst="rect">
            <a:avLst/>
          </a:prstGeom>
        </p:spPr>
        <p:txBody>
          <a:bodyPr wrap="square">
            <a:spAutoFit/>
          </a:bodyPr>
          <a:lstStyle/>
          <a:p>
            <a:r>
              <a:rPr lang="en-GB" sz="2200" dirty="0">
                <a:solidFill>
                  <a:schemeClr val="bg1"/>
                </a:solidFill>
              </a:rPr>
              <a:t>“He was sound neither of body nor mind. </a:t>
            </a:r>
            <a:r>
              <a:rPr lang="en-GB" sz="2200" b="1" dirty="0">
                <a:solidFill>
                  <a:schemeClr val="bg1"/>
                </a:solidFill>
              </a:rPr>
              <a:t>As a boy he was troubled with the falling sickness</a:t>
            </a:r>
            <a:r>
              <a:rPr lang="en-GB" sz="2200" dirty="0">
                <a:solidFill>
                  <a:schemeClr val="bg1"/>
                </a:solidFill>
              </a:rPr>
              <a:t>, and while in his youth he had some endurance, yet at times </a:t>
            </a:r>
            <a:r>
              <a:rPr lang="en-GB" sz="2200" b="1" dirty="0">
                <a:solidFill>
                  <a:schemeClr val="bg1"/>
                </a:solidFill>
              </a:rPr>
              <a:t>because of sudden faintness he was hardly able to walk, to stand up, to collect his thoughts</a:t>
            </a:r>
            <a:r>
              <a:rPr lang="en-GB" sz="2200" dirty="0">
                <a:solidFill>
                  <a:schemeClr val="bg1"/>
                </a:solidFill>
              </a:rPr>
              <a:t>, or to hold up his head. He himself realised his mental infirmity, and thought at times of going into retirement and clearing his brain. </a:t>
            </a:r>
            <a:r>
              <a:rPr lang="en-GB" sz="2200" b="1" dirty="0">
                <a:solidFill>
                  <a:schemeClr val="bg1"/>
                </a:solidFill>
              </a:rPr>
              <a:t>It is thought that his wife </a:t>
            </a:r>
            <a:r>
              <a:rPr lang="en-GB" sz="2200" b="1" dirty="0" err="1">
                <a:solidFill>
                  <a:schemeClr val="bg1"/>
                </a:solidFill>
              </a:rPr>
              <a:t>Caesonia</a:t>
            </a:r>
            <a:r>
              <a:rPr lang="en-GB" sz="2200" b="1" dirty="0">
                <a:solidFill>
                  <a:schemeClr val="bg1"/>
                </a:solidFill>
              </a:rPr>
              <a:t> gave him a drug intended for a love potion</a:t>
            </a:r>
            <a:r>
              <a:rPr lang="en-GB" sz="2200" dirty="0">
                <a:solidFill>
                  <a:schemeClr val="bg1"/>
                </a:solidFill>
              </a:rPr>
              <a:t>, which however had the effect of driving him mad. He was especially </a:t>
            </a:r>
            <a:r>
              <a:rPr lang="en-GB" sz="2200" b="1" dirty="0">
                <a:solidFill>
                  <a:schemeClr val="bg1"/>
                </a:solidFill>
              </a:rPr>
              <a:t>tormented with sleeplessness</a:t>
            </a:r>
            <a:r>
              <a:rPr lang="en-GB" sz="2200" dirty="0">
                <a:solidFill>
                  <a:schemeClr val="bg1"/>
                </a:solidFill>
              </a:rPr>
              <a:t>; for he never rested more than three hours at night, and even for that length of time he did not sleep quietly, but was terrified by strange apparitions, once for example dreaming that the spirit of the Ocean talked with him. Therefore weary of lying in bed wide awake during the greater part of the night, he would now sit upon his couch, and now wander through the long colonnades, crying out from time to time for daylight and longing for its coming… I think I may fairly attribute to mental weakness the existence of two exactly opposite faults in the same person, extreme assurance and, on the other hand, excessive </a:t>
            </a:r>
            <a:r>
              <a:rPr lang="en-GB" sz="2200" dirty="0" smtClean="0">
                <a:solidFill>
                  <a:schemeClr val="bg1"/>
                </a:solidFill>
              </a:rPr>
              <a:t>timidity.” </a:t>
            </a:r>
            <a:r>
              <a:rPr lang="en-GB" sz="2200" dirty="0">
                <a:solidFill>
                  <a:schemeClr val="bg1"/>
                </a:solidFill>
              </a:rPr>
              <a:t>– </a:t>
            </a:r>
            <a:r>
              <a:rPr lang="en-GB" sz="2200" b="1" dirty="0">
                <a:solidFill>
                  <a:schemeClr val="bg1"/>
                </a:solidFill>
              </a:rPr>
              <a:t>Suetonius </a:t>
            </a:r>
            <a:r>
              <a:rPr lang="en-GB" sz="2200" b="1" i="1" dirty="0">
                <a:solidFill>
                  <a:schemeClr val="bg1"/>
                </a:solidFill>
              </a:rPr>
              <a:t>Gaius Caligula </a:t>
            </a:r>
            <a:r>
              <a:rPr lang="en-GB" sz="2200" b="1" dirty="0">
                <a:solidFill>
                  <a:schemeClr val="bg1"/>
                </a:solidFill>
              </a:rPr>
              <a:t>50-51.1</a:t>
            </a:r>
            <a:r>
              <a:rPr lang="en-GB" sz="2200" dirty="0">
                <a:solidFill>
                  <a:schemeClr val="bg1"/>
                </a:solidFill>
              </a:rPr>
              <a:t>.</a:t>
            </a:r>
          </a:p>
        </p:txBody>
      </p:sp>
    </p:spTree>
    <p:extLst>
      <p:ext uri="{BB962C8B-B14F-4D97-AF65-F5344CB8AC3E}">
        <p14:creationId xmlns:p14="http://schemas.microsoft.com/office/powerpoint/2010/main" val="7275207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Potential illness?</a:t>
            </a:r>
            <a:endParaRPr lang="en-GB" b="1" dirty="0">
              <a:solidFill>
                <a:schemeClr val="bg1"/>
              </a:solidFill>
            </a:endParaRPr>
          </a:p>
        </p:txBody>
      </p:sp>
      <p:sp>
        <p:nvSpPr>
          <p:cNvPr id="3" name="Content Placeholder 2"/>
          <p:cNvSpPr>
            <a:spLocks noGrp="1"/>
          </p:cNvSpPr>
          <p:nvPr>
            <p:ph sz="quarter" idx="1"/>
          </p:nvPr>
        </p:nvSpPr>
        <p:spPr>
          <a:xfrm>
            <a:off x="179512" y="1527048"/>
            <a:ext cx="8784976" cy="5142312"/>
          </a:xfrm>
        </p:spPr>
        <p:txBody>
          <a:bodyPr>
            <a:normAutofit lnSpcReduction="10000"/>
          </a:bodyPr>
          <a:lstStyle/>
          <a:p>
            <a:r>
              <a:rPr lang="en-GB" dirty="0" smtClean="0">
                <a:solidFill>
                  <a:schemeClr val="bg1"/>
                </a:solidFill>
              </a:rPr>
              <a:t>Suggested medical aliments – aftermath of bacterial meningitis, cerebral </a:t>
            </a:r>
            <a:r>
              <a:rPr lang="en-GB" dirty="0" err="1" smtClean="0">
                <a:solidFill>
                  <a:schemeClr val="bg1"/>
                </a:solidFill>
              </a:rPr>
              <a:t>neoplasia</a:t>
            </a:r>
            <a:r>
              <a:rPr lang="en-GB" dirty="0" smtClean="0">
                <a:solidFill>
                  <a:schemeClr val="bg1"/>
                </a:solidFill>
              </a:rPr>
              <a:t>, </a:t>
            </a:r>
            <a:r>
              <a:rPr lang="en-GB" dirty="0" err="1" smtClean="0">
                <a:solidFill>
                  <a:schemeClr val="bg1"/>
                </a:solidFill>
              </a:rPr>
              <a:t>cerebro</a:t>
            </a:r>
            <a:r>
              <a:rPr lang="en-GB" dirty="0" smtClean="0">
                <a:solidFill>
                  <a:schemeClr val="bg1"/>
                </a:solidFill>
              </a:rPr>
              <a:t>-vascular disease, dementia praecox, epilepsy or post-</a:t>
            </a:r>
            <a:r>
              <a:rPr lang="en-GB" dirty="0" err="1" smtClean="0">
                <a:solidFill>
                  <a:schemeClr val="bg1"/>
                </a:solidFill>
              </a:rPr>
              <a:t>encelphalitic</a:t>
            </a:r>
            <a:r>
              <a:rPr lang="en-GB" dirty="0" smtClean="0">
                <a:solidFill>
                  <a:schemeClr val="bg1"/>
                </a:solidFill>
              </a:rPr>
              <a:t> change – (see </a:t>
            </a:r>
            <a:r>
              <a:rPr lang="en-GB" dirty="0" err="1" smtClean="0">
                <a:solidFill>
                  <a:schemeClr val="bg1"/>
                </a:solidFill>
              </a:rPr>
              <a:t>Sandison</a:t>
            </a:r>
            <a:r>
              <a:rPr lang="en-GB" dirty="0" smtClean="0">
                <a:solidFill>
                  <a:schemeClr val="bg1"/>
                </a:solidFill>
              </a:rPr>
              <a:t> 1958). </a:t>
            </a:r>
          </a:p>
          <a:p>
            <a:endParaRPr lang="en-GB" sz="1200" dirty="0">
              <a:solidFill>
                <a:schemeClr val="bg1"/>
              </a:solidFill>
            </a:endParaRPr>
          </a:p>
          <a:p>
            <a:r>
              <a:rPr lang="en-GB" dirty="0" smtClean="0">
                <a:solidFill>
                  <a:schemeClr val="bg1"/>
                </a:solidFill>
              </a:rPr>
              <a:t>Epilepsy? – extremes of exaltation and excitement - generally no link with mania.</a:t>
            </a:r>
          </a:p>
          <a:p>
            <a:endParaRPr lang="en-GB" sz="1200" dirty="0">
              <a:solidFill>
                <a:schemeClr val="bg1"/>
              </a:solidFill>
            </a:endParaRPr>
          </a:p>
          <a:p>
            <a:r>
              <a:rPr lang="en-GB" dirty="0" smtClean="0">
                <a:solidFill>
                  <a:schemeClr val="bg1"/>
                </a:solidFill>
              </a:rPr>
              <a:t>Encephalitis?</a:t>
            </a:r>
          </a:p>
          <a:p>
            <a:endParaRPr lang="en-GB" sz="1200" dirty="0">
              <a:solidFill>
                <a:schemeClr val="bg1"/>
              </a:solidFill>
            </a:endParaRPr>
          </a:p>
          <a:p>
            <a:r>
              <a:rPr lang="en-GB" dirty="0" smtClean="0">
                <a:solidFill>
                  <a:schemeClr val="bg1"/>
                </a:solidFill>
              </a:rPr>
              <a:t>Alcoholism? </a:t>
            </a:r>
          </a:p>
          <a:p>
            <a:endParaRPr lang="en-GB" sz="1200" dirty="0">
              <a:solidFill>
                <a:schemeClr val="bg1"/>
              </a:solidFill>
            </a:endParaRPr>
          </a:p>
          <a:p>
            <a:r>
              <a:rPr lang="en-GB" dirty="0" smtClean="0">
                <a:solidFill>
                  <a:schemeClr val="bg1"/>
                </a:solidFill>
              </a:rPr>
              <a:t>Exaggerations of lunacy – simple paranoia – nervous breakdown?  </a:t>
            </a:r>
            <a:endParaRPr lang="en-GB" dirty="0">
              <a:solidFill>
                <a:schemeClr val="bg1"/>
              </a:solidFill>
            </a:endParaRPr>
          </a:p>
        </p:txBody>
      </p:sp>
    </p:spTree>
    <p:extLst>
      <p:ext uri="{BB962C8B-B14F-4D97-AF65-F5344CB8AC3E}">
        <p14:creationId xmlns:p14="http://schemas.microsoft.com/office/powerpoint/2010/main" val="35515795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Psychological Analysis?</a:t>
            </a:r>
            <a:endParaRPr lang="en-GB" b="1" dirty="0">
              <a:solidFill>
                <a:schemeClr val="bg1"/>
              </a:solidFill>
            </a:endParaRPr>
          </a:p>
        </p:txBody>
      </p:sp>
      <p:sp>
        <p:nvSpPr>
          <p:cNvPr id="3" name="Content Placeholder 2"/>
          <p:cNvSpPr>
            <a:spLocks noGrp="1"/>
          </p:cNvSpPr>
          <p:nvPr>
            <p:ph sz="quarter" idx="1"/>
          </p:nvPr>
        </p:nvSpPr>
        <p:spPr>
          <a:xfrm>
            <a:off x="72736" y="1527048"/>
            <a:ext cx="8998527" cy="5214320"/>
          </a:xfrm>
        </p:spPr>
        <p:txBody>
          <a:bodyPr>
            <a:normAutofit/>
          </a:bodyPr>
          <a:lstStyle/>
          <a:p>
            <a:r>
              <a:rPr lang="en-GB" sz="2600" dirty="0" smtClean="0">
                <a:solidFill>
                  <a:schemeClr val="bg1"/>
                </a:solidFill>
              </a:rPr>
              <a:t>Ancients Behaving badly – 2009 “documentary” series by the History Channel – assessing whether historical figures are “goal driven killers” or “psychopathic killers” – consultation of David </a:t>
            </a:r>
            <a:r>
              <a:rPr lang="en-GB" sz="2600" dirty="0" err="1" smtClean="0">
                <a:solidFill>
                  <a:schemeClr val="bg1"/>
                </a:solidFill>
              </a:rPr>
              <a:t>Mallott</a:t>
            </a:r>
            <a:r>
              <a:rPr lang="en-GB" sz="2600" dirty="0" smtClean="0">
                <a:solidFill>
                  <a:schemeClr val="bg1"/>
                </a:solidFill>
              </a:rPr>
              <a:t> (MD) a forensic-psychologist.</a:t>
            </a:r>
            <a:endParaRPr lang="en-GB" sz="2600" dirty="0">
              <a:solidFill>
                <a:schemeClr val="bg1"/>
              </a:solidFill>
            </a:endParaRPr>
          </a:p>
          <a:p>
            <a:pPr marL="0" indent="0">
              <a:buNone/>
            </a:pPr>
            <a:endParaRPr lang="en-GB" sz="1000" dirty="0" smtClean="0">
              <a:hlinkClick r:id="rId2"/>
            </a:endParaRPr>
          </a:p>
          <a:p>
            <a:pPr marL="0" indent="0">
              <a:buNone/>
            </a:pPr>
            <a:endParaRPr lang="en-GB" sz="1200" dirty="0" smtClean="0">
              <a:solidFill>
                <a:schemeClr val="bg1"/>
              </a:solidFill>
            </a:endParaRPr>
          </a:p>
          <a:p>
            <a:pPr marL="0" indent="0">
              <a:buNone/>
            </a:pPr>
            <a:r>
              <a:rPr lang="en-GB" dirty="0">
                <a:solidFill>
                  <a:schemeClr val="bg1"/>
                </a:solidFill>
              </a:rPr>
              <a:t>https://</a:t>
            </a:r>
            <a:r>
              <a:rPr lang="en-GB" dirty="0" smtClean="0">
                <a:solidFill>
                  <a:schemeClr val="bg1"/>
                </a:solidFill>
              </a:rPr>
              <a:t>www.youtube.com/watch?v=VHkAqmnFuoM</a:t>
            </a:r>
          </a:p>
          <a:p>
            <a:pPr marL="0" indent="0">
              <a:buNone/>
            </a:pPr>
            <a:endParaRPr lang="en-GB" sz="1200" dirty="0">
              <a:solidFill>
                <a:schemeClr val="bg1"/>
              </a:solidFill>
            </a:endParaRPr>
          </a:p>
          <a:p>
            <a:pPr marL="0" indent="0">
              <a:buNone/>
            </a:pPr>
            <a:r>
              <a:rPr lang="en-GB" sz="2600" dirty="0" smtClean="0">
                <a:solidFill>
                  <a:schemeClr val="bg1"/>
                </a:solidFill>
              </a:rPr>
              <a:t>See also Tony Robinson’s Romans: Caligula</a:t>
            </a:r>
          </a:p>
          <a:p>
            <a:pPr marL="0" indent="0">
              <a:buNone/>
            </a:pPr>
            <a:endParaRPr lang="en-GB" sz="1000" dirty="0" smtClean="0">
              <a:solidFill>
                <a:schemeClr val="bg1"/>
              </a:solidFill>
            </a:endParaRPr>
          </a:p>
          <a:p>
            <a:pPr marL="0" indent="0">
              <a:buNone/>
            </a:pPr>
            <a:r>
              <a:rPr lang="en-GB" dirty="0">
                <a:solidFill>
                  <a:schemeClr val="bg1"/>
                </a:solidFill>
              </a:rPr>
              <a:t>http://www.channel4.com/programmes/fact-or-fiction/on-demand/34995-004</a:t>
            </a:r>
          </a:p>
        </p:txBody>
      </p:sp>
    </p:spTree>
    <p:extLst>
      <p:ext uri="{BB962C8B-B14F-4D97-AF65-F5344CB8AC3E}">
        <p14:creationId xmlns:p14="http://schemas.microsoft.com/office/powerpoint/2010/main" val="15693595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Valid Methodology?</a:t>
            </a:r>
            <a:endParaRPr lang="en-GB" b="1" dirty="0">
              <a:solidFill>
                <a:schemeClr val="bg1"/>
              </a:solidFill>
            </a:endParaRPr>
          </a:p>
        </p:txBody>
      </p:sp>
      <p:sp>
        <p:nvSpPr>
          <p:cNvPr id="3" name="Content Placeholder 2"/>
          <p:cNvSpPr>
            <a:spLocks noGrp="1"/>
          </p:cNvSpPr>
          <p:nvPr>
            <p:ph sz="quarter" idx="1"/>
          </p:nvPr>
        </p:nvSpPr>
        <p:spPr>
          <a:xfrm>
            <a:off x="107504" y="1527048"/>
            <a:ext cx="8928992" cy="5214320"/>
          </a:xfrm>
        </p:spPr>
        <p:txBody>
          <a:bodyPr>
            <a:normAutofit fontScale="92500" lnSpcReduction="10000"/>
          </a:bodyPr>
          <a:lstStyle/>
          <a:p>
            <a:r>
              <a:rPr lang="en-GB" dirty="0" smtClean="0">
                <a:solidFill>
                  <a:schemeClr val="bg1"/>
                </a:solidFill>
              </a:rPr>
              <a:t>Retrospective Diagnosis – application of modern medical terminology and understanding to ancient reports – normally relies on textual evidence or artefacts – </a:t>
            </a:r>
            <a:r>
              <a:rPr lang="en-GB" dirty="0" smtClean="0">
                <a:solidFill>
                  <a:schemeClr val="bg1"/>
                </a:solidFill>
              </a:rPr>
              <a:t>no </a:t>
            </a:r>
            <a:r>
              <a:rPr lang="en-GB" dirty="0" smtClean="0">
                <a:solidFill>
                  <a:schemeClr val="bg1"/>
                </a:solidFill>
              </a:rPr>
              <a:t>data independent of time or culture.</a:t>
            </a:r>
          </a:p>
          <a:p>
            <a:endParaRPr lang="en-GB" sz="1000" dirty="0" smtClean="0">
              <a:solidFill>
                <a:schemeClr val="bg1"/>
              </a:solidFill>
            </a:endParaRPr>
          </a:p>
          <a:p>
            <a:r>
              <a:rPr lang="en-GB" dirty="0" smtClean="0">
                <a:solidFill>
                  <a:schemeClr val="bg1"/>
                </a:solidFill>
              </a:rPr>
              <a:t>Paleopathology – science of disease, study of human and animal remains from ancient times. </a:t>
            </a:r>
          </a:p>
          <a:p>
            <a:endParaRPr lang="en-GB" sz="1000" dirty="0">
              <a:solidFill>
                <a:schemeClr val="bg1"/>
              </a:solidFill>
            </a:endParaRPr>
          </a:p>
          <a:p>
            <a:r>
              <a:rPr lang="en-GB" dirty="0">
                <a:solidFill>
                  <a:schemeClr val="bg1"/>
                </a:solidFill>
              </a:rPr>
              <a:t>No skeletal remains of Caligula for analysis.</a:t>
            </a:r>
          </a:p>
          <a:p>
            <a:pPr>
              <a:buNone/>
            </a:pPr>
            <a:endParaRPr lang="en-GB" sz="1000" dirty="0" smtClean="0">
              <a:solidFill>
                <a:schemeClr val="bg1"/>
              </a:solidFill>
            </a:endParaRPr>
          </a:p>
          <a:p>
            <a:r>
              <a:rPr lang="en-GB" dirty="0" smtClean="0">
                <a:solidFill>
                  <a:schemeClr val="bg1"/>
                </a:solidFill>
              </a:rPr>
              <a:t>Do the primary sources really provide sufficient detail or helpful clinical information?</a:t>
            </a:r>
          </a:p>
          <a:p>
            <a:endParaRPr lang="en-GB" sz="1000" dirty="0" smtClean="0">
              <a:solidFill>
                <a:schemeClr val="bg1"/>
              </a:solidFill>
            </a:endParaRPr>
          </a:p>
          <a:p>
            <a:r>
              <a:rPr lang="en-GB" dirty="0" smtClean="0">
                <a:solidFill>
                  <a:schemeClr val="bg1"/>
                </a:solidFill>
              </a:rPr>
              <a:t>Construction of character by sources – to what extent can we know the “true” historical Caligula?</a:t>
            </a:r>
          </a:p>
          <a:p>
            <a:endParaRPr lang="en-GB" dirty="0">
              <a:solidFill>
                <a:schemeClr val="bg1"/>
              </a:solidFill>
            </a:endParaRPr>
          </a:p>
        </p:txBody>
      </p:sp>
    </p:spTree>
    <p:extLst>
      <p:ext uri="{BB962C8B-B14F-4D97-AF65-F5344CB8AC3E}">
        <p14:creationId xmlns:p14="http://schemas.microsoft.com/office/powerpoint/2010/main" val="7887874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11727"/>
            <a:ext cx="8928992" cy="6165273"/>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lgn="ctr">
              <a:buNone/>
            </a:pPr>
            <a:endParaRPr lang="en-GB" dirty="0"/>
          </a:p>
          <a:p>
            <a:pPr marL="0" indent="0" algn="ctr">
              <a:buNone/>
            </a:pPr>
            <a:r>
              <a:rPr lang="en-GB" sz="6000" b="1" dirty="0" smtClean="0">
                <a:solidFill>
                  <a:schemeClr val="bg1"/>
                </a:solidFill>
              </a:rPr>
              <a:t>Caligula’s Political and Administrative Conduct</a:t>
            </a:r>
            <a:endParaRPr lang="en-GB" sz="6000" b="1" dirty="0">
              <a:solidFill>
                <a:schemeClr val="bg1"/>
              </a:solidFill>
            </a:endParaRPr>
          </a:p>
        </p:txBody>
      </p:sp>
    </p:spTree>
    <p:extLst>
      <p:ext uri="{BB962C8B-B14F-4D97-AF65-F5344CB8AC3E}">
        <p14:creationId xmlns:p14="http://schemas.microsoft.com/office/powerpoint/2010/main" val="795813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Re-approaching Caligula</a:t>
            </a:r>
            <a:endParaRPr lang="en-GB" b="1" dirty="0">
              <a:solidFill>
                <a:schemeClr val="bg1"/>
              </a:solidFill>
            </a:endParaRPr>
          </a:p>
        </p:txBody>
      </p:sp>
      <p:sp>
        <p:nvSpPr>
          <p:cNvPr id="3" name="Content Placeholder 2"/>
          <p:cNvSpPr>
            <a:spLocks noGrp="1"/>
          </p:cNvSpPr>
          <p:nvPr>
            <p:ph sz="quarter" idx="1"/>
          </p:nvPr>
        </p:nvSpPr>
        <p:spPr>
          <a:xfrm>
            <a:off x="179512" y="1527048"/>
            <a:ext cx="8784976" cy="5214320"/>
          </a:xfrm>
        </p:spPr>
        <p:txBody>
          <a:bodyPr>
            <a:normAutofit/>
          </a:bodyPr>
          <a:lstStyle/>
          <a:p>
            <a:r>
              <a:rPr lang="en-GB" sz="2600" dirty="0" smtClean="0">
                <a:solidFill>
                  <a:schemeClr val="bg1"/>
                </a:solidFill>
              </a:rPr>
              <a:t>“Stripping away the bias” and slander of the sources to look at factual events and later outcomes – pooling together the “reliable” parts of the different sources to identify overlapping areas - Wilkinson 2005.</a:t>
            </a:r>
          </a:p>
          <a:p>
            <a:endParaRPr lang="en-GB" sz="1200" dirty="0" smtClean="0">
              <a:solidFill>
                <a:schemeClr val="bg1"/>
              </a:solidFill>
            </a:endParaRPr>
          </a:p>
          <a:p>
            <a:r>
              <a:rPr lang="en-GB" sz="2600" dirty="0" smtClean="0">
                <a:solidFill>
                  <a:schemeClr val="bg1"/>
                </a:solidFill>
              </a:rPr>
              <a:t>With certain events there are no real reasons to believe that they were fabricated – e.g. no reason to doubt that Caligula campaigned in Germany or had Lepidus and </a:t>
            </a:r>
            <a:r>
              <a:rPr lang="en-GB" sz="2600" dirty="0" err="1" smtClean="0">
                <a:solidFill>
                  <a:schemeClr val="bg1"/>
                </a:solidFill>
              </a:rPr>
              <a:t>Gaetulicus</a:t>
            </a:r>
            <a:r>
              <a:rPr lang="en-GB" sz="2600" dirty="0" smtClean="0">
                <a:solidFill>
                  <a:schemeClr val="bg1"/>
                </a:solidFill>
              </a:rPr>
              <a:t> executed.</a:t>
            </a:r>
          </a:p>
          <a:p>
            <a:endParaRPr lang="en-GB" sz="1200" dirty="0" smtClean="0">
              <a:solidFill>
                <a:schemeClr val="bg1"/>
              </a:solidFill>
            </a:endParaRPr>
          </a:p>
          <a:p>
            <a:r>
              <a:rPr lang="en-GB" sz="2600" dirty="0" smtClean="0">
                <a:solidFill>
                  <a:schemeClr val="bg1"/>
                </a:solidFill>
              </a:rPr>
              <a:t>Modern scholarly studies reviving reputation of Caligula, e.g. </a:t>
            </a:r>
            <a:r>
              <a:rPr lang="en-GB" sz="2600" dirty="0" err="1" smtClean="0">
                <a:solidFill>
                  <a:schemeClr val="bg1"/>
                </a:solidFill>
              </a:rPr>
              <a:t>Willrich</a:t>
            </a:r>
            <a:r>
              <a:rPr lang="en-GB" sz="2600" dirty="0" smtClean="0">
                <a:solidFill>
                  <a:schemeClr val="bg1"/>
                </a:solidFill>
              </a:rPr>
              <a:t>, </a:t>
            </a:r>
            <a:r>
              <a:rPr lang="en-GB" sz="2600" dirty="0" err="1" smtClean="0">
                <a:solidFill>
                  <a:schemeClr val="bg1"/>
                </a:solidFill>
              </a:rPr>
              <a:t>Balsdon</a:t>
            </a:r>
            <a:r>
              <a:rPr lang="en-GB" sz="2600" dirty="0" smtClean="0">
                <a:solidFill>
                  <a:schemeClr val="bg1"/>
                </a:solidFill>
              </a:rPr>
              <a:t> (see Barrett, also Wilkinson).</a:t>
            </a:r>
            <a:endParaRPr lang="en-GB" sz="2600" dirty="0">
              <a:solidFill>
                <a:schemeClr val="bg1"/>
              </a:solidFill>
            </a:endParaRPr>
          </a:p>
        </p:txBody>
      </p:sp>
    </p:spTree>
    <p:extLst>
      <p:ext uri="{BB962C8B-B14F-4D97-AF65-F5344CB8AC3E}">
        <p14:creationId xmlns:p14="http://schemas.microsoft.com/office/powerpoint/2010/main" val="25990758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3909" y="0"/>
            <a:ext cx="8967355" cy="6857999"/>
          </a:xfrm>
        </p:spPr>
        <p:txBody>
          <a:bodyPr>
            <a:normAutofit fontScale="92500" lnSpcReduction="20000"/>
          </a:bodyPr>
          <a:lstStyle/>
          <a:p>
            <a:r>
              <a:rPr lang="en-GB" dirty="0" smtClean="0">
                <a:solidFill>
                  <a:schemeClr val="bg1"/>
                </a:solidFill>
              </a:rPr>
              <a:t>Caligula </a:t>
            </a:r>
            <a:r>
              <a:rPr lang="en-GB" dirty="0">
                <a:solidFill>
                  <a:schemeClr val="bg1"/>
                </a:solidFill>
              </a:rPr>
              <a:t>purportedly squanders 2,300,000,000 or 3,300,000,000 </a:t>
            </a:r>
            <a:r>
              <a:rPr lang="en-GB" dirty="0" smtClean="0">
                <a:solidFill>
                  <a:schemeClr val="bg1"/>
                </a:solidFill>
              </a:rPr>
              <a:t>sesterces – </a:t>
            </a:r>
            <a:r>
              <a:rPr lang="en-GB" b="1" dirty="0" smtClean="0">
                <a:solidFill>
                  <a:schemeClr val="bg1"/>
                </a:solidFill>
              </a:rPr>
              <a:t>Cassius </a:t>
            </a:r>
            <a:r>
              <a:rPr lang="en-GB" b="1" dirty="0" err="1" smtClean="0">
                <a:solidFill>
                  <a:schemeClr val="bg1"/>
                </a:solidFill>
              </a:rPr>
              <a:t>Dio</a:t>
            </a:r>
            <a:r>
              <a:rPr lang="en-GB" b="1" dirty="0" smtClean="0">
                <a:solidFill>
                  <a:schemeClr val="bg1"/>
                </a:solidFill>
              </a:rPr>
              <a:t> 59.2.6 </a:t>
            </a:r>
            <a:r>
              <a:rPr lang="en-GB" dirty="0" smtClean="0">
                <a:solidFill>
                  <a:schemeClr val="bg1"/>
                </a:solidFill>
              </a:rPr>
              <a:t>(</a:t>
            </a:r>
            <a:r>
              <a:rPr lang="en-GB" dirty="0">
                <a:solidFill>
                  <a:schemeClr val="bg1"/>
                </a:solidFill>
              </a:rPr>
              <a:t>Suetonius say </a:t>
            </a:r>
            <a:r>
              <a:rPr lang="en-GB" dirty="0" smtClean="0">
                <a:solidFill>
                  <a:schemeClr val="bg1"/>
                </a:solidFill>
              </a:rPr>
              <a:t>2,700,000,000 – </a:t>
            </a:r>
            <a:r>
              <a:rPr lang="en-GB" b="1" dirty="0" smtClean="0">
                <a:solidFill>
                  <a:schemeClr val="bg1"/>
                </a:solidFill>
              </a:rPr>
              <a:t>37.1</a:t>
            </a:r>
            <a:r>
              <a:rPr lang="en-GB" dirty="0" smtClean="0">
                <a:solidFill>
                  <a:schemeClr val="bg1"/>
                </a:solidFill>
              </a:rPr>
              <a:t>).</a:t>
            </a:r>
          </a:p>
          <a:p>
            <a:pPr lvl="1"/>
            <a:r>
              <a:rPr lang="en-GB" b="1" dirty="0" smtClean="0">
                <a:solidFill>
                  <a:schemeClr val="bg1"/>
                </a:solidFill>
              </a:rPr>
              <a:t>Wilkinson (2005)</a:t>
            </a:r>
            <a:r>
              <a:rPr lang="en-GB" dirty="0" smtClean="0">
                <a:solidFill>
                  <a:schemeClr val="bg1"/>
                </a:solidFill>
              </a:rPr>
              <a:t> – payment to Praetorians by Claudius, Caligula’s abolition of sales tax, lavish spectacles and building works – tax on prostitutes (Suet</a:t>
            </a:r>
            <a:r>
              <a:rPr lang="en-GB" dirty="0" smtClean="0">
                <a:solidFill>
                  <a:schemeClr val="bg1"/>
                </a:solidFill>
              </a:rPr>
              <a:t>. </a:t>
            </a:r>
            <a:r>
              <a:rPr lang="en-GB" i="1" dirty="0" err="1" smtClean="0">
                <a:solidFill>
                  <a:schemeClr val="bg1"/>
                </a:solidFill>
              </a:rPr>
              <a:t>Calig</a:t>
            </a:r>
            <a:r>
              <a:rPr lang="en-GB" i="1" dirty="0" smtClean="0">
                <a:solidFill>
                  <a:schemeClr val="bg1"/>
                </a:solidFill>
              </a:rPr>
              <a:t>.</a:t>
            </a:r>
            <a:r>
              <a:rPr lang="en-GB" dirty="0" smtClean="0">
                <a:solidFill>
                  <a:schemeClr val="bg1"/>
                </a:solidFill>
              </a:rPr>
              <a:t> </a:t>
            </a:r>
            <a:r>
              <a:rPr lang="en-GB" dirty="0" smtClean="0">
                <a:solidFill>
                  <a:schemeClr val="bg1"/>
                </a:solidFill>
              </a:rPr>
              <a:t>40).</a:t>
            </a:r>
          </a:p>
          <a:p>
            <a:pPr lvl="1"/>
            <a:endParaRPr lang="en-GB" sz="500" b="1" dirty="0">
              <a:solidFill>
                <a:schemeClr val="bg1"/>
              </a:solidFill>
            </a:endParaRPr>
          </a:p>
          <a:p>
            <a:r>
              <a:rPr lang="en-GB" dirty="0" smtClean="0">
                <a:solidFill>
                  <a:schemeClr val="bg1"/>
                </a:solidFill>
              </a:rPr>
              <a:t>Desire to be treated as a god (</a:t>
            </a:r>
            <a:r>
              <a:rPr lang="en-GB" b="1" dirty="0" smtClean="0">
                <a:solidFill>
                  <a:schemeClr val="bg1"/>
                </a:solidFill>
              </a:rPr>
              <a:t>Suet. 22.2-3</a:t>
            </a:r>
            <a:r>
              <a:rPr lang="en-GB" dirty="0" smtClean="0">
                <a:solidFill>
                  <a:schemeClr val="bg1"/>
                </a:solidFill>
              </a:rPr>
              <a:t>); Caligula demands </a:t>
            </a:r>
            <a:r>
              <a:rPr lang="en-GB" dirty="0" smtClean="0">
                <a:solidFill>
                  <a:schemeClr val="bg1"/>
                </a:solidFill>
              </a:rPr>
              <a:t>statue in temple of Jerusalem (</a:t>
            </a:r>
            <a:r>
              <a:rPr lang="en-GB" b="1" dirty="0" smtClean="0">
                <a:solidFill>
                  <a:schemeClr val="bg1"/>
                </a:solidFill>
              </a:rPr>
              <a:t>Philo </a:t>
            </a:r>
            <a:r>
              <a:rPr lang="en-GB" b="1" i="1" dirty="0" smtClean="0">
                <a:solidFill>
                  <a:schemeClr val="bg1"/>
                </a:solidFill>
              </a:rPr>
              <a:t>On the Embassy to Gaius </a:t>
            </a:r>
            <a:r>
              <a:rPr lang="en-GB" b="1" dirty="0" smtClean="0">
                <a:solidFill>
                  <a:schemeClr val="bg1"/>
                </a:solidFill>
              </a:rPr>
              <a:t>29.188-89</a:t>
            </a:r>
            <a:r>
              <a:rPr lang="en-GB" dirty="0" smtClean="0">
                <a:solidFill>
                  <a:schemeClr val="bg1"/>
                </a:solidFill>
              </a:rPr>
              <a:t>). </a:t>
            </a:r>
          </a:p>
          <a:p>
            <a:pPr lvl="1"/>
            <a:r>
              <a:rPr lang="en-GB" dirty="0">
                <a:solidFill>
                  <a:schemeClr val="bg1"/>
                </a:solidFill>
              </a:rPr>
              <a:t>Philo, Seneca, and Josephus do not mention setting up of a temple to himself in Rome - (over)reaction to the pulling down of an imperial altar at </a:t>
            </a:r>
            <a:r>
              <a:rPr lang="en-GB" dirty="0" err="1">
                <a:solidFill>
                  <a:schemeClr val="bg1"/>
                </a:solidFill>
              </a:rPr>
              <a:t>Jemnia</a:t>
            </a:r>
            <a:r>
              <a:rPr lang="en-GB" dirty="0">
                <a:solidFill>
                  <a:schemeClr val="bg1"/>
                </a:solidFill>
              </a:rPr>
              <a:t> (in Judaea</a:t>
            </a:r>
            <a:r>
              <a:rPr lang="en-GB" dirty="0" smtClean="0">
                <a:solidFill>
                  <a:schemeClr val="bg1"/>
                </a:solidFill>
              </a:rPr>
              <a:t>).</a:t>
            </a:r>
          </a:p>
          <a:p>
            <a:pPr lvl="1"/>
            <a:endParaRPr lang="en-GB" sz="500" dirty="0">
              <a:solidFill>
                <a:schemeClr val="bg1"/>
              </a:solidFill>
            </a:endParaRPr>
          </a:p>
          <a:p>
            <a:r>
              <a:rPr lang="en-GB" b="1" dirty="0">
                <a:solidFill>
                  <a:schemeClr val="bg1"/>
                </a:solidFill>
              </a:rPr>
              <a:t>Boats across the </a:t>
            </a:r>
            <a:r>
              <a:rPr lang="en-GB" b="1" dirty="0" err="1" smtClean="0">
                <a:solidFill>
                  <a:schemeClr val="bg1"/>
                </a:solidFill>
              </a:rPr>
              <a:t>Baiae</a:t>
            </a:r>
            <a:r>
              <a:rPr lang="en-GB" b="1" dirty="0" smtClean="0">
                <a:solidFill>
                  <a:schemeClr val="bg1"/>
                </a:solidFill>
              </a:rPr>
              <a:t> </a:t>
            </a:r>
            <a:r>
              <a:rPr lang="en-GB" dirty="0" smtClean="0">
                <a:solidFill>
                  <a:schemeClr val="bg1"/>
                </a:solidFill>
              </a:rPr>
              <a:t>- Wilkinson </a:t>
            </a:r>
            <a:r>
              <a:rPr lang="en-GB" dirty="0">
                <a:solidFill>
                  <a:schemeClr val="bg1"/>
                </a:solidFill>
              </a:rPr>
              <a:t>seems to suggest that this action was undertaken to ‘inspiring fear into both Germany and Britain’ – 2005: </a:t>
            </a:r>
            <a:r>
              <a:rPr lang="en-GB" dirty="0" smtClean="0">
                <a:solidFill>
                  <a:schemeClr val="bg1"/>
                </a:solidFill>
              </a:rPr>
              <a:t>42.</a:t>
            </a:r>
          </a:p>
          <a:p>
            <a:endParaRPr lang="en-GB" sz="500" dirty="0">
              <a:solidFill>
                <a:schemeClr val="bg1"/>
              </a:solidFill>
            </a:endParaRPr>
          </a:p>
          <a:p>
            <a:r>
              <a:rPr lang="en-GB" dirty="0" smtClean="0">
                <a:solidFill>
                  <a:schemeClr val="bg1"/>
                </a:solidFill>
              </a:rPr>
              <a:t>Military affairs </a:t>
            </a:r>
            <a:r>
              <a:rPr lang="en-GB" dirty="0">
                <a:solidFill>
                  <a:schemeClr val="bg1"/>
                </a:solidFill>
              </a:rPr>
              <a:t>- Desire to emulate his father, stabilise frontier; </a:t>
            </a:r>
            <a:r>
              <a:rPr lang="en-GB" dirty="0" smtClean="0">
                <a:solidFill>
                  <a:schemeClr val="bg1"/>
                </a:solidFill>
              </a:rPr>
              <a:t>need </a:t>
            </a:r>
            <a:r>
              <a:rPr lang="en-GB" dirty="0">
                <a:solidFill>
                  <a:schemeClr val="bg1"/>
                </a:solidFill>
              </a:rPr>
              <a:t>to remove </a:t>
            </a:r>
            <a:r>
              <a:rPr lang="en-GB" dirty="0" err="1">
                <a:solidFill>
                  <a:schemeClr val="bg1"/>
                </a:solidFill>
              </a:rPr>
              <a:t>Gaetulicus</a:t>
            </a:r>
            <a:r>
              <a:rPr lang="en-GB" dirty="0">
                <a:solidFill>
                  <a:schemeClr val="bg1"/>
                </a:solidFill>
              </a:rPr>
              <a:t> quickly (Germany) -  mutiny of troops, picking up shells as an act of humiliation?; Use of shells as part of some ceremonial on the receiving of </a:t>
            </a:r>
            <a:r>
              <a:rPr lang="en-GB" dirty="0" err="1">
                <a:solidFill>
                  <a:schemeClr val="bg1"/>
                </a:solidFill>
              </a:rPr>
              <a:t>Adminius</a:t>
            </a:r>
            <a:r>
              <a:rPr lang="en-GB" dirty="0" smtClean="0">
                <a:solidFill>
                  <a:schemeClr val="bg1"/>
                </a:solidFill>
              </a:rPr>
              <a:t>? (Britain). </a:t>
            </a:r>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753843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
            <a:ext cx="8856984" cy="1995055"/>
          </a:xfrm>
        </p:spPr>
        <p:txBody>
          <a:bodyPr>
            <a:normAutofit/>
          </a:bodyPr>
          <a:lstStyle/>
          <a:p>
            <a:r>
              <a:rPr lang="en-GB" sz="3600" b="1" dirty="0" smtClean="0">
                <a:solidFill>
                  <a:schemeClr val="bg1"/>
                </a:solidFill>
              </a:rPr>
              <a:t>Validity of “stripping away” the Biases of our Sources</a:t>
            </a:r>
            <a:endParaRPr lang="en-GB" sz="3600" b="1" dirty="0">
              <a:solidFill>
                <a:schemeClr val="bg1"/>
              </a:solidFill>
            </a:endParaRPr>
          </a:p>
        </p:txBody>
      </p:sp>
      <p:sp>
        <p:nvSpPr>
          <p:cNvPr id="3" name="Content Placeholder 2"/>
          <p:cNvSpPr>
            <a:spLocks noGrp="1"/>
          </p:cNvSpPr>
          <p:nvPr>
            <p:ph sz="quarter" idx="1"/>
          </p:nvPr>
        </p:nvSpPr>
        <p:spPr>
          <a:xfrm>
            <a:off x="107504" y="1916832"/>
            <a:ext cx="8856984" cy="4941168"/>
          </a:xfrm>
        </p:spPr>
        <p:txBody>
          <a:bodyPr>
            <a:normAutofit/>
          </a:bodyPr>
          <a:lstStyle/>
          <a:p>
            <a:r>
              <a:rPr lang="en-GB" sz="2600" dirty="0" smtClean="0">
                <a:solidFill>
                  <a:schemeClr val="bg1"/>
                </a:solidFill>
              </a:rPr>
              <a:t>Should we necessarily rejects the comments of the sources if they seem merely slanderous or outlandish – who determines what is plausible?</a:t>
            </a:r>
          </a:p>
          <a:p>
            <a:endParaRPr lang="en-GB" sz="1200" dirty="0" smtClean="0">
              <a:solidFill>
                <a:schemeClr val="bg1"/>
              </a:solidFill>
            </a:endParaRPr>
          </a:p>
          <a:p>
            <a:r>
              <a:rPr lang="en-GB" sz="2600" dirty="0" smtClean="0">
                <a:solidFill>
                  <a:schemeClr val="bg1"/>
                </a:solidFill>
              </a:rPr>
              <a:t>Are </a:t>
            </a:r>
            <a:r>
              <a:rPr lang="en-GB" sz="2600" dirty="0" smtClean="0">
                <a:solidFill>
                  <a:schemeClr val="bg1"/>
                </a:solidFill>
              </a:rPr>
              <a:t>we in </a:t>
            </a:r>
            <a:r>
              <a:rPr lang="en-GB" sz="2600" dirty="0" smtClean="0">
                <a:solidFill>
                  <a:schemeClr val="bg1"/>
                </a:solidFill>
              </a:rPr>
              <a:t>danger </a:t>
            </a:r>
            <a:r>
              <a:rPr lang="en-GB" sz="2600" dirty="0" smtClean="0">
                <a:solidFill>
                  <a:schemeClr val="bg1"/>
                </a:solidFill>
              </a:rPr>
              <a:t>of </a:t>
            </a:r>
            <a:r>
              <a:rPr lang="en-GB" sz="2600" dirty="0" smtClean="0">
                <a:solidFill>
                  <a:schemeClr val="bg1"/>
                </a:solidFill>
              </a:rPr>
              <a:t>imposing are own notions about Caligula’s intention – should we think of the </a:t>
            </a:r>
            <a:r>
              <a:rPr lang="en-GB" sz="2600" dirty="0" smtClean="0">
                <a:solidFill>
                  <a:schemeClr val="bg1"/>
                </a:solidFill>
              </a:rPr>
              <a:t>emperors </a:t>
            </a:r>
            <a:r>
              <a:rPr lang="en-GB" sz="2600" dirty="0" smtClean="0">
                <a:solidFill>
                  <a:schemeClr val="bg1"/>
                </a:solidFill>
              </a:rPr>
              <a:t>as necessarily having coherent policies – proactive vs. reactive (consider Wilkinson’s approach)?</a:t>
            </a:r>
          </a:p>
          <a:p>
            <a:endParaRPr lang="en-GB" sz="1200" dirty="0" smtClean="0">
              <a:solidFill>
                <a:schemeClr val="bg1"/>
              </a:solidFill>
            </a:endParaRPr>
          </a:p>
          <a:p>
            <a:r>
              <a:rPr lang="en-GB" sz="2600" dirty="0" smtClean="0">
                <a:solidFill>
                  <a:schemeClr val="bg1"/>
                </a:solidFill>
              </a:rPr>
              <a:t>To what extent can we understand a historical Caligula vs. his later reputation in Antiquity?</a:t>
            </a:r>
            <a:endParaRPr lang="en-GB" sz="2600" dirty="0">
              <a:solidFill>
                <a:schemeClr val="bg1"/>
              </a:solidFill>
            </a:endParaRPr>
          </a:p>
        </p:txBody>
      </p:sp>
    </p:spTree>
    <p:extLst>
      <p:ext uri="{BB962C8B-B14F-4D97-AF65-F5344CB8AC3E}">
        <p14:creationId xmlns:p14="http://schemas.microsoft.com/office/powerpoint/2010/main" val="2144395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6645"/>
            <a:ext cx="8229600" cy="1092115"/>
          </a:xfrm>
        </p:spPr>
        <p:txBody>
          <a:bodyPr/>
          <a:lstStyle/>
          <a:p>
            <a:r>
              <a:rPr lang="en-GB" b="1" dirty="0" smtClean="0">
                <a:solidFill>
                  <a:schemeClr val="bg1"/>
                </a:solidFill>
              </a:rPr>
              <a:t>Caligula’s Assassination </a:t>
            </a:r>
            <a:endParaRPr lang="en-GB" b="1" dirty="0">
              <a:solidFill>
                <a:schemeClr val="bg1"/>
              </a:solidFill>
            </a:endParaRPr>
          </a:p>
        </p:txBody>
      </p:sp>
      <p:sp>
        <p:nvSpPr>
          <p:cNvPr id="3" name="Content Placeholder 2"/>
          <p:cNvSpPr>
            <a:spLocks noGrp="1"/>
          </p:cNvSpPr>
          <p:nvPr>
            <p:ph sz="quarter" idx="1"/>
          </p:nvPr>
        </p:nvSpPr>
        <p:spPr>
          <a:xfrm>
            <a:off x="0" y="1268760"/>
            <a:ext cx="9144000" cy="5589240"/>
          </a:xfrm>
        </p:spPr>
        <p:txBody>
          <a:bodyPr>
            <a:normAutofit fontScale="85000" lnSpcReduction="20000"/>
          </a:bodyPr>
          <a:lstStyle/>
          <a:p>
            <a:pPr marL="0">
              <a:buNone/>
            </a:pPr>
            <a:r>
              <a:rPr lang="en-GB" dirty="0" smtClean="0">
                <a:solidFill>
                  <a:schemeClr val="bg1"/>
                </a:solidFill>
              </a:rPr>
              <a:t>“Two different versions of what followed are current. Some say that </a:t>
            </a:r>
            <a:r>
              <a:rPr lang="en-GB" dirty="0" err="1" smtClean="0">
                <a:solidFill>
                  <a:schemeClr val="bg1"/>
                </a:solidFill>
              </a:rPr>
              <a:t>Chaerea</a:t>
            </a:r>
            <a:r>
              <a:rPr lang="en-GB" dirty="0" smtClean="0">
                <a:solidFill>
                  <a:schemeClr val="bg1"/>
                </a:solidFill>
              </a:rPr>
              <a:t> came up behind Gaius as he stood talking to the boys and, with a cry of ‘Take this!’, gave him a deep sword wound in the neck, whereupon Gaius </a:t>
            </a:r>
            <a:r>
              <a:rPr lang="en-GB" dirty="0" err="1" smtClean="0">
                <a:solidFill>
                  <a:schemeClr val="bg1"/>
                </a:solidFill>
              </a:rPr>
              <a:t>Sabinus</a:t>
            </a:r>
            <a:r>
              <a:rPr lang="en-GB" dirty="0" smtClean="0">
                <a:solidFill>
                  <a:schemeClr val="bg1"/>
                </a:solidFill>
              </a:rPr>
              <a:t>, the other conspirator, stabbed him in the breast. The other version… whereupon </a:t>
            </a:r>
            <a:r>
              <a:rPr lang="en-GB" dirty="0" err="1" smtClean="0">
                <a:solidFill>
                  <a:schemeClr val="bg1"/>
                </a:solidFill>
              </a:rPr>
              <a:t>Chaerea</a:t>
            </a:r>
            <a:r>
              <a:rPr lang="en-GB" dirty="0" smtClean="0">
                <a:solidFill>
                  <a:schemeClr val="bg1"/>
                </a:solidFill>
              </a:rPr>
              <a:t>, from his rear, yelled ‘So be it’ and split his jawbone… Gaius lay twitching on the ground: ‘I am still alive’ he shouted… and he succumbed to further wounds, including sword thrusts though his genitals.” – </a:t>
            </a:r>
            <a:r>
              <a:rPr lang="en-GB" b="1" dirty="0" smtClean="0">
                <a:solidFill>
                  <a:schemeClr val="bg1"/>
                </a:solidFill>
              </a:rPr>
              <a:t>Suetonius </a:t>
            </a:r>
            <a:r>
              <a:rPr lang="en-GB" b="1" i="1" dirty="0" smtClean="0">
                <a:solidFill>
                  <a:schemeClr val="bg1"/>
                </a:solidFill>
              </a:rPr>
              <a:t>Gaius Caligula </a:t>
            </a:r>
            <a:r>
              <a:rPr lang="en-GB" b="1" dirty="0" smtClean="0">
                <a:solidFill>
                  <a:schemeClr val="bg1"/>
                </a:solidFill>
              </a:rPr>
              <a:t>58</a:t>
            </a:r>
            <a:r>
              <a:rPr lang="en-GB" dirty="0" smtClean="0">
                <a:solidFill>
                  <a:schemeClr val="bg1"/>
                </a:solidFill>
              </a:rPr>
              <a:t>.</a:t>
            </a:r>
          </a:p>
          <a:p>
            <a:pPr marL="0">
              <a:buNone/>
            </a:pPr>
            <a:endParaRPr lang="en-GB" sz="1100" dirty="0" smtClean="0">
              <a:solidFill>
                <a:schemeClr val="bg1"/>
              </a:solidFill>
            </a:endParaRPr>
          </a:p>
          <a:p>
            <a:pPr marL="0">
              <a:buNone/>
            </a:pPr>
            <a:r>
              <a:rPr lang="en-GB" dirty="0" smtClean="0">
                <a:solidFill>
                  <a:schemeClr val="bg1"/>
                </a:solidFill>
              </a:rPr>
              <a:t>“… a plot was formed by Cassius </a:t>
            </a:r>
            <a:r>
              <a:rPr lang="en-GB" dirty="0" err="1" smtClean="0">
                <a:solidFill>
                  <a:schemeClr val="bg1"/>
                </a:solidFill>
              </a:rPr>
              <a:t>Chaerea</a:t>
            </a:r>
            <a:r>
              <a:rPr lang="en-GB" dirty="0" smtClean="0">
                <a:solidFill>
                  <a:schemeClr val="bg1"/>
                </a:solidFill>
              </a:rPr>
              <a:t> and Cornelius </a:t>
            </a:r>
            <a:r>
              <a:rPr lang="en-GB" dirty="0" err="1" smtClean="0">
                <a:solidFill>
                  <a:schemeClr val="bg1"/>
                </a:solidFill>
              </a:rPr>
              <a:t>Sabinus</a:t>
            </a:r>
            <a:r>
              <a:rPr lang="en-GB" dirty="0" smtClean="0">
                <a:solidFill>
                  <a:schemeClr val="bg1"/>
                </a:solidFill>
              </a:rPr>
              <a:t>… tribunes in the praetorian guard. There were a good many in the conspiracy… among them </a:t>
            </a:r>
            <a:r>
              <a:rPr lang="en-GB" dirty="0" err="1" smtClean="0">
                <a:solidFill>
                  <a:schemeClr val="bg1"/>
                </a:solidFill>
              </a:rPr>
              <a:t>Callistus</a:t>
            </a:r>
            <a:r>
              <a:rPr lang="en-GB" dirty="0" smtClean="0">
                <a:solidFill>
                  <a:schemeClr val="bg1"/>
                </a:solidFill>
              </a:rPr>
              <a:t> and the prefect... But waiting merely till he went out to the theatre… they intercepted him in a narrow passage way and killed them. When he had fallen none of the men present kept hands off him, but all fell to stabbing him savagely, even though he was dead; and some even tasted of his flesh. His wife and daughter were also promptly slain.” – </a:t>
            </a:r>
            <a:r>
              <a:rPr lang="en-GB" b="1" dirty="0" err="1" smtClean="0">
                <a:solidFill>
                  <a:schemeClr val="bg1"/>
                </a:solidFill>
              </a:rPr>
              <a:t>Dio</a:t>
            </a:r>
            <a:r>
              <a:rPr lang="en-GB" b="1" dirty="0" smtClean="0">
                <a:solidFill>
                  <a:schemeClr val="bg1"/>
                </a:solidFill>
              </a:rPr>
              <a:t> Cassius 59.29</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175271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Bibliography</a:t>
            </a:r>
            <a:endParaRPr lang="en-GB" b="1" dirty="0">
              <a:solidFill>
                <a:schemeClr val="bg1"/>
              </a:solidFill>
            </a:endParaRPr>
          </a:p>
        </p:txBody>
      </p:sp>
      <p:sp>
        <p:nvSpPr>
          <p:cNvPr id="3" name="Content Placeholder 2"/>
          <p:cNvSpPr>
            <a:spLocks noGrp="1"/>
          </p:cNvSpPr>
          <p:nvPr>
            <p:ph idx="1"/>
          </p:nvPr>
        </p:nvSpPr>
        <p:spPr>
          <a:xfrm>
            <a:off x="88322" y="1517963"/>
            <a:ext cx="8967355" cy="5323730"/>
          </a:xfrm>
        </p:spPr>
        <p:txBody>
          <a:bodyPr>
            <a:normAutofit fontScale="92500" lnSpcReduction="20000"/>
          </a:bodyPr>
          <a:lstStyle/>
          <a:p>
            <a:r>
              <a:rPr lang="en-GB" dirty="0">
                <a:solidFill>
                  <a:schemeClr val="bg1"/>
                </a:solidFill>
              </a:rPr>
              <a:t>Barrett, A. A. 1989: </a:t>
            </a:r>
            <a:r>
              <a:rPr lang="en-GB" i="1" dirty="0">
                <a:solidFill>
                  <a:schemeClr val="bg1"/>
                </a:solidFill>
              </a:rPr>
              <a:t>Caligula: The Corruption of Power</a:t>
            </a:r>
            <a:r>
              <a:rPr lang="en-GB" dirty="0">
                <a:solidFill>
                  <a:schemeClr val="bg1"/>
                </a:solidFill>
              </a:rPr>
              <a:t>. London.</a:t>
            </a:r>
          </a:p>
          <a:p>
            <a:endParaRPr lang="en-GB" sz="600" dirty="0">
              <a:solidFill>
                <a:schemeClr val="bg1"/>
              </a:solidFill>
            </a:endParaRPr>
          </a:p>
          <a:p>
            <a:r>
              <a:rPr lang="en-GB" dirty="0" err="1" smtClean="0">
                <a:solidFill>
                  <a:schemeClr val="bg1"/>
                </a:solidFill>
              </a:rPr>
              <a:t>Benediktson</a:t>
            </a:r>
            <a:r>
              <a:rPr lang="en-GB" dirty="0" smtClean="0">
                <a:solidFill>
                  <a:schemeClr val="bg1"/>
                </a:solidFill>
              </a:rPr>
              <a:t>, D. T. 1989: “Caligula’s Madness or </a:t>
            </a:r>
            <a:r>
              <a:rPr lang="en-GB" dirty="0" err="1" smtClean="0">
                <a:solidFill>
                  <a:schemeClr val="bg1"/>
                </a:solidFill>
              </a:rPr>
              <a:t>Interictal</a:t>
            </a:r>
            <a:r>
              <a:rPr lang="en-GB" dirty="0" smtClean="0">
                <a:solidFill>
                  <a:schemeClr val="bg1"/>
                </a:solidFill>
              </a:rPr>
              <a:t> Temporal Lobe Epilepsy?”, </a:t>
            </a:r>
            <a:r>
              <a:rPr lang="en-GB" i="1" dirty="0" smtClean="0">
                <a:solidFill>
                  <a:schemeClr val="bg1"/>
                </a:solidFill>
              </a:rPr>
              <a:t>Classical World </a:t>
            </a:r>
            <a:r>
              <a:rPr lang="en-GB" dirty="0" smtClean="0">
                <a:solidFill>
                  <a:schemeClr val="bg1"/>
                </a:solidFill>
              </a:rPr>
              <a:t>82 (5): 370-375. </a:t>
            </a:r>
          </a:p>
          <a:p>
            <a:endParaRPr lang="en-GB" sz="600" dirty="0" smtClean="0">
              <a:solidFill>
                <a:schemeClr val="bg1"/>
              </a:solidFill>
            </a:endParaRPr>
          </a:p>
          <a:p>
            <a:r>
              <a:rPr lang="en-GB" dirty="0" smtClean="0">
                <a:solidFill>
                  <a:schemeClr val="bg1"/>
                </a:solidFill>
              </a:rPr>
              <a:t>Leven</a:t>
            </a:r>
            <a:r>
              <a:rPr lang="en-GB" dirty="0">
                <a:solidFill>
                  <a:schemeClr val="bg1"/>
                </a:solidFill>
              </a:rPr>
              <a:t>, K.-H. 2004: ‘At Times these Ancient Facts Seem to Lie Before Me Like a Patient on a Hospital Bed’ – Retrospective Diagnosis and Ancient Medical History. In </a:t>
            </a:r>
            <a:r>
              <a:rPr lang="en-GB" i="1" dirty="0">
                <a:solidFill>
                  <a:schemeClr val="bg1"/>
                </a:solidFill>
              </a:rPr>
              <a:t>Magic and Rationality Ancient Near Eastern and Greco-Roman Medicine</a:t>
            </a:r>
            <a:r>
              <a:rPr lang="en-GB" dirty="0">
                <a:solidFill>
                  <a:schemeClr val="bg1"/>
                </a:solidFill>
              </a:rPr>
              <a:t>, (eds.) </a:t>
            </a:r>
            <a:r>
              <a:rPr lang="en-GB" dirty="0" err="1">
                <a:solidFill>
                  <a:schemeClr val="bg1"/>
                </a:solidFill>
              </a:rPr>
              <a:t>Horstmanshoff</a:t>
            </a:r>
            <a:r>
              <a:rPr lang="en-GB" dirty="0">
                <a:solidFill>
                  <a:schemeClr val="bg1"/>
                </a:solidFill>
              </a:rPr>
              <a:t>, H. F. J. and </a:t>
            </a:r>
            <a:r>
              <a:rPr lang="en-GB" dirty="0" err="1">
                <a:solidFill>
                  <a:schemeClr val="bg1"/>
                </a:solidFill>
              </a:rPr>
              <a:t>Stol</a:t>
            </a:r>
            <a:r>
              <a:rPr lang="en-GB" dirty="0">
                <a:solidFill>
                  <a:schemeClr val="bg1"/>
                </a:solidFill>
              </a:rPr>
              <a:t>, M: Leiden: 369-386. </a:t>
            </a:r>
          </a:p>
          <a:p>
            <a:endParaRPr lang="en-GB" sz="600" dirty="0" smtClean="0">
              <a:solidFill>
                <a:schemeClr val="bg1"/>
              </a:solidFill>
            </a:endParaRPr>
          </a:p>
          <a:p>
            <a:r>
              <a:rPr lang="en-GB" dirty="0" err="1" smtClean="0">
                <a:solidFill>
                  <a:schemeClr val="bg1"/>
                </a:solidFill>
              </a:rPr>
              <a:t>Sandison</a:t>
            </a:r>
            <a:r>
              <a:rPr lang="en-GB" dirty="0">
                <a:solidFill>
                  <a:schemeClr val="bg1"/>
                </a:solidFill>
              </a:rPr>
              <a:t>, A. T. 1958: The Madness of the Emperor Caligula, </a:t>
            </a:r>
            <a:r>
              <a:rPr lang="en-GB" i="1" dirty="0">
                <a:solidFill>
                  <a:schemeClr val="bg1"/>
                </a:solidFill>
              </a:rPr>
              <a:t>Medical History </a:t>
            </a:r>
            <a:r>
              <a:rPr lang="en-GB" dirty="0">
                <a:solidFill>
                  <a:schemeClr val="bg1"/>
                </a:solidFill>
              </a:rPr>
              <a:t>2 (3): 202-209</a:t>
            </a:r>
            <a:r>
              <a:rPr lang="en-GB" dirty="0" smtClean="0">
                <a:solidFill>
                  <a:schemeClr val="bg1"/>
                </a:solidFill>
              </a:rPr>
              <a:t>.</a:t>
            </a:r>
          </a:p>
          <a:p>
            <a:endParaRPr lang="en-GB" sz="600" dirty="0">
              <a:solidFill>
                <a:schemeClr val="bg1"/>
              </a:solidFill>
            </a:endParaRPr>
          </a:p>
          <a:p>
            <a:r>
              <a:rPr lang="en-GB" dirty="0">
                <a:solidFill>
                  <a:schemeClr val="bg1"/>
                </a:solidFill>
              </a:rPr>
              <a:t>Wilkinson, S. 2005: </a:t>
            </a:r>
            <a:r>
              <a:rPr lang="en-GB" i="1" dirty="0">
                <a:solidFill>
                  <a:schemeClr val="bg1"/>
                </a:solidFill>
              </a:rPr>
              <a:t>Caligul</a:t>
            </a:r>
            <a:r>
              <a:rPr lang="en-GB" dirty="0">
                <a:solidFill>
                  <a:schemeClr val="bg1"/>
                </a:solidFill>
              </a:rPr>
              <a:t>a. London.</a:t>
            </a:r>
          </a:p>
          <a:p>
            <a:endParaRPr lang="en-GB" dirty="0">
              <a:solidFill>
                <a:schemeClr val="bg1"/>
              </a:solidFill>
            </a:endParaRPr>
          </a:p>
          <a:p>
            <a:endParaRPr lang="en-GB" sz="1600" dirty="0">
              <a:solidFill>
                <a:schemeClr val="bg1"/>
              </a:solidFill>
            </a:endParaRPr>
          </a:p>
        </p:txBody>
      </p:sp>
    </p:spTree>
    <p:extLst>
      <p:ext uri="{BB962C8B-B14F-4D97-AF65-F5344CB8AC3E}">
        <p14:creationId xmlns:p14="http://schemas.microsoft.com/office/powerpoint/2010/main" val="2697704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124</TotalTime>
  <Words>1912</Words>
  <Application>Microsoft Office PowerPoint</Application>
  <PresentationFormat>On-screen Show (4:3)</PresentationFormat>
  <Paragraphs>152</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Book Antiqua</vt:lpstr>
      <vt:lpstr>Lucida Sans</vt:lpstr>
      <vt:lpstr>Wingdings</vt:lpstr>
      <vt:lpstr>Wingdings 2</vt:lpstr>
      <vt:lpstr>Wingdings 3</vt:lpstr>
      <vt:lpstr>Apex</vt:lpstr>
      <vt:lpstr>Athens and Rome: Life and Culture in Classical Antiquity</vt:lpstr>
      <vt:lpstr>Outline</vt:lpstr>
      <vt:lpstr>Caligula – Emperor AD 37-41</vt:lpstr>
      <vt:lpstr>Outline of Major Events</vt:lpstr>
      <vt:lpstr>Historical Vilification (1)</vt:lpstr>
      <vt:lpstr>Historical Vilification (2)</vt:lpstr>
      <vt:lpstr>PowerPoint Presentation</vt:lpstr>
      <vt:lpstr>PowerPoint Presentation</vt:lpstr>
      <vt:lpstr>Reasons for a hostile literary tradition?</vt:lpstr>
      <vt:lpstr>PowerPoint Presentation</vt:lpstr>
      <vt:lpstr>PowerPoint Presentation</vt:lpstr>
      <vt:lpstr>PowerPoint Presentation</vt:lpstr>
      <vt:lpstr>Potential illness?</vt:lpstr>
      <vt:lpstr>Psychological Analysis?</vt:lpstr>
      <vt:lpstr>Valid Methodology?</vt:lpstr>
      <vt:lpstr>PowerPoint Presentation</vt:lpstr>
      <vt:lpstr>Re-approaching Caligula</vt:lpstr>
      <vt:lpstr>PowerPoint Presentation</vt:lpstr>
      <vt:lpstr>Validity of “stripping away” the Biases of our Sources</vt:lpstr>
      <vt:lpstr>Caligula’s Assassination </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Matthew Cobb</dc:creator>
  <cp:lastModifiedBy>Matt</cp:lastModifiedBy>
  <cp:revision>27</cp:revision>
  <dcterms:created xsi:type="dcterms:W3CDTF">2015-12-03T12:44:06Z</dcterms:created>
  <dcterms:modified xsi:type="dcterms:W3CDTF">2015-12-04T18:04:33Z</dcterms:modified>
</cp:coreProperties>
</file>