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84" r:id="rId2"/>
    <p:sldId id="256" r:id="rId3"/>
    <p:sldId id="257" r:id="rId4"/>
    <p:sldId id="277" r:id="rId5"/>
    <p:sldId id="258" r:id="rId6"/>
    <p:sldId id="278" r:id="rId7"/>
    <p:sldId id="262" r:id="rId8"/>
    <p:sldId id="279" r:id="rId9"/>
    <p:sldId id="263" r:id="rId10"/>
    <p:sldId id="280" r:id="rId11"/>
    <p:sldId id="281" r:id="rId12"/>
    <p:sldId id="264" r:id="rId13"/>
    <p:sldId id="259" r:id="rId14"/>
    <p:sldId id="260" r:id="rId15"/>
    <p:sldId id="276" r:id="rId16"/>
    <p:sldId id="265" r:id="rId17"/>
    <p:sldId id="266" r:id="rId18"/>
    <p:sldId id="282" r:id="rId19"/>
    <p:sldId id="267" r:id="rId20"/>
    <p:sldId id="270" r:id="rId21"/>
    <p:sldId id="268" r:id="rId22"/>
    <p:sldId id="26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46"/>
    <p:restoredTop sz="77528" autoAdjust="0"/>
  </p:normalViewPr>
  <p:slideViewPr>
    <p:cSldViewPr>
      <p:cViewPr varScale="1">
        <p:scale>
          <a:sx n="94" d="100"/>
          <a:sy n="94" d="100"/>
        </p:scale>
        <p:origin x="2632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A26888-0CDD-A54B-A8F1-E56D30420871}" type="datetimeFigureOut">
              <a:rPr lang="en-US" smtClean="0"/>
              <a:t>5/29/19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C91A5-21C1-A448-83C1-88BEDF333C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6130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422B10-FE80-4935-B9C9-55F2DE02CE53}" type="datetimeFigureOut">
              <a:rPr lang="en-US" smtClean="0"/>
              <a:t>5/29/19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74C31-EB4A-4B21-8134-CB5741A1DC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4339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9.2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Summarize and compare the concepts of glass ceiling and glass cliff</a:t>
            </a:r>
            <a:endParaRPr lang="en-US" dirty="0">
              <a:effectLst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9.4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Appraise oneself in terms of the extent of an inclusive mindset</a:t>
            </a:r>
            <a:endParaRPr lang="en-US" dirty="0">
              <a:effectLst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9.5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 and manage the paradox of building cultural homogeneity, while allowing for diversity</a:t>
            </a:r>
            <a:r>
              <a:rPr lang="en-US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27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427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9.2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Summarize and compare the concepts of glass ceiling and glass cliff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120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9.2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Summarize and compare the concepts of glass ceiling and glass cliff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670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Suggestions of others  that the reason for promotion was because of their gender and reverse discrimination. The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result in the new leader being not confident and in so doing finding it difficult to lead and have influence. This having first broken through the glass ceiling is </a:t>
            </a:r>
            <a:r>
              <a:rPr 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now pushed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over the glass cliff.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75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734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2934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037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520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8829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9.1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challenges faced by minority group members (including women) who attempt to lead 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771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9.4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Appraise oneself in terms of the extent of an inclusive mindset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6882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9.4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Appraise oneself in terms of the extent of an inclusive mindset.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0101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9.4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Appraise oneself in terms of the extent of an inclusive mindset.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3880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9.4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Appraise oneself in terms of the extent of an inclusive mindset.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2384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9.4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Appraise oneself in terms of the extent of an inclusive mindset.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5420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596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756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9.5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 and manage the paradox of building cultural homogeneity, while allowing for diversity</a:t>
            </a:r>
            <a:r>
              <a:rPr lang="en-US" dirty="0">
                <a:effectLst/>
              </a:rPr>
              <a:t>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5913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9.3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and manage the major challenges facing majority group members who attempt to lead in an increasingly diverse work context</a:t>
            </a:r>
            <a:endParaRPr lang="en-US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9.5 </a:t>
            </a:r>
            <a:r>
              <a:rPr 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 and manage the paradox of building cultural homogeneity, while allowing for diversity</a:t>
            </a:r>
            <a:r>
              <a:rPr lang="en-US">
                <a:effectLst/>
              </a:rPr>
              <a:t> </a:t>
            </a:r>
            <a:endParaRPr lang="en-US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85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304800"/>
            <a:ext cx="76962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676400"/>
            <a:ext cx="7696200" cy="444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90600" y="6356350"/>
            <a:ext cx="7010400" cy="365125"/>
          </a:xfrm>
        </p:spPr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6096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90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4038600" cy="3992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33600"/>
            <a:ext cx="4038600" cy="3992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27238"/>
            <a:ext cx="4040188" cy="563562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590799"/>
            <a:ext cx="4040188" cy="35353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027238"/>
            <a:ext cx="4041775" cy="563562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90799"/>
            <a:ext cx="4041775" cy="35353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536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3008313" cy="72831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838200"/>
            <a:ext cx="5111750" cy="52879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76400"/>
            <a:ext cx="3008313" cy="44497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761999"/>
            <a:ext cx="5486400" cy="39655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0" y="6356350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096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61" r:id="rId9"/>
    <p:sldLayoutId id="2147483656" r:id="rId10"/>
    <p:sldLayoutId id="2147483657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Leadership for Organizations</a:t>
            </a:r>
          </a:p>
          <a:p>
            <a:r>
              <a:rPr lang="en-US" sz="2400" dirty="0"/>
              <a:t>David A. Waldman and Charles O’Reilly</a:t>
            </a:r>
          </a:p>
        </p:txBody>
      </p:sp>
    </p:spTree>
    <p:extLst>
      <p:ext uri="{BB962C8B-B14F-4D97-AF65-F5344CB8AC3E}">
        <p14:creationId xmlns:p14="http://schemas.microsoft.com/office/powerpoint/2010/main" val="2430654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524000" y="3657600"/>
            <a:ext cx="6400800" cy="1752600"/>
          </a:xfrm>
        </p:spPr>
        <p:txBody>
          <a:bodyPr/>
          <a:lstStyle/>
          <a:p>
            <a:r>
              <a:rPr lang="en-US" dirty="0"/>
              <a:t>Chapter 9: Men and Women in Leadership Roles</a:t>
            </a:r>
          </a:p>
        </p:txBody>
      </p:sp>
    </p:spTree>
    <p:extLst>
      <p:ext uri="{BB962C8B-B14F-4D97-AF65-F5344CB8AC3E}">
        <p14:creationId xmlns:p14="http://schemas.microsoft.com/office/powerpoint/2010/main" val="2565008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1BE7EB2-99F9-A445-83B0-A43479CCE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Waldman, Leadership for Organizations 1e. SAGE Publishing, 2020.   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D1F47F-47A4-BE45-9CB3-1DA53D8D7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</a:t>
            </a:r>
            <a:br>
              <a:rPr lang="en-US" dirty="0"/>
            </a:br>
            <a:r>
              <a:rPr lang="en-US" sz="1800" dirty="0"/>
              <a:t>(1 of 2)</a:t>
            </a: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6E97DD-9901-9246-A62A-5CEC00D0C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Diversity</a:t>
            </a:r>
          </a:p>
          <a:p>
            <a:pPr lvl="1"/>
            <a:r>
              <a:rPr lang="en-US" sz="2400" dirty="0"/>
              <a:t>Fact of life</a:t>
            </a:r>
          </a:p>
          <a:p>
            <a:pPr lvl="1"/>
            <a:r>
              <a:rPr lang="en-US" sz="2400" dirty="0"/>
              <a:t>Present in societies and organizations throughout history</a:t>
            </a:r>
          </a:p>
          <a:p>
            <a:pPr lvl="1"/>
            <a:r>
              <a:rPr lang="en-US" sz="2400" dirty="0"/>
              <a:t>Implications of diversity regarding leadership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40026-AFB9-B34D-A13B-593332345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106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3ECF132-DDC8-454C-B053-DE37C304E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F12D39E-C593-7242-8418-7951B855D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br>
              <a:rPr lang="en-US" dirty="0"/>
            </a:br>
            <a:r>
              <a:rPr lang="en-US" sz="1800" dirty="0"/>
              <a:t>(2 of 2)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1ECB37-FB97-6245-B068-400DFAAB99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Diversity: ethnicities, races, and genders</a:t>
            </a:r>
          </a:p>
          <a:p>
            <a:r>
              <a:rPr lang="en-US" sz="2400" dirty="0"/>
              <a:t>Focus of chapter: women in leadership roles</a:t>
            </a:r>
          </a:p>
          <a:p>
            <a:pPr lvl="1"/>
            <a:r>
              <a:rPr lang="en-US" sz="2400" dirty="0"/>
              <a:t>Percentage of women CEOs of Fortune 500 firms</a:t>
            </a:r>
          </a:p>
          <a:p>
            <a:pPr lvl="1"/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404BB-4E98-5D4A-B4DC-2254D1890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155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A7F25F-1B93-6F48-9E07-35A2B65E9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713A22E-835E-A948-BAB9-65AA75D18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(1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E2172D-083F-8A47-B078-422AF7412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Glass ceiling: invisible barrier that keeps women from rising up to managerial levels in organizations</a:t>
            </a:r>
          </a:p>
          <a:p>
            <a:r>
              <a:rPr lang="en-US" sz="2400" dirty="0"/>
              <a:t>Glass cliff: women who break through the glass ceiling may end up in positions or circumstances where they fail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710EDA-EEBE-5D4F-A107-491358655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30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0538E30-15EF-0F40-A541-A7D823CB3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66F0E50-0837-4342-92EA-09BBE6902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(2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BDD0C-B9C1-6249-BD5F-2DEA591BB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Glass cliff</a:t>
            </a:r>
          </a:p>
          <a:p>
            <a:pPr lvl="1"/>
            <a:r>
              <a:rPr lang="en-US" sz="2400" dirty="0"/>
              <a:t>Possibly purposefully set-up for failure</a:t>
            </a:r>
          </a:p>
          <a:p>
            <a:pPr lvl="1"/>
            <a:r>
              <a:rPr lang="en-US" sz="2400" dirty="0"/>
              <a:t>Possible experience discrimination, sexual harassment, or lack of support in a leadership position</a:t>
            </a:r>
          </a:p>
          <a:p>
            <a:r>
              <a:rPr lang="en-US" sz="2400" dirty="0"/>
              <a:t>Possible to face multiple glass ceilings and cliffs throughout a woman’s career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7367F5-1370-4C40-B637-F7D956B70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460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8E0EDB0-C450-8947-A2EA-0377FF729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1F66974-AA44-2E4D-A38F-B767F3019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(3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57952C-D8B2-D946-BB03-FC8A2091F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Attributions of Being a Diversity Hire or Promotion</a:t>
            </a:r>
          </a:p>
          <a:p>
            <a:pPr lvl="1"/>
            <a:r>
              <a:rPr lang="en-US" sz="2400" dirty="0"/>
              <a:t>Suggestions that promotion/placement was solely due to gender</a:t>
            </a:r>
          </a:p>
          <a:p>
            <a:pPr lvl="1"/>
            <a:r>
              <a:rPr lang="en-US" sz="2400" dirty="0"/>
              <a:t>Results in defensiveness and lack of confidence</a:t>
            </a:r>
          </a:p>
          <a:p>
            <a:pPr lvl="2"/>
            <a:r>
              <a:rPr lang="en-US" dirty="0"/>
              <a:t>Could result in falling off the glass cliff</a:t>
            </a:r>
          </a:p>
          <a:p>
            <a:pPr lvl="2"/>
            <a:endParaRPr lang="en-US" dirty="0"/>
          </a:p>
          <a:p>
            <a:pPr lvl="1"/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30D890-7DEB-AC46-B590-B89330B33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79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AC1F5F4-EC69-5149-9667-25E8D272B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137E4F5-36B3-1045-AF13-227D5A12E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(4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2A356-ABFA-8F49-81E3-8B573870D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Attributions of Being a Diversity Hire or Promotion</a:t>
            </a:r>
          </a:p>
          <a:p>
            <a:pPr lvl="1"/>
            <a:r>
              <a:rPr lang="en-US" sz="2400" dirty="0"/>
              <a:t>Solutions</a:t>
            </a:r>
          </a:p>
          <a:p>
            <a:pPr lvl="2"/>
            <a:r>
              <a:rPr lang="en-US" dirty="0"/>
              <a:t>Strong self-concept and understanding of fully deserving new position</a:t>
            </a:r>
          </a:p>
          <a:p>
            <a:pPr lvl="2"/>
            <a:r>
              <a:rPr lang="en-US" dirty="0"/>
              <a:t>Higher-level leader or mentor to reassure of worth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D85883-55D1-684F-A92C-77069B5BF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272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C184C8B-2DBF-4142-BCFC-92FBEC8F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BD31060-81A4-9649-BAF4-2E61F96E1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(5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DCC1DF-EF8B-E540-9ADA-E265EA7DC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Perceived Role Incongruity and Stereotyping</a:t>
            </a:r>
          </a:p>
          <a:p>
            <a:pPr lvl="1"/>
            <a:r>
              <a:rPr lang="en-US" sz="2400" dirty="0"/>
              <a:t>Role incongruity: situation in which an individual could be perceived to be incongruent with leadership role because of their gender or background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57980F-F20D-1840-A5BB-3F6BFE409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358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5477BAC-71F7-7D41-89DC-7D61E5B9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1BC52DC-F821-064D-89D5-009B13486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(6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4D4F03-8E5D-C84F-8FF2-32FB10004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Perceived Role Incongruity and Stereotyping</a:t>
            </a:r>
          </a:p>
          <a:p>
            <a:pPr lvl="1"/>
            <a:r>
              <a:rPr lang="en-US" sz="2400" dirty="0"/>
              <a:t>Implicit theory of leadership based on male behavior</a:t>
            </a:r>
          </a:p>
          <a:p>
            <a:pPr lvl="2"/>
            <a:r>
              <a:rPr lang="en-US" dirty="0"/>
              <a:t>Can conflict with ways of leading associated with women</a:t>
            </a:r>
          </a:p>
          <a:p>
            <a:pPr lvl="2"/>
            <a:r>
              <a:rPr lang="en-US" dirty="0"/>
              <a:t>“Backlash effect”</a:t>
            </a:r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A5E422-398E-E144-BDFD-F020CFF4A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19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6F95571-8CDE-9D47-96FE-A9C09E037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2AA8F1-0C3C-974D-934F-F22B3508D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(7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A94495-6BE3-A24B-B184-89C764CAD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Perceived Role Incongruity and Stereotyping</a:t>
            </a:r>
          </a:p>
          <a:p>
            <a:pPr lvl="1"/>
            <a:r>
              <a:rPr lang="en-US" sz="2400" dirty="0"/>
              <a:t>Example: female leaders and strict disciplinary actions</a:t>
            </a:r>
          </a:p>
          <a:p>
            <a:pPr lvl="2"/>
            <a:r>
              <a:rPr lang="en-US" dirty="0"/>
              <a:t>Preference for male leaders to administer disciplinary actions</a:t>
            </a:r>
          </a:p>
          <a:p>
            <a:pPr lvl="1"/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6A915B-D984-DB4F-B6F9-CE90A053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872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91A58DA-A9BF-3841-990F-BCC0C8CBA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700142D-7057-7A49-9363-FEE4DC908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(8 of 9)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915868-56A8-6C4E-92B7-BD746CCE3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Perceived Role Incongruity and Stereotyping</a:t>
            </a:r>
          </a:p>
          <a:p>
            <a:pPr lvl="1"/>
            <a:r>
              <a:rPr lang="en-US" sz="2400" dirty="0"/>
              <a:t>Key strategies</a:t>
            </a:r>
          </a:p>
          <a:p>
            <a:pPr lvl="2"/>
            <a:r>
              <a:rPr lang="en-US" dirty="0"/>
              <a:t>Develop a situational or contingency stance toward negative attributions</a:t>
            </a:r>
          </a:p>
          <a:p>
            <a:pPr lvl="2"/>
            <a:r>
              <a:rPr lang="en-US" dirty="0"/>
              <a:t>E.g. response to a stereotypical comment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33D85-C4B1-1A4E-B5D2-9FA6BAF3C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769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13FFA8B-F5B7-F644-94B0-F42275A75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215A8FE-C3CD-874A-8A76-27375D64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Women Who Attempt to Lead</a:t>
            </a:r>
            <a:br>
              <a:rPr lang="en-US" dirty="0"/>
            </a:br>
            <a:r>
              <a:rPr lang="en-US" sz="2000" dirty="0"/>
              <a:t>(9 of 9)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2471C9-853F-A143-A7A5-7093C5A67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Perceived Role Incongruity and Stereotyping</a:t>
            </a:r>
          </a:p>
          <a:p>
            <a:pPr lvl="1"/>
            <a:r>
              <a:rPr lang="en-US" sz="2400" dirty="0"/>
              <a:t>Key strategies</a:t>
            </a:r>
          </a:p>
          <a:p>
            <a:pPr lvl="2"/>
            <a:r>
              <a:rPr lang="en-US" dirty="0"/>
              <a:t>Respond to stereotyping and challenges in an authentic manner</a:t>
            </a:r>
            <a:r>
              <a:rPr lang="en-US" dirty="0">
                <a:solidFill>
                  <a:srgbClr val="FF0000"/>
                </a:solidFill>
              </a:rPr>
              <a:t>.</a:t>
            </a:r>
          </a:p>
          <a:p>
            <a:pPr lvl="1"/>
            <a:r>
              <a:rPr lang="en-US" sz="2400" dirty="0"/>
              <a:t>Also applies to leaders with certain ethnic backgrounds</a:t>
            </a:r>
          </a:p>
          <a:p>
            <a:pPr lvl="2"/>
            <a:r>
              <a:rPr lang="en-US" dirty="0"/>
              <a:t>E.g. Asian ethnic backgrounds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64F14E-D58A-1141-8DC4-733DBF720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1173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83C496-71EA-3F43-943C-04B097DB5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C39DEB1-B8AB-FB4E-9E20-AB1B0362E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(1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B68411-89D9-904D-979F-52183CF0F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Lack of an Inclusive Mindset</a:t>
            </a:r>
          </a:p>
          <a:p>
            <a:pPr lvl="1"/>
            <a:r>
              <a:rPr lang="en-US" sz="2400" dirty="0"/>
              <a:t>Three dimensions of an inclusive mindset</a:t>
            </a:r>
          </a:p>
          <a:p>
            <a:pPr lvl="2"/>
            <a:r>
              <a:rPr lang="en-US" dirty="0"/>
              <a:t>Curiosity regarding others from diverse backgrounds</a:t>
            </a:r>
          </a:p>
          <a:p>
            <a:pPr lvl="2"/>
            <a:r>
              <a:rPr lang="en-US" dirty="0"/>
              <a:t>Engaging people from diverse backgrounds</a:t>
            </a:r>
          </a:p>
          <a:p>
            <a:pPr lvl="2"/>
            <a:r>
              <a:rPr lang="en-US" dirty="0"/>
              <a:t>Courage and commitment to diversity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73875E-13BA-1C4D-BA1B-6678624C3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2727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4D4EE08-7739-5741-924B-A608A6ADE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8313C64-80C8-304F-A565-AA585764B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(2 of 9)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AC2D-C582-BB44-A57C-23340C269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F44B86-94C0-D641-9D2B-9862CB83E3BE}"/>
              </a:ext>
            </a:extLst>
          </p:cNvPr>
          <p:cNvSpPr txBox="1"/>
          <p:nvPr/>
        </p:nvSpPr>
        <p:spPr>
          <a:xfrm>
            <a:off x="3058252" y="3200400"/>
            <a:ext cx="3027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[Note: Insert Table 9.1 here]</a:t>
            </a:r>
          </a:p>
        </p:txBody>
      </p:sp>
      <p:pic>
        <p:nvPicPr>
          <p:cNvPr id="4" name="Picture 3" descr="Screen Shot 2018-11-13 at 10.54.30 A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0" y="2438400"/>
            <a:ext cx="5971147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649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83DACE0-FD56-8C4C-AE2C-807E8ADF2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D736C5C-3790-2044-A8D2-7B133FE36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(3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984A0A-5A66-CB42-866D-8C17B46B7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Lack of an Inclusive Mindset</a:t>
            </a:r>
          </a:p>
          <a:p>
            <a:pPr lvl="1"/>
            <a:r>
              <a:rPr lang="en-US" sz="2400" dirty="0"/>
              <a:t>Three levels of inclusiveness and associated behaviors</a:t>
            </a:r>
          </a:p>
          <a:p>
            <a:pPr lvl="2"/>
            <a:r>
              <a:rPr lang="en-US" dirty="0"/>
              <a:t>Lowest: minimize differences</a:t>
            </a:r>
          </a:p>
          <a:p>
            <a:pPr lvl="2"/>
            <a:r>
              <a:rPr lang="en-US" dirty="0"/>
              <a:t>Moderate: some degree of acceptance, but does not embrace the value of diversity</a:t>
            </a:r>
          </a:p>
          <a:p>
            <a:pPr lvl="2"/>
            <a:r>
              <a:rPr lang="en-US" dirty="0"/>
              <a:t>Highest: proactive interest in diversity and engagement in diverse interpersonal interactions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E879B-E8F4-BA41-99DC-B9D4C9A02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4546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1685EF-58BE-3743-A84D-2E54A96B7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D4310CD-7634-3C47-A960-AB4646DE7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(4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3865F4-5E03-9E41-A99B-EF057B5F9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Lack of an Inclusive Mindset</a:t>
            </a:r>
          </a:p>
          <a:p>
            <a:pPr lvl="1"/>
            <a:r>
              <a:rPr lang="en-US" sz="2400" dirty="0"/>
              <a:t>Example: young woman as newest member in a team full of middle-aged men</a:t>
            </a:r>
          </a:p>
          <a:p>
            <a:pPr lvl="2"/>
            <a:r>
              <a:rPr lang="en-US" dirty="0"/>
              <a:t>Stereotyping</a:t>
            </a:r>
          </a:p>
          <a:p>
            <a:pPr lvl="2"/>
            <a:r>
              <a:rPr lang="en-US" dirty="0"/>
              <a:t>Usurping of power</a:t>
            </a:r>
          </a:p>
          <a:p>
            <a:pPr lvl="2"/>
            <a:r>
              <a:rPr lang="en-US" dirty="0"/>
              <a:t>Resulting team dynamics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5857C8-0515-0C4A-8ADE-11759CBE7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050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D792127-D38B-274F-A1D8-BE62D728B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68A6AC-8A3B-E742-9B64-DF216DF88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(5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86A4C7-D950-A945-B9AA-CB7AA038B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Lack of an Inclusive Mindset</a:t>
            </a:r>
          </a:p>
          <a:p>
            <a:pPr lvl="1"/>
            <a:r>
              <a:rPr lang="en-US" sz="2400" dirty="0"/>
              <a:t>Diversity and power differences</a:t>
            </a:r>
          </a:p>
          <a:p>
            <a:pPr lvl="2"/>
            <a:r>
              <a:rPr lang="en-US" dirty="0"/>
              <a:t>Resulting negative outcomes</a:t>
            </a:r>
          </a:p>
          <a:p>
            <a:pPr lvl="2"/>
            <a:r>
              <a:rPr lang="en-US" dirty="0"/>
              <a:t>Response of leader depends on inclusiveness orientation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16BE54-4302-0D45-A5AC-534F28DB3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7599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CA0E45F-E8D9-7F40-9A83-B7DC8DBDE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4E2E2B-985D-064D-B508-C85AF31AE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(6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CDD6E0-E42A-8E40-B598-FC33D8A1D2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Maximizing the Benefits of Diversity, while Reducing its Potential Downside</a:t>
            </a:r>
          </a:p>
          <a:p>
            <a:pPr lvl="1"/>
            <a:r>
              <a:rPr lang="en-US" sz="2400" dirty="0"/>
              <a:t>Benefits: more in-depth basis for problem-solving and decision-making, minimizes groupthink</a:t>
            </a:r>
          </a:p>
          <a:p>
            <a:pPr lvl="1"/>
            <a:r>
              <a:rPr lang="en-US" sz="2400" dirty="0"/>
              <a:t>Downside: stress and more potential for destructive conflict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99DCDA-586A-9942-AD1A-C5568AC25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533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FCF70CF-AD37-4D42-ABF6-73C2BD08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80DCFE-C1EE-214C-9A2E-961E827AC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(7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CB5538-1BED-D548-8ABA-843C38925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Maximizing the Benefits of Diversity, while Reducing its Potential Downside</a:t>
            </a:r>
          </a:p>
          <a:p>
            <a:pPr lvl="1"/>
            <a:r>
              <a:rPr lang="en-US" sz="2400" dirty="0"/>
              <a:t>Solutions</a:t>
            </a:r>
          </a:p>
          <a:p>
            <a:pPr lvl="2"/>
            <a:r>
              <a:rPr lang="en-US" dirty="0"/>
              <a:t>Inclusive mindset of leader</a:t>
            </a:r>
          </a:p>
          <a:p>
            <a:pPr lvl="2"/>
            <a:r>
              <a:rPr lang="en-US" dirty="0"/>
              <a:t>Sets an example for appropriate behavior</a:t>
            </a:r>
          </a:p>
          <a:p>
            <a:pPr lvl="2"/>
            <a:r>
              <a:rPr lang="en-US" dirty="0"/>
              <a:t>Reassures majority group members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22C324-F231-1E43-BEBE-C3000DB1E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4464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624ED0F-960D-6940-854C-034D3458B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BFE55E8-A6F8-5849-BAB9-F9EE57BC3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(8 of 9)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769C28-9D87-AA4B-8D19-1A015797B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Paradox: Building Cultural Homogeneity, while Allowing for Diversity</a:t>
            </a:r>
          </a:p>
          <a:p>
            <a:pPr lvl="1"/>
            <a:r>
              <a:rPr lang="en-US" sz="2400" dirty="0"/>
              <a:t>Goals</a:t>
            </a:r>
          </a:p>
          <a:p>
            <a:pPr lvl="2"/>
            <a:r>
              <a:rPr lang="en-US" dirty="0"/>
              <a:t>Build strong, unified organizational culture</a:t>
            </a:r>
          </a:p>
          <a:p>
            <a:pPr lvl="2"/>
            <a:r>
              <a:rPr lang="en-US" dirty="0"/>
              <a:t>Allow for individual differences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0278E-3DC0-4045-ADE7-9986E02E5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5879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BDB210C-05E7-0242-9D50-1CA05DF8F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Waldman, Leadership for Organizations 1e. SAGE Publishing, 2020.    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F93209-C112-294B-BADB-6C7F4D917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 for Male Leaders in an Increasingly Diverse Environment</a:t>
            </a:r>
            <a:br>
              <a:rPr lang="en-US" dirty="0"/>
            </a:br>
            <a:r>
              <a:rPr lang="en-US" sz="2000" dirty="0"/>
              <a:t>(9 of 9)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FBA0DF-7CD4-844F-9450-0A98E7643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Paradox: Building Cultural Homogeneity, while Allowing for Diversity</a:t>
            </a:r>
          </a:p>
          <a:p>
            <a:pPr lvl="1"/>
            <a:r>
              <a:rPr lang="en-US" sz="2400" dirty="0"/>
              <a:t>Solution: stress end goal or value, while allowing employees to uniquely pursue that goal or value</a:t>
            </a:r>
          </a:p>
          <a:p>
            <a:pPr lvl="2"/>
            <a:r>
              <a:rPr lang="en-US" dirty="0"/>
              <a:t>E.g. Southwest Airlines and customer service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1C803A-1BD2-6249-86B0-B167F85A4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443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1578</Words>
  <Application>Microsoft Macintosh PowerPoint</Application>
  <PresentationFormat>On-screen Show (4:3)</PresentationFormat>
  <Paragraphs>190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PowerPoint Presentation</vt:lpstr>
      <vt:lpstr>PowerPoint Presentation</vt:lpstr>
      <vt:lpstr>Introduction (1 of 2)</vt:lpstr>
      <vt:lpstr>Introduction (2 of 2)</vt:lpstr>
      <vt:lpstr>Challenges for Women Who Attempt to Lead (1 of 9)</vt:lpstr>
      <vt:lpstr>Challenges for Women Who Attempt to Lead (2 of 9)</vt:lpstr>
      <vt:lpstr>Challenges for Women Who Attempt to Lead (3 of 9)</vt:lpstr>
      <vt:lpstr>Challenges for Women Who Attempt to Lead (4 of 9)</vt:lpstr>
      <vt:lpstr>Challenges for Women Who Attempt to Lead (5 of 9)</vt:lpstr>
      <vt:lpstr>Challenges for Women Who Attempt to Lead (6 of 9)</vt:lpstr>
      <vt:lpstr>Challenges for Women Who Attempt to Lead (7 of 9)</vt:lpstr>
      <vt:lpstr>Challenges for Women Who Attempt to Lead (8 of 9)</vt:lpstr>
      <vt:lpstr>Challenges for Women Who Attempt to Lead (9 of 9)</vt:lpstr>
      <vt:lpstr>Challenges for Male Leaders in an Increasingly Diverse Environment (1 of 9)</vt:lpstr>
      <vt:lpstr>Challenges for Male Leaders in an Increasingly Diverse Environment (2 of 9)</vt:lpstr>
      <vt:lpstr>Challenges for Male Leaders in an Increasingly Diverse Environment (3 of 9)</vt:lpstr>
      <vt:lpstr>Challenges for Male Leaders in an Increasingly Diverse Environment (4 of 9)</vt:lpstr>
      <vt:lpstr>Challenges for Male Leaders in an Increasingly Diverse Environment (5 of 9)</vt:lpstr>
      <vt:lpstr>Challenges for Male Leaders in an Increasingly Diverse Environment (6 of 9)</vt:lpstr>
      <vt:lpstr>Challenges for Male Leaders in an Increasingly Diverse Environment (7 of 9)</vt:lpstr>
      <vt:lpstr>Challenges for Male Leaders in an Increasingly Diverse Environment (8 of 9)</vt:lpstr>
      <vt:lpstr>Challenges for Male Leaders in an Increasingly Diverse Environment (9 of 9)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Ancheta, Katie</dc:creator>
  <cp:lastModifiedBy>Andrew Maund</cp:lastModifiedBy>
  <cp:revision>105</cp:revision>
  <dcterms:created xsi:type="dcterms:W3CDTF">2006-08-16T00:00:00Z</dcterms:created>
  <dcterms:modified xsi:type="dcterms:W3CDTF">2019-05-29T10:17:17Z</dcterms:modified>
</cp:coreProperties>
</file>