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3" r:id="rId4"/>
    <p:sldId id="284" r:id="rId5"/>
    <p:sldId id="285" r:id="rId6"/>
    <p:sldId id="290" r:id="rId7"/>
    <p:sldId id="291" r:id="rId8"/>
    <p:sldId id="286" r:id="rId9"/>
    <p:sldId id="288" r:id="rId10"/>
    <p:sldId id="287" r:id="rId11"/>
    <p:sldId id="259" r:id="rId12"/>
    <p:sldId id="270" r:id="rId13"/>
    <p:sldId id="260" r:id="rId14"/>
    <p:sldId id="282" r:id="rId15"/>
    <p:sldId id="275" r:id="rId16"/>
    <p:sldId id="292" r:id="rId17"/>
    <p:sldId id="278" r:id="rId18"/>
    <p:sldId id="266" r:id="rId19"/>
    <p:sldId id="293" r:id="rId20"/>
    <p:sldId id="269" r:id="rId21"/>
    <p:sldId id="280" r:id="rId22"/>
    <p:sldId id="281" r:id="rId23"/>
    <p:sldId id="289" r:id="rId24"/>
    <p:sldId id="264" r:id="rId25"/>
    <p:sldId id="271" r:id="rId26"/>
    <p:sldId id="272" r:id="rId27"/>
    <p:sldId id="273" r:id="rId28"/>
    <p:sldId id="274" r:id="rId29"/>
    <p:sldId id="276" r:id="rId30"/>
    <p:sldId id="277" r:id="rId31"/>
    <p:sldId id="263" r:id="rId32"/>
    <p:sldId id="261" r:id="rId33"/>
    <p:sldId id="265" r:id="rId34"/>
    <p:sldId id="262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26D66-41C2-4FD8-8353-123C51A3A4E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9FECB-FCA8-4B04-BE37-D0C5F8521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98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26D66-41C2-4FD8-8353-123C51A3A4E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9FECB-FCA8-4B04-BE37-D0C5F8521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66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26D66-41C2-4FD8-8353-123C51A3A4E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9FECB-FCA8-4B04-BE37-D0C5F8521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960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26D66-41C2-4FD8-8353-123C51A3A4E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9FECB-FCA8-4B04-BE37-D0C5F8521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581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26D66-41C2-4FD8-8353-123C51A3A4E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9FECB-FCA8-4B04-BE37-D0C5F8521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379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26D66-41C2-4FD8-8353-123C51A3A4E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9FECB-FCA8-4B04-BE37-D0C5F8521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901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26D66-41C2-4FD8-8353-123C51A3A4E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9FECB-FCA8-4B04-BE37-D0C5F8521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263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26D66-41C2-4FD8-8353-123C51A3A4E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9FECB-FCA8-4B04-BE37-D0C5F8521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356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26D66-41C2-4FD8-8353-123C51A3A4E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9FECB-FCA8-4B04-BE37-D0C5F8521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627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26D66-41C2-4FD8-8353-123C51A3A4E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9FECB-FCA8-4B04-BE37-D0C5F8521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40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26D66-41C2-4FD8-8353-123C51A3A4E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9FECB-FCA8-4B04-BE37-D0C5F8521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216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26D66-41C2-4FD8-8353-123C51A3A4E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9FECB-FCA8-4B04-BE37-D0C5F8521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68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civilserviceworld.com/articles/partner_article/public-sector-harnessing-new-technologies-deliver-meaningful-chang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organisations/civil-service/about/recruitment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sis.gov.uk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mi5.gov.uk/careers/opportunities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civilservice.blog.gov.uk/wp-content/uploads/sites/86/2016/06/csvision_A4WholeVision-colour-v2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s://www.civil-service-careers.gov.uk/professions/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www.faststream.gov.uk/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ivilservicejobs.service.gov.uk/csr/index.cgi?_ga=2.266901898.543281397.1646332313-668132949.1643637378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civilservice.blog.gov.uk/2016/07/15/our-new-government/" TargetMode="External"/><Relationship Id="rId2" Type="http://schemas.openxmlformats.org/officeDocument/2006/relationships/hyperlink" Target="https://www.gov.uk/government/uploads/system/uploads/attachment_data/file/536961/civil_service_workforce_strategy_final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instituteforgovernment.org.uk/publication/whitehall-monitor-2017/summary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assets.publishing.service.gov.uk/government/uploads/system/uploads/attachment_data/file/1005094/senior-civil-servant-transparency-return-Q1-2021-to-2022.csv/preview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https://www.civilservicejobs.service.gov.uk/csr/index.cgi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s://www.gov.uk/government/uploads/system/uploads/attachment_data/file/536961/civil_service_workforce_strategy_final.pdf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s://www.gov.uk/government/uploads/system/uploads/attachment_data/file/536961/civil_service_workforce_strategy_final.pdf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4700">
                <a:solidFill>
                  <a:schemeClr val="bg1"/>
                </a:solidFill>
              </a:rPr>
              <a:t>The Civil Service: a dynamic, modern working environment?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2000" dirty="0">
                <a:solidFill>
                  <a:schemeClr val="bg1"/>
                </a:solidFill>
              </a:rPr>
              <a:t>Working for the King?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41AA3407-0AD6-4394-9FD6-E9580C3DD2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60447">
            <a:off x="145692" y="1026794"/>
            <a:ext cx="6268247" cy="4403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56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GB" sz="5400"/>
              <a:t>Aims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anchor="t"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000" dirty="0"/>
              <a:t>What is the Civil Service?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 dirty="0"/>
              <a:t>What does it do?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 dirty="0"/>
              <a:t>Encourage students to consider whether they think this working environment might be for them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 dirty="0"/>
              <a:t>Highlight the civil service jobs portal and current opportunities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3FB89D-FC95-4080-8BB0-9680F77BFD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296" y="1366514"/>
            <a:ext cx="6903720" cy="412497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0D49B0-6283-484F-91D8-9B4322FF939B}"/>
              </a:ext>
            </a:extLst>
          </p:cNvPr>
          <p:cNvSpPr txBox="1"/>
          <p:nvPr/>
        </p:nvSpPr>
        <p:spPr>
          <a:xfrm>
            <a:off x="6335832" y="5873931"/>
            <a:ext cx="53628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https://www.gov.uk/government/organisations/civil-service/about/recruitment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3069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589272-3DF2-4F86-A127-EE8B73953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5000"/>
              <a:t>Government Jobs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264F18-06A4-4EF0-8B31-F6F533B25B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5340656" cy="3547872"/>
          </a:xfrm>
        </p:spPr>
        <p:txBody>
          <a:bodyPr anchor="t">
            <a:normAutofit/>
          </a:bodyPr>
          <a:lstStyle/>
          <a:p>
            <a:r>
              <a:rPr lang="en-GB" dirty="0"/>
              <a:t>5.7m employed in the Public Sector</a:t>
            </a:r>
          </a:p>
          <a:p>
            <a:r>
              <a:rPr lang="en-GB" dirty="0"/>
              <a:t>400,000 Civil Servants</a:t>
            </a:r>
          </a:p>
          <a:p>
            <a:r>
              <a:rPr lang="en-GB" dirty="0"/>
              <a:t>6,000 Welsh Civil Service</a:t>
            </a:r>
          </a:p>
          <a:p>
            <a:r>
              <a:rPr lang="en-GB" dirty="0"/>
              <a:t>9,000 work for Swansea Council</a:t>
            </a:r>
          </a:p>
          <a:p>
            <a:r>
              <a:rPr lang="en-GB" dirty="0"/>
              <a:t>22 Councils in Wales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3B71FD-6BAD-44A3-BFE6-3B58A25B4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2898" y="640080"/>
            <a:ext cx="4211268" cy="557784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862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B88DA73-2FEC-4036-978B-9171582A9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513" y="0"/>
            <a:ext cx="10246973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4B0A44D-D9FF-4505-B89C-5167870693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631" y="474363"/>
            <a:ext cx="4330461" cy="590927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E39A982-205F-48C8-B714-E32942136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5992" y="256717"/>
            <a:ext cx="5040212" cy="620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75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BB901-C237-4EFD-816E-341818D99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84467"/>
            <a:ext cx="12113536" cy="920467"/>
          </a:xfrm>
          <a:solidFill>
            <a:schemeClr val="tx1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The UK’s Power Base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7F4043-1583-4D48-9708-420BE7797D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02253" y="1004934"/>
            <a:ext cx="3311284" cy="3967917"/>
          </a:xfrm>
          <a:solidFill>
            <a:schemeClr val="tx1"/>
          </a:solidFill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endParaRPr lang="en-US" dirty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>
                <a:solidFill>
                  <a:schemeClr val="bg1"/>
                </a:solidFill>
              </a:rPr>
              <a:t>Parliament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>
                <a:solidFill>
                  <a:schemeClr val="bg1"/>
                </a:solidFill>
              </a:rPr>
              <a:t>The Executive  (Government Ministers and Civil Servants)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>
                <a:solidFill>
                  <a:schemeClr val="bg1"/>
                </a:solidFill>
              </a:rPr>
              <a:t>The Judiciary</a:t>
            </a:r>
            <a:endParaRPr lang="en-GB" sz="32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031DD5-5B0C-4321-889C-6EA134701B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2253" y="4526880"/>
            <a:ext cx="3311284" cy="26490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7BF355-1745-33D4-2E08-5FEE14B10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837" y="1004934"/>
            <a:ext cx="8493416" cy="5661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59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hlinkClick r:id="rId2"/>
            <a:extLst>
              <a:ext uri="{FF2B5EF4-FFF2-40B4-BE49-F238E27FC236}">
                <a16:creationId xmlns:a16="http://schemas.microsoft.com/office/drawing/2014/main" id="{28F517E0-23C1-451A-9BBB-40F910D874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850" y="2450747"/>
            <a:ext cx="5962650" cy="42767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15EAD2B-6580-4AB7-93AB-A5504AAB71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" y="130528"/>
            <a:ext cx="5905500" cy="393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82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id="{B755C389-B624-4CA7-8CFC-05A6C50BD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921" y="-130528"/>
            <a:ext cx="114798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35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7C23297-9ED0-0B09-53E3-95C083FA9C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7498" y="410462"/>
            <a:ext cx="5974456" cy="4351338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CD736EF-A3BB-72A3-FE57-73A85E3342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8669" y="3428786"/>
            <a:ext cx="6743700" cy="31718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F6F40EB-1A8E-4481-4864-9746F65FC7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3769" y="410462"/>
            <a:ext cx="3942249" cy="2605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49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A2ED11-8A31-4E6A-A953-1B216F42E4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429" y="541176"/>
            <a:ext cx="9664390" cy="594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6A83438-B53D-4FFA-A81B-1EFF8E677E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1535" y="1267528"/>
            <a:ext cx="4552950" cy="47625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8" name="Arrow: Bent 7">
            <a:extLst>
              <a:ext uri="{FF2B5EF4-FFF2-40B4-BE49-F238E27FC236}">
                <a16:creationId xmlns:a16="http://schemas.microsoft.com/office/drawing/2014/main" id="{8ABED76B-5564-4546-A24C-7A93959691A6}"/>
              </a:ext>
            </a:extLst>
          </p:cNvPr>
          <p:cNvSpPr/>
          <p:nvPr/>
        </p:nvSpPr>
        <p:spPr>
          <a:xfrm>
            <a:off x="2788467" y="3304515"/>
            <a:ext cx="4445252" cy="534154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3B6AC26-F5CD-4D9C-B42C-0E1D8D574FE4}"/>
              </a:ext>
            </a:extLst>
          </p:cNvPr>
          <p:cNvSpPr/>
          <p:nvPr/>
        </p:nvSpPr>
        <p:spPr>
          <a:xfrm>
            <a:off x="7511535" y="3911097"/>
            <a:ext cx="4552950" cy="4979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D138A49-B875-48C8-B287-CCF73647EC61}"/>
              </a:ext>
            </a:extLst>
          </p:cNvPr>
          <p:cNvSpPr/>
          <p:nvPr/>
        </p:nvSpPr>
        <p:spPr>
          <a:xfrm>
            <a:off x="7499865" y="4435297"/>
            <a:ext cx="4552950" cy="4979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E37BA1D-6EA6-4002-B849-1BB2F88C4159}"/>
              </a:ext>
            </a:extLst>
          </p:cNvPr>
          <p:cNvSpPr/>
          <p:nvPr/>
        </p:nvSpPr>
        <p:spPr>
          <a:xfrm>
            <a:off x="7523205" y="4961951"/>
            <a:ext cx="4552950" cy="4979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90B56C5-82DA-4BA7-907A-A36BC6C9C543}"/>
              </a:ext>
            </a:extLst>
          </p:cNvPr>
          <p:cNvSpPr/>
          <p:nvPr/>
        </p:nvSpPr>
        <p:spPr>
          <a:xfrm>
            <a:off x="7509223" y="5460748"/>
            <a:ext cx="4552950" cy="4979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A00B4F-2656-14D1-C607-8B43BD8CFD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185" y="3673655"/>
            <a:ext cx="1980977" cy="1309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51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animBg="1"/>
      <p:bldP spid="14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3795B38-A0FE-5FBB-4854-BCDEC8D79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138" y="-73632"/>
            <a:ext cx="10146960" cy="676464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C20D6F8-732D-4787-87C8-1AF2B0B56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333" y="5884752"/>
            <a:ext cx="5772041" cy="882328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GB" dirty="0"/>
              <a:t>Working for ‘the Crown’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92BF11-C3AD-4972-B6A7-FA265D512F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5695" y="2625505"/>
            <a:ext cx="5602626" cy="3621288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r>
              <a:rPr lang="en-US" dirty="0"/>
              <a:t>The Crown does not include the King, he is the monarch.</a:t>
            </a:r>
          </a:p>
          <a:p>
            <a:r>
              <a:rPr lang="en-US" dirty="0"/>
              <a:t>Civil servants are usually employed by 'Ministers of the Crown’ </a:t>
            </a:r>
          </a:p>
          <a:p>
            <a:r>
              <a:rPr lang="en-US" dirty="0"/>
              <a:t>Most civil servants work in government departments and are therefore employed by Government Ministers.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B657A11-CF4D-3BC4-DEB6-10E94A03DA7F}"/>
              </a:ext>
            </a:extLst>
          </p:cNvPr>
          <p:cNvSpPr txBox="1">
            <a:spLocks/>
          </p:cNvSpPr>
          <p:nvPr/>
        </p:nvSpPr>
        <p:spPr>
          <a:xfrm>
            <a:off x="521040" y="2607785"/>
            <a:ext cx="5602626" cy="31860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For ‘the Crown’ think in terms of the State or the country as a whole</a:t>
            </a:r>
          </a:p>
          <a:p>
            <a:r>
              <a:rPr lang="en-US" dirty="0"/>
              <a:t>The government of the day represents the Crown</a:t>
            </a:r>
          </a:p>
          <a:p>
            <a:r>
              <a:rPr lang="en-US" dirty="0"/>
              <a:t>The Crown and State endure over time but government change every time there is an election.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845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 dirty="0">
                <a:solidFill>
                  <a:srgbClr val="FFFFFF"/>
                </a:solidFill>
              </a:rPr>
              <a:t>The late Sir Jeremy Heywood in 2016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3517" y="298763"/>
            <a:ext cx="5767057" cy="6391747"/>
          </a:xfrm>
        </p:spPr>
        <p:txBody>
          <a:bodyPr anchor="ctr">
            <a:normAutofit/>
          </a:bodyPr>
          <a:lstStyle/>
          <a:p>
            <a:r>
              <a:rPr lang="en-GB" sz="2400" dirty="0"/>
              <a:t>Change is one of the constants in our working lives. Reacting to change is what we do; what we have done so effectively in the past, and especially over the last few years. </a:t>
            </a:r>
          </a:p>
          <a:p>
            <a:r>
              <a:rPr lang="en-GB" sz="2400" dirty="0"/>
              <a:t>And we do this while making sure the wheels of public service keep turning smoothly.</a:t>
            </a:r>
          </a:p>
          <a:p>
            <a:r>
              <a:rPr lang="en-GB" sz="2400" dirty="0"/>
              <a:t>We are in one of those moments that demonstrate most clearly the vital role of the Civil Service - ensuring the continuity of government while preparing the ground so that the new administration, with new priorities, can hit it running. </a:t>
            </a:r>
          </a:p>
        </p:txBody>
      </p:sp>
    </p:spTree>
    <p:extLst>
      <p:ext uri="{BB962C8B-B14F-4D97-AF65-F5344CB8AC3E}">
        <p14:creationId xmlns:p14="http://schemas.microsoft.com/office/powerpoint/2010/main" val="134958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8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8" y="623392"/>
            <a:ext cx="3363974" cy="1607060"/>
          </a:xfrm>
          <a:noFill/>
          <a:ln w="19050">
            <a:solidFill>
              <a:schemeClr val="tx1"/>
            </a:solidFill>
          </a:ln>
        </p:spPr>
        <p:txBody>
          <a:bodyPr wrap="square" anchor="ctr">
            <a:normAutofit/>
          </a:bodyPr>
          <a:lstStyle/>
          <a:p>
            <a:pPr algn="ctr"/>
            <a:r>
              <a:rPr lang="en-GB" sz="4800" dirty="0"/>
              <a:t>Sir Jeremy Heywood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676" y="2578813"/>
            <a:ext cx="4161034" cy="3955551"/>
          </a:xfrm>
        </p:spPr>
        <p:txBody>
          <a:bodyPr>
            <a:noAutofit/>
          </a:bodyPr>
          <a:lstStyle/>
          <a:p>
            <a:r>
              <a:rPr lang="en-GB" dirty="0"/>
              <a:t>And so it is more important than ever that we pull together to harness our unrivalled experience and expertise.</a:t>
            </a:r>
          </a:p>
          <a:p>
            <a:r>
              <a:rPr lang="en-GB" dirty="0"/>
              <a:t>He referred to the </a:t>
            </a:r>
            <a:r>
              <a:rPr lang="en-GB" b="1" dirty="0"/>
              <a:t>vision for the civil service</a:t>
            </a:r>
            <a:r>
              <a:rPr lang="en-GB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75F117-7335-451C-B0D3-6D1F1CC61F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7763" y="1262372"/>
            <a:ext cx="6250769" cy="417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4365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493" y="365125"/>
            <a:ext cx="7535306" cy="951611"/>
          </a:xfrm>
        </p:spPr>
        <p:txBody>
          <a:bodyPr>
            <a:normAutofit fontScale="90000"/>
          </a:bodyPr>
          <a:lstStyle/>
          <a:p>
            <a:r>
              <a:rPr lang="en-GB" dirty="0"/>
              <a:t>The 2016 forward-thinking vision</a:t>
            </a:r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492" y="1508759"/>
            <a:ext cx="7535307" cy="47270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9094" y="346836"/>
            <a:ext cx="4055745" cy="635185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90F41D1-4F55-4A03-8B15-1DAA70841257}"/>
              </a:ext>
            </a:extLst>
          </p:cNvPr>
          <p:cNvSpPr/>
          <p:nvPr/>
        </p:nvSpPr>
        <p:spPr>
          <a:xfrm>
            <a:off x="7999094" y="1316736"/>
            <a:ext cx="4055745" cy="84083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635404E-FAE0-48D3-9B17-F5D759D76968}"/>
              </a:ext>
            </a:extLst>
          </p:cNvPr>
          <p:cNvSpPr/>
          <p:nvPr/>
        </p:nvSpPr>
        <p:spPr>
          <a:xfrm>
            <a:off x="7999092" y="2157574"/>
            <a:ext cx="4055745" cy="9699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D8D741-DFFE-4E52-A910-F49E99C0272F}"/>
              </a:ext>
            </a:extLst>
          </p:cNvPr>
          <p:cNvSpPr/>
          <p:nvPr/>
        </p:nvSpPr>
        <p:spPr>
          <a:xfrm>
            <a:off x="7999092" y="3166875"/>
            <a:ext cx="4055745" cy="84083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776200E-20B7-43D0-A90C-B4A6A996BF70}"/>
              </a:ext>
            </a:extLst>
          </p:cNvPr>
          <p:cNvSpPr/>
          <p:nvPr/>
        </p:nvSpPr>
        <p:spPr>
          <a:xfrm>
            <a:off x="7999092" y="4007713"/>
            <a:ext cx="4055745" cy="168417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D701B6-FD27-4B58-86AD-1C9D2102F5D4}"/>
              </a:ext>
            </a:extLst>
          </p:cNvPr>
          <p:cNvSpPr/>
          <p:nvPr/>
        </p:nvSpPr>
        <p:spPr>
          <a:xfrm>
            <a:off x="7999093" y="5691884"/>
            <a:ext cx="4055745" cy="100680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063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5FA6E6C-AEC2-4683-948F-D6803E5C3D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293" y="3904084"/>
            <a:ext cx="3636994" cy="24246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66A9138-FDB7-4EF1-98E7-59FD473103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068" y="529253"/>
            <a:ext cx="4950257" cy="2573528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7DC5F4-85D0-4F3D-B80B-0EA5AA75B3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4913" y="2362784"/>
            <a:ext cx="6191250" cy="382905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609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9EFC5-7CD5-491E-8177-76382E4DC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298B4C-682C-456B-8069-BCCA9CC970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26F20D-E322-4A67-99C2-AEBE0DF10A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3082" y="365125"/>
            <a:ext cx="5419725" cy="565785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9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4BF93-832F-73E5-56E9-CE9BCD758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365125"/>
            <a:ext cx="5257800" cy="1325563"/>
          </a:xfrm>
        </p:spPr>
        <p:txBody>
          <a:bodyPr/>
          <a:lstStyle/>
          <a:p>
            <a:pPr algn="r"/>
            <a:r>
              <a:rPr lang="en-GB" dirty="0"/>
              <a:t>Pay Bands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34074-A181-7ED3-7236-2BF84ECC6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6718" y="1413630"/>
            <a:ext cx="4630093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Last week C&amp;C Swansea colleagues clarified Council Pay bands from Grade 1 (£20k) to Grade 12 (£56k)</a:t>
            </a:r>
          </a:p>
          <a:p>
            <a:r>
              <a:rPr lang="en-GB" dirty="0"/>
              <a:t>The Head of Service scale takes us into senior management (£60-80k)</a:t>
            </a:r>
          </a:p>
          <a:p>
            <a:r>
              <a:rPr lang="en-GB" dirty="0"/>
              <a:t>Chief Officer scale takes us into the most senior level (£100-156k)</a:t>
            </a:r>
          </a:p>
          <a:p>
            <a:r>
              <a:rPr lang="en-GB" dirty="0"/>
              <a:t>Councillors are different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BCB498-B9A2-B880-60F9-599BFD71DF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5997" y="2928395"/>
            <a:ext cx="5969285" cy="1499697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3305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9891A-E3DF-4E3C-9502-137AF7CE7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39669" cy="1325563"/>
          </a:xfrm>
        </p:spPr>
        <p:txBody>
          <a:bodyPr/>
          <a:lstStyle/>
          <a:p>
            <a:r>
              <a:rPr lang="en-GB" dirty="0"/>
              <a:t>Pay Bands 2019-2020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805A85-5C3B-4ECB-B26B-98E5A6D297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0984" y="198241"/>
            <a:ext cx="5407841" cy="6461518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F6381781-BD9B-4228-AC6B-73842483E2FF}"/>
              </a:ext>
            </a:extLst>
          </p:cNvPr>
          <p:cNvSpPr/>
          <p:nvPr/>
        </p:nvSpPr>
        <p:spPr>
          <a:xfrm rot="20951936">
            <a:off x="3003710" y="1856801"/>
            <a:ext cx="3481555" cy="2926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0E65812A-1BB2-4F74-ACB4-6B8F01CD9FFD}"/>
              </a:ext>
            </a:extLst>
          </p:cNvPr>
          <p:cNvSpPr/>
          <p:nvPr/>
        </p:nvSpPr>
        <p:spPr>
          <a:xfrm>
            <a:off x="5596000" y="2339872"/>
            <a:ext cx="844223" cy="2926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70500364-BEE2-47B5-BD9B-C4993AF6D28B}"/>
              </a:ext>
            </a:extLst>
          </p:cNvPr>
          <p:cNvSpPr/>
          <p:nvPr/>
        </p:nvSpPr>
        <p:spPr>
          <a:xfrm rot="658322">
            <a:off x="2646383" y="5683849"/>
            <a:ext cx="3800727" cy="2926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D179CEF1-3F92-458F-8EAC-DAFB32021481}"/>
              </a:ext>
            </a:extLst>
          </p:cNvPr>
          <p:cNvSpPr/>
          <p:nvPr/>
        </p:nvSpPr>
        <p:spPr>
          <a:xfrm>
            <a:off x="5588051" y="4375319"/>
            <a:ext cx="746516" cy="2926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1AC437-B4BE-426E-81C6-91E022C4918A}"/>
              </a:ext>
            </a:extLst>
          </p:cNvPr>
          <p:cNvSpPr txBox="1"/>
          <p:nvPr/>
        </p:nvSpPr>
        <p:spPr>
          <a:xfrm>
            <a:off x="444402" y="2264856"/>
            <a:ext cx="2711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Most senior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EF0F9BD-632D-4450-8521-B11915E86E73}"/>
              </a:ext>
            </a:extLst>
          </p:cNvPr>
          <p:cNvSpPr txBox="1"/>
          <p:nvPr/>
        </p:nvSpPr>
        <p:spPr>
          <a:xfrm>
            <a:off x="3686914" y="2257434"/>
            <a:ext cx="203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Senior Civil Service (SCS)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88CCCD-EF48-4A34-BF7A-3052357CAEFF}"/>
              </a:ext>
            </a:extLst>
          </p:cNvPr>
          <p:cNvSpPr txBox="1"/>
          <p:nvPr/>
        </p:nvSpPr>
        <p:spPr>
          <a:xfrm>
            <a:off x="3564364" y="3921487"/>
            <a:ext cx="2031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Middle management roles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C15532C-40F0-44E3-BE66-AA53B52A02EB}"/>
              </a:ext>
            </a:extLst>
          </p:cNvPr>
          <p:cNvSpPr txBox="1"/>
          <p:nvPr/>
        </p:nvSpPr>
        <p:spPr>
          <a:xfrm>
            <a:off x="444402" y="5482847"/>
            <a:ext cx="27114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Entry level</a:t>
            </a:r>
          </a:p>
        </p:txBody>
      </p:sp>
    </p:spTree>
    <p:extLst>
      <p:ext uri="{BB962C8B-B14F-4D97-AF65-F5344CB8AC3E}">
        <p14:creationId xmlns:p14="http://schemas.microsoft.com/office/powerpoint/2010/main" val="416367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606"/>
            <a:ext cx="12205694" cy="56078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9743" y="1698171"/>
            <a:ext cx="3929743" cy="89262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197846" y="1709057"/>
            <a:ext cx="3781383" cy="89262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186057" y="1709057"/>
            <a:ext cx="3853543" cy="89262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83029" y="2601686"/>
            <a:ext cx="3668485" cy="336368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254294" y="2601686"/>
            <a:ext cx="3668485" cy="336368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278585" y="2601686"/>
            <a:ext cx="3668485" cy="336368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29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2"/>
            <a:extLst>
              <a:ext uri="{FF2B5EF4-FFF2-40B4-BE49-F238E27FC236}">
                <a16:creationId xmlns:a16="http://schemas.microsoft.com/office/drawing/2014/main" id="{F829A0DF-B28F-D0C6-D630-92CC2DD1CE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547" y="561975"/>
            <a:ext cx="10712906" cy="559167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108703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2EDF80BD-A2FA-4411-A0F0-C50E4938CA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525018"/>
            <a:ext cx="11277600" cy="5807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65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E8B76-D8CF-4041-8892-00B9B8644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7FE159-C5F1-48BC-9BDE-F1A5C76FC0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CD32C6-5EC1-490E-AD14-5BD01A42DE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5" y="365125"/>
            <a:ext cx="11677650" cy="553402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3FD1495-8F64-475D-B5B1-D6A0D1C69AC2}"/>
              </a:ext>
            </a:extLst>
          </p:cNvPr>
          <p:cNvSpPr txBox="1"/>
          <p:nvPr/>
        </p:nvSpPr>
        <p:spPr>
          <a:xfrm>
            <a:off x="1274297" y="6295333"/>
            <a:ext cx="103231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https://www.civilservicejobs.service.gov.uk/csr/index.cgi?_ga=2.266901898.543281397.1646332313-668132949.1643637378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5182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6BC5C-555D-471B-8029-8F1DDB882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814746" cy="1325563"/>
          </a:xfrm>
        </p:spPr>
        <p:txBody>
          <a:bodyPr/>
          <a:lstStyle/>
          <a:p>
            <a:r>
              <a:rPr lang="en-GB" dirty="0"/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712CE-F28A-49D9-9FB3-DC082DB9FD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693467" cy="4351338"/>
          </a:xfrm>
        </p:spPr>
        <p:txBody>
          <a:bodyPr/>
          <a:lstStyle/>
          <a:p>
            <a:r>
              <a:rPr lang="en-GB" dirty="0"/>
              <a:t>Job search</a:t>
            </a:r>
          </a:p>
          <a:p>
            <a:r>
              <a:rPr lang="en-GB" dirty="0"/>
              <a:t>Play match-up</a:t>
            </a:r>
          </a:p>
          <a:p>
            <a:r>
              <a:rPr lang="en-GB" dirty="0"/>
              <a:t>Save Job Descriptions and Person Specifications</a:t>
            </a:r>
          </a:p>
          <a:p>
            <a:r>
              <a:rPr lang="en-GB" dirty="0"/>
              <a:t>Ask people for help</a:t>
            </a:r>
          </a:p>
          <a:p>
            <a:r>
              <a:rPr lang="en-GB" dirty="0"/>
              <a:t>Do not pigeon-hole yourself!</a:t>
            </a:r>
          </a:p>
          <a:p>
            <a:r>
              <a:rPr lang="en-GB" dirty="0"/>
              <a:t>Be realistic</a:t>
            </a:r>
          </a:p>
          <a:p>
            <a:r>
              <a:rPr lang="en-GB" dirty="0"/>
              <a:t>Apply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0796F3-0B83-48B2-8DE4-109E5D96D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946" y="638175"/>
            <a:ext cx="5829300" cy="558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234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FB101-7E59-412E-A409-BD597E390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8543C0-218B-4F2F-95D3-C08A56F0A6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2056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Civil Service Workforce Plan 2016-2020, available at </a:t>
            </a:r>
            <a:r>
              <a:rPr lang="en-GB" dirty="0">
                <a:hlinkClick r:id="rId2"/>
              </a:rPr>
              <a:t>https://www.gov.uk/government/uploads/system/uploads/attachment_data/file/536961/civil_service_workforce_strategy_final.pdf</a:t>
            </a:r>
            <a:r>
              <a:rPr lang="en-GB" dirty="0"/>
              <a:t> accessed on 21st July 2016</a:t>
            </a:r>
          </a:p>
          <a:p>
            <a:r>
              <a:rPr lang="en-GB" dirty="0"/>
              <a:t>Heywood J (2016) ‘Our New Government’ clarification of changes from the Cabinet Secretary and Head of the Civil Service 15</a:t>
            </a:r>
            <a:r>
              <a:rPr lang="en-GB" baseline="30000" dirty="0"/>
              <a:t>th</a:t>
            </a:r>
            <a:r>
              <a:rPr lang="en-GB" dirty="0"/>
              <a:t> July 2016. Available at </a:t>
            </a:r>
            <a:r>
              <a:rPr lang="en-GB" dirty="0">
                <a:hlinkClick r:id="rId3"/>
              </a:rPr>
              <a:t>https://civilservice.blog.gov.uk/2016/07/15/our-new-government/</a:t>
            </a:r>
            <a:r>
              <a:rPr lang="en-GB" dirty="0"/>
              <a:t> accessed on 21</a:t>
            </a:r>
            <a:r>
              <a:rPr lang="en-GB" baseline="30000" dirty="0"/>
              <a:t>st</a:t>
            </a:r>
            <a:r>
              <a:rPr lang="en-GB" dirty="0"/>
              <a:t> July 2016.</a:t>
            </a:r>
          </a:p>
          <a:p>
            <a:r>
              <a:rPr lang="en-GB" dirty="0"/>
              <a:t>Institute of Government (2017</a:t>
            </a:r>
            <a:r>
              <a:rPr lang="en-GB"/>
              <a:t>) Whitehall </a:t>
            </a:r>
            <a:r>
              <a:rPr lang="en-GB" dirty="0"/>
              <a:t>Monitor, available at </a:t>
            </a:r>
            <a:r>
              <a:rPr lang="en-GB" dirty="0">
                <a:hlinkClick r:id="rId4"/>
              </a:rPr>
              <a:t>https://www.instituteforgovernment.org.uk/publication/whitehall-monitor-2017/summary</a:t>
            </a:r>
            <a:r>
              <a:rPr lang="en-GB" dirty="0"/>
              <a:t>  accessed on 24</a:t>
            </a:r>
            <a:r>
              <a:rPr lang="en-GB" baseline="30000" dirty="0"/>
              <a:t>th</a:t>
            </a:r>
            <a:r>
              <a:rPr lang="en-GB" dirty="0"/>
              <a:t> January 2017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12946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C88D8-152A-45E7-9674-DC1FF9400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SCS Salaries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CD75BF-3CD5-468E-BFD7-959F0144F6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https://assets.publishing.service.gov.uk/government/uploads/system/uploads/attachment_data/file/1005094/senior-civil-servant-transparency-return-Q1-2021-to-2022.csv/preview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572286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ECBE1-99DF-49BB-B3A4-3BA98C533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CC4EF41-331E-4655-87CA-4B85EED994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9528837"/>
              </p:ext>
            </p:extLst>
          </p:nvPr>
        </p:nvGraphicFramePr>
        <p:xfrm>
          <a:off x="1860550" y="1528762"/>
          <a:ext cx="8470900" cy="3800475"/>
        </p:xfrm>
        <a:graphic>
          <a:graphicData uri="http://schemas.openxmlformats.org/drawingml/2006/table">
            <a:tbl>
              <a:tblPr/>
              <a:tblGrid>
                <a:gridCol w="685543">
                  <a:extLst>
                    <a:ext uri="{9D8B030D-6E8A-4147-A177-3AD203B41FA5}">
                      <a16:colId xmlns:a16="http://schemas.microsoft.com/office/drawing/2014/main" val="3386026725"/>
                    </a:ext>
                  </a:extLst>
                </a:gridCol>
                <a:gridCol w="2427965">
                  <a:extLst>
                    <a:ext uri="{9D8B030D-6E8A-4147-A177-3AD203B41FA5}">
                      <a16:colId xmlns:a16="http://schemas.microsoft.com/office/drawing/2014/main" val="2123754306"/>
                    </a:ext>
                  </a:extLst>
                </a:gridCol>
                <a:gridCol w="4087868">
                  <a:extLst>
                    <a:ext uri="{9D8B030D-6E8A-4147-A177-3AD203B41FA5}">
                      <a16:colId xmlns:a16="http://schemas.microsoft.com/office/drawing/2014/main" val="3803214395"/>
                    </a:ext>
                  </a:extLst>
                </a:gridCol>
                <a:gridCol w="1269524">
                  <a:extLst>
                    <a:ext uri="{9D8B030D-6E8A-4147-A177-3AD203B41FA5}">
                      <a16:colId xmlns:a16="http://schemas.microsoft.com/office/drawing/2014/main" val="1993145313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Adam Wheelwright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Senior Civil Servant SCS2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£200,000-£204,999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6482177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Andrew Brittain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Director General SCS3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£110,000-£114,999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130041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Anna Dominiczak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Director - Laboratories &amp; MegaLab SRO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£0-£4,999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7292849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Anna Wechsberg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Director - International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£90,000-£94,999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936881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Annelies Look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Testing Programme Director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£0-£4,999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9426722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Antonia Williams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Head Vaccines Deployment Team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£90,000-£94,999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053588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Ben Dyson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Director - Policy Design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£120,000-£124,999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027925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Ben Stimson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Chief Customer Officer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£240,000-£244,999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1631267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Charlotte Taylor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Director SCS2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£90,000-£94,999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8280480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 Mullin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Director - Analysis &amp; Chief Economist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£110,000-£114,999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0204558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SCS4-PS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 Wormald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Permanent Secretary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£170,000-£174,999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9274091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SCS4-PS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Christopher Whitty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Chief Medical Officer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£0-£4,999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5020637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Christopher Young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Director - Infrastructure &amp; Investment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£100,000-£104,999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7745534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Claire Armstrong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Director - Workforce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£90,000-£94,999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6839704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Clara Swinson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Director General - Global Health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£130,000-£134,999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354689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 Charles Pearson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Director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£90,000-£94,999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82881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 Lamberti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Director - Social Distancing Strategy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£100,000-£104,999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708395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 Simmons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Director - Supply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£90,000-£94,999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669609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SCS2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 Whineray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Director - Covid Programme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£90,000-£94,999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03148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84940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176D9-435A-4DD0-A77D-652AF5DF5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15CC29-21FB-4295-A073-0EE625E7BD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AC6FCE-B319-4AE4-985B-AAA50E1E7B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2612" y="1824037"/>
            <a:ext cx="8486775" cy="320992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926629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D60DF-25AE-4586-B1A3-7F0DFEA7E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313D03-EBA2-4BDC-8A13-B04D65C036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4FAA18-2BDE-4D5D-ADF6-AAA05BFBB1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2137" y="1609725"/>
            <a:ext cx="8467725" cy="363855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881778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D7534-7954-4692-9646-B21A12556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5DF0B1-C65C-492F-AECA-3E142A8730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DC50FF-201E-44E2-8550-FCC95ACD2D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3825" y="1833562"/>
            <a:ext cx="4324350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0132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17DAB-8A42-4DA7-A5FF-27AE4817F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9EF5D5-DF12-452A-B0F9-E405D99EDF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BDE40D-E3C2-475A-8240-AA1F321949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173" y="0"/>
            <a:ext cx="486116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D44EBCA-A87A-440B-9A8E-C5C100CBE2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4729" y="0"/>
            <a:ext cx="5410200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9970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743" y="1593724"/>
            <a:ext cx="7667625" cy="7810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34980" y="4090420"/>
            <a:ext cx="54940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https://www.civilservicejobs.service.gov.uk/csr/index.cgi</a:t>
            </a:r>
            <a:r>
              <a:rPr lang="en-GB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368" y="88962"/>
            <a:ext cx="4907453" cy="8728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8408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94360" y="484632"/>
            <a:ext cx="6217920" cy="5692331"/>
          </a:xfrm>
        </p:spPr>
        <p:txBody>
          <a:bodyPr>
            <a:normAutofit/>
          </a:bodyPr>
          <a:lstStyle/>
          <a:p>
            <a:r>
              <a:rPr lang="en-GB" dirty="0"/>
              <a:t>Our Civil Service is rightly admired as one of the best in the world</a:t>
            </a:r>
          </a:p>
          <a:p>
            <a:endParaRPr lang="en-GB" dirty="0"/>
          </a:p>
          <a:p>
            <a:r>
              <a:rPr lang="en-GB" dirty="0"/>
              <a:t>Over the generations it has helped successive governments to overcome unique and complex challenges</a:t>
            </a:r>
          </a:p>
          <a:p>
            <a:endParaRPr lang="en-GB" dirty="0"/>
          </a:p>
          <a:p>
            <a:r>
              <a:rPr lang="en-GB" dirty="0"/>
              <a:t>While the shape and nature of the state has changed, the Civil Service has maintained a core set of responsibilities, and the expertise to fulfil them:</a:t>
            </a:r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336" y="0"/>
            <a:ext cx="4905114" cy="6822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753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8459"/>
          </a:xfrm>
        </p:spPr>
        <p:txBody>
          <a:bodyPr/>
          <a:lstStyle/>
          <a:p>
            <a:r>
              <a:rPr lang="en-GB" dirty="0"/>
              <a:t>Great staff are essential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40080" y="1463040"/>
            <a:ext cx="6181344" cy="523036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We move forward against a backdrop of unprecedented change</a:t>
            </a:r>
          </a:p>
          <a:p>
            <a:r>
              <a:rPr lang="en-GB" dirty="0"/>
              <a:t>But whatever the new challenges the business of government must continue</a:t>
            </a:r>
          </a:p>
          <a:p>
            <a:r>
              <a:rPr lang="en-GB" dirty="0"/>
              <a:t>We need to attract the most capable and public-spirited people Britain has to offer, and build a culture and ways of working that are as good, if not better, than anything on offer anywhere else.</a:t>
            </a:r>
          </a:p>
          <a:p>
            <a:r>
              <a:rPr lang="en-GB" dirty="0"/>
              <a:t>This Workforce Plan sets out what we need to do to make that happen and provides the mechanisms to react flexibly to national priorities.</a:t>
            </a:r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336" y="0"/>
            <a:ext cx="4905114" cy="6822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071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Could you take up this challenge?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The Civil Service must do all it can to attract and retain people of talent and experience from a range of sectors and all walks of life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The Civil Service must build career paths that encourage a breadth of experience and depth of expertise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The Civil Service must develop world-class leaders, who are inspiring, confident and empowering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The Civil Service must be the most inclusive employer in the UK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The Civil Service must develop cost effective and flexible reward structures that enable us to attract, retain and develop the very best talent</a:t>
            </a:r>
          </a:p>
        </p:txBody>
      </p:sp>
    </p:spTree>
    <p:extLst>
      <p:ext uri="{BB962C8B-B14F-4D97-AF65-F5344CB8AC3E}">
        <p14:creationId xmlns:p14="http://schemas.microsoft.com/office/powerpoint/2010/main" val="3113763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1082</Words>
  <Application>Microsoft Office PowerPoint</Application>
  <PresentationFormat>Widescreen</PresentationFormat>
  <Paragraphs>152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The Civil Service: a dynamic, modern working environment?</vt:lpstr>
      <vt:lpstr>Aims</vt:lpstr>
      <vt:lpstr>Government Jobs</vt:lpstr>
      <vt:lpstr>PowerPoint Presentation</vt:lpstr>
      <vt:lpstr>The UK’s Power Base</vt:lpstr>
      <vt:lpstr>PowerPoint Presentation</vt:lpstr>
      <vt:lpstr>PowerPoint Presentation</vt:lpstr>
      <vt:lpstr>PowerPoint Presentation</vt:lpstr>
      <vt:lpstr>PowerPoint Presentation</vt:lpstr>
      <vt:lpstr>Working for ‘the Crown’</vt:lpstr>
      <vt:lpstr>The late Sir Jeremy Heywood in 2016</vt:lpstr>
      <vt:lpstr>Sir Jeremy Heywood</vt:lpstr>
      <vt:lpstr>The 2016 forward-thinking vision</vt:lpstr>
      <vt:lpstr>PowerPoint Presentation</vt:lpstr>
      <vt:lpstr>PowerPoint Presentation</vt:lpstr>
      <vt:lpstr>Pay Bands</vt:lpstr>
      <vt:lpstr>Pay Bands 2019-2020</vt:lpstr>
      <vt:lpstr>PowerPoint Presentation</vt:lpstr>
      <vt:lpstr>PowerPoint Presentation</vt:lpstr>
      <vt:lpstr>PowerPoint Presentation</vt:lpstr>
      <vt:lpstr>PowerPoint Presentation</vt:lpstr>
      <vt:lpstr>Next Steps</vt:lpstr>
      <vt:lpstr>PowerPoint Presentation</vt:lpstr>
      <vt:lpstr>References</vt:lpstr>
      <vt:lpstr>SCS Salaries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Great staff are essential</vt:lpstr>
      <vt:lpstr>Could you take up this challenge?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Civil Service: a dynamic, modern working environment?</dc:title>
  <dc:creator>Mike Durke</dc:creator>
  <cp:lastModifiedBy>Mike Durke</cp:lastModifiedBy>
  <cp:revision>19</cp:revision>
  <dcterms:created xsi:type="dcterms:W3CDTF">2020-01-29T11:34:58Z</dcterms:created>
  <dcterms:modified xsi:type="dcterms:W3CDTF">2025-02-10T12:50:12Z</dcterms:modified>
</cp:coreProperties>
</file>