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561D"/>
    <a:srgbClr val="8B35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81" d="100"/>
          <a:sy n="81" d="100"/>
        </p:scale>
        <p:origin x="725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82AB9C-3850-4479-8DE9-C1F37D1ED93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C96D19B-006B-4387-AC22-AA2F62AB82A7}">
      <dgm:prSet/>
      <dgm:spPr/>
      <dgm:t>
        <a:bodyPr/>
        <a:lstStyle/>
        <a:p>
          <a:r>
            <a:rPr lang="en-US" dirty="0" err="1"/>
            <a:t>Caraher</a:t>
          </a:r>
          <a:r>
            <a:rPr lang="en-US" dirty="0"/>
            <a:t>, M., Lloyd, S., Mansfield, M., Alp, C., Brewster, Z. and Gresham, J., 2016. Secondary school pupils’ food choices around schools in a London borough: Fast food and walls of crisps. </a:t>
          </a:r>
          <a:r>
            <a:rPr lang="en-US" i="1" dirty="0"/>
            <a:t>Appetite</a:t>
          </a:r>
          <a:r>
            <a:rPr lang="en-US" dirty="0"/>
            <a:t>, </a:t>
          </a:r>
          <a:r>
            <a:rPr lang="en-US" i="1" dirty="0"/>
            <a:t>103</a:t>
          </a:r>
          <a:r>
            <a:rPr lang="en-US" dirty="0"/>
            <a:t>, pp.208-220.</a:t>
          </a:r>
        </a:p>
      </dgm:t>
    </dgm:pt>
    <dgm:pt modelId="{B6218B46-E343-4836-BA92-CC23C1E075AF}" type="parTrans" cxnId="{4E7B593A-EBC9-4E77-BA59-41ED877D7E70}">
      <dgm:prSet/>
      <dgm:spPr/>
      <dgm:t>
        <a:bodyPr/>
        <a:lstStyle/>
        <a:p>
          <a:endParaRPr lang="en-US"/>
        </a:p>
      </dgm:t>
    </dgm:pt>
    <dgm:pt modelId="{8958DD7D-ADF6-42A6-8F81-CE36A436FB32}" type="sibTrans" cxnId="{4E7B593A-EBC9-4E77-BA59-41ED877D7E70}">
      <dgm:prSet/>
      <dgm:spPr/>
      <dgm:t>
        <a:bodyPr/>
        <a:lstStyle/>
        <a:p>
          <a:endParaRPr lang="en-US"/>
        </a:p>
      </dgm:t>
    </dgm:pt>
    <dgm:pt modelId="{A083DCB2-90F4-4480-8377-4D33D38CC0DC}">
      <dgm:prSet/>
      <dgm:spPr/>
      <dgm:t>
        <a:bodyPr/>
        <a:lstStyle/>
        <a:p>
          <a:r>
            <a:rPr lang="en-US" dirty="0"/>
            <a:t>Coles, B. and </a:t>
          </a:r>
          <a:r>
            <a:rPr lang="en-US" dirty="0" err="1"/>
            <a:t>Crang</a:t>
          </a:r>
          <a:r>
            <a:rPr lang="en-US" dirty="0"/>
            <a:t>, P., 2013. 6 Placing alternative consumption: Commodity fetishism in Borough Fine Foods Market, London. In </a:t>
          </a:r>
          <a:r>
            <a:rPr lang="en-US" i="1" dirty="0"/>
            <a:t>Ethical consumption</a:t>
          </a:r>
          <a:r>
            <a:rPr lang="en-US" dirty="0"/>
            <a:t> (pp. 87-102). Routledge.</a:t>
          </a:r>
        </a:p>
      </dgm:t>
    </dgm:pt>
    <dgm:pt modelId="{58372909-4B6D-49E7-B2D3-4519ED03262D}" type="parTrans" cxnId="{DCE0C73D-4ECB-41B9-AE7E-E77D1B7A688D}">
      <dgm:prSet/>
      <dgm:spPr/>
      <dgm:t>
        <a:bodyPr/>
        <a:lstStyle/>
        <a:p>
          <a:endParaRPr lang="en-US"/>
        </a:p>
      </dgm:t>
    </dgm:pt>
    <dgm:pt modelId="{628CE982-C417-4F6E-AAF5-FB4133D3A8C3}" type="sibTrans" cxnId="{DCE0C73D-4ECB-41B9-AE7E-E77D1B7A688D}">
      <dgm:prSet/>
      <dgm:spPr/>
      <dgm:t>
        <a:bodyPr/>
        <a:lstStyle/>
        <a:p>
          <a:endParaRPr lang="en-US"/>
        </a:p>
      </dgm:t>
    </dgm:pt>
    <dgm:pt modelId="{A26486B1-1A34-4C6C-A98D-00B9202D4475}">
      <dgm:prSet/>
      <dgm:spPr/>
      <dgm:t>
        <a:bodyPr/>
        <a:lstStyle/>
        <a:p>
          <a:r>
            <a:rPr lang="en-US" dirty="0"/>
            <a:t>Di </a:t>
          </a:r>
          <a:r>
            <a:rPr lang="en-US" dirty="0" err="1"/>
            <a:t>Cagno</a:t>
          </a:r>
          <a:r>
            <a:rPr lang="en-US" dirty="0"/>
            <a:t>, R., </a:t>
          </a:r>
          <a:r>
            <a:rPr lang="en-US" dirty="0" err="1"/>
            <a:t>Filannino</a:t>
          </a:r>
          <a:r>
            <a:rPr lang="en-US" dirty="0"/>
            <a:t>, P., </a:t>
          </a:r>
          <a:r>
            <a:rPr lang="en-US" dirty="0" err="1"/>
            <a:t>Cantatore</a:t>
          </a:r>
          <a:r>
            <a:rPr lang="en-US" dirty="0"/>
            <a:t>, V., Polo, A., </a:t>
          </a:r>
          <a:r>
            <a:rPr lang="en-US" dirty="0" err="1"/>
            <a:t>Celano</a:t>
          </a:r>
          <a:r>
            <a:rPr lang="en-US" dirty="0"/>
            <a:t>, G., Martinovic, A., </a:t>
          </a:r>
          <a:r>
            <a:rPr lang="en-US" dirty="0" err="1"/>
            <a:t>Cavoski</a:t>
          </a:r>
          <a:r>
            <a:rPr lang="en-US" dirty="0"/>
            <a:t>, I. and </a:t>
          </a:r>
          <a:r>
            <a:rPr lang="en-US" dirty="0" err="1"/>
            <a:t>Gobbetti</a:t>
          </a:r>
          <a:r>
            <a:rPr lang="en-US" dirty="0"/>
            <a:t>, M., 2020. Design of potential probiotic yeast starters tailored for making a cornelian cherry (</a:t>
          </a:r>
          <a:r>
            <a:rPr lang="en-US" dirty="0" err="1"/>
            <a:t>Cornus</a:t>
          </a:r>
          <a:r>
            <a:rPr lang="en-US" dirty="0"/>
            <a:t> mas L.) functional beverage. </a:t>
          </a:r>
          <a:r>
            <a:rPr lang="en-US" i="1" dirty="0"/>
            <a:t>International journal of food microbiology</a:t>
          </a:r>
          <a:r>
            <a:rPr lang="en-US" dirty="0"/>
            <a:t>, </a:t>
          </a:r>
          <a:r>
            <a:rPr lang="en-US" i="1" dirty="0"/>
            <a:t>323</a:t>
          </a:r>
          <a:r>
            <a:rPr lang="en-US" dirty="0"/>
            <a:t>, p.108591.</a:t>
          </a:r>
        </a:p>
      </dgm:t>
    </dgm:pt>
    <dgm:pt modelId="{15DB47AC-B8B4-4862-8C4F-00C3AA287E99}" type="parTrans" cxnId="{22E58145-A995-4A7C-95D0-5888D92C3B66}">
      <dgm:prSet/>
      <dgm:spPr/>
      <dgm:t>
        <a:bodyPr/>
        <a:lstStyle/>
        <a:p>
          <a:endParaRPr lang="en-US"/>
        </a:p>
      </dgm:t>
    </dgm:pt>
    <dgm:pt modelId="{06686638-B31F-4106-BE34-6968F3DF7973}" type="sibTrans" cxnId="{22E58145-A995-4A7C-95D0-5888D92C3B66}">
      <dgm:prSet/>
      <dgm:spPr/>
      <dgm:t>
        <a:bodyPr/>
        <a:lstStyle/>
        <a:p>
          <a:endParaRPr lang="en-US"/>
        </a:p>
      </dgm:t>
    </dgm:pt>
    <dgm:pt modelId="{7644C112-EFCA-4927-A76F-831D213E605C}">
      <dgm:prSet/>
      <dgm:spPr/>
      <dgm:t>
        <a:bodyPr/>
        <a:lstStyle/>
        <a:p>
          <a:r>
            <a:rPr lang="en-US"/>
            <a:t>Hay, B., 2018. ‘Why do kids’ menus always have chicken nuggets?’: Children’s observations on the provision of food in hotels on family holidays. </a:t>
          </a:r>
          <a:r>
            <a:rPr lang="en-US" i="1"/>
            <a:t>Hospitality &amp; Society</a:t>
          </a:r>
          <a:r>
            <a:rPr lang="en-US"/>
            <a:t>, </a:t>
          </a:r>
          <a:r>
            <a:rPr lang="en-US" i="1"/>
            <a:t>8</a:t>
          </a:r>
          <a:r>
            <a:rPr lang="en-US"/>
            <a:t>(1), pp.69-96.</a:t>
          </a:r>
        </a:p>
      </dgm:t>
    </dgm:pt>
    <dgm:pt modelId="{435F4214-D317-41C2-AE0B-25072F62DB35}" type="parTrans" cxnId="{2961837A-0A61-48ED-AE89-F89354A5DD0C}">
      <dgm:prSet/>
      <dgm:spPr/>
      <dgm:t>
        <a:bodyPr/>
        <a:lstStyle/>
        <a:p>
          <a:endParaRPr lang="en-US"/>
        </a:p>
      </dgm:t>
    </dgm:pt>
    <dgm:pt modelId="{9CBDE8CB-6BF0-4F2C-9955-B8312048C13E}" type="sibTrans" cxnId="{2961837A-0A61-48ED-AE89-F89354A5DD0C}">
      <dgm:prSet/>
      <dgm:spPr/>
      <dgm:t>
        <a:bodyPr/>
        <a:lstStyle/>
        <a:p>
          <a:endParaRPr lang="en-US"/>
        </a:p>
      </dgm:t>
    </dgm:pt>
    <dgm:pt modelId="{75797040-51DA-4837-BC29-C537A0C315FD}">
      <dgm:prSet/>
      <dgm:spPr/>
      <dgm:t>
        <a:bodyPr/>
        <a:lstStyle/>
        <a:p>
          <a:r>
            <a:rPr lang="en-US"/>
            <a:t>Khosravi, S., Safari, M., Emam‐Djomeh, Z. and Golmakani, M.T., 2019. Development of fermented date syrup using Kombucha starter culture. </a:t>
          </a:r>
          <a:r>
            <a:rPr lang="en-US" i="1"/>
            <a:t>Journal of Food Processing and Preservation</a:t>
          </a:r>
          <a:r>
            <a:rPr lang="en-US"/>
            <a:t>, </a:t>
          </a:r>
          <a:r>
            <a:rPr lang="en-US" i="1"/>
            <a:t>43</a:t>
          </a:r>
          <a:r>
            <a:rPr lang="en-US"/>
            <a:t>(2), p.e13872.</a:t>
          </a:r>
        </a:p>
      </dgm:t>
    </dgm:pt>
    <dgm:pt modelId="{FEF0786D-2226-4376-9358-B564CFC958FF}" type="parTrans" cxnId="{9974047C-6326-4553-BB0F-73D74345258F}">
      <dgm:prSet/>
      <dgm:spPr/>
      <dgm:t>
        <a:bodyPr/>
        <a:lstStyle/>
        <a:p>
          <a:endParaRPr lang="en-US"/>
        </a:p>
      </dgm:t>
    </dgm:pt>
    <dgm:pt modelId="{3C965E7A-6D5D-40B8-8A04-625A1D3267CF}" type="sibTrans" cxnId="{9974047C-6326-4553-BB0F-73D74345258F}">
      <dgm:prSet/>
      <dgm:spPr/>
      <dgm:t>
        <a:bodyPr/>
        <a:lstStyle/>
        <a:p>
          <a:endParaRPr lang="en-US"/>
        </a:p>
      </dgm:t>
    </dgm:pt>
    <dgm:pt modelId="{344D37D1-656F-43C2-BD14-F2C92F4CD7FB}">
      <dgm:prSet/>
      <dgm:spPr/>
      <dgm:t>
        <a:bodyPr/>
        <a:lstStyle/>
        <a:p>
          <a:r>
            <a:rPr lang="en-US"/>
            <a:t>Schmutz, U., Kneafsey, M., Kay, C.S., Doernberg, A. and Zasada, I., 2018. Sustainability impact assessments of different urban short food supply chains: examples from London, UK. </a:t>
          </a:r>
          <a:r>
            <a:rPr lang="en-US" i="1"/>
            <a:t>Renewable Agriculture and Food Systems</a:t>
          </a:r>
          <a:r>
            <a:rPr lang="en-US"/>
            <a:t>, </a:t>
          </a:r>
          <a:r>
            <a:rPr lang="en-US" i="1"/>
            <a:t>33</a:t>
          </a:r>
          <a:r>
            <a:rPr lang="en-US"/>
            <a:t>(6), pp.518-529.</a:t>
          </a:r>
        </a:p>
      </dgm:t>
    </dgm:pt>
    <dgm:pt modelId="{B2A928CE-8059-4025-88DF-3F9024210754}" type="parTrans" cxnId="{CD3F8E5C-2FAC-4339-9B77-78BFE0FAB8B2}">
      <dgm:prSet/>
      <dgm:spPr/>
      <dgm:t>
        <a:bodyPr/>
        <a:lstStyle/>
        <a:p>
          <a:endParaRPr lang="en-US"/>
        </a:p>
      </dgm:t>
    </dgm:pt>
    <dgm:pt modelId="{5BCDAEAE-2CB1-4ADB-8389-C5DFAEC35FFF}" type="sibTrans" cxnId="{CD3F8E5C-2FAC-4339-9B77-78BFE0FAB8B2}">
      <dgm:prSet/>
      <dgm:spPr/>
      <dgm:t>
        <a:bodyPr/>
        <a:lstStyle/>
        <a:p>
          <a:endParaRPr lang="en-US"/>
        </a:p>
      </dgm:t>
    </dgm:pt>
    <dgm:pt modelId="{BE02A689-E456-458A-8447-3405FCDF0894}">
      <dgm:prSet/>
      <dgm:spPr/>
      <dgm:t>
        <a:bodyPr/>
        <a:lstStyle/>
        <a:p>
          <a:r>
            <a:rPr lang="en-US"/>
            <a:t>Stuckler, D. and Nestle, M., 2012. Big food, food systems, and global health. </a:t>
          </a:r>
          <a:r>
            <a:rPr lang="en-US" i="1"/>
            <a:t>PLoS medicine</a:t>
          </a:r>
          <a:r>
            <a:rPr lang="en-US"/>
            <a:t>, </a:t>
          </a:r>
          <a:r>
            <a:rPr lang="en-US" i="1"/>
            <a:t>9</a:t>
          </a:r>
          <a:r>
            <a:rPr lang="en-US"/>
            <a:t>(6), p.e1001242.</a:t>
          </a:r>
        </a:p>
      </dgm:t>
    </dgm:pt>
    <dgm:pt modelId="{2DD9DEB9-F257-46C6-BE84-FEA1A99D2B11}" type="parTrans" cxnId="{BB6F1CEA-20F4-4278-9606-E90732BD6224}">
      <dgm:prSet/>
      <dgm:spPr/>
      <dgm:t>
        <a:bodyPr/>
        <a:lstStyle/>
        <a:p>
          <a:endParaRPr lang="en-US"/>
        </a:p>
      </dgm:t>
    </dgm:pt>
    <dgm:pt modelId="{E4A9B07F-4A83-4B7D-86E4-1B3DB8A4A54C}" type="sibTrans" cxnId="{BB6F1CEA-20F4-4278-9606-E90732BD6224}">
      <dgm:prSet/>
      <dgm:spPr/>
      <dgm:t>
        <a:bodyPr/>
        <a:lstStyle/>
        <a:p>
          <a:endParaRPr lang="en-US"/>
        </a:p>
      </dgm:t>
    </dgm:pt>
    <dgm:pt modelId="{88F7728E-B772-4F06-81E0-9C835806BC86}">
      <dgm:prSet/>
      <dgm:spPr/>
      <dgm:t>
        <a:bodyPr/>
        <a:lstStyle/>
        <a:p>
          <a:r>
            <a:rPr lang="en-US" dirty="0" err="1"/>
            <a:t>Yépez</a:t>
          </a:r>
          <a:r>
            <a:rPr lang="en-US" dirty="0"/>
            <a:t>, A., Russo, P., Spano, G., Khomenko, I., </a:t>
          </a:r>
          <a:r>
            <a:rPr lang="en-US" dirty="0" err="1"/>
            <a:t>Biasioli</a:t>
          </a:r>
          <a:r>
            <a:rPr lang="en-US" dirty="0"/>
            <a:t>, F., </a:t>
          </a:r>
          <a:r>
            <a:rPr lang="en-US" dirty="0" err="1"/>
            <a:t>Capozzi</a:t>
          </a:r>
          <a:r>
            <a:rPr lang="en-US" dirty="0"/>
            <a:t>, V. and Aznar, R., 2019. In situ riboflavin fortification of different kefir-like cereal-based beverages using selected Andean LAB strains. </a:t>
          </a:r>
          <a:r>
            <a:rPr lang="en-US" i="1" dirty="0"/>
            <a:t>Food microbiology</a:t>
          </a:r>
          <a:r>
            <a:rPr lang="en-US" dirty="0"/>
            <a:t>, </a:t>
          </a:r>
          <a:r>
            <a:rPr lang="en-US" i="1" dirty="0"/>
            <a:t>77</a:t>
          </a:r>
          <a:r>
            <a:rPr lang="en-US" dirty="0"/>
            <a:t>, pp.61-68.</a:t>
          </a:r>
        </a:p>
      </dgm:t>
    </dgm:pt>
    <dgm:pt modelId="{CEE820DD-2642-4291-893E-372795608AC5}" type="parTrans" cxnId="{316518D2-FAC8-41E1-898F-95745E9B67C3}">
      <dgm:prSet/>
      <dgm:spPr/>
      <dgm:t>
        <a:bodyPr/>
        <a:lstStyle/>
        <a:p>
          <a:endParaRPr lang="en-US"/>
        </a:p>
      </dgm:t>
    </dgm:pt>
    <dgm:pt modelId="{9F29E594-4F10-45D4-9B53-A5887E059283}" type="sibTrans" cxnId="{316518D2-FAC8-41E1-898F-95745E9B67C3}">
      <dgm:prSet/>
      <dgm:spPr/>
      <dgm:t>
        <a:bodyPr/>
        <a:lstStyle/>
        <a:p>
          <a:endParaRPr lang="en-US"/>
        </a:p>
      </dgm:t>
    </dgm:pt>
    <dgm:pt modelId="{CEA9DA1C-8CA8-4F09-8733-581A93215F17}" type="pres">
      <dgm:prSet presAssocID="{F782AB9C-3850-4479-8DE9-C1F37D1ED934}" presName="linear" presStyleCnt="0">
        <dgm:presLayoutVars>
          <dgm:animLvl val="lvl"/>
          <dgm:resizeHandles val="exact"/>
        </dgm:presLayoutVars>
      </dgm:prSet>
      <dgm:spPr/>
    </dgm:pt>
    <dgm:pt modelId="{A44A934E-D89D-4FCF-B1E0-B1805A481B83}" type="pres">
      <dgm:prSet presAssocID="{6C96D19B-006B-4387-AC22-AA2F62AB82A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8BDBF675-DB45-4D26-8E4F-A8E0E4BC6C04}" type="pres">
      <dgm:prSet presAssocID="{8958DD7D-ADF6-42A6-8F81-CE36A436FB32}" presName="spacer" presStyleCnt="0"/>
      <dgm:spPr/>
    </dgm:pt>
    <dgm:pt modelId="{50582F81-0309-40D0-9314-33D3E09497C6}" type="pres">
      <dgm:prSet presAssocID="{A083DCB2-90F4-4480-8377-4D33D38CC0DC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87125E65-DE92-4CEE-A5A9-D28E649D1CAF}" type="pres">
      <dgm:prSet presAssocID="{628CE982-C417-4F6E-AAF5-FB4133D3A8C3}" presName="spacer" presStyleCnt="0"/>
      <dgm:spPr/>
    </dgm:pt>
    <dgm:pt modelId="{80663179-BC66-4C78-BED6-F13733B35549}" type="pres">
      <dgm:prSet presAssocID="{A26486B1-1A34-4C6C-A98D-00B9202D4475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686A2C8C-52E1-4838-8DB5-FF9114059E5E}" type="pres">
      <dgm:prSet presAssocID="{06686638-B31F-4106-BE34-6968F3DF7973}" presName="spacer" presStyleCnt="0"/>
      <dgm:spPr/>
    </dgm:pt>
    <dgm:pt modelId="{82699E6C-1638-4F8F-ABB0-BDEBE0BCF284}" type="pres">
      <dgm:prSet presAssocID="{7644C112-EFCA-4927-A76F-831D213E605C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EFBE85BF-FDC5-4661-ABF9-C04EA596C8F2}" type="pres">
      <dgm:prSet presAssocID="{9CBDE8CB-6BF0-4F2C-9955-B8312048C13E}" presName="spacer" presStyleCnt="0"/>
      <dgm:spPr/>
    </dgm:pt>
    <dgm:pt modelId="{4EE57D5C-B590-4E5F-85E6-6767D15B371B}" type="pres">
      <dgm:prSet presAssocID="{75797040-51DA-4837-BC29-C537A0C315F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4B2650F6-866D-431E-954C-52242A31091B}" type="pres">
      <dgm:prSet presAssocID="{3C965E7A-6D5D-40B8-8A04-625A1D3267CF}" presName="spacer" presStyleCnt="0"/>
      <dgm:spPr/>
    </dgm:pt>
    <dgm:pt modelId="{F3BB6C9C-BA26-433E-9720-37C8205DBBE6}" type="pres">
      <dgm:prSet presAssocID="{344D37D1-656F-43C2-BD14-F2C92F4CD7FB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2D555C9C-7D95-4646-98FE-5309761877EC}" type="pres">
      <dgm:prSet presAssocID="{5BCDAEAE-2CB1-4ADB-8389-C5DFAEC35FFF}" presName="spacer" presStyleCnt="0"/>
      <dgm:spPr/>
    </dgm:pt>
    <dgm:pt modelId="{0D240673-9665-4D2F-9938-23D4B7C5DD2C}" type="pres">
      <dgm:prSet presAssocID="{BE02A689-E456-458A-8447-3405FCDF089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5B524FFC-E8F8-46DC-84D5-198304EC719E}" type="pres">
      <dgm:prSet presAssocID="{E4A9B07F-4A83-4B7D-86E4-1B3DB8A4A54C}" presName="spacer" presStyleCnt="0"/>
      <dgm:spPr/>
    </dgm:pt>
    <dgm:pt modelId="{A8567366-C470-45A0-A8A9-BFD2168D67BB}" type="pres">
      <dgm:prSet presAssocID="{88F7728E-B772-4F06-81E0-9C835806BC8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C0B6F809-3EBB-483F-BDA9-42779261682B}" type="presOf" srcId="{A083DCB2-90F4-4480-8377-4D33D38CC0DC}" destId="{50582F81-0309-40D0-9314-33D3E09497C6}" srcOrd="0" destOrd="0" presId="urn:microsoft.com/office/officeart/2005/8/layout/vList2"/>
    <dgm:cxn modelId="{4E7B593A-EBC9-4E77-BA59-41ED877D7E70}" srcId="{F782AB9C-3850-4479-8DE9-C1F37D1ED934}" destId="{6C96D19B-006B-4387-AC22-AA2F62AB82A7}" srcOrd="0" destOrd="0" parTransId="{B6218B46-E343-4836-BA92-CC23C1E075AF}" sibTransId="{8958DD7D-ADF6-42A6-8F81-CE36A436FB32}"/>
    <dgm:cxn modelId="{DCE0C73D-4ECB-41B9-AE7E-E77D1B7A688D}" srcId="{F782AB9C-3850-4479-8DE9-C1F37D1ED934}" destId="{A083DCB2-90F4-4480-8377-4D33D38CC0DC}" srcOrd="1" destOrd="0" parTransId="{58372909-4B6D-49E7-B2D3-4519ED03262D}" sibTransId="{628CE982-C417-4F6E-AAF5-FB4133D3A8C3}"/>
    <dgm:cxn modelId="{CD3F8E5C-2FAC-4339-9B77-78BFE0FAB8B2}" srcId="{F782AB9C-3850-4479-8DE9-C1F37D1ED934}" destId="{344D37D1-656F-43C2-BD14-F2C92F4CD7FB}" srcOrd="5" destOrd="0" parTransId="{B2A928CE-8059-4025-88DF-3F9024210754}" sibTransId="{5BCDAEAE-2CB1-4ADB-8389-C5DFAEC35FFF}"/>
    <dgm:cxn modelId="{07EDFF5F-2C50-45A5-A4B9-51F30AEEACF5}" type="presOf" srcId="{75797040-51DA-4837-BC29-C537A0C315FD}" destId="{4EE57D5C-B590-4E5F-85E6-6767D15B371B}" srcOrd="0" destOrd="0" presId="urn:microsoft.com/office/officeart/2005/8/layout/vList2"/>
    <dgm:cxn modelId="{65FC5E65-98F0-4EBE-9200-29A50D4066B2}" type="presOf" srcId="{344D37D1-656F-43C2-BD14-F2C92F4CD7FB}" destId="{F3BB6C9C-BA26-433E-9720-37C8205DBBE6}" srcOrd="0" destOrd="0" presId="urn:microsoft.com/office/officeart/2005/8/layout/vList2"/>
    <dgm:cxn modelId="{22E58145-A995-4A7C-95D0-5888D92C3B66}" srcId="{F782AB9C-3850-4479-8DE9-C1F37D1ED934}" destId="{A26486B1-1A34-4C6C-A98D-00B9202D4475}" srcOrd="2" destOrd="0" parTransId="{15DB47AC-B8B4-4862-8C4F-00C3AA287E99}" sibTransId="{06686638-B31F-4106-BE34-6968F3DF7973}"/>
    <dgm:cxn modelId="{0930AE4F-FF5B-4B4E-97D4-31D2FE008601}" type="presOf" srcId="{7644C112-EFCA-4927-A76F-831D213E605C}" destId="{82699E6C-1638-4F8F-ABB0-BDEBE0BCF284}" srcOrd="0" destOrd="0" presId="urn:microsoft.com/office/officeart/2005/8/layout/vList2"/>
    <dgm:cxn modelId="{2961837A-0A61-48ED-AE89-F89354A5DD0C}" srcId="{F782AB9C-3850-4479-8DE9-C1F37D1ED934}" destId="{7644C112-EFCA-4927-A76F-831D213E605C}" srcOrd="3" destOrd="0" parTransId="{435F4214-D317-41C2-AE0B-25072F62DB35}" sibTransId="{9CBDE8CB-6BF0-4F2C-9955-B8312048C13E}"/>
    <dgm:cxn modelId="{9974047C-6326-4553-BB0F-73D74345258F}" srcId="{F782AB9C-3850-4479-8DE9-C1F37D1ED934}" destId="{75797040-51DA-4837-BC29-C537A0C315FD}" srcOrd="4" destOrd="0" parTransId="{FEF0786D-2226-4376-9358-B564CFC958FF}" sibTransId="{3C965E7A-6D5D-40B8-8A04-625A1D3267CF}"/>
    <dgm:cxn modelId="{9D6F248B-C07D-45CC-BA57-EF32124C27F3}" type="presOf" srcId="{6C96D19B-006B-4387-AC22-AA2F62AB82A7}" destId="{A44A934E-D89D-4FCF-B1E0-B1805A481B83}" srcOrd="0" destOrd="0" presId="urn:microsoft.com/office/officeart/2005/8/layout/vList2"/>
    <dgm:cxn modelId="{D53589B4-0FE7-4D19-AA90-DB4A341A4F3C}" type="presOf" srcId="{F782AB9C-3850-4479-8DE9-C1F37D1ED934}" destId="{CEA9DA1C-8CA8-4F09-8733-581A93215F17}" srcOrd="0" destOrd="0" presId="urn:microsoft.com/office/officeart/2005/8/layout/vList2"/>
    <dgm:cxn modelId="{316518D2-FAC8-41E1-898F-95745E9B67C3}" srcId="{F782AB9C-3850-4479-8DE9-C1F37D1ED934}" destId="{88F7728E-B772-4F06-81E0-9C835806BC86}" srcOrd="7" destOrd="0" parTransId="{CEE820DD-2642-4291-893E-372795608AC5}" sibTransId="{9F29E594-4F10-45D4-9B53-A5887E059283}"/>
    <dgm:cxn modelId="{74F29CD3-5DF6-4933-B11A-7B71DE7086E6}" type="presOf" srcId="{88F7728E-B772-4F06-81E0-9C835806BC86}" destId="{A8567366-C470-45A0-A8A9-BFD2168D67BB}" srcOrd="0" destOrd="0" presId="urn:microsoft.com/office/officeart/2005/8/layout/vList2"/>
    <dgm:cxn modelId="{BB6F1CEA-20F4-4278-9606-E90732BD6224}" srcId="{F782AB9C-3850-4479-8DE9-C1F37D1ED934}" destId="{BE02A689-E456-458A-8447-3405FCDF0894}" srcOrd="6" destOrd="0" parTransId="{2DD9DEB9-F257-46C6-BE84-FEA1A99D2B11}" sibTransId="{E4A9B07F-4A83-4B7D-86E4-1B3DB8A4A54C}"/>
    <dgm:cxn modelId="{72C277ED-B1B0-4A00-8189-6EA225C21308}" type="presOf" srcId="{A26486B1-1A34-4C6C-A98D-00B9202D4475}" destId="{80663179-BC66-4C78-BED6-F13733B35549}" srcOrd="0" destOrd="0" presId="urn:microsoft.com/office/officeart/2005/8/layout/vList2"/>
    <dgm:cxn modelId="{AAE5BAFF-967D-436C-A6FF-B938C0533B32}" type="presOf" srcId="{BE02A689-E456-458A-8447-3405FCDF0894}" destId="{0D240673-9665-4D2F-9938-23D4B7C5DD2C}" srcOrd="0" destOrd="0" presId="urn:microsoft.com/office/officeart/2005/8/layout/vList2"/>
    <dgm:cxn modelId="{FF0FAB6B-66DD-4728-97DE-955C61AA9563}" type="presParOf" srcId="{CEA9DA1C-8CA8-4F09-8733-581A93215F17}" destId="{A44A934E-D89D-4FCF-B1E0-B1805A481B83}" srcOrd="0" destOrd="0" presId="urn:microsoft.com/office/officeart/2005/8/layout/vList2"/>
    <dgm:cxn modelId="{DD06C5B2-44C9-4FB3-B503-280D12F19F19}" type="presParOf" srcId="{CEA9DA1C-8CA8-4F09-8733-581A93215F17}" destId="{8BDBF675-DB45-4D26-8E4F-A8E0E4BC6C04}" srcOrd="1" destOrd="0" presId="urn:microsoft.com/office/officeart/2005/8/layout/vList2"/>
    <dgm:cxn modelId="{0EFD63F9-B48A-4B2E-AC75-84C0FED94A16}" type="presParOf" srcId="{CEA9DA1C-8CA8-4F09-8733-581A93215F17}" destId="{50582F81-0309-40D0-9314-33D3E09497C6}" srcOrd="2" destOrd="0" presId="urn:microsoft.com/office/officeart/2005/8/layout/vList2"/>
    <dgm:cxn modelId="{7429BDAF-07CF-4A97-80D5-260132EB2370}" type="presParOf" srcId="{CEA9DA1C-8CA8-4F09-8733-581A93215F17}" destId="{87125E65-DE92-4CEE-A5A9-D28E649D1CAF}" srcOrd="3" destOrd="0" presId="urn:microsoft.com/office/officeart/2005/8/layout/vList2"/>
    <dgm:cxn modelId="{0A2070E9-2210-4E26-84C8-99AEFB327410}" type="presParOf" srcId="{CEA9DA1C-8CA8-4F09-8733-581A93215F17}" destId="{80663179-BC66-4C78-BED6-F13733B35549}" srcOrd="4" destOrd="0" presId="urn:microsoft.com/office/officeart/2005/8/layout/vList2"/>
    <dgm:cxn modelId="{C2A901BB-E35E-440D-A5DD-EEFFB254FC36}" type="presParOf" srcId="{CEA9DA1C-8CA8-4F09-8733-581A93215F17}" destId="{686A2C8C-52E1-4838-8DB5-FF9114059E5E}" srcOrd="5" destOrd="0" presId="urn:microsoft.com/office/officeart/2005/8/layout/vList2"/>
    <dgm:cxn modelId="{D29B9832-2B05-4090-9DC2-78455D33AEA9}" type="presParOf" srcId="{CEA9DA1C-8CA8-4F09-8733-581A93215F17}" destId="{82699E6C-1638-4F8F-ABB0-BDEBE0BCF284}" srcOrd="6" destOrd="0" presId="urn:microsoft.com/office/officeart/2005/8/layout/vList2"/>
    <dgm:cxn modelId="{7E2F11C4-923C-418F-B6F2-0A21A782031B}" type="presParOf" srcId="{CEA9DA1C-8CA8-4F09-8733-581A93215F17}" destId="{EFBE85BF-FDC5-4661-ABF9-C04EA596C8F2}" srcOrd="7" destOrd="0" presId="urn:microsoft.com/office/officeart/2005/8/layout/vList2"/>
    <dgm:cxn modelId="{5ECBF75B-6B53-4F63-98AB-64AEB5B325C5}" type="presParOf" srcId="{CEA9DA1C-8CA8-4F09-8733-581A93215F17}" destId="{4EE57D5C-B590-4E5F-85E6-6767D15B371B}" srcOrd="8" destOrd="0" presId="urn:microsoft.com/office/officeart/2005/8/layout/vList2"/>
    <dgm:cxn modelId="{C6D5047A-C206-40C6-BDCB-903962FD751D}" type="presParOf" srcId="{CEA9DA1C-8CA8-4F09-8733-581A93215F17}" destId="{4B2650F6-866D-431E-954C-52242A31091B}" srcOrd="9" destOrd="0" presId="urn:microsoft.com/office/officeart/2005/8/layout/vList2"/>
    <dgm:cxn modelId="{074A0E4E-8A23-4727-9FC1-5DEADB349247}" type="presParOf" srcId="{CEA9DA1C-8CA8-4F09-8733-581A93215F17}" destId="{F3BB6C9C-BA26-433E-9720-37C8205DBBE6}" srcOrd="10" destOrd="0" presId="urn:microsoft.com/office/officeart/2005/8/layout/vList2"/>
    <dgm:cxn modelId="{02F1DDB6-23A1-4390-877D-777DCE6CA919}" type="presParOf" srcId="{CEA9DA1C-8CA8-4F09-8733-581A93215F17}" destId="{2D555C9C-7D95-4646-98FE-5309761877EC}" srcOrd="11" destOrd="0" presId="urn:microsoft.com/office/officeart/2005/8/layout/vList2"/>
    <dgm:cxn modelId="{100EDA0E-24CA-4676-BBD6-44FED4817876}" type="presParOf" srcId="{CEA9DA1C-8CA8-4F09-8733-581A93215F17}" destId="{0D240673-9665-4D2F-9938-23D4B7C5DD2C}" srcOrd="12" destOrd="0" presId="urn:microsoft.com/office/officeart/2005/8/layout/vList2"/>
    <dgm:cxn modelId="{CBB48D15-3955-4228-8A82-0DB64E4B51AE}" type="presParOf" srcId="{CEA9DA1C-8CA8-4F09-8733-581A93215F17}" destId="{5B524FFC-E8F8-46DC-84D5-198304EC719E}" srcOrd="13" destOrd="0" presId="urn:microsoft.com/office/officeart/2005/8/layout/vList2"/>
    <dgm:cxn modelId="{2AD468C5-BD1E-42AB-97B7-5C8C43B61FDE}" type="presParOf" srcId="{CEA9DA1C-8CA8-4F09-8733-581A93215F17}" destId="{A8567366-C470-45A0-A8A9-BFD2168D67BB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4A934E-D89D-4FCF-B1E0-B1805A481B83}">
      <dsp:nvSpPr>
        <dsp:cNvPr id="0" name=""/>
        <dsp:cNvSpPr/>
      </dsp:nvSpPr>
      <dsp:spPr>
        <a:xfrm>
          <a:off x="0" y="18846"/>
          <a:ext cx="6797675" cy="6712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Caraher</a:t>
          </a:r>
          <a:r>
            <a:rPr lang="en-US" sz="1200" kern="1200" dirty="0"/>
            <a:t>, M., Lloyd, S., Mansfield, M., Alp, C., Brewster, Z. and Gresham, J., 2016. Secondary school pupils’ food choices around schools in a London borough: Fast food and walls of crisps. </a:t>
          </a:r>
          <a:r>
            <a:rPr lang="en-US" sz="1200" i="1" kern="1200" dirty="0"/>
            <a:t>Appetite</a:t>
          </a:r>
          <a:r>
            <a:rPr lang="en-US" sz="1200" kern="1200" dirty="0"/>
            <a:t>, </a:t>
          </a:r>
          <a:r>
            <a:rPr lang="en-US" sz="1200" i="1" kern="1200" dirty="0"/>
            <a:t>103</a:t>
          </a:r>
          <a:r>
            <a:rPr lang="en-US" sz="1200" kern="1200" dirty="0"/>
            <a:t>, pp.208-220.</a:t>
          </a:r>
        </a:p>
      </dsp:txBody>
      <dsp:txXfrm>
        <a:off x="32770" y="51616"/>
        <a:ext cx="6732135" cy="605747"/>
      </dsp:txXfrm>
    </dsp:sp>
    <dsp:sp modelId="{50582F81-0309-40D0-9314-33D3E09497C6}">
      <dsp:nvSpPr>
        <dsp:cNvPr id="0" name=""/>
        <dsp:cNvSpPr/>
      </dsp:nvSpPr>
      <dsp:spPr>
        <a:xfrm>
          <a:off x="0" y="724693"/>
          <a:ext cx="6797675" cy="671287"/>
        </a:xfrm>
        <a:prstGeom prst="round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Coles, B. and </a:t>
          </a:r>
          <a:r>
            <a:rPr lang="en-US" sz="1200" kern="1200" dirty="0" err="1"/>
            <a:t>Crang</a:t>
          </a:r>
          <a:r>
            <a:rPr lang="en-US" sz="1200" kern="1200" dirty="0"/>
            <a:t>, P., 2013. 6 Placing alternative consumption: Commodity fetishism in Borough Fine Foods Market, London. In </a:t>
          </a:r>
          <a:r>
            <a:rPr lang="en-US" sz="1200" i="1" kern="1200" dirty="0"/>
            <a:t>Ethical consumption</a:t>
          </a:r>
          <a:r>
            <a:rPr lang="en-US" sz="1200" kern="1200" dirty="0"/>
            <a:t> (pp. 87-102). Routledge.</a:t>
          </a:r>
        </a:p>
      </dsp:txBody>
      <dsp:txXfrm>
        <a:off x="32770" y="757463"/>
        <a:ext cx="6732135" cy="605747"/>
      </dsp:txXfrm>
    </dsp:sp>
    <dsp:sp modelId="{80663179-BC66-4C78-BED6-F13733B35549}">
      <dsp:nvSpPr>
        <dsp:cNvPr id="0" name=""/>
        <dsp:cNvSpPr/>
      </dsp:nvSpPr>
      <dsp:spPr>
        <a:xfrm>
          <a:off x="0" y="1430541"/>
          <a:ext cx="6797675" cy="671287"/>
        </a:xfrm>
        <a:prstGeom prst="round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Di </a:t>
          </a:r>
          <a:r>
            <a:rPr lang="en-US" sz="1200" kern="1200" dirty="0" err="1"/>
            <a:t>Cagno</a:t>
          </a:r>
          <a:r>
            <a:rPr lang="en-US" sz="1200" kern="1200" dirty="0"/>
            <a:t>, R., </a:t>
          </a:r>
          <a:r>
            <a:rPr lang="en-US" sz="1200" kern="1200" dirty="0" err="1"/>
            <a:t>Filannino</a:t>
          </a:r>
          <a:r>
            <a:rPr lang="en-US" sz="1200" kern="1200" dirty="0"/>
            <a:t>, P., </a:t>
          </a:r>
          <a:r>
            <a:rPr lang="en-US" sz="1200" kern="1200" dirty="0" err="1"/>
            <a:t>Cantatore</a:t>
          </a:r>
          <a:r>
            <a:rPr lang="en-US" sz="1200" kern="1200" dirty="0"/>
            <a:t>, V., Polo, A., </a:t>
          </a:r>
          <a:r>
            <a:rPr lang="en-US" sz="1200" kern="1200" dirty="0" err="1"/>
            <a:t>Celano</a:t>
          </a:r>
          <a:r>
            <a:rPr lang="en-US" sz="1200" kern="1200" dirty="0"/>
            <a:t>, G., Martinovic, A., </a:t>
          </a:r>
          <a:r>
            <a:rPr lang="en-US" sz="1200" kern="1200" dirty="0" err="1"/>
            <a:t>Cavoski</a:t>
          </a:r>
          <a:r>
            <a:rPr lang="en-US" sz="1200" kern="1200" dirty="0"/>
            <a:t>, I. and </a:t>
          </a:r>
          <a:r>
            <a:rPr lang="en-US" sz="1200" kern="1200" dirty="0" err="1"/>
            <a:t>Gobbetti</a:t>
          </a:r>
          <a:r>
            <a:rPr lang="en-US" sz="1200" kern="1200" dirty="0"/>
            <a:t>, M., 2020. Design of potential probiotic yeast starters tailored for making a cornelian cherry (</a:t>
          </a:r>
          <a:r>
            <a:rPr lang="en-US" sz="1200" kern="1200" dirty="0" err="1"/>
            <a:t>Cornus</a:t>
          </a:r>
          <a:r>
            <a:rPr lang="en-US" sz="1200" kern="1200" dirty="0"/>
            <a:t> mas L.) functional beverage. </a:t>
          </a:r>
          <a:r>
            <a:rPr lang="en-US" sz="1200" i="1" kern="1200" dirty="0"/>
            <a:t>International journal of food microbiology</a:t>
          </a:r>
          <a:r>
            <a:rPr lang="en-US" sz="1200" kern="1200" dirty="0"/>
            <a:t>, </a:t>
          </a:r>
          <a:r>
            <a:rPr lang="en-US" sz="1200" i="1" kern="1200" dirty="0"/>
            <a:t>323</a:t>
          </a:r>
          <a:r>
            <a:rPr lang="en-US" sz="1200" kern="1200" dirty="0"/>
            <a:t>, p.108591.</a:t>
          </a:r>
        </a:p>
      </dsp:txBody>
      <dsp:txXfrm>
        <a:off x="32770" y="1463311"/>
        <a:ext cx="6732135" cy="605747"/>
      </dsp:txXfrm>
    </dsp:sp>
    <dsp:sp modelId="{82699E6C-1638-4F8F-ABB0-BDEBE0BCF284}">
      <dsp:nvSpPr>
        <dsp:cNvPr id="0" name=""/>
        <dsp:cNvSpPr/>
      </dsp:nvSpPr>
      <dsp:spPr>
        <a:xfrm>
          <a:off x="0" y="2136388"/>
          <a:ext cx="6797675" cy="671287"/>
        </a:xfrm>
        <a:prstGeom prst="round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Hay, B., 2018. ‘Why do kids’ menus always have chicken nuggets?’: Children’s observations on the provision of food in hotels on family holidays. </a:t>
          </a:r>
          <a:r>
            <a:rPr lang="en-US" sz="1200" i="1" kern="1200"/>
            <a:t>Hospitality &amp; Society</a:t>
          </a:r>
          <a:r>
            <a:rPr lang="en-US" sz="1200" kern="1200"/>
            <a:t>, </a:t>
          </a:r>
          <a:r>
            <a:rPr lang="en-US" sz="1200" i="1" kern="1200"/>
            <a:t>8</a:t>
          </a:r>
          <a:r>
            <a:rPr lang="en-US" sz="1200" kern="1200"/>
            <a:t>(1), pp.69-96.</a:t>
          </a:r>
        </a:p>
      </dsp:txBody>
      <dsp:txXfrm>
        <a:off x="32770" y="2169158"/>
        <a:ext cx="6732135" cy="605747"/>
      </dsp:txXfrm>
    </dsp:sp>
    <dsp:sp modelId="{4EE57D5C-B590-4E5F-85E6-6767D15B371B}">
      <dsp:nvSpPr>
        <dsp:cNvPr id="0" name=""/>
        <dsp:cNvSpPr/>
      </dsp:nvSpPr>
      <dsp:spPr>
        <a:xfrm>
          <a:off x="0" y="2842236"/>
          <a:ext cx="6797675" cy="671287"/>
        </a:xfrm>
        <a:prstGeom prst="round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Khosravi, S., Safari, M., Emam‐Djomeh, Z. and Golmakani, M.T., 2019. Development of fermented date syrup using Kombucha starter culture. </a:t>
          </a:r>
          <a:r>
            <a:rPr lang="en-US" sz="1200" i="1" kern="1200"/>
            <a:t>Journal of Food Processing and Preservation</a:t>
          </a:r>
          <a:r>
            <a:rPr lang="en-US" sz="1200" kern="1200"/>
            <a:t>, </a:t>
          </a:r>
          <a:r>
            <a:rPr lang="en-US" sz="1200" i="1" kern="1200"/>
            <a:t>43</a:t>
          </a:r>
          <a:r>
            <a:rPr lang="en-US" sz="1200" kern="1200"/>
            <a:t>(2), p.e13872.</a:t>
          </a:r>
        </a:p>
      </dsp:txBody>
      <dsp:txXfrm>
        <a:off x="32770" y="2875006"/>
        <a:ext cx="6732135" cy="605747"/>
      </dsp:txXfrm>
    </dsp:sp>
    <dsp:sp modelId="{F3BB6C9C-BA26-433E-9720-37C8205DBBE6}">
      <dsp:nvSpPr>
        <dsp:cNvPr id="0" name=""/>
        <dsp:cNvSpPr/>
      </dsp:nvSpPr>
      <dsp:spPr>
        <a:xfrm>
          <a:off x="0" y="3548083"/>
          <a:ext cx="6797675" cy="671287"/>
        </a:xfrm>
        <a:prstGeom prst="round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Schmutz, U., Kneafsey, M., Kay, C.S., Doernberg, A. and Zasada, I., 2018. Sustainability impact assessments of different urban short food supply chains: examples from London, UK. </a:t>
          </a:r>
          <a:r>
            <a:rPr lang="en-US" sz="1200" i="1" kern="1200"/>
            <a:t>Renewable Agriculture and Food Systems</a:t>
          </a:r>
          <a:r>
            <a:rPr lang="en-US" sz="1200" kern="1200"/>
            <a:t>, </a:t>
          </a:r>
          <a:r>
            <a:rPr lang="en-US" sz="1200" i="1" kern="1200"/>
            <a:t>33</a:t>
          </a:r>
          <a:r>
            <a:rPr lang="en-US" sz="1200" kern="1200"/>
            <a:t>(6), pp.518-529.</a:t>
          </a:r>
        </a:p>
      </dsp:txBody>
      <dsp:txXfrm>
        <a:off x="32770" y="3580853"/>
        <a:ext cx="6732135" cy="605747"/>
      </dsp:txXfrm>
    </dsp:sp>
    <dsp:sp modelId="{0D240673-9665-4D2F-9938-23D4B7C5DD2C}">
      <dsp:nvSpPr>
        <dsp:cNvPr id="0" name=""/>
        <dsp:cNvSpPr/>
      </dsp:nvSpPr>
      <dsp:spPr>
        <a:xfrm>
          <a:off x="0" y="4253930"/>
          <a:ext cx="6797675" cy="671287"/>
        </a:xfrm>
        <a:prstGeom prst="round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Stuckler, D. and Nestle, M., 2012. Big food, food systems, and global health. </a:t>
          </a:r>
          <a:r>
            <a:rPr lang="en-US" sz="1200" i="1" kern="1200"/>
            <a:t>PLoS medicine</a:t>
          </a:r>
          <a:r>
            <a:rPr lang="en-US" sz="1200" kern="1200"/>
            <a:t>, </a:t>
          </a:r>
          <a:r>
            <a:rPr lang="en-US" sz="1200" i="1" kern="1200"/>
            <a:t>9</a:t>
          </a:r>
          <a:r>
            <a:rPr lang="en-US" sz="1200" kern="1200"/>
            <a:t>(6), p.e1001242.</a:t>
          </a:r>
        </a:p>
      </dsp:txBody>
      <dsp:txXfrm>
        <a:off x="32770" y="4286700"/>
        <a:ext cx="6732135" cy="605747"/>
      </dsp:txXfrm>
    </dsp:sp>
    <dsp:sp modelId="{A8567366-C470-45A0-A8A9-BFD2168D67BB}">
      <dsp:nvSpPr>
        <dsp:cNvPr id="0" name=""/>
        <dsp:cNvSpPr/>
      </dsp:nvSpPr>
      <dsp:spPr>
        <a:xfrm>
          <a:off x="0" y="4959778"/>
          <a:ext cx="6797675" cy="671287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Yépez</a:t>
          </a:r>
          <a:r>
            <a:rPr lang="en-US" sz="1200" kern="1200" dirty="0"/>
            <a:t>, A., Russo, P., Spano, G., Khomenko, I., </a:t>
          </a:r>
          <a:r>
            <a:rPr lang="en-US" sz="1200" kern="1200" dirty="0" err="1"/>
            <a:t>Biasioli</a:t>
          </a:r>
          <a:r>
            <a:rPr lang="en-US" sz="1200" kern="1200" dirty="0"/>
            <a:t>, F., </a:t>
          </a:r>
          <a:r>
            <a:rPr lang="en-US" sz="1200" kern="1200" dirty="0" err="1"/>
            <a:t>Capozzi</a:t>
          </a:r>
          <a:r>
            <a:rPr lang="en-US" sz="1200" kern="1200" dirty="0"/>
            <a:t>, V. and Aznar, R., 2019. In situ riboflavin fortification of different kefir-like cereal-based beverages using selected Andean LAB strains. </a:t>
          </a:r>
          <a:r>
            <a:rPr lang="en-US" sz="1200" i="1" kern="1200" dirty="0"/>
            <a:t>Food microbiology</a:t>
          </a:r>
          <a:r>
            <a:rPr lang="en-US" sz="1200" kern="1200" dirty="0"/>
            <a:t>, </a:t>
          </a:r>
          <a:r>
            <a:rPr lang="en-US" sz="1200" i="1" kern="1200" dirty="0"/>
            <a:t>77</a:t>
          </a:r>
          <a:r>
            <a:rPr lang="en-US" sz="1200" kern="1200" dirty="0"/>
            <a:t>, pp.61-68.</a:t>
          </a:r>
        </a:p>
      </dsp:txBody>
      <dsp:txXfrm>
        <a:off x="32770" y="4992548"/>
        <a:ext cx="6732135" cy="6057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BBE09-AA49-8A01-D613-95F9951AE3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8FCC39-68E8-F6E3-F428-9F04812762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78B90-999B-D82F-F8DA-54BF8B35D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A13F2-90BC-FCFE-6C3C-7D346BF6B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C3170-51C4-E2CF-AA1B-E434C2642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580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277F0-C21F-359F-9B6B-5AE25048C8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FF024-CACA-C3BD-00E8-EA5BE6329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AB2B8-C015-8C3D-7FDF-1BFAF24B3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57D29-FC71-4F62-D047-CFC541FCD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801E5-A3BE-E070-E9C4-A19E7CD81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23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6D5C5-3AA5-C0B0-289F-2FCADECB5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0C92DF-50C2-3D6B-9787-9801A1B3D3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B9B4D6-5813-AD5D-5706-17C0A9B16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1A8BA2-E7DE-114D-28F3-D1F393F42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BEA0E-B573-A856-A679-71E69EF3E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404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B46ED-B26C-8E0D-F7D1-688ECF4A8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8539-6089-865B-728B-7F9C4D6260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640B9E-0F5A-9EB6-A947-84ED4FEC8D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2C386E-AF7A-F7FD-D0AA-2F3E132E2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B0BF05-39A4-973A-F8E1-EFD660952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EE6F31-F3A2-BF39-213C-FF310497C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177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8FFAB-FA38-2BD5-A0E4-CFCBFF093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521B21-8118-2A08-75D6-F4394CD75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A7D652-CEDA-C9F3-AFF3-AF7F13C758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E933AB-DE7C-FADC-A428-1922FE780B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17DCA-1EA8-508F-8B5E-43181D2B21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BAB2B6-D45C-E8F0-A9AA-F55E0B02E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0F58F6-C759-5F66-B8E0-D85793A3A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A48B69-328A-75A3-7BE6-80EF1D9FE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466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50D61-7846-5149-461E-20AD453EE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95C9F-0C37-E033-3D72-C058B0A1E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C71CFA-D14C-8809-C7AA-635EEF1A2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A94ADC-DBC8-A4B7-3E09-989CCB69B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510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98E62F-53E0-89D8-3862-663949FE1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840D12-FCD6-0DE3-DFD6-FBF322B82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FF4356-CEFD-078D-15F3-09D2F281A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69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39923-FF92-48E7-23B9-06C31E9DF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E91C8-9FE1-647D-CD32-BE79865DB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9E32AB-A326-89B5-F3E2-E54156232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9D1C94-2461-F51A-5700-5CBF652DC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367827-74B3-5475-AC72-691DA0B5E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52F6A5-56BA-B82A-8ACC-06727E37D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452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577D6-938A-6C51-6E94-1A76AFC05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4E8FA1-2AD2-33EB-FEA8-3668F5AD5C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A5FD6E-59B1-5D71-E6BB-A5301690BF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277CB-3320-E3B0-550A-3274E356B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E4E364-1205-D9F6-4C36-51E5BD1A3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AC50B1-BB5E-DBD6-869B-9000F8E7B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81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27DF2-ADC5-078A-9BD7-ACB946C31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95AFB8-B133-79E4-3B08-3DD8A84C92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01F08-0257-15DB-4336-D0D8C4D35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13A0D-AB1F-3945-7FBA-EF1982EC6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CA82ED-6B9B-F03B-7D59-4C5B1293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64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108C22-A86D-5670-F677-33AC8D5915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4CEF5E-AFF7-77E2-9A71-A830205C10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8B4A1-6034-B715-554B-6F920C54E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69A09-6526-9158-91CD-241BE5C97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FBB261-2E05-5D16-FC28-D8813C744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426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1C7164-D8A9-737A-9BB1-C8639F5BB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0BAEB4-426F-929E-F27A-E9CE3AA6D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18548-1256-B2E9-D99E-0CE6AD870F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20E2A-FCA1-48AE-A749-F03140612CD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210FA-AB7D-8CF8-664F-C0B7193F55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D3E2B-D939-A6AE-85A3-7BA85E8A2E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70A9B8-C9DD-464A-B6EF-199707950B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952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FBCBC-43C9-5759-77F2-3957BB53A8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4672" y="1122363"/>
            <a:ext cx="6633327" cy="904225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Bradley Hand ITC" panose="03070402050302030203" pitchFamily="66" charset="0"/>
              </a:rPr>
              <a:t>      </a:t>
            </a:r>
            <a:r>
              <a:rPr lang="en-US" sz="3600" b="1" dirty="0">
                <a:solidFill>
                  <a:srgbClr val="FF0000"/>
                </a:solidFill>
                <a:latin typeface="Bradley Hand ITC" panose="03070402050302030203" pitchFamily="66" charset="0"/>
              </a:rPr>
              <a:t>VALENTINES MENU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C3FE84-505E-B759-2EA2-2C75C215C2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0003" y="3999466"/>
            <a:ext cx="5973452" cy="369333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Submission Date: 17.02.2023                                                </a:t>
            </a:r>
            <a:endParaRPr lang="en-US" dirty="0"/>
          </a:p>
          <a:p>
            <a:endParaRPr lang="en-GB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59EA3C1-C27A-BF63-0D36-6102353958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9118664" y="5168899"/>
            <a:ext cx="2476500" cy="1133475"/>
          </a:xfrm>
          <a:prstGeom prst="rect">
            <a:avLst/>
          </a:prstGeom>
        </p:spPr>
      </p:pic>
      <p:pic>
        <p:nvPicPr>
          <p:cNvPr id="6" name="Picture 5" descr="Little pink hearts with sunshine">
            <a:extLst>
              <a:ext uri="{FF2B5EF4-FFF2-40B4-BE49-F238E27FC236}">
                <a16:creationId xmlns:a16="http://schemas.microsoft.com/office/drawing/2014/main" id="{2FA5EC68-8978-29CA-11DB-2656F1CD31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788" r="31239"/>
          <a:stretch/>
        </p:blipFill>
        <p:spPr>
          <a:xfrm>
            <a:off x="0" y="-9525"/>
            <a:ext cx="3584766" cy="68675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4AB69A3-6B45-34F0-72F0-CB8BDE11AE64}"/>
              </a:ext>
            </a:extLst>
          </p:cNvPr>
          <p:cNvSpPr txBox="1"/>
          <p:nvPr/>
        </p:nvSpPr>
        <p:spPr>
          <a:xfrm>
            <a:off x="3754225" y="2195094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b="1" dirty="0"/>
              <a:t>Student name: Claudia Elena Cimpoia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4BB2605-E299-87E5-8CB3-0D98C83650F3}"/>
              </a:ext>
            </a:extLst>
          </p:cNvPr>
          <p:cNvSpPr txBox="1"/>
          <p:nvPr/>
        </p:nvSpPr>
        <p:spPr>
          <a:xfrm>
            <a:off x="3754225" y="2617272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b="1" dirty="0"/>
              <a:t>Student ID: 2214482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5EC528-6AD6-7EDF-8231-D46C183ED758}"/>
              </a:ext>
            </a:extLst>
          </p:cNvPr>
          <p:cNvSpPr txBox="1"/>
          <p:nvPr/>
        </p:nvSpPr>
        <p:spPr>
          <a:xfrm>
            <a:off x="3754225" y="3039450"/>
            <a:ext cx="60944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b="1" dirty="0"/>
              <a:t>Lecturer name: Rohan </a:t>
            </a:r>
            <a:r>
              <a:rPr lang="en-US" b="1" dirty="0" err="1"/>
              <a:t>Dubrey</a:t>
            </a:r>
            <a:endParaRPr lang="en-US" b="1" dirty="0"/>
          </a:p>
          <a:p>
            <a:pPr lvl="0"/>
            <a:endParaRPr lang="en-US" b="1" dirty="0"/>
          </a:p>
          <a:p>
            <a:pPr lvl="0"/>
            <a:r>
              <a:rPr lang="en-US" b="1" dirty="0"/>
              <a:t>Module: BMIH4002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404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0A632-4CCB-5975-22BC-76488C8B1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5159" y="87549"/>
            <a:ext cx="5348851" cy="723727"/>
          </a:xfrm>
        </p:spPr>
        <p:txBody>
          <a:bodyPr>
            <a:normAutofit fontScale="90000"/>
          </a:bodyPr>
          <a:lstStyle/>
          <a:p>
            <a:r>
              <a:rPr lang="en-US" sz="2700" b="1" dirty="0">
                <a:solidFill>
                  <a:srgbClr val="FF0000"/>
                </a:solidFill>
                <a:latin typeface="Bradley Hand ITC" panose="03070402050302030203" pitchFamily="66" charset="0"/>
              </a:rPr>
              <a:t>HOTEL LUNA VALENTINE’S MENU</a:t>
            </a:r>
            <a:endParaRPr lang="en-GB" sz="2700" dirty="0">
              <a:solidFill>
                <a:srgbClr val="FF0000"/>
              </a:solidFill>
              <a:latin typeface="Bradley Hand ITC" panose="03070402050302030203" pitchFamily="66" charset="0"/>
            </a:endParaRPr>
          </a:p>
        </p:txBody>
      </p:sp>
      <p:pic>
        <p:nvPicPr>
          <p:cNvPr id="4" name="Picture 3" descr="Little pink hearts with sunshine">
            <a:extLst>
              <a:ext uri="{FF2B5EF4-FFF2-40B4-BE49-F238E27FC236}">
                <a16:creationId xmlns:a16="http://schemas.microsoft.com/office/drawing/2014/main" id="{EB96477D-34FD-F04D-5AF4-8C6F653C9D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96" r="18849" b="2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pic>
        <p:nvPicPr>
          <p:cNvPr id="5" name="Picture 20">
            <a:extLst>
              <a:ext uri="{FF2B5EF4-FFF2-40B4-BE49-F238E27FC236}">
                <a16:creationId xmlns:a16="http://schemas.microsoft.com/office/drawing/2014/main" id="{881C09F3-FEA4-2D14-90EF-206DE66D43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7816" y="5021177"/>
            <a:ext cx="2053777" cy="1476244"/>
          </a:xfrm>
          <a:prstGeom prst="rect">
            <a:avLst/>
          </a:prstGeom>
        </p:spPr>
      </p:pic>
      <p:pic>
        <p:nvPicPr>
          <p:cNvPr id="6" name="Picture 19">
            <a:extLst>
              <a:ext uri="{FF2B5EF4-FFF2-40B4-BE49-F238E27FC236}">
                <a16:creationId xmlns:a16="http://schemas.microsoft.com/office/drawing/2014/main" id="{D5EFB855-9077-DE37-057A-29D7A86F62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54593" y="188365"/>
            <a:ext cx="2053776" cy="1754424"/>
          </a:xfrm>
          <a:prstGeom prst="rect">
            <a:avLst/>
          </a:prstGeom>
        </p:spPr>
      </p:pic>
      <p:pic>
        <p:nvPicPr>
          <p:cNvPr id="7" name="Picture 15" descr="Text&#10;&#10;Description automatically generated">
            <a:extLst>
              <a:ext uri="{FF2B5EF4-FFF2-40B4-BE49-F238E27FC236}">
                <a16:creationId xmlns:a16="http://schemas.microsoft.com/office/drawing/2014/main" id="{BA7D15E5-7B1A-48E4-6277-E98625BE4B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83631" y="87549"/>
            <a:ext cx="2743200" cy="16668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16" descr="Text, whiteboard&#10;&#10;Description automatically generated">
            <a:extLst>
              <a:ext uri="{FF2B5EF4-FFF2-40B4-BE49-F238E27FC236}">
                <a16:creationId xmlns:a16="http://schemas.microsoft.com/office/drawing/2014/main" id="{8A492718-E13F-A6E3-9D59-3DE6456639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5159" y="5680953"/>
            <a:ext cx="1396016" cy="1080950"/>
          </a:xfrm>
          <a:prstGeom prst="rect">
            <a:avLst/>
          </a:prstGeom>
        </p:spPr>
      </p:pic>
      <p:pic>
        <p:nvPicPr>
          <p:cNvPr id="10" name="Picture 17" descr="Text, letter&#10;&#10;Description automatically generated">
            <a:extLst>
              <a:ext uri="{FF2B5EF4-FFF2-40B4-BE49-F238E27FC236}">
                <a16:creationId xmlns:a16="http://schemas.microsoft.com/office/drawing/2014/main" id="{066F73A4-9567-349B-BA46-948EBA16D4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40684" y="3334140"/>
            <a:ext cx="2053776" cy="15387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7F70C75D-F926-B1A4-30A9-4100A6EE04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2245" y="4629269"/>
            <a:ext cx="2208406" cy="201642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8947108-B46E-49AB-F638-02586CE8C040}"/>
              </a:ext>
            </a:extLst>
          </p:cNvPr>
          <p:cNvSpPr txBox="1"/>
          <p:nvPr/>
        </p:nvSpPr>
        <p:spPr>
          <a:xfrm>
            <a:off x="529109" y="2098931"/>
            <a:ext cx="2743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ea typeface="+mn-lt"/>
                <a:cs typeface="+mn-lt"/>
              </a:rPr>
              <a:t>Fixed price - </a:t>
            </a:r>
            <a:r>
              <a:rPr lang="en-US" sz="1800" b="1" i="1" dirty="0">
                <a:solidFill>
                  <a:schemeClr val="bg1"/>
                </a:solidFill>
                <a:ea typeface="+mn-lt"/>
                <a:cs typeface="+mn-lt"/>
              </a:rPr>
              <a:t>£85</a:t>
            </a:r>
            <a:r>
              <a:rPr lang="en-GB" sz="1800" b="1" dirty="0">
                <a:solidFill>
                  <a:schemeClr val="bg1"/>
                </a:solidFill>
                <a:ea typeface="+mn-lt"/>
                <a:cs typeface="+mn-lt"/>
              </a:rPr>
              <a:t> / person</a:t>
            </a:r>
            <a:endParaRPr lang="en-US" sz="1800" b="1" dirty="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2943362-F10E-83C9-20BB-AEB39308725E}"/>
              </a:ext>
            </a:extLst>
          </p:cNvPr>
          <p:cNvSpPr txBox="1"/>
          <p:nvPr/>
        </p:nvSpPr>
        <p:spPr>
          <a:xfrm>
            <a:off x="406553" y="3634488"/>
            <a:ext cx="336301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ea typeface="+mn-lt"/>
                <a:cs typeface="+mn-lt"/>
              </a:rPr>
              <a:t>Starter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*Baked beans served with grilled tomato</a:t>
            </a:r>
            <a:r>
              <a:rPr lang="en-US" sz="1800" i="1" dirty="0">
                <a:ea typeface="+mn-lt"/>
                <a:cs typeface="+mn-lt"/>
              </a:rPr>
              <a:t> </a:t>
            </a:r>
            <a:endParaRPr lang="en-US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*Healthy pesto pasta with vegetables</a:t>
            </a:r>
            <a:endParaRPr lang="en-US" sz="1800" i="1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*Heart cut Bread toast served with black tea</a:t>
            </a:r>
            <a:r>
              <a:rPr lang="en-US" sz="1800" i="1" dirty="0">
                <a:ea typeface="+mn-lt"/>
                <a:cs typeface="+mn-lt"/>
              </a:rPr>
              <a:t> </a:t>
            </a:r>
            <a:endParaRPr lang="en-US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*Fragrant Indonesian fried rice recipe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B383FA0-622E-79E6-07D5-21B5F55B364D}"/>
              </a:ext>
            </a:extLst>
          </p:cNvPr>
          <p:cNvSpPr txBox="1"/>
          <p:nvPr/>
        </p:nvSpPr>
        <p:spPr>
          <a:xfrm>
            <a:off x="5913941" y="1028279"/>
            <a:ext cx="6094428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ea typeface="+mn-lt"/>
                <a:cs typeface="+mn-lt"/>
              </a:rPr>
              <a:t>Mains</a:t>
            </a:r>
          </a:p>
          <a:p>
            <a:r>
              <a:rPr lang="en-GB" sz="1800" dirty="0">
                <a:ea typeface="+mn-lt"/>
                <a:cs typeface="+mn-lt"/>
              </a:rPr>
              <a:t>*Fish served with mushy peas</a:t>
            </a:r>
            <a:r>
              <a:rPr lang="en-US" sz="1800" i="1" dirty="0">
                <a:ea typeface="+mn-lt"/>
                <a:cs typeface="+mn-lt"/>
              </a:rPr>
              <a:t> </a:t>
            </a:r>
            <a:endParaRPr lang="en-US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*Chicken served with fresh vegetables</a:t>
            </a:r>
            <a:r>
              <a:rPr lang="en-US" sz="1800" i="1" dirty="0">
                <a:ea typeface="+mn-lt"/>
                <a:cs typeface="+mn-lt"/>
              </a:rPr>
              <a:t> </a:t>
            </a:r>
            <a:endParaRPr lang="en-US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*Jacket potato served with cheese</a:t>
            </a:r>
            <a:r>
              <a:rPr lang="en-US" sz="1800" i="1" dirty="0">
                <a:ea typeface="+mn-lt"/>
                <a:cs typeface="+mn-lt"/>
              </a:rPr>
              <a:t> </a:t>
            </a:r>
            <a:endParaRPr lang="en-US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*Mashed potatoes served with onion gravy</a:t>
            </a:r>
            <a:endParaRPr lang="en-US" sz="1800" i="1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*Chicken tikka masala served with rice</a:t>
            </a:r>
            <a:endParaRPr lang="en-US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*Chicken served with French fries</a:t>
            </a:r>
            <a:endParaRPr lang="en-US" sz="1800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*Roast beef served with croutons</a:t>
            </a:r>
          </a:p>
        </p:txBody>
      </p:sp>
    </p:spTree>
    <p:extLst>
      <p:ext uri="{BB962C8B-B14F-4D97-AF65-F5344CB8AC3E}">
        <p14:creationId xmlns:p14="http://schemas.microsoft.com/office/powerpoint/2010/main" val="522215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028C8-DFB7-C168-76B9-138158F82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16" y="339393"/>
            <a:ext cx="2090751" cy="1807305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+mn-lt"/>
                <a:ea typeface="Calibri"/>
                <a:cs typeface="Calibri"/>
              </a:rPr>
              <a:t>Soft drinks</a:t>
            </a:r>
            <a:br>
              <a:rPr lang="en-GB" sz="1600" b="1" dirty="0">
                <a:ea typeface="Calibri"/>
                <a:cs typeface="Calibri"/>
              </a:rPr>
            </a:br>
            <a:r>
              <a:rPr lang="en-GB" sz="1600" b="1" dirty="0">
                <a:ea typeface="Calibri"/>
                <a:cs typeface="Calibri"/>
              </a:rPr>
              <a:t>*</a:t>
            </a:r>
            <a:r>
              <a:rPr lang="en-GB" sz="1800" dirty="0">
                <a:latin typeface="+mn-lt"/>
                <a:ea typeface="Calibri"/>
                <a:cs typeface="Calibri"/>
              </a:rPr>
              <a:t>Nescafe</a:t>
            </a:r>
            <a:r>
              <a:rPr lang="en-US" sz="1800" i="1" dirty="0">
                <a:latin typeface="+mn-lt"/>
                <a:ea typeface="Calibri"/>
                <a:cs typeface="Calibri"/>
              </a:rPr>
              <a:t>/</a:t>
            </a:r>
            <a:r>
              <a:rPr lang="en-US" sz="1800" dirty="0">
                <a:latin typeface="+mn-lt"/>
                <a:ea typeface="Calibri"/>
                <a:cs typeface="Calibri"/>
              </a:rPr>
              <a:t>Expresso</a:t>
            </a:r>
            <a:br>
              <a:rPr lang="en-US" sz="1800" dirty="0">
                <a:latin typeface="+mn-lt"/>
                <a:ea typeface="+mn-lt"/>
                <a:cs typeface="+mn-lt"/>
              </a:rPr>
            </a:br>
            <a:r>
              <a:rPr lang="en-US" sz="1800" dirty="0">
                <a:latin typeface="+mn-lt"/>
                <a:ea typeface="+mn-lt"/>
                <a:cs typeface="+mn-lt"/>
              </a:rPr>
              <a:t>*</a:t>
            </a:r>
            <a:r>
              <a:rPr lang="en-GB" sz="1800" dirty="0">
                <a:latin typeface="+mn-lt"/>
                <a:ea typeface="Calibri"/>
                <a:cs typeface="Calibri"/>
              </a:rPr>
              <a:t>Ribena</a:t>
            </a:r>
            <a:br>
              <a:rPr lang="en-US" sz="1800" i="1" dirty="0">
                <a:latin typeface="+mn-lt"/>
                <a:ea typeface="Calibri"/>
                <a:cs typeface="Calibri"/>
              </a:rPr>
            </a:br>
            <a:r>
              <a:rPr lang="en-US" sz="1800" i="1" dirty="0">
                <a:latin typeface="+mn-lt"/>
                <a:ea typeface="Calibri"/>
                <a:cs typeface="Calibri"/>
              </a:rPr>
              <a:t>*</a:t>
            </a:r>
            <a:r>
              <a:rPr lang="en-US" sz="1800" dirty="0">
                <a:latin typeface="+mn-lt"/>
                <a:ea typeface="Calibri"/>
                <a:cs typeface="Calibri"/>
              </a:rPr>
              <a:t>Fanta</a:t>
            </a:r>
            <a:br>
              <a:rPr lang="en-US" sz="1800" dirty="0">
                <a:latin typeface="+mn-lt"/>
                <a:ea typeface="+mn-lt"/>
                <a:cs typeface="+mn-lt"/>
              </a:rPr>
            </a:br>
            <a:r>
              <a:rPr lang="en-US" sz="1800" dirty="0">
                <a:latin typeface="+mn-lt"/>
                <a:ea typeface="+mn-lt"/>
                <a:cs typeface="+mn-lt"/>
              </a:rPr>
              <a:t>*</a:t>
            </a:r>
            <a:r>
              <a:rPr lang="en-GB" sz="1800" dirty="0">
                <a:latin typeface="+mn-lt"/>
                <a:ea typeface="Calibri"/>
                <a:cs typeface="Calibri"/>
              </a:rPr>
              <a:t>Fresh </a:t>
            </a:r>
            <a:r>
              <a:rPr lang="en-GB" sz="1800" dirty="0" err="1">
                <a:latin typeface="+mn-lt"/>
                <a:ea typeface="Calibri"/>
                <a:cs typeface="Calibri"/>
              </a:rPr>
              <a:t>Limonata</a:t>
            </a:r>
            <a:br>
              <a:rPr lang="en-US" sz="1800" i="1" dirty="0">
                <a:latin typeface="+mn-lt"/>
                <a:ea typeface="+mn-lt"/>
                <a:cs typeface="+mn-lt"/>
              </a:rPr>
            </a:br>
            <a:r>
              <a:rPr lang="en-US" sz="1800" i="1" dirty="0">
                <a:latin typeface="+mn-lt"/>
                <a:ea typeface="+mn-lt"/>
                <a:cs typeface="+mn-lt"/>
              </a:rPr>
              <a:t>*</a:t>
            </a:r>
            <a:r>
              <a:rPr lang="en-GB" sz="1800" dirty="0">
                <a:latin typeface="+mn-lt"/>
                <a:ea typeface="Calibri"/>
                <a:cs typeface="Calibri"/>
              </a:rPr>
              <a:t>Robinsons</a:t>
            </a:r>
            <a:r>
              <a:rPr lang="en-US" sz="1800" i="1" dirty="0">
                <a:latin typeface="+mn-lt"/>
                <a:ea typeface="Calibri"/>
                <a:cs typeface="Calibri"/>
              </a:rPr>
              <a:t> </a:t>
            </a:r>
            <a:br>
              <a:rPr lang="en-US" sz="1800">
                <a:latin typeface="+mn-lt"/>
                <a:ea typeface="+mn-lt"/>
                <a:cs typeface="+mn-lt"/>
              </a:rPr>
            </a:br>
            <a:r>
              <a:rPr lang="en-US" sz="1800">
                <a:latin typeface="+mn-lt"/>
                <a:ea typeface="+mn-lt"/>
                <a:cs typeface="+mn-lt"/>
              </a:rPr>
              <a:t>*</a:t>
            </a:r>
            <a:r>
              <a:rPr lang="en-GB" sz="1800">
                <a:latin typeface="+mn-lt"/>
                <a:ea typeface="Calibri"/>
                <a:cs typeface="Calibri"/>
              </a:rPr>
              <a:t>PG </a:t>
            </a:r>
            <a:r>
              <a:rPr lang="en-GB" sz="1800" dirty="0">
                <a:latin typeface="+mn-lt"/>
                <a:ea typeface="Calibri"/>
                <a:cs typeface="Calibri"/>
              </a:rPr>
              <a:t>Tips</a:t>
            </a:r>
            <a:r>
              <a:rPr lang="en-US" sz="1800" i="1" dirty="0">
                <a:latin typeface="+mn-lt"/>
                <a:ea typeface="Calibri"/>
                <a:cs typeface="Calibri"/>
              </a:rPr>
              <a:t> </a:t>
            </a:r>
            <a:br>
              <a:rPr lang="en-US" sz="1800" i="1" dirty="0">
                <a:latin typeface="+mn-lt"/>
                <a:ea typeface="Calibri"/>
                <a:cs typeface="Calibri"/>
              </a:rPr>
            </a:br>
            <a:endParaRPr lang="en-GB" sz="18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E0AF3-CEF7-93D4-5CAC-41064A6B0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40509" y="6143374"/>
            <a:ext cx="7821695" cy="646331"/>
          </a:xfrm>
        </p:spPr>
        <p:txBody>
          <a:bodyPr>
            <a:normAutofit fontScale="40000" lnSpcReduction="20000"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5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There will be Music </a:t>
            </a:r>
            <a:r>
              <a:rPr kumimoji="0" lang="en-GB" sz="5500" b="1" i="1" u="none" strike="noStrike" kern="1200" cap="none" spc="0" normalizeH="0" baseline="0" noProof="0" dirty="0">
                <a:ln>
                  <a:noFill/>
                </a:ln>
                <a:solidFill>
                  <a:srgbClr val="8B3581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and</a:t>
            </a:r>
            <a:r>
              <a:rPr kumimoji="0" lang="en-GB" sz="5500" b="1" i="1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 Joy. Be our Valentine!</a:t>
            </a:r>
            <a:endParaRPr kumimoji="0" lang="en-US" sz="5500" b="1" i="1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5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SPECIAL DISCOUNT AVAILABLE, DO NOT MISS OUT</a:t>
            </a:r>
            <a:r>
              <a:rPr kumimoji="0" lang="en-GB" sz="55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!</a:t>
            </a:r>
          </a:p>
          <a:p>
            <a:endParaRPr lang="en-GB" sz="2000" dirty="0"/>
          </a:p>
        </p:txBody>
      </p:sp>
      <p:pic>
        <p:nvPicPr>
          <p:cNvPr id="4" name="Picture 3" descr="Little pink hearts with sunshine">
            <a:extLst>
              <a:ext uri="{FF2B5EF4-FFF2-40B4-BE49-F238E27FC236}">
                <a16:creationId xmlns:a16="http://schemas.microsoft.com/office/drawing/2014/main" id="{0E9F420A-166D-2207-8E15-33A5A75F63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88" r="19858" b="2"/>
          <a:stretch/>
        </p:blipFill>
        <p:spPr>
          <a:xfrm>
            <a:off x="6250617" y="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423FD6-F4DE-52AE-CC2F-805E38C62289}"/>
              </a:ext>
            </a:extLst>
          </p:cNvPr>
          <p:cNvSpPr txBox="1"/>
          <p:nvPr/>
        </p:nvSpPr>
        <p:spPr>
          <a:xfrm>
            <a:off x="9784971" y="365883"/>
            <a:ext cx="240147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ea typeface="+mn-lt"/>
                <a:cs typeface="+mn-lt"/>
              </a:rPr>
              <a:t>Wine</a:t>
            </a:r>
          </a:p>
          <a:p>
            <a:pPr algn="ctr"/>
            <a:r>
              <a:rPr lang="en-GB" sz="2400" dirty="0">
                <a:ea typeface="+mn-lt"/>
                <a:cs typeface="+mn-lt"/>
              </a:rPr>
              <a:t>*Fortified Wine</a:t>
            </a:r>
            <a:r>
              <a:rPr lang="en-US" sz="2400" i="1" dirty="0">
                <a:ea typeface="+mn-lt"/>
                <a:cs typeface="+mn-lt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pPr algn="ctr"/>
            <a:r>
              <a:rPr lang="en-GB" sz="2400" dirty="0">
                <a:ea typeface="+mn-lt"/>
                <a:cs typeface="+mn-lt"/>
              </a:rPr>
              <a:t>*White Wine</a:t>
            </a:r>
            <a:r>
              <a:rPr lang="en-US" sz="2400" i="1" dirty="0">
                <a:ea typeface="+mn-lt"/>
                <a:cs typeface="+mn-lt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pPr algn="ctr"/>
            <a:r>
              <a:rPr lang="en-GB" sz="2400" dirty="0">
                <a:ea typeface="+mn-lt"/>
                <a:cs typeface="+mn-lt"/>
              </a:rPr>
              <a:t>*Fine Wine</a:t>
            </a:r>
            <a:r>
              <a:rPr lang="en-US" sz="2400" i="1" dirty="0">
                <a:ea typeface="+mn-lt"/>
                <a:cs typeface="+mn-lt"/>
              </a:rPr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DA6B8F-CE8C-9AE7-B3C2-CEF404327EDF}"/>
              </a:ext>
            </a:extLst>
          </p:cNvPr>
          <p:cNvSpPr txBox="1"/>
          <p:nvPr/>
        </p:nvSpPr>
        <p:spPr>
          <a:xfrm>
            <a:off x="134787" y="5598431"/>
            <a:ext cx="60944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i="1" dirty="0">
                <a:latin typeface="Bradley Hand ITC" panose="03070402050302030203" pitchFamily="66" charset="0"/>
                <a:ea typeface="+mn-lt"/>
                <a:cs typeface="+mn-lt"/>
              </a:rPr>
              <a:t>ALLERGY LIST: </a:t>
            </a:r>
            <a:r>
              <a:rPr lang="en-US" sz="1800" b="1" i="1" dirty="0">
                <a:latin typeface="Bradley Hand ITC" panose="03070402050302030203" pitchFamily="66" charset="0"/>
                <a:ea typeface="+mn-lt"/>
                <a:cs typeface="+mn-lt"/>
              </a:rPr>
              <a:t>M</a:t>
            </a:r>
            <a:r>
              <a:rPr lang="en-US" sz="1800" b="1" i="0" dirty="0">
                <a:effectLst/>
                <a:latin typeface="Bradley Hand ITC" panose="03070402050302030203" pitchFamily="66" charset="0"/>
              </a:rPr>
              <a:t>ustard, Celery, Peanuts, Eggs, Sesame, Fish and Soybeans</a:t>
            </a:r>
            <a:endParaRPr lang="en-GB" sz="1800" b="1" i="1" dirty="0">
              <a:latin typeface="Bradley Hand ITC" panose="03070402050302030203" pitchFamily="66" charset="0"/>
              <a:ea typeface="+mn-lt"/>
              <a:cs typeface="+mn-lt"/>
            </a:endParaRPr>
          </a:p>
        </p:txBody>
      </p:sp>
      <p:pic>
        <p:nvPicPr>
          <p:cNvPr id="10" name="Picture 14">
            <a:extLst>
              <a:ext uri="{FF2B5EF4-FFF2-40B4-BE49-F238E27FC236}">
                <a16:creationId xmlns:a16="http://schemas.microsoft.com/office/drawing/2014/main" id="{FA18A3F9-6BCE-D335-344E-FA422B315F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220" y="2286376"/>
            <a:ext cx="2090751" cy="13238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608267A8-106F-E724-4B25-F1F433B31D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285"/>
          <a:stretch/>
        </p:blipFill>
        <p:spPr>
          <a:xfrm>
            <a:off x="2271317" y="841760"/>
            <a:ext cx="1507774" cy="2078061"/>
          </a:xfrm>
          <a:prstGeom prst="rect">
            <a:avLst/>
          </a:prstGeom>
        </p:spPr>
      </p:pic>
      <p:pic>
        <p:nvPicPr>
          <p:cNvPr id="12" name="Picture 11" descr="A picture containing bottle&#10;&#10;Description automatically generated">
            <a:extLst>
              <a:ext uri="{FF2B5EF4-FFF2-40B4-BE49-F238E27FC236}">
                <a16:creationId xmlns:a16="http://schemas.microsoft.com/office/drawing/2014/main" id="{3CD2CA6A-E14D-C1AC-D184-5ABB7AC77C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7087" y="3528531"/>
            <a:ext cx="1769692" cy="150267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3D4C990-16AB-7E47-3D68-F473DA777C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03541" y="18853"/>
            <a:ext cx="2042580" cy="1685672"/>
          </a:xfrm>
          <a:prstGeom prst="rect">
            <a:avLst/>
          </a:prstGeom>
        </p:spPr>
      </p:pic>
      <p:pic>
        <p:nvPicPr>
          <p:cNvPr id="14" name="Picture 17">
            <a:extLst>
              <a:ext uri="{FF2B5EF4-FFF2-40B4-BE49-F238E27FC236}">
                <a16:creationId xmlns:a16="http://schemas.microsoft.com/office/drawing/2014/main" id="{B29C4052-07F1-AB1A-54AB-2D3F96EEFF1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5310" y="385570"/>
            <a:ext cx="1901359" cy="1965489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9F7C7081-76D8-2375-7C91-502B1D9F1E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30531" y="2550577"/>
            <a:ext cx="1996977" cy="1687071"/>
          </a:xfrm>
          <a:prstGeom prst="rect">
            <a:avLst/>
          </a:prstGeom>
        </p:spPr>
      </p:pic>
      <p:pic>
        <p:nvPicPr>
          <p:cNvPr id="16" name="Picture 16" descr="A picture containing wine, person, indoor, beverage&#10;&#10;Description automatically generated">
            <a:extLst>
              <a:ext uri="{FF2B5EF4-FFF2-40B4-BE49-F238E27FC236}">
                <a16:creationId xmlns:a16="http://schemas.microsoft.com/office/drawing/2014/main" id="{EDD59BE9-83C2-14D6-0C3F-AF7E3D0C6D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66848" y="3974572"/>
            <a:ext cx="1901359" cy="1947024"/>
          </a:xfrm>
          <a:prstGeom prst="rect">
            <a:avLst/>
          </a:prstGeom>
        </p:spPr>
      </p:pic>
      <p:pic>
        <p:nvPicPr>
          <p:cNvPr id="17" name="Picture 9" descr="A picture containing table, indoor, wooden, transport&#10;&#10;Description automatically generated">
            <a:extLst>
              <a:ext uri="{FF2B5EF4-FFF2-40B4-BE49-F238E27FC236}">
                <a16:creationId xmlns:a16="http://schemas.microsoft.com/office/drawing/2014/main" id="{F04A7C2D-67E9-BCEB-179A-9EB2E7FC73E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07943" y="1855007"/>
            <a:ext cx="2090751" cy="14379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8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1645E82-A6DC-6074-7998-1240CFB0133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2315" y="4101037"/>
            <a:ext cx="2341450" cy="1497394"/>
          </a:xfrm>
          <a:prstGeom prst="rect">
            <a:avLst/>
          </a:prstGeom>
        </p:spPr>
      </p:pic>
      <p:sp>
        <p:nvSpPr>
          <p:cNvPr id="19" name="Heart 18">
            <a:extLst>
              <a:ext uri="{FF2B5EF4-FFF2-40B4-BE49-F238E27FC236}">
                <a16:creationId xmlns:a16="http://schemas.microsoft.com/office/drawing/2014/main" id="{879843A9-BCFF-A9A5-4DE9-3A94D57FB138}"/>
              </a:ext>
            </a:extLst>
          </p:cNvPr>
          <p:cNvSpPr/>
          <p:nvPr/>
        </p:nvSpPr>
        <p:spPr>
          <a:xfrm>
            <a:off x="5321884" y="3711689"/>
            <a:ext cx="897790" cy="778696"/>
          </a:xfrm>
          <a:prstGeom prst="hear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448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94B52-FEFA-619C-E500-7281F23E1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8799"/>
            <a:ext cx="10515600" cy="43481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44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4400" dirty="0">
                <a:solidFill>
                  <a:schemeClr val="accent2">
                    <a:lumMod val="75000"/>
                  </a:schemeClr>
                </a:solidFill>
              </a:rPr>
              <a:t>References: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CCF64709-A3B2-E230-AA1B-B24F988515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0642342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6100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568</Words>
  <Application>Microsoft Office PowerPoint</Application>
  <PresentationFormat>Widescreen</PresentationFormat>
  <Paragraphs>40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Bradley Hand ITC</vt:lpstr>
      <vt:lpstr>Calibri</vt:lpstr>
      <vt:lpstr>Calibri Light</vt:lpstr>
      <vt:lpstr>Office Theme</vt:lpstr>
      <vt:lpstr>      VALENTINES MENU </vt:lpstr>
      <vt:lpstr>HOTEL LUNA VALENTINE’S MENU</vt:lpstr>
      <vt:lpstr>Soft drinks *Nescafe/Expresso *Ribena *Fanta *Fresh Limonata *Robinsons  *PG Tips 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VALENTINES MENU </dc:title>
  <dc:creator>Claudia Elena Cimpoia (2214482)</dc:creator>
  <cp:lastModifiedBy>Claudia Elena Cimpoia (2214482)</cp:lastModifiedBy>
  <cp:revision>3</cp:revision>
  <dcterms:created xsi:type="dcterms:W3CDTF">2023-02-17T21:18:20Z</dcterms:created>
  <dcterms:modified xsi:type="dcterms:W3CDTF">2023-02-17T22:01:19Z</dcterms:modified>
</cp:coreProperties>
</file>