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6" r:id="rId2"/>
    <p:sldId id="274" r:id="rId3"/>
    <p:sldId id="272" r:id="rId4"/>
    <p:sldId id="273" r:id="rId5"/>
    <p:sldId id="275" r:id="rId6"/>
    <p:sldId id="276" r:id="rId7"/>
    <p:sldId id="258" r:id="rId8"/>
    <p:sldId id="277"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5033" autoAdjust="0"/>
  </p:normalViewPr>
  <p:slideViewPr>
    <p:cSldViewPr snapToGrid="0">
      <p:cViewPr>
        <p:scale>
          <a:sx n="66" d="100"/>
          <a:sy n="66" d="100"/>
        </p:scale>
        <p:origin x="1330" y="418"/>
      </p:cViewPr>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0FCCC-2E12-4981-A7DB-5BC53ABEBD0D}" type="datetime1">
              <a:rPr lang="en-GB" smtClean="0"/>
              <a:t>13/10/2025</a:t>
            </a:fld>
            <a:endParaRPr lang="en-GB"/>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D529299-61FF-4B93-ADA6-2FD5975D62F6}" type="slidenum">
              <a:rPr lang="en-GB" smtClean="0"/>
              <a:t>‹#›</a:t>
            </a:fld>
            <a:endParaRPr lang="en-GB"/>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5236411-0800-4060-B85C-4293B9676E65}" type="datetime1">
              <a:rPr lang="en-GB" noProof="0" smtClean="0"/>
              <a:t>13/10/2025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C849E9A-41F7-4779-A581-48A7C374A227}" type="slidenum">
              <a:rPr lang="en-GB" noProof="0" smtClean="0"/>
              <a:t>‹#›</a:t>
            </a:fld>
            <a:endParaRPr lang="en-GB" noProof="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849E9A-41F7-4779-A581-48A7C374A227}" type="slidenum">
              <a:rPr lang="en-GB" smtClean="0"/>
              <a:t>1</a:t>
            </a:fld>
            <a:endParaRPr lang="en-GB"/>
          </a:p>
        </p:txBody>
      </p:sp>
    </p:spTree>
    <p:extLst>
      <p:ext uri="{BB962C8B-B14F-4D97-AF65-F5344CB8AC3E}">
        <p14:creationId xmlns:p14="http://schemas.microsoft.com/office/powerpoint/2010/main" val="1990381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rtlCol="0" anchor="b"/>
          <a:lstStyle>
            <a:lvl1pPr algn="ctr">
              <a:defRPr sz="60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rtlCol="0"/>
          <a:lstStyle/>
          <a:p>
            <a:pPr rtl="0"/>
            <a:fld id="{0DA46EA2-BC22-4B86-B67A-CF6EDC0DD9F0}" type="datetime1">
              <a:rPr lang="en-GB" noProof="0" smtClean="0"/>
              <a:t>13/10/2025</a:t>
            </a:fld>
            <a:endParaRPr lang="en-GB" noProof="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rtlCol="0"/>
          <a:lstStyle/>
          <a:p>
            <a:pPr rtl="0"/>
            <a:fld id="{AC42D220-FC57-4072-9A33-9D6BF23F4F82}" type="datetime1">
              <a:rPr lang="en-GB" noProof="0" smtClean="0"/>
              <a:t>13/10/2025</a:t>
            </a:fld>
            <a:endParaRPr lang="en-GB" noProof="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rtlCol="0" anchor="b"/>
          <a:lstStyle>
            <a:lvl1pPr>
              <a:defRPr sz="6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hasCustomPrompt="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rtlCol="0"/>
          <a:lstStyle/>
          <a:p>
            <a:pPr rtl="0"/>
            <a:fld id="{61135F4B-DFF3-43A8-8F63-B80094325107}" type="datetime1">
              <a:rPr lang="en-GB" noProof="0" smtClean="0"/>
              <a:t>13/10/2025</a:t>
            </a:fld>
            <a:endParaRPr lang="en-GB" noProof="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hasCustomPrompt="1"/>
          </p:nvPr>
        </p:nvSpPr>
        <p:spPr>
          <a:xfrm>
            <a:off x="838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hasCustomPrompt="1"/>
          </p:nvPr>
        </p:nvSpPr>
        <p:spPr>
          <a:xfrm>
            <a:off x="6172200" y="1825625"/>
            <a:ext cx="5181600" cy="435133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rtlCol="0"/>
          <a:lstStyle/>
          <a:p>
            <a:pPr rtl="0"/>
            <a:fld id="{2580273E-081F-4132-AAA7-2041DF64BFA8}" type="datetime1">
              <a:rPr lang="en-GB" noProof="0" smtClean="0"/>
              <a:t>13/10/2025</a:t>
            </a:fld>
            <a:endParaRPr lang="en-GB" noProof="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hasCustomPrompt="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hasCustomPrompt="1"/>
          </p:nvPr>
        </p:nvSpPr>
        <p:spPr>
          <a:xfrm>
            <a:off x="839788" y="2505075"/>
            <a:ext cx="5157787"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hasCustomPrompt="1"/>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hasCustomPrompt="1"/>
          </p:nvPr>
        </p:nvSpPr>
        <p:spPr>
          <a:xfrm>
            <a:off x="6172200" y="2505075"/>
            <a:ext cx="5183188" cy="3684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rtlCol="0"/>
          <a:lstStyle/>
          <a:p>
            <a:pPr rtl="0"/>
            <a:fld id="{3712B822-7BB5-46D8-81A8-C2F8E1142EA2}" type="datetime1">
              <a:rPr lang="en-GB" noProof="0" smtClean="0"/>
              <a:t>13/10/2025</a:t>
            </a:fld>
            <a:endParaRPr lang="en-GB" noProof="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rtlCol="0"/>
          <a:lstStyle/>
          <a:p>
            <a:pPr rtl="0"/>
            <a:fld id="{F9638FF8-C1E4-4B17-83BF-87DD6B1C203A}" type="datetime1">
              <a:rPr lang="en-GB" noProof="0" smtClean="0"/>
              <a:t>13/10/2025</a:t>
            </a:fld>
            <a:endParaRPr lang="en-GB" noProof="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rtlCol="0"/>
          <a:lstStyle/>
          <a:p>
            <a:pPr rtl="0"/>
            <a:fld id="{718D55AB-162F-41E1-92EA-78CFBA58556C}" type="datetime1">
              <a:rPr lang="en-GB" noProof="0" smtClean="0"/>
              <a:t>13/10/2025</a:t>
            </a:fld>
            <a:endParaRPr lang="en-GB" noProof="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hasCustomPrompt="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rtlCol="0"/>
          <a:lstStyle/>
          <a:p>
            <a:pPr rtl="0"/>
            <a:fld id="{C57EE2B0-1855-4554-A66F-5F6294FEA40F}" type="datetime1">
              <a:rPr lang="en-GB" noProof="0" smtClean="0"/>
              <a:t>13/10/2025</a:t>
            </a:fld>
            <a:endParaRPr lang="en-GB" noProof="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hasCustomPrompt="1"/>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rtlCol="0"/>
          <a:lstStyle/>
          <a:p>
            <a:pPr rtl="0"/>
            <a:fld id="{1FC7731B-A4B6-4E5F-A2C6-741933B2A734}" type="datetime1">
              <a:rPr lang="en-GB" noProof="0" smtClean="0"/>
              <a:t>13/10/2025</a:t>
            </a:fld>
            <a:endParaRPr lang="en-GB" noProof="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rtlCol="0"/>
          <a:lstStyle/>
          <a:p>
            <a:pPr rtl="0"/>
            <a:fld id="{9AA7EB1F-2CD4-4980-9972-FC789747793F}" type="datetime1">
              <a:rPr lang="en-GB" noProof="0" smtClean="0"/>
              <a:t>13/10/2025</a:t>
            </a:fld>
            <a:endParaRPr lang="en-GB" noProof="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rtlCol="0"/>
          <a:lstStyle/>
          <a:p>
            <a:pPr rtl="0"/>
            <a:r>
              <a:rPr lang="en-US" noProof="0"/>
              <a:t>Click to edit Master title style</a:t>
            </a:r>
            <a:endParaRPr lang="en-GB" noProof="0"/>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hasCustomPrompt="1"/>
          </p:nvPr>
        </p:nvSpPr>
        <p:spPr>
          <a:xfrm>
            <a:off x="838200" y="365125"/>
            <a:ext cx="7734300" cy="5811838"/>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rtlCol="0"/>
          <a:lstStyle/>
          <a:p>
            <a:pPr rtl="0"/>
            <a:fld id="{0D9B7C8B-22DC-40E3-A258-9F0368522948}" type="datetime1">
              <a:rPr lang="en-GB" noProof="0" smtClean="0"/>
              <a:t>13/10/2025</a:t>
            </a:fld>
            <a:endParaRPr lang="en-GB" noProof="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rtlCol="0"/>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65FCB083-E03F-48DC-9F00-148E3F90DBDB}" type="datetime1">
              <a:rPr lang="en-GB" noProof="0" smtClean="0"/>
              <a:t>13/10/2025</a:t>
            </a:fld>
            <a:endParaRPr lang="en-GB" noProof="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A6AF1B4E-90EC-4A51-B6E5-B702C054ECB0}" type="slidenum">
              <a:rPr lang="en-GB" noProof="0" smtClean="0"/>
              <a:t>‹#›</a:t>
            </a:fld>
            <a:endParaRPr lang="en-GB" noProof="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021529" y="4054853"/>
            <a:ext cx="7331440" cy="1555344"/>
          </a:xfrm>
        </p:spPr>
        <p:txBody>
          <a:bodyPr rtlCol="0" anchor="t">
            <a:normAutofit fontScale="90000"/>
          </a:bodyPr>
          <a:lstStyle/>
          <a:p>
            <a:pPr algn="l"/>
            <a:r>
              <a:rPr lang="en-GB" b="1" i="1" dirty="0"/>
              <a:t>Digital Safety and MS 365 Tools Sunrise Residential Care Home.</a:t>
            </a:r>
            <a:r>
              <a:rPr lang="en-GB" dirty="0"/>
              <a:t>​</a:t>
            </a:r>
            <a:endParaRPr lang="en-GB" sz="44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6451857" y="5718869"/>
            <a:ext cx="5609219" cy="1496355"/>
          </a:xfrm>
        </p:spPr>
        <p:txBody>
          <a:bodyPr rtlCol="0" anchor="b">
            <a:normAutofit fontScale="77500" lnSpcReduction="20000"/>
          </a:bodyPr>
          <a:lstStyle/>
          <a:p>
            <a:pPr algn="r" fontAlgn="base"/>
            <a:r>
              <a:rPr lang="en-GB" sz="3200" dirty="0">
                <a:latin typeface="Franklin Gothic Book" panose="020B0503020102020204" pitchFamily="34" charset="0"/>
                <a:cs typeface="Segoe UI" panose="020B0502040204020203" pitchFamily="34" charset="0"/>
              </a:rPr>
              <a:t>Jubil Khan</a:t>
            </a:r>
            <a:br>
              <a:rPr lang="en-GB" sz="3200" dirty="0">
                <a:latin typeface="Franklin Gothic Book" panose="020B0503020102020204" pitchFamily="34" charset="0"/>
                <a:cs typeface="Segoe UI" panose="020B0502040204020203" pitchFamily="34" charset="0"/>
              </a:rPr>
            </a:br>
            <a:r>
              <a:rPr lang="en-GB" sz="3200" dirty="0">
                <a:latin typeface="Franklin Gothic Book" panose="020B0503020102020204" pitchFamily="34" charset="0"/>
                <a:cs typeface="Segoe UI" panose="020B0502040204020203" pitchFamily="34" charset="0"/>
              </a:rPr>
              <a:t>2509934</a:t>
            </a:r>
            <a:r>
              <a:rPr lang="en-GB" sz="3200" b="1" dirty="0"/>
              <a:t> </a:t>
            </a:r>
          </a:p>
          <a:p>
            <a:pPr algn="r" fontAlgn="base"/>
            <a:r>
              <a:rPr lang="en-GB" sz="3200" b="1" dirty="0"/>
              <a:t>Module Code: LCHS4001</a:t>
            </a:r>
            <a:r>
              <a:rPr lang="en-GB" sz="3200" dirty="0"/>
              <a:t>​</a:t>
            </a:r>
          </a:p>
          <a:p>
            <a:pPr algn="r" fontAlgn="base"/>
            <a:r>
              <a:rPr lang="en-GB" sz="3200" b="1" dirty="0"/>
              <a:t>Lecture Name: Markus </a:t>
            </a:r>
            <a:r>
              <a:rPr lang="en-GB" sz="3200" b="1" dirty="0" err="1"/>
              <a:t>Klingelfuss</a:t>
            </a:r>
            <a:endParaRPr lang="en-GB" sz="3200" dirty="0"/>
          </a:p>
          <a:p>
            <a:pPr algn="r"/>
            <a:endParaRPr lang="en-GB" sz="2000" dirty="0">
              <a:latin typeface="Franklin Gothic Book" panose="020B0503020102020204" pitchFamily="34" charset="0"/>
            </a:endParaRP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85250" y="164573"/>
            <a:ext cx="1636279" cy="1636279"/>
          </a:xfrm>
          <a:prstGeom prst="rect">
            <a:avLst/>
          </a:prstGeom>
        </p:spPr>
      </p:pic>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80302" y="1293093"/>
            <a:ext cx="1827742" cy="1827742"/>
          </a:xfrm>
          <a:prstGeom prst="rect">
            <a:avLst/>
          </a:prstGeom>
        </p:spPr>
      </p:pic>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30924" y="3621724"/>
            <a:ext cx="2594886" cy="2594886"/>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725024" y="327889"/>
            <a:ext cx="2260711" cy="2260711"/>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D8A31-3DA5-E43F-C151-E63232619E0C}"/>
              </a:ext>
            </a:extLst>
          </p:cNvPr>
          <p:cNvSpPr>
            <a:spLocks noGrp="1"/>
          </p:cNvSpPr>
          <p:nvPr>
            <p:ph type="title"/>
          </p:nvPr>
        </p:nvSpPr>
        <p:spPr/>
        <p:txBody>
          <a:bodyPr/>
          <a:lstStyle/>
          <a:p>
            <a:r>
              <a:rPr lang="en-GB" b="1" dirty="0"/>
              <a:t>The Role of Microsoft Excel in Efficiency at </a:t>
            </a:r>
            <a:br>
              <a:rPr lang="en-GB" b="1" dirty="0"/>
            </a:br>
            <a:r>
              <a:rPr lang="en-GB" b="1" dirty="0"/>
              <a:t>Sunrise Residential Care Home</a:t>
            </a:r>
          </a:p>
        </p:txBody>
      </p:sp>
      <p:sp>
        <p:nvSpPr>
          <p:cNvPr id="3" name="Content Placeholder 2">
            <a:extLst>
              <a:ext uri="{FF2B5EF4-FFF2-40B4-BE49-F238E27FC236}">
                <a16:creationId xmlns:a16="http://schemas.microsoft.com/office/drawing/2014/main" id="{A0962BDA-1A24-B333-AF93-BB53145F0A15}"/>
              </a:ext>
            </a:extLst>
          </p:cNvPr>
          <p:cNvSpPr>
            <a:spLocks noGrp="1"/>
          </p:cNvSpPr>
          <p:nvPr>
            <p:ph idx="1"/>
          </p:nvPr>
        </p:nvSpPr>
        <p:spPr/>
        <p:txBody>
          <a:bodyPr>
            <a:normAutofit fontScale="92500" lnSpcReduction="10000"/>
          </a:bodyPr>
          <a:lstStyle/>
          <a:p>
            <a:pPr marL="0" indent="0">
              <a:buNone/>
            </a:pPr>
            <a:r>
              <a:rPr lang="en-GB" dirty="0"/>
              <a:t>Microsoft Excel plays a vital role in boosting efficiency at Sunrise Residential Care Home by allowing staff to handle various tasks with greater accuracy and speed. It helps in maintaining detailed records of residents’ information, scheduling medications, and tracking staff shifts, all in one place. This centralized data management reduces the chances of errors and ensures that important information is always up to date.</a:t>
            </a:r>
          </a:p>
          <a:p>
            <a:pPr marL="0" indent="0">
              <a:buNone/>
            </a:pPr>
            <a:r>
              <a:rPr lang="en-GB" dirty="0"/>
              <a:t>With digital literacy, staff can use Excel’s formulas and functions to automate calculations and generate reports, saving time and minimizing manual effort. However, while Excel is powerful, it requires staff to be comfortable with its features, and it lacks some healthcare-specific tools like automatic alerts or integration with medical systems. Despite these limitations, Excel remains a valuable tool for improving workflow and supporting high-quality care at Sunrise.</a:t>
            </a:r>
          </a:p>
        </p:txBody>
      </p:sp>
    </p:spTree>
    <p:extLst>
      <p:ext uri="{BB962C8B-B14F-4D97-AF65-F5344CB8AC3E}">
        <p14:creationId xmlns:p14="http://schemas.microsoft.com/office/powerpoint/2010/main" val="1220494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597D6-301A-63B9-BABB-675F62488BCD}"/>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Advantages of Excel in a residential care home with digital literacy in mind include:</a:t>
            </a:r>
            <a:br>
              <a:rPr lang="en-GB" b="1" u="sng"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927166F-24D1-26FD-68A1-96E20704BE77}"/>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1. It helps staff organize and manage important information like resident details, medication schedules, and staff shifts in a clear and easy-to-access way.</a:t>
            </a:r>
          </a:p>
          <a:p>
            <a:pPr marL="0" indent="0">
              <a:buNone/>
            </a:pPr>
            <a:r>
              <a:rPr lang="en-GB" dirty="0">
                <a:latin typeface="Arial" panose="020B0604020202020204" pitchFamily="34" charset="0"/>
                <a:cs typeface="Arial" panose="020B0604020202020204" pitchFamily="34" charset="0"/>
              </a:rPr>
              <a:t>2. With basic digital skills, staff can use formulas to automate calculations, saving time and reducing manual errors.</a:t>
            </a:r>
          </a:p>
          <a:p>
            <a:pPr marL="0" indent="0">
              <a:buNone/>
            </a:pPr>
            <a:r>
              <a:rPr lang="en-GB" dirty="0">
                <a:latin typeface="Arial" panose="020B0604020202020204" pitchFamily="34" charset="0"/>
                <a:cs typeface="Arial" panose="020B0604020202020204" pitchFamily="34" charset="0"/>
              </a:rPr>
              <a:t>3. Excel allows quick data updates and easy sharing among team members, improving communication and teamwork.</a:t>
            </a:r>
          </a:p>
          <a:p>
            <a:pPr marL="0" indent="0">
              <a:buNone/>
            </a:pPr>
            <a:r>
              <a:rPr lang="en-GB" dirty="0">
                <a:latin typeface="Arial" panose="020B0604020202020204" pitchFamily="34" charset="0"/>
                <a:cs typeface="Arial" panose="020B0604020202020204" pitchFamily="34" charset="0"/>
              </a:rPr>
              <a:t>4. The ability to create charts and reports helps staff visualize data, making it easier to monitor care quality and make decisions.</a:t>
            </a:r>
          </a:p>
          <a:p>
            <a:pPr marL="0" indent="0">
              <a:buNone/>
            </a:pPr>
            <a:r>
              <a:rPr lang="en-GB" dirty="0">
                <a:latin typeface="Arial" panose="020B0604020202020204" pitchFamily="34" charset="0"/>
                <a:cs typeface="Arial" panose="020B0604020202020204" pitchFamily="34" charset="0"/>
              </a:rPr>
              <a:t>5. It supports efficient record-keeping, reducing paperwork and helping the care home stay organized.</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9451678"/>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33734-D6D1-30A6-0FEC-56BCDFD7F8F7}"/>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Some Disadvantages Of using Excel in Sunrise care home include:</a:t>
            </a:r>
            <a:br>
              <a:rPr lang="en-GB" b="1" u="sng"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DE300C3-9D6B-A7D6-711B-F4D8A2E4D528}"/>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1. It requires staff to have good digital skills; without proper training, mistakes in data entry or formulas can happen, leading to errors in important records.</a:t>
            </a:r>
          </a:p>
          <a:p>
            <a:pPr marL="0" indent="0">
              <a:buNone/>
            </a:pPr>
            <a:r>
              <a:rPr lang="en-GB" dirty="0">
                <a:latin typeface="Arial" panose="020B0604020202020204" pitchFamily="34" charset="0"/>
                <a:cs typeface="Arial" panose="020B0604020202020204" pitchFamily="34" charset="0"/>
              </a:rPr>
              <a:t>2. Excel is not designed just for healthcare, so it lacks features like automatic medication reminders or integration with electronic health systems, which could improve care quality.</a:t>
            </a:r>
          </a:p>
          <a:p>
            <a:pPr marL="0" indent="0">
              <a:buNone/>
            </a:pPr>
            <a:r>
              <a:rPr lang="en-GB" dirty="0">
                <a:latin typeface="Arial" panose="020B0604020202020204" pitchFamily="34" charset="0"/>
                <a:cs typeface="Arial" panose="020B0604020202020204" pitchFamily="34" charset="0"/>
              </a:rPr>
              <a:t>3. Managing large amounts of data can become complex and hard to track, especially if multiple people are updating the same files without strict version control.</a:t>
            </a:r>
          </a:p>
          <a:p>
            <a:pPr marL="0" indent="0">
              <a:buNone/>
            </a:pPr>
            <a:r>
              <a:rPr lang="en-GB" dirty="0">
                <a:latin typeface="Arial" panose="020B0604020202020204" pitchFamily="34" charset="0"/>
                <a:cs typeface="Arial" panose="020B0604020202020204" pitchFamily="34" charset="0"/>
              </a:rPr>
              <a:t>4. It may take extra time to set up and maintain spreadsheets, which could be a challenge in a busy care environment.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22349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55825-B5E4-899B-1D4F-FC7697EF0098}"/>
              </a:ext>
            </a:extLst>
          </p:cNvPr>
          <p:cNvSpPr>
            <a:spLocks noGrp="1"/>
          </p:cNvSpPr>
          <p:nvPr>
            <p:ph type="title"/>
          </p:nvPr>
        </p:nvSpPr>
        <p:spPr/>
        <p:txBody>
          <a:bodyPr/>
          <a:lstStyle/>
          <a:p>
            <a:r>
              <a:rPr lang="en-GB" b="1" dirty="0"/>
              <a:t>Benefits and Limitations of Digital Literacy in </a:t>
            </a:r>
            <a:br>
              <a:rPr lang="en-GB" b="1" dirty="0"/>
            </a:br>
            <a:r>
              <a:rPr lang="en-GB" b="1" dirty="0"/>
              <a:t>Excel at Sunrise Care Home</a:t>
            </a:r>
          </a:p>
        </p:txBody>
      </p:sp>
      <p:sp>
        <p:nvSpPr>
          <p:cNvPr id="3" name="Content Placeholder 2">
            <a:extLst>
              <a:ext uri="{FF2B5EF4-FFF2-40B4-BE49-F238E27FC236}">
                <a16:creationId xmlns:a16="http://schemas.microsoft.com/office/drawing/2014/main" id="{8671C97E-CCBB-CDB8-C9C9-7DA8E2505AEB}"/>
              </a:ext>
            </a:extLst>
          </p:cNvPr>
          <p:cNvSpPr>
            <a:spLocks noGrp="1"/>
          </p:cNvSpPr>
          <p:nvPr>
            <p:ph idx="1"/>
          </p:nvPr>
        </p:nvSpPr>
        <p:spPr>
          <a:xfrm>
            <a:off x="272143" y="1844286"/>
            <a:ext cx="11647714" cy="4351338"/>
          </a:xfrm>
        </p:spPr>
        <p:txBody>
          <a:bodyPr>
            <a:normAutofit fontScale="77500" lnSpcReduction="20000"/>
          </a:bodyPr>
          <a:lstStyle/>
          <a:p>
            <a:r>
              <a:rPr lang="en-GB" dirty="0"/>
              <a:t>The benefits of using Excel include its ability to handle large amounts of data in an organized way, perform calculations automatically (like totalling hours worked by staff or calculating medication quantities), and generate charts or reports that help in monitoring care quality and resource management. Excel also allows multiple users to collaborate on the same document if saved on a shared platform like OneDrive, improving communication among staff.</a:t>
            </a:r>
          </a:p>
          <a:p>
            <a:r>
              <a:rPr lang="en-GB" dirty="0"/>
              <a:t>However, there are some limitations. Excel requires users to have a basic understanding of spreadsheet functions, which might require training for some staff. Data entry errors can occur, which might affect accuracy if not double-checked. Also, Excel is not designed specifically for healthcare management, so it lacks specialized features like automatic alerts for medication times or integration with electronic health records, which dedicated care management software might provide.</a:t>
            </a:r>
          </a:p>
          <a:p>
            <a:endParaRPr lang="en-GB" dirty="0"/>
          </a:p>
          <a:p>
            <a:pPr marL="0" indent="0">
              <a:buNone/>
            </a:pPr>
            <a:r>
              <a:rPr lang="en-GB" dirty="0"/>
              <a:t>In summary, Excel helps Sunrise residential care home complete administrative and scheduling tasks more efficiently by organizing data and automating calculations, but it requires careful use and may not cover all specialized needs in care management.</a:t>
            </a:r>
          </a:p>
          <a:p>
            <a:endParaRPr lang="en-GB" dirty="0"/>
          </a:p>
        </p:txBody>
      </p:sp>
    </p:spTree>
    <p:extLst>
      <p:ext uri="{BB962C8B-B14F-4D97-AF65-F5344CB8AC3E}">
        <p14:creationId xmlns:p14="http://schemas.microsoft.com/office/powerpoint/2010/main" val="16778456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53636-31F9-799B-1D9D-62B0D8FCD004}"/>
              </a:ext>
            </a:extLst>
          </p:cNvPr>
          <p:cNvSpPr>
            <a:spLocks noGrp="1"/>
          </p:cNvSpPr>
          <p:nvPr>
            <p:ph type="title"/>
          </p:nvPr>
        </p:nvSpPr>
        <p:spPr/>
        <p:txBody>
          <a:bodyPr/>
          <a:lstStyle/>
          <a:p>
            <a:r>
              <a:rPr lang="en-GB" dirty="0"/>
              <a:t>Communication Skills - Ms Teams</a:t>
            </a:r>
          </a:p>
        </p:txBody>
      </p:sp>
      <p:sp>
        <p:nvSpPr>
          <p:cNvPr id="3" name="Content Placeholder 2">
            <a:extLst>
              <a:ext uri="{FF2B5EF4-FFF2-40B4-BE49-F238E27FC236}">
                <a16:creationId xmlns:a16="http://schemas.microsoft.com/office/drawing/2014/main" id="{A97516E9-45A1-CF7C-095A-A53C0308EDA7}"/>
              </a:ext>
            </a:extLst>
          </p:cNvPr>
          <p:cNvSpPr>
            <a:spLocks noGrp="1"/>
          </p:cNvSpPr>
          <p:nvPr>
            <p:ph idx="1"/>
          </p:nvPr>
        </p:nvSpPr>
        <p:spPr/>
        <p:txBody>
          <a:bodyPr>
            <a:normAutofit fontScale="92500" lnSpcReduction="10000"/>
          </a:bodyPr>
          <a:lstStyle/>
          <a:p>
            <a:r>
              <a:rPr lang="en-GB" dirty="0"/>
              <a:t>Microsoft Teams is a valuable communication and collaboration tool used within Sunrise Residential Care Home. It allows staff to easily share information, hold virtual meetings, and coordinate care plans in real time. Teams supports instant messaging, video calls, and file sharing, which helps improve communication among staff members, especially when working different shifts or locations.</a:t>
            </a:r>
          </a:p>
          <a:p>
            <a:r>
              <a:rPr lang="en-GB" dirty="0"/>
              <a:t>The benefits of Microsoft Teams include faster communication, better teamwork, and the ability to keep all care-related discussions and documents organized in one place. However, its limitations include the need for reliable internet access and sufficient digital skills. Without proper training, some staff may find the interface confusing or struggle to use all its features effectively.</a:t>
            </a:r>
          </a:p>
          <a:p>
            <a:endParaRPr lang="en-GB" dirty="0"/>
          </a:p>
        </p:txBody>
      </p:sp>
    </p:spTree>
    <p:extLst>
      <p:ext uri="{BB962C8B-B14F-4D97-AF65-F5344CB8AC3E}">
        <p14:creationId xmlns:p14="http://schemas.microsoft.com/office/powerpoint/2010/main" val="1146495923"/>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778F1-C0A1-BBCA-851C-713E575F0A33}"/>
              </a:ext>
            </a:extLst>
          </p:cNvPr>
          <p:cNvSpPr>
            <a:spLocks noGrp="1"/>
          </p:cNvSpPr>
          <p:nvPr>
            <p:ph type="title"/>
          </p:nvPr>
        </p:nvSpPr>
        <p:spPr>
          <a:xfrm>
            <a:off x="587476" y="140248"/>
            <a:ext cx="10515600" cy="1325563"/>
          </a:xfrm>
        </p:spPr>
        <p:txBody>
          <a:bodyPr/>
          <a:lstStyle/>
          <a:p>
            <a:r>
              <a:rPr lang="en-GB" b="1" dirty="0"/>
              <a:t>checklist for digital safety practices in Sunrise residential care home</a:t>
            </a:r>
          </a:p>
        </p:txBody>
      </p:sp>
      <p:sp>
        <p:nvSpPr>
          <p:cNvPr id="3" name="Content Placeholder 2">
            <a:extLst>
              <a:ext uri="{FF2B5EF4-FFF2-40B4-BE49-F238E27FC236}">
                <a16:creationId xmlns:a16="http://schemas.microsoft.com/office/drawing/2014/main" id="{6F4E90EE-F99C-7088-28B1-EE2C9C4E558A}"/>
              </a:ext>
            </a:extLst>
          </p:cNvPr>
          <p:cNvSpPr>
            <a:spLocks noGrp="1"/>
          </p:cNvSpPr>
          <p:nvPr>
            <p:ph idx="1"/>
          </p:nvPr>
        </p:nvSpPr>
        <p:spPr>
          <a:xfrm>
            <a:off x="587476" y="1556054"/>
            <a:ext cx="11809010" cy="5161698"/>
          </a:xfrm>
        </p:spPr>
        <p:txBody>
          <a:bodyPr>
            <a:noAutofit/>
          </a:bodyPr>
          <a:lstStyle/>
          <a:p>
            <a:pPr marL="0" indent="0">
              <a:buNone/>
            </a:pPr>
            <a:r>
              <a:rPr lang="en-GB" sz="1800" dirty="0"/>
              <a:t>1. Secure Logins:</a:t>
            </a:r>
          </a:p>
          <a:p>
            <a:r>
              <a:rPr lang="en-GB" sz="1800" dirty="0"/>
              <a:t>Use strong, unique passwords for all accounts.</a:t>
            </a:r>
          </a:p>
          <a:p>
            <a:r>
              <a:rPr lang="en-GB" sz="1800" dirty="0"/>
              <a:t>Change passwords regularly.</a:t>
            </a:r>
          </a:p>
          <a:p>
            <a:pPr marL="0" indent="0">
              <a:buNone/>
            </a:pPr>
            <a:r>
              <a:rPr lang="en-GB" sz="1800" dirty="0"/>
              <a:t>2. Email Safety:</a:t>
            </a:r>
          </a:p>
          <a:p>
            <a:r>
              <a:rPr lang="en-GB" sz="1800" dirty="0"/>
              <a:t>Do not open attachments or links from unknown senders.</a:t>
            </a:r>
          </a:p>
          <a:p>
            <a:r>
              <a:rPr lang="en-GB" sz="1800" dirty="0"/>
              <a:t>Verify email sources before responding or sharing sensitive information.</a:t>
            </a:r>
          </a:p>
          <a:p>
            <a:r>
              <a:rPr lang="en-GB" sz="1800" dirty="0"/>
              <a:t>Report suspicious emails to IT support immediately.</a:t>
            </a:r>
          </a:p>
          <a:p>
            <a:pPr marL="0" indent="0">
              <a:buNone/>
            </a:pPr>
            <a:r>
              <a:rPr lang="en-GB" sz="1800" dirty="0"/>
              <a:t>3. Safe Document Storage:</a:t>
            </a:r>
          </a:p>
          <a:p>
            <a:r>
              <a:rPr lang="en-GB" sz="1800" dirty="0"/>
              <a:t>Store all resident and staff information on secure, encrypted drives or cloud services.</a:t>
            </a:r>
          </a:p>
          <a:p>
            <a:r>
              <a:rPr lang="en-GB" sz="1800" dirty="0"/>
              <a:t>Regularly back up important data. </a:t>
            </a:r>
          </a:p>
          <a:p>
            <a:pPr marL="0" indent="0">
              <a:buNone/>
            </a:pPr>
            <a:r>
              <a:rPr lang="en-GB" sz="1800" dirty="0"/>
              <a:t>4. Maintaining Patient Confidentiality:</a:t>
            </a:r>
          </a:p>
          <a:p>
            <a:r>
              <a:rPr lang="en-GB" sz="1800" dirty="0"/>
              <a:t>Do not share patient information via unsecured channels.</a:t>
            </a:r>
          </a:p>
          <a:p>
            <a:r>
              <a:rPr lang="en-GB" sz="1800" dirty="0"/>
              <a:t>Log out of devices when not in use.</a:t>
            </a:r>
          </a:p>
          <a:p>
            <a:r>
              <a:rPr lang="en-GB" sz="1800" dirty="0"/>
              <a:t>Follow data protection policies and report any breaches immediately.</a:t>
            </a:r>
          </a:p>
        </p:txBody>
      </p:sp>
    </p:spTree>
    <p:extLst>
      <p:ext uri="{BB962C8B-B14F-4D97-AF65-F5344CB8AC3E}">
        <p14:creationId xmlns:p14="http://schemas.microsoft.com/office/powerpoint/2010/main" val="193070520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A3ACB-3AE7-5430-9A67-B75BDBA54DEB}"/>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B0C1AA92-507B-663C-8C61-1AABAB5259F3}"/>
              </a:ext>
            </a:extLst>
          </p:cNvPr>
          <p:cNvSpPr>
            <a:spLocks noGrp="1"/>
          </p:cNvSpPr>
          <p:nvPr>
            <p:ph idx="1"/>
          </p:nvPr>
        </p:nvSpPr>
        <p:spPr/>
        <p:txBody>
          <a:bodyPr>
            <a:normAutofit fontScale="92500" lnSpcReduction="10000"/>
          </a:bodyPr>
          <a:lstStyle/>
          <a:p>
            <a:r>
              <a:rPr lang="en-GB" dirty="0" err="1"/>
              <a:t>Rajalingham</a:t>
            </a:r>
            <a:r>
              <a:rPr lang="en-GB" dirty="0"/>
              <a:t>, K., Chadwick, D. and Knight, B. (2017) </a:t>
            </a:r>
            <a:r>
              <a:rPr lang="en-GB" i="1" dirty="0"/>
              <a:t>Spreadsheets in clinical medicine: a public health warning.</a:t>
            </a:r>
            <a:r>
              <a:rPr lang="en-GB" dirty="0"/>
              <a:t> BMJ, 364(8173), pp. 158-160.</a:t>
            </a:r>
          </a:p>
          <a:p>
            <a:r>
              <a:rPr lang="en-GB" dirty="0" err="1"/>
              <a:t>Shiells</a:t>
            </a:r>
            <a:r>
              <a:rPr lang="en-GB" dirty="0"/>
              <a:t>, K., Goodman, C., Gordon, A.L., Dening, T., &amp; Schneider, J. (2023) </a:t>
            </a:r>
            <a:r>
              <a:rPr lang="en-GB" i="1" dirty="0"/>
              <a:t>Staff perspectives on the usability of electronic patient records in care homes.</a:t>
            </a:r>
            <a:r>
              <a:rPr lang="en-GB" dirty="0"/>
              <a:t> BMC Medical Informatics and Decision Making, 23(1), 150. https://doi.org/10.1186/s12911-023-02177-5</a:t>
            </a:r>
          </a:p>
          <a:p>
            <a:r>
              <a:rPr lang="en-GB" dirty="0"/>
              <a:t>Taylor, D.M.D. (2022) </a:t>
            </a:r>
            <a:r>
              <a:rPr lang="en-GB" i="1" dirty="0"/>
              <a:t>Research skills and the data spreadsheet: a guide for practitioners.</a:t>
            </a:r>
            <a:r>
              <a:rPr lang="en-GB" dirty="0"/>
              <a:t> British Journal of Nursing, 31(10), pp. 510–514.</a:t>
            </a:r>
          </a:p>
          <a:p>
            <a:r>
              <a:rPr lang="en-GB" dirty="0"/>
              <a:t>NHS Digital (2023) </a:t>
            </a:r>
            <a:r>
              <a:rPr lang="en-GB" i="1" dirty="0"/>
              <a:t>Data Security and Protection Toolkit Guidance.</a:t>
            </a:r>
            <a:r>
              <a:rPr lang="en-GB" dirty="0"/>
              <a:t> NHS England. Available at: https://www.dsptoolkit.nhs.uk/ (Accessed: 12 October 2025).</a:t>
            </a:r>
          </a:p>
        </p:txBody>
      </p:sp>
    </p:spTree>
    <p:extLst>
      <p:ext uri="{BB962C8B-B14F-4D97-AF65-F5344CB8AC3E}">
        <p14:creationId xmlns:p14="http://schemas.microsoft.com/office/powerpoint/2010/main" val="2156361263"/>
      </p:ext>
    </p:extLst>
  </p:cSld>
  <p:clrMapOvr>
    <a:masterClrMapping/>
  </p:clrMapOvr>
  <p:transition spd="slow">
    <p:wip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0958501_TF44781794_Win32" id="{FA01019B-E02E-4EC8-A7D9-9F7033374760}" vid="{24297DD9-1888-45CA-AEB8-5E886817C38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Research presentation</Template>
  <TotalTime>74</TotalTime>
  <Words>1062</Words>
  <Application>Microsoft Office PowerPoint</Application>
  <PresentationFormat>Widescreen</PresentationFormat>
  <Paragraphs>47</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Franklin Gothic Book</vt:lpstr>
      <vt:lpstr>Office Theme</vt:lpstr>
      <vt:lpstr>Digital Safety and MS 365 Tools Sunrise Residential Care Home.​</vt:lpstr>
      <vt:lpstr>The Role of Microsoft Excel in Efficiency at  Sunrise Residential Care Home</vt:lpstr>
      <vt:lpstr>Advantages of Excel in a residential care home with digital literacy in mind include: </vt:lpstr>
      <vt:lpstr>Some Disadvantages Of using Excel in Sunrise care home include: </vt:lpstr>
      <vt:lpstr>Benefits and Limitations of Digital Literacy in  Excel at Sunrise Care Home</vt:lpstr>
      <vt:lpstr>Communication Skills - Ms Teams</vt:lpstr>
      <vt:lpstr>checklist for digital safety practices in Sunrise residential care home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Cerdiyaa Khan (2325009)</dc:creator>
  <cp:lastModifiedBy>Cerdiyaa Khan (2325009)</cp:lastModifiedBy>
  <cp:revision>1</cp:revision>
  <dcterms:created xsi:type="dcterms:W3CDTF">2025-10-13T00:18:40Z</dcterms:created>
  <dcterms:modified xsi:type="dcterms:W3CDTF">2025-10-13T01:32:44Z</dcterms:modified>
</cp:coreProperties>
</file>