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gif" ContentType="image/gi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8"/>
  </p:notes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5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90" r:id="rId33"/>
    <p:sldId id="289" r:id="rId34"/>
    <p:sldId id="291" r:id="rId35"/>
    <p:sldId id="292" r:id="rId36"/>
    <p:sldId id="293" r:id="rId3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25"/>
    <p:restoredTop sz="93241"/>
  </p:normalViewPr>
  <p:slideViewPr>
    <p:cSldViewPr snapToGrid="0" snapToObjects="1">
      <p:cViewPr varScale="1">
        <p:scale>
          <a:sx n="102" d="100"/>
          <a:sy n="102" d="100"/>
        </p:scale>
        <p:origin x="168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notesMaster" Target="notesMasters/notesMaster1.xml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0DB374-46F7-D249-8500-D2D9FCCEA289}" type="datetimeFigureOut">
              <a:rPr lang="en-US" smtClean="0"/>
              <a:t>10/20/18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84D624-0942-0547-BA5B-79398DD9443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84D624-0942-0547-BA5B-79398DD94433}" type="slidenum">
              <a:rPr lang="en-US" smtClean="0"/>
              <a:t>28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y-GB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y-GB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y-GB" smtClean="0"/>
              <a:t>Click to edit Master text styles</a:t>
            </a:r>
          </a:p>
          <a:p>
            <a:pPr lvl="1" eaLnBrk="1" latinLnBrk="0" hangingPunct="1"/>
            <a:r>
              <a:rPr lang="cy-GB" smtClean="0"/>
              <a:t>Second level</a:t>
            </a:r>
          </a:p>
          <a:p>
            <a:pPr lvl="2" eaLnBrk="1" latinLnBrk="0" hangingPunct="1"/>
            <a:r>
              <a:rPr lang="cy-GB" smtClean="0"/>
              <a:t>Third level</a:t>
            </a:r>
          </a:p>
          <a:p>
            <a:pPr lvl="3" eaLnBrk="1" latinLnBrk="0" hangingPunct="1"/>
            <a:r>
              <a:rPr lang="cy-GB" smtClean="0"/>
              <a:t>Fourth level</a:t>
            </a:r>
          </a:p>
          <a:p>
            <a:pPr lvl="4" eaLnBrk="1" latinLnBrk="0" hangingPunct="1"/>
            <a:r>
              <a:rPr lang="cy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y-GB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y-GB" smtClean="0"/>
              <a:t>Click to edit Master text styles</a:t>
            </a:r>
          </a:p>
          <a:p>
            <a:pPr lvl="1" eaLnBrk="1" latinLnBrk="0" hangingPunct="1"/>
            <a:r>
              <a:rPr kumimoji="0" lang="cy-GB" smtClean="0"/>
              <a:t>Second level</a:t>
            </a:r>
          </a:p>
          <a:p>
            <a:pPr lvl="2" eaLnBrk="1" latinLnBrk="0" hangingPunct="1"/>
            <a:r>
              <a:rPr kumimoji="0" lang="cy-GB" smtClean="0"/>
              <a:t>Third level</a:t>
            </a:r>
          </a:p>
          <a:p>
            <a:pPr lvl="3" eaLnBrk="1" latinLnBrk="0" hangingPunct="1"/>
            <a:r>
              <a:rPr kumimoji="0" lang="cy-GB" smtClean="0"/>
              <a:t>Fourth level</a:t>
            </a:r>
          </a:p>
          <a:p>
            <a:pPr lvl="4" eaLnBrk="1" latinLnBrk="0" hangingPunct="1"/>
            <a:r>
              <a:rPr kumimoji="0" lang="cy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9E9C6A0-C8BB-9246-BD26-8BE1941C8E63}" type="datetimeFigureOut">
              <a:rPr lang="en-US" smtClean="0"/>
              <a:pPr/>
              <a:t>10/20/18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AEE308-6732-4444-A556-401D0A48AD83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gi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4" Type="http://schemas.openxmlformats.org/officeDocument/2006/relationships/image" Target="../media/image25.jpeg"/><Relationship Id="rId5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1.png"/><Relationship Id="rId3" Type="http://schemas.openxmlformats.org/officeDocument/2006/relationships/image" Target="../media/image32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3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4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5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7.png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9.pn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4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smtClean="0"/>
              <a:t>…</a:t>
            </a:r>
            <a:r>
              <a:rPr lang="en-US" dirty="0" err="1" smtClean="0"/>
              <a:t>hyd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oed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endParaRPr lang="en-US" dirty="0" smtClean="0"/>
          </a:p>
          <a:p>
            <a:pPr algn="ctr"/>
            <a:r>
              <a:rPr lang="en-US" dirty="0" smtClean="0"/>
              <a:t>ECAD5001C</a:t>
            </a:r>
          </a:p>
          <a:p>
            <a:pPr algn="ctr"/>
            <a:r>
              <a:rPr lang="en-US" dirty="0" smtClean="0"/>
              <a:t>23/10/18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2249" y="1847088"/>
            <a:ext cx="8704708" cy="4775345"/>
          </a:xfrm>
          <a:prstGeom prst="rect">
            <a:avLst/>
          </a:prstGeom>
        </p:spPr>
      </p:pic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457200" y="428386"/>
            <a:ext cx="8305800" cy="1143000"/>
          </a:xfrm>
        </p:spPr>
        <p:txBody>
          <a:bodyPr/>
          <a:lstStyle/>
          <a:p>
            <a:r>
              <a:rPr lang="en-US" dirty="0" smtClean="0"/>
              <a:t>Faint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cofio</a:t>
            </a:r>
            <a:r>
              <a:rPr lang="en-US" dirty="0" smtClean="0"/>
              <a:t>?  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Nod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sesiwn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oed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(</a:t>
            </a:r>
            <a:r>
              <a:rPr lang="en-US" dirty="0" err="1" smtClean="0"/>
              <a:t>AagD</a:t>
            </a:r>
            <a:r>
              <a:rPr lang="en-US" dirty="0" smtClean="0"/>
              <a:t>)</a:t>
            </a:r>
          </a:p>
          <a:p>
            <a:r>
              <a:rPr lang="en-US" dirty="0" err="1" smtClean="0"/>
              <a:t>Dechrau</a:t>
            </a:r>
            <a:r>
              <a:rPr lang="en-US" dirty="0" smtClean="0"/>
              <a:t> </a:t>
            </a:r>
            <a:r>
              <a:rPr lang="en-US" dirty="0" err="1" smtClean="0"/>
              <a:t>gwerthuso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strategaethau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a </a:t>
            </a:r>
            <a:r>
              <a:rPr lang="en-US" dirty="0" err="1" smtClean="0"/>
              <a:t>gyflwynwyd</a:t>
            </a:r>
            <a:r>
              <a:rPr lang="en-US" dirty="0" smtClean="0"/>
              <a:t>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02839" y="3783902"/>
            <a:ext cx="4726954" cy="28101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 </a:t>
            </a:r>
            <a:r>
              <a:rPr lang="en-US" dirty="0" err="1" smtClean="0"/>
              <a:t>dyma</a:t>
            </a:r>
            <a:r>
              <a:rPr lang="en-US" dirty="0" smtClean="0"/>
              <a:t> </a:t>
            </a:r>
            <a:r>
              <a:rPr lang="en-US" dirty="0" err="1" smtClean="0"/>
              <a:t>ddechrau</a:t>
            </a:r>
            <a:r>
              <a:rPr lang="en-US" dirty="0" smtClean="0"/>
              <a:t> </a:t>
            </a:r>
            <a:r>
              <a:rPr lang="en-US" dirty="0" err="1" smtClean="0"/>
              <a:t>arni</a:t>
            </a:r>
            <a:r>
              <a:rPr lang="en-US" dirty="0" smtClean="0"/>
              <a:t> </a:t>
            </a:r>
            <a:r>
              <a:rPr lang="en-US" dirty="0" err="1" smtClean="0"/>
              <a:t>eto</a:t>
            </a:r>
            <a:r>
              <a:rPr lang="en-US" dirty="0" smtClean="0"/>
              <a:t>! </a:t>
            </a:r>
            <a:r>
              <a:rPr lang="en-US" dirty="0" err="1" smtClean="0"/>
              <a:t>Goleuadau</a:t>
            </a:r>
            <a:r>
              <a:rPr lang="en-US" dirty="0" smtClean="0"/>
              <a:t> </a:t>
            </a:r>
            <a:r>
              <a:rPr lang="en-US" dirty="0" err="1" smtClean="0"/>
              <a:t>traffig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0450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r>
              <a:rPr lang="en-US" dirty="0" err="1" smtClean="0"/>
              <a:t>Defnyddir</a:t>
            </a:r>
            <a:r>
              <a:rPr lang="en-US" dirty="0" smtClean="0"/>
              <a:t> </a:t>
            </a:r>
            <a:r>
              <a:rPr lang="en-US" dirty="0" err="1" smtClean="0"/>
              <a:t>goleuadau</a:t>
            </a:r>
            <a:r>
              <a:rPr lang="en-US" dirty="0" smtClean="0"/>
              <a:t> </a:t>
            </a:r>
            <a:r>
              <a:rPr lang="en-US" dirty="0" err="1" smtClean="0"/>
              <a:t>traffig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dull</a:t>
            </a:r>
          </a:p>
          <a:p>
            <a:pPr marL="514350" indent="-514350"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 smtClean="0"/>
              <a:t>gweledol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,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dangos</a:t>
            </a:r>
            <a:r>
              <a:rPr lang="en-US" dirty="0" smtClean="0"/>
              <a:t> </a:t>
            </a:r>
            <a:r>
              <a:rPr lang="en-US" dirty="0" err="1" smtClean="0"/>
              <a:t>cardiau</a:t>
            </a:r>
            <a:r>
              <a:rPr lang="en-US" dirty="0" smtClean="0"/>
              <a:t> </a:t>
            </a:r>
            <a:r>
              <a:rPr lang="en-US" dirty="0" err="1" smtClean="0"/>
              <a:t>coch</a:t>
            </a:r>
            <a:r>
              <a:rPr lang="en-US" dirty="0" smtClean="0"/>
              <a:t>,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 smtClean="0"/>
              <a:t>oren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wyrdd</a:t>
            </a:r>
            <a:r>
              <a:rPr lang="en-US" dirty="0" smtClean="0"/>
              <a:t> (</a:t>
            </a:r>
            <a:r>
              <a:rPr lang="en-US" dirty="0" err="1" smtClean="0"/>
              <a:t>coch</a:t>
            </a:r>
            <a:r>
              <a:rPr lang="en-US" dirty="0" smtClean="0"/>
              <a:t> –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deall</a:t>
            </a:r>
            <a:r>
              <a:rPr lang="en-US" dirty="0" smtClean="0"/>
              <a:t>,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err="1" smtClean="0"/>
              <a:t>oren</a:t>
            </a:r>
            <a:r>
              <a:rPr lang="en-US" dirty="0" smtClean="0"/>
              <a:t> –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eglurhad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, </a:t>
            </a:r>
            <a:r>
              <a:rPr lang="en-US" dirty="0" err="1" smtClean="0"/>
              <a:t>gwyrdd</a:t>
            </a:r>
            <a:endParaRPr lang="en-US" dirty="0" smtClean="0"/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smtClean="0"/>
              <a:t> -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glir</a:t>
            </a:r>
            <a:r>
              <a:rPr lang="en-US" dirty="0" smtClean="0"/>
              <a:t>) 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endParaRPr lang="en-US" dirty="0" smtClean="0"/>
          </a:p>
          <a:p>
            <a:pPr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defnyddio’r</a:t>
            </a:r>
            <a:r>
              <a:rPr lang="en-US" dirty="0" smtClean="0"/>
              <a:t> </a:t>
            </a:r>
            <a:r>
              <a:rPr lang="en-US" dirty="0" err="1" smtClean="0"/>
              <a:t>goleuadau</a:t>
            </a:r>
            <a:r>
              <a:rPr lang="en-US" dirty="0" smtClean="0"/>
              <a:t> </a:t>
            </a:r>
            <a:r>
              <a:rPr lang="en-US" dirty="0" err="1" smtClean="0"/>
              <a:t>traffig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hunan-asesu</a:t>
            </a:r>
            <a:r>
              <a:rPr lang="en-US" dirty="0" smtClean="0"/>
              <a:t>.      Gall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gofnodi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.</a:t>
            </a:r>
          </a:p>
          <a:p>
            <a:pPr>
              <a:buClr>
                <a:schemeClr val="bg1">
                  <a:lumMod val="50000"/>
                </a:schemeClr>
              </a:buClr>
              <a:buNone/>
            </a:pPr>
            <a:endParaRPr lang="en-US" dirty="0" smtClean="0"/>
          </a:p>
          <a:p>
            <a:pPr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defnyddio’r</a:t>
            </a:r>
            <a:r>
              <a:rPr lang="en-US" dirty="0" smtClean="0"/>
              <a:t> </a:t>
            </a:r>
            <a:r>
              <a:rPr lang="en-US" dirty="0" err="1" smtClean="0"/>
              <a:t>goleuadau</a:t>
            </a:r>
            <a:r>
              <a:rPr lang="en-US" dirty="0" smtClean="0"/>
              <a:t> </a:t>
            </a:r>
            <a:r>
              <a:rPr lang="en-US" dirty="0" err="1" smtClean="0"/>
              <a:t>traffig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cyfoed</a:t>
            </a:r>
            <a:r>
              <a:rPr lang="en-US" dirty="0" smtClean="0"/>
              <a:t>. </a:t>
            </a:r>
          </a:p>
          <a:p>
            <a:pPr>
              <a:buClr>
                <a:schemeClr val="bg1">
                  <a:lumMod val="50000"/>
                </a:schemeClr>
              </a:buClr>
              <a:buFont typeface="Wingdings" charset="2"/>
              <a:buChar char="q"/>
            </a:pPr>
            <a:endParaRPr lang="en-US" dirty="0" smtClean="0"/>
          </a:p>
          <a:p>
            <a:pPr>
              <a:buClr>
                <a:schemeClr val="bg1">
                  <a:lumMod val="50000"/>
                </a:schemeClr>
              </a:buClr>
              <a:buNone/>
            </a:pPr>
            <a:endParaRPr lang="en-US" dirty="0" smtClean="0"/>
          </a:p>
          <a:p>
            <a:pPr>
              <a:buClr>
                <a:schemeClr val="bg1">
                  <a:lumMod val="50000"/>
                </a:schemeClr>
              </a:buClr>
              <a:buNone/>
            </a:pPr>
            <a:r>
              <a:rPr lang="en-US" dirty="0" smtClean="0"/>
              <a:t> </a:t>
            </a:r>
            <a:endParaRPr lang="en-US" dirty="0"/>
          </a:p>
        </p:txBody>
      </p:sp>
      <p:pic>
        <p:nvPicPr>
          <p:cNvPr id="4" name="Picture 3" descr="traffic_light.gif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2863" y="1347608"/>
            <a:ext cx="2013937" cy="253574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499" y="1666875"/>
            <a:ext cx="8625891" cy="45402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Adolygiad</a:t>
            </a:r>
            <a:r>
              <a:rPr lang="en-US" dirty="0" smtClean="0"/>
              <a:t> </a:t>
            </a:r>
            <a:r>
              <a:rPr lang="en-US" dirty="0" err="1" smtClean="0"/>
              <a:t>dysgwr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935480"/>
            <a:ext cx="4683790" cy="4389120"/>
          </a:xfrm>
        </p:spPr>
        <p:txBody>
          <a:bodyPr>
            <a:normAutofit lnSpcReduction="10000"/>
          </a:bodyPr>
          <a:lstStyle/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smtClean="0"/>
              <a:t>Y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adolyu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hunan</a:t>
            </a:r>
            <a:r>
              <a:rPr lang="en-US" dirty="0" smtClean="0"/>
              <a:t> </a:t>
            </a:r>
            <a:r>
              <a:rPr lang="en-US" dirty="0" err="1" smtClean="0"/>
              <a:t>naill</a:t>
            </a:r>
            <a:r>
              <a:rPr lang="en-US" dirty="0" smtClean="0"/>
              <a:t> </a:t>
            </a:r>
            <a:r>
              <a:rPr lang="en-US" dirty="0" err="1" smtClean="0"/>
              <a:t>ai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. Gall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grynhoi’r</a:t>
            </a:r>
            <a:r>
              <a:rPr lang="en-US" dirty="0" smtClean="0"/>
              <a:t> </a:t>
            </a:r>
            <a:r>
              <a:rPr lang="en-US" dirty="0" err="1" smtClean="0"/>
              <a:t>wers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crynhoad</a:t>
            </a:r>
            <a:r>
              <a:rPr lang="en-US" dirty="0" smtClean="0"/>
              <a:t> </a:t>
            </a:r>
            <a:r>
              <a:rPr lang="en-US" dirty="0" err="1" smtClean="0"/>
              <a:t>byr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ganol</a:t>
            </a:r>
            <a:r>
              <a:rPr lang="en-US" dirty="0" smtClean="0"/>
              <a:t> </a:t>
            </a:r>
            <a:r>
              <a:rPr lang="en-US" dirty="0" err="1" smtClean="0"/>
              <a:t>gwers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smtClean="0"/>
              <a:t>Gall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helpu</a:t>
            </a:r>
            <a:r>
              <a:rPr lang="en-US" dirty="0" smtClean="0"/>
              <a:t> </a:t>
            </a:r>
            <a:r>
              <a:rPr lang="en-US" dirty="0" err="1" smtClean="0"/>
              <a:t>cynllunio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thema</a:t>
            </a:r>
            <a:r>
              <a:rPr lang="en-US" dirty="0" smtClean="0"/>
              <a:t>. 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2515">
            <a:off x="5807771" y="2027259"/>
            <a:ext cx="2594955" cy="38203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4" grpI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hunan-asesu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935480"/>
            <a:ext cx="5357015" cy="4389120"/>
          </a:xfrm>
        </p:spPr>
        <p:txBody>
          <a:bodyPr>
            <a:normAutofit lnSpcReduction="10000"/>
          </a:bodyPr>
          <a:lstStyle/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cyfer</a:t>
            </a:r>
            <a:r>
              <a:rPr lang="en-US" dirty="0" smtClean="0"/>
              <a:t> </a:t>
            </a:r>
            <a:r>
              <a:rPr lang="en-US" dirty="0" err="1" smtClean="0"/>
              <a:t>nhw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hunain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hunan-asesu/asesu</a:t>
            </a:r>
            <a:r>
              <a:rPr lang="en-US" dirty="0" smtClean="0"/>
              <a:t> </a:t>
            </a:r>
            <a:r>
              <a:rPr lang="en-US" dirty="0" err="1" smtClean="0"/>
              <a:t>cyfoed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smtClean="0"/>
              <a:t>Gall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cofnodi</a:t>
            </a:r>
            <a:r>
              <a:rPr lang="en-US" dirty="0" smtClean="0"/>
              <a:t> (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) ac </a:t>
            </a:r>
            <a:r>
              <a:rPr lang="en-US" dirty="0" err="1" smtClean="0"/>
              <a:t>yna</a:t>
            </a:r>
            <a:r>
              <a:rPr lang="en-US" dirty="0" smtClean="0"/>
              <a:t> ail-</a:t>
            </a:r>
            <a:r>
              <a:rPr lang="en-US" dirty="0" err="1" smtClean="0"/>
              <a:t>ymweld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hwy. 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smtClean="0"/>
              <a:t>Gall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nodau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cymharu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thargedau’r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ac </a:t>
            </a:r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dod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gytundeb</a:t>
            </a:r>
            <a:r>
              <a:rPr lang="en-US" dirty="0" smtClean="0"/>
              <a:t> 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14215" y="2588873"/>
            <a:ext cx="2841815" cy="24547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Dwy</a:t>
            </a:r>
            <a:r>
              <a:rPr lang="en-US" dirty="0" smtClean="0"/>
              <a:t> </a:t>
            </a:r>
            <a:r>
              <a:rPr lang="en-US" dirty="0" err="1" smtClean="0"/>
              <a:t>seren</a:t>
            </a:r>
            <a:r>
              <a:rPr lang="en-US" dirty="0" smtClean="0"/>
              <a:t> a </a:t>
            </a:r>
            <a:r>
              <a:rPr lang="en-US" dirty="0" err="1" smtClean="0"/>
              <a:t>dymuniad</a:t>
            </a:r>
            <a:endParaRPr lang="en-US" dirty="0"/>
          </a:p>
        </p:txBody>
      </p:sp>
      <p:pic>
        <p:nvPicPr>
          <p:cNvPr id="4" name="Content Placeholder 3" descr="dwy-seren-a-dymuniad.png"/>
          <p:cNvPicPr>
            <a:picLocks noGrp="1" noChangeAspect="1"/>
          </p:cNvPicPr>
          <p:nvPr>
            <p:ph idx="1"/>
          </p:nvPr>
        </p:nvPicPr>
        <p:blipFill>
          <a:blip r:embed="rId2"/>
          <a:srcRect l="-43743" r="-43743"/>
          <a:stretch>
            <a:fillRect/>
          </a:stretch>
        </p:blipFill>
        <p:spPr>
          <a:xfrm>
            <a:off x="6724234" y="5073040"/>
            <a:ext cx="2220858" cy="1605135"/>
          </a:xfrm>
          <a:ln w="28575">
            <a:solidFill>
              <a:schemeClr val="accent1"/>
            </a:solidFill>
          </a:ln>
        </p:spPr>
      </p:pic>
      <p:sp>
        <p:nvSpPr>
          <p:cNvPr id="10" name="TextBox 9"/>
          <p:cNvSpPr txBox="1"/>
          <p:nvPr/>
        </p:nvSpPr>
        <p:spPr>
          <a:xfrm>
            <a:off x="457200" y="2279625"/>
            <a:ext cx="7407290" cy="3693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/>
              <a:t>Angen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</a:t>
            </a:r>
            <a:r>
              <a:rPr lang="en-US" sz="2600" dirty="0" err="1" smtClean="0"/>
              <a:t>ddysgwyr</a:t>
            </a:r>
            <a:r>
              <a:rPr lang="en-US" sz="2600" dirty="0" smtClean="0"/>
              <a:t> </a:t>
            </a:r>
            <a:r>
              <a:rPr lang="en-US" sz="2600" dirty="0" err="1" smtClean="0"/>
              <a:t>adnabod</a:t>
            </a:r>
            <a:r>
              <a:rPr lang="en-US" sz="2600" dirty="0" smtClean="0"/>
              <a:t> </a:t>
            </a:r>
            <a:r>
              <a:rPr lang="en-US" sz="2600" dirty="0" err="1" smtClean="0"/>
              <a:t>sut</a:t>
            </a:r>
            <a:r>
              <a:rPr lang="en-US" sz="2600" dirty="0" smtClean="0"/>
              <a:t> </a:t>
            </a:r>
            <a:r>
              <a:rPr lang="en-US" sz="2600" dirty="0" err="1" smtClean="0"/>
              <a:t>mae</a:t>
            </a:r>
            <a:r>
              <a:rPr lang="en-US" sz="2600" dirty="0" smtClean="0"/>
              <a:t> </a:t>
            </a:r>
            <a:r>
              <a:rPr lang="en-US" sz="2600" dirty="0" err="1" smtClean="0"/>
              <a:t>eu</a:t>
            </a:r>
            <a:r>
              <a:rPr lang="en-US" sz="2600" dirty="0" smtClean="0"/>
              <a:t> </a:t>
            </a:r>
            <a:r>
              <a:rPr lang="en-US" sz="2600" dirty="0" err="1" smtClean="0"/>
              <a:t>gwaith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llwyddo</a:t>
            </a:r>
            <a:r>
              <a:rPr lang="en-US" sz="2600" dirty="0" smtClean="0"/>
              <a:t> </a:t>
            </a:r>
            <a:r>
              <a:rPr lang="en-US" sz="2600" dirty="0" err="1" smtClean="0"/>
              <a:t>i</a:t>
            </a:r>
            <a:r>
              <a:rPr lang="en-US" sz="2600" dirty="0" smtClean="0"/>
              <a:t> </a:t>
            </a:r>
            <a:r>
              <a:rPr lang="en-US" sz="2600" dirty="0" err="1" smtClean="0"/>
              <a:t>ddiwallu</a:t>
            </a:r>
            <a:r>
              <a:rPr lang="en-US" sz="2600" dirty="0" smtClean="0"/>
              <a:t> </a:t>
            </a:r>
            <a:r>
              <a:rPr lang="en-US" sz="2600" dirty="0" err="1" smtClean="0"/>
              <a:t>y</a:t>
            </a:r>
            <a:r>
              <a:rPr lang="en-US" sz="2600" dirty="0" smtClean="0"/>
              <a:t> </a:t>
            </a:r>
            <a:r>
              <a:rPr lang="en-US" sz="2600" dirty="0" err="1" smtClean="0"/>
              <a:t>meini</a:t>
            </a:r>
            <a:r>
              <a:rPr lang="en-US" sz="2600" dirty="0" smtClean="0"/>
              <a:t> </a:t>
            </a:r>
            <a:r>
              <a:rPr lang="en-US" sz="2600" dirty="0" err="1" smtClean="0"/>
              <a:t>prawf</a:t>
            </a:r>
            <a:r>
              <a:rPr lang="en-US" sz="2600" dirty="0" smtClean="0"/>
              <a:t> </a:t>
            </a:r>
            <a:r>
              <a:rPr lang="en-US" sz="2600" dirty="0" err="1" smtClean="0"/>
              <a:t>llwyddiant</a:t>
            </a:r>
            <a:r>
              <a:rPr lang="en-US" sz="2600" dirty="0" smtClean="0"/>
              <a:t> a </a:t>
            </a:r>
            <a:r>
              <a:rPr lang="en-US" sz="2600" dirty="0" err="1" smtClean="0"/>
              <a:t>beth</a:t>
            </a:r>
            <a:r>
              <a:rPr lang="en-US" sz="2600" dirty="0" smtClean="0"/>
              <a:t> </a:t>
            </a:r>
            <a:r>
              <a:rPr lang="en-US" sz="2600" dirty="0" err="1" smtClean="0"/>
              <a:t>sydd</a:t>
            </a:r>
            <a:r>
              <a:rPr lang="en-US" sz="2600" dirty="0" smtClean="0"/>
              <a:t> </a:t>
            </a:r>
            <a:r>
              <a:rPr lang="en-US" sz="2600" dirty="0" err="1" smtClean="0"/>
              <a:t>angen</a:t>
            </a:r>
            <a:r>
              <a:rPr lang="en-US" sz="2600" dirty="0" smtClean="0"/>
              <a:t> </a:t>
            </a:r>
            <a:r>
              <a:rPr lang="en-US" sz="2600" dirty="0" err="1" smtClean="0"/>
              <a:t>iddynt</a:t>
            </a:r>
            <a:r>
              <a:rPr lang="en-US" sz="2600" dirty="0" smtClean="0"/>
              <a:t> </a:t>
            </a:r>
            <a:r>
              <a:rPr lang="en-US" sz="2600" dirty="0" err="1" smtClean="0"/>
              <a:t>wneud</a:t>
            </a:r>
            <a:r>
              <a:rPr lang="en-US" sz="2600" dirty="0" smtClean="0"/>
              <a:t> </a:t>
            </a:r>
            <a:r>
              <a:rPr lang="en-US" sz="2600" dirty="0" err="1" smtClean="0"/>
              <a:t>er</a:t>
            </a:r>
            <a:r>
              <a:rPr lang="en-US" sz="2600" dirty="0" smtClean="0"/>
              <a:t> </a:t>
            </a:r>
            <a:r>
              <a:rPr lang="en-US" sz="2600" dirty="0" err="1" smtClean="0"/>
              <a:t>mwyn</a:t>
            </a:r>
            <a:r>
              <a:rPr lang="en-US" sz="2600" dirty="0" smtClean="0"/>
              <a:t> </a:t>
            </a:r>
            <a:r>
              <a:rPr lang="en-US" sz="2600" dirty="0" err="1" smtClean="0"/>
              <a:t>gwella</a:t>
            </a:r>
            <a:r>
              <a:rPr lang="en-US" sz="2600" dirty="0" smtClean="0"/>
              <a:t>;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/>
              <a:t>Gellir</a:t>
            </a:r>
            <a:r>
              <a:rPr lang="en-US" sz="2600" dirty="0" smtClean="0"/>
              <a:t> </a:t>
            </a:r>
            <a:r>
              <a:rPr lang="en-US" sz="2600" dirty="0" err="1" smtClean="0"/>
              <a:t>defnyddio’r</a:t>
            </a:r>
            <a:r>
              <a:rPr lang="en-US" sz="2600" dirty="0" smtClean="0"/>
              <a:t> </a:t>
            </a:r>
            <a:r>
              <a:rPr lang="en-US" sz="2600" dirty="0" err="1" smtClean="0"/>
              <a:t>strategaeth</a:t>
            </a:r>
            <a:r>
              <a:rPr lang="en-US" sz="2600" dirty="0" smtClean="0"/>
              <a:t> </a:t>
            </a:r>
            <a:r>
              <a:rPr lang="en-US" sz="2600" dirty="0" err="1" smtClean="0"/>
              <a:t>yma</a:t>
            </a:r>
            <a:r>
              <a:rPr lang="en-US" sz="2600" dirty="0" smtClean="0"/>
              <a:t> </a:t>
            </a:r>
            <a:r>
              <a:rPr lang="en-US" sz="2600" dirty="0" err="1" smtClean="0"/>
              <a:t>ar</a:t>
            </a:r>
            <a:r>
              <a:rPr lang="en-US" sz="2600" dirty="0" smtClean="0"/>
              <a:t> </a:t>
            </a:r>
            <a:r>
              <a:rPr lang="en-US" sz="2600" dirty="0" err="1" smtClean="0"/>
              <a:t>gyfer</a:t>
            </a:r>
            <a:r>
              <a:rPr lang="en-US" sz="2600" dirty="0" smtClean="0"/>
              <a:t> </a:t>
            </a:r>
            <a:r>
              <a:rPr lang="en-US" sz="2600" dirty="0" err="1" smtClean="0"/>
              <a:t>hunan</a:t>
            </a:r>
            <a:r>
              <a:rPr lang="en-US" sz="2600" dirty="0" smtClean="0"/>
              <a:t> </a:t>
            </a:r>
            <a:r>
              <a:rPr lang="en-US" sz="2600" dirty="0" err="1" smtClean="0"/>
              <a:t>asesu</a:t>
            </a:r>
            <a:r>
              <a:rPr lang="en-US" sz="2600" dirty="0" smtClean="0"/>
              <a:t> ac </a:t>
            </a:r>
            <a:r>
              <a:rPr lang="en-US" sz="2600" dirty="0" err="1" smtClean="0"/>
              <a:t>asesu</a:t>
            </a:r>
            <a:r>
              <a:rPr lang="en-US" sz="2600" dirty="0" smtClean="0"/>
              <a:t> </a:t>
            </a:r>
            <a:r>
              <a:rPr lang="en-US" sz="2600" dirty="0" err="1" smtClean="0"/>
              <a:t>cyfoed</a:t>
            </a:r>
            <a:r>
              <a:rPr lang="en-US" sz="2600" dirty="0" smtClean="0"/>
              <a:t>;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 smtClean="0"/>
              <a:t> 2 </a:t>
            </a:r>
            <a:r>
              <a:rPr lang="en-US" sz="2600" dirty="0" err="1" smtClean="0"/>
              <a:t>seren</a:t>
            </a:r>
            <a:r>
              <a:rPr lang="en-US" sz="2600" dirty="0" smtClean="0"/>
              <a:t> – 2 </a:t>
            </a:r>
            <a:r>
              <a:rPr lang="en-US" sz="2600" dirty="0" err="1" smtClean="0"/>
              <a:t>beth</a:t>
            </a:r>
            <a:r>
              <a:rPr lang="en-US" sz="2600" dirty="0" smtClean="0"/>
              <a:t> </a:t>
            </a:r>
            <a:r>
              <a:rPr lang="en-US" sz="2600" dirty="0" err="1" smtClean="0"/>
              <a:t>da</a:t>
            </a:r>
            <a:r>
              <a:rPr lang="en-US" sz="2600" dirty="0" smtClean="0"/>
              <a:t> am </a:t>
            </a:r>
            <a:r>
              <a:rPr lang="en-US" sz="2600" dirty="0" err="1" smtClean="0"/>
              <a:t>y</a:t>
            </a:r>
            <a:r>
              <a:rPr lang="en-US" sz="2600" dirty="0" smtClean="0"/>
              <a:t> </a:t>
            </a:r>
            <a:r>
              <a:rPr lang="en-US" sz="2600" dirty="0" err="1" smtClean="0"/>
              <a:t>gwaith</a:t>
            </a:r>
            <a:endParaRPr lang="en-US" sz="2600" dirty="0" smtClean="0"/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sz="2600" dirty="0" smtClean="0"/>
              <a:t>1 </a:t>
            </a:r>
            <a:r>
              <a:rPr lang="en-US" sz="2600" dirty="0" err="1" smtClean="0"/>
              <a:t>dymuniad</a:t>
            </a:r>
            <a:r>
              <a:rPr lang="en-US" sz="2600" dirty="0" smtClean="0"/>
              <a:t> </a:t>
            </a:r>
            <a:r>
              <a:rPr lang="en-US" sz="2600" dirty="0" smtClean="0"/>
              <a:t>– </a:t>
            </a:r>
            <a:r>
              <a:rPr lang="en-US" sz="2600" dirty="0" err="1" smtClean="0"/>
              <a:t>rhywbeth</a:t>
            </a:r>
            <a:r>
              <a:rPr lang="en-US" sz="2600" dirty="0" smtClean="0"/>
              <a:t> all </a:t>
            </a:r>
            <a:r>
              <a:rPr lang="en-US" sz="2600" dirty="0" err="1" smtClean="0"/>
              <a:t>gael</a:t>
            </a:r>
            <a:r>
              <a:rPr lang="en-US" sz="2600" dirty="0" smtClean="0"/>
              <a:t> </a:t>
            </a:r>
            <a:r>
              <a:rPr lang="en-US" sz="2600" dirty="0" err="1" smtClean="0"/>
              <a:t>ei</a:t>
            </a:r>
            <a:r>
              <a:rPr lang="en-US" sz="2600" dirty="0" smtClean="0"/>
              <a:t> </a:t>
            </a:r>
            <a:r>
              <a:rPr lang="en-US" sz="2600" dirty="0" err="1" smtClean="0"/>
              <a:t>wella</a:t>
            </a:r>
            <a:r>
              <a:rPr lang="en-US" sz="2600" dirty="0" smtClean="0"/>
              <a:t> </a:t>
            </a:r>
          </a:p>
          <a:p>
            <a:pPr>
              <a:buClr>
                <a:srgbClr val="0000FF"/>
              </a:buClr>
            </a:pPr>
            <a:r>
              <a:rPr lang="en-US" sz="2600" dirty="0" smtClean="0"/>
              <a:t> </a:t>
            </a:r>
            <a:r>
              <a:rPr lang="en-US" sz="2600" dirty="0" err="1" smtClean="0"/>
              <a:t>er</a:t>
            </a:r>
            <a:r>
              <a:rPr lang="en-US" sz="2600" dirty="0" smtClean="0"/>
              <a:t> </a:t>
            </a:r>
            <a:r>
              <a:rPr lang="en-US" sz="2600" dirty="0" err="1" smtClean="0"/>
              <a:t>mwyn</a:t>
            </a:r>
            <a:r>
              <a:rPr lang="en-US" sz="2600" dirty="0" smtClean="0"/>
              <a:t> </a:t>
            </a:r>
            <a:r>
              <a:rPr lang="en-US" sz="2600" dirty="0" err="1" smtClean="0"/>
              <a:t>llwyddo</a:t>
            </a:r>
            <a:r>
              <a:rPr lang="en-US" sz="2600" dirty="0" smtClean="0"/>
              <a:t> </a:t>
            </a:r>
            <a:r>
              <a:rPr lang="en-US" sz="2600" dirty="0" err="1" smtClean="0"/>
              <a:t>hyd</a:t>
            </a:r>
            <a:r>
              <a:rPr lang="en-US" sz="2600" dirty="0" smtClean="0"/>
              <a:t> </a:t>
            </a:r>
            <a:r>
              <a:rPr lang="en-US" sz="2600" dirty="0" err="1" smtClean="0"/>
              <a:t>yn</a:t>
            </a:r>
            <a:r>
              <a:rPr lang="en-US" sz="2600" dirty="0" smtClean="0"/>
              <a:t> </a:t>
            </a:r>
            <a:r>
              <a:rPr lang="en-US" sz="2600" dirty="0" err="1" smtClean="0"/>
              <a:t>oed</a:t>
            </a:r>
            <a:r>
              <a:rPr lang="en-US" sz="2600" dirty="0" smtClean="0"/>
              <a:t> </a:t>
            </a:r>
          </a:p>
          <a:p>
            <a:pPr>
              <a:buClr>
                <a:srgbClr val="0000FF"/>
              </a:buClr>
            </a:pPr>
            <a:r>
              <a:rPr lang="en-US" sz="2600" dirty="0" err="1" smtClean="0"/>
              <a:t>ymhellach</a:t>
            </a:r>
            <a:r>
              <a:rPr lang="en-US" sz="2600" dirty="0" smtClean="0"/>
              <a:t>.   </a:t>
            </a:r>
            <a:endParaRPr lang="en-US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Crynhoi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ateb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1" y="1935480"/>
            <a:ext cx="5127506" cy="4389120"/>
          </a:xfrm>
        </p:spPr>
        <p:txBody>
          <a:bodyPr>
            <a:normAutofit fontScale="92500"/>
          </a:bodyPr>
          <a:lstStyle/>
          <a:p>
            <a:pPr>
              <a:buClr>
                <a:srgbClr val="0000FF"/>
              </a:buClr>
              <a:buNone/>
            </a:pPr>
            <a:r>
              <a:rPr lang="en-US" dirty="0" smtClean="0"/>
              <a:t>   </a:t>
            </a:r>
            <a:r>
              <a:rPr lang="en-US" dirty="0" err="1" smtClean="0"/>
              <a:t>Rhowch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grynhoi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: 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Rhoi</a:t>
            </a:r>
            <a:r>
              <a:rPr lang="en-US" dirty="0" smtClean="0"/>
              <a:t> 30 </a:t>
            </a:r>
            <a:r>
              <a:rPr lang="en-US" dirty="0" err="1" smtClean="0"/>
              <a:t>eiliad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tawel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parau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am 2-3 </a:t>
            </a:r>
            <a:r>
              <a:rPr lang="en-US" dirty="0" err="1" smtClean="0"/>
              <a:t>munud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lawr</a:t>
            </a:r>
            <a:r>
              <a:rPr lang="en-US" dirty="0" smtClean="0"/>
              <a:t> </a:t>
            </a:r>
            <a:r>
              <a:rPr lang="en-US" dirty="0" err="1" smtClean="0"/>
              <a:t>cyn</a:t>
            </a:r>
            <a:r>
              <a:rPr lang="en-US" dirty="0" smtClean="0"/>
              <a:t> </a:t>
            </a:r>
            <a:r>
              <a:rPr lang="en-US" dirty="0" err="1" smtClean="0"/>
              <a:t>ateb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Trafod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chymydog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76307">
            <a:off x="6186633" y="2066915"/>
            <a:ext cx="2616303" cy="24849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Gosod</a:t>
            </a:r>
            <a:r>
              <a:rPr lang="en-US" dirty="0" smtClean="0"/>
              <a:t> yr </a:t>
            </a:r>
            <a:r>
              <a:rPr lang="en-US" dirty="0" err="1" smtClean="0"/>
              <a:t>olygfa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897998" cy="4389120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Gosod</a:t>
            </a:r>
            <a:r>
              <a:rPr lang="en-US" dirty="0" smtClean="0"/>
              <a:t> yr </a:t>
            </a:r>
            <a:r>
              <a:rPr lang="en-US" dirty="0" err="1" smtClean="0"/>
              <a:t>olygfa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gwers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b="1" u="sng" dirty="0" err="1" smtClean="0"/>
              <a:t>cwestiwn</a:t>
            </a:r>
            <a:r>
              <a:rPr lang="en-US" b="1" u="sng" dirty="0" smtClean="0"/>
              <a:t> </a:t>
            </a:r>
            <a:r>
              <a:rPr lang="en-US" b="1" u="sng" dirty="0" err="1" smtClean="0"/>
              <a:t>mawr</a:t>
            </a:r>
            <a:r>
              <a:rPr lang="en-US" b="1" u="sng" dirty="0" smtClean="0"/>
              <a:t>, </a:t>
            </a:r>
            <a:r>
              <a:rPr lang="en-US" dirty="0" err="1" smtClean="0"/>
              <a:t>agored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dasg</a:t>
            </a:r>
            <a:r>
              <a:rPr lang="en-US" dirty="0" smtClean="0"/>
              <a:t> </a:t>
            </a:r>
            <a:r>
              <a:rPr lang="en-US" dirty="0" err="1" smtClean="0"/>
              <a:t>datrys</a:t>
            </a:r>
            <a:r>
              <a:rPr lang="en-US" dirty="0" smtClean="0"/>
              <a:t> problem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haniaethol</a:t>
            </a:r>
            <a:r>
              <a:rPr lang="en-US" dirty="0" smtClean="0"/>
              <a:t>. 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Rhagdybiwch</a:t>
            </a:r>
            <a:r>
              <a:rPr lang="en-US" dirty="0" smtClean="0"/>
              <a:t> </a:t>
            </a:r>
            <a:r>
              <a:rPr lang="en-US" dirty="0" err="1" smtClean="0"/>
              <a:t>ymatebion</a:t>
            </a:r>
            <a:r>
              <a:rPr lang="en-US" dirty="0" smtClean="0"/>
              <a:t> </a:t>
            </a:r>
            <a:r>
              <a:rPr lang="en-US" dirty="0" err="1" smtClean="0"/>
              <a:t>posib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dilyn</a:t>
            </a:r>
            <a:r>
              <a:rPr lang="en-US" dirty="0" smtClean="0"/>
              <a:t> </a:t>
            </a:r>
            <a:r>
              <a:rPr lang="en-US" dirty="0" err="1" smtClean="0"/>
              <a:t>rhain</a:t>
            </a:r>
            <a:r>
              <a:rPr lang="en-US" dirty="0" smtClean="0"/>
              <a:t> </a:t>
            </a:r>
            <a:r>
              <a:rPr lang="en-US" dirty="0" err="1" smtClean="0"/>
              <a:t>lan</a:t>
            </a:r>
            <a:r>
              <a:rPr lang="en-US" dirty="0" smtClean="0"/>
              <a:t> a </a:t>
            </a:r>
            <a:r>
              <a:rPr lang="en-US" dirty="0" err="1" smtClean="0"/>
              <a:t>gweithio</a:t>
            </a:r>
            <a:r>
              <a:rPr lang="en-US" dirty="0" smtClean="0"/>
              <a:t> </a:t>
            </a:r>
            <a:r>
              <a:rPr lang="en-US" dirty="0" err="1" smtClean="0"/>
              <a:t>trwyddynt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None/>
            </a:pP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gallai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Rhyfel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Fietnam</a:t>
            </a:r>
            <a:r>
              <a:rPr lang="en-US" dirty="0" smtClean="0"/>
              <a:t> </a:t>
            </a:r>
            <a:r>
              <a:rPr lang="en-US" dirty="0" err="1" smtClean="0"/>
              <a:t>gychwyn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 – “</a:t>
            </a:r>
            <a:r>
              <a:rPr lang="en-US" dirty="0" err="1" smtClean="0"/>
              <a:t>Ydy’r</a:t>
            </a:r>
            <a:r>
              <a:rPr lang="en-US" dirty="0" smtClean="0"/>
              <a:t> </a:t>
            </a:r>
            <a:r>
              <a:rPr lang="en-US" dirty="0" err="1" smtClean="0"/>
              <a:t>Americaniaid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ymladd</a:t>
            </a:r>
            <a:r>
              <a:rPr lang="en-US" dirty="0" smtClean="0"/>
              <a:t> </a:t>
            </a:r>
            <a:r>
              <a:rPr lang="en-US" dirty="0" err="1" smtClean="0"/>
              <a:t>rhyfeloedd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hennill</a:t>
            </a:r>
            <a:r>
              <a:rPr lang="en-US" dirty="0" smtClean="0"/>
              <a:t>?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8074" y="1935480"/>
            <a:ext cx="3158726" cy="375573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Partneriaid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117669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phartner</a:t>
            </a:r>
            <a:r>
              <a:rPr lang="en-US" dirty="0" smtClean="0"/>
              <a:t> tri </a:t>
            </a:r>
            <a:r>
              <a:rPr lang="en-US" dirty="0" err="1" smtClean="0"/>
              <a:t>pheth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wedi’u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. Beth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hawdd</a:t>
            </a:r>
            <a:r>
              <a:rPr lang="en-US" dirty="0" smtClean="0"/>
              <a:t>? Beth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anodd</a:t>
            </a:r>
            <a:r>
              <a:rPr lang="en-US" dirty="0" smtClean="0"/>
              <a:t>? Beth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gwella</a:t>
            </a:r>
            <a:r>
              <a:rPr lang="en-US" dirty="0" smtClean="0"/>
              <a:t>? Beth </a:t>
            </a:r>
            <a:r>
              <a:rPr lang="en-US" dirty="0" err="1" smtClean="0"/>
              <a:t>hoffen</a:t>
            </a:r>
            <a:r>
              <a:rPr lang="en-US" dirty="0" smtClean="0"/>
              <a:t> </a:t>
            </a:r>
            <a:r>
              <a:rPr lang="en-US" dirty="0" err="1" smtClean="0"/>
              <a:t>nhw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? </a:t>
            </a:r>
            <a:r>
              <a:rPr lang="en-US" dirty="0" err="1" smtClean="0"/>
              <a:t>a.y.y.b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esbonio</a:t>
            </a:r>
            <a:r>
              <a:rPr lang="en-US" dirty="0" smtClean="0"/>
              <a:t> </a:t>
            </a:r>
            <a:r>
              <a:rPr lang="en-US" dirty="0" err="1" smtClean="0"/>
              <a:t>meddyliau</a:t>
            </a:r>
            <a:r>
              <a:rPr lang="en-US" dirty="0" smtClean="0"/>
              <a:t> a </a:t>
            </a:r>
            <a:r>
              <a:rPr lang="en-US" dirty="0" err="1" smtClean="0"/>
              <a:t>syniadau</a:t>
            </a:r>
            <a:r>
              <a:rPr lang="en-US" dirty="0" smtClean="0"/>
              <a:t> </a:t>
            </a:r>
            <a:r>
              <a:rPr lang="en-US" dirty="0" err="1" smtClean="0"/>
              <a:t>i’w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9800" y="1935480"/>
            <a:ext cx="3937000" cy="33147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Rhannu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478330" cy="4389120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gwestiwn</a:t>
            </a:r>
            <a:r>
              <a:rPr lang="en-US" dirty="0" smtClean="0"/>
              <a:t>, </a:t>
            </a:r>
            <a:r>
              <a:rPr lang="en-US" dirty="0" err="1" smtClean="0"/>
              <a:t>gofynnwch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barn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 am yr </a:t>
            </a:r>
            <a:r>
              <a:rPr lang="en-US" dirty="0" err="1" smtClean="0"/>
              <a:t>ateb</a:t>
            </a:r>
            <a:r>
              <a:rPr lang="en-US" dirty="0" smtClean="0"/>
              <a:t>,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ymestyn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hwnnw</a:t>
            </a:r>
            <a:r>
              <a:rPr lang="en-US" dirty="0" smtClean="0"/>
              <a:t>,</a:t>
            </a:r>
          </a:p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e.e</a:t>
            </a:r>
            <a:r>
              <a:rPr lang="en-US" dirty="0" smtClean="0"/>
              <a:t>. “Beth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pawb</a:t>
            </a:r>
            <a:r>
              <a:rPr lang="en-US" dirty="0" smtClean="0"/>
              <a:t> </a:t>
            </a:r>
            <a:r>
              <a:rPr lang="en-US" dirty="0" err="1" smtClean="0"/>
              <a:t>arall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r>
              <a:rPr lang="en-US" dirty="0" smtClean="0"/>
              <a:t> am </a:t>
            </a:r>
            <a:r>
              <a:rPr lang="en-US" dirty="0" err="1" smtClean="0"/>
              <a:t>ateb</a:t>
            </a:r>
            <a:r>
              <a:rPr lang="en-US" dirty="0" smtClean="0"/>
              <a:t> _______?’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4158" y="4052718"/>
            <a:ext cx="3357448" cy="25258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Aros</a:t>
            </a:r>
            <a:r>
              <a:rPr lang="en-US" dirty="0" smtClean="0"/>
              <a:t> ac ail-</a:t>
            </a:r>
            <a:r>
              <a:rPr lang="en-US" dirty="0" err="1" smtClean="0"/>
              <a:t>adrodd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311113" cy="4389120"/>
          </a:xfrm>
        </p:spPr>
        <p:txBody>
          <a:bodyPr/>
          <a:lstStyle/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Arhoswch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 </a:t>
            </a:r>
            <a:r>
              <a:rPr lang="en-US" dirty="0" err="1" smtClean="0"/>
              <a:t>amlygu</a:t>
            </a:r>
            <a:r>
              <a:rPr lang="en-US" dirty="0" smtClean="0"/>
              <a:t> </a:t>
            </a:r>
            <a:r>
              <a:rPr lang="en-US" dirty="0" err="1" smtClean="0"/>
              <a:t>mwyafrif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allweddol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chwilio</a:t>
            </a:r>
            <a:r>
              <a:rPr lang="en-US" dirty="0" smtClean="0"/>
              <a:t> </a:t>
            </a:r>
            <a:r>
              <a:rPr lang="en-US" dirty="0" err="1" smtClean="0"/>
              <a:t>amdanynt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Yna</a:t>
            </a:r>
            <a:r>
              <a:rPr lang="en-US" dirty="0" smtClean="0"/>
              <a:t> ail-</a:t>
            </a:r>
            <a:r>
              <a:rPr lang="en-US" dirty="0" err="1" smtClean="0"/>
              <a:t>osodwch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Gofynnwch</a:t>
            </a:r>
            <a:r>
              <a:rPr lang="en-US" dirty="0" smtClean="0"/>
              <a:t> am </a:t>
            </a:r>
            <a:r>
              <a:rPr lang="en-US" dirty="0" err="1" smtClean="0"/>
              <a:t>grynodeb</a:t>
            </a:r>
            <a:r>
              <a:rPr lang="en-US" dirty="0" smtClean="0"/>
              <a:t> </a:t>
            </a:r>
            <a:r>
              <a:rPr lang="en-US" dirty="0" err="1" smtClean="0"/>
              <a:t>sy’n</a:t>
            </a:r>
            <a:r>
              <a:rPr lang="en-US" dirty="0" smtClean="0"/>
              <a:t> </a:t>
            </a:r>
            <a:r>
              <a:rPr lang="en-US" dirty="0" err="1" smtClean="0"/>
              <a:t>dwyn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gof</a:t>
            </a:r>
            <a:r>
              <a:rPr lang="en-US" dirty="0" smtClean="0"/>
              <a:t> y </a:t>
            </a:r>
            <a:r>
              <a:rPr lang="en-US" dirty="0" err="1" smtClean="0"/>
              <a:t>drafodaeth</a:t>
            </a:r>
            <a:r>
              <a:rPr lang="en-US" dirty="0" smtClean="0"/>
              <a:t> </a:t>
            </a:r>
            <a:r>
              <a:rPr lang="en-US" dirty="0" err="1" smtClean="0"/>
              <a:t>gyfan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uno’r</a:t>
            </a:r>
            <a:r>
              <a:rPr lang="en-US" dirty="0" smtClean="0"/>
              <a:t> </a:t>
            </a:r>
            <a:r>
              <a:rPr lang="en-US" dirty="0" err="1" smtClean="0"/>
              <a:t>geiriau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smtClean="0"/>
              <a:t>un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baragraff</a:t>
            </a:r>
            <a:r>
              <a:rPr lang="en-US" dirty="0" smtClean="0"/>
              <a:t> </a:t>
            </a:r>
            <a:r>
              <a:rPr lang="en-US" dirty="0" err="1" smtClean="0"/>
              <a:t>clir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14869">
            <a:off x="5818418" y="1268464"/>
            <a:ext cx="2740699" cy="2696062"/>
          </a:xfrm>
          <a:prstGeom prst="rect">
            <a:avLst/>
          </a:prstGeom>
          <a:ln w="28575" cmpd="sng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anghywir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663026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anghywir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pwyntiau</a:t>
            </a:r>
            <a:r>
              <a:rPr lang="en-US" dirty="0" smtClean="0"/>
              <a:t> </a:t>
            </a:r>
            <a:r>
              <a:rPr lang="en-US" dirty="0" err="1" smtClean="0"/>
              <a:t>trafod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disystyrru</a:t>
            </a:r>
            <a:r>
              <a:rPr lang="en-US" dirty="0" smtClean="0"/>
              <a:t> </a:t>
            </a:r>
            <a:r>
              <a:rPr lang="en-US" dirty="0" err="1" smtClean="0"/>
              <a:t>sylw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anghywir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ddweud</a:t>
            </a:r>
            <a:r>
              <a:rPr lang="en-US" dirty="0" smtClean="0"/>
              <a:t>, “</a:t>
            </a:r>
            <a:r>
              <a:rPr lang="en-US" dirty="0" err="1" smtClean="0"/>
              <a:t>dyna</a:t>
            </a:r>
            <a:r>
              <a:rPr lang="en-US" dirty="0" smtClean="0"/>
              <a:t> </a:t>
            </a:r>
            <a:r>
              <a:rPr lang="en-US" dirty="0" err="1" smtClean="0"/>
              <a:t>ddiddorol</a:t>
            </a:r>
            <a:r>
              <a:rPr lang="en-US" dirty="0" smtClean="0"/>
              <a:t>”, </a:t>
            </a: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camsyniad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rhesymu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amlygu’r</a:t>
            </a:r>
            <a:r>
              <a:rPr lang="en-US" dirty="0" smtClean="0"/>
              <a:t> broses.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arwain</a:t>
            </a:r>
            <a:r>
              <a:rPr lang="en-US" dirty="0" smtClean="0"/>
              <a:t> at </a:t>
            </a:r>
            <a:r>
              <a:rPr lang="en-US" dirty="0" err="1" smtClean="0"/>
              <a:t>wella</a:t>
            </a:r>
            <a:r>
              <a:rPr lang="en-US" dirty="0" smtClean="0"/>
              <a:t> </a:t>
            </a:r>
            <a:r>
              <a:rPr lang="en-US" dirty="0" err="1" smtClean="0"/>
              <a:t>camsyniadau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rhesymu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iawn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camgymeriadau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0227" y="2617414"/>
            <a:ext cx="2566574" cy="28769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Ail-</a:t>
            </a:r>
            <a:r>
              <a:rPr lang="en-US" dirty="0" err="1" smtClean="0"/>
              <a:t>ddrafftio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316576" cy="4389120"/>
          </a:xfrm>
        </p:spPr>
        <p:txBody>
          <a:bodyPr>
            <a:normAutofit fontScale="925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gwersi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ail-</a:t>
            </a:r>
            <a:r>
              <a:rPr lang="en-US" dirty="0" err="1" smtClean="0"/>
              <a:t>ddrafftio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ffocysu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gwelliant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dderbyn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err="1" smtClean="0"/>
              <a:t>hefyd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atgyfnerthu</a:t>
            </a:r>
            <a:r>
              <a:rPr lang="en-US" dirty="0" smtClean="0"/>
              <a:t> </a:t>
            </a:r>
            <a:r>
              <a:rPr lang="en-US" dirty="0" err="1" smtClean="0"/>
              <a:t>gwerth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galluogi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barhau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weithio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ddarn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amgylchedd</a:t>
            </a:r>
            <a:r>
              <a:rPr lang="en-US" dirty="0" smtClean="0"/>
              <a:t> </a:t>
            </a:r>
            <a:r>
              <a:rPr lang="en-US" dirty="0" err="1" smtClean="0"/>
              <a:t>gefnogol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1998" y="1635789"/>
            <a:ext cx="3534802" cy="46888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Camau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dangos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232400" cy="4389120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, </a:t>
            </a:r>
            <a:r>
              <a:rPr lang="en-US" dirty="0" err="1" smtClean="0"/>
              <a:t>rhowch</a:t>
            </a:r>
            <a:r>
              <a:rPr lang="en-US" dirty="0" smtClean="0"/>
              <a:t> </a:t>
            </a:r>
            <a:r>
              <a:rPr lang="en-US" dirty="0" err="1" smtClean="0"/>
              <a:t>arweiniad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all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eiriau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 ‘</a:t>
            </a:r>
            <a:r>
              <a:rPr lang="en-US" dirty="0" err="1" smtClean="0"/>
              <a:t>newidiwch</a:t>
            </a:r>
            <a:r>
              <a:rPr lang="en-US" dirty="0" smtClean="0"/>
              <a:t>, </a:t>
            </a:r>
            <a:r>
              <a:rPr lang="en-US" dirty="0" err="1" smtClean="0"/>
              <a:t>ychwanegwch</a:t>
            </a:r>
            <a:r>
              <a:rPr lang="en-US" dirty="0" smtClean="0"/>
              <a:t>, </a:t>
            </a:r>
            <a:r>
              <a:rPr lang="en-US" dirty="0" err="1" smtClean="0"/>
              <a:t>dangoswch</a:t>
            </a:r>
            <a:r>
              <a:rPr lang="en-US" dirty="0" smtClean="0"/>
              <a:t>, </a:t>
            </a:r>
            <a:r>
              <a:rPr lang="en-US" dirty="0" err="1" smtClean="0"/>
              <a:t>rhowch</a:t>
            </a:r>
            <a:r>
              <a:rPr lang="en-US" dirty="0" smtClean="0"/>
              <a:t>’ </a:t>
            </a:r>
            <a:r>
              <a:rPr lang="en-US" dirty="0" err="1" smtClean="0"/>
              <a:t>a.y.y.b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Datblygwch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ofyn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efelychu’r</a:t>
            </a:r>
            <a:r>
              <a:rPr lang="en-US" dirty="0" smtClean="0"/>
              <a:t> dull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cyfoed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Trafodwch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cysyniad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arweiniad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cheryddu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bennu</a:t>
            </a:r>
            <a:r>
              <a:rPr lang="en-US" dirty="0" smtClean="0"/>
              <a:t> </a:t>
            </a:r>
            <a:r>
              <a:rPr lang="en-US" dirty="0" err="1" smtClean="0"/>
              <a:t>camau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26651">
            <a:off x="5447598" y="2927349"/>
            <a:ext cx="3472633" cy="2012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dilynol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791200" cy="4389120"/>
          </a:xfrm>
        </p:spPr>
        <p:txBody>
          <a:bodyPr/>
          <a:lstStyle/>
          <a:p>
            <a:pPr>
              <a:buClr>
                <a:srgbClr val="0000FF"/>
              </a:buCl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Rhowch</a:t>
            </a:r>
            <a:r>
              <a:rPr lang="en-US" dirty="0" smtClean="0"/>
              <a:t> </a:t>
            </a:r>
            <a:r>
              <a:rPr lang="en-US" dirty="0" err="1" smtClean="0"/>
              <a:t>gyfle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ddilyn</a:t>
            </a:r>
            <a:r>
              <a:rPr lang="en-US" dirty="0" smtClean="0"/>
              <a:t> </a:t>
            </a:r>
            <a:r>
              <a:rPr lang="en-US" dirty="0" err="1" smtClean="0"/>
              <a:t>lan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sylwadau,e.e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Sicrhewch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digonol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gwers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siarad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. 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deialog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disgybl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taflen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dracio</a:t>
            </a:r>
            <a:r>
              <a:rPr lang="en-US" dirty="0" smtClean="0"/>
              <a:t> </a:t>
            </a:r>
            <a:r>
              <a:rPr lang="en-US" dirty="0" err="1" smtClean="0"/>
              <a:t>sylwadau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daflen</a:t>
            </a:r>
            <a:r>
              <a:rPr lang="en-US" dirty="0" smtClean="0"/>
              <a:t>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ffurfioli’r</a:t>
            </a:r>
            <a:r>
              <a:rPr lang="en-US" dirty="0" smtClean="0"/>
              <a:t> </a:t>
            </a:r>
            <a:r>
              <a:rPr lang="en-US" dirty="0" err="1" smtClean="0"/>
              <a:t>ddeialog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llyfr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.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400" y="2387600"/>
            <a:ext cx="2571320" cy="2590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935480"/>
            <a:ext cx="5452533" cy="4389120"/>
          </a:xfrm>
        </p:spPr>
        <p:txBody>
          <a:bodyPr>
            <a:normAutofit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Mae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ynglŷn</a:t>
            </a:r>
            <a:r>
              <a:rPr lang="en-US" dirty="0" smtClean="0"/>
              <a:t> </a:t>
            </a:r>
            <a:r>
              <a:rPr lang="en-US" dirty="0" err="1" smtClean="0"/>
              <a:t>ag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cyfoed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helpu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ymwybodol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hylaw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Os </a:t>
            </a:r>
            <a:r>
              <a:rPr lang="en-US" dirty="0" err="1" smtClean="0"/>
              <a:t>ydy’r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adrodd</a:t>
            </a:r>
            <a:r>
              <a:rPr lang="en-US" dirty="0" smtClean="0"/>
              <a:t> </a:t>
            </a:r>
            <a:r>
              <a:rPr lang="en-US" dirty="0" err="1" smtClean="0"/>
              <a:t>nôl</a:t>
            </a:r>
            <a:r>
              <a:rPr lang="en-US" dirty="0" smtClean="0"/>
              <a:t>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tynnu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sylw</a:t>
            </a:r>
            <a:r>
              <a:rPr lang="en-US" dirty="0" smtClean="0"/>
              <a:t>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cyflwyno</a:t>
            </a:r>
            <a:r>
              <a:rPr lang="en-US" dirty="0" smtClean="0"/>
              <a:t> </a:t>
            </a:r>
            <a:r>
              <a:rPr lang="en-US" dirty="0" err="1" smtClean="0"/>
              <a:t>gwybodaeth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eisoes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drefnu</a:t>
            </a:r>
            <a:r>
              <a:rPr lang="en-US" dirty="0" smtClean="0"/>
              <a:t> </a:t>
            </a:r>
            <a:r>
              <a:rPr lang="en-US" dirty="0" err="1" smtClean="0"/>
              <a:t>a’i</a:t>
            </a:r>
            <a:r>
              <a:rPr lang="en-US" dirty="0" smtClean="0"/>
              <a:t> </a:t>
            </a:r>
            <a:r>
              <a:rPr lang="en-US" dirty="0" err="1" smtClean="0"/>
              <a:t>ddidoli</a:t>
            </a:r>
            <a:r>
              <a:rPr lang="en-US" dirty="0" smtClean="0"/>
              <a:t> (</a:t>
            </a:r>
            <a:r>
              <a:rPr lang="en-US" dirty="0" err="1" smtClean="0"/>
              <a:t>hynny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llai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ail-</a:t>
            </a:r>
            <a:r>
              <a:rPr lang="en-US" dirty="0" err="1" smtClean="0"/>
              <a:t>adrodd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).  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9733" y="2425700"/>
            <a:ext cx="2777067" cy="2540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Asesu</a:t>
            </a:r>
            <a:r>
              <a:rPr lang="en-US" dirty="0" smtClean="0"/>
              <a:t> </a:t>
            </a:r>
            <a:r>
              <a:rPr lang="en-US" dirty="0" err="1" smtClean="0"/>
              <a:t>cyfoedion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marcio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unol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meini</a:t>
            </a:r>
            <a:r>
              <a:rPr lang="en-US" dirty="0" smtClean="0"/>
              <a:t> </a:t>
            </a:r>
            <a:r>
              <a:rPr lang="en-US" dirty="0" err="1" smtClean="0"/>
              <a:t>prawf</a:t>
            </a:r>
            <a:r>
              <a:rPr lang="en-US" dirty="0" smtClean="0"/>
              <a:t> </a:t>
            </a:r>
            <a:r>
              <a:rPr lang="en-US" dirty="0" err="1" smtClean="0"/>
              <a:t>llwyddiant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adfyfyrio</a:t>
            </a:r>
            <a:r>
              <a:rPr lang="en-US" dirty="0" smtClean="0"/>
              <a:t> a </a:t>
            </a:r>
            <a:r>
              <a:rPr lang="en-US" dirty="0" err="1" smtClean="0"/>
              <a:t>meddwl</a:t>
            </a:r>
            <a:r>
              <a:rPr lang="en-US" dirty="0" smtClean="0"/>
              <a:t> am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ogystal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galluogi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weld </a:t>
            </a:r>
            <a:r>
              <a:rPr lang="en-US" dirty="0" err="1" smtClean="0"/>
              <a:t>gwaith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fodelu</a:t>
            </a:r>
            <a:r>
              <a:rPr lang="en-US" dirty="0" smtClean="0"/>
              <a:t> a </a:t>
            </a:r>
            <a:r>
              <a:rPr lang="en-US" dirty="0" err="1" smtClean="0"/>
              <a:t>rhesymu</a:t>
            </a:r>
            <a:r>
              <a:rPr lang="en-US" dirty="0" smtClean="0"/>
              <a:t> </a:t>
            </a:r>
            <a:r>
              <a:rPr lang="en-US" dirty="0" err="1" smtClean="0"/>
              <a:t>tu</a:t>
            </a:r>
            <a:r>
              <a:rPr lang="en-US" dirty="0" smtClean="0"/>
              <a:t> </a:t>
            </a:r>
            <a:r>
              <a:rPr lang="en-US" dirty="0" err="1" smtClean="0"/>
              <a:t>hwnt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gamsyniadau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gydol</a:t>
            </a:r>
            <a:r>
              <a:rPr lang="en-US" dirty="0" smtClean="0"/>
              <a:t> </a:t>
            </a:r>
            <a:r>
              <a:rPr lang="en-US" dirty="0" err="1" smtClean="0"/>
              <a:t>gwersi</a:t>
            </a:r>
            <a:r>
              <a:rPr lang="en-US" dirty="0" smtClean="0"/>
              <a:t> ac </a:t>
            </a:r>
            <a:r>
              <a:rPr lang="en-US" dirty="0" err="1" smtClean="0"/>
              <a:t>unedau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90432" y="4826000"/>
            <a:ext cx="2370667" cy="1828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Bodiau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fyny</a:t>
            </a:r>
            <a:r>
              <a:rPr lang="en-US" dirty="0" smtClean="0"/>
              <a:t>, </a:t>
            </a:r>
            <a:r>
              <a:rPr lang="en-US" dirty="0" err="1" smtClean="0"/>
              <a:t>bodiau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lawr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6197600" cy="4389120"/>
          </a:xfrm>
        </p:spPr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Egwyddor</a:t>
            </a:r>
            <a:r>
              <a:rPr lang="en-US" dirty="0" smtClean="0"/>
              <a:t> </a:t>
            </a:r>
            <a:r>
              <a:rPr lang="en-US" dirty="0" err="1" smtClean="0"/>
              <a:t>tebyg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oleuadau</a:t>
            </a:r>
            <a:r>
              <a:rPr lang="en-US" dirty="0" smtClean="0"/>
              <a:t> </a:t>
            </a:r>
            <a:r>
              <a:rPr lang="en-US" dirty="0" err="1" smtClean="0"/>
              <a:t>traffig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err="1" smtClean="0"/>
              <a:t>Gwirio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rydych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addysgu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ofyn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</a:t>
            </a:r>
            <a:r>
              <a:rPr lang="en-US" dirty="0" err="1" smtClean="0"/>
              <a:t>bodiau</a:t>
            </a:r>
            <a:r>
              <a:rPr lang="en-US" dirty="0" smtClean="0"/>
              <a:t>.</a:t>
            </a:r>
          </a:p>
          <a:p>
            <a:pPr lvl="1">
              <a:buClr>
                <a:srgbClr val="0000FF"/>
              </a:buClr>
              <a:buFont typeface="Wingdings" charset="2"/>
              <a:buChar char="Ø"/>
            </a:pPr>
            <a:r>
              <a:rPr lang="en-US" dirty="0" err="1" smtClean="0"/>
              <a:t>Bodiau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fyny</a:t>
            </a:r>
            <a:r>
              <a:rPr lang="en-US" dirty="0" smtClean="0"/>
              <a:t> </a:t>
            </a:r>
            <a:r>
              <a:rPr lang="en-US" dirty="0" smtClean="0"/>
              <a:t>= </a:t>
            </a:r>
            <a:r>
              <a:rPr lang="en-US" dirty="0" err="1" smtClean="0"/>
              <a:t>dw</a:t>
            </a:r>
            <a:r>
              <a:rPr lang="en-US" dirty="0" smtClean="0"/>
              <a:t> </a:t>
            </a:r>
            <a:r>
              <a:rPr lang="en-US" dirty="0" err="1" smtClean="0"/>
              <a:t>i’n</a:t>
            </a:r>
            <a:r>
              <a:rPr lang="en-US" dirty="0" smtClean="0"/>
              <a:t> </a:t>
            </a:r>
            <a:r>
              <a:rPr lang="en-US" dirty="0" err="1" smtClean="0"/>
              <a:t>deall</a:t>
            </a:r>
            <a:endParaRPr lang="en-US" dirty="0" smtClean="0"/>
          </a:p>
          <a:p>
            <a:pPr lvl="1">
              <a:buClr>
                <a:srgbClr val="0000FF"/>
              </a:buClr>
              <a:buFont typeface="Wingdings" charset="2"/>
              <a:buChar char="Ø"/>
            </a:pPr>
            <a:r>
              <a:rPr lang="en-US" dirty="0" err="1" smtClean="0"/>
              <a:t>Bodiau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ochr</a:t>
            </a:r>
            <a:r>
              <a:rPr lang="en-US" dirty="0" smtClean="0"/>
              <a:t> = </a:t>
            </a:r>
            <a:r>
              <a:rPr lang="en-US" dirty="0" err="1" smtClean="0"/>
              <a:t>dw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siwr</a:t>
            </a:r>
            <a:endParaRPr lang="en-US" dirty="0" smtClean="0"/>
          </a:p>
          <a:p>
            <a:pPr lvl="1">
              <a:buClr>
                <a:srgbClr val="0000FF"/>
              </a:buClr>
              <a:buFont typeface="Wingdings" charset="2"/>
              <a:buChar char="Ø"/>
            </a:pPr>
            <a:r>
              <a:rPr lang="en-US" dirty="0" err="1" smtClean="0"/>
              <a:t>Bodiau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lawr</a:t>
            </a:r>
            <a:r>
              <a:rPr lang="en-US" dirty="0" smtClean="0"/>
              <a:t> = </a:t>
            </a:r>
            <a:r>
              <a:rPr lang="en-US" dirty="0" err="1" smtClean="0"/>
              <a:t>dw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ddim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deall</a:t>
            </a:r>
            <a:r>
              <a:rPr lang="en-US" dirty="0" smtClean="0"/>
              <a:t>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I </a:t>
            </a:r>
            <a:r>
              <a:rPr lang="en-US" dirty="0" err="1" smtClean="0"/>
              <a:t>osgoi</a:t>
            </a:r>
            <a:r>
              <a:rPr lang="en-US" dirty="0" smtClean="0"/>
              <a:t> </a:t>
            </a:r>
            <a:r>
              <a:rPr lang="en-US" dirty="0" err="1" smtClean="0"/>
              <a:t>bod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copîo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gilydd</a:t>
            </a:r>
            <a:r>
              <a:rPr lang="en-US" dirty="0" smtClean="0"/>
              <a:t> </a:t>
            </a:r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llygaid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. </a:t>
            </a:r>
          </a:p>
          <a:p>
            <a:pPr lvl="1">
              <a:buFont typeface="Wingdings" charset="2"/>
              <a:buChar char="Ø"/>
            </a:pPr>
            <a:endParaRPr lang="en-US" dirty="0" smtClean="0"/>
          </a:p>
          <a:p>
            <a:pPr lvl="1">
              <a:buNone/>
            </a:pPr>
            <a:endParaRPr lang="en-US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9473" y="3051175"/>
            <a:ext cx="2107327" cy="20764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grŵp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4635500" cy="4389120"/>
          </a:xfrm>
        </p:spPr>
        <p:txBody>
          <a:bodyPr>
            <a:normAutofit lnSpcReduction="10000"/>
          </a:bodyPr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gweithio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grwpiau</a:t>
            </a:r>
            <a:r>
              <a:rPr lang="en-US" dirty="0" smtClean="0"/>
              <a:t> </a:t>
            </a:r>
            <a:r>
              <a:rPr lang="en-US" dirty="0" err="1" smtClean="0"/>
              <a:t>bach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gytuno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gweithgaredd</a:t>
            </a:r>
            <a:r>
              <a:rPr lang="en-US" dirty="0" smtClean="0"/>
              <a:t> </a:t>
            </a:r>
            <a:r>
              <a:rPr lang="en-US" dirty="0" err="1" smtClean="0"/>
              <a:t>cwis</a:t>
            </a:r>
            <a:r>
              <a:rPr lang="en-US" dirty="0" smtClean="0"/>
              <a:t> </a:t>
            </a:r>
            <a:r>
              <a:rPr lang="en-US" dirty="0" err="1" smtClean="0"/>
              <a:t>aml-ddewis</a:t>
            </a:r>
            <a:r>
              <a:rPr lang="en-US" dirty="0" smtClean="0"/>
              <a:t> am </a:t>
            </a:r>
            <a:r>
              <a:rPr lang="en-US" dirty="0" err="1" smtClean="0"/>
              <a:t>bwnc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Dylai’r</a:t>
            </a:r>
            <a:r>
              <a:rPr lang="en-US" dirty="0" smtClean="0"/>
              <a:t> broses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gytuno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gynnwys</a:t>
            </a:r>
            <a:r>
              <a:rPr lang="en-US" dirty="0" smtClean="0"/>
              <a:t> </a:t>
            </a:r>
            <a:r>
              <a:rPr lang="en-US" dirty="0" err="1" smtClean="0"/>
              <a:t>rhesymu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ddibynadwyedd</a:t>
            </a:r>
            <a:r>
              <a:rPr lang="en-US" dirty="0" smtClean="0"/>
              <a:t> yr </a:t>
            </a:r>
            <a:r>
              <a:rPr lang="en-US" dirty="0" err="1" smtClean="0"/>
              <a:t>ateb</a:t>
            </a:r>
            <a:r>
              <a:rPr lang="en-US" dirty="0" smtClean="0"/>
              <a:t> a </a:t>
            </a:r>
            <a:r>
              <a:rPr lang="en-US" dirty="0" err="1" smtClean="0"/>
              <a:t>gytunwyd</a:t>
            </a:r>
            <a:r>
              <a:rPr lang="en-US" dirty="0" smtClean="0"/>
              <a:t>,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ogystal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rhesymau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ddiystyrru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anghywir</a:t>
            </a:r>
            <a:r>
              <a:rPr lang="en-US" dirty="0" smtClean="0"/>
              <a:t>.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72742">
            <a:off x="5743711" y="1593538"/>
            <a:ext cx="2827472" cy="18815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841998">
            <a:off x="5669078" y="4117376"/>
            <a:ext cx="2831960" cy="201218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Pwy-beth-pryd-ble-pam-sut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? </a:t>
            </a:r>
            <a:endParaRPr lang="en-US" dirty="0"/>
          </a:p>
        </p:txBody>
      </p:sp>
      <p:pic>
        <p:nvPicPr>
          <p:cNvPr id="4" name="Picture 3" descr="240px-Merlin_Full_Characters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157290">
            <a:off x="2246395" y="2602285"/>
            <a:ext cx="2879755" cy="1619862"/>
          </a:xfrm>
          <a:prstGeom prst="rect">
            <a:avLst/>
          </a:prstGeom>
        </p:spPr>
      </p:pic>
      <p:pic>
        <p:nvPicPr>
          <p:cNvPr id="5" name="Picture 4" descr="evans-wynne-imag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154741">
            <a:off x="6013622" y="2302023"/>
            <a:ext cx="1913803" cy="1913803"/>
          </a:xfrm>
          <a:prstGeom prst="rect">
            <a:avLst/>
          </a:prstGeom>
        </p:spPr>
      </p:pic>
      <p:pic>
        <p:nvPicPr>
          <p:cNvPr id="6" name="Picture 5" descr="Gwynfor Evan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100589">
            <a:off x="4029829" y="4594396"/>
            <a:ext cx="2818540" cy="1892742"/>
          </a:xfrm>
          <a:prstGeom prst="rect">
            <a:avLst/>
          </a:prstGeom>
        </p:spPr>
      </p:pic>
      <p:pic>
        <p:nvPicPr>
          <p:cNvPr id="7" name="Picture 6" descr="Prif_borth_Castell_Caerfyrddin_03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761338">
            <a:off x="437238" y="4408693"/>
            <a:ext cx="2794000" cy="18669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Trionglau</a:t>
            </a:r>
            <a:r>
              <a:rPr lang="en-US" dirty="0" smtClean="0"/>
              <a:t> </a:t>
            </a:r>
            <a:r>
              <a:rPr lang="en-US" dirty="0" err="1" smtClean="0"/>
              <a:t>myfyrio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Strwythur</a:t>
            </a:r>
            <a:r>
              <a:rPr lang="en-US" dirty="0" smtClean="0"/>
              <a:t> </a:t>
            </a:r>
            <a:r>
              <a:rPr lang="en-US" dirty="0" err="1" smtClean="0"/>
              <a:t>gweledol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strwythuro</a:t>
            </a:r>
            <a:r>
              <a:rPr lang="en-US" dirty="0" smtClean="0"/>
              <a:t> </a:t>
            </a:r>
            <a:r>
              <a:rPr lang="en-US" dirty="0" err="1" smtClean="0"/>
              <a:t>metawybyddiaeth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asesu</a:t>
            </a:r>
            <a:r>
              <a:rPr lang="en-US" dirty="0" smtClean="0"/>
              <a:t> a </a:t>
            </a:r>
            <a:r>
              <a:rPr lang="en-US" dirty="0" err="1" smtClean="0"/>
              <a:t>monitro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cynnydd</a:t>
            </a:r>
            <a:r>
              <a:rPr lang="en-US" dirty="0" smtClean="0"/>
              <a:t> </a:t>
            </a:r>
            <a:r>
              <a:rPr lang="en-US" dirty="0" err="1" smtClean="0"/>
              <a:t>unigol</a:t>
            </a:r>
            <a:r>
              <a:rPr lang="en-US" dirty="0" smtClean="0"/>
              <a:t>.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6660" y="3208617"/>
            <a:ext cx="7014842" cy="341221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Gwrthdroi’r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858802" cy="4389120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  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</a:t>
            </a:r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galw</a:t>
            </a:r>
            <a:r>
              <a:rPr lang="en-US" dirty="0" smtClean="0"/>
              <a:t> </a:t>
            </a:r>
            <a:r>
              <a:rPr lang="en-US" dirty="0" err="1" smtClean="0"/>
              <a:t>ffeithiau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gof</a:t>
            </a:r>
            <a:r>
              <a:rPr lang="en-US" dirty="0" smtClean="0"/>
              <a:t>,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wrthdroi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rhesymu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,</a:t>
            </a:r>
          </a:p>
          <a:p>
            <a:pPr>
              <a:buNone/>
            </a:pPr>
            <a:r>
              <a:rPr lang="en-US" dirty="0" err="1" smtClean="0"/>
              <a:t>e.e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>
                <a:solidFill>
                  <a:srgbClr val="000090"/>
                </a:solidFill>
              </a:rPr>
              <a:t>“</a:t>
            </a:r>
            <a:r>
              <a:rPr lang="en-US" dirty="0" err="1" smtClean="0">
                <a:solidFill>
                  <a:srgbClr val="000090"/>
                </a:solidFill>
              </a:rPr>
              <a:t>Ydy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Cymru’n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ddemocratiaeth</a:t>
            </a:r>
            <a:r>
              <a:rPr lang="en-US" dirty="0" smtClean="0">
                <a:solidFill>
                  <a:srgbClr val="000090"/>
                </a:solidFill>
              </a:rPr>
              <a:t>?”</a:t>
            </a:r>
          </a:p>
          <a:p>
            <a:pPr>
              <a:buNone/>
            </a:pPr>
            <a:r>
              <a:rPr lang="en-US" dirty="0" smtClean="0">
                <a:solidFill>
                  <a:srgbClr val="000090"/>
                </a:solidFill>
              </a:rPr>
              <a:t>                       </a:t>
            </a:r>
          </a:p>
          <a:p>
            <a:pPr>
              <a:buNone/>
            </a:pPr>
            <a:r>
              <a:rPr lang="en-US" dirty="0" smtClean="0">
                <a:solidFill>
                  <a:srgbClr val="000090"/>
                </a:solidFill>
              </a:rPr>
              <a:t>                   </a:t>
            </a:r>
          </a:p>
          <a:p>
            <a:pPr>
              <a:buNone/>
            </a:pPr>
            <a:r>
              <a:rPr lang="en-US" dirty="0" smtClean="0">
                <a:solidFill>
                  <a:srgbClr val="000090"/>
                </a:solidFill>
              </a:rPr>
              <a:t>“Beth </a:t>
            </a:r>
            <a:r>
              <a:rPr lang="en-US" dirty="0" err="1" smtClean="0">
                <a:solidFill>
                  <a:srgbClr val="000090"/>
                </a:solidFill>
              </a:rPr>
              <a:t>mae’n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olygu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wlad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fod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ddemocratiaeth</a:t>
            </a:r>
            <a:r>
              <a:rPr lang="en-US" dirty="0" smtClean="0">
                <a:solidFill>
                  <a:srgbClr val="000090"/>
                </a:solidFill>
              </a:rPr>
              <a:t>?”</a:t>
            </a:r>
            <a:endParaRPr lang="en-US" dirty="0">
              <a:solidFill>
                <a:srgbClr val="000090"/>
              </a:solidFill>
            </a:endParaRPr>
          </a:p>
        </p:txBody>
      </p:sp>
      <p:sp>
        <p:nvSpPr>
          <p:cNvPr id="4" name="Down Arrow 3"/>
          <p:cNvSpPr/>
          <p:nvPr/>
        </p:nvSpPr>
        <p:spPr>
          <a:xfrm>
            <a:off x="2406096" y="4278155"/>
            <a:ext cx="568106" cy="701885"/>
          </a:xfrm>
          <a:prstGeom prst="down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5366" y="2966062"/>
            <a:ext cx="2671999" cy="335853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X = 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ddisgyblion</a:t>
            </a:r>
            <a:r>
              <a:rPr lang="en-US" dirty="0" smtClean="0"/>
              <a:t> </a:t>
            </a:r>
            <a:r>
              <a:rPr lang="en-US" dirty="0" err="1" smtClean="0"/>
              <a:t>pam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X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enghraifft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Y?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e.e</a:t>
            </a:r>
            <a:r>
              <a:rPr lang="en-US" dirty="0" smtClean="0">
                <a:solidFill>
                  <a:srgbClr val="000090"/>
                </a:solidFill>
              </a:rPr>
              <a:t>. “Pam </a:t>
            </a:r>
            <a:r>
              <a:rPr lang="en-US" dirty="0" err="1" smtClean="0">
                <a:solidFill>
                  <a:srgbClr val="000090"/>
                </a:solidFill>
              </a:rPr>
              <a:t>mae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afal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enghraifft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o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ffrwyth</a:t>
            </a:r>
            <a:r>
              <a:rPr lang="en-US" dirty="0" smtClean="0">
                <a:solidFill>
                  <a:srgbClr val="000090"/>
                </a:solidFill>
              </a:rPr>
              <a:t>?”</a:t>
            </a:r>
          </a:p>
          <a:p>
            <a:pPr>
              <a:buNone/>
            </a:pPr>
            <a:endParaRPr lang="en-US" dirty="0" smtClean="0">
              <a:solidFill>
                <a:srgbClr val="00009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000090"/>
                </a:solidFill>
              </a:rPr>
              <a:t>“Pam </a:t>
            </a:r>
            <a:r>
              <a:rPr lang="en-US" dirty="0" err="1" smtClean="0">
                <a:solidFill>
                  <a:srgbClr val="000090"/>
                </a:solidFill>
              </a:rPr>
              <a:t>mae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cadno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enghraifft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o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famal</a:t>
            </a:r>
            <a:r>
              <a:rPr lang="en-US" dirty="0" smtClean="0">
                <a:solidFill>
                  <a:srgbClr val="000090"/>
                </a:solidFill>
              </a:rPr>
              <a:t>?”</a:t>
            </a:r>
          </a:p>
          <a:p>
            <a:pPr>
              <a:buNone/>
            </a:pPr>
            <a:endParaRPr lang="en-US" dirty="0" smtClean="0">
              <a:solidFill>
                <a:srgbClr val="000090"/>
              </a:solidFill>
            </a:endParaRPr>
          </a:p>
          <a:p>
            <a:pPr>
              <a:buNone/>
            </a:pPr>
            <a:r>
              <a:rPr lang="en-US" dirty="0" smtClean="0"/>
              <a:t>Mae </a:t>
            </a:r>
            <a:r>
              <a:rPr lang="en-US" dirty="0" err="1" smtClean="0"/>
              <a:t>cwestiynu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osgoi</a:t>
            </a:r>
            <a:r>
              <a:rPr lang="en-US" dirty="0" smtClean="0"/>
              <a:t> </a:t>
            </a:r>
            <a:r>
              <a:rPr lang="en-US" dirty="0" err="1" smtClean="0"/>
              <a:t>dwyn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ffeithiau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gof</a:t>
            </a:r>
            <a:r>
              <a:rPr lang="en-US" dirty="0" smtClean="0"/>
              <a:t>.  </a:t>
            </a:r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amlygu’r</a:t>
            </a:r>
            <a:endParaRPr lang="en-US" dirty="0" smtClean="0"/>
          </a:p>
          <a:p>
            <a:pPr>
              <a:buNone/>
            </a:pPr>
            <a:r>
              <a:rPr lang="en-US" dirty="0" err="1" smtClean="0"/>
              <a:t>rhesymeg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eglur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887885">
            <a:off x="6600403" y="3402327"/>
            <a:ext cx="2086397" cy="295572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Y cyfan a wyddoch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ysgrifennu</a:t>
            </a:r>
            <a:r>
              <a:rPr lang="en-US" dirty="0" smtClean="0"/>
              <a:t> </a:t>
            </a:r>
            <a:r>
              <a:rPr lang="en-US" dirty="0" err="1" smtClean="0"/>
              <a:t>popeth</a:t>
            </a:r>
            <a:r>
              <a:rPr lang="en-US" dirty="0" smtClean="0"/>
              <a:t>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r>
              <a:rPr lang="en-US" dirty="0" smtClean="0"/>
              <a:t> am …………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ddechrau</a:t>
            </a:r>
            <a:r>
              <a:rPr lang="en-US" dirty="0" smtClean="0"/>
              <a:t> </a:t>
            </a:r>
            <a:r>
              <a:rPr lang="en-US" dirty="0" err="1" smtClean="0"/>
              <a:t>thema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waith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None/>
            </a:pPr>
            <a:endParaRPr lang="en-US" dirty="0" smtClean="0"/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Gall yr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wedyn</a:t>
            </a:r>
            <a:endParaRPr lang="en-US" dirty="0" smtClean="0"/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 </a:t>
            </a:r>
            <a:r>
              <a:rPr lang="en-US" dirty="0" err="1" smtClean="0"/>
              <a:t>addysgu’r</a:t>
            </a:r>
            <a:r>
              <a:rPr lang="en-US" dirty="0" smtClean="0"/>
              <a:t> </a:t>
            </a:r>
            <a:r>
              <a:rPr lang="en-US" dirty="0" err="1" smtClean="0"/>
              <a:t>thema</a:t>
            </a:r>
            <a:endParaRPr lang="en-US" dirty="0" smtClean="0"/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neu’r</a:t>
            </a:r>
            <a:r>
              <a:rPr lang="en-US" dirty="0" smtClean="0"/>
              <a:t> </a:t>
            </a:r>
            <a:r>
              <a:rPr lang="en-US" dirty="0" err="1" smtClean="0"/>
              <a:t>uned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adeiladu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endParaRPr lang="en-US" dirty="0" smtClean="0"/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wybodaeth</a:t>
            </a:r>
            <a:r>
              <a:rPr lang="en-US" dirty="0" smtClean="0"/>
              <a:t> </a:t>
            </a:r>
            <a:r>
              <a:rPr lang="en-US" dirty="0" err="1" smtClean="0"/>
              <a:t>flaenorol</a:t>
            </a:r>
            <a:r>
              <a:rPr lang="en-US" dirty="0" smtClean="0"/>
              <a:t> ac</a:t>
            </a:r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osgoi</a:t>
            </a:r>
            <a:r>
              <a:rPr lang="en-US" dirty="0" smtClean="0"/>
              <a:t> ail-</a:t>
            </a:r>
            <a:r>
              <a:rPr lang="en-US" dirty="0" err="1" smtClean="0"/>
              <a:t>adrodd</a:t>
            </a:r>
            <a:r>
              <a:rPr lang="en-US" dirty="0" smtClean="0"/>
              <a:t>.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5900" y="3429000"/>
            <a:ext cx="3644900" cy="2895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Gridiau</a:t>
            </a:r>
            <a:r>
              <a:rPr lang="en-US" dirty="0" smtClean="0"/>
              <a:t> GED/GESD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8966676" cy="4389120"/>
          </a:xfrm>
        </p:spPr>
        <p:txBody>
          <a:bodyPr/>
          <a:lstStyle/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   </a:t>
            </a:r>
            <a:r>
              <a:rPr lang="en-US" dirty="0" err="1" smtClean="0"/>
              <a:t>Strategaeth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 </a:t>
            </a:r>
            <a:r>
              <a:rPr lang="en-US" dirty="0" err="1" smtClean="0"/>
              <a:t>alluogi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ac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ysgogi</a:t>
            </a:r>
            <a:r>
              <a:rPr lang="en-US" dirty="0" smtClean="0"/>
              <a:t>       </a:t>
            </a:r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    ac </a:t>
            </a:r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blaenorol</a:t>
            </a:r>
            <a:r>
              <a:rPr lang="en-US" dirty="0" smtClean="0"/>
              <a:t>. </a:t>
            </a:r>
          </a:p>
          <a:p>
            <a:pPr>
              <a:buClr>
                <a:srgbClr val="0000FF"/>
              </a:buClr>
              <a:buFont typeface="Wingdings" charset="2"/>
              <a:buChar char="q"/>
            </a:pPr>
            <a:r>
              <a:rPr lang="en-US" dirty="0" smtClean="0"/>
              <a:t>   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creu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hunain</a:t>
            </a:r>
            <a:r>
              <a:rPr lang="en-US" dirty="0" smtClean="0"/>
              <a:t> a </a:t>
            </a:r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maent</a:t>
            </a:r>
            <a:r>
              <a:rPr lang="en-US" dirty="0" smtClean="0"/>
              <a:t>  </a:t>
            </a:r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   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awyddus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43655"/>
            <a:ext cx="9144000" cy="126594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105" y="5109598"/>
            <a:ext cx="7470933" cy="14467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Meini</a:t>
            </a:r>
            <a:r>
              <a:rPr lang="en-US" dirty="0" smtClean="0"/>
              <a:t> </a:t>
            </a:r>
            <a:r>
              <a:rPr lang="en-US" dirty="0" err="1" smtClean="0"/>
              <a:t>prawf</a:t>
            </a:r>
            <a:r>
              <a:rPr lang="en-US" dirty="0" smtClean="0"/>
              <a:t> </a:t>
            </a:r>
            <a:r>
              <a:rPr lang="en-US" dirty="0" err="1" smtClean="0"/>
              <a:t>wedi’u</a:t>
            </a:r>
            <a:r>
              <a:rPr lang="en-US" dirty="0" smtClean="0"/>
              <a:t> </a:t>
            </a:r>
            <a:r>
              <a:rPr lang="en-US" dirty="0" err="1" smtClean="0"/>
              <a:t>lamineiddio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3200" dirty="0" smtClean="0"/>
              <a:t>    </a:t>
            </a:r>
            <a:r>
              <a:rPr lang="en-US" sz="3200" dirty="0" err="1" smtClean="0"/>
              <a:t>Lamineiddiwch</a:t>
            </a:r>
            <a:r>
              <a:rPr lang="en-US" sz="3200" dirty="0" smtClean="0"/>
              <a:t> </a:t>
            </a:r>
            <a:r>
              <a:rPr lang="en-US" sz="3200" dirty="0" err="1" smtClean="0"/>
              <a:t>gardiau</a:t>
            </a:r>
            <a:r>
              <a:rPr lang="en-US" sz="3200" dirty="0" smtClean="0"/>
              <a:t> </a:t>
            </a:r>
            <a:r>
              <a:rPr lang="en-US" sz="3200" dirty="0" err="1" smtClean="0"/>
              <a:t>meini</a:t>
            </a:r>
            <a:r>
              <a:rPr lang="en-US" sz="3200" dirty="0" smtClean="0"/>
              <a:t> </a:t>
            </a:r>
            <a:r>
              <a:rPr lang="en-US" sz="3200" dirty="0" err="1" smtClean="0"/>
              <a:t>prawf</a:t>
            </a:r>
            <a:r>
              <a:rPr lang="en-US" sz="3200" dirty="0" smtClean="0"/>
              <a:t>        </a:t>
            </a:r>
            <a:r>
              <a:rPr lang="en-US" sz="3200" dirty="0" err="1" smtClean="0"/>
              <a:t>llwyddiant</a:t>
            </a:r>
            <a:r>
              <a:rPr lang="en-US" sz="3200" dirty="0" smtClean="0"/>
              <a:t> </a:t>
            </a:r>
            <a:r>
              <a:rPr lang="en-US" sz="3200" dirty="0" err="1" smtClean="0"/>
              <a:t>sy’n</a:t>
            </a:r>
            <a:r>
              <a:rPr lang="en-US" sz="3200" dirty="0" smtClean="0"/>
              <a:t> </a:t>
            </a:r>
            <a:r>
              <a:rPr lang="en-US" sz="3200" dirty="0" err="1" smtClean="0"/>
              <a:t>hygyrch</a:t>
            </a:r>
            <a:r>
              <a:rPr lang="en-US" sz="3200" dirty="0" smtClean="0"/>
              <a:t> </a:t>
            </a:r>
            <a:r>
              <a:rPr lang="en-US" sz="3200" dirty="0" err="1" smtClean="0"/>
              <a:t>i’r</a:t>
            </a:r>
            <a:r>
              <a:rPr lang="en-US" sz="3200" dirty="0" smtClean="0"/>
              <a:t> </a:t>
            </a:r>
            <a:r>
              <a:rPr lang="en-US" sz="3200" dirty="0" err="1" smtClean="0"/>
              <a:t>dysgwyr</a:t>
            </a:r>
            <a:r>
              <a:rPr lang="en-US" sz="3200" dirty="0" smtClean="0"/>
              <a:t>. 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999489">
            <a:off x="2756984" y="3516388"/>
            <a:ext cx="4262721" cy="280821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Cyfathrebu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7088"/>
            <a:ext cx="4973225" cy="4389120"/>
          </a:xfrm>
        </p:spPr>
        <p:txBody>
          <a:bodyPr>
            <a:normAutofit fontScale="92500" lnSpcReduction="20000"/>
          </a:bodyPr>
          <a:lstStyle/>
          <a:p>
            <a:pPr>
              <a:buClr>
                <a:srgbClr val="0000FF"/>
              </a:buClr>
              <a:buNone/>
            </a:pPr>
            <a:r>
              <a:rPr lang="en-US" dirty="0" smtClean="0"/>
              <a:t>   </a:t>
            </a:r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ddysgwyr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gyfathrebu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meddyliau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gyfryngau</a:t>
            </a:r>
            <a:r>
              <a:rPr lang="en-US" dirty="0" smtClean="0"/>
              <a:t> –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ysgrifennu</a:t>
            </a:r>
            <a:r>
              <a:rPr lang="en-US" dirty="0" smtClean="0"/>
              <a:t>:	</a:t>
            </a:r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err="1" smtClean="0"/>
              <a:t>tynnu</a:t>
            </a:r>
            <a:r>
              <a:rPr lang="en-US" dirty="0" smtClean="0"/>
              <a:t> </a:t>
            </a:r>
            <a:r>
              <a:rPr lang="en-US" dirty="0" err="1" smtClean="0"/>
              <a:t>lluniau</a:t>
            </a:r>
            <a:endParaRPr lang="en-US" dirty="0" smtClean="0"/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smtClean="0"/>
              <a:t>drama</a:t>
            </a:r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err="1" smtClean="0"/>
              <a:t>mapiau</a:t>
            </a:r>
            <a:r>
              <a:rPr lang="en-US" dirty="0" smtClean="0"/>
              <a:t> </a:t>
            </a:r>
            <a:r>
              <a:rPr lang="en-US" dirty="0" err="1" smtClean="0"/>
              <a:t>meddwl</a:t>
            </a:r>
            <a:endParaRPr lang="en-US" dirty="0" smtClean="0"/>
          </a:p>
          <a:p>
            <a:pPr marL="514350" indent="-514350">
              <a:buClr>
                <a:srgbClr val="0000FF"/>
              </a:buClr>
              <a:buAutoNum type="arabicPeriod"/>
            </a:pPr>
            <a:r>
              <a:rPr lang="en-US" dirty="0" err="1" smtClean="0"/>
              <a:t>diagramau</a:t>
            </a:r>
            <a:endParaRPr lang="en-US" dirty="0" smtClean="0"/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Mae 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gyfryngau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galluogi’r</a:t>
            </a:r>
            <a:r>
              <a:rPr lang="en-US" dirty="0" smtClean="0"/>
              <a:t>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weld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unigolion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bersbectif</a:t>
            </a:r>
            <a:r>
              <a:rPr lang="en-US" dirty="0" smtClean="0"/>
              <a:t>. </a:t>
            </a:r>
          </a:p>
          <a:p>
            <a:pPr>
              <a:buClr>
                <a:srgbClr val="0000FF"/>
              </a:buCl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6500" y="2583777"/>
            <a:ext cx="3490300" cy="253518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Deialog</a:t>
            </a:r>
            <a:r>
              <a:rPr lang="en-US" dirty="0" smtClean="0"/>
              <a:t> </a:t>
            </a:r>
            <a:r>
              <a:rPr lang="en-US" dirty="0" err="1" smtClean="0"/>
              <a:t>meddylgar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35480"/>
            <a:ext cx="5257278" cy="4389120"/>
          </a:xfrm>
        </p:spPr>
        <p:txBody>
          <a:bodyPr/>
          <a:lstStyle/>
          <a:p>
            <a:pPr>
              <a:buNone/>
            </a:pPr>
            <a:r>
              <a:rPr lang="en-US" dirty="0" smtClean="0"/>
              <a:t>    </a:t>
            </a:r>
            <a:r>
              <a:rPr lang="en-US" dirty="0" err="1" smtClean="0"/>
              <a:t>Dylai’r</a:t>
            </a:r>
            <a:r>
              <a:rPr lang="en-US" dirty="0" smtClean="0"/>
              <a:t> </a:t>
            </a:r>
            <a:r>
              <a:rPr lang="en-US" dirty="0" err="1" smtClean="0"/>
              <a:t>ddeialog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yr </a:t>
            </a:r>
            <a:r>
              <a:rPr lang="en-US" dirty="0" err="1" smtClean="0"/>
              <a:t>athro/athrawes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feddylgar</a:t>
            </a:r>
            <a:r>
              <a:rPr lang="en-US" dirty="0" smtClean="0"/>
              <a:t>,  </a:t>
            </a:r>
            <a:r>
              <a:rPr lang="en-US" dirty="0" err="1" smtClean="0"/>
              <a:t>adfyfyriol</a:t>
            </a:r>
            <a:r>
              <a:rPr lang="en-US" dirty="0" smtClean="0"/>
              <a:t>, 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ffocysu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ac </a:t>
            </a:r>
            <a:r>
              <a:rPr lang="en-US" dirty="0" err="1" smtClean="0"/>
              <a:t>archwilio</a:t>
            </a:r>
            <a:r>
              <a:rPr lang="en-US" dirty="0" smtClean="0"/>
              <a:t> </a:t>
            </a:r>
            <a:r>
              <a:rPr lang="en-US" dirty="0" err="1" smtClean="0"/>
              <a:t>dealltwriaeth</a:t>
            </a:r>
            <a:r>
              <a:rPr lang="en-US" dirty="0" smtClean="0"/>
              <a:t>.  </a:t>
            </a:r>
            <a:r>
              <a:rPr lang="en-US" dirty="0" err="1" smtClean="0"/>
              <a:t>Dylai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gynnal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modd</a:t>
            </a:r>
            <a:r>
              <a:rPr lang="en-US" dirty="0" smtClean="0"/>
              <a:t> </a:t>
            </a:r>
            <a:r>
              <a:rPr lang="en-US" dirty="0" err="1" smtClean="0"/>
              <a:t>lle</a:t>
            </a:r>
            <a:r>
              <a:rPr lang="en-US" dirty="0" smtClean="0"/>
              <a:t>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dysgwyr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fynegi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.</a:t>
            </a:r>
          </a:p>
          <a:p>
            <a:pPr>
              <a:buNone/>
            </a:pPr>
            <a:r>
              <a:rPr lang="en-US" dirty="0" smtClean="0"/>
              <a:t>(Black &amp; </a:t>
            </a:r>
            <a:r>
              <a:rPr lang="en-US" dirty="0" err="1" smtClean="0"/>
              <a:t>Wiliam</a:t>
            </a:r>
            <a:r>
              <a:rPr lang="en-US" dirty="0" smtClean="0"/>
              <a:t>, 1998:t.12)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8404" y="2559163"/>
            <a:ext cx="2738396" cy="27383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366"/>
            <a:ext cx="8229600" cy="1143000"/>
          </a:xfrm>
        </p:spPr>
        <p:txBody>
          <a:bodyPr/>
          <a:lstStyle/>
          <a:p>
            <a:r>
              <a:rPr lang="en-US" dirty="0" err="1" smtClean="0"/>
              <a:t>Brechdan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914" y="1527366"/>
            <a:ext cx="5791966" cy="4922520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 smtClean="0"/>
              <a:t>    Gall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roi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gwahanol</a:t>
            </a:r>
            <a:r>
              <a:rPr lang="en-US" dirty="0" smtClean="0"/>
              <a:t> </a:t>
            </a:r>
            <a:r>
              <a:rPr lang="en-US" dirty="0" err="1" smtClean="0"/>
              <a:t>ffyrdd</a:t>
            </a:r>
            <a:r>
              <a:rPr lang="en-US" dirty="0" smtClean="0"/>
              <a:t>. </a:t>
            </a:r>
          </a:p>
          <a:p>
            <a:pPr>
              <a:buNone/>
            </a:pPr>
            <a:r>
              <a:rPr lang="en-US" dirty="0" smtClean="0"/>
              <a:t>   2 </a:t>
            </a:r>
            <a:r>
              <a:rPr lang="en-US" dirty="0" err="1" smtClean="0"/>
              <a:t>ffurf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frechdan</a:t>
            </a:r>
            <a:r>
              <a:rPr lang="en-US" dirty="0" smtClean="0"/>
              <a:t>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: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/>
            </a:pPr>
            <a:r>
              <a:rPr lang="en-US" dirty="0" err="1" smtClean="0"/>
              <a:t>Sylw</a:t>
            </a:r>
            <a:r>
              <a:rPr lang="en-US" dirty="0" smtClean="0"/>
              <a:t> </a:t>
            </a:r>
            <a:r>
              <a:rPr lang="en-US" dirty="0" err="1" smtClean="0"/>
              <a:t>cadarnhaol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smtClean="0"/>
              <a:t>	</a:t>
            </a:r>
            <a:r>
              <a:rPr lang="en-US" dirty="0" err="1" smtClean="0"/>
              <a:t>Beirniadaeth</a:t>
            </a:r>
            <a:r>
              <a:rPr lang="en-US" dirty="0" smtClean="0"/>
              <a:t> </a:t>
            </a:r>
            <a:r>
              <a:rPr lang="en-US" dirty="0" err="1" smtClean="0"/>
              <a:t>adeiladol</a:t>
            </a:r>
            <a:r>
              <a:rPr lang="en-US" dirty="0" smtClean="0"/>
              <a:t> </a:t>
            </a:r>
            <a:r>
              <a:rPr lang="en-US" dirty="0" err="1" smtClean="0"/>
              <a:t>gydag</a:t>
            </a:r>
            <a:r>
              <a:rPr lang="en-US" dirty="0" smtClean="0"/>
              <a:t> </a:t>
            </a:r>
            <a:r>
              <a:rPr lang="en-US" dirty="0" err="1" smtClean="0"/>
              <a:t>eglurhad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smtClean="0"/>
              <a:t>	</a:t>
            </a:r>
            <a:r>
              <a:rPr lang="en-US" dirty="0" err="1" smtClean="0"/>
              <a:t>Sylw</a:t>
            </a:r>
            <a:r>
              <a:rPr lang="en-US" dirty="0" smtClean="0"/>
              <a:t> </a:t>
            </a:r>
            <a:r>
              <a:rPr lang="en-US" dirty="0" err="1" smtClean="0"/>
              <a:t>cadarnhaol</a:t>
            </a:r>
            <a:r>
              <a:rPr lang="en-US" dirty="0" smtClean="0"/>
              <a:t>.</a:t>
            </a:r>
          </a:p>
          <a:p>
            <a:pPr marL="514350" indent="-514350">
              <a:buClr>
                <a:srgbClr val="0000FF"/>
              </a:buClr>
              <a:buFont typeface="+mj-ea"/>
              <a:buAutoNum type="circleNumDbPlain" startAt="2"/>
            </a:pPr>
            <a:r>
              <a:rPr lang="en-US" dirty="0" err="1" smtClean="0"/>
              <a:t>Datganiad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ymwneud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cyd-destun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‘</a:t>
            </a:r>
            <a:r>
              <a:rPr lang="en-US" dirty="0" err="1" smtClean="0"/>
              <a:t>Dw</a:t>
            </a:r>
            <a:r>
              <a:rPr lang="en-US" dirty="0" smtClean="0"/>
              <a:t> </a:t>
            </a:r>
            <a:r>
              <a:rPr lang="en-US" dirty="0" err="1" smtClean="0"/>
              <a:t>i’n</a:t>
            </a:r>
            <a:r>
              <a:rPr lang="en-US" dirty="0" smtClean="0"/>
              <a:t> </a:t>
            </a:r>
            <a:r>
              <a:rPr lang="en-US" dirty="0" err="1" smtClean="0"/>
              <a:t>hoffi</a:t>
            </a:r>
            <a:r>
              <a:rPr lang="en-US" dirty="0" smtClean="0"/>
              <a:t> … </a:t>
            </a:r>
            <a:r>
              <a:rPr lang="en-US" dirty="0" err="1" smtClean="0"/>
              <a:t>oherwydd</a:t>
            </a:r>
            <a:r>
              <a:rPr lang="en-US" dirty="0" smtClean="0"/>
              <a:t> …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smtClean="0"/>
              <a:t>	</a:t>
            </a:r>
            <a:r>
              <a:rPr lang="en-US" dirty="0" err="1" smtClean="0"/>
              <a:t>Nawr/Tro</a:t>
            </a:r>
            <a:r>
              <a:rPr lang="en-US" dirty="0" smtClean="0"/>
              <a:t> </a:t>
            </a:r>
            <a:r>
              <a:rPr lang="en-US" dirty="0" err="1" smtClean="0"/>
              <a:t>nesaf</a:t>
            </a:r>
            <a:endParaRPr lang="en-US" dirty="0" smtClean="0"/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smtClean="0"/>
              <a:t>	</a:t>
            </a:r>
            <a:r>
              <a:rPr lang="en-US" dirty="0" err="1" smtClean="0"/>
              <a:t>Datganiad</a:t>
            </a:r>
            <a:r>
              <a:rPr lang="en-US" dirty="0" smtClean="0"/>
              <a:t> </a:t>
            </a:r>
            <a:r>
              <a:rPr lang="en-US" dirty="0" err="1" smtClean="0"/>
              <a:t>rhyngweithiol</a:t>
            </a:r>
            <a:r>
              <a:rPr lang="en-US" dirty="0" smtClean="0"/>
              <a:t> </a:t>
            </a:r>
            <a:r>
              <a:rPr lang="en-US" dirty="0" err="1" smtClean="0"/>
              <a:t>e.e</a:t>
            </a:r>
            <a:r>
              <a:rPr lang="en-US" dirty="0" smtClean="0"/>
              <a:t>.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gwaith</a:t>
            </a:r>
            <a:r>
              <a:rPr lang="en-US" dirty="0" smtClean="0"/>
              <a:t>. </a:t>
            </a:r>
          </a:p>
          <a:p>
            <a:pPr marL="514350" indent="-514350">
              <a:buClr>
                <a:srgbClr val="0000FF"/>
              </a:buClr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880" y="2365908"/>
            <a:ext cx="3183120" cy="238017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Beth sy’n dda?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mtClean="0"/>
          </a:p>
          <a:p>
            <a:endParaRPr lang="en-US" dirty="0"/>
          </a:p>
        </p:txBody>
      </p:sp>
      <p:pic>
        <p:nvPicPr>
          <p:cNvPr id="4" name="Picture 3" descr="Da-designstyle-candy-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1023" y="4896482"/>
            <a:ext cx="2622977" cy="1772282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457200" y="1935480"/>
            <a:ext cx="8465406" cy="4154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Treuliwch</a:t>
            </a:r>
            <a:r>
              <a:rPr lang="en-US" sz="2400" dirty="0" smtClean="0"/>
              <a:t> </a:t>
            </a:r>
            <a:r>
              <a:rPr lang="en-US" sz="2400" dirty="0" err="1" smtClean="0"/>
              <a:t>amser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sicrhau</a:t>
            </a:r>
            <a:r>
              <a:rPr lang="en-US" sz="2400" dirty="0" smtClean="0"/>
              <a:t> </a:t>
            </a:r>
            <a:r>
              <a:rPr lang="en-US" sz="2400" dirty="0" err="1" smtClean="0"/>
              <a:t>bod</a:t>
            </a:r>
            <a:r>
              <a:rPr lang="en-US" sz="2400" dirty="0" smtClean="0"/>
              <a:t> </a:t>
            </a:r>
            <a:r>
              <a:rPr lang="en-US" sz="2400" dirty="0" err="1" smtClean="0"/>
              <a:t>consensws</a:t>
            </a:r>
            <a:r>
              <a:rPr lang="en-US" sz="2400" dirty="0" smtClean="0"/>
              <a:t> </a:t>
            </a:r>
            <a:r>
              <a:rPr lang="en-US" sz="2400" dirty="0" err="1" smtClean="0"/>
              <a:t>rhyngoch</a:t>
            </a:r>
            <a:r>
              <a:rPr lang="en-US" sz="2400" dirty="0" smtClean="0"/>
              <a:t> chi </a:t>
            </a:r>
            <a:r>
              <a:rPr lang="en-US" sz="2400" dirty="0" err="1" smtClean="0"/>
              <a:t>â’r</a:t>
            </a:r>
            <a:r>
              <a:rPr lang="en-US" sz="2400" dirty="0" smtClean="0"/>
              <a:t> </a:t>
            </a:r>
            <a:r>
              <a:rPr lang="en-US" sz="2400" dirty="0" err="1" smtClean="0"/>
              <a:t>disgyblion</a:t>
            </a:r>
            <a:r>
              <a:rPr lang="en-US" sz="2400" dirty="0" smtClean="0"/>
              <a:t> </a:t>
            </a:r>
            <a:r>
              <a:rPr lang="en-US" sz="2400" dirty="0" err="1" smtClean="0"/>
              <a:t>ynglŷn</a:t>
            </a:r>
            <a:r>
              <a:rPr lang="en-US" sz="2400" dirty="0" smtClean="0"/>
              <a:t> </a:t>
            </a:r>
            <a:r>
              <a:rPr lang="en-US" sz="2400" dirty="0" err="1" smtClean="0"/>
              <a:t>â</a:t>
            </a:r>
            <a:r>
              <a:rPr lang="en-US" sz="2400" dirty="0" smtClean="0"/>
              <a:t> </a:t>
            </a:r>
            <a:r>
              <a:rPr lang="en-US" sz="2400" dirty="0" err="1" smtClean="0"/>
              <a:t>beth</a:t>
            </a:r>
            <a:r>
              <a:rPr lang="en-US" sz="2400" dirty="0" smtClean="0"/>
              <a:t> </a:t>
            </a:r>
            <a:r>
              <a:rPr lang="en-US" sz="2400" dirty="0" err="1" smtClean="0"/>
              <a:t>sy’n</a:t>
            </a:r>
            <a:r>
              <a:rPr lang="en-US" sz="2400" dirty="0" smtClean="0"/>
              <a:t> </a:t>
            </a:r>
            <a:r>
              <a:rPr lang="en-US" sz="2400" dirty="0" err="1" smtClean="0"/>
              <a:t>gwneud</a:t>
            </a:r>
            <a:r>
              <a:rPr lang="en-US" sz="2400" dirty="0" smtClean="0"/>
              <a:t> darn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waith</a:t>
            </a:r>
            <a:r>
              <a:rPr lang="en-US" sz="2400" dirty="0" smtClean="0"/>
              <a:t> ‘</a:t>
            </a:r>
            <a:r>
              <a:rPr lang="en-US" sz="2400" dirty="0" err="1" smtClean="0"/>
              <a:t>da</a:t>
            </a:r>
            <a:r>
              <a:rPr lang="en-US" sz="2400" dirty="0" smtClean="0"/>
              <a:t>’,  a </a:t>
            </a:r>
            <a:r>
              <a:rPr lang="en-US" sz="2400" dirty="0" err="1" smtClean="0"/>
              <a:t>sut</a:t>
            </a:r>
            <a:r>
              <a:rPr lang="en-US" sz="2400" dirty="0" smtClean="0"/>
              <a:t> </a:t>
            </a:r>
            <a:r>
              <a:rPr lang="en-US" sz="2400" dirty="0" err="1" smtClean="0"/>
              <a:t>y</a:t>
            </a:r>
            <a:r>
              <a:rPr lang="en-US" sz="2400" dirty="0" smtClean="0"/>
              <a:t> gallant </a:t>
            </a:r>
            <a:r>
              <a:rPr lang="en-US" sz="2400" dirty="0" err="1" smtClean="0"/>
              <a:t>gyflawni</a:t>
            </a:r>
            <a:r>
              <a:rPr lang="en-US" sz="2400" dirty="0" smtClean="0"/>
              <a:t> </a:t>
            </a:r>
            <a:r>
              <a:rPr lang="en-US" sz="2400" dirty="0" err="1" smtClean="0"/>
              <a:t>hyn</a:t>
            </a:r>
            <a:r>
              <a:rPr lang="en-US" sz="2400" dirty="0" smtClean="0"/>
              <a:t>.  </a:t>
            </a:r>
            <a:r>
              <a:rPr lang="en-US" sz="2400" dirty="0" err="1" smtClean="0"/>
              <a:t>Defnyddiwch</a:t>
            </a:r>
            <a:r>
              <a:rPr lang="en-US" sz="2400" dirty="0" smtClean="0"/>
              <a:t> </a:t>
            </a:r>
            <a:r>
              <a:rPr lang="en-US" sz="2400" dirty="0" err="1" smtClean="0"/>
              <a:t>gwestiynau</a:t>
            </a:r>
            <a:r>
              <a:rPr lang="en-US" sz="2400" dirty="0" smtClean="0"/>
              <a:t> </a:t>
            </a:r>
            <a:r>
              <a:rPr lang="en-US" sz="2400" dirty="0" err="1" smtClean="0"/>
              <a:t>megis</a:t>
            </a:r>
            <a:r>
              <a:rPr lang="en-US" sz="2400" dirty="0" smtClean="0"/>
              <a:t>: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 smtClean="0"/>
              <a:t> “</a:t>
            </a:r>
            <a:r>
              <a:rPr lang="en-US" sz="2400" dirty="0" err="1" smtClean="0"/>
              <a:t>Allwch</a:t>
            </a:r>
            <a:r>
              <a:rPr lang="en-US" sz="2400" dirty="0" smtClean="0"/>
              <a:t> chi </a:t>
            </a:r>
            <a:r>
              <a:rPr lang="en-US" sz="2400" dirty="0" err="1" smtClean="0"/>
              <a:t>ddweud</a:t>
            </a:r>
            <a:r>
              <a:rPr lang="en-US" sz="2400" dirty="0" smtClean="0"/>
              <a:t> </a:t>
            </a:r>
            <a:r>
              <a:rPr lang="en-US" sz="2400" dirty="0" err="1" smtClean="0"/>
              <a:t>wrtha</a:t>
            </a:r>
            <a:r>
              <a:rPr lang="en-US" sz="2400" dirty="0" smtClean="0"/>
              <a:t> </a:t>
            </a:r>
            <a:r>
              <a:rPr lang="en-US" sz="2400" dirty="0" err="1" smtClean="0"/>
              <a:t>i</a:t>
            </a:r>
            <a:r>
              <a:rPr lang="en-US" sz="2400" dirty="0" smtClean="0"/>
              <a:t> </a:t>
            </a:r>
            <a:r>
              <a:rPr lang="en-US" sz="2400" dirty="0" err="1" smtClean="0"/>
              <a:t>beth</a:t>
            </a:r>
            <a:r>
              <a:rPr lang="en-US" sz="2400" dirty="0" smtClean="0"/>
              <a:t> </a:t>
            </a:r>
            <a:r>
              <a:rPr lang="en-US" sz="2400" dirty="0" err="1" smtClean="0"/>
              <a:t>sy’n</a:t>
            </a:r>
            <a:r>
              <a:rPr lang="en-US" sz="2400" dirty="0" smtClean="0"/>
              <a:t> </a:t>
            </a:r>
            <a:r>
              <a:rPr lang="en-US" sz="2400" dirty="0" err="1" smtClean="0"/>
              <a:t>gwneud</a:t>
            </a:r>
            <a:r>
              <a:rPr lang="en-US" sz="2400" dirty="0" smtClean="0"/>
              <a:t> darn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waith</a:t>
            </a:r>
            <a:r>
              <a:rPr lang="en-US" sz="2400" dirty="0" smtClean="0"/>
              <a:t>    </a:t>
            </a:r>
          </a:p>
          <a:p>
            <a:pPr>
              <a:buClr>
                <a:srgbClr val="0000FF"/>
              </a:buClr>
            </a:pPr>
            <a:r>
              <a:rPr lang="en-US" sz="2400" dirty="0" smtClean="0"/>
              <a:t>    </a:t>
            </a:r>
            <a:r>
              <a:rPr lang="en-US" sz="2400" dirty="0" err="1" smtClean="0"/>
              <a:t>da</a:t>
            </a:r>
            <a:r>
              <a:rPr lang="en-US" sz="2400" dirty="0" smtClean="0"/>
              <a:t>?”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 err="1" smtClean="0"/>
              <a:t>Sut</a:t>
            </a:r>
            <a:r>
              <a:rPr lang="en-US" sz="2400" dirty="0" smtClean="0"/>
              <a:t> </a:t>
            </a:r>
            <a:r>
              <a:rPr lang="en-US" sz="2400" dirty="0" err="1" smtClean="0"/>
              <a:t>ydych</a:t>
            </a:r>
            <a:r>
              <a:rPr lang="en-US" sz="2400" dirty="0" smtClean="0"/>
              <a:t> </a:t>
            </a:r>
            <a:r>
              <a:rPr lang="en-US" sz="2400" dirty="0" err="1" smtClean="0"/>
              <a:t>chi’n</a:t>
            </a:r>
            <a:r>
              <a:rPr lang="en-US" sz="2400" dirty="0" smtClean="0"/>
              <a:t> </a:t>
            </a:r>
            <a:r>
              <a:rPr lang="en-US" sz="2400" dirty="0" err="1" smtClean="0"/>
              <a:t>teimlo</a:t>
            </a:r>
            <a:r>
              <a:rPr lang="en-US" sz="2400" dirty="0" smtClean="0"/>
              <a:t> am </a:t>
            </a:r>
            <a:r>
              <a:rPr lang="en-US" sz="2400" dirty="0" err="1" smtClean="0"/>
              <a:t>y</a:t>
            </a:r>
            <a:r>
              <a:rPr lang="en-US" sz="2400" dirty="0" smtClean="0"/>
              <a:t> </a:t>
            </a:r>
            <a:r>
              <a:rPr lang="en-US" sz="2400" dirty="0" err="1" smtClean="0"/>
              <a:t>sylwadau</a:t>
            </a:r>
            <a:r>
              <a:rPr lang="en-US" sz="2400" dirty="0" smtClean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 smtClean="0"/>
              <a:t> </a:t>
            </a:r>
            <a:r>
              <a:rPr lang="en-US" sz="2400" dirty="0" err="1" smtClean="0"/>
              <a:t>Ydych</a:t>
            </a:r>
            <a:r>
              <a:rPr lang="en-US" sz="2400" dirty="0" smtClean="0"/>
              <a:t> chi bob </a:t>
            </a:r>
            <a:r>
              <a:rPr lang="en-US" sz="2400" dirty="0" err="1" smtClean="0"/>
              <a:t>amser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gwybod</a:t>
            </a:r>
            <a:r>
              <a:rPr lang="en-US" sz="2400" dirty="0" smtClean="0"/>
              <a:t> </a:t>
            </a:r>
            <a:r>
              <a:rPr lang="en-US" sz="2400" dirty="0" err="1" smtClean="0"/>
              <a:t>beth</a:t>
            </a:r>
            <a:r>
              <a:rPr lang="en-US" sz="2400" dirty="0" smtClean="0"/>
              <a:t> </a:t>
            </a:r>
            <a:r>
              <a:rPr lang="en-US" sz="2400" dirty="0" err="1" smtClean="0"/>
              <a:t>sydd</a:t>
            </a:r>
            <a:r>
              <a:rPr lang="en-US" sz="2400" dirty="0" smtClean="0"/>
              <a:t> </a:t>
            </a:r>
            <a:r>
              <a:rPr lang="en-US" sz="2400" dirty="0" err="1" smtClean="0"/>
              <a:t>angen</a:t>
            </a:r>
            <a:r>
              <a:rPr lang="en-US" sz="2400" dirty="0" smtClean="0"/>
              <a:t> </a:t>
            </a:r>
            <a:r>
              <a:rPr lang="en-US" sz="2400" dirty="0" err="1" smtClean="0"/>
              <a:t>gwneud</a:t>
            </a:r>
            <a:r>
              <a:rPr lang="en-US" sz="2400" dirty="0" smtClean="0"/>
              <a:t> </a:t>
            </a:r>
            <a:r>
              <a:rPr lang="en-US" sz="2400" dirty="0" err="1" smtClean="0"/>
              <a:t>neu</a:t>
            </a:r>
            <a:r>
              <a:rPr lang="en-US" sz="2400" dirty="0" smtClean="0"/>
              <a:t> </a:t>
            </a:r>
            <a:r>
              <a:rPr lang="en-US" sz="2400" dirty="0" err="1" smtClean="0"/>
              <a:t>feddwl</a:t>
            </a:r>
            <a:r>
              <a:rPr lang="en-US" sz="2400" dirty="0" smtClean="0"/>
              <a:t> </a:t>
            </a:r>
            <a:r>
              <a:rPr lang="en-US" sz="2400" dirty="0" err="1" smtClean="0"/>
              <a:t>amdano</a:t>
            </a:r>
            <a:r>
              <a:rPr lang="en-US" sz="2400" dirty="0" smtClean="0"/>
              <a:t> </a:t>
            </a:r>
            <a:r>
              <a:rPr lang="en-US" sz="2400" dirty="0" err="1" smtClean="0"/>
              <a:t>nesaf</a:t>
            </a:r>
            <a:r>
              <a:rPr lang="en-US" sz="2400" dirty="0" smtClean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sz="2400" dirty="0" smtClean="0"/>
              <a:t> </a:t>
            </a:r>
            <a:r>
              <a:rPr lang="en-US" sz="2400" dirty="0" err="1" smtClean="0"/>
              <a:t>Ydych</a:t>
            </a:r>
            <a:r>
              <a:rPr lang="en-US" sz="2400" dirty="0" smtClean="0"/>
              <a:t> </a:t>
            </a:r>
            <a:r>
              <a:rPr lang="en-US" sz="2400" dirty="0" err="1" smtClean="0"/>
              <a:t>chi’n</a:t>
            </a:r>
            <a:r>
              <a:rPr lang="en-US" sz="2400" dirty="0" smtClean="0"/>
              <a:t> </a:t>
            </a:r>
            <a:r>
              <a:rPr lang="en-US" sz="2400" dirty="0" err="1" smtClean="0"/>
              <a:t>gwybod</a:t>
            </a:r>
            <a:r>
              <a:rPr lang="en-US" sz="2400" dirty="0" smtClean="0"/>
              <a:t> pan </a:t>
            </a:r>
            <a:r>
              <a:rPr lang="en-US" sz="2400" dirty="0" err="1" smtClean="0"/>
              <a:t>rydych</a:t>
            </a:r>
            <a:r>
              <a:rPr lang="en-US" sz="2400" dirty="0" smtClean="0"/>
              <a:t> chi </a:t>
            </a:r>
            <a:r>
              <a:rPr lang="en-US" sz="2400" dirty="0" err="1" smtClean="0"/>
              <a:t>wedi</a:t>
            </a:r>
            <a:endParaRPr lang="en-US" sz="2400" dirty="0" smtClean="0"/>
          </a:p>
          <a:p>
            <a:pPr>
              <a:buClr>
                <a:srgbClr val="0000FF"/>
              </a:buClr>
            </a:pPr>
            <a:r>
              <a:rPr lang="en-US" sz="2400" dirty="0" smtClean="0"/>
              <a:t> </a:t>
            </a:r>
            <a:r>
              <a:rPr lang="en-US" sz="2400" dirty="0" err="1" smtClean="0"/>
              <a:t>cyflawni</a:t>
            </a:r>
            <a:r>
              <a:rPr lang="en-US" sz="2400" dirty="0" smtClean="0"/>
              <a:t> darn </a:t>
            </a:r>
            <a:r>
              <a:rPr lang="en-US" sz="2400" dirty="0" err="1" smtClean="0"/>
              <a:t>da</a:t>
            </a:r>
            <a:r>
              <a:rPr lang="en-US" sz="2400" dirty="0" smtClean="0"/>
              <a:t> 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waith</a:t>
            </a:r>
            <a:r>
              <a:rPr lang="en-US" sz="2400" dirty="0" smtClean="0"/>
              <a:t>?  </a:t>
            </a:r>
            <a:r>
              <a:rPr lang="en-US" sz="2400" dirty="0" err="1" smtClean="0"/>
              <a:t>Sut</a:t>
            </a:r>
            <a:r>
              <a:rPr lang="en-US" sz="2400" dirty="0" smtClean="0"/>
              <a:t>? 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Hunan werthuso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4294967295"/>
          </p:nvPr>
        </p:nvSpPr>
        <p:spPr>
          <a:xfrm>
            <a:off x="457200" y="2422525"/>
            <a:ext cx="8686800" cy="4435475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US" dirty="0" smtClean="0"/>
              <a:t>   Mae </a:t>
            </a:r>
            <a:r>
              <a:rPr lang="en-US" dirty="0" err="1" smtClean="0"/>
              <a:t>hunan-werthuso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rydyn</a:t>
            </a:r>
            <a:r>
              <a:rPr lang="en-US" dirty="0" smtClean="0"/>
              <a:t> </a:t>
            </a:r>
            <a:r>
              <a:rPr lang="en-US" dirty="0" err="1" smtClean="0"/>
              <a:t>ni’n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, </a:t>
            </a:r>
            <a:r>
              <a:rPr lang="en-US" dirty="0" err="1" smtClean="0"/>
              <a:t>tra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hunan-asesu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ffocysu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rydyn</a:t>
            </a:r>
            <a:r>
              <a:rPr lang="en-US" dirty="0" smtClean="0"/>
              <a:t> </a:t>
            </a:r>
            <a:r>
              <a:rPr lang="en-US" dirty="0" err="1" smtClean="0"/>
              <a:t>ni’n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. 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hyfforddi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hunan-werthuso</a:t>
            </a:r>
            <a:r>
              <a:rPr lang="en-US" dirty="0" smtClean="0"/>
              <a:t>, </a:t>
            </a:r>
            <a:r>
              <a:rPr lang="en-US" dirty="0" err="1" smtClean="0"/>
              <a:t>defnyddiwch</a:t>
            </a:r>
            <a:r>
              <a:rPr lang="en-US" dirty="0" smtClean="0"/>
              <a:t> </a:t>
            </a:r>
            <a:r>
              <a:rPr lang="en-US" dirty="0" err="1" smtClean="0"/>
              <a:t>gwestiynau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: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err="1" smtClean="0"/>
              <a:t>Meddyliwch</a:t>
            </a:r>
            <a:r>
              <a:rPr lang="en-US" dirty="0" smtClean="0"/>
              <a:t> </a:t>
            </a:r>
            <a:r>
              <a:rPr lang="en-US" dirty="0" smtClean="0"/>
              <a:t>am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ddigwyddodd</a:t>
            </a:r>
            <a:r>
              <a:rPr lang="en-US" dirty="0" smtClean="0"/>
              <a:t> pan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dysgu’n</a:t>
            </a:r>
            <a:r>
              <a:rPr lang="en-US" dirty="0" smtClean="0"/>
              <a:t> </a:t>
            </a:r>
            <a:r>
              <a:rPr lang="en-US" dirty="0" err="1" smtClean="0"/>
              <a:t>cymryd</a:t>
            </a:r>
            <a:r>
              <a:rPr lang="en-US" dirty="0" smtClean="0"/>
              <a:t> </a:t>
            </a:r>
            <a:r>
              <a:rPr lang="en-US" dirty="0" err="1" smtClean="0"/>
              <a:t>lle</a:t>
            </a:r>
            <a:r>
              <a:rPr lang="en-US" dirty="0" smtClean="0"/>
              <a:t>.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smtClean="0"/>
              <a:t>Beth </a:t>
            </a:r>
            <a:r>
              <a:rPr lang="en-US" dirty="0" err="1" smtClean="0"/>
              <a:t>wnaeth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chi </a:t>
            </a:r>
            <a:r>
              <a:rPr lang="en-US" dirty="0" err="1" smtClean="0"/>
              <a:t>feddwl</a:t>
            </a:r>
            <a:r>
              <a:rPr lang="en-US" dirty="0" smtClean="0"/>
              <a:t>?  Beth </a:t>
            </a:r>
            <a:r>
              <a:rPr lang="en-US" dirty="0" err="1" smtClean="0"/>
              <a:t>welsoch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anodd</a:t>
            </a:r>
            <a:r>
              <a:rPr lang="en-US" dirty="0" smtClean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err="1" smtClean="0"/>
              <a:t>Ble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help </a:t>
            </a:r>
            <a:r>
              <a:rPr lang="en-US" dirty="0" err="1" smtClean="0"/>
              <a:t>arnoch</a:t>
            </a:r>
            <a:r>
              <a:rPr lang="en-US" dirty="0" smtClean="0"/>
              <a:t> chi?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smtClean="0"/>
              <a:t>Beth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falch</a:t>
            </a:r>
            <a:r>
              <a:rPr lang="en-US" dirty="0" smtClean="0"/>
              <a:t> </a:t>
            </a:r>
            <a:r>
              <a:rPr lang="en-US" dirty="0" err="1" smtClean="0"/>
              <a:t>ohono</a:t>
            </a:r>
            <a:r>
              <a:rPr lang="en-US" dirty="0" smtClean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smtClean="0"/>
              <a:t>Beth </a:t>
            </a:r>
            <a:r>
              <a:rPr lang="en-US" dirty="0" err="1" smtClean="0"/>
              <a:t>ydych</a:t>
            </a:r>
            <a:r>
              <a:rPr lang="en-US" dirty="0" smtClean="0"/>
              <a:t> chi </a:t>
            </a:r>
            <a:r>
              <a:rPr lang="en-US" dirty="0" err="1" smtClean="0"/>
              <a:t>wedi’i</a:t>
            </a:r>
            <a:r>
              <a:rPr lang="en-US" dirty="0" smtClean="0"/>
              <a:t> </a:t>
            </a:r>
            <a:r>
              <a:rPr lang="en-US" dirty="0" err="1" smtClean="0"/>
              <a:t>ddysgu</a:t>
            </a:r>
            <a:r>
              <a:rPr lang="en-US" dirty="0" smtClean="0"/>
              <a:t> am …?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byddech</a:t>
            </a:r>
            <a:r>
              <a:rPr lang="en-US" dirty="0" smtClean="0"/>
              <a:t> </a:t>
            </a:r>
            <a:r>
              <a:rPr lang="en-US" dirty="0" err="1" smtClean="0"/>
              <a:t>chi’n</a:t>
            </a:r>
            <a:r>
              <a:rPr lang="en-US" dirty="0" smtClean="0"/>
              <a:t> </a:t>
            </a:r>
            <a:r>
              <a:rPr lang="en-US" dirty="0" err="1" smtClean="0"/>
              <a:t>newid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weithgaredd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rhywun</a:t>
            </a:r>
            <a:r>
              <a:rPr lang="en-US" dirty="0" smtClean="0"/>
              <a:t> </a:t>
            </a:r>
            <a:r>
              <a:rPr lang="en-US" dirty="0" err="1" smtClean="0"/>
              <a:t>arall</a:t>
            </a:r>
            <a:r>
              <a:rPr lang="en-US" dirty="0" smtClean="0"/>
              <a:t>?</a:t>
            </a:r>
          </a:p>
          <a:p>
            <a:pPr>
              <a:buClr>
                <a:srgbClr val="0000FF"/>
              </a:buClr>
              <a:buFont typeface="Wingdings" charset="2"/>
              <a:buChar char="§"/>
            </a:pPr>
            <a:endParaRPr lang="en-US" dirty="0" smtClean="0"/>
          </a:p>
          <a:p>
            <a:pPr>
              <a:buClr>
                <a:srgbClr val="0000FF"/>
              </a:buClr>
              <a:buNone/>
            </a:pPr>
            <a:r>
              <a:rPr lang="en-US" dirty="0" smtClean="0"/>
              <a:t>    Gall </a:t>
            </a: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b="1" u="sng" dirty="0" err="1" smtClean="0"/>
              <a:t>fodelu’r</a:t>
            </a:r>
            <a:r>
              <a:rPr lang="en-US" dirty="0" smtClean="0"/>
              <a:t> </a:t>
            </a:r>
            <a:r>
              <a:rPr lang="en-US" dirty="0" err="1" smtClean="0"/>
              <a:t>atebion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cwestiynau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ddangos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disgyblion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hunan-werthuso</a:t>
            </a:r>
            <a:r>
              <a:rPr lang="en-US" dirty="0" smtClean="0"/>
              <a:t>. </a:t>
            </a:r>
          </a:p>
        </p:txBody>
      </p:sp>
      <p:pic>
        <p:nvPicPr>
          <p:cNvPr id="4" name="Content Placeholder 3" descr="self-reflection-orlando-espinosa.png"/>
          <p:cNvPicPr>
            <a:picLocks noGrp="1" noChangeAspect="1"/>
          </p:cNvPicPr>
          <p:nvPr>
            <p:ph idx="4294967295"/>
          </p:nvPr>
        </p:nvPicPr>
        <p:blipFill>
          <a:blip r:embed="rId2"/>
          <a:srcRect l="-10956" r="-10956"/>
          <a:stretch>
            <a:fillRect/>
          </a:stretch>
        </p:blipFill>
        <p:spPr>
          <a:xfrm>
            <a:off x="6107113" y="801688"/>
            <a:ext cx="3036887" cy="162083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51212"/>
            <a:ext cx="8305800" cy="1143000"/>
          </a:xfrm>
        </p:spPr>
        <p:txBody>
          <a:bodyPr/>
          <a:lstStyle/>
          <a:p>
            <a:r>
              <a:rPr lang="en-US" dirty="0" smtClean="0"/>
              <a:t>A </a:t>
            </a:r>
            <a:r>
              <a:rPr lang="en-US" dirty="0" err="1" smtClean="0"/>
              <a:t>yw’n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err="1" smtClean="0"/>
              <a:t>da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457200" y="1615858"/>
            <a:ext cx="8305800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Beth </a:t>
            </a:r>
            <a:r>
              <a:rPr lang="en-US" sz="3200" dirty="0" err="1" smtClean="0"/>
              <a:t>yw</a:t>
            </a:r>
            <a:r>
              <a:rPr lang="en-US" sz="3200" dirty="0" smtClean="0"/>
              <a:t> </a:t>
            </a:r>
            <a:r>
              <a:rPr lang="en-US" sz="3200" dirty="0" err="1" smtClean="0"/>
              <a:t>eich</a:t>
            </a:r>
            <a:r>
              <a:rPr lang="en-US" sz="3200" dirty="0" smtClean="0"/>
              <a:t> </a:t>
            </a:r>
            <a:r>
              <a:rPr lang="en-US" sz="3200" dirty="0" err="1" smtClean="0"/>
              <a:t>naw</a:t>
            </a:r>
            <a:r>
              <a:rPr lang="en-US" sz="3200" dirty="0" smtClean="0"/>
              <a:t> </a:t>
            </a:r>
            <a:r>
              <a:rPr lang="en-US" sz="3200" dirty="0" err="1" smtClean="0"/>
              <a:t>strategaeth</a:t>
            </a:r>
            <a:r>
              <a:rPr lang="en-US" sz="3200" dirty="0" smtClean="0"/>
              <a:t> </a:t>
            </a:r>
            <a:r>
              <a:rPr lang="en-US" sz="3200" dirty="0" err="1" smtClean="0"/>
              <a:t>orau</a:t>
            </a:r>
            <a:r>
              <a:rPr lang="en-US" sz="3200" dirty="0" smtClean="0"/>
              <a:t>?</a:t>
            </a:r>
            <a:endParaRPr lang="en-US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5652" y="2662297"/>
            <a:ext cx="2857500" cy="397218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833981" y="2891097"/>
            <a:ext cx="19290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UCHAF</a:t>
            </a:r>
            <a:endParaRPr lang="en-US" sz="2800" b="1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33981" y="5999444"/>
            <a:ext cx="16207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 smtClean="0">
                <a:solidFill>
                  <a:srgbClr val="FF0000"/>
                </a:solidFill>
              </a:rPr>
              <a:t>ISAF</a:t>
            </a:r>
            <a:endParaRPr lang="en-US" sz="2800" b="1" dirty="0">
              <a:solidFill>
                <a:srgbClr val="FF0000"/>
              </a:solidFill>
            </a:endParaRPr>
          </a:p>
        </p:txBody>
      </p:sp>
      <p:cxnSp>
        <p:nvCxnSpPr>
          <p:cNvPr id="9" name="Straight Arrow Connector 8"/>
          <p:cNvCxnSpPr>
            <a:stCxn id="5" idx="1"/>
          </p:cNvCxnSpPr>
          <p:nvPr/>
        </p:nvCxnSpPr>
        <p:spPr>
          <a:xfrm rot="10800000">
            <a:off x="4544849" y="3125059"/>
            <a:ext cx="2289133" cy="2764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10800000" flipV="1">
            <a:off x="4544849" y="6316963"/>
            <a:ext cx="2289132" cy="1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33962"/>
            <a:ext cx="9144000" cy="1143000"/>
          </a:xfrm>
        </p:spPr>
        <p:txBody>
          <a:bodyPr>
            <a:noAutofit/>
          </a:bodyPr>
          <a:lstStyle/>
          <a:p>
            <a:r>
              <a:rPr lang="en-US" sz="3800" dirty="0" smtClean="0"/>
              <a:t>Pa </a:t>
            </a:r>
            <a:r>
              <a:rPr lang="en-US" sz="3800" dirty="0" err="1" smtClean="0"/>
              <a:t>strategaethau</a:t>
            </a:r>
            <a:r>
              <a:rPr lang="en-US" sz="3800" dirty="0" smtClean="0"/>
              <a:t> </a:t>
            </a:r>
            <a:r>
              <a:rPr lang="en-US" sz="3800" dirty="0" err="1" smtClean="0"/>
              <a:t>AagD</a:t>
            </a:r>
            <a:r>
              <a:rPr lang="en-US" sz="3800" dirty="0" smtClean="0"/>
              <a:t> </a:t>
            </a:r>
            <a:r>
              <a:rPr lang="en-US" sz="3800" dirty="0" err="1" smtClean="0"/>
              <a:t>fyddech</a:t>
            </a:r>
            <a:r>
              <a:rPr lang="en-US" sz="3800" dirty="0" smtClean="0"/>
              <a:t> </a:t>
            </a:r>
            <a:r>
              <a:rPr lang="en-US" sz="3800" dirty="0" err="1" smtClean="0"/>
              <a:t>chi’n</a:t>
            </a:r>
            <a:r>
              <a:rPr lang="en-US" sz="3800" dirty="0" smtClean="0"/>
              <a:t> </a:t>
            </a:r>
            <a:r>
              <a:rPr lang="en-US" sz="3800" dirty="0" err="1" smtClean="0"/>
              <a:t>defnyddio</a:t>
            </a:r>
            <a:r>
              <a:rPr lang="en-US" sz="3800" dirty="0" smtClean="0"/>
              <a:t> pan </a:t>
            </a:r>
            <a:r>
              <a:rPr lang="en-US" sz="3800" dirty="0" err="1" smtClean="0"/>
              <a:t>mae</a:t>
            </a:r>
            <a:r>
              <a:rPr lang="en-US" sz="3800" dirty="0" smtClean="0"/>
              <a:t> plant </a:t>
            </a:r>
            <a:r>
              <a:rPr lang="en-US" sz="3800" dirty="0" err="1" smtClean="0"/>
              <a:t>yn</a:t>
            </a:r>
            <a:r>
              <a:rPr lang="en-US" sz="3800" dirty="0" smtClean="0"/>
              <a:t> </a:t>
            </a:r>
            <a:r>
              <a:rPr lang="en-US" sz="3800" dirty="0" err="1" smtClean="0"/>
              <a:t>yn</a:t>
            </a:r>
            <a:r>
              <a:rPr lang="en-US" sz="3800" dirty="0" smtClean="0"/>
              <a:t> </a:t>
            </a:r>
            <a:r>
              <a:rPr lang="en-US" sz="3800" dirty="0" err="1" smtClean="0"/>
              <a:t>dweud</a:t>
            </a:r>
            <a:r>
              <a:rPr lang="en-US" sz="3800" dirty="0" smtClean="0"/>
              <a:t> </a:t>
            </a:r>
            <a:r>
              <a:rPr lang="en-US" sz="3800" dirty="0" err="1" smtClean="0"/>
              <a:t>hyn</a:t>
            </a:r>
            <a:r>
              <a:rPr lang="en-US" sz="3800" dirty="0" smtClean="0"/>
              <a:t>?</a:t>
            </a:r>
            <a:endParaRPr lang="en-US" sz="3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94212"/>
            <a:ext cx="8686800" cy="5023560"/>
          </a:xfrm>
        </p:spPr>
        <p:txBody>
          <a:bodyPr>
            <a:normAutofit fontScale="77500" lnSpcReduction="20000"/>
          </a:bodyPr>
          <a:lstStyle/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r>
              <a:rPr lang="en-US" dirty="0" smtClean="0">
                <a:solidFill>
                  <a:srgbClr val="000090"/>
                </a:solidFill>
              </a:rPr>
              <a:t>“</a:t>
            </a:r>
            <a:r>
              <a:rPr lang="en-US" dirty="0" err="1" smtClean="0">
                <a:solidFill>
                  <a:srgbClr val="000090"/>
                </a:solidFill>
              </a:rPr>
              <a:t>Dw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i’n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gwybod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na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fydd</a:t>
            </a:r>
            <a:r>
              <a:rPr lang="en-US" dirty="0" smtClean="0">
                <a:solidFill>
                  <a:srgbClr val="000090"/>
                </a:solidFill>
              </a:rPr>
              <a:t> Miss/</a:t>
            </a:r>
            <a:r>
              <a:rPr lang="en-US" dirty="0" err="1" smtClean="0">
                <a:solidFill>
                  <a:srgbClr val="000090"/>
                </a:solidFill>
              </a:rPr>
              <a:t>Syr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gofyn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mi </a:t>
            </a:r>
            <a:r>
              <a:rPr lang="en-US" dirty="0" err="1" smtClean="0">
                <a:solidFill>
                  <a:srgbClr val="000090"/>
                </a:solidFill>
              </a:rPr>
              <a:t>ateb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cwestiwn</a:t>
            </a:r>
            <a:r>
              <a:rPr lang="en-US" dirty="0" smtClean="0">
                <a:solidFill>
                  <a:srgbClr val="000090"/>
                </a:solidFill>
              </a:rPr>
              <a:t>, felly </a:t>
            </a:r>
            <a:r>
              <a:rPr lang="en-US" dirty="0" err="1" smtClean="0">
                <a:solidFill>
                  <a:srgbClr val="000090"/>
                </a:solidFill>
              </a:rPr>
              <a:t>dw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ddim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ffwdanu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meddwl</a:t>
            </a:r>
            <a:r>
              <a:rPr lang="en-US" dirty="0" smtClean="0">
                <a:solidFill>
                  <a:srgbClr val="000090"/>
                </a:solidFill>
              </a:rPr>
              <a:t> am </a:t>
            </a:r>
            <a:r>
              <a:rPr lang="en-US" dirty="0" err="1" smtClean="0">
                <a:solidFill>
                  <a:srgbClr val="000090"/>
                </a:solidFill>
              </a:rPr>
              <a:t>ateb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hun</a:t>
            </a:r>
            <a:r>
              <a:rPr lang="en-US" dirty="0" smtClean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r>
              <a:rPr lang="en-US" dirty="0" smtClean="0">
                <a:solidFill>
                  <a:srgbClr val="000090"/>
                </a:solidFill>
              </a:rPr>
              <a:t>“</a:t>
            </a:r>
            <a:r>
              <a:rPr lang="en-US" dirty="0" err="1" smtClean="0">
                <a:solidFill>
                  <a:srgbClr val="000090"/>
                </a:solidFill>
              </a:rPr>
              <a:t>Dw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ddim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gwrando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ar</a:t>
            </a:r>
            <a:r>
              <a:rPr lang="en-US" dirty="0" smtClean="0">
                <a:solidFill>
                  <a:srgbClr val="000090"/>
                </a:solidFill>
              </a:rPr>
              <a:t> yr </a:t>
            </a:r>
            <a:r>
              <a:rPr lang="en-US" dirty="0" err="1" smtClean="0">
                <a:solidFill>
                  <a:srgbClr val="000090"/>
                </a:solidFill>
              </a:rPr>
              <a:t>hyn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mae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disgyblion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eraill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dosbarth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ddweud</a:t>
            </a:r>
            <a:r>
              <a:rPr lang="en-US" dirty="0" smtClean="0">
                <a:solidFill>
                  <a:srgbClr val="000090"/>
                </a:solidFill>
              </a:rPr>
              <a:t> – does dim </a:t>
            </a:r>
            <a:r>
              <a:rPr lang="en-US" dirty="0" err="1" smtClean="0">
                <a:solidFill>
                  <a:srgbClr val="000090"/>
                </a:solidFill>
              </a:rPr>
              <a:t>pwynt</a:t>
            </a:r>
            <a:r>
              <a:rPr lang="en-US" dirty="0" smtClean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r>
              <a:rPr lang="en-US" dirty="0" smtClean="0">
                <a:solidFill>
                  <a:srgbClr val="000090"/>
                </a:solidFill>
              </a:rPr>
              <a:t>“Does </a:t>
            </a:r>
            <a:r>
              <a:rPr lang="en-US" dirty="0" err="1" smtClean="0">
                <a:solidFill>
                  <a:srgbClr val="000090"/>
                </a:solidFill>
              </a:rPr>
              <a:t>byth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rhaid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mi </a:t>
            </a:r>
            <a:r>
              <a:rPr lang="en-US" dirty="0" err="1" smtClean="0">
                <a:solidFill>
                  <a:srgbClr val="000090"/>
                </a:solidFill>
              </a:rPr>
              <a:t>egluro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atebion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neb </a:t>
            </a:r>
            <a:r>
              <a:rPr lang="en-US" dirty="0" err="1" smtClean="0">
                <a:solidFill>
                  <a:srgbClr val="000090"/>
                </a:solidFill>
              </a:rPr>
              <a:t>arall</a:t>
            </a:r>
            <a:r>
              <a:rPr lang="en-US" dirty="0" smtClean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ch</a:t>
            </a:r>
            <a:r>
              <a:rPr lang="en-US" dirty="0" smtClean="0">
                <a:solidFill>
                  <a:srgbClr val="000090"/>
                </a:solidFill>
              </a:rPr>
              <a:t>) “Does gen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ddim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syniad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beth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sydd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angen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gwneud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mwyn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gwneud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ngwaith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dda</a:t>
            </a:r>
            <a:r>
              <a:rPr lang="en-US" dirty="0" smtClean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d</a:t>
            </a:r>
            <a:r>
              <a:rPr lang="en-US" dirty="0" smtClean="0">
                <a:solidFill>
                  <a:srgbClr val="000090"/>
                </a:solidFill>
              </a:rPr>
              <a:t>) “</a:t>
            </a:r>
            <a:r>
              <a:rPr lang="en-US" dirty="0" err="1" smtClean="0">
                <a:solidFill>
                  <a:srgbClr val="000090"/>
                </a:solidFill>
              </a:rPr>
              <a:t>Mae’n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ddirgelwch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llwyr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mi </a:t>
            </a:r>
            <a:r>
              <a:rPr lang="en-US" dirty="0" err="1" smtClean="0">
                <a:solidFill>
                  <a:srgbClr val="000090"/>
                </a:solidFill>
              </a:rPr>
              <a:t>sut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mae</a:t>
            </a:r>
            <a:r>
              <a:rPr lang="en-US" dirty="0" smtClean="0">
                <a:solidFill>
                  <a:srgbClr val="000090"/>
                </a:solidFill>
              </a:rPr>
              <a:t> Miss/</a:t>
            </a:r>
            <a:r>
              <a:rPr lang="en-US" dirty="0" err="1" smtClean="0">
                <a:solidFill>
                  <a:srgbClr val="000090"/>
                </a:solidFill>
              </a:rPr>
              <a:t>Syr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barnu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ngwaith</a:t>
            </a:r>
            <a:r>
              <a:rPr lang="en-US" dirty="0" smtClean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dd</a:t>
            </a:r>
            <a:r>
              <a:rPr lang="en-US" dirty="0" smtClean="0">
                <a:solidFill>
                  <a:srgbClr val="000090"/>
                </a:solidFill>
              </a:rPr>
              <a:t>) “Does gen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ddim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syniad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beth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sydd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angen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wneud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wella</a:t>
            </a:r>
            <a:r>
              <a:rPr lang="en-US" dirty="0" smtClean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e</a:t>
            </a:r>
            <a:r>
              <a:rPr lang="en-US" dirty="0" smtClean="0">
                <a:solidFill>
                  <a:srgbClr val="000090"/>
                </a:solidFill>
              </a:rPr>
              <a:t>) “Mae Miss/</a:t>
            </a:r>
            <a:r>
              <a:rPr lang="en-US" dirty="0" err="1" smtClean="0">
                <a:solidFill>
                  <a:srgbClr val="000090"/>
                </a:solidFill>
              </a:rPr>
              <a:t>Syr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rhoi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marciau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mi, </a:t>
            </a:r>
            <a:r>
              <a:rPr lang="en-US" dirty="0" err="1" smtClean="0">
                <a:solidFill>
                  <a:srgbClr val="000090"/>
                </a:solidFill>
              </a:rPr>
              <a:t>ond</a:t>
            </a:r>
            <a:r>
              <a:rPr lang="en-US" dirty="0" smtClean="0">
                <a:solidFill>
                  <a:srgbClr val="000090"/>
                </a:solidFill>
              </a:rPr>
              <a:t> dim </a:t>
            </a:r>
            <a:r>
              <a:rPr lang="en-US" dirty="0" err="1" smtClean="0">
                <a:solidFill>
                  <a:srgbClr val="000090"/>
                </a:solidFill>
              </a:rPr>
              <a:t>byd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ynglŷn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â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sut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galla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wella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ngwaith</a:t>
            </a:r>
            <a:r>
              <a:rPr lang="en-US" dirty="0" smtClean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f</a:t>
            </a:r>
            <a:r>
              <a:rPr lang="en-US" dirty="0" smtClean="0">
                <a:solidFill>
                  <a:srgbClr val="000090"/>
                </a:solidFill>
              </a:rPr>
              <a:t>) “ </a:t>
            </a:r>
            <a:r>
              <a:rPr lang="en-US" dirty="0" err="1" smtClean="0">
                <a:solidFill>
                  <a:srgbClr val="000090"/>
                </a:solidFill>
              </a:rPr>
              <a:t>Dw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i’n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cael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cyngor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gan</a:t>
            </a:r>
            <a:r>
              <a:rPr lang="en-US" dirty="0" smtClean="0">
                <a:solidFill>
                  <a:srgbClr val="000090"/>
                </a:solidFill>
              </a:rPr>
              <a:t> Miss/</a:t>
            </a:r>
            <a:r>
              <a:rPr lang="en-US" dirty="0" err="1" smtClean="0">
                <a:solidFill>
                  <a:srgbClr val="000090"/>
                </a:solidFill>
              </a:rPr>
              <a:t>Syr</a:t>
            </a:r>
            <a:r>
              <a:rPr lang="en-US" dirty="0" smtClean="0">
                <a:solidFill>
                  <a:srgbClr val="000090"/>
                </a:solidFill>
              </a:rPr>
              <a:t> am </a:t>
            </a:r>
            <a:r>
              <a:rPr lang="en-US" dirty="0" err="1" smtClean="0">
                <a:solidFill>
                  <a:srgbClr val="000090"/>
                </a:solidFill>
              </a:rPr>
              <a:t>beth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sydd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angen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wneud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nesaf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ôl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mi </a:t>
            </a:r>
            <a:r>
              <a:rPr lang="en-US" dirty="0" err="1" smtClean="0">
                <a:solidFill>
                  <a:srgbClr val="000090"/>
                </a:solidFill>
              </a:rPr>
              <a:t>orffen</a:t>
            </a:r>
            <a:r>
              <a:rPr lang="en-US" dirty="0" smtClean="0">
                <a:solidFill>
                  <a:srgbClr val="000090"/>
                </a:solidFill>
              </a:rPr>
              <a:t>, </a:t>
            </a:r>
            <a:r>
              <a:rPr lang="en-US" dirty="0" err="1" smtClean="0">
                <a:solidFill>
                  <a:srgbClr val="000090"/>
                </a:solidFill>
              </a:rPr>
              <a:t>ond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aml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dw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wedi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anghofio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erbyn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wers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nesaf</a:t>
            </a:r>
            <a:r>
              <a:rPr lang="en-US" dirty="0" smtClean="0">
                <a:solidFill>
                  <a:srgbClr val="000090"/>
                </a:solidFill>
              </a:rPr>
              <a:t>.”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smtClean="0">
                <a:solidFill>
                  <a:srgbClr val="000090"/>
                </a:solidFill>
              </a:rPr>
              <a:t>ff) “</a:t>
            </a:r>
            <a:r>
              <a:rPr lang="en-US" dirty="0" err="1" smtClean="0">
                <a:solidFill>
                  <a:srgbClr val="000090"/>
                </a:solidFill>
              </a:rPr>
              <a:t>Dyw</a:t>
            </a:r>
            <a:r>
              <a:rPr lang="en-US" dirty="0" smtClean="0">
                <a:solidFill>
                  <a:srgbClr val="000090"/>
                </a:solidFill>
              </a:rPr>
              <a:t> Miss/</a:t>
            </a:r>
            <a:r>
              <a:rPr lang="en-US" dirty="0" err="1" smtClean="0">
                <a:solidFill>
                  <a:srgbClr val="000090"/>
                </a:solidFill>
              </a:rPr>
              <a:t>Syr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ddim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hoffi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i</a:t>
            </a:r>
            <a:r>
              <a:rPr lang="en-US" dirty="0" smtClean="0">
                <a:solidFill>
                  <a:srgbClr val="000090"/>
                </a:solidFill>
              </a:rPr>
              <a:t>, felly does dim </a:t>
            </a:r>
            <a:r>
              <a:rPr lang="en-US" dirty="0" err="1" smtClean="0">
                <a:solidFill>
                  <a:srgbClr val="000090"/>
                </a:solidFill>
              </a:rPr>
              <a:t>pwynt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ymdrechu</a:t>
            </a:r>
            <a:r>
              <a:rPr lang="en-US" dirty="0" smtClean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err="1" smtClean="0">
                <a:solidFill>
                  <a:srgbClr val="000090"/>
                </a:solidFill>
              </a:rPr>
              <a:t>g</a:t>
            </a:r>
            <a:r>
              <a:rPr lang="en-US" dirty="0" smtClean="0">
                <a:solidFill>
                  <a:srgbClr val="000090"/>
                </a:solidFill>
              </a:rPr>
              <a:t>) “Miss/</a:t>
            </a:r>
            <a:r>
              <a:rPr lang="en-US" dirty="0" err="1" smtClean="0">
                <a:solidFill>
                  <a:srgbClr val="000090"/>
                </a:solidFill>
              </a:rPr>
              <a:t>Syr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sydd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gyfrifol</a:t>
            </a:r>
            <a:r>
              <a:rPr lang="en-US" dirty="0" smtClean="0">
                <a:solidFill>
                  <a:srgbClr val="000090"/>
                </a:solidFill>
              </a:rPr>
              <a:t> mod </a:t>
            </a:r>
            <a:r>
              <a:rPr lang="en-US" dirty="0" err="1" smtClean="0">
                <a:solidFill>
                  <a:srgbClr val="000090"/>
                </a:solidFill>
              </a:rPr>
              <a:t>i’n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gwneud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cynnydd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yn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fy</a:t>
            </a:r>
            <a:r>
              <a:rPr lang="en-US" dirty="0" smtClean="0">
                <a:solidFill>
                  <a:srgbClr val="000090"/>
                </a:solidFill>
              </a:rPr>
              <a:t> </a:t>
            </a:r>
            <a:r>
              <a:rPr lang="en-US" dirty="0" err="1" smtClean="0">
                <a:solidFill>
                  <a:srgbClr val="000090"/>
                </a:solidFill>
              </a:rPr>
              <a:t>ngwaith</a:t>
            </a:r>
            <a:r>
              <a:rPr lang="en-US" dirty="0" smtClean="0">
                <a:solidFill>
                  <a:srgbClr val="000090"/>
                </a:solidFill>
              </a:rPr>
              <a:t>!”</a:t>
            </a:r>
          </a:p>
          <a:p>
            <a:pPr marL="514350" indent="-514350">
              <a:buClr>
                <a:srgbClr val="0000FF"/>
              </a:buClr>
              <a:buNone/>
            </a:pPr>
            <a:r>
              <a:rPr lang="en-US" dirty="0" smtClean="0">
                <a:solidFill>
                  <a:srgbClr val="000090"/>
                </a:solidFill>
              </a:rPr>
              <a:t> </a:t>
            </a:r>
          </a:p>
          <a:p>
            <a:pPr marL="514350" indent="-514350">
              <a:buClr>
                <a:srgbClr val="0000FF"/>
              </a:buClr>
              <a:buFont typeface="+mj-lt"/>
              <a:buAutoNum type="alphaLcParenR"/>
            </a:pP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88063"/>
            <a:ext cx="8305800" cy="1143000"/>
          </a:xfrm>
        </p:spPr>
        <p:txBody>
          <a:bodyPr/>
          <a:lstStyle/>
          <a:p>
            <a:r>
              <a:rPr lang="en-US" dirty="0" err="1" smtClean="0"/>
              <a:t>Darllen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3583" y="1631062"/>
            <a:ext cx="2846841" cy="406386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57200" y="5844279"/>
            <a:ext cx="8545783" cy="830997"/>
          </a:xfrm>
          <a:prstGeom prst="rect">
            <a:avLst/>
          </a:prstGeom>
          <a:ln w="19050">
            <a:solidFill>
              <a:schemeClr val="tx1">
                <a:alpha val="99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400" dirty="0" smtClean="0"/>
              <a:t>http://learning.gov.wales/docs/learningwales/publications/130429how-to-develop-thinking-cy.pdf</a:t>
            </a: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Custom 106">
      <a:dk1>
        <a:sysClr val="windowText" lastClr="000000"/>
      </a:dk1>
      <a:lt1>
        <a:srgbClr val="B9DB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ＭＳ Ｐ明朝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Flow.thmx</Template>
  <TotalTime>536</TotalTime>
  <Words>1758</Words>
  <Application>Microsoft Macintosh PowerPoint</Application>
  <PresentationFormat>On-screen Show (4:3)</PresentationFormat>
  <Paragraphs>185</Paragraphs>
  <Slides>36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Calibri</vt:lpstr>
      <vt:lpstr>Constantia</vt:lpstr>
      <vt:lpstr>Wingdings</vt:lpstr>
      <vt:lpstr>Wingdings 2</vt:lpstr>
      <vt:lpstr>Flow</vt:lpstr>
      <vt:lpstr>Asesu ar Gyfer Dysgu  …hyd yn oed mwy o strategaethau</vt:lpstr>
      <vt:lpstr>Faint ydych chi’n cofio?  </vt:lpstr>
      <vt:lpstr>Nod y sesiwn</vt:lpstr>
      <vt:lpstr>A dyma ddechrau arni eto! Goleuadau traffig</vt:lpstr>
      <vt:lpstr>PowerPoint Presentation</vt:lpstr>
      <vt:lpstr>Adolygiad dysgwr</vt:lpstr>
      <vt:lpstr>Targedau hunan-asesu</vt:lpstr>
      <vt:lpstr>Dwy seren a dymuniad</vt:lpstr>
      <vt:lpstr>Crynhoi cyn ateb</vt:lpstr>
      <vt:lpstr>Gosod yr olygfa</vt:lpstr>
      <vt:lpstr>Partneriaid Siarad</vt:lpstr>
      <vt:lpstr>Rhannu syniadau</vt:lpstr>
      <vt:lpstr>Aros ac ail-adrodd</vt:lpstr>
      <vt:lpstr>Archwilio atebion anghywir</vt:lpstr>
      <vt:lpstr>Ail-ddrafftio</vt:lpstr>
      <vt:lpstr>Camau nesaf yn dangos sut i wella</vt:lpstr>
      <vt:lpstr>Sylwadau dilynol</vt:lpstr>
      <vt:lpstr>Adborth grŵp</vt:lpstr>
      <vt:lpstr>Asesu cyfoedion</vt:lpstr>
      <vt:lpstr>Bodiau i fyny, bodiau i lawr</vt:lpstr>
      <vt:lpstr>Atebion grŵp</vt:lpstr>
      <vt:lpstr>Pwy-beth-pryd-ble-pam-sut?</vt:lpstr>
      <vt:lpstr>Trionglau myfyrio</vt:lpstr>
      <vt:lpstr>Gwrthdroi’r cwestiwn</vt:lpstr>
      <vt:lpstr>X = Y</vt:lpstr>
      <vt:lpstr>Y cyfan a wyddoch</vt:lpstr>
      <vt:lpstr>Gridiau GED/GESD</vt:lpstr>
      <vt:lpstr>Meini prawf wedi’u lamineiddio</vt:lpstr>
      <vt:lpstr>Cyfathrebu</vt:lpstr>
      <vt:lpstr>Deialog meddylgar</vt:lpstr>
      <vt:lpstr>Brechdan adborth</vt:lpstr>
      <vt:lpstr>Beth sy’n dda?</vt:lpstr>
      <vt:lpstr>Hunan werthuso</vt:lpstr>
      <vt:lpstr>A yw’n AagD da?</vt:lpstr>
      <vt:lpstr>Pa strategaethau AagD fyddech chi’n defnyddio pan mae plant yn yn dweud hyn?</vt:lpstr>
      <vt:lpstr>Darllen pellach</vt:lpstr>
    </vt:vector>
  </TitlesOfParts>
  <Company>Trinity Saint David</Company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Asesu ar Gyfer Dysgu  …hyd yn oed mwy o strategaethau AagD</dc:title>
  <dc:creator>swwcte27</dc:creator>
  <cp:lastModifiedBy>Microsoft Office User</cp:lastModifiedBy>
  <cp:revision>15</cp:revision>
  <dcterms:created xsi:type="dcterms:W3CDTF">2017-10-22T08:06:18Z</dcterms:created>
  <dcterms:modified xsi:type="dcterms:W3CDTF">2018-10-20T14:24:31Z</dcterms:modified>
</cp:coreProperties>
</file>