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2"/>
  </p:notesMasterIdLst>
  <p:sldIdLst>
    <p:sldId id="256" r:id="rId2"/>
    <p:sldId id="258" r:id="rId3"/>
    <p:sldId id="259" r:id="rId4"/>
    <p:sldId id="260" r:id="rId5"/>
    <p:sldId id="261" r:id="rId6"/>
    <p:sldId id="267" r:id="rId7"/>
    <p:sldId id="263" r:id="rId8"/>
    <p:sldId id="268"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0B4EFF-DE7B-47E0-A511-2BB421F3B8E3}" v="24" dt="2026-02-22T10:00:00.3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p:scale>
          <a:sx n="75" d="100"/>
          <a:sy n="75" d="100"/>
        </p:scale>
        <p:origin x="4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ia Begum (2217307)" userId="S::2217307@student.uwtsd.ac.uk::61d5ee7f-06c0-4f10-9d6b-8ae77b7c967d" providerId="AD" clId="Web-{02EE305F-E6BB-5D90-FFDA-F13D077AA416}"/>
    <pc:docChg chg="modSld">
      <pc:chgData name="Razia Begum (2217307)" userId="S::2217307@student.uwtsd.ac.uk::61d5ee7f-06c0-4f10-9d6b-8ae77b7c967d" providerId="AD" clId="Web-{02EE305F-E6BB-5D90-FFDA-F13D077AA416}" dt="2026-02-10T15:01:18.042" v="0"/>
      <pc:docMkLst>
        <pc:docMk/>
      </pc:docMkLst>
    </pc:docChg>
  </pc:docChgLst>
  <pc:docChgLst>
    <pc:chgData name="Nabeela Begum (2216501)" userId="528343e6-3030-4fb8-9617-60a95b1f23ce" providerId="ADAL" clId="{9066B06F-A491-4A71-95F9-02734CB1E670}"/>
    <pc:docChg chg="undo custSel addSld delSld modSld sldOrd">
      <pc:chgData name="Nabeela Begum (2216501)" userId="528343e6-3030-4fb8-9617-60a95b1f23ce" providerId="ADAL" clId="{9066B06F-A491-4A71-95F9-02734CB1E670}" dt="2026-02-22T19:29:42.146" v="2896" actId="20577"/>
      <pc:docMkLst>
        <pc:docMk/>
      </pc:docMkLst>
      <pc:sldChg chg="modSp mod">
        <pc:chgData name="Nabeela Begum (2216501)" userId="528343e6-3030-4fb8-9617-60a95b1f23ce" providerId="ADAL" clId="{9066B06F-A491-4A71-95F9-02734CB1E670}" dt="2026-02-22T19:29:42.146" v="2896" actId="20577"/>
        <pc:sldMkLst>
          <pc:docMk/>
          <pc:sldMk cId="1324840352" sldId="256"/>
        </pc:sldMkLst>
        <pc:spChg chg="mod">
          <ac:chgData name="Nabeela Begum (2216501)" userId="528343e6-3030-4fb8-9617-60a95b1f23ce" providerId="ADAL" clId="{9066B06F-A491-4A71-95F9-02734CB1E670}" dt="2026-02-22T19:29:42.146" v="2896" actId="20577"/>
          <ac:spMkLst>
            <pc:docMk/>
            <pc:sldMk cId="1324840352" sldId="256"/>
            <ac:spMk id="3" creationId="{89769633-660A-B811-DA24-AACFF3C4E60C}"/>
          </ac:spMkLst>
        </pc:spChg>
      </pc:sldChg>
      <pc:sldChg chg="addSp delSp modSp new mod ord">
        <pc:chgData name="Nabeela Begum (2216501)" userId="528343e6-3030-4fb8-9617-60a95b1f23ce" providerId="ADAL" clId="{9066B06F-A491-4A71-95F9-02734CB1E670}" dt="2026-02-20T20:13:53.101" v="2302" actId="20577"/>
        <pc:sldMkLst>
          <pc:docMk/>
          <pc:sldMk cId="3779471277" sldId="258"/>
        </pc:sldMkLst>
        <pc:spChg chg="mod">
          <ac:chgData name="Nabeela Begum (2216501)" userId="528343e6-3030-4fb8-9617-60a95b1f23ce" providerId="ADAL" clId="{9066B06F-A491-4A71-95F9-02734CB1E670}" dt="2026-02-05T17:11:14.365" v="67" actId="20577"/>
          <ac:spMkLst>
            <pc:docMk/>
            <pc:sldMk cId="3779471277" sldId="258"/>
            <ac:spMk id="2" creationId="{550476BD-CCB5-8B53-723E-2A0A6DE573F1}"/>
          </ac:spMkLst>
        </pc:spChg>
        <pc:spChg chg="mod">
          <ac:chgData name="Nabeela Begum (2216501)" userId="528343e6-3030-4fb8-9617-60a95b1f23ce" providerId="ADAL" clId="{9066B06F-A491-4A71-95F9-02734CB1E670}" dt="2026-02-20T20:13:53.101" v="2302" actId="20577"/>
          <ac:spMkLst>
            <pc:docMk/>
            <pc:sldMk cId="3779471277" sldId="258"/>
            <ac:spMk id="3" creationId="{F1D13C0C-758B-FD30-D565-FB11EA7B76D6}"/>
          </ac:spMkLst>
        </pc:spChg>
        <pc:picChg chg="add mod">
          <ac:chgData name="Nabeela Begum (2216501)" userId="528343e6-3030-4fb8-9617-60a95b1f23ce" providerId="ADAL" clId="{9066B06F-A491-4A71-95F9-02734CB1E670}" dt="2026-02-08T20:40:50.853" v="1058" actId="1076"/>
          <ac:picMkLst>
            <pc:docMk/>
            <pc:sldMk cId="3779471277" sldId="258"/>
            <ac:picMk id="15" creationId="{8909F6C3-0D87-64E0-303F-F8168749951D}"/>
          </ac:picMkLst>
        </pc:picChg>
      </pc:sldChg>
      <pc:sldChg chg="addSp modSp new mod">
        <pc:chgData name="Nabeela Begum (2216501)" userId="528343e6-3030-4fb8-9617-60a95b1f23ce" providerId="ADAL" clId="{9066B06F-A491-4A71-95F9-02734CB1E670}" dt="2026-02-20T14:43:17.904" v="2281" actId="207"/>
        <pc:sldMkLst>
          <pc:docMk/>
          <pc:sldMk cId="2843366557" sldId="259"/>
        </pc:sldMkLst>
        <pc:spChg chg="mod">
          <ac:chgData name="Nabeela Begum (2216501)" userId="528343e6-3030-4fb8-9617-60a95b1f23ce" providerId="ADAL" clId="{9066B06F-A491-4A71-95F9-02734CB1E670}" dt="2026-02-05T17:11:40.931" v="86" actId="20577"/>
          <ac:spMkLst>
            <pc:docMk/>
            <pc:sldMk cId="2843366557" sldId="259"/>
            <ac:spMk id="2" creationId="{707C3DFC-9518-DE04-B013-F3A46F99A36D}"/>
          </ac:spMkLst>
        </pc:spChg>
        <pc:spChg chg="mod">
          <ac:chgData name="Nabeela Begum (2216501)" userId="528343e6-3030-4fb8-9617-60a95b1f23ce" providerId="ADAL" clId="{9066B06F-A491-4A71-95F9-02734CB1E670}" dt="2026-02-20T14:43:17.904" v="2281" actId="207"/>
          <ac:spMkLst>
            <pc:docMk/>
            <pc:sldMk cId="2843366557" sldId="259"/>
            <ac:spMk id="3" creationId="{2305E358-FBF4-25FC-5A2D-76DF6008D3CC}"/>
          </ac:spMkLst>
        </pc:spChg>
        <pc:picChg chg="add mod">
          <ac:chgData name="Nabeela Begum (2216501)" userId="528343e6-3030-4fb8-9617-60a95b1f23ce" providerId="ADAL" clId="{9066B06F-A491-4A71-95F9-02734CB1E670}" dt="2026-02-09T20:53:20.610" v="1463" actId="14100"/>
          <ac:picMkLst>
            <pc:docMk/>
            <pc:sldMk cId="2843366557" sldId="259"/>
            <ac:picMk id="4" creationId="{28E45A5C-2EAC-73B5-CB28-CDC7A39431BA}"/>
          </ac:picMkLst>
        </pc:picChg>
      </pc:sldChg>
      <pc:sldChg chg="addSp delSp modSp new mod setBg">
        <pc:chgData name="Nabeela Begum (2216501)" userId="528343e6-3030-4fb8-9617-60a95b1f23ce" providerId="ADAL" clId="{9066B06F-A491-4A71-95F9-02734CB1E670}" dt="2026-02-10T16:22:04.166" v="1867" actId="20577"/>
        <pc:sldMkLst>
          <pc:docMk/>
          <pc:sldMk cId="3611498887" sldId="260"/>
        </pc:sldMkLst>
        <pc:spChg chg="mod">
          <ac:chgData name="Nabeela Begum (2216501)" userId="528343e6-3030-4fb8-9617-60a95b1f23ce" providerId="ADAL" clId="{9066B06F-A491-4A71-95F9-02734CB1E670}" dt="2026-02-06T16:30:53.255" v="1020" actId="26606"/>
          <ac:spMkLst>
            <pc:docMk/>
            <pc:sldMk cId="3611498887" sldId="260"/>
            <ac:spMk id="2" creationId="{25D67E83-8CDC-1C9E-C94D-CF3DA087D467}"/>
          </ac:spMkLst>
        </pc:spChg>
        <pc:spChg chg="add mod">
          <ac:chgData name="Nabeela Begum (2216501)" userId="528343e6-3030-4fb8-9617-60a95b1f23ce" providerId="ADAL" clId="{9066B06F-A491-4A71-95F9-02734CB1E670}" dt="2026-02-10T16:22:04.166" v="1867" actId="20577"/>
          <ac:spMkLst>
            <pc:docMk/>
            <pc:sldMk cId="3611498887" sldId="260"/>
            <ac:spMk id="4" creationId="{7E700568-CC68-623C-5590-3C2E0C9C8D6F}"/>
          </ac:spMkLst>
        </pc:spChg>
        <pc:spChg chg="add mod">
          <ac:chgData name="Nabeela Begum (2216501)" userId="528343e6-3030-4fb8-9617-60a95b1f23ce" providerId="ADAL" clId="{9066B06F-A491-4A71-95F9-02734CB1E670}" dt="2026-02-10T16:03:49.751" v="1752" actId="20577"/>
          <ac:spMkLst>
            <pc:docMk/>
            <pc:sldMk cId="3611498887" sldId="260"/>
            <ac:spMk id="6" creationId="{63AF8142-F85E-D535-8826-3F26A7D308C8}"/>
          </ac:spMkLst>
        </pc:spChg>
        <pc:spChg chg="add mod">
          <ac:chgData name="Nabeela Begum (2216501)" userId="528343e6-3030-4fb8-9617-60a95b1f23ce" providerId="ADAL" clId="{9066B06F-A491-4A71-95F9-02734CB1E670}" dt="2026-02-10T16:14:09.884" v="1790" actId="20577"/>
          <ac:spMkLst>
            <pc:docMk/>
            <pc:sldMk cId="3611498887" sldId="260"/>
            <ac:spMk id="9" creationId="{8B2D046A-F104-F196-FF55-1BDBE5BF3DDE}"/>
          </ac:spMkLst>
        </pc:spChg>
        <pc:spChg chg="add mod">
          <ac:chgData name="Nabeela Begum (2216501)" userId="528343e6-3030-4fb8-9617-60a95b1f23ce" providerId="ADAL" clId="{9066B06F-A491-4A71-95F9-02734CB1E670}" dt="2026-02-10T14:47:03.591" v="1689" actId="2711"/>
          <ac:spMkLst>
            <pc:docMk/>
            <pc:sldMk cId="3611498887" sldId="260"/>
            <ac:spMk id="10" creationId="{C0EC1AB8-0A79-74EA-6A0D-C04630CCB280}"/>
          </ac:spMkLst>
        </pc:spChg>
        <pc:spChg chg="add mod">
          <ac:chgData name="Nabeela Begum (2216501)" userId="528343e6-3030-4fb8-9617-60a95b1f23ce" providerId="ADAL" clId="{9066B06F-A491-4A71-95F9-02734CB1E670}" dt="2026-02-10T14:47:30.849" v="1699" actId="20577"/>
          <ac:spMkLst>
            <pc:docMk/>
            <pc:sldMk cId="3611498887" sldId="260"/>
            <ac:spMk id="12" creationId="{0D4AD266-25B5-0853-608C-303D1965070D}"/>
          </ac:spMkLst>
        </pc:spChg>
        <pc:spChg chg="add mod">
          <ac:chgData name="Nabeela Begum (2216501)" userId="528343e6-3030-4fb8-9617-60a95b1f23ce" providerId="ADAL" clId="{9066B06F-A491-4A71-95F9-02734CB1E670}" dt="2026-02-10T14:47:17.999" v="1694" actId="20577"/>
          <ac:spMkLst>
            <pc:docMk/>
            <pc:sldMk cId="3611498887" sldId="260"/>
            <ac:spMk id="14" creationId="{0EEA3FAC-7C5B-68E7-EB3F-640DDACEA3C0}"/>
          </ac:spMkLst>
        </pc:spChg>
        <pc:spChg chg="add">
          <ac:chgData name="Nabeela Begum (2216501)" userId="528343e6-3030-4fb8-9617-60a95b1f23ce" providerId="ADAL" clId="{9066B06F-A491-4A71-95F9-02734CB1E670}" dt="2026-02-06T16:30:53.255" v="1020" actId="26606"/>
          <ac:spMkLst>
            <pc:docMk/>
            <pc:sldMk cId="3611498887" sldId="260"/>
            <ac:spMk id="56" creationId="{DA381740-063A-41A4-836D-85D14980EEF0}"/>
          </ac:spMkLst>
        </pc:spChg>
        <pc:spChg chg="add">
          <ac:chgData name="Nabeela Begum (2216501)" userId="528343e6-3030-4fb8-9617-60a95b1f23ce" providerId="ADAL" clId="{9066B06F-A491-4A71-95F9-02734CB1E670}" dt="2026-02-06T16:30:53.255" v="1020" actId="26606"/>
          <ac:spMkLst>
            <pc:docMk/>
            <pc:sldMk cId="3611498887" sldId="260"/>
            <ac:spMk id="58" creationId="{BCED4D40-4B67-4331-AC48-79B82B4A47D8}"/>
          </ac:spMkLst>
        </pc:spChg>
        <pc:picChg chg="add mod ord">
          <ac:chgData name="Nabeela Begum (2216501)" userId="528343e6-3030-4fb8-9617-60a95b1f23ce" providerId="ADAL" clId="{9066B06F-A491-4A71-95F9-02734CB1E670}" dt="2026-02-10T07:49:17.908" v="1664" actId="1076"/>
          <ac:picMkLst>
            <pc:docMk/>
            <pc:sldMk cId="3611498887" sldId="260"/>
            <ac:picMk id="7" creationId="{9C70C262-8051-0B62-616D-6D53662E0C45}"/>
          </ac:picMkLst>
        </pc:picChg>
      </pc:sldChg>
      <pc:sldChg chg="addSp delSp modSp new mod setBg">
        <pc:chgData name="Nabeela Begum (2216501)" userId="528343e6-3030-4fb8-9617-60a95b1f23ce" providerId="ADAL" clId="{9066B06F-A491-4A71-95F9-02734CB1E670}" dt="2026-02-10T16:09:06.605" v="1786" actId="20577"/>
        <pc:sldMkLst>
          <pc:docMk/>
          <pc:sldMk cId="2940950592" sldId="261"/>
        </pc:sldMkLst>
        <pc:spChg chg="mod">
          <ac:chgData name="Nabeela Begum (2216501)" userId="528343e6-3030-4fb8-9617-60a95b1f23ce" providerId="ADAL" clId="{9066B06F-A491-4A71-95F9-02734CB1E670}" dt="2026-02-08T20:48:12.553" v="1246" actId="26606"/>
          <ac:spMkLst>
            <pc:docMk/>
            <pc:sldMk cId="2940950592" sldId="261"/>
            <ac:spMk id="2" creationId="{7E109436-611B-1C6B-7629-482476C8E749}"/>
          </ac:spMkLst>
        </pc:spChg>
        <pc:spChg chg="add mod">
          <ac:chgData name="Nabeela Begum (2216501)" userId="528343e6-3030-4fb8-9617-60a95b1f23ce" providerId="ADAL" clId="{9066B06F-A491-4A71-95F9-02734CB1E670}" dt="2026-02-10T16:09:06.605" v="1786" actId="20577"/>
          <ac:spMkLst>
            <pc:docMk/>
            <pc:sldMk cId="2940950592" sldId="261"/>
            <ac:spMk id="10" creationId="{150ED503-7007-FC34-0957-EBFEFE78AD38}"/>
          </ac:spMkLst>
        </pc:spChg>
        <pc:spChg chg="add mod">
          <ac:chgData name="Nabeela Begum (2216501)" userId="528343e6-3030-4fb8-9617-60a95b1f23ce" providerId="ADAL" clId="{9066B06F-A491-4A71-95F9-02734CB1E670}" dt="2026-02-10T07:46:06.520" v="1621" actId="27636"/>
          <ac:spMkLst>
            <pc:docMk/>
            <pc:sldMk cId="2940950592" sldId="261"/>
            <ac:spMk id="15" creationId="{CA93EBAD-63DD-D5C8-F7C9-A7A57DE81E9B}"/>
          </ac:spMkLst>
        </pc:spChg>
        <pc:spChg chg="add">
          <ac:chgData name="Nabeela Begum (2216501)" userId="528343e6-3030-4fb8-9617-60a95b1f23ce" providerId="ADAL" clId="{9066B06F-A491-4A71-95F9-02734CB1E670}" dt="2026-02-08T20:48:12.553" v="1246" actId="26606"/>
          <ac:spMkLst>
            <pc:docMk/>
            <pc:sldMk cId="2940950592" sldId="261"/>
            <ac:spMk id="26" creationId="{743AA782-23D1-4521-8CAD-47662984AA08}"/>
          </ac:spMkLst>
        </pc:spChg>
        <pc:spChg chg="add">
          <ac:chgData name="Nabeela Begum (2216501)" userId="528343e6-3030-4fb8-9617-60a95b1f23ce" providerId="ADAL" clId="{9066B06F-A491-4A71-95F9-02734CB1E670}" dt="2026-02-08T20:48:12.553" v="1246" actId="26606"/>
          <ac:spMkLst>
            <pc:docMk/>
            <pc:sldMk cId="2940950592" sldId="261"/>
            <ac:spMk id="27" creationId="{3CE8AF5E-D374-4CF1-90CC-35CF73B81C3E}"/>
          </ac:spMkLst>
        </pc:spChg>
        <pc:graphicFrameChg chg="add mod ord modGraphic">
          <ac:chgData name="Nabeela Begum (2216501)" userId="528343e6-3030-4fb8-9617-60a95b1f23ce" providerId="ADAL" clId="{9066B06F-A491-4A71-95F9-02734CB1E670}" dt="2026-02-09T20:56:39.269" v="1470" actId="14100"/>
          <ac:graphicFrameMkLst>
            <pc:docMk/>
            <pc:sldMk cId="2940950592" sldId="261"/>
            <ac:graphicFrameMk id="5" creationId="{30F9E872-50F2-53FE-99C6-63D6F62AF221}"/>
          </ac:graphicFrameMkLst>
        </pc:graphicFrameChg>
        <pc:inkChg chg="add">
          <ac:chgData name="Nabeela Begum (2216501)" userId="528343e6-3030-4fb8-9617-60a95b1f23ce" providerId="ADAL" clId="{9066B06F-A491-4A71-95F9-02734CB1E670}" dt="2026-02-08T20:48:12.553" v="1246" actId="26606"/>
          <ac:inkMkLst>
            <pc:docMk/>
            <pc:sldMk cId="2940950592" sldId="261"/>
            <ac:inkMk id="28" creationId="{070477C5-0410-4E4F-97A1-F84C2465C187}"/>
          </ac:inkMkLst>
        </pc:inkChg>
      </pc:sldChg>
      <pc:sldChg chg="addSp modSp new mod">
        <pc:chgData name="Nabeela Begum (2216501)" userId="528343e6-3030-4fb8-9617-60a95b1f23ce" providerId="ADAL" clId="{9066B06F-A491-4A71-95F9-02734CB1E670}" dt="2026-02-10T16:07:51.053" v="1780" actId="2710"/>
        <pc:sldMkLst>
          <pc:docMk/>
          <pc:sldMk cId="46828520" sldId="263"/>
        </pc:sldMkLst>
        <pc:spChg chg="mod">
          <ac:chgData name="Nabeela Begum (2216501)" userId="528343e6-3030-4fb8-9617-60a95b1f23ce" providerId="ADAL" clId="{9066B06F-A491-4A71-95F9-02734CB1E670}" dt="2026-02-05T17:57:56.403" v="349" actId="20577"/>
          <ac:spMkLst>
            <pc:docMk/>
            <pc:sldMk cId="46828520" sldId="263"/>
            <ac:spMk id="2" creationId="{F91DE3B7-0987-317E-78FC-E3764A2E99BB}"/>
          </ac:spMkLst>
        </pc:spChg>
        <pc:spChg chg="mod">
          <ac:chgData name="Nabeela Begum (2216501)" userId="528343e6-3030-4fb8-9617-60a95b1f23ce" providerId="ADAL" clId="{9066B06F-A491-4A71-95F9-02734CB1E670}" dt="2026-02-05T17:58:25.052" v="354" actId="27636"/>
          <ac:spMkLst>
            <pc:docMk/>
            <pc:sldMk cId="46828520" sldId="263"/>
            <ac:spMk id="3" creationId="{98429974-FDD9-9459-8946-2F076D8F79B5}"/>
          </ac:spMkLst>
        </pc:spChg>
        <pc:spChg chg="mod">
          <ac:chgData name="Nabeela Begum (2216501)" userId="528343e6-3030-4fb8-9617-60a95b1f23ce" providerId="ADAL" clId="{9066B06F-A491-4A71-95F9-02734CB1E670}" dt="2026-02-10T16:07:34.457" v="1777" actId="2710"/>
          <ac:spMkLst>
            <pc:docMk/>
            <pc:sldMk cId="46828520" sldId="263"/>
            <ac:spMk id="4" creationId="{FD6C89AC-277E-D63E-D40B-D7D46D1C51D2}"/>
          </ac:spMkLst>
        </pc:spChg>
        <pc:spChg chg="mod">
          <ac:chgData name="Nabeela Begum (2216501)" userId="528343e6-3030-4fb8-9617-60a95b1f23ce" providerId="ADAL" clId="{9066B06F-A491-4A71-95F9-02734CB1E670}" dt="2026-02-05T17:58:30.691" v="355" actId="255"/>
          <ac:spMkLst>
            <pc:docMk/>
            <pc:sldMk cId="46828520" sldId="263"/>
            <ac:spMk id="5" creationId="{060E7544-7CA5-5E09-6F4F-B50B750B24D9}"/>
          </ac:spMkLst>
        </pc:spChg>
        <pc:spChg chg="mod">
          <ac:chgData name="Nabeela Begum (2216501)" userId="528343e6-3030-4fb8-9617-60a95b1f23ce" providerId="ADAL" clId="{9066B06F-A491-4A71-95F9-02734CB1E670}" dt="2026-02-10T16:07:51.053" v="1780" actId="2710"/>
          <ac:spMkLst>
            <pc:docMk/>
            <pc:sldMk cId="46828520" sldId="263"/>
            <ac:spMk id="6" creationId="{556E5F42-2E79-FFE1-AB12-1D2D4A074A59}"/>
          </ac:spMkLst>
        </pc:spChg>
        <pc:spChg chg="add mod">
          <ac:chgData name="Nabeela Begum (2216501)" userId="528343e6-3030-4fb8-9617-60a95b1f23ce" providerId="ADAL" clId="{9066B06F-A491-4A71-95F9-02734CB1E670}" dt="2026-02-10T16:07:39.337" v="1778" actId="1076"/>
          <ac:spMkLst>
            <pc:docMk/>
            <pc:sldMk cId="46828520" sldId="263"/>
            <ac:spMk id="8" creationId="{61344D89-D091-73DB-11B1-F9AF6AFF109A}"/>
          </ac:spMkLst>
        </pc:spChg>
      </pc:sldChg>
      <pc:sldChg chg="modSp new mod">
        <pc:chgData name="Nabeela Begum (2216501)" userId="528343e6-3030-4fb8-9617-60a95b1f23ce" providerId="ADAL" clId="{9066B06F-A491-4A71-95F9-02734CB1E670}" dt="2026-02-22T09:58:37.189" v="2880" actId="20577"/>
        <pc:sldMkLst>
          <pc:docMk/>
          <pc:sldMk cId="3280382161" sldId="265"/>
        </pc:sldMkLst>
        <pc:spChg chg="mod">
          <ac:chgData name="Nabeela Begum (2216501)" userId="528343e6-3030-4fb8-9617-60a95b1f23ce" providerId="ADAL" clId="{9066B06F-A491-4A71-95F9-02734CB1E670}" dt="2026-02-10T16:20:50.255" v="1857" actId="20577"/>
          <ac:spMkLst>
            <pc:docMk/>
            <pc:sldMk cId="3280382161" sldId="265"/>
            <ac:spMk id="2" creationId="{EAA50E3C-CD28-8BD0-C351-95CEAC3C44AE}"/>
          </ac:spMkLst>
        </pc:spChg>
        <pc:spChg chg="mod">
          <ac:chgData name="Nabeela Begum (2216501)" userId="528343e6-3030-4fb8-9617-60a95b1f23ce" providerId="ADAL" clId="{9066B06F-A491-4A71-95F9-02734CB1E670}" dt="2026-02-22T09:58:37.189" v="2880" actId="20577"/>
          <ac:spMkLst>
            <pc:docMk/>
            <pc:sldMk cId="3280382161" sldId="265"/>
            <ac:spMk id="3" creationId="{7C209FB6-1EF3-B2A1-C943-C6B3005763DD}"/>
          </ac:spMkLst>
        </pc:spChg>
      </pc:sldChg>
      <pc:sldChg chg="modSp new mod">
        <pc:chgData name="Nabeela Begum (2216501)" userId="528343e6-3030-4fb8-9617-60a95b1f23ce" providerId="ADAL" clId="{9066B06F-A491-4A71-95F9-02734CB1E670}" dt="2026-02-22T10:00:00.303" v="2892" actId="20577"/>
        <pc:sldMkLst>
          <pc:docMk/>
          <pc:sldMk cId="3622857127" sldId="266"/>
        </pc:sldMkLst>
        <pc:spChg chg="mod">
          <ac:chgData name="Nabeela Begum (2216501)" userId="528343e6-3030-4fb8-9617-60a95b1f23ce" providerId="ADAL" clId="{9066B06F-A491-4A71-95F9-02734CB1E670}" dt="2026-02-10T16:22:28.392" v="1883" actId="20577"/>
          <ac:spMkLst>
            <pc:docMk/>
            <pc:sldMk cId="3622857127" sldId="266"/>
            <ac:spMk id="2" creationId="{459B878E-FDDC-4706-B146-553E5D0A953E}"/>
          </ac:spMkLst>
        </pc:spChg>
        <pc:spChg chg="mod">
          <ac:chgData name="Nabeela Begum (2216501)" userId="528343e6-3030-4fb8-9617-60a95b1f23ce" providerId="ADAL" clId="{9066B06F-A491-4A71-95F9-02734CB1E670}" dt="2026-02-22T10:00:00.303" v="2892" actId="20577"/>
          <ac:spMkLst>
            <pc:docMk/>
            <pc:sldMk cId="3622857127" sldId="266"/>
            <ac:spMk id="3" creationId="{D866890B-1C13-5EA0-F7D1-996FB24A3095}"/>
          </ac:spMkLst>
        </pc:spChg>
      </pc:sldChg>
      <pc:sldChg chg="addSp delSp modSp new mod setBg">
        <pc:chgData name="Nabeela Begum (2216501)" userId="528343e6-3030-4fb8-9617-60a95b1f23ce" providerId="ADAL" clId="{9066B06F-A491-4A71-95F9-02734CB1E670}" dt="2026-02-20T20:15:16.723" v="2310" actId="20577"/>
        <pc:sldMkLst>
          <pc:docMk/>
          <pc:sldMk cId="2976924672" sldId="267"/>
        </pc:sldMkLst>
        <pc:spChg chg="mod">
          <ac:chgData name="Nabeela Begum (2216501)" userId="528343e6-3030-4fb8-9617-60a95b1f23ce" providerId="ADAL" clId="{9066B06F-A491-4A71-95F9-02734CB1E670}" dt="2026-02-12T20:15:10.388" v="2265" actId="255"/>
          <ac:spMkLst>
            <pc:docMk/>
            <pc:sldMk cId="2976924672" sldId="267"/>
            <ac:spMk id="2" creationId="{DDA9BF45-76D7-0E5C-F91B-03B6C52042FF}"/>
          </ac:spMkLst>
        </pc:spChg>
        <pc:spChg chg="add mod">
          <ac:chgData name="Nabeela Begum (2216501)" userId="528343e6-3030-4fb8-9617-60a95b1f23ce" providerId="ADAL" clId="{9066B06F-A491-4A71-95F9-02734CB1E670}" dt="2026-02-12T17:27:20.882" v="2257" actId="27636"/>
          <ac:spMkLst>
            <pc:docMk/>
            <pc:sldMk cId="2976924672" sldId="267"/>
            <ac:spMk id="6" creationId="{5717BC96-1A79-7F17-BF99-58789DD2767C}"/>
          </ac:spMkLst>
        </pc:spChg>
        <pc:spChg chg="add">
          <ac:chgData name="Nabeela Begum (2216501)" userId="528343e6-3030-4fb8-9617-60a95b1f23ce" providerId="ADAL" clId="{9066B06F-A491-4A71-95F9-02734CB1E670}" dt="2026-02-12T17:26:24.753" v="2243" actId="26606"/>
          <ac:spMkLst>
            <pc:docMk/>
            <pc:sldMk cId="2976924672" sldId="267"/>
            <ac:spMk id="83" creationId="{743AA782-23D1-4521-8CAD-47662984AA08}"/>
          </ac:spMkLst>
        </pc:spChg>
        <pc:spChg chg="add">
          <ac:chgData name="Nabeela Begum (2216501)" userId="528343e6-3030-4fb8-9617-60a95b1f23ce" providerId="ADAL" clId="{9066B06F-A491-4A71-95F9-02734CB1E670}" dt="2026-02-12T17:26:24.753" v="2243" actId="26606"/>
          <ac:spMkLst>
            <pc:docMk/>
            <pc:sldMk cId="2976924672" sldId="267"/>
            <ac:spMk id="84" creationId="{3CE8AF5E-D374-4CF1-90CC-35CF73B81C3E}"/>
          </ac:spMkLst>
        </pc:spChg>
        <pc:graphicFrameChg chg="add mod ord modGraphic">
          <ac:chgData name="Nabeela Begum (2216501)" userId="528343e6-3030-4fb8-9617-60a95b1f23ce" providerId="ADAL" clId="{9066B06F-A491-4A71-95F9-02734CB1E670}" dt="2026-02-20T20:15:16.723" v="2310" actId="20577"/>
          <ac:graphicFrameMkLst>
            <pc:docMk/>
            <pc:sldMk cId="2976924672" sldId="267"/>
            <ac:graphicFrameMk id="4" creationId="{93BED855-37BF-1B50-1052-3C718CB690B2}"/>
          </ac:graphicFrameMkLst>
        </pc:graphicFrameChg>
        <pc:inkChg chg="add">
          <ac:chgData name="Nabeela Begum (2216501)" userId="528343e6-3030-4fb8-9617-60a95b1f23ce" providerId="ADAL" clId="{9066B06F-A491-4A71-95F9-02734CB1E670}" dt="2026-02-12T17:26:24.753" v="2243" actId="26606"/>
          <ac:inkMkLst>
            <pc:docMk/>
            <pc:sldMk cId="2976924672" sldId="267"/>
            <ac:inkMk id="85" creationId="{070477C5-0410-4E4F-97A1-F84C2465C187}"/>
          </ac:inkMkLst>
        </pc:inkChg>
      </pc:sldChg>
      <pc:sldChg chg="addSp delSp modSp new mod">
        <pc:chgData name="Nabeela Begum (2216501)" userId="528343e6-3030-4fb8-9617-60a95b1f23ce" providerId="ADAL" clId="{9066B06F-A491-4A71-95F9-02734CB1E670}" dt="2026-02-22T09:57:44.919" v="2868" actId="255"/>
        <pc:sldMkLst>
          <pc:docMk/>
          <pc:sldMk cId="2772992502" sldId="268"/>
        </pc:sldMkLst>
        <pc:spChg chg="mod">
          <ac:chgData name="Nabeela Begum (2216501)" userId="528343e6-3030-4fb8-9617-60a95b1f23ce" providerId="ADAL" clId="{9066B06F-A491-4A71-95F9-02734CB1E670}" dt="2026-02-15T09:48:31.436" v="2278" actId="20577"/>
          <ac:spMkLst>
            <pc:docMk/>
            <pc:sldMk cId="2772992502" sldId="268"/>
            <ac:spMk id="2" creationId="{233D4FA3-BAE8-A621-1E23-057827237F34}"/>
          </ac:spMkLst>
        </pc:spChg>
        <pc:graphicFrameChg chg="add mod">
          <ac:chgData name="Nabeela Begum (2216501)" userId="528343e6-3030-4fb8-9617-60a95b1f23ce" providerId="ADAL" clId="{9066B06F-A491-4A71-95F9-02734CB1E670}" dt="2026-02-22T09:57:44.919" v="2868" actId="255"/>
          <ac:graphicFrameMkLst>
            <pc:docMk/>
            <pc:sldMk cId="2772992502" sldId="268"/>
            <ac:graphicFrameMk id="5" creationId="{F7DC1CC0-3857-C0FA-C7AA-883DCE81BEB3}"/>
          </ac:graphicFrameMkLst>
        </pc:graphicFrameChg>
      </pc:sldChg>
    </pc:docChg>
  </pc:docChgLst>
  <pc:docChgLst>
    <pc:chgData name="laila573@hotmail.com" userId="S::urn:spo:guest#laila573@hotmail.com::" providerId="AD" clId="Web-{CFDF28F0-6F76-E1E7-C211-B4A0AB8E9EF8}"/>
    <pc:docChg chg="modSld">
      <pc:chgData name="laila573@hotmail.com" userId="S::urn:spo:guest#laila573@hotmail.com::" providerId="AD" clId="Web-{CFDF28F0-6F76-E1E7-C211-B4A0AB8E9EF8}" dt="2026-02-21T11:20:23.658" v="29" actId="14100"/>
      <pc:docMkLst>
        <pc:docMk/>
      </pc:docMkLst>
      <pc:sldChg chg="modSp">
        <pc:chgData name="laila573@hotmail.com" userId="S::urn:spo:guest#laila573@hotmail.com::" providerId="AD" clId="Web-{CFDF28F0-6F76-E1E7-C211-B4A0AB8E9EF8}" dt="2026-02-21T11:20:23.658" v="29" actId="14100"/>
        <pc:sldMkLst>
          <pc:docMk/>
          <pc:sldMk cId="1324840352" sldId="256"/>
        </pc:sldMkLst>
        <pc:spChg chg="mod">
          <ac:chgData name="laila573@hotmail.com" userId="S::urn:spo:guest#laila573@hotmail.com::" providerId="AD" clId="Web-{CFDF28F0-6F76-E1E7-C211-B4A0AB8E9EF8}" dt="2026-02-21T11:20:23.658" v="29" actId="14100"/>
          <ac:spMkLst>
            <pc:docMk/>
            <pc:sldMk cId="1324840352" sldId="256"/>
            <ac:spMk id="2" creationId="{149B892A-998E-3972-2401-7FE54BC07ECE}"/>
          </ac:spMkLst>
        </pc:spChg>
        <pc:spChg chg="mod">
          <ac:chgData name="laila573@hotmail.com" userId="S::urn:spo:guest#laila573@hotmail.com::" providerId="AD" clId="Web-{CFDF28F0-6F76-E1E7-C211-B4A0AB8E9EF8}" dt="2026-02-21T11:19:58.344" v="25" actId="1076"/>
          <ac:spMkLst>
            <pc:docMk/>
            <pc:sldMk cId="1324840352" sldId="256"/>
            <ac:spMk id="3" creationId="{89769633-660A-B811-DA24-AACFF3C4E60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4BCC99-BBB6-4ED1-BC2D-30753F15AE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40CD821-BA49-4B38-A890-71A0D615CEBD}">
      <dgm:prSet custT="1"/>
      <dgm:spPr/>
      <dgm:t>
        <a:bodyPr/>
        <a:lstStyle/>
        <a:p>
          <a:pPr>
            <a:lnSpc>
              <a:spcPct val="150000"/>
            </a:lnSpc>
          </a:pPr>
          <a:r>
            <a:rPr lang="en-GB" sz="1600" dirty="0">
              <a:latin typeface="Arial" panose="020B0604020202020204" pitchFamily="34" charset="0"/>
              <a:cs typeface="Arial" panose="020B0604020202020204" pitchFamily="34" charset="0"/>
            </a:rPr>
            <a:t>In conclusion, the Shrewsbury and Telford maternity scandal demonstrates how misalignment across multiple layers of care can allow unsafe practises to persist, resulting in preventable harm to mothers and newborns. </a:t>
          </a:r>
          <a:endParaRPr lang="en-US" sz="1600" dirty="0">
            <a:latin typeface="Arial" panose="020B0604020202020204" pitchFamily="34" charset="0"/>
            <a:cs typeface="Arial" panose="020B0604020202020204" pitchFamily="34" charset="0"/>
          </a:endParaRPr>
        </a:p>
      </dgm:t>
    </dgm:pt>
    <dgm:pt modelId="{27706FFD-D55B-4D8B-ABA4-05E22E55E214}" type="parTrans" cxnId="{66121CBA-A7E2-45BA-9BEC-48B3284EC08F}">
      <dgm:prSet/>
      <dgm:spPr/>
      <dgm:t>
        <a:bodyPr/>
        <a:lstStyle/>
        <a:p>
          <a:endParaRPr lang="en-US"/>
        </a:p>
      </dgm:t>
    </dgm:pt>
    <dgm:pt modelId="{EEE6C6B4-A023-47B0-84F8-46522A882A0D}" type="sibTrans" cxnId="{66121CBA-A7E2-45BA-9BEC-48B3284EC08F}">
      <dgm:prSet/>
      <dgm:spPr/>
      <dgm:t>
        <a:bodyPr/>
        <a:lstStyle/>
        <a:p>
          <a:endParaRPr lang="en-US"/>
        </a:p>
      </dgm:t>
    </dgm:pt>
    <dgm:pt modelId="{61C8A144-6A61-4A49-9C11-D4A266AC427C}">
      <dgm:prSet custT="1"/>
      <dgm:spPr/>
      <dgm:t>
        <a:bodyPr/>
        <a:lstStyle/>
        <a:p>
          <a:pPr>
            <a:lnSpc>
              <a:spcPct val="100000"/>
            </a:lnSpc>
          </a:pPr>
          <a:r>
            <a:rPr lang="en-GB" sz="1600" dirty="0">
              <a:latin typeface="Arial" panose="020B0604020202020204" pitchFamily="34" charset="0"/>
              <a:cs typeface="Arial" panose="020B0604020202020204" pitchFamily="34" charset="0"/>
            </a:rPr>
            <a:t>Thank you for listening, and if you have any questions, I will be happy to answer them or take any feedback. </a:t>
          </a:r>
          <a:endParaRPr lang="en-US" sz="1600" dirty="0">
            <a:latin typeface="Arial" panose="020B0604020202020204" pitchFamily="34" charset="0"/>
            <a:cs typeface="Arial" panose="020B0604020202020204" pitchFamily="34" charset="0"/>
          </a:endParaRPr>
        </a:p>
      </dgm:t>
    </dgm:pt>
    <dgm:pt modelId="{9CF9E51F-073E-4576-AB19-311580066342}" type="parTrans" cxnId="{97D0D932-870D-40C4-B9D8-B822AB04A05F}">
      <dgm:prSet/>
      <dgm:spPr/>
      <dgm:t>
        <a:bodyPr/>
        <a:lstStyle/>
        <a:p>
          <a:endParaRPr lang="en-US"/>
        </a:p>
      </dgm:t>
    </dgm:pt>
    <dgm:pt modelId="{F74CA7DE-F957-41A2-944D-8C3F95035DDE}" type="sibTrans" cxnId="{97D0D932-870D-40C4-B9D8-B822AB04A05F}">
      <dgm:prSet/>
      <dgm:spPr/>
      <dgm:t>
        <a:bodyPr/>
        <a:lstStyle/>
        <a:p>
          <a:endParaRPr lang="en-US"/>
        </a:p>
      </dgm:t>
    </dgm:pt>
    <dgm:pt modelId="{F2CC6A72-EC95-41BF-A9FF-A32A240CFD2D}" type="pres">
      <dgm:prSet presAssocID="{3C4BCC99-BBB6-4ED1-BC2D-30753F15AEAC}" presName="root" presStyleCnt="0">
        <dgm:presLayoutVars>
          <dgm:dir/>
          <dgm:resizeHandles val="exact"/>
        </dgm:presLayoutVars>
      </dgm:prSet>
      <dgm:spPr/>
    </dgm:pt>
    <dgm:pt modelId="{647F2AA6-20CF-45CA-8C18-47EEF003C4AD}" type="pres">
      <dgm:prSet presAssocID="{440CD821-BA49-4B38-A890-71A0D615CEBD}" presName="compNode" presStyleCnt="0"/>
      <dgm:spPr/>
    </dgm:pt>
    <dgm:pt modelId="{57D29530-A713-41B4-A12D-29345D220B53}" type="pres">
      <dgm:prSet presAssocID="{440CD821-BA49-4B38-A890-71A0D615CEBD}" presName="bgRect" presStyleLbl="bgShp" presStyleIdx="0" presStyleCnt="2"/>
      <dgm:spPr/>
    </dgm:pt>
    <dgm:pt modelId="{A9AEF749-44CF-41C9-A82A-8FB3F4BF2E43}" type="pres">
      <dgm:prSet presAssocID="{440CD821-BA49-4B38-A890-71A0D615CE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Person"/>
        </a:ext>
      </dgm:extLst>
    </dgm:pt>
    <dgm:pt modelId="{01371AF9-58D0-404E-99E3-DE818357B88A}" type="pres">
      <dgm:prSet presAssocID="{440CD821-BA49-4B38-A890-71A0D615CEBD}" presName="spaceRect" presStyleCnt="0"/>
      <dgm:spPr/>
    </dgm:pt>
    <dgm:pt modelId="{B508A1F5-AAF3-4023-A67C-790E6C16BE0C}" type="pres">
      <dgm:prSet presAssocID="{440CD821-BA49-4B38-A890-71A0D615CEBD}" presName="parTx" presStyleLbl="revTx" presStyleIdx="0" presStyleCnt="2">
        <dgm:presLayoutVars>
          <dgm:chMax val="0"/>
          <dgm:chPref val="0"/>
        </dgm:presLayoutVars>
      </dgm:prSet>
      <dgm:spPr/>
    </dgm:pt>
    <dgm:pt modelId="{CFA70C56-5834-48BA-B5D3-44BDFF5685F0}" type="pres">
      <dgm:prSet presAssocID="{EEE6C6B4-A023-47B0-84F8-46522A882A0D}" presName="sibTrans" presStyleCnt="0"/>
      <dgm:spPr/>
    </dgm:pt>
    <dgm:pt modelId="{24A086FF-D8F0-4E0B-A562-43FCC8E5305F}" type="pres">
      <dgm:prSet presAssocID="{61C8A144-6A61-4A49-9C11-D4A266AC427C}" presName="compNode" presStyleCnt="0"/>
      <dgm:spPr/>
    </dgm:pt>
    <dgm:pt modelId="{5660A5ED-FB09-4B37-836A-892F60892447}" type="pres">
      <dgm:prSet presAssocID="{61C8A144-6A61-4A49-9C11-D4A266AC427C}" presName="bgRect" presStyleLbl="bgShp" presStyleIdx="1" presStyleCnt="2"/>
      <dgm:spPr/>
    </dgm:pt>
    <dgm:pt modelId="{06AD4293-A0F3-487C-8822-5F5B9C9F7F44}" type="pres">
      <dgm:prSet presAssocID="{61C8A144-6A61-4A49-9C11-D4A266AC427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pping Hands"/>
        </a:ext>
      </dgm:extLst>
    </dgm:pt>
    <dgm:pt modelId="{332F0FC4-B46D-4AEC-9B23-50FB8D32A006}" type="pres">
      <dgm:prSet presAssocID="{61C8A144-6A61-4A49-9C11-D4A266AC427C}" presName="spaceRect" presStyleCnt="0"/>
      <dgm:spPr/>
    </dgm:pt>
    <dgm:pt modelId="{DAD7DAA7-DC09-444F-8FEC-1494A74615D7}" type="pres">
      <dgm:prSet presAssocID="{61C8A144-6A61-4A49-9C11-D4A266AC427C}" presName="parTx" presStyleLbl="revTx" presStyleIdx="1" presStyleCnt="2">
        <dgm:presLayoutVars>
          <dgm:chMax val="0"/>
          <dgm:chPref val="0"/>
        </dgm:presLayoutVars>
      </dgm:prSet>
      <dgm:spPr/>
    </dgm:pt>
  </dgm:ptLst>
  <dgm:cxnLst>
    <dgm:cxn modelId="{97D0D932-870D-40C4-B9D8-B822AB04A05F}" srcId="{3C4BCC99-BBB6-4ED1-BC2D-30753F15AEAC}" destId="{61C8A144-6A61-4A49-9C11-D4A266AC427C}" srcOrd="1" destOrd="0" parTransId="{9CF9E51F-073E-4576-AB19-311580066342}" sibTransId="{F74CA7DE-F957-41A2-944D-8C3F95035DDE}"/>
    <dgm:cxn modelId="{71CCD433-95F5-46E0-B690-2995F9BD18DC}" type="presOf" srcId="{440CD821-BA49-4B38-A890-71A0D615CEBD}" destId="{B508A1F5-AAF3-4023-A67C-790E6C16BE0C}" srcOrd="0" destOrd="0" presId="urn:microsoft.com/office/officeart/2018/2/layout/IconVerticalSolidList"/>
    <dgm:cxn modelId="{469C99AD-B4F1-4FD8-A46D-227778A80435}" type="presOf" srcId="{3C4BCC99-BBB6-4ED1-BC2D-30753F15AEAC}" destId="{F2CC6A72-EC95-41BF-A9FF-A32A240CFD2D}" srcOrd="0" destOrd="0" presId="urn:microsoft.com/office/officeart/2018/2/layout/IconVerticalSolidList"/>
    <dgm:cxn modelId="{66121CBA-A7E2-45BA-9BEC-48B3284EC08F}" srcId="{3C4BCC99-BBB6-4ED1-BC2D-30753F15AEAC}" destId="{440CD821-BA49-4B38-A890-71A0D615CEBD}" srcOrd="0" destOrd="0" parTransId="{27706FFD-D55B-4D8B-ABA4-05E22E55E214}" sibTransId="{EEE6C6B4-A023-47B0-84F8-46522A882A0D}"/>
    <dgm:cxn modelId="{F495BBE3-3A2A-4BCE-976A-2BBE4B26F1CC}" type="presOf" srcId="{61C8A144-6A61-4A49-9C11-D4A266AC427C}" destId="{DAD7DAA7-DC09-444F-8FEC-1494A74615D7}" srcOrd="0" destOrd="0" presId="urn:microsoft.com/office/officeart/2018/2/layout/IconVerticalSolidList"/>
    <dgm:cxn modelId="{73077FD1-E139-4B81-8459-471B2E11C812}" type="presParOf" srcId="{F2CC6A72-EC95-41BF-A9FF-A32A240CFD2D}" destId="{647F2AA6-20CF-45CA-8C18-47EEF003C4AD}" srcOrd="0" destOrd="0" presId="urn:microsoft.com/office/officeart/2018/2/layout/IconVerticalSolidList"/>
    <dgm:cxn modelId="{6373EFFE-D9D6-46A6-B126-30DDB93647AB}" type="presParOf" srcId="{647F2AA6-20CF-45CA-8C18-47EEF003C4AD}" destId="{57D29530-A713-41B4-A12D-29345D220B53}" srcOrd="0" destOrd="0" presId="urn:microsoft.com/office/officeart/2018/2/layout/IconVerticalSolidList"/>
    <dgm:cxn modelId="{42884ECD-5069-4A38-A37F-46BD20194468}" type="presParOf" srcId="{647F2AA6-20CF-45CA-8C18-47EEF003C4AD}" destId="{A9AEF749-44CF-41C9-A82A-8FB3F4BF2E43}" srcOrd="1" destOrd="0" presId="urn:microsoft.com/office/officeart/2018/2/layout/IconVerticalSolidList"/>
    <dgm:cxn modelId="{34889F5D-56E2-471D-9525-50408EA4653E}" type="presParOf" srcId="{647F2AA6-20CF-45CA-8C18-47EEF003C4AD}" destId="{01371AF9-58D0-404E-99E3-DE818357B88A}" srcOrd="2" destOrd="0" presId="urn:microsoft.com/office/officeart/2018/2/layout/IconVerticalSolidList"/>
    <dgm:cxn modelId="{0B85E166-6ECF-4C79-B460-9521AAF28C73}" type="presParOf" srcId="{647F2AA6-20CF-45CA-8C18-47EEF003C4AD}" destId="{B508A1F5-AAF3-4023-A67C-790E6C16BE0C}" srcOrd="3" destOrd="0" presId="urn:microsoft.com/office/officeart/2018/2/layout/IconVerticalSolidList"/>
    <dgm:cxn modelId="{A02A5384-F008-4C3D-BBDA-8FEDF613B78C}" type="presParOf" srcId="{F2CC6A72-EC95-41BF-A9FF-A32A240CFD2D}" destId="{CFA70C56-5834-48BA-B5D3-44BDFF5685F0}" srcOrd="1" destOrd="0" presId="urn:microsoft.com/office/officeart/2018/2/layout/IconVerticalSolidList"/>
    <dgm:cxn modelId="{9ACC6A25-A60C-4C05-A96A-5DF348503D98}" type="presParOf" srcId="{F2CC6A72-EC95-41BF-A9FF-A32A240CFD2D}" destId="{24A086FF-D8F0-4E0B-A562-43FCC8E5305F}" srcOrd="2" destOrd="0" presId="urn:microsoft.com/office/officeart/2018/2/layout/IconVerticalSolidList"/>
    <dgm:cxn modelId="{858888C3-6651-42B1-926F-5748B3DD857F}" type="presParOf" srcId="{24A086FF-D8F0-4E0B-A562-43FCC8E5305F}" destId="{5660A5ED-FB09-4B37-836A-892F60892447}" srcOrd="0" destOrd="0" presId="urn:microsoft.com/office/officeart/2018/2/layout/IconVerticalSolidList"/>
    <dgm:cxn modelId="{3622A36A-D506-4140-AC85-D0F34486E021}" type="presParOf" srcId="{24A086FF-D8F0-4E0B-A562-43FCC8E5305F}" destId="{06AD4293-A0F3-487C-8822-5F5B9C9F7F44}" srcOrd="1" destOrd="0" presId="urn:microsoft.com/office/officeart/2018/2/layout/IconVerticalSolidList"/>
    <dgm:cxn modelId="{CA4CA6AF-BA20-474E-9763-B44EE79480D1}" type="presParOf" srcId="{24A086FF-D8F0-4E0B-A562-43FCC8E5305F}" destId="{332F0FC4-B46D-4AEC-9B23-50FB8D32A006}" srcOrd="2" destOrd="0" presId="urn:microsoft.com/office/officeart/2018/2/layout/IconVerticalSolidList"/>
    <dgm:cxn modelId="{B4A53C11-3127-4260-8666-1F57E04963CB}" type="presParOf" srcId="{24A086FF-D8F0-4E0B-A562-43FCC8E5305F}" destId="{DAD7DAA7-DC09-444F-8FEC-1494A74615D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29530-A713-41B4-A12D-29345D220B53}">
      <dsp:nvSpPr>
        <dsp:cNvPr id="0" name=""/>
        <dsp:cNvSpPr/>
      </dsp:nvSpPr>
      <dsp:spPr>
        <a:xfrm>
          <a:off x="0" y="651081"/>
          <a:ext cx="10515600" cy="131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EF749-44CF-41C9-A82A-8FB3F4BF2E43}">
      <dsp:nvSpPr>
        <dsp:cNvPr id="0" name=""/>
        <dsp:cNvSpPr/>
      </dsp:nvSpPr>
      <dsp:spPr>
        <a:xfrm>
          <a:off x="397923" y="947057"/>
          <a:ext cx="723497" cy="7234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08A1F5-AAF3-4023-A67C-790E6C16BE0C}">
      <dsp:nvSpPr>
        <dsp:cNvPr id="0" name=""/>
        <dsp:cNvSpPr/>
      </dsp:nvSpPr>
      <dsp:spPr>
        <a:xfrm>
          <a:off x="1519344" y="651081"/>
          <a:ext cx="8996255" cy="131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18" tIns="139218" rIns="139218" bIns="139218"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In conclusion, the Shrewsbury and Telford maternity scandal demonstrates how misalignment across multiple layers of care can allow unsafe practises to persist, resulting in preventable harm to mothers and newborns. </a:t>
          </a:r>
          <a:endParaRPr lang="en-US" sz="1600" kern="1200" dirty="0">
            <a:latin typeface="Arial" panose="020B0604020202020204" pitchFamily="34" charset="0"/>
            <a:cs typeface="Arial" panose="020B0604020202020204" pitchFamily="34" charset="0"/>
          </a:endParaRPr>
        </a:p>
      </dsp:txBody>
      <dsp:txXfrm>
        <a:off x="1519344" y="651081"/>
        <a:ext cx="8996255" cy="1315450"/>
      </dsp:txXfrm>
    </dsp:sp>
    <dsp:sp modelId="{5660A5ED-FB09-4B37-836A-892F60892447}">
      <dsp:nvSpPr>
        <dsp:cNvPr id="0" name=""/>
        <dsp:cNvSpPr/>
      </dsp:nvSpPr>
      <dsp:spPr>
        <a:xfrm>
          <a:off x="0" y="2285428"/>
          <a:ext cx="10515600" cy="131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D4293-A0F3-487C-8822-5F5B9C9F7F44}">
      <dsp:nvSpPr>
        <dsp:cNvPr id="0" name=""/>
        <dsp:cNvSpPr/>
      </dsp:nvSpPr>
      <dsp:spPr>
        <a:xfrm>
          <a:off x="397923" y="2581404"/>
          <a:ext cx="723497" cy="7234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7DAA7-DC09-444F-8FEC-1494A74615D7}">
      <dsp:nvSpPr>
        <dsp:cNvPr id="0" name=""/>
        <dsp:cNvSpPr/>
      </dsp:nvSpPr>
      <dsp:spPr>
        <a:xfrm>
          <a:off x="1519344" y="2285428"/>
          <a:ext cx="8996255" cy="131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18" tIns="139218" rIns="139218" bIns="139218"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Thank you for listening, and if you have any questions, I will be happy to answer them or take any feedback. </a:t>
          </a:r>
          <a:endParaRPr lang="en-US" sz="1600" kern="1200" dirty="0">
            <a:latin typeface="Arial" panose="020B0604020202020204" pitchFamily="34" charset="0"/>
            <a:cs typeface="Arial" panose="020B0604020202020204" pitchFamily="34" charset="0"/>
          </a:endParaRPr>
        </a:p>
      </dsp:txBody>
      <dsp:txXfrm>
        <a:off x="1519344" y="2285428"/>
        <a:ext cx="8996255" cy="13154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8T20:47:46.88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12T17:26:03.057"/>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AF0E4F-4539-41E7-BBEF-AD5A92CC0A21}" type="datetimeFigureOut">
              <a:t>2/21/2026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1C71E8-B6CB-44FC-931F-FD9C2738B5C5}" type="slidenum">
              <a:t>‹#›</a:t>
            </a:fld>
            <a:endParaRPr lang="en-GB"/>
          </a:p>
        </p:txBody>
      </p:sp>
    </p:spTree>
    <p:extLst>
      <p:ext uri="{BB962C8B-B14F-4D97-AF65-F5344CB8AC3E}">
        <p14:creationId xmlns:p14="http://schemas.microsoft.com/office/powerpoint/2010/main" val="4221740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1C71E8-B6CB-44FC-931F-FD9C2738B5C5}" type="slidenum">
              <a:t>1</a:t>
            </a:fld>
            <a:endParaRPr lang="en-GB"/>
          </a:p>
        </p:txBody>
      </p:sp>
    </p:spTree>
    <p:extLst>
      <p:ext uri="{BB962C8B-B14F-4D97-AF65-F5344CB8AC3E}">
        <p14:creationId xmlns:p14="http://schemas.microsoft.com/office/powerpoint/2010/main" val="3854348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2/15/2026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52159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24481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28705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52103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73192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45564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09762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886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180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7283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2/15/2026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84981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2/15/2026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78897535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hyperlink" Target="https://www.england.nhs.uk/wp-content/uploads/2019/03/Saving-Babies-Lives-Care-Bundle-Version-Two-Updated-Final-Version.pdf" TargetMode="External"/><Relationship Id="rId3" Type="http://schemas.openxmlformats.org/officeDocument/2006/relationships/hyperlink" Target="https://www.cqc.org.uk/publications/surveys/maternity-survey" TargetMode="External"/><Relationship Id="rId7" Type="http://schemas.openxmlformats.org/officeDocument/2006/relationships/hyperlink" Target="https://www.england.nhs.uk/publication/three-year-delivery-plan-for-maternity-and-neonatal-services/" TargetMode="External"/><Relationship Id="rId2" Type="http://schemas.openxmlformats.org/officeDocument/2006/relationships/hyperlink" Target="https://www.cqc.org.uk/node/10661/book_pdf_print?utm_source=chatgpt.com" TargetMode="External"/><Relationship Id="rId1" Type="http://schemas.openxmlformats.org/officeDocument/2006/relationships/slideLayout" Target="../slideLayouts/slideLayout2.xml"/><Relationship Id="rId6" Type="http://schemas.openxmlformats.org/officeDocument/2006/relationships/hyperlink" Target="https://www.nice.org.uk/guidance/ng229/resources/fetal-monitoring-in-labour-pdf-66143844065221" TargetMode="External"/><Relationship Id="rId5" Type="http://schemas.openxmlformats.org/officeDocument/2006/relationships/hyperlink" Target="https://www.hqip.org.uk/national-programmes/" TargetMode="External"/><Relationship Id="rId4" Type="http://schemas.openxmlformats.org/officeDocument/2006/relationships/hyperlink" Target="https://assets.publishing.service.gov.uk/media/5a7ba0faed915d13110607c8/0947.pd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final-report-of-the-ockenden-review" TargetMode="External"/><Relationship Id="rId7" Type="http://schemas.openxmlformats.org/officeDocument/2006/relationships/hyperlink" Target="https://www.who.int/publications/i/item/9789240032705" TargetMode="External"/><Relationship Id="rId2" Type="http://schemas.openxmlformats.org/officeDocument/2006/relationships/hyperlink" Target="https://resolution.nhs.uk/resources/learning-from-avoidable-harm-in-maternity-services/"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reports/caring-change" TargetMode="External"/><Relationship Id="rId5" Type="http://schemas.openxmlformats.org/officeDocument/2006/relationships/hyperlink" Target="https://www.rcog.org.uk/media/3fopwy41/each-baby-counts-2015-full-report.pdf" TargetMode="External"/><Relationship Id="rId4" Type="http://schemas.openxmlformats.org/officeDocument/2006/relationships/hyperlink" Target="https://doi.org/10.1136/bmj.320.7237.7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B892A-998E-3972-2401-7FE54BC07ECE}"/>
              </a:ext>
            </a:extLst>
          </p:cNvPr>
          <p:cNvSpPr>
            <a:spLocks noGrp="1"/>
          </p:cNvSpPr>
          <p:nvPr>
            <p:ph type="ctrTitle"/>
          </p:nvPr>
        </p:nvSpPr>
        <p:spPr>
          <a:xfrm>
            <a:off x="890337" y="640080"/>
            <a:ext cx="4421595" cy="3566160"/>
          </a:xfrm>
        </p:spPr>
        <p:txBody>
          <a:bodyPr anchor="b">
            <a:noAutofit/>
          </a:bodyPr>
          <a:lstStyle/>
          <a:p>
            <a:r>
              <a:rPr lang="en-GB" sz="3600" b="1"/>
              <a:t>Root Cause Analysis of the Shrewsbury and Telford Maternity Scandal:</a:t>
            </a:r>
            <a:br>
              <a:rPr lang="en-GB" sz="3600" b="1"/>
            </a:br>
            <a:r>
              <a:rPr lang="en-GB" sz="3600" b="1"/>
              <a:t>A Quality Management Perspective</a:t>
            </a:r>
            <a:br>
              <a:rPr lang="en-GB" sz="3600"/>
            </a:br>
            <a:endParaRPr lang="en-GB" sz="3600"/>
          </a:p>
        </p:txBody>
      </p:sp>
      <p:sp>
        <p:nvSpPr>
          <p:cNvPr id="3" name="Subtitle 2">
            <a:extLst>
              <a:ext uri="{FF2B5EF4-FFF2-40B4-BE49-F238E27FC236}">
                <a16:creationId xmlns:a16="http://schemas.microsoft.com/office/drawing/2014/main" id="{89769633-660A-B811-DA24-AACFF3C4E60C}"/>
              </a:ext>
            </a:extLst>
          </p:cNvPr>
          <p:cNvSpPr>
            <a:spLocks noGrp="1"/>
          </p:cNvSpPr>
          <p:nvPr>
            <p:ph type="subTitle" idx="1"/>
          </p:nvPr>
        </p:nvSpPr>
        <p:spPr>
          <a:xfrm>
            <a:off x="596556" y="4333044"/>
            <a:ext cx="5194644" cy="2524956"/>
          </a:xfrm>
        </p:spPr>
        <p:txBody>
          <a:bodyPr vert="horz" lIns="91440" tIns="45720" rIns="91440" bIns="45720" rtlCol="0" anchor="t">
            <a:noAutofit/>
          </a:bodyPr>
          <a:lstStyle/>
          <a:p>
            <a:endParaRPr lang="en-GB" sz="1200" dirty="0">
              <a:latin typeface="Arial"/>
              <a:cs typeface="Arial"/>
            </a:endParaRPr>
          </a:p>
          <a:p>
            <a:r>
              <a:rPr lang="en-GB" sz="1400" dirty="0">
                <a:latin typeface="Arial"/>
                <a:cs typeface="Arial"/>
              </a:rPr>
              <a:t>Name Nabeela Begum</a:t>
            </a:r>
          </a:p>
          <a:p>
            <a:r>
              <a:rPr lang="en-GB" sz="1400" dirty="0">
                <a:latin typeface="Arial"/>
                <a:cs typeface="Arial"/>
              </a:rPr>
              <a:t>Student Number: 2216501</a:t>
            </a:r>
          </a:p>
          <a:p>
            <a:r>
              <a:rPr lang="en-GB" sz="1400">
                <a:latin typeface="Arial"/>
                <a:cs typeface="Arial"/>
              </a:rPr>
              <a:t>Module </a:t>
            </a:r>
            <a:r>
              <a:rPr lang="en-GB" sz="1400" dirty="0">
                <a:latin typeface="Arial"/>
                <a:cs typeface="Arial"/>
              </a:rPr>
              <a:t>C</a:t>
            </a:r>
            <a:r>
              <a:rPr lang="en-GB" sz="1400">
                <a:latin typeface="Arial"/>
                <a:cs typeface="Arial"/>
              </a:rPr>
              <a:t>ode</a:t>
            </a:r>
            <a:r>
              <a:rPr lang="en-GB" sz="1400" dirty="0">
                <a:latin typeface="Arial"/>
                <a:cs typeface="Arial"/>
              </a:rPr>
              <a:t>: LCHS7006 </a:t>
            </a:r>
          </a:p>
          <a:p>
            <a:r>
              <a:rPr lang="en-GB" sz="1400" dirty="0">
                <a:latin typeface="Arial"/>
                <a:cs typeface="Arial"/>
              </a:rPr>
              <a:t>Module: Quality Assurance and Service Improvements</a:t>
            </a:r>
          </a:p>
          <a:p>
            <a:r>
              <a:rPr lang="en-GB" sz="1400" dirty="0">
                <a:latin typeface="Arial"/>
                <a:cs typeface="Arial"/>
              </a:rPr>
              <a:t>Lecturer: Dr Fahad Khan </a:t>
            </a:r>
          </a:p>
          <a:p>
            <a:r>
              <a:rPr lang="en-GB" sz="1400" dirty="0">
                <a:latin typeface="Arial"/>
                <a:cs typeface="Arial"/>
              </a:rPr>
              <a:t>Assignment Title: Component 1: Individual Presentation</a:t>
            </a:r>
          </a:p>
          <a:p>
            <a:endParaRPr lang="en-GB" dirty="0"/>
          </a:p>
        </p:txBody>
      </p:sp>
      <p:sp>
        <p:nvSpPr>
          <p:cNvPr id="16"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68A9B2"/>
          </a:solidFill>
          <a:ln w="38100" cap="rnd">
            <a:solidFill>
              <a:srgbClr val="68A9B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spheres in a blurry effect">
            <a:extLst>
              <a:ext uri="{FF2B5EF4-FFF2-40B4-BE49-F238E27FC236}">
                <a16:creationId xmlns:a16="http://schemas.microsoft.com/office/drawing/2014/main" id="{E3B6F896-3D48-BDDA-31B9-E3DE389AF785}"/>
              </a:ext>
            </a:extLst>
          </p:cNvPr>
          <p:cNvPicPr>
            <a:picLocks noChangeAspect="1"/>
          </p:cNvPicPr>
          <p:nvPr/>
        </p:nvPicPr>
        <p:blipFill>
          <a:blip r:embed="rId3"/>
          <a:srcRect l="11885" r="1188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24840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76BD-CCB5-8B53-723E-2A0A6DE573F1}"/>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F1D13C0C-758B-FD30-D565-FB11EA7B76D6}"/>
              </a:ext>
            </a:extLst>
          </p:cNvPr>
          <p:cNvSpPr>
            <a:spLocks noGrp="1"/>
          </p:cNvSpPr>
          <p:nvPr>
            <p:ph idx="1"/>
          </p:nvPr>
        </p:nvSpPr>
        <p:spPr>
          <a:xfrm>
            <a:off x="1037167" y="1947334"/>
            <a:ext cx="10117666" cy="4910666"/>
          </a:xfrm>
        </p:spPr>
        <p:txBody>
          <a:bodyPr>
            <a:normAutofit fontScale="55000" lnSpcReduction="20000"/>
          </a:bodyPr>
          <a:lstStyle/>
          <a:p>
            <a:pPr>
              <a:lnSpc>
                <a:spcPct val="120000"/>
              </a:lnSpc>
            </a:pPr>
            <a:r>
              <a:rPr lang="en-GB" sz="2900" dirty="0">
                <a:latin typeface="Arial" panose="020B0604020202020204" pitchFamily="34" charset="0"/>
                <a:cs typeface="Arial" panose="020B0604020202020204" pitchFamily="34" charset="0"/>
              </a:rPr>
              <a:t>Between the 1970s and 2019, the Shrewsbury and Telford Hospital NHS Trust experienced sustained and serious failures in maternity care, resulting in widespread and avoidable harm to women and babies. These failures included stillbirths, neonatal deaths, maternal deaths, and long-term physical and psychological injuries, significantly impacting the quality of life of affected families (Ockenden, 2022). Despite repeated warning signs over several decades, including concerns raised by families, frontline staff, and clinicians, unsafe practices persisted without effective organisational intervention.</a:t>
            </a:r>
          </a:p>
          <a:p>
            <a:pPr>
              <a:lnSpc>
                <a:spcPct val="120000"/>
              </a:lnSpc>
            </a:pPr>
            <a:r>
              <a:rPr lang="en-GB" sz="2900" dirty="0">
                <a:latin typeface="Arial" panose="020B0604020202020204" pitchFamily="34" charset="0"/>
                <a:cs typeface="Arial" panose="020B0604020202020204" pitchFamily="34" charset="0"/>
              </a:rPr>
              <a:t>The Trust was characterised by a culture in which legitimate safety concerns were frequently dismissed or minimised, contributing to a breakdown in trust between service users and maternity services. This environment reflected deeper systemic failures in clinical governance, leadership, incident reporting, and organisational learning, rather than isolated clinical error. As a result, opportunities to identify patterns of harm and implement timely corrective action were repeatedly missed (Care Quality Commission, 2025; Francis, 2013).</a:t>
            </a:r>
          </a:p>
          <a:p>
            <a:pPr>
              <a:lnSpc>
                <a:spcPct val="120000"/>
              </a:lnSpc>
            </a:pPr>
            <a:r>
              <a:rPr lang="en-GB" sz="2900" dirty="0">
                <a:latin typeface="Arial" panose="020B0604020202020204" pitchFamily="34" charset="0"/>
                <a:cs typeface="Arial" panose="020B0604020202020204" pitchFamily="34" charset="0"/>
              </a:rPr>
              <a:t>These long-standing quality failures ultimately prompted an independent investigation, culminating in the publication of the Final Ockenden Review in 2022. The review exposed fundamental weaknesses in governance, quality assurance systems, and adherence to national maternity safety guidance. Its findings underscored the urgent need for systemic reform within maternity services, emphasising the importance of safety, accountability, compassionate care, and a learning-oriented organisational culture to prevent future harm (Ockenden, 2022; NICE, 2022).</a:t>
            </a:r>
          </a:p>
          <a:p>
            <a:pPr marL="0" indent="0">
              <a:buNone/>
            </a:pPr>
            <a:endParaRPr lang="en-GB"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8909F6C3-0D87-64E0-303F-F8168749951D}"/>
              </a:ext>
            </a:extLst>
          </p:cNvPr>
          <p:cNvPicPr>
            <a:picLocks noChangeAspect="1"/>
          </p:cNvPicPr>
          <p:nvPr/>
        </p:nvPicPr>
        <p:blipFill>
          <a:blip r:embed="rId2"/>
          <a:stretch>
            <a:fillRect/>
          </a:stretch>
        </p:blipFill>
        <p:spPr>
          <a:xfrm>
            <a:off x="8576600" y="58274"/>
            <a:ext cx="3220793" cy="1632414"/>
          </a:xfrm>
          <a:prstGeom prst="rect">
            <a:avLst/>
          </a:prstGeom>
        </p:spPr>
      </p:pic>
    </p:spTree>
    <p:extLst>
      <p:ext uri="{BB962C8B-B14F-4D97-AF65-F5344CB8AC3E}">
        <p14:creationId xmlns:p14="http://schemas.microsoft.com/office/powerpoint/2010/main" val="3779471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3DFC-9518-DE04-B013-F3A46F99A36D}"/>
              </a:ext>
            </a:extLst>
          </p:cNvPr>
          <p:cNvSpPr>
            <a:spLocks noGrp="1"/>
          </p:cNvSpPr>
          <p:nvPr>
            <p:ph type="title"/>
          </p:nvPr>
        </p:nvSpPr>
        <p:spPr/>
        <p:txBody>
          <a:bodyPr/>
          <a:lstStyle/>
          <a:p>
            <a:r>
              <a:rPr lang="en-GB" dirty="0"/>
              <a:t>What went wrong</a:t>
            </a:r>
          </a:p>
        </p:txBody>
      </p:sp>
      <p:sp>
        <p:nvSpPr>
          <p:cNvPr id="3" name="Content Placeholder 2">
            <a:extLst>
              <a:ext uri="{FF2B5EF4-FFF2-40B4-BE49-F238E27FC236}">
                <a16:creationId xmlns:a16="http://schemas.microsoft.com/office/drawing/2014/main" id="{2305E358-FBF4-25FC-5A2D-76DF6008D3CC}"/>
              </a:ext>
            </a:extLst>
          </p:cNvPr>
          <p:cNvSpPr>
            <a:spLocks noGrp="1"/>
          </p:cNvSpPr>
          <p:nvPr>
            <p:ph idx="1"/>
          </p:nvPr>
        </p:nvSpPr>
        <p:spPr>
          <a:xfrm>
            <a:off x="406400" y="1838420"/>
            <a:ext cx="7975600" cy="4801617"/>
          </a:xfrm>
        </p:spPr>
        <p:txBody>
          <a:bodyPr>
            <a:noAutofit/>
          </a:bodyPr>
          <a:lstStyle/>
          <a:p>
            <a:pPr>
              <a:lnSpc>
                <a:spcPct val="120000"/>
              </a:lnSpc>
            </a:pPr>
            <a:r>
              <a:rPr lang="en-GB" sz="1600" dirty="0">
                <a:latin typeface="Arial" panose="020B0604020202020204" pitchFamily="34" charset="0"/>
                <a:cs typeface="Arial" panose="020B0604020202020204" pitchFamily="34" charset="0"/>
              </a:rPr>
              <a:t>Poor recognition of maternal and fetal deterioration with early warning signs frequently missed or not acted upon promptly (Ockenden, 2022). </a:t>
            </a:r>
          </a:p>
          <a:p>
            <a:pPr>
              <a:lnSpc>
                <a:spcPct val="120000"/>
              </a:lnSpc>
            </a:pPr>
            <a:r>
              <a:rPr lang="en-GB" sz="1600" dirty="0">
                <a:latin typeface="Arial" panose="020B0604020202020204" pitchFamily="34" charset="0"/>
                <a:cs typeface="Arial" panose="020B0604020202020204" pitchFamily="34" charset="0"/>
              </a:rPr>
              <a:t>Inadequate interpretation of fetal heart monitoring (CTG) traces resulted in delayed identification of fetal distress, increasing the risk of avoidable neonatal harm (Ockenden, 2022; RCOG, 2017). </a:t>
            </a:r>
          </a:p>
          <a:p>
            <a:pPr>
              <a:lnSpc>
                <a:spcPct val="120000"/>
              </a:lnSpc>
            </a:pPr>
            <a:r>
              <a:rPr lang="en-GB" sz="1600" dirty="0">
                <a:latin typeface="Arial" panose="020B0604020202020204" pitchFamily="34" charset="0"/>
                <a:cs typeface="Arial" panose="020B0604020202020204" pitchFamily="34" charset="0"/>
              </a:rPr>
              <a:t>Failure to escalate concerns to senior clinicians (Care Quality Commission, 2024). Addressing this can empower staff to escalate timely, reinforcing a culture of safety.</a:t>
            </a:r>
          </a:p>
          <a:p>
            <a:pPr>
              <a:lnSpc>
                <a:spcPct val="120000"/>
              </a:lnSpc>
            </a:pPr>
            <a:r>
              <a:rPr lang="en-GB" sz="1600" dirty="0">
                <a:latin typeface="Arial" panose="020B0604020202020204" pitchFamily="34" charset="0"/>
                <a:cs typeface="Arial" panose="020B0604020202020204" pitchFamily="34" charset="0"/>
              </a:rPr>
              <a:t>Poor communication and handover between midwives and doctors (Dixon-Woods et al., 2014).</a:t>
            </a:r>
          </a:p>
          <a:p>
            <a:pPr>
              <a:lnSpc>
                <a:spcPct val="120000"/>
              </a:lnSpc>
            </a:pPr>
            <a:r>
              <a:rPr lang="en-GB" sz="1600" dirty="0">
                <a:latin typeface="Arial" panose="020B0604020202020204" pitchFamily="34" charset="0"/>
                <a:cs typeface="Arial" panose="020B0604020202020204" pitchFamily="34" charset="0"/>
              </a:rPr>
              <a:t>Families’ concerns dismissed or ignored</a:t>
            </a:r>
          </a:p>
          <a:p>
            <a:pPr>
              <a:lnSpc>
                <a:spcPct val="120000"/>
              </a:lnSpc>
            </a:pPr>
            <a:r>
              <a:rPr lang="en-GB" sz="1600" dirty="0">
                <a:latin typeface="Arial" panose="020B0604020202020204" pitchFamily="34" charset="0"/>
                <a:cs typeface="Arial" panose="020B0604020202020204" pitchFamily="34" charset="0"/>
              </a:rPr>
              <a:t>National maternity safety guidelines are not followed consistently</a:t>
            </a:r>
          </a:p>
          <a:p>
            <a:pPr>
              <a:lnSpc>
                <a:spcPct val="120000"/>
              </a:lnSpc>
            </a:pPr>
            <a:r>
              <a:rPr lang="en-GB" sz="1600" dirty="0">
                <a:latin typeface="Arial" panose="020B0604020202020204" pitchFamily="34" charset="0"/>
                <a:cs typeface="Arial" panose="020B0604020202020204" pitchFamily="34" charset="0"/>
              </a:rPr>
              <a:t>These incidents arose not from one mistake, but from a series of small vulnerabilities coming together, which unfortunately let unsafe care slip through our safeguards (NHS England, 2019). </a:t>
            </a:r>
            <a:r>
              <a:rPr lang="de-DE" sz="1600" dirty="0">
                <a:latin typeface="Arial" panose="020B0604020202020204" pitchFamily="34" charset="0"/>
                <a:cs typeface="Arial" panose="020B0604020202020204" pitchFamily="34" charset="0"/>
              </a:rPr>
              <a:t>                                   </a:t>
            </a:r>
          </a:p>
          <a:p>
            <a:pPr marL="0" indent="0">
              <a:buNone/>
            </a:pPr>
            <a:r>
              <a:rPr lang="de-DE"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8E45A5C-2EAC-73B5-CB28-CDC7A39431BA}"/>
              </a:ext>
            </a:extLst>
          </p:cNvPr>
          <p:cNvPicPr>
            <a:picLocks noChangeAspect="1"/>
          </p:cNvPicPr>
          <p:nvPr/>
        </p:nvPicPr>
        <p:blipFill>
          <a:blip r:embed="rId2"/>
          <a:stretch>
            <a:fillRect/>
          </a:stretch>
        </p:blipFill>
        <p:spPr>
          <a:xfrm>
            <a:off x="8382001" y="1838420"/>
            <a:ext cx="3611336" cy="2684802"/>
          </a:xfrm>
          <a:prstGeom prst="rect">
            <a:avLst/>
          </a:prstGeom>
        </p:spPr>
      </p:pic>
    </p:spTree>
    <p:extLst>
      <p:ext uri="{BB962C8B-B14F-4D97-AF65-F5344CB8AC3E}">
        <p14:creationId xmlns:p14="http://schemas.microsoft.com/office/powerpoint/2010/main" val="284336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58" name="Rectangle 57">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D67E83-8CDC-1C9E-C94D-CF3DA087D467}"/>
              </a:ext>
            </a:extLst>
          </p:cNvPr>
          <p:cNvSpPr>
            <a:spLocks noGrp="1"/>
          </p:cNvSpPr>
          <p:nvPr>
            <p:ph type="title"/>
          </p:nvPr>
        </p:nvSpPr>
        <p:spPr>
          <a:xfrm>
            <a:off x="638881" y="839865"/>
            <a:ext cx="10909640" cy="904970"/>
          </a:xfrm>
        </p:spPr>
        <p:txBody>
          <a:bodyPr vert="horz" lIns="91440" tIns="45720" rIns="91440" bIns="45720" rtlCol="0" anchor="ctr">
            <a:normAutofit/>
          </a:bodyPr>
          <a:lstStyle/>
          <a:p>
            <a:pPr algn="ctr">
              <a:lnSpc>
                <a:spcPct val="90000"/>
              </a:lnSpc>
            </a:pPr>
            <a:r>
              <a:rPr lang="en-US" sz="5600"/>
              <a:t>Applying the Swiss cheese model</a:t>
            </a:r>
          </a:p>
        </p:txBody>
      </p:sp>
      <p:sp>
        <p:nvSpPr>
          <p:cNvPr id="10" name="TextBox 9">
            <a:extLst>
              <a:ext uri="{FF2B5EF4-FFF2-40B4-BE49-F238E27FC236}">
                <a16:creationId xmlns:a16="http://schemas.microsoft.com/office/drawing/2014/main" id="{C0EC1AB8-0A79-74EA-6A0D-C04630CCB280}"/>
              </a:ext>
            </a:extLst>
          </p:cNvPr>
          <p:cNvSpPr txBox="1"/>
          <p:nvPr/>
        </p:nvSpPr>
        <p:spPr>
          <a:xfrm>
            <a:off x="9365677" y="5922703"/>
            <a:ext cx="2102021" cy="904969"/>
          </a:xfrm>
          <a:prstGeom prst="rect">
            <a:avLst/>
          </a:prstGeom>
        </p:spPr>
        <p:txBody>
          <a:bodyPr vert="horz" lIns="91440" tIns="45720" rIns="91440" bIns="45720" rtlCol="0" anchor="ctr">
            <a:normAutofit/>
          </a:bodyPr>
          <a:lstStyle/>
          <a:p>
            <a:pPr algn="ctr">
              <a:lnSpc>
                <a:spcPct val="110000"/>
              </a:lnSpc>
              <a:spcBef>
                <a:spcPts val="1000"/>
              </a:spcBef>
            </a:pPr>
            <a:r>
              <a:rPr lang="en-US" sz="1200" dirty="0">
                <a:latin typeface="Arial" panose="020B0604020202020204" pitchFamily="34" charset="0"/>
                <a:cs typeface="Arial" panose="020B0604020202020204" pitchFamily="34" charset="0"/>
              </a:rPr>
              <a:t>(Reason, 2000)</a:t>
            </a:r>
          </a:p>
        </p:txBody>
      </p:sp>
      <p:pic>
        <p:nvPicPr>
          <p:cNvPr id="7" name="Picture 6" descr="A diagram of cheese model&#10;&#10;AI-generated content may be incorrect.">
            <a:extLst>
              <a:ext uri="{FF2B5EF4-FFF2-40B4-BE49-F238E27FC236}">
                <a16:creationId xmlns:a16="http://schemas.microsoft.com/office/drawing/2014/main" id="{9C70C262-8051-0B62-616D-6D53662E0C45}"/>
              </a:ext>
            </a:extLst>
          </p:cNvPr>
          <p:cNvPicPr>
            <a:picLocks noChangeAspect="1"/>
          </p:cNvPicPr>
          <p:nvPr/>
        </p:nvPicPr>
        <p:blipFill>
          <a:blip r:embed="rId2"/>
          <a:stretch>
            <a:fillRect/>
          </a:stretch>
        </p:blipFill>
        <p:spPr>
          <a:xfrm>
            <a:off x="772886" y="1812143"/>
            <a:ext cx="10580914" cy="4311071"/>
          </a:xfrm>
          <a:prstGeom prst="rect">
            <a:avLst/>
          </a:prstGeom>
        </p:spPr>
      </p:pic>
      <p:sp>
        <p:nvSpPr>
          <p:cNvPr id="4" name="TextBox 3">
            <a:extLst>
              <a:ext uri="{FF2B5EF4-FFF2-40B4-BE49-F238E27FC236}">
                <a16:creationId xmlns:a16="http://schemas.microsoft.com/office/drawing/2014/main" id="{7E700568-CC68-623C-5590-3C2E0C9C8D6F}"/>
              </a:ext>
            </a:extLst>
          </p:cNvPr>
          <p:cNvSpPr txBox="1"/>
          <p:nvPr/>
        </p:nvSpPr>
        <p:spPr>
          <a:xfrm>
            <a:off x="1363133" y="6151166"/>
            <a:ext cx="1727200" cy="461665"/>
          </a:xfrm>
          <a:prstGeom prst="rect">
            <a:avLst/>
          </a:prstGeom>
          <a:noFill/>
        </p:spPr>
        <p:txBody>
          <a:bodyPr wrap="square">
            <a:spAutoFit/>
          </a:bodyPr>
          <a:lstStyle/>
          <a:p>
            <a:r>
              <a:rPr lang="de-DE" sz="1200" dirty="0">
                <a:latin typeface="Arial" panose="020B0604020202020204" pitchFamily="34" charset="0"/>
                <a:cs typeface="Arial" panose="020B0604020202020204" pitchFamily="34" charset="0"/>
              </a:rPr>
              <a:t>(NHS England, 2023; NHS England, 2019)</a:t>
            </a:r>
          </a:p>
        </p:txBody>
      </p:sp>
      <p:sp>
        <p:nvSpPr>
          <p:cNvPr id="6" name="TextBox 5">
            <a:extLst>
              <a:ext uri="{FF2B5EF4-FFF2-40B4-BE49-F238E27FC236}">
                <a16:creationId xmlns:a16="http://schemas.microsoft.com/office/drawing/2014/main" id="{63AF8142-F85E-D535-8826-3F26A7D308C8}"/>
              </a:ext>
            </a:extLst>
          </p:cNvPr>
          <p:cNvSpPr txBox="1"/>
          <p:nvPr/>
        </p:nvSpPr>
        <p:spPr>
          <a:xfrm>
            <a:off x="3166533" y="6151166"/>
            <a:ext cx="1591734" cy="646331"/>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(Care Quality Commission (CQC), 2024)</a:t>
            </a:r>
          </a:p>
        </p:txBody>
      </p:sp>
      <p:sp>
        <p:nvSpPr>
          <p:cNvPr id="9" name="TextBox 8">
            <a:extLst>
              <a:ext uri="{FF2B5EF4-FFF2-40B4-BE49-F238E27FC236}">
                <a16:creationId xmlns:a16="http://schemas.microsoft.com/office/drawing/2014/main" id="{8B2D046A-F104-F196-FF55-1BDBE5BF3DDE}"/>
              </a:ext>
            </a:extLst>
          </p:cNvPr>
          <p:cNvSpPr txBox="1"/>
          <p:nvPr/>
        </p:nvSpPr>
        <p:spPr>
          <a:xfrm>
            <a:off x="4872165" y="6151165"/>
            <a:ext cx="1242811"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(NICE, 2022; RCOG, 2017)</a:t>
            </a:r>
          </a:p>
        </p:txBody>
      </p:sp>
      <p:sp>
        <p:nvSpPr>
          <p:cNvPr id="12" name="TextBox 11">
            <a:extLst>
              <a:ext uri="{FF2B5EF4-FFF2-40B4-BE49-F238E27FC236}">
                <a16:creationId xmlns:a16="http://schemas.microsoft.com/office/drawing/2014/main" id="{0D4AD266-25B5-0853-608C-303D1965070D}"/>
              </a:ext>
            </a:extLst>
          </p:cNvPr>
          <p:cNvSpPr txBox="1"/>
          <p:nvPr/>
        </p:nvSpPr>
        <p:spPr>
          <a:xfrm>
            <a:off x="6315860" y="6190522"/>
            <a:ext cx="1242811"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(Ockenden, D., 2022)</a:t>
            </a:r>
          </a:p>
        </p:txBody>
      </p:sp>
      <p:sp>
        <p:nvSpPr>
          <p:cNvPr id="14" name="TextBox 13">
            <a:extLst>
              <a:ext uri="{FF2B5EF4-FFF2-40B4-BE49-F238E27FC236}">
                <a16:creationId xmlns:a16="http://schemas.microsoft.com/office/drawing/2014/main" id="{0EEA3FAC-7C5B-68E7-EB3F-640DDACEA3C0}"/>
              </a:ext>
            </a:extLst>
          </p:cNvPr>
          <p:cNvSpPr txBox="1"/>
          <p:nvPr/>
        </p:nvSpPr>
        <p:spPr>
          <a:xfrm>
            <a:off x="7778749" y="6203532"/>
            <a:ext cx="2118785"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(Mannion, R. and Davies, H., 2018)</a:t>
            </a:r>
          </a:p>
        </p:txBody>
      </p:sp>
    </p:spTree>
    <p:extLst>
      <p:ext uri="{BB962C8B-B14F-4D97-AF65-F5344CB8AC3E}">
        <p14:creationId xmlns:p14="http://schemas.microsoft.com/office/powerpoint/2010/main" val="3611498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09436-611B-1C6B-7629-482476C8E749}"/>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600"/>
              <a:t>Swiss cheese model</a:t>
            </a:r>
          </a:p>
        </p:txBody>
      </p:sp>
      <p:sp>
        <p:nvSpPr>
          <p:cNvPr id="2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CA93EBAD-63DD-D5C8-F7C9-A7A57DE81E9B}"/>
              </a:ext>
            </a:extLst>
          </p:cNvPr>
          <p:cNvSpPr txBox="1"/>
          <p:nvPr/>
        </p:nvSpPr>
        <p:spPr>
          <a:xfrm>
            <a:off x="630937" y="2660904"/>
            <a:ext cx="3585464" cy="3547872"/>
          </a:xfrm>
          <a:prstGeom prst="rect">
            <a:avLst/>
          </a:prstGeom>
        </p:spPr>
        <p:txBody>
          <a:bodyPr vert="horz" lIns="91440" tIns="45720" rIns="91440" bIns="45720" rtlCol="0" anchor="t">
            <a:normAutofit/>
          </a:bodyPr>
          <a:lstStyle/>
          <a:p>
            <a:pPr>
              <a:lnSpc>
                <a:spcPct val="110000"/>
              </a:lnSpc>
              <a:spcAft>
                <a:spcPts val="600"/>
              </a:spcAft>
            </a:pPr>
            <a:r>
              <a:rPr lang="en-US" sz="1600" dirty="0">
                <a:latin typeface="Arial" panose="020B0604020202020204" pitchFamily="34" charset="0"/>
                <a:cs typeface="Arial" panose="020B0604020202020204" pitchFamily="34" charset="0"/>
              </a:rPr>
              <a:t>Result:</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The misalignment in multiple layers of care allows for the continuation of unsafe maternity practices, resulting in preventable harm to both mothers and newborns. It is essential to address these gaps to enhance the safety and quality of maternity care.                       </a:t>
            </a:r>
          </a:p>
          <a:p>
            <a:pPr>
              <a:lnSpc>
                <a:spcPct val="110000"/>
              </a:lnSpc>
              <a:spcAft>
                <a:spcPts val="600"/>
              </a:spcAft>
            </a:pPr>
            <a:r>
              <a:rPr lang="en-US" sz="1600" dirty="0">
                <a:latin typeface="Arial" panose="020B0604020202020204" pitchFamily="34" charset="0"/>
                <a:cs typeface="Arial" panose="020B0604020202020204" pitchFamily="34" charset="0"/>
              </a:rPr>
              <a:t>                                                                                                                                                                                        (Reason, 2000; </a:t>
            </a:r>
            <a:r>
              <a:rPr lang="en-US" sz="1600" dirty="0" err="1">
                <a:latin typeface="Arial" panose="020B0604020202020204" pitchFamily="34" charset="0"/>
                <a:cs typeface="Arial" panose="020B0604020202020204" pitchFamily="34" charset="0"/>
              </a:rPr>
              <a:t>Ockenden</a:t>
            </a:r>
            <a:r>
              <a:rPr lang="en-US" sz="1600" dirty="0">
                <a:latin typeface="Arial" panose="020B0604020202020204" pitchFamily="34" charset="0"/>
                <a:cs typeface="Arial" panose="020B0604020202020204" pitchFamily="34" charset="0"/>
              </a:rPr>
              <a:t>, 2022)</a:t>
            </a:r>
          </a:p>
          <a:p>
            <a:pPr>
              <a:lnSpc>
                <a:spcPct val="110000"/>
              </a:lnSpc>
              <a:spcAft>
                <a:spcPts val="600"/>
              </a:spcAft>
            </a:pPr>
            <a:endParaRPr lang="en-US" sz="1600"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2">
            <p14:nvContentPartPr>
              <p14:cNvPr id="28" name="Ink 27">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8" name="Ink 27">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graphicFrame>
        <p:nvGraphicFramePr>
          <p:cNvPr id="5" name="Content Placeholder 4">
            <a:extLst>
              <a:ext uri="{FF2B5EF4-FFF2-40B4-BE49-F238E27FC236}">
                <a16:creationId xmlns:a16="http://schemas.microsoft.com/office/drawing/2014/main" id="{30F9E872-50F2-53FE-99C6-63D6F62AF221}"/>
              </a:ext>
            </a:extLst>
          </p:cNvPr>
          <p:cNvGraphicFramePr>
            <a:graphicFrameLocks noGrp="1"/>
          </p:cNvGraphicFramePr>
          <p:nvPr>
            <p:ph idx="1"/>
            <p:extLst>
              <p:ext uri="{D42A27DB-BD31-4B8C-83A1-F6EECF244321}">
                <p14:modId xmlns:p14="http://schemas.microsoft.com/office/powerpoint/2010/main" val="2076540393"/>
              </p:ext>
            </p:extLst>
          </p:nvPr>
        </p:nvGraphicFramePr>
        <p:xfrm>
          <a:off x="4745736" y="874776"/>
          <a:ext cx="7285398" cy="5526022"/>
        </p:xfrm>
        <a:graphic>
          <a:graphicData uri="http://schemas.openxmlformats.org/drawingml/2006/table">
            <a:tbl>
              <a:tblPr firstRow="1" bandRow="1">
                <a:solidFill>
                  <a:schemeClr val="bg1">
                    <a:lumMod val="95000"/>
                  </a:schemeClr>
                </a:solidFill>
                <a:tableStyleId>{073A0DAA-6AF3-43AB-8588-CEC1D06C72B9}</a:tableStyleId>
              </a:tblPr>
              <a:tblGrid>
                <a:gridCol w="2520758">
                  <a:extLst>
                    <a:ext uri="{9D8B030D-6E8A-4147-A177-3AD203B41FA5}">
                      <a16:colId xmlns:a16="http://schemas.microsoft.com/office/drawing/2014/main" val="383757394"/>
                    </a:ext>
                  </a:extLst>
                </a:gridCol>
                <a:gridCol w="2375637">
                  <a:extLst>
                    <a:ext uri="{9D8B030D-6E8A-4147-A177-3AD203B41FA5}">
                      <a16:colId xmlns:a16="http://schemas.microsoft.com/office/drawing/2014/main" val="987804995"/>
                    </a:ext>
                  </a:extLst>
                </a:gridCol>
                <a:gridCol w="2389003">
                  <a:extLst>
                    <a:ext uri="{9D8B030D-6E8A-4147-A177-3AD203B41FA5}">
                      <a16:colId xmlns:a16="http://schemas.microsoft.com/office/drawing/2014/main" val="3250517974"/>
                    </a:ext>
                  </a:extLst>
                </a:gridCol>
              </a:tblGrid>
              <a:tr h="792441">
                <a:tc>
                  <a:txBody>
                    <a:bodyPr/>
                    <a:lstStyle/>
                    <a:p>
                      <a:pPr>
                        <a:buNone/>
                      </a:pPr>
                      <a:r>
                        <a:rPr lang="en-GB" sz="1400" b="1" cap="none" spc="0">
                          <a:solidFill>
                            <a:schemeClr val="tx1"/>
                          </a:solidFill>
                          <a:latin typeface="Arial" panose="020B0604020202020204" pitchFamily="34" charset="0"/>
                          <a:cs typeface="Arial" panose="020B0604020202020204" pitchFamily="34" charset="0"/>
                        </a:rPr>
                        <a:t>Layer of Defence (Slice of Cheese)</a:t>
                      </a:r>
                    </a:p>
                  </a:txBody>
                  <a:tcPr marL="57689" marR="82413" marT="16483" marB="123620"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400" b="1" cap="none" spc="0">
                          <a:solidFill>
                            <a:schemeClr val="tx1"/>
                          </a:solidFill>
                          <a:latin typeface="Arial" panose="020B0604020202020204" pitchFamily="34" charset="0"/>
                          <a:cs typeface="Arial" panose="020B0604020202020204" pitchFamily="34" charset="0"/>
                        </a:rPr>
                        <a:t>Intended Function</a:t>
                      </a:r>
                    </a:p>
                  </a:txBody>
                  <a:tcPr marL="57689" marR="82413" marT="16483" marB="123620"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400" b="1" cap="none" spc="0" dirty="0">
                          <a:solidFill>
                            <a:schemeClr val="tx1"/>
                          </a:solidFill>
                          <a:latin typeface="Arial" panose="020B0604020202020204" pitchFamily="34" charset="0"/>
                          <a:cs typeface="Arial" panose="020B0604020202020204" pitchFamily="34" charset="0"/>
                        </a:rPr>
                        <a:t>Hole (Weakness)</a:t>
                      </a:r>
                    </a:p>
                  </a:txBody>
                  <a:tcPr marL="57689" marR="82413" marT="16483" marB="123620"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591410504"/>
                  </a:ext>
                </a:extLst>
              </a:tr>
              <a:tr h="650299">
                <a:tc>
                  <a:txBody>
                    <a:bodyPr/>
                    <a:lstStyle/>
                    <a:p>
                      <a:r>
                        <a:rPr lang="en-GB" sz="1400" b="0" cap="none" spc="0">
                          <a:solidFill>
                            <a:schemeClr val="tx1"/>
                          </a:solidFill>
                          <a:latin typeface="Arial" panose="020B0604020202020204" pitchFamily="34" charset="0"/>
                          <a:cs typeface="Arial" panose="020B0604020202020204" pitchFamily="34" charset="0"/>
                        </a:rPr>
                        <a:t>National maternity guidelines</a:t>
                      </a:r>
                    </a:p>
                  </a:txBody>
                  <a:tcPr marL="57689" marR="82413" marT="16483" marB="123620">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Standardise safe maternity care</a:t>
                      </a:r>
                    </a:p>
                  </a:txBody>
                  <a:tcPr marL="57689" marR="82413" marT="16483" marB="12362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Guidelines not consistently </a:t>
                      </a:r>
                    </a:p>
                  </a:txBody>
                  <a:tcPr marL="57689" marR="82413" marT="16483" marB="12362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2871493557"/>
                  </a:ext>
                </a:extLst>
              </a:tr>
              <a:tr h="650299">
                <a:tc>
                  <a:txBody>
                    <a:bodyPr/>
                    <a:lstStyle/>
                    <a:p>
                      <a:r>
                        <a:rPr lang="en-GB" sz="1400" b="0" cap="none" spc="0">
                          <a:solidFill>
                            <a:schemeClr val="tx1"/>
                          </a:solidFill>
                          <a:latin typeface="Arial" panose="020B0604020202020204" pitchFamily="34" charset="0"/>
                          <a:cs typeface="Arial" panose="020B0604020202020204" pitchFamily="34" charset="0"/>
                        </a:rPr>
                        <a:t>Trust clinical governance</a:t>
                      </a:r>
                    </a:p>
                  </a:txBody>
                  <a:tcPr marL="57689" marR="82413" marT="16483" marB="12362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Monitor safety and drive improvement</a:t>
                      </a:r>
                    </a:p>
                  </a:txBody>
                  <a:tcPr marL="57689" marR="82413" marT="16483" marB="12362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Poor incident investigation and learning</a:t>
                      </a:r>
                    </a:p>
                  </a:txBody>
                  <a:tcPr marL="57689" marR="82413" marT="16483" marB="12362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18770619"/>
                  </a:ext>
                </a:extLst>
              </a:tr>
              <a:tr h="650299">
                <a:tc>
                  <a:txBody>
                    <a:bodyPr/>
                    <a:lstStyle/>
                    <a:p>
                      <a:r>
                        <a:rPr lang="en-GB" sz="1400" b="0" cap="none" spc="0" dirty="0">
                          <a:solidFill>
                            <a:schemeClr val="tx1"/>
                          </a:solidFill>
                          <a:latin typeface="Arial" panose="020B0604020202020204" pitchFamily="34" charset="0"/>
                          <a:cs typeface="Arial" panose="020B0604020202020204" pitchFamily="34" charset="0"/>
                        </a:rPr>
                        <a:t>Fetal monitoring (CTG)</a:t>
                      </a:r>
                    </a:p>
                  </a:txBody>
                  <a:tcPr marL="57689" marR="82413" marT="16483" marB="123620">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b="0" cap="none" spc="0" dirty="0">
                          <a:solidFill>
                            <a:schemeClr val="tx1"/>
                          </a:solidFill>
                          <a:latin typeface="Arial" panose="020B0604020202020204" pitchFamily="34" charset="0"/>
                          <a:cs typeface="Arial" panose="020B0604020202020204" pitchFamily="34" charset="0"/>
                        </a:rPr>
                        <a:t>Detect fetal distress early</a:t>
                      </a:r>
                    </a:p>
                  </a:txBody>
                  <a:tcPr marL="57689" marR="82413" marT="16483" marB="12362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Poor interpretation and delayed recognition</a:t>
                      </a:r>
                    </a:p>
                  </a:txBody>
                  <a:tcPr marL="57689" marR="82413" marT="16483" marB="12362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914046123"/>
                  </a:ext>
                </a:extLst>
              </a:tr>
              <a:tr h="650299">
                <a:tc>
                  <a:txBody>
                    <a:bodyPr/>
                    <a:lstStyle/>
                    <a:p>
                      <a:r>
                        <a:rPr lang="en-GB" sz="1400" b="0" cap="none" spc="0" dirty="0">
                          <a:solidFill>
                            <a:schemeClr val="tx1"/>
                          </a:solidFill>
                          <a:latin typeface="Arial" panose="020B0604020202020204" pitchFamily="34" charset="0"/>
                          <a:cs typeface="Arial" panose="020B0604020202020204" pitchFamily="34" charset="0"/>
                        </a:rPr>
                        <a:t>Escalation procedures</a:t>
                      </a:r>
                    </a:p>
                  </a:txBody>
                  <a:tcPr marL="57689" marR="82413" marT="16483" marB="12362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Ensure senior clinical input</a:t>
                      </a:r>
                    </a:p>
                  </a:txBody>
                  <a:tcPr marL="57689" marR="82413" marT="16483" marB="12362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cap="none" spc="0">
                          <a:solidFill>
                            <a:schemeClr val="tx1"/>
                          </a:solidFill>
                          <a:latin typeface="Arial" panose="020B0604020202020204" pitchFamily="34" charset="0"/>
                          <a:cs typeface="Arial" panose="020B0604020202020204" pitchFamily="34" charset="0"/>
                        </a:rPr>
                        <a:t>Failure to escalate concerns promptly</a:t>
                      </a:r>
                    </a:p>
                  </a:txBody>
                  <a:tcPr marL="57689" marR="82413" marT="16483" marB="12362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235772032"/>
                  </a:ext>
                </a:extLst>
              </a:tr>
              <a:tr h="831787">
                <a:tc>
                  <a:txBody>
                    <a:bodyPr/>
                    <a:lstStyle/>
                    <a:p>
                      <a:r>
                        <a:rPr lang="en-GB" sz="1400" b="0" cap="none" spc="0">
                          <a:solidFill>
                            <a:schemeClr val="tx1"/>
                          </a:solidFill>
                          <a:latin typeface="Arial" panose="020B0604020202020204" pitchFamily="34" charset="0"/>
                          <a:cs typeface="Arial" panose="020B0604020202020204" pitchFamily="34" charset="0"/>
                        </a:rPr>
                        <a:t>Multidisciplinary communication	</a:t>
                      </a:r>
                    </a:p>
                  </a:txBody>
                  <a:tcPr marL="57689" marR="82413" marT="16483" marB="123620">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Support coordinated decision-making</a:t>
                      </a:r>
                    </a:p>
                  </a:txBody>
                  <a:tcPr marL="57689" marR="82413" marT="16483" marB="12362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Inadequate handover between staff </a:t>
                      </a:r>
                    </a:p>
                  </a:txBody>
                  <a:tcPr marL="57689" marR="82413" marT="16483" marB="12362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946254852"/>
                  </a:ext>
                </a:extLst>
              </a:tr>
              <a:tr h="650299">
                <a:tc>
                  <a:txBody>
                    <a:bodyPr/>
                    <a:lstStyle/>
                    <a:p>
                      <a:r>
                        <a:rPr lang="en-GB" sz="1400" b="0" cap="none" spc="0">
                          <a:solidFill>
                            <a:schemeClr val="tx1"/>
                          </a:solidFill>
                          <a:latin typeface="Arial" panose="020B0604020202020204" pitchFamily="34" charset="0"/>
                          <a:cs typeface="Arial" panose="020B0604020202020204" pitchFamily="34" charset="0"/>
                        </a:rPr>
                        <a:t>Patient and family voice</a:t>
                      </a:r>
                    </a:p>
                  </a:txBody>
                  <a:tcPr marL="57689" marR="82413" marT="16483" marB="12362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buNone/>
                      </a:pPr>
                      <a:r>
                        <a:rPr lang="en-GB" sz="1400" b="0" cap="none" spc="0">
                          <a:solidFill>
                            <a:schemeClr val="tx1"/>
                          </a:solidFill>
                          <a:latin typeface="Arial" panose="020B0604020202020204" pitchFamily="34" charset="0"/>
                          <a:cs typeface="Arial" panose="020B0604020202020204" pitchFamily="34" charset="0"/>
                        </a:rPr>
                        <a:t>Act as an additional safety barrier</a:t>
                      </a:r>
                    </a:p>
                  </a:txBody>
                  <a:tcPr marL="57689" marR="82413" marT="16483" marB="123620" anchor="ctr">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Families’ concerns dismissed</a:t>
                      </a:r>
                    </a:p>
                  </a:txBody>
                  <a:tcPr marL="57689" marR="82413" marT="16483" marB="12362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582082911"/>
                  </a:ext>
                </a:extLst>
              </a:tr>
              <a:tr h="650299">
                <a:tc>
                  <a:txBody>
                    <a:bodyPr/>
                    <a:lstStyle/>
                    <a:p>
                      <a:r>
                        <a:rPr lang="en-GB" sz="1400" b="0" cap="none" spc="0">
                          <a:solidFill>
                            <a:schemeClr val="tx1"/>
                          </a:solidFill>
                          <a:latin typeface="Arial" panose="020B0604020202020204" pitchFamily="34" charset="0"/>
                          <a:cs typeface="Arial" panose="020B0604020202020204" pitchFamily="34" charset="0"/>
                        </a:rPr>
                        <a:t>Leadership and culture</a:t>
                      </a:r>
                    </a:p>
                  </a:txBody>
                  <a:tcPr marL="57689" marR="82413" marT="16483" marB="123620">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400" b="0" cap="none" spc="0">
                          <a:solidFill>
                            <a:schemeClr val="tx1"/>
                          </a:solidFill>
                          <a:latin typeface="Arial" panose="020B0604020202020204" pitchFamily="34" charset="0"/>
                          <a:cs typeface="Arial" panose="020B0604020202020204" pitchFamily="34" charset="0"/>
                        </a:rPr>
                        <a:t>Encourage speaking up and learning</a:t>
                      </a:r>
                    </a:p>
                  </a:txBody>
                  <a:tcPr marL="57689" marR="82413" marT="16483" marB="123620">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400" b="0" cap="none" spc="0" dirty="0">
                          <a:solidFill>
                            <a:schemeClr val="tx1"/>
                          </a:solidFill>
                          <a:latin typeface="Arial" panose="020B0604020202020204" pitchFamily="34" charset="0"/>
                          <a:cs typeface="Arial" panose="020B0604020202020204" pitchFamily="34" charset="0"/>
                        </a:rPr>
                        <a:t>Defensive culture; concerns ignored</a:t>
                      </a:r>
                    </a:p>
                  </a:txBody>
                  <a:tcPr marL="57689" marR="82413" marT="16483" marB="123620">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376607627"/>
                  </a:ext>
                </a:extLst>
              </a:tr>
            </a:tbl>
          </a:graphicData>
        </a:graphic>
      </p:graphicFrame>
      <p:sp>
        <p:nvSpPr>
          <p:cNvPr id="10" name="TextBox 9">
            <a:extLst>
              <a:ext uri="{FF2B5EF4-FFF2-40B4-BE49-F238E27FC236}">
                <a16:creationId xmlns:a16="http://schemas.microsoft.com/office/drawing/2014/main" id="{150ED503-7007-FC34-0957-EBFEFE78AD38}"/>
              </a:ext>
            </a:extLst>
          </p:cNvPr>
          <p:cNvSpPr txBox="1"/>
          <p:nvPr/>
        </p:nvSpPr>
        <p:spPr>
          <a:xfrm>
            <a:off x="5156200" y="6436590"/>
            <a:ext cx="609600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(The King’s Fund, 2017; NHS England, 2023; RCOG, 2017)</a:t>
            </a:r>
          </a:p>
        </p:txBody>
      </p:sp>
    </p:spTree>
    <p:extLst>
      <p:ext uri="{BB962C8B-B14F-4D97-AF65-F5344CB8AC3E}">
        <p14:creationId xmlns:p14="http://schemas.microsoft.com/office/powerpoint/2010/main" val="2940950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BF45-76D7-0E5C-F91B-03B6C52042FF}"/>
              </a:ext>
            </a:extLst>
          </p:cNvPr>
          <p:cNvSpPr>
            <a:spLocks noGrp="1"/>
          </p:cNvSpPr>
          <p:nvPr>
            <p:ph type="title"/>
          </p:nvPr>
        </p:nvSpPr>
        <p:spPr>
          <a:xfrm>
            <a:off x="630936" y="640080"/>
            <a:ext cx="4818888" cy="1481328"/>
          </a:xfrm>
        </p:spPr>
        <p:txBody>
          <a:bodyPr vert="horz" lIns="91440" tIns="45720" rIns="91440" bIns="45720" rtlCol="0" anchor="b">
            <a:noAutofit/>
          </a:bodyPr>
          <a:lstStyle/>
          <a:p>
            <a:pPr indent="-228600" fontAlgn="base">
              <a:lnSpc>
                <a:spcPct val="90000"/>
              </a:lnSpc>
              <a:spcAft>
                <a:spcPts val="600"/>
              </a:spcAft>
            </a:pPr>
            <a:br>
              <a:rPr lang="en-US" altLang="en-US" sz="4000" dirty="0"/>
            </a:br>
            <a:r>
              <a:rPr lang="en-US" sz="4000" dirty="0"/>
              <a:t>Benchmarking Data</a:t>
            </a:r>
            <a:br>
              <a:rPr lang="en-US" sz="4000" dirty="0"/>
            </a:br>
            <a:r>
              <a:rPr lang="en-US" sz="4000" dirty="0"/>
              <a:t>Against National Standards</a:t>
            </a:r>
          </a:p>
        </p:txBody>
      </p:sp>
      <p:sp>
        <p:nvSpPr>
          <p:cNvPr id="8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717BC96-1A79-7F17-BF99-58789DD2767C}"/>
              </a:ext>
            </a:extLst>
          </p:cNvPr>
          <p:cNvSpPr txBox="1"/>
          <p:nvPr/>
        </p:nvSpPr>
        <p:spPr>
          <a:xfrm>
            <a:off x="144294" y="2620264"/>
            <a:ext cx="5320770" cy="4022344"/>
          </a:xfrm>
          <a:prstGeom prst="rect">
            <a:avLst/>
          </a:prstGeom>
        </p:spPr>
        <p:txBody>
          <a:bodyPr vert="horz" lIns="91440" tIns="45720" rIns="91440" bIns="45720" rtlCol="0" anchor="t">
            <a:normAutofit fontScale="62500" lnSpcReduction="20000"/>
          </a:bodyPr>
          <a:lstStyle/>
          <a:p>
            <a:pPr marL="285750" lvl="0" indent="-228600" fontAlgn="base">
              <a:lnSpc>
                <a:spcPct val="170000"/>
              </a:lnSpc>
              <a:spcBef>
                <a:spcPct val="0"/>
              </a:spcBef>
              <a:spcAft>
                <a:spcPts val="600"/>
              </a:spcAft>
              <a:buFont typeface="Arial" panose="020B0604020202020204" pitchFamily="34" charset="0"/>
              <a:buChar char="•"/>
            </a:pPr>
            <a:r>
              <a:rPr lang="en-US" altLang="en-US" sz="2300" dirty="0">
                <a:latin typeface="Arial" panose="020B0604020202020204" pitchFamily="34" charset="0"/>
                <a:cs typeface="Arial" panose="020B0604020202020204" pitchFamily="34" charset="0"/>
              </a:rPr>
              <a:t>A benchmarking analysis was carried out to evaluate maternity care in relation to national standards and the performance of comparable NHS trusts </a:t>
            </a:r>
            <a:r>
              <a:rPr lang="en-US" sz="2300" dirty="0">
                <a:latin typeface="Arial" panose="020B0604020202020204" pitchFamily="34" charset="0"/>
                <a:cs typeface="Arial" panose="020B0604020202020204" pitchFamily="34" charset="0"/>
              </a:rPr>
              <a:t>(Healthcare Quality Improvement Partnership, 2022)</a:t>
            </a:r>
            <a:r>
              <a:rPr lang="en-US" altLang="en-US" sz="2300" dirty="0">
                <a:latin typeface="Arial" panose="020B0604020202020204" pitchFamily="34" charset="0"/>
                <a:cs typeface="Arial" panose="020B0604020202020204" pitchFamily="34" charset="0"/>
              </a:rPr>
              <a:t>. </a:t>
            </a:r>
          </a:p>
          <a:p>
            <a:pPr marL="285750" indent="-228600">
              <a:lnSpc>
                <a:spcPct val="170000"/>
              </a:lnSpc>
              <a:buFont typeface="Arial" panose="020B0604020202020204" pitchFamily="34" charset="0"/>
              <a:buChar char="•"/>
            </a:pPr>
            <a:r>
              <a:rPr lang="en-US" sz="2300" dirty="0">
                <a:latin typeface="Arial" panose="020B0604020202020204" pitchFamily="34" charset="0"/>
                <a:cs typeface="Arial" panose="020B0604020202020204" pitchFamily="34" charset="0"/>
              </a:rPr>
              <a:t>By comparing outcomes against national standards and peer NHS trusts, benchmarking helps identify variation in care and areas requiring improvement.</a:t>
            </a:r>
          </a:p>
          <a:p>
            <a:pPr marL="285750" indent="-228600">
              <a:lnSpc>
                <a:spcPct val="170000"/>
              </a:lnSpc>
              <a:buFont typeface="Arial" panose="020B0604020202020204" pitchFamily="34" charset="0"/>
              <a:buChar char="•"/>
            </a:pPr>
            <a:r>
              <a:rPr lang="en-US" sz="2300" dirty="0">
                <a:latin typeface="Arial" panose="020B0604020202020204" pitchFamily="34" charset="0"/>
                <a:cs typeface="Arial" panose="020B0604020202020204" pitchFamily="34" charset="0"/>
              </a:rPr>
              <a:t>It supports evidence-based decision-making, strengthens governance, and promotes continuous quality improvement to enhance patient safety and service quality.</a:t>
            </a:r>
          </a:p>
          <a:p>
            <a:pPr lvl="0" fontAlgn="base">
              <a:lnSpc>
                <a:spcPct val="110000"/>
              </a:lnSpc>
              <a:spcBef>
                <a:spcPct val="0"/>
              </a:spcBef>
              <a:spcAft>
                <a:spcPts val="600"/>
              </a:spcAft>
            </a:pPr>
            <a:br>
              <a:rPr lang="en-US" b="1" dirty="0"/>
            </a:br>
            <a:endParaRPr lang="en-US" dirty="0"/>
          </a:p>
        </p:txBody>
      </p:sp>
      <mc:AlternateContent xmlns:mc="http://schemas.openxmlformats.org/markup-compatibility/2006" xmlns:p14="http://schemas.microsoft.com/office/powerpoint/2010/main">
        <mc:Choice Requires="p14">
          <p:contentPart p14:bwMode="auto" r:id="rId2">
            <p14:nvContentPartPr>
              <p14:cNvPr id="85" name="Ink 8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85" name="Ink 8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graphicFrame>
        <p:nvGraphicFramePr>
          <p:cNvPr id="4" name="Content Placeholder 3">
            <a:extLst>
              <a:ext uri="{FF2B5EF4-FFF2-40B4-BE49-F238E27FC236}">
                <a16:creationId xmlns:a16="http://schemas.microsoft.com/office/drawing/2014/main" id="{93BED855-37BF-1B50-1052-3C718CB690B2}"/>
              </a:ext>
            </a:extLst>
          </p:cNvPr>
          <p:cNvGraphicFramePr>
            <a:graphicFrameLocks noGrp="1"/>
          </p:cNvGraphicFramePr>
          <p:nvPr>
            <p:ph idx="1"/>
            <p:extLst>
              <p:ext uri="{D42A27DB-BD31-4B8C-83A1-F6EECF244321}">
                <p14:modId xmlns:p14="http://schemas.microsoft.com/office/powerpoint/2010/main" val="822956009"/>
              </p:ext>
            </p:extLst>
          </p:nvPr>
        </p:nvGraphicFramePr>
        <p:xfrm>
          <a:off x="5537200" y="326053"/>
          <a:ext cx="6146800" cy="6001310"/>
        </p:xfrm>
        <a:graphic>
          <a:graphicData uri="http://schemas.openxmlformats.org/drawingml/2006/table">
            <a:tbl>
              <a:tblPr>
                <a:tableStyleId>{8799B23B-EC83-4686-B30A-512413B5E67A}</a:tableStyleId>
              </a:tblPr>
              <a:tblGrid>
                <a:gridCol w="1513127">
                  <a:extLst>
                    <a:ext uri="{9D8B030D-6E8A-4147-A177-3AD203B41FA5}">
                      <a16:colId xmlns:a16="http://schemas.microsoft.com/office/drawing/2014/main" val="1010586699"/>
                    </a:ext>
                  </a:extLst>
                </a:gridCol>
                <a:gridCol w="2081266">
                  <a:extLst>
                    <a:ext uri="{9D8B030D-6E8A-4147-A177-3AD203B41FA5}">
                      <a16:colId xmlns:a16="http://schemas.microsoft.com/office/drawing/2014/main" val="3532162602"/>
                    </a:ext>
                  </a:extLst>
                </a:gridCol>
                <a:gridCol w="2552407">
                  <a:extLst>
                    <a:ext uri="{9D8B030D-6E8A-4147-A177-3AD203B41FA5}">
                      <a16:colId xmlns:a16="http://schemas.microsoft.com/office/drawing/2014/main" val="1228536142"/>
                    </a:ext>
                  </a:extLst>
                </a:gridCol>
              </a:tblGrid>
              <a:tr h="284864">
                <a:tc>
                  <a:txBody>
                    <a:bodyPr/>
                    <a:lstStyle/>
                    <a:p>
                      <a:pPr>
                        <a:buNone/>
                      </a:pPr>
                      <a:r>
                        <a:rPr lang="en-GB" sz="1100" b="1" cap="none" spc="0">
                          <a:solidFill>
                            <a:schemeClr val="tx1"/>
                          </a:solidFill>
                          <a:latin typeface="Arial" panose="020B0604020202020204" pitchFamily="34" charset="0"/>
                          <a:cs typeface="Arial" panose="020B0604020202020204" pitchFamily="34" charset="0"/>
                        </a:rPr>
                        <a:t>Indicator</a:t>
                      </a:r>
                    </a:p>
                  </a:txBody>
                  <a:tcPr marL="24155" marR="21117" marT="6901" marB="51760" anchor="ctr"/>
                </a:tc>
                <a:tc>
                  <a:txBody>
                    <a:bodyPr/>
                    <a:lstStyle/>
                    <a:p>
                      <a:pPr>
                        <a:buNone/>
                      </a:pPr>
                      <a:r>
                        <a:rPr lang="en-GB" sz="1100" b="1" cap="none" spc="0">
                          <a:solidFill>
                            <a:schemeClr val="tx1"/>
                          </a:solidFill>
                          <a:latin typeface="Arial" panose="020B0604020202020204" pitchFamily="34" charset="0"/>
                          <a:cs typeface="Arial" panose="020B0604020202020204" pitchFamily="34" charset="0"/>
                        </a:rPr>
                        <a:t>National Standard</a:t>
                      </a:r>
                    </a:p>
                  </a:txBody>
                  <a:tcPr marL="24155" marR="21117" marT="6901" marB="51760" anchor="ctr"/>
                </a:tc>
                <a:tc>
                  <a:txBody>
                    <a:bodyPr/>
                    <a:lstStyle/>
                    <a:p>
                      <a:pPr>
                        <a:buNone/>
                      </a:pPr>
                      <a:r>
                        <a:rPr lang="en-GB" sz="1100" b="1" cap="none" spc="0">
                          <a:solidFill>
                            <a:schemeClr val="tx1"/>
                          </a:solidFill>
                          <a:latin typeface="Arial" panose="020B0604020202020204" pitchFamily="34" charset="0"/>
                          <a:cs typeface="Arial" panose="020B0604020202020204" pitchFamily="34" charset="0"/>
                        </a:rPr>
                        <a:t>Current NHS Performance</a:t>
                      </a:r>
                    </a:p>
                  </a:txBody>
                  <a:tcPr marL="24155" marR="21117" marT="6901" marB="51760" anchor="ctr"/>
                </a:tc>
                <a:extLst>
                  <a:ext uri="{0D108BD9-81ED-4DB2-BD59-A6C34878D82A}">
                    <a16:rowId xmlns:a16="http://schemas.microsoft.com/office/drawing/2014/main" val="901728156"/>
                  </a:ext>
                </a:extLst>
              </a:tr>
              <a:tr h="788592">
                <a:tc>
                  <a:txBody>
                    <a:bodyPr/>
                    <a:lstStyle/>
                    <a:p>
                      <a:pPr>
                        <a:buNone/>
                      </a:pPr>
                      <a:r>
                        <a:rPr lang="en-GB" sz="1100" b="0" cap="none" spc="0">
                          <a:solidFill>
                            <a:schemeClr val="tx1"/>
                          </a:solidFill>
                          <a:latin typeface="Arial" panose="020B0604020202020204" pitchFamily="34" charset="0"/>
                          <a:cs typeface="Arial" panose="020B0604020202020204" pitchFamily="34" charset="0"/>
                        </a:rPr>
                        <a:t>Recognition of maternal and fetal deterioration</a:t>
                      </a:r>
                    </a:p>
                  </a:txBody>
                  <a:tcPr marL="24155" marR="21117" marT="6901" marB="51760" anchor="ctr"/>
                </a:tc>
                <a:tc>
                  <a:txBody>
                    <a:bodyPr/>
                    <a:lstStyle/>
                    <a:p>
                      <a:pPr>
                        <a:buNone/>
                      </a:pPr>
                      <a:r>
                        <a:rPr lang="en-GB" sz="1100" b="0" cap="none" spc="0">
                          <a:solidFill>
                            <a:schemeClr val="tx1"/>
                          </a:solidFill>
                          <a:latin typeface="Arial" panose="020B0604020202020204" pitchFamily="34" charset="0"/>
                          <a:cs typeface="Arial" panose="020B0604020202020204" pitchFamily="34" charset="0"/>
                        </a:rPr>
                        <a:t>≥95% compliance with early warning systems and timely escalation (NICE, 2017; NHS England, 2019).</a:t>
                      </a:r>
                    </a:p>
                  </a:txBody>
                  <a:tcPr marL="24155" marR="21117" marT="6901" marB="51760" anchor="ctr"/>
                </a:tc>
                <a:tc>
                  <a:txBody>
                    <a:bodyPr/>
                    <a:lstStyle/>
                    <a:p>
                      <a:pPr>
                        <a:buNone/>
                      </a:pPr>
                      <a:r>
                        <a:rPr lang="en-GB" sz="1100" b="0" cap="none" spc="0" dirty="0">
                          <a:solidFill>
                            <a:schemeClr val="tx1"/>
                          </a:solidFill>
                          <a:latin typeface="Arial" panose="020B0604020202020204" pitchFamily="34" charset="0"/>
                          <a:cs typeface="Arial" panose="020B0604020202020204" pitchFamily="34" charset="0"/>
                        </a:rPr>
                        <a:t>National reviews suggest ~70–80% compliance; failures in early recognition of deterioration remain a recurrent theme in maternity safety investigations (CQC, 2025).</a:t>
                      </a:r>
                    </a:p>
                  </a:txBody>
                  <a:tcPr marL="24155" marR="21117" marT="6901" marB="51760" anchor="ctr"/>
                </a:tc>
                <a:extLst>
                  <a:ext uri="{0D108BD9-81ED-4DB2-BD59-A6C34878D82A}">
                    <a16:rowId xmlns:a16="http://schemas.microsoft.com/office/drawing/2014/main" val="3301552578"/>
                  </a:ext>
                </a:extLst>
              </a:tr>
              <a:tr h="956502">
                <a:tc>
                  <a:txBody>
                    <a:bodyPr/>
                    <a:lstStyle/>
                    <a:p>
                      <a:pPr>
                        <a:buNone/>
                      </a:pPr>
                      <a:r>
                        <a:rPr lang="en-GB" sz="1100" b="0" cap="none" spc="0">
                          <a:solidFill>
                            <a:schemeClr val="tx1"/>
                          </a:solidFill>
                          <a:latin typeface="Arial" panose="020B0604020202020204" pitchFamily="34" charset="0"/>
                          <a:cs typeface="Arial" panose="020B0604020202020204" pitchFamily="34" charset="0"/>
                        </a:rPr>
                        <a:t>CTG monitoring and interpretation</a:t>
                      </a:r>
                    </a:p>
                  </a:txBody>
                  <a:tcPr marL="24155" marR="21117" marT="6901" marB="51760" anchor="ctr"/>
                </a:tc>
                <a:tc>
                  <a:txBody>
                    <a:bodyPr/>
                    <a:lstStyle/>
                    <a:p>
                      <a:pPr>
                        <a:buNone/>
                      </a:pPr>
                      <a:r>
                        <a:rPr lang="en-GB" sz="1100" b="0" cap="none" spc="0" dirty="0">
                          <a:solidFill>
                            <a:schemeClr val="tx1"/>
                          </a:solidFill>
                          <a:latin typeface="Arial" panose="020B0604020202020204" pitchFamily="34" charset="0"/>
                          <a:cs typeface="Arial" panose="020B0604020202020204" pitchFamily="34" charset="0"/>
                        </a:rPr>
                        <a:t>≥95% accurate CTG interpretation with documented senior review when concerns arise (RCOG, 2015; NICE, 2017).</a:t>
                      </a:r>
                    </a:p>
                  </a:txBody>
                  <a:tcPr marL="24155" marR="21117" marT="6901" marB="51760" anchor="ctr"/>
                </a:tc>
                <a:tc>
                  <a:txBody>
                    <a:bodyPr/>
                    <a:lstStyle/>
                    <a:p>
                      <a:pPr>
                        <a:buNone/>
                      </a:pPr>
                      <a:r>
                        <a:rPr lang="en-GB" sz="1100" b="0" cap="none" spc="0">
                          <a:solidFill>
                            <a:schemeClr val="tx1"/>
                          </a:solidFill>
                          <a:latin typeface="Arial" panose="020B0604020202020204" pitchFamily="34" charset="0"/>
                          <a:cs typeface="Arial" panose="020B0604020202020204" pitchFamily="34" charset="0"/>
                        </a:rPr>
                        <a:t>National audits indicate ~75–85% of CTG interpretations are appropriate; misinterpretation and delayed escalation continue to contribute to avoidable neonatal harm (RCOG, 2022; NICE, 2021).</a:t>
                      </a:r>
                    </a:p>
                  </a:txBody>
                  <a:tcPr marL="24155" marR="21117" marT="6901" marB="51760" anchor="ctr"/>
                </a:tc>
                <a:extLst>
                  <a:ext uri="{0D108BD9-81ED-4DB2-BD59-A6C34878D82A}">
                    <a16:rowId xmlns:a16="http://schemas.microsoft.com/office/drawing/2014/main" val="2923189091"/>
                  </a:ext>
                </a:extLst>
              </a:tr>
              <a:tr h="776489">
                <a:tc>
                  <a:txBody>
                    <a:bodyPr/>
                    <a:lstStyle/>
                    <a:p>
                      <a:pPr>
                        <a:buNone/>
                      </a:pPr>
                      <a:r>
                        <a:rPr lang="en-GB" sz="1100" b="0" cap="none" spc="0">
                          <a:solidFill>
                            <a:schemeClr val="tx1"/>
                          </a:solidFill>
                          <a:latin typeface="Arial" panose="020B0604020202020204" pitchFamily="34" charset="0"/>
                          <a:cs typeface="Arial" panose="020B0604020202020204" pitchFamily="34" charset="0"/>
                        </a:rPr>
                        <a:t>Escalation to senior obstetric review</a:t>
                      </a:r>
                    </a:p>
                  </a:txBody>
                  <a:tcPr marL="24155" marR="21117" marT="6901" marB="51760" anchor="ctr"/>
                </a:tc>
                <a:tc>
                  <a:txBody>
                    <a:bodyPr/>
                    <a:lstStyle/>
                    <a:p>
                      <a:pPr>
                        <a:buNone/>
                      </a:pPr>
                      <a:r>
                        <a:rPr lang="en-GB" sz="1100" b="0" cap="none" spc="0">
                          <a:solidFill>
                            <a:schemeClr val="tx1"/>
                          </a:solidFill>
                          <a:latin typeface="Arial" panose="020B0604020202020204" pitchFamily="34" charset="0"/>
                          <a:cs typeface="Arial" panose="020B0604020202020204" pitchFamily="34" charset="0"/>
                        </a:rPr>
                        <a:t>Senior obstetric review within 30 minutes in ≥90% of cases where concern is identified (NHS England, 2016).</a:t>
                      </a:r>
                    </a:p>
                  </a:txBody>
                  <a:tcPr marL="24155" marR="21117" marT="6901" marB="51760" anchor="ctr"/>
                </a:tc>
                <a:tc>
                  <a:txBody>
                    <a:bodyPr/>
                    <a:lstStyle/>
                    <a:p>
                      <a:pPr>
                        <a:buNone/>
                      </a:pPr>
                      <a:r>
                        <a:rPr lang="en-GB" sz="1100" b="0" cap="none" spc="0">
                          <a:solidFill>
                            <a:schemeClr val="tx1"/>
                          </a:solidFill>
                          <a:latin typeface="Arial" panose="020B0604020202020204" pitchFamily="34" charset="0"/>
                          <a:cs typeface="Arial" panose="020B0604020202020204" pitchFamily="34" charset="0"/>
                        </a:rPr>
                        <a:t>National performance is ~65–75%, with delays often linked to workforce pressures, rota gaps, and unclear escalation pathways (NHS England, 2023).</a:t>
                      </a:r>
                    </a:p>
                  </a:txBody>
                  <a:tcPr marL="24155" marR="21117" marT="6901" marB="51760" anchor="ctr"/>
                </a:tc>
                <a:extLst>
                  <a:ext uri="{0D108BD9-81ED-4DB2-BD59-A6C34878D82A}">
                    <a16:rowId xmlns:a16="http://schemas.microsoft.com/office/drawing/2014/main" val="2731537656"/>
                  </a:ext>
                </a:extLst>
              </a:tr>
              <a:tr h="788592">
                <a:tc>
                  <a:txBody>
                    <a:bodyPr/>
                    <a:lstStyle/>
                    <a:p>
                      <a:pPr>
                        <a:buNone/>
                      </a:pPr>
                      <a:r>
                        <a:rPr lang="en-GB" sz="1100" b="0" cap="none" spc="0">
                          <a:solidFill>
                            <a:schemeClr val="tx1"/>
                          </a:solidFill>
                          <a:latin typeface="Arial" panose="020B0604020202020204" pitchFamily="34" charset="0"/>
                          <a:cs typeface="Arial" panose="020B0604020202020204" pitchFamily="34" charset="0"/>
                        </a:rPr>
                        <a:t>Listening to women and families</a:t>
                      </a:r>
                    </a:p>
                  </a:txBody>
                  <a:tcPr marL="24155" marR="21117" marT="6901" marB="51760" anchor="ctr"/>
                </a:tc>
                <a:tc>
                  <a:txBody>
                    <a:bodyPr/>
                    <a:lstStyle/>
                    <a:p>
                      <a:pPr>
                        <a:buNone/>
                      </a:pPr>
                      <a:r>
                        <a:rPr lang="en-GB" sz="1100" b="0" cap="none" spc="0">
                          <a:solidFill>
                            <a:schemeClr val="tx1"/>
                          </a:solidFill>
                          <a:latin typeface="Arial" panose="020B0604020202020204" pitchFamily="34" charset="0"/>
                          <a:cs typeface="Arial" panose="020B0604020202020204" pitchFamily="34" charset="0"/>
                        </a:rPr>
                        <a:t>100% of maternity services deliver person-centred, compassionate care and respond to concerns (NHS, 2019).</a:t>
                      </a:r>
                    </a:p>
                  </a:txBody>
                  <a:tcPr marL="24155" marR="21117" marT="6901" marB="51760" anchor="ctr"/>
                </a:tc>
                <a:tc>
                  <a:txBody>
                    <a:bodyPr/>
                    <a:lstStyle/>
                    <a:p>
                      <a:pPr>
                        <a:buNone/>
                      </a:pPr>
                      <a:r>
                        <a:rPr lang="en-GB" sz="1100" b="0" cap="none" spc="0" dirty="0">
                          <a:solidFill>
                            <a:schemeClr val="tx1"/>
                          </a:solidFill>
                          <a:latin typeface="Arial" panose="020B0604020202020204" pitchFamily="34" charset="0"/>
                          <a:cs typeface="Arial" panose="020B0604020202020204" pitchFamily="34" charset="0"/>
                        </a:rPr>
                        <a:t>National CQC findings show ~70–80% positive experience, but persistent reports of women feeling unheard remain, particularly where outcomes are poor (NHS, 2019; CQC, 2025).</a:t>
                      </a:r>
                    </a:p>
                  </a:txBody>
                  <a:tcPr marL="24155" marR="21117" marT="6901" marB="51760" anchor="ctr"/>
                </a:tc>
                <a:extLst>
                  <a:ext uri="{0D108BD9-81ED-4DB2-BD59-A6C34878D82A}">
                    <a16:rowId xmlns:a16="http://schemas.microsoft.com/office/drawing/2014/main" val="1264942477"/>
                  </a:ext>
                </a:extLst>
              </a:tr>
              <a:tr h="788592">
                <a:tc>
                  <a:txBody>
                    <a:bodyPr/>
                    <a:lstStyle/>
                    <a:p>
                      <a:pPr>
                        <a:buNone/>
                      </a:pPr>
                      <a:r>
                        <a:rPr lang="en-GB" sz="1100" b="0" cap="none" spc="0">
                          <a:solidFill>
                            <a:schemeClr val="tx1"/>
                          </a:solidFill>
                          <a:latin typeface="Arial" panose="020B0604020202020204" pitchFamily="34" charset="0"/>
                          <a:cs typeface="Arial" panose="020B0604020202020204" pitchFamily="34" charset="0"/>
                        </a:rPr>
                        <a:t>Incident reporting and organisational learning</a:t>
                      </a:r>
                    </a:p>
                  </a:txBody>
                  <a:tcPr marL="24155" marR="21117" marT="6901" marB="51760" anchor="ctr"/>
                </a:tc>
                <a:tc>
                  <a:txBody>
                    <a:bodyPr/>
                    <a:lstStyle/>
                    <a:p>
                      <a:pPr>
                        <a:buNone/>
                      </a:pPr>
                      <a:r>
                        <a:rPr lang="en-GB" sz="1100" b="0" cap="none" spc="0" dirty="0">
                          <a:solidFill>
                            <a:schemeClr val="tx1"/>
                          </a:solidFill>
                          <a:latin typeface="Arial" panose="020B0604020202020204" pitchFamily="34" charset="0"/>
                          <a:cs typeface="Arial" panose="020B0604020202020204" pitchFamily="34" charset="0"/>
                        </a:rPr>
                        <a:t>100% of serious incidents investigated with learning embedded into practice (NHS England, 2019).</a:t>
                      </a:r>
                    </a:p>
                  </a:txBody>
                  <a:tcPr marL="24155" marR="21117" marT="6901" marB="51760" anchor="ctr"/>
                </a:tc>
                <a:tc>
                  <a:txBody>
                    <a:bodyPr/>
                    <a:lstStyle/>
                    <a:p>
                      <a:pPr>
                        <a:buNone/>
                      </a:pPr>
                      <a:r>
                        <a:rPr lang="en-GB" sz="1100" b="0" cap="none" spc="0">
                          <a:solidFill>
                            <a:schemeClr val="tx1"/>
                          </a:solidFill>
                          <a:latin typeface="Arial" panose="020B0604020202020204" pitchFamily="34" charset="0"/>
                          <a:cs typeface="Arial" panose="020B0604020202020204" pitchFamily="34" charset="0"/>
                        </a:rPr>
                        <a:t>Nationally, ~60–70% of maternity units demonstrate effective learning from incidents; gaps remain in closing the feedback loop and sustaining improvement (NHS Resolution, 2023).</a:t>
                      </a:r>
                    </a:p>
                  </a:txBody>
                  <a:tcPr marL="24155" marR="21117" marT="6901" marB="51760" anchor="ctr"/>
                </a:tc>
                <a:extLst>
                  <a:ext uri="{0D108BD9-81ED-4DB2-BD59-A6C34878D82A}">
                    <a16:rowId xmlns:a16="http://schemas.microsoft.com/office/drawing/2014/main" val="1584726472"/>
                  </a:ext>
                </a:extLst>
              </a:tr>
              <a:tr h="956502">
                <a:tc>
                  <a:txBody>
                    <a:bodyPr/>
                    <a:lstStyle/>
                    <a:p>
                      <a:pPr>
                        <a:buNone/>
                      </a:pPr>
                      <a:r>
                        <a:rPr lang="en-GB" sz="1100" b="0" cap="none" spc="0">
                          <a:solidFill>
                            <a:schemeClr val="tx1"/>
                          </a:solidFill>
                          <a:latin typeface="Arial" panose="020B0604020202020204" pitchFamily="34" charset="0"/>
                          <a:cs typeface="Arial" panose="020B0604020202020204" pitchFamily="34" charset="0"/>
                        </a:rPr>
                        <a:t>Overall maternity service quality and safety</a:t>
                      </a:r>
                    </a:p>
                  </a:txBody>
                  <a:tcPr marL="24155" marR="21117" marT="6901" marB="51760" anchor="ctr"/>
                </a:tc>
                <a:tc>
                  <a:txBody>
                    <a:bodyPr/>
                    <a:lstStyle/>
                    <a:p>
                      <a:pPr>
                        <a:buNone/>
                      </a:pPr>
                      <a:r>
                        <a:rPr lang="en-GB" sz="1100" b="0" cap="none" spc="0" dirty="0">
                          <a:solidFill>
                            <a:schemeClr val="tx1"/>
                          </a:solidFill>
                          <a:latin typeface="Arial" panose="020B0604020202020204" pitchFamily="34" charset="0"/>
                          <a:cs typeface="Arial" panose="020B0604020202020204" pitchFamily="34" charset="0"/>
                        </a:rPr>
                        <a:t>Continuous quality improvement with safe, effective, and compassionate care across all domains (CQC, 2025).</a:t>
                      </a:r>
                    </a:p>
                  </a:txBody>
                  <a:tcPr marL="24155" marR="21117" marT="6901" marB="51760" anchor="ctr"/>
                </a:tc>
                <a:tc>
                  <a:txBody>
                    <a:bodyPr/>
                    <a:lstStyle/>
                    <a:p>
                      <a:pPr>
                        <a:buNone/>
                      </a:pPr>
                      <a:r>
                        <a:rPr lang="en-GB" sz="1100" b="0" cap="none" spc="0" dirty="0">
                          <a:solidFill>
                            <a:schemeClr val="tx1"/>
                          </a:solidFill>
                          <a:latin typeface="Arial" panose="020B0604020202020204" pitchFamily="34" charset="0"/>
                          <a:cs typeface="Arial" panose="020B0604020202020204" pitchFamily="34" charset="0"/>
                        </a:rPr>
                        <a:t>CQC inspections show mixed national performance, with a proportion of services rated requires improvement or inadequate, often due to staffing shortages, leadership issues, and governance failures (CQC, 2024).</a:t>
                      </a:r>
                    </a:p>
                  </a:txBody>
                  <a:tcPr marL="24155" marR="21117" marT="6901" marB="51760" anchor="ctr"/>
                </a:tc>
                <a:extLst>
                  <a:ext uri="{0D108BD9-81ED-4DB2-BD59-A6C34878D82A}">
                    <a16:rowId xmlns:a16="http://schemas.microsoft.com/office/drawing/2014/main" val="772571003"/>
                  </a:ext>
                </a:extLst>
              </a:tr>
            </a:tbl>
          </a:graphicData>
        </a:graphic>
      </p:graphicFrame>
    </p:spTree>
    <p:extLst>
      <p:ext uri="{BB962C8B-B14F-4D97-AF65-F5344CB8AC3E}">
        <p14:creationId xmlns:p14="http://schemas.microsoft.com/office/powerpoint/2010/main" val="2976924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DE3B7-0987-317E-78FC-E3764A2E99BB}"/>
              </a:ext>
            </a:extLst>
          </p:cNvPr>
          <p:cNvSpPr>
            <a:spLocks noGrp="1"/>
          </p:cNvSpPr>
          <p:nvPr>
            <p:ph type="title"/>
          </p:nvPr>
        </p:nvSpPr>
        <p:spPr/>
        <p:txBody>
          <a:bodyPr/>
          <a:lstStyle/>
          <a:p>
            <a:r>
              <a:rPr lang="en-GB" dirty="0"/>
              <a:t>Summary of Component 2</a:t>
            </a:r>
          </a:p>
        </p:txBody>
      </p:sp>
      <p:sp>
        <p:nvSpPr>
          <p:cNvPr id="3" name="Text Placeholder 2">
            <a:extLst>
              <a:ext uri="{FF2B5EF4-FFF2-40B4-BE49-F238E27FC236}">
                <a16:creationId xmlns:a16="http://schemas.microsoft.com/office/drawing/2014/main" id="{98429974-FDD9-9459-8946-2F076D8F79B5}"/>
              </a:ext>
            </a:extLst>
          </p:cNvPr>
          <p:cNvSpPr>
            <a:spLocks noGrp="1"/>
          </p:cNvSpPr>
          <p:nvPr>
            <p:ph type="body" idx="1"/>
          </p:nvPr>
        </p:nvSpPr>
        <p:spPr/>
        <p:txBody>
          <a:bodyPr>
            <a:normAutofit fontScale="47500" lnSpcReduction="20000"/>
          </a:bodyPr>
          <a:lstStyle/>
          <a:p>
            <a:endParaRPr lang="en-GB" dirty="0"/>
          </a:p>
          <a:p>
            <a:r>
              <a:rPr lang="en-GB" sz="5100" dirty="0">
                <a:solidFill>
                  <a:srgbClr val="00B0F0"/>
                </a:solidFill>
              </a:rPr>
              <a:t>Component 2 will build on this presentation by:</a:t>
            </a:r>
          </a:p>
          <a:p>
            <a:endParaRPr lang="en-GB" dirty="0"/>
          </a:p>
        </p:txBody>
      </p:sp>
      <p:sp>
        <p:nvSpPr>
          <p:cNvPr id="4" name="Content Placeholder 3">
            <a:extLst>
              <a:ext uri="{FF2B5EF4-FFF2-40B4-BE49-F238E27FC236}">
                <a16:creationId xmlns:a16="http://schemas.microsoft.com/office/drawing/2014/main" id="{FD6C89AC-277E-D63E-D40B-D7D46D1C51D2}"/>
              </a:ext>
            </a:extLst>
          </p:cNvPr>
          <p:cNvSpPr>
            <a:spLocks noGrp="1"/>
          </p:cNvSpPr>
          <p:nvPr>
            <p:ph sz="half" idx="2"/>
          </p:nvPr>
        </p:nvSpPr>
        <p:spPr/>
        <p:txBody>
          <a:bodyPr>
            <a:normAutofit fontScale="55000" lnSpcReduction="20000"/>
          </a:bodyPr>
          <a:lstStyle/>
          <a:p>
            <a:pPr>
              <a:lnSpc>
                <a:spcPct val="120000"/>
              </a:lnSpc>
            </a:pPr>
            <a:r>
              <a:rPr lang="en-GB" dirty="0">
                <a:latin typeface="Arial" panose="020B0604020202020204" pitchFamily="34" charset="0"/>
                <a:cs typeface="Arial" panose="020B0604020202020204" pitchFamily="34" charset="0"/>
              </a:rPr>
              <a:t>Providing a deeper critical analysis of the case study</a:t>
            </a:r>
          </a:p>
          <a:p>
            <a:pPr>
              <a:lnSpc>
                <a:spcPct val="120000"/>
              </a:lnSpc>
            </a:pPr>
            <a:r>
              <a:rPr lang="en-GB" dirty="0">
                <a:latin typeface="Arial" panose="020B0604020202020204" pitchFamily="34" charset="0"/>
                <a:cs typeface="Arial" panose="020B0604020202020204" pitchFamily="34" charset="0"/>
              </a:rPr>
              <a:t>Applying systems-based safety and quality management theories in depth</a:t>
            </a:r>
          </a:p>
          <a:p>
            <a:pPr>
              <a:lnSpc>
                <a:spcPct val="120000"/>
              </a:lnSpc>
            </a:pPr>
            <a:r>
              <a:rPr lang="en-GB" dirty="0">
                <a:latin typeface="Arial" panose="020B0604020202020204" pitchFamily="34" charset="0"/>
                <a:cs typeface="Arial" panose="020B0604020202020204" pitchFamily="34" charset="0"/>
              </a:rPr>
              <a:t>Analysing national policy and governance influences</a:t>
            </a:r>
          </a:p>
          <a:p>
            <a:pPr>
              <a:lnSpc>
                <a:spcPct val="120000"/>
              </a:lnSpc>
            </a:pPr>
            <a:r>
              <a:rPr lang="en-GB" dirty="0">
                <a:latin typeface="Arial" panose="020B0604020202020204" pitchFamily="34" charset="0"/>
                <a:cs typeface="Arial" panose="020B0604020202020204" pitchFamily="34" charset="0"/>
              </a:rPr>
              <a:t>Evaluating impacts on quality, efficiency, and equity</a:t>
            </a:r>
          </a:p>
          <a:p>
            <a:pPr>
              <a:lnSpc>
                <a:spcPct val="120000"/>
              </a:lnSpc>
            </a:pPr>
            <a:r>
              <a:rPr lang="en-GB" dirty="0">
                <a:latin typeface="Arial" panose="020B0604020202020204" pitchFamily="34" charset="0"/>
                <a:cs typeface="Arial" panose="020B0604020202020204" pitchFamily="34" charset="0"/>
              </a:rPr>
              <a:t>Proposing evidence-based recommendations</a:t>
            </a:r>
          </a:p>
          <a:p>
            <a:endParaRPr lang="en-GB" dirty="0"/>
          </a:p>
        </p:txBody>
      </p:sp>
      <p:sp>
        <p:nvSpPr>
          <p:cNvPr id="5" name="Text Placeholder 4">
            <a:extLst>
              <a:ext uri="{FF2B5EF4-FFF2-40B4-BE49-F238E27FC236}">
                <a16:creationId xmlns:a16="http://schemas.microsoft.com/office/drawing/2014/main" id="{060E7544-7CA5-5E09-6F4F-B50B750B24D9}"/>
              </a:ext>
            </a:extLst>
          </p:cNvPr>
          <p:cNvSpPr>
            <a:spLocks noGrp="1"/>
          </p:cNvSpPr>
          <p:nvPr>
            <p:ph type="body" sz="quarter" idx="3"/>
          </p:nvPr>
        </p:nvSpPr>
        <p:spPr/>
        <p:txBody>
          <a:bodyPr>
            <a:normAutofit fontScale="47500" lnSpcReduction="20000"/>
          </a:bodyPr>
          <a:lstStyle/>
          <a:p>
            <a:r>
              <a:rPr lang="en-GB" sz="5900" dirty="0">
                <a:solidFill>
                  <a:srgbClr val="00B0F0"/>
                </a:solidFill>
              </a:rPr>
              <a:t>Proposed structure:</a:t>
            </a:r>
          </a:p>
          <a:p>
            <a:endParaRPr lang="en-GB" dirty="0"/>
          </a:p>
        </p:txBody>
      </p:sp>
      <p:sp>
        <p:nvSpPr>
          <p:cNvPr id="6" name="Content Placeholder 5">
            <a:extLst>
              <a:ext uri="{FF2B5EF4-FFF2-40B4-BE49-F238E27FC236}">
                <a16:creationId xmlns:a16="http://schemas.microsoft.com/office/drawing/2014/main" id="{556E5F42-2E79-FFE1-AB12-1D2D4A074A59}"/>
              </a:ext>
            </a:extLst>
          </p:cNvPr>
          <p:cNvSpPr>
            <a:spLocks noGrp="1"/>
          </p:cNvSpPr>
          <p:nvPr>
            <p:ph sz="quarter" idx="4"/>
          </p:nvPr>
        </p:nvSpPr>
        <p:spPr/>
        <p:txBody>
          <a:bodyPr>
            <a:normAutofit fontScale="55000" lnSpcReduction="20000"/>
          </a:bodyPr>
          <a:lstStyle/>
          <a:p>
            <a:pPr>
              <a:lnSpc>
                <a:spcPct val="120000"/>
              </a:lnSpc>
            </a:pPr>
            <a:r>
              <a:rPr lang="en-GB" dirty="0">
                <a:latin typeface="Arial" panose="020B0604020202020204" pitchFamily="34" charset="0"/>
                <a:cs typeface="Arial" panose="020B0604020202020204" pitchFamily="34" charset="0"/>
              </a:rPr>
              <a:t>Introduction</a:t>
            </a:r>
          </a:p>
          <a:p>
            <a:pPr>
              <a:lnSpc>
                <a:spcPct val="120000"/>
              </a:lnSpc>
            </a:pPr>
            <a:r>
              <a:rPr lang="en-GB" dirty="0">
                <a:latin typeface="Arial" panose="020B0604020202020204" pitchFamily="34" charset="0"/>
                <a:cs typeface="Arial" panose="020B0604020202020204" pitchFamily="34" charset="0"/>
              </a:rPr>
              <a:t>Case study background</a:t>
            </a:r>
          </a:p>
          <a:p>
            <a:pPr>
              <a:lnSpc>
                <a:spcPct val="120000"/>
              </a:lnSpc>
            </a:pPr>
            <a:r>
              <a:rPr lang="en-GB" dirty="0">
                <a:latin typeface="Arial" panose="020B0604020202020204" pitchFamily="34" charset="0"/>
                <a:cs typeface="Arial" panose="020B0604020202020204" pitchFamily="34" charset="0"/>
              </a:rPr>
              <a:t>Systems-based analysis (Swiss Cheese, RCA)</a:t>
            </a:r>
          </a:p>
          <a:p>
            <a:pPr>
              <a:lnSpc>
                <a:spcPct val="120000"/>
              </a:lnSpc>
            </a:pPr>
            <a:r>
              <a:rPr lang="en-GB" dirty="0">
                <a:latin typeface="Arial" panose="020B0604020202020204" pitchFamily="34" charset="0"/>
                <a:cs typeface="Arial" panose="020B0604020202020204" pitchFamily="34" charset="0"/>
              </a:rPr>
              <a:t>Quality frameworks (Fishbone, Donabedian)</a:t>
            </a:r>
          </a:p>
          <a:p>
            <a:pPr>
              <a:lnSpc>
                <a:spcPct val="120000"/>
              </a:lnSpc>
            </a:pPr>
            <a:r>
              <a:rPr lang="en-GB" dirty="0">
                <a:latin typeface="Arial" panose="020B0604020202020204" pitchFamily="34" charset="0"/>
                <a:cs typeface="Arial" panose="020B0604020202020204" pitchFamily="34" charset="0"/>
              </a:rPr>
              <a:t>Policy analysis</a:t>
            </a:r>
          </a:p>
          <a:p>
            <a:pPr>
              <a:lnSpc>
                <a:spcPct val="120000"/>
              </a:lnSpc>
            </a:pPr>
            <a:r>
              <a:rPr lang="en-GB" dirty="0">
                <a:latin typeface="Arial" panose="020B0604020202020204" pitchFamily="34" charset="0"/>
                <a:cs typeface="Arial" panose="020B0604020202020204" pitchFamily="34" charset="0"/>
              </a:rPr>
              <a:t>Impact on service provision</a:t>
            </a:r>
          </a:p>
          <a:p>
            <a:pPr>
              <a:lnSpc>
                <a:spcPct val="120000"/>
              </a:lnSpc>
            </a:pPr>
            <a:r>
              <a:rPr lang="en-GB" dirty="0">
                <a:latin typeface="Arial" panose="020B0604020202020204" pitchFamily="34" charset="0"/>
                <a:cs typeface="Arial" panose="020B0604020202020204" pitchFamily="34" charset="0"/>
              </a:rPr>
              <a:t>Recommendations</a:t>
            </a:r>
          </a:p>
          <a:p>
            <a:pPr>
              <a:lnSpc>
                <a:spcPct val="120000"/>
              </a:lnSpc>
            </a:pPr>
            <a:r>
              <a:rPr lang="en-GB" dirty="0">
                <a:latin typeface="Arial" panose="020B0604020202020204" pitchFamily="34" charset="0"/>
                <a:cs typeface="Arial" panose="020B0604020202020204" pitchFamily="34" charset="0"/>
              </a:rPr>
              <a:t>Conclusion</a:t>
            </a:r>
          </a:p>
          <a:p>
            <a:endParaRPr lang="en-GB" dirty="0"/>
          </a:p>
        </p:txBody>
      </p:sp>
      <p:sp>
        <p:nvSpPr>
          <p:cNvPr id="8" name="TextBox 7">
            <a:extLst>
              <a:ext uri="{FF2B5EF4-FFF2-40B4-BE49-F238E27FC236}">
                <a16:creationId xmlns:a16="http://schemas.microsoft.com/office/drawing/2014/main" id="{61344D89-D091-73DB-11B1-F9AF6AFF109A}"/>
              </a:ext>
            </a:extLst>
          </p:cNvPr>
          <p:cNvSpPr txBox="1"/>
          <p:nvPr/>
        </p:nvSpPr>
        <p:spPr>
          <a:xfrm>
            <a:off x="371362" y="6190488"/>
            <a:ext cx="6094638"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(NHS England, 2023)</a:t>
            </a:r>
          </a:p>
        </p:txBody>
      </p:sp>
    </p:spTree>
    <p:extLst>
      <p:ext uri="{BB962C8B-B14F-4D97-AF65-F5344CB8AC3E}">
        <p14:creationId xmlns:p14="http://schemas.microsoft.com/office/powerpoint/2010/main" val="46828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D4FA3-BAE8-A621-1E23-057827237F34}"/>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F7DC1CC0-3857-C0FA-C7AA-883DCE81BEB3}"/>
              </a:ext>
            </a:extLst>
          </p:cNvPr>
          <p:cNvGraphicFramePr>
            <a:graphicFrameLocks noGrp="1"/>
          </p:cNvGraphicFramePr>
          <p:nvPr>
            <p:ph idx="1"/>
            <p:extLst>
              <p:ext uri="{D42A27DB-BD31-4B8C-83A1-F6EECF244321}">
                <p14:modId xmlns:p14="http://schemas.microsoft.com/office/powerpoint/2010/main" val="168528987"/>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2992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50E3C-CD28-8BD0-C351-95CEAC3C44AE}"/>
              </a:ext>
            </a:extLst>
          </p:cNvPr>
          <p:cNvSpPr>
            <a:spLocks noGrp="1"/>
          </p:cNvSpPr>
          <p:nvPr>
            <p:ph type="title"/>
          </p:nvPr>
        </p:nvSpPr>
        <p:spPr>
          <a:xfrm>
            <a:off x="838200" y="365126"/>
            <a:ext cx="10515600" cy="1006474"/>
          </a:xfrm>
        </p:spPr>
        <p:txBody>
          <a:bodyPr>
            <a:normAutofit/>
          </a:bodyPr>
          <a:lstStyle/>
          <a:p>
            <a:r>
              <a:rPr lang="en-GB" dirty="0"/>
              <a:t>REFERENCE </a:t>
            </a:r>
            <a:r>
              <a:rPr lang="en-GB" dirty="0" err="1"/>
              <a:t>lIST</a:t>
            </a:r>
            <a:endParaRPr lang="en-GB" dirty="0"/>
          </a:p>
        </p:txBody>
      </p:sp>
      <p:sp>
        <p:nvSpPr>
          <p:cNvPr id="3" name="Content Placeholder 2">
            <a:extLst>
              <a:ext uri="{FF2B5EF4-FFF2-40B4-BE49-F238E27FC236}">
                <a16:creationId xmlns:a16="http://schemas.microsoft.com/office/drawing/2014/main" id="{7C209FB6-1EF3-B2A1-C943-C6B3005763DD}"/>
              </a:ext>
            </a:extLst>
          </p:cNvPr>
          <p:cNvSpPr>
            <a:spLocks noGrp="1"/>
          </p:cNvSpPr>
          <p:nvPr>
            <p:ph idx="1"/>
          </p:nvPr>
        </p:nvSpPr>
        <p:spPr>
          <a:xfrm>
            <a:off x="728133" y="1912449"/>
            <a:ext cx="11209867" cy="4843949"/>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Care Quality Commission (CQC) (2024) </a:t>
            </a:r>
            <a:r>
              <a:rPr lang="en-GB" sz="5600" i="1" dirty="0">
                <a:latin typeface="Arial" panose="020B0604020202020204" pitchFamily="34" charset="0"/>
                <a:cs typeface="Arial" panose="020B0604020202020204" pitchFamily="34" charset="0"/>
              </a:rPr>
              <a:t>National review of maternity services in England 2022 to 2024</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2"/>
              </a:rPr>
              <a:t>https://www.cqc.org.uk/node/10661/book_pdf_print</a:t>
            </a:r>
            <a:r>
              <a:rPr lang="en-GB" sz="5600" dirty="0">
                <a:latin typeface="Arial" panose="020B0604020202020204" pitchFamily="34" charset="0"/>
                <a:cs typeface="Arial" panose="020B0604020202020204" pitchFamily="34" charset="0"/>
              </a:rPr>
              <a:t> (Accessed: 3 February 2026). </a:t>
            </a:r>
          </a:p>
          <a:p>
            <a:pPr marL="0" indent="0">
              <a:buNone/>
            </a:pPr>
            <a:r>
              <a:rPr lang="en-GB" sz="5600" dirty="0">
                <a:latin typeface="Arial" panose="020B0604020202020204" pitchFamily="34" charset="0"/>
                <a:cs typeface="Arial" panose="020B0604020202020204" pitchFamily="34" charset="0"/>
              </a:rPr>
              <a:t>Care Quality Commission (CQC) (2025) </a:t>
            </a:r>
            <a:r>
              <a:rPr lang="en-GB" sz="5600" i="1" dirty="0">
                <a:latin typeface="Arial" panose="020B0604020202020204" pitchFamily="34" charset="0"/>
                <a:cs typeface="Arial" panose="020B0604020202020204" pitchFamily="34" charset="0"/>
              </a:rPr>
              <a:t>Maternity services survey 2019</a:t>
            </a:r>
            <a:r>
              <a:rPr lang="en-GB" sz="5600" dirty="0">
                <a:latin typeface="Arial" panose="020B0604020202020204" pitchFamily="34" charset="0"/>
                <a:cs typeface="Arial" panose="020B0604020202020204" pitchFamily="34" charset="0"/>
              </a:rPr>
              <a:t>. Available at: </a:t>
            </a:r>
            <a:r>
              <a:rPr lang="en-GB" sz="5600" dirty="0">
                <a:latin typeface="Arial" panose="020B0604020202020204" pitchFamily="34" charset="0"/>
                <a:cs typeface="Arial" panose="020B0604020202020204" pitchFamily="34" charset="0"/>
                <a:hlinkClick r:id="rId3"/>
              </a:rPr>
              <a:t>https://www.cqc.org.uk/publications/surveys/maternity-survey</a:t>
            </a:r>
            <a:r>
              <a:rPr lang="en-GB" sz="5600" dirty="0">
                <a:latin typeface="Arial" panose="020B0604020202020204" pitchFamily="34" charset="0"/>
                <a:cs typeface="Arial" panose="020B0604020202020204" pitchFamily="34" charset="0"/>
              </a:rPr>
              <a:t> (Accessed: 8 February 2026).</a:t>
            </a:r>
          </a:p>
          <a:p>
            <a:pPr marL="0" indent="0">
              <a:buNone/>
            </a:pPr>
            <a:r>
              <a:rPr lang="en-GB" sz="5600" dirty="0">
                <a:latin typeface="Arial" panose="020B0604020202020204" pitchFamily="34" charset="0"/>
                <a:cs typeface="Arial" panose="020B0604020202020204" pitchFamily="34" charset="0"/>
              </a:rPr>
              <a:t>Dixon-Woods, M., Baker, R., Charles, K., Dawson, J., </a:t>
            </a:r>
            <a:r>
              <a:rPr lang="en-GB" sz="5600" dirty="0" err="1">
                <a:latin typeface="Arial" panose="020B0604020202020204" pitchFamily="34" charset="0"/>
                <a:cs typeface="Arial" panose="020B0604020202020204" pitchFamily="34" charset="0"/>
              </a:rPr>
              <a:t>Jerzembek</a:t>
            </a:r>
            <a:r>
              <a:rPr lang="en-GB" sz="5600" dirty="0">
                <a:latin typeface="Arial" panose="020B0604020202020204" pitchFamily="34" charset="0"/>
                <a:cs typeface="Arial" panose="020B0604020202020204" pitchFamily="34" charset="0"/>
              </a:rPr>
              <a:t>, G., Martin, G., McCarthy, I., McKee, L., Minion, J., </a:t>
            </a:r>
            <a:r>
              <a:rPr lang="en-GB" sz="5600" dirty="0" err="1">
                <a:latin typeface="Arial" panose="020B0604020202020204" pitchFamily="34" charset="0"/>
                <a:cs typeface="Arial" panose="020B0604020202020204" pitchFamily="34" charset="0"/>
              </a:rPr>
              <a:t>Ozieranski</a:t>
            </a:r>
            <a:r>
              <a:rPr lang="en-GB" sz="5600" dirty="0">
                <a:latin typeface="Arial" panose="020B0604020202020204" pitchFamily="34" charset="0"/>
                <a:cs typeface="Arial" panose="020B0604020202020204" pitchFamily="34" charset="0"/>
              </a:rPr>
              <a:t>, P., Willars, J., Wilkie, P. and West, M. (2014) ‘Culture and behaviour in the English National Health Service: overview of lessons from a large multimethod study’, </a:t>
            </a:r>
            <a:r>
              <a:rPr lang="en-GB" sz="5600" i="1" dirty="0">
                <a:latin typeface="Arial" panose="020B0604020202020204" pitchFamily="34" charset="0"/>
                <a:cs typeface="Arial" panose="020B0604020202020204" pitchFamily="34" charset="0"/>
              </a:rPr>
              <a:t>BMJ Quality &amp; Safety</a:t>
            </a:r>
            <a:r>
              <a:rPr lang="en-GB" sz="5600" dirty="0">
                <a:latin typeface="Arial" panose="020B0604020202020204" pitchFamily="34" charset="0"/>
                <a:cs typeface="Arial" panose="020B0604020202020204" pitchFamily="34" charset="0"/>
              </a:rPr>
              <a:t>, 23(2), pp. 106–115. </a:t>
            </a:r>
          </a:p>
          <a:p>
            <a:pPr marL="0" indent="0">
              <a:buNone/>
            </a:pPr>
            <a:r>
              <a:rPr lang="en-GB" sz="5600" dirty="0">
                <a:latin typeface="Arial" panose="020B0604020202020204" pitchFamily="34" charset="0"/>
                <a:cs typeface="Arial" panose="020B0604020202020204" pitchFamily="34" charset="0"/>
              </a:rPr>
              <a:t>Francis, R. (2013) </a:t>
            </a:r>
            <a:r>
              <a:rPr lang="en-GB" sz="5600" i="1" dirty="0">
                <a:latin typeface="Arial" panose="020B0604020202020204" pitchFamily="34" charset="0"/>
                <a:cs typeface="Arial" panose="020B0604020202020204" pitchFamily="34" charset="0"/>
              </a:rPr>
              <a:t>Report of the Mid Staffordshire NHS Foundation Trust Public Inquiry</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4"/>
              </a:rPr>
              <a:t>https://assets.publishing.service.gov.uk/media/5a7ba0faed915d13110607c8/0947.pdf</a:t>
            </a:r>
            <a:r>
              <a:rPr lang="en-GB" sz="5600" u="sng"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(Accessed: 6 February 2026). </a:t>
            </a:r>
          </a:p>
          <a:p>
            <a:pPr marL="0" indent="0">
              <a:buNone/>
            </a:pPr>
            <a:r>
              <a:rPr lang="en-GB" sz="5600" dirty="0">
                <a:latin typeface="Arial" panose="020B0604020202020204" pitchFamily="34" charset="0"/>
                <a:cs typeface="Arial" panose="020B0604020202020204" pitchFamily="34" charset="0"/>
              </a:rPr>
              <a:t>Healthcare Quality Improvement Partnership (HQIP) (2022) </a:t>
            </a:r>
            <a:r>
              <a:rPr lang="en-GB" sz="5600" i="1" dirty="0">
                <a:latin typeface="Arial" panose="020B0604020202020204" pitchFamily="34" charset="0"/>
                <a:cs typeface="Arial" panose="020B0604020202020204" pitchFamily="34" charset="0"/>
              </a:rPr>
              <a:t>National Clinical Audit and Patient Outcomes Programme (NCAPOP). </a:t>
            </a:r>
            <a:r>
              <a:rPr lang="en-GB" sz="5600" dirty="0">
                <a:latin typeface="Arial" panose="020B0604020202020204" pitchFamily="34" charset="0"/>
                <a:cs typeface="Arial" panose="020B0604020202020204" pitchFamily="34" charset="0"/>
              </a:rPr>
              <a:t>Available at: </a:t>
            </a:r>
            <a:r>
              <a:rPr lang="en-GB" sz="5600" u="sng" dirty="0">
                <a:latin typeface="Arial" panose="020B0604020202020204" pitchFamily="34" charset="0"/>
                <a:cs typeface="Arial" panose="020B0604020202020204" pitchFamily="34" charset="0"/>
                <a:hlinkClick r:id="rId5"/>
              </a:rPr>
              <a:t>https://www.hqip.org.uk/national-programmes/</a:t>
            </a:r>
            <a:r>
              <a:rPr lang="en-GB" sz="5600" u="sng"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(Accessed: 3 February 2026).</a:t>
            </a:r>
          </a:p>
          <a:p>
            <a:pPr marL="0" indent="0">
              <a:buNone/>
            </a:pPr>
            <a:r>
              <a:rPr lang="en-GB" sz="5600" dirty="0">
                <a:latin typeface="Arial" panose="020B0604020202020204" pitchFamily="34" charset="0"/>
                <a:cs typeface="Arial" panose="020B0604020202020204" pitchFamily="34" charset="0"/>
              </a:rPr>
              <a:t>Mannion, R. and Davies, H. (2018) ‘Understanding organisational culture for healthcare quality improvement’, </a:t>
            </a:r>
            <a:r>
              <a:rPr lang="en-GB" sz="5600" i="1" dirty="0">
                <a:latin typeface="Arial" panose="020B0604020202020204" pitchFamily="34" charset="0"/>
                <a:cs typeface="Arial" panose="020B0604020202020204" pitchFamily="34" charset="0"/>
              </a:rPr>
              <a:t>BMJ</a:t>
            </a:r>
            <a:r>
              <a:rPr lang="en-GB" sz="5600" dirty="0">
                <a:latin typeface="Arial" panose="020B0604020202020204" pitchFamily="34" charset="0"/>
                <a:cs typeface="Arial" panose="020B0604020202020204" pitchFamily="34" charset="0"/>
              </a:rPr>
              <a:t>, 363, k4907. </a:t>
            </a:r>
          </a:p>
          <a:p>
            <a:pPr marL="0" indent="0">
              <a:buNone/>
            </a:pPr>
            <a:r>
              <a:rPr lang="en-GB" sz="5600" dirty="0">
                <a:latin typeface="Arial" panose="020B0604020202020204" pitchFamily="34" charset="0"/>
                <a:cs typeface="Arial" panose="020B0604020202020204" pitchFamily="34" charset="0"/>
              </a:rPr>
              <a:t>National Institute for Health and Care Excellence (NICE) (2022) </a:t>
            </a:r>
            <a:r>
              <a:rPr lang="en-GB" sz="5600" i="1" dirty="0">
                <a:latin typeface="Arial" panose="020B0604020202020204" pitchFamily="34" charset="0"/>
                <a:cs typeface="Arial" panose="020B0604020202020204" pitchFamily="34" charset="0"/>
              </a:rPr>
              <a:t>Fetal monitoring in labour (NG229)</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6"/>
              </a:rPr>
              <a:t>https://www.nice.org.uk/guidance/ng229/resources/fetal-monitoring-in-labour-pdf-66143844065221</a:t>
            </a:r>
            <a:r>
              <a:rPr lang="en-GB" sz="5600" u="sng"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(Accessed: 7 February 2026). </a:t>
            </a:r>
          </a:p>
          <a:p>
            <a:pPr marL="0" indent="0">
              <a:buNone/>
            </a:pPr>
            <a:r>
              <a:rPr lang="en-GB" sz="5600" dirty="0">
                <a:latin typeface="Arial" panose="020B0604020202020204" pitchFamily="34" charset="0"/>
                <a:cs typeface="Arial" panose="020B0604020202020204" pitchFamily="34" charset="0"/>
              </a:rPr>
              <a:t>NHS England (2023) </a:t>
            </a:r>
            <a:r>
              <a:rPr lang="en-GB" sz="5600" i="1" dirty="0">
                <a:latin typeface="Arial" panose="020B0604020202020204" pitchFamily="34" charset="0"/>
                <a:cs typeface="Arial" panose="020B0604020202020204" pitchFamily="34" charset="0"/>
              </a:rPr>
              <a:t>Three-Year Delivery Plan for Maternity and Neonatal Services</a:t>
            </a:r>
            <a:r>
              <a:rPr lang="en-GB" sz="5600" dirty="0">
                <a:latin typeface="Arial" panose="020B0604020202020204" pitchFamily="34" charset="0"/>
                <a:cs typeface="Arial" panose="020B0604020202020204" pitchFamily="34" charset="0"/>
              </a:rPr>
              <a:t>. Available at: </a:t>
            </a:r>
            <a:r>
              <a:rPr lang="en-GB" sz="5600" dirty="0">
                <a:latin typeface="Arial" panose="020B0604020202020204" pitchFamily="34" charset="0"/>
                <a:cs typeface="Arial" panose="020B0604020202020204" pitchFamily="34" charset="0"/>
                <a:hlinkClick r:id="rId7"/>
              </a:rPr>
              <a:t>https://www.england.nhs.uk/publication/three-year-delivery-plan-for-maternity-and-neonatal-services/</a:t>
            </a:r>
            <a:r>
              <a:rPr lang="en-GB" sz="5600" dirty="0">
                <a:latin typeface="Arial" panose="020B0604020202020204" pitchFamily="34" charset="0"/>
                <a:cs typeface="Arial" panose="020B0604020202020204" pitchFamily="34" charset="0"/>
              </a:rPr>
              <a:t> (Accessed: 6 February 2026).</a:t>
            </a:r>
          </a:p>
          <a:p>
            <a:pPr marL="0" indent="0">
              <a:buNone/>
            </a:pPr>
            <a:r>
              <a:rPr lang="en-GB" sz="5600" dirty="0">
                <a:latin typeface="Arial" panose="020B0604020202020204" pitchFamily="34" charset="0"/>
                <a:cs typeface="Arial" panose="020B0604020202020204" pitchFamily="34" charset="0"/>
              </a:rPr>
              <a:t>NHS England (2019) </a:t>
            </a:r>
            <a:r>
              <a:rPr lang="en-GB" sz="5600" i="1" dirty="0">
                <a:latin typeface="Arial" panose="020B0604020202020204" pitchFamily="34" charset="0"/>
                <a:cs typeface="Arial" panose="020B0604020202020204" pitchFamily="34" charset="0"/>
              </a:rPr>
              <a:t>Saving Babies’ Lives Care Bundle Version Two (SBLCBv2)</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8"/>
              </a:rPr>
              <a:t>https://www.england.nhs.uk/wp-content/uploads/2019/03/Saving-Babies-Lives-Care-Bundle-Version-Two-Updated-Final-Version.pdf</a:t>
            </a:r>
            <a:r>
              <a:rPr lang="en-GB" sz="5600" u="sng"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(Accessed: 8 February 2026). </a:t>
            </a:r>
          </a:p>
          <a:p>
            <a:pPr marL="0" indent="0">
              <a:buNone/>
            </a:pPr>
            <a:r>
              <a:rPr lang="en-GB" dirty="0"/>
              <a:t> </a:t>
            </a:r>
          </a:p>
          <a:p>
            <a:endParaRPr lang="en-GB" dirty="0"/>
          </a:p>
        </p:txBody>
      </p:sp>
    </p:spTree>
    <p:extLst>
      <p:ext uri="{BB962C8B-B14F-4D97-AF65-F5344CB8AC3E}">
        <p14:creationId xmlns:p14="http://schemas.microsoft.com/office/powerpoint/2010/main" val="3280382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B878E-FDDC-4706-B146-553E5D0A953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866890B-1C13-5EA0-F7D1-996FB24A3095}"/>
              </a:ext>
            </a:extLst>
          </p:cNvPr>
          <p:cNvSpPr>
            <a:spLocks noGrp="1"/>
          </p:cNvSpPr>
          <p:nvPr>
            <p:ph idx="1"/>
          </p:nvPr>
        </p:nvSpPr>
        <p:spPr>
          <a:xfrm>
            <a:off x="838200" y="1929383"/>
            <a:ext cx="10515600" cy="4759283"/>
          </a:xfrm>
        </p:spPr>
        <p:txBody>
          <a:bodyPr>
            <a:normAutofit fontScale="47500" lnSpcReduction="20000"/>
          </a:bodyPr>
          <a:lstStyle/>
          <a:p>
            <a:pPr marL="0" indent="0">
              <a:buNone/>
            </a:pPr>
            <a:r>
              <a:rPr lang="en-GB" dirty="0">
                <a:latin typeface="Arial" panose="020B0604020202020204" pitchFamily="34" charset="0"/>
                <a:cs typeface="Arial" panose="020B0604020202020204" pitchFamily="34" charset="0"/>
              </a:rPr>
              <a:t>National Institute for Health and Care Excellence (NICE) (2021) </a:t>
            </a:r>
            <a:r>
              <a:rPr lang="en-GB" i="1" dirty="0">
                <a:latin typeface="Arial" panose="020B0604020202020204" pitchFamily="34" charset="0"/>
                <a:cs typeface="Arial" panose="020B0604020202020204" pitchFamily="34" charset="0"/>
              </a:rPr>
              <a:t>Safe staffing for maternity services</a:t>
            </a:r>
            <a:r>
              <a:rPr lang="en-GB" dirty="0">
                <a:latin typeface="Arial" panose="020B0604020202020204" pitchFamily="34" charset="0"/>
                <a:cs typeface="Arial" panose="020B0604020202020204" pitchFamily="34" charset="0"/>
              </a:rPr>
              <a:t>. Available at: https://www.nice.org.uk/about/what-we-do/our-programmes/nice-guidance/safe-staffing (Accessed: 6 February 2026).</a:t>
            </a:r>
          </a:p>
          <a:p>
            <a:pPr marL="0" indent="0">
              <a:buNone/>
            </a:pPr>
            <a:r>
              <a:rPr lang="en-GB" dirty="0">
                <a:latin typeface="Arial" panose="020B0604020202020204" pitchFamily="34" charset="0"/>
                <a:cs typeface="Arial" panose="020B0604020202020204" pitchFamily="34" charset="0"/>
              </a:rPr>
              <a:t>NHS Resolution (2023) </a:t>
            </a:r>
            <a:r>
              <a:rPr lang="en-GB" i="1" dirty="0">
                <a:latin typeface="Arial" panose="020B0604020202020204" pitchFamily="34" charset="0"/>
                <a:cs typeface="Arial" panose="020B0604020202020204" pitchFamily="34" charset="0"/>
              </a:rPr>
              <a:t>Learning from avoidable harm in maternity services</a:t>
            </a:r>
            <a:r>
              <a:rPr lang="en-GB" dirty="0">
                <a:latin typeface="Arial" panose="020B0604020202020204" pitchFamily="34" charset="0"/>
                <a:cs typeface="Arial" panose="020B0604020202020204" pitchFamily="34" charset="0"/>
              </a:rPr>
              <a:t>. London: NHS Resolution. Available at: </a:t>
            </a:r>
            <a:r>
              <a:rPr lang="en-GB" u="sng" dirty="0">
                <a:latin typeface="Arial" panose="020B0604020202020204" pitchFamily="34" charset="0"/>
                <a:cs typeface="Arial" panose="020B0604020202020204" pitchFamily="34" charset="0"/>
                <a:hlinkClick r:id="rId2"/>
              </a:rPr>
              <a:t>https://resolution.nhs.uk/resources/learning-from-avoidable-harm-in-maternity-services/</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10 February 2026).</a:t>
            </a:r>
          </a:p>
          <a:p>
            <a:pPr marL="0" indent="0">
              <a:buNone/>
            </a:pPr>
            <a:r>
              <a:rPr lang="en-GB" dirty="0">
                <a:latin typeface="Arial" panose="020B0604020202020204" pitchFamily="34" charset="0"/>
                <a:cs typeface="Arial" panose="020B0604020202020204" pitchFamily="34" charset="0"/>
              </a:rPr>
              <a:t>Ockenden, D. (2022) </a:t>
            </a:r>
            <a:r>
              <a:rPr lang="en-GB" i="1" dirty="0">
                <a:latin typeface="Arial" panose="020B0604020202020204" pitchFamily="34" charset="0"/>
                <a:cs typeface="Arial" panose="020B0604020202020204" pitchFamily="34" charset="0"/>
              </a:rPr>
              <a:t>Final report of the Ockenden review: findings, conclusions and essential actions from the independent review of maternity services at the Shrewsbury and Telford Hospital NHS Trust</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https://www.gov.uk/government/publications/final-report-of-the-ockenden-review</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2 February 2026). </a:t>
            </a:r>
          </a:p>
          <a:p>
            <a:pPr marL="0" indent="0">
              <a:buNone/>
            </a:pPr>
            <a:r>
              <a:rPr lang="en-GB" dirty="0">
                <a:latin typeface="Arial" panose="020B0604020202020204" pitchFamily="34" charset="0"/>
                <a:cs typeface="Arial" panose="020B0604020202020204" pitchFamily="34" charset="0"/>
              </a:rPr>
              <a:t>Reason, J. (2000) ‘Human error: models and management’, </a:t>
            </a:r>
            <a:r>
              <a:rPr lang="en-GB" i="1" dirty="0">
                <a:latin typeface="Arial" panose="020B0604020202020204" pitchFamily="34" charset="0"/>
                <a:cs typeface="Arial" panose="020B0604020202020204" pitchFamily="34" charset="0"/>
              </a:rPr>
              <a:t>BMJ</a:t>
            </a:r>
            <a:r>
              <a:rPr lang="en-GB" dirty="0">
                <a:latin typeface="Arial" panose="020B0604020202020204" pitchFamily="34" charset="0"/>
                <a:cs typeface="Arial" panose="020B0604020202020204" pitchFamily="34" charset="0"/>
              </a:rPr>
              <a:t>, 320(7237), pp. 768–770. Available at: </a:t>
            </a:r>
            <a:r>
              <a:rPr lang="en-GB" u="sng" dirty="0">
                <a:latin typeface="Arial" panose="020B0604020202020204" pitchFamily="34" charset="0"/>
                <a:cs typeface="Arial" panose="020B0604020202020204" pitchFamily="34" charset="0"/>
                <a:hlinkClick r:id="rId4"/>
              </a:rPr>
              <a:t>https://doi.org/10.1136/bmj.320.7237.768</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2 February 2026). </a:t>
            </a:r>
          </a:p>
          <a:p>
            <a:pPr marL="0" indent="0">
              <a:buNone/>
            </a:pPr>
            <a:r>
              <a:rPr lang="en-GB" dirty="0">
                <a:latin typeface="Arial" panose="020B0604020202020204" pitchFamily="34" charset="0"/>
                <a:cs typeface="Arial" panose="020B0604020202020204" pitchFamily="34" charset="0"/>
              </a:rPr>
              <a:t>Royal College of Obstetricians and Gynaecologists (RCOG) (2017) </a:t>
            </a:r>
            <a:r>
              <a:rPr lang="en-GB" i="1" dirty="0">
                <a:latin typeface="Arial" panose="020B0604020202020204" pitchFamily="34" charset="0"/>
                <a:cs typeface="Arial" panose="020B0604020202020204" pitchFamily="34" charset="0"/>
              </a:rPr>
              <a:t>Each Baby Counts: full report 2015</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5"/>
              </a:rPr>
              <a:t>https://www.rcog.org.uk/media/3fopwy41/each-baby-counts-2015-full-report.pdf</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4 February 2026). </a:t>
            </a:r>
          </a:p>
          <a:p>
            <a:pPr marL="0" indent="0">
              <a:buNone/>
            </a:pPr>
            <a:r>
              <a:rPr lang="en-GB" dirty="0">
                <a:latin typeface="Arial" panose="020B0604020202020204" pitchFamily="34" charset="0"/>
                <a:cs typeface="Arial" panose="020B0604020202020204" pitchFamily="34" charset="0"/>
              </a:rPr>
              <a:t>Royal College of Obstetricians and Gynaecologists (RCOG) (2022) </a:t>
            </a:r>
            <a:r>
              <a:rPr lang="en-GB" i="1" dirty="0">
                <a:latin typeface="Arial" panose="020B0604020202020204" pitchFamily="34" charset="0"/>
                <a:cs typeface="Arial" panose="020B0604020202020204" pitchFamily="34" charset="0"/>
              </a:rPr>
              <a:t>Improving safety and quality in maternity services</a:t>
            </a:r>
            <a:r>
              <a:rPr lang="en-GB" dirty="0">
                <a:latin typeface="Arial" panose="020B0604020202020204" pitchFamily="34" charset="0"/>
                <a:cs typeface="Arial" panose="020B0604020202020204" pitchFamily="34" charset="0"/>
              </a:rPr>
              <a:t>. Available at: https://www.rcog.org.uk/guidance/browse-all-guidance/other-guidelines-and-reports/improving-safety-and-quality-in-maternity-services/ (Accessed: 8 February 2026).</a:t>
            </a:r>
          </a:p>
          <a:p>
            <a:pPr marL="0" indent="0">
              <a:buNone/>
            </a:pPr>
            <a:r>
              <a:rPr lang="en-GB" dirty="0">
                <a:latin typeface="Arial" panose="020B0604020202020204" pitchFamily="34" charset="0"/>
                <a:cs typeface="Arial" panose="020B0604020202020204" pitchFamily="34" charset="0"/>
              </a:rPr>
              <a:t>West, M., Eckert, R., Collins, B. and Chowla, R. (2017) </a:t>
            </a:r>
            <a:r>
              <a:rPr lang="en-GB" i="1" dirty="0">
                <a:latin typeface="Arial" panose="020B0604020202020204" pitchFamily="34" charset="0"/>
                <a:cs typeface="Arial" panose="020B0604020202020204" pitchFamily="34" charset="0"/>
              </a:rPr>
              <a:t>Caring to change: how compassionate leadership can stimulate innovation in health care</a:t>
            </a:r>
            <a:r>
              <a:rPr lang="en-GB" dirty="0">
                <a:latin typeface="Arial" panose="020B0604020202020204" pitchFamily="34" charset="0"/>
                <a:cs typeface="Arial" panose="020B0604020202020204" pitchFamily="34" charset="0"/>
              </a:rPr>
              <a:t>. London: The King’s Fund. Available at: </a:t>
            </a:r>
            <a:r>
              <a:rPr lang="en-GB" u="sng" dirty="0">
                <a:latin typeface="Arial" panose="020B0604020202020204" pitchFamily="34" charset="0"/>
                <a:cs typeface="Arial" panose="020B0604020202020204" pitchFamily="34" charset="0"/>
                <a:hlinkClick r:id="rId6"/>
              </a:rPr>
              <a:t>https://www.kingsfund.org.uk/insight-and-analysis/reports/caring-change</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8 February 2026). </a:t>
            </a:r>
          </a:p>
          <a:p>
            <a:pPr marL="0" indent="0">
              <a:buNone/>
            </a:pPr>
            <a:r>
              <a:rPr lang="en-GB" dirty="0">
                <a:latin typeface="Arial" panose="020B0604020202020204" pitchFamily="34" charset="0"/>
                <a:cs typeface="Arial" panose="020B0604020202020204" pitchFamily="34" charset="0"/>
              </a:rPr>
              <a:t>World Health Organisation (WHO) (2021) </a:t>
            </a:r>
            <a:r>
              <a:rPr lang="en-GB" i="1" dirty="0">
                <a:latin typeface="Arial" panose="020B0604020202020204" pitchFamily="34" charset="0"/>
                <a:cs typeface="Arial" panose="020B0604020202020204" pitchFamily="34" charset="0"/>
              </a:rPr>
              <a:t>Global patient safety action plan 2021–2030: towards eliminating avoidable harm in health care</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7"/>
              </a:rPr>
              <a:t>https://www.who.int/publications/i/item/9789240032705</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5 February 2026).</a:t>
            </a:r>
          </a:p>
          <a:p>
            <a:pPr marL="0" indent="0">
              <a:buNone/>
            </a:pPr>
            <a:r>
              <a:rPr lang="en-GB" dirty="0"/>
              <a:t> </a:t>
            </a:r>
          </a:p>
          <a:p>
            <a:endParaRPr lang="en-GB" dirty="0"/>
          </a:p>
        </p:txBody>
      </p:sp>
    </p:spTree>
    <p:extLst>
      <p:ext uri="{BB962C8B-B14F-4D97-AF65-F5344CB8AC3E}">
        <p14:creationId xmlns:p14="http://schemas.microsoft.com/office/powerpoint/2010/main" val="3622857127"/>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2086</Words>
  <Application>Microsoft Office PowerPoint</Application>
  <PresentationFormat>Widescreen</PresentationFormat>
  <Paragraphs>125</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The Hand Bold</vt:lpstr>
      <vt:lpstr>The Serif Hand Black</vt:lpstr>
      <vt:lpstr>SketchyVTI</vt:lpstr>
      <vt:lpstr>Root Cause Analysis of the Shrewsbury and Telford Maternity Scandal: A Quality Management Perspective </vt:lpstr>
      <vt:lpstr>background</vt:lpstr>
      <vt:lpstr>What went wrong</vt:lpstr>
      <vt:lpstr>Applying the Swiss cheese model</vt:lpstr>
      <vt:lpstr>Swiss cheese model</vt:lpstr>
      <vt:lpstr> Benchmarking Data Against National Standards</vt:lpstr>
      <vt:lpstr>Summary of Component 2</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Nabeela Begum (2216501)</dc:creator>
  <cp:lastModifiedBy>Nabeela Begum (2216501)</cp:lastModifiedBy>
  <cp:revision>1</cp:revision>
  <dcterms:created xsi:type="dcterms:W3CDTF">2026-02-03T17:25:05Z</dcterms:created>
  <dcterms:modified xsi:type="dcterms:W3CDTF">2026-02-22T19:29:45Z</dcterms:modified>
</cp:coreProperties>
</file>