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anva Sans" panose="020B0604020202020204" charset="0"/>
      <p:regular r:id="rId14"/>
    </p:embeddedFont>
    <p:embeddedFont>
      <p:font typeface="Gordita Bold" panose="020B0604020202020204" charset="0"/>
      <p:regular r:id="rId15"/>
    </p:embeddedFont>
    <p:embeddedFont>
      <p:font typeface="Inter Bold" panose="020B0604020202020204" charset="0"/>
      <p:regular r:id="rId16"/>
    </p:embeddedFont>
    <p:embeddedFont>
      <p:font typeface="Open Sans 1" panose="020B0604020202020204" charset="0"/>
      <p:regular r:id="rId17"/>
    </p:embeddedFont>
    <p:embeddedFont>
      <p:font typeface="Open Sans 1 Bold" panose="020B0604020202020204" charset="0"/>
      <p:regular r:id="rId18"/>
    </p:embeddedFont>
    <p:embeddedFont>
      <p:font typeface="Open Sans 2" panose="020B0604020202020204" charset="0"/>
      <p:regular r:id="rId19"/>
    </p:embeddedFont>
    <p:embeddedFont>
      <p:font typeface="Open Sans 2 Bold" panose="020B0604020202020204" charset="0"/>
      <p:regular r:id="rId20"/>
    </p:embeddedFont>
    <p:embeddedFont>
      <p:font typeface="Open Sauce Bold" panose="020B0604020202020204" charset="0"/>
      <p:regular r:id="rId21"/>
    </p:embeddedFont>
    <p:embeddedFont>
      <p:font typeface="Poppins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7920" autoAdjust="0"/>
  </p:normalViewPr>
  <p:slideViewPr>
    <p:cSldViewPr>
      <p:cViewPr varScale="1">
        <p:scale>
          <a:sx n="33" d="100"/>
          <a:sy n="33" d="100"/>
        </p:scale>
        <p:origin x="130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4BCE49-E02C-4982-A4AD-C06B207E88AD}"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725C5B-C733-4618-BF65-B06318D670EB}" type="slidenum">
              <a:rPr lang="en-GB" smtClean="0"/>
              <a:t>‹#›</a:t>
            </a:fld>
            <a:endParaRPr lang="en-GB"/>
          </a:p>
        </p:txBody>
      </p:sp>
    </p:spTree>
    <p:extLst>
      <p:ext uri="{BB962C8B-B14F-4D97-AF65-F5344CB8AC3E}">
        <p14:creationId xmlns:p14="http://schemas.microsoft.com/office/powerpoint/2010/main" val="1113129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houghtsmostlyaboutlearning.files.wordpress.com/2015/12/learning-by-doing-graham-gibbs.pdf"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researchgate.net/publication/235701029_Experiential_Learning_Experience_As_The_Source_Of_Learning_And_Development"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My name is [Your Name], and I am presenting my self-awareness and professional development in the field of Health and Social Care. This presentation is done by SWOT analysis to discuss my strengths, weaknesses, opportunities and threats. Reflecting on them, I hope to find workable actions to improve my performance, resilience, and career development within the UK Health and Social Care sector.</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1</a:t>
            </a:fld>
            <a:endParaRPr lang="en-GB"/>
          </a:p>
        </p:txBody>
      </p:sp>
    </p:spTree>
    <p:extLst>
      <p:ext uri="{BB962C8B-B14F-4D97-AF65-F5344CB8AC3E}">
        <p14:creationId xmlns:p14="http://schemas.microsoft.com/office/powerpoint/2010/main" val="3405818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Personal and professional development are based on self-awareness. It implies realising what we think, what we value, and how we behave, and knowing how it affects our relations with other people (Gibbs, 1988). Self-awareness in Health and Social Care helps practitioners to ensure person-centred care, i.e. being respectful of diversity, effective in communication and empathetic. Reflective practice will enable me to determine the aspects in which I am doing well and those that require improvement. Models like the reflective cycles developed by Gibbs and Kolb can assist me in learning because they allow me to analyse what occurred, why it occurred, and how to improve. Simply put, building self-awareness will help me change, learn, and grow in a constantly difficult and dynamic care setting (Kolb, 1984; Siraj et al., 2013).</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2</a:t>
            </a:fld>
            <a:endParaRPr lang="en-GB"/>
          </a:p>
        </p:txBody>
      </p:sp>
    </p:spTree>
    <p:extLst>
      <p:ext uri="{BB962C8B-B14F-4D97-AF65-F5344CB8AC3E}">
        <p14:creationId xmlns:p14="http://schemas.microsoft.com/office/powerpoint/2010/main" val="3809523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core competencies are excellent communication and empathy that enable me to develop trust with the patients and colleagues, and maintain quality and person-centred care. I am a team player, reliable in terms of providing contributions towards the collective objectives. I am flexible and I can adapt to new environments, which facilitates learning continuously. Moreover, my time management and organisation help to address the deadlines, multitasking, and being professional in rapid Health and Social Care conditions. These competencies are quite consistent with NHS values (Rousse, 2019).</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3</a:t>
            </a:fld>
            <a:endParaRPr lang="en-GB"/>
          </a:p>
        </p:txBody>
      </p:sp>
    </p:spTree>
    <p:extLst>
      <p:ext uri="{BB962C8B-B14F-4D97-AF65-F5344CB8AC3E}">
        <p14:creationId xmlns:p14="http://schemas.microsoft.com/office/powerpoint/2010/main" val="3992756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weaknesses such as low confidence in leadership positions, overcommitting, and a need to improve in digital record-keeping. I occasionally have hesitation to act because of fear of making mistakes, which is a problem in decision-making. Excessive promises make one feel stressed and unfocused. Enhancement of the digital documentation competencies will help in improving the accuracy and efficiency. The identification of these areas will enable me to </a:t>
            </a:r>
            <a:r>
              <a:rPr lang="en-GB" sz="1200" kern="1200" dirty="0" err="1">
                <a:solidFill>
                  <a:schemeClr val="tx1"/>
                </a:solidFill>
                <a:effectLst/>
                <a:latin typeface="+mn-lt"/>
                <a:ea typeface="+mn-ea"/>
                <a:cs typeface="+mn-cs"/>
              </a:rPr>
              <a:t>strategise</a:t>
            </a:r>
            <a:r>
              <a:rPr lang="en-GB" sz="1200" kern="1200" dirty="0">
                <a:solidFill>
                  <a:schemeClr val="tx1"/>
                </a:solidFill>
                <a:effectLst/>
                <a:latin typeface="+mn-lt"/>
                <a:ea typeface="+mn-ea"/>
                <a:cs typeface="+mn-cs"/>
              </a:rPr>
              <a:t> specific areas of development and have confidence in undertaking duties effectively within Health and Social Care settings (</a:t>
            </a:r>
            <a:r>
              <a:rPr lang="en-GB" sz="1200" kern="1200" dirty="0" err="1">
                <a:solidFill>
                  <a:schemeClr val="tx1"/>
                </a:solidFill>
                <a:effectLst/>
                <a:latin typeface="+mn-lt"/>
                <a:ea typeface="+mn-ea"/>
                <a:cs typeface="+mn-cs"/>
              </a:rPr>
              <a:t>Saienko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Lavrysh</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4</a:t>
            </a:fld>
            <a:endParaRPr lang="en-GB"/>
          </a:p>
        </p:txBody>
      </p:sp>
    </p:spTree>
    <p:extLst>
      <p:ext uri="{BB962C8B-B14F-4D97-AF65-F5344CB8AC3E}">
        <p14:creationId xmlns:p14="http://schemas.microsoft.com/office/powerpoint/2010/main" val="3114122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Among the key opportunities, one must mention access to professional training, which can be considered as the Care Certificate and NVQ Level 3, which improves qualifications and confidence. Peer learning and mentorship during placements are beneficial in terms of being guided and receiving feedback. The growth of the digital health and community care functions provides an opportunity to acquire new competencies. The NHS supports Continuous Professional Development (CPD), which allows me to learn throughout my life, stay competent, flexible, and prepared to advance in my career within the ever-changing Health and Social Care industry (Li and </a:t>
            </a:r>
            <a:r>
              <a:rPr lang="en-GB" sz="1200" kern="1200" dirty="0" err="1">
                <a:solidFill>
                  <a:schemeClr val="tx1"/>
                </a:solidFill>
                <a:effectLst/>
                <a:latin typeface="+mn-lt"/>
                <a:ea typeface="+mn-ea"/>
                <a:cs typeface="+mn-cs"/>
              </a:rPr>
              <a:t>Hopfgartner</a:t>
            </a:r>
            <a:r>
              <a:rPr lang="en-GB" sz="1200" kern="1200" dirty="0">
                <a:solidFill>
                  <a:schemeClr val="tx1"/>
                </a:solidFill>
                <a:effectLst/>
                <a:latin typeface="+mn-lt"/>
                <a:ea typeface="+mn-ea"/>
                <a:cs typeface="+mn-cs"/>
              </a:rPr>
              <a:t>, 2016).</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5</a:t>
            </a:fld>
            <a:endParaRPr lang="en-GB"/>
          </a:p>
        </p:txBody>
      </p:sp>
    </p:spTree>
    <p:extLst>
      <p:ext uri="{BB962C8B-B14F-4D97-AF65-F5344CB8AC3E}">
        <p14:creationId xmlns:p14="http://schemas.microsoft.com/office/powerpoint/2010/main" val="2230468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High workload and stress are also the main threats that might result in burnout and decreased performance. This is due to the frequent changes in policies and procedures, which compel one to adapt quickly. The competitive labour market requires constant upskilling in order to be hired. It can be difficult to balance between academic, professional and personal obligations as well. The risks in Health and Social Care can be reduced, and there should be a steady professional development through the development of resilience, time management, and a healthy work-life balance (</a:t>
            </a:r>
            <a:r>
              <a:rPr lang="en-GB" sz="1200" kern="1200" dirty="0" err="1">
                <a:solidFill>
                  <a:schemeClr val="tx1"/>
                </a:solidFill>
                <a:effectLst/>
                <a:latin typeface="+mn-lt"/>
                <a:ea typeface="+mn-ea"/>
                <a:cs typeface="+mn-cs"/>
              </a:rPr>
              <a:t>Pluchevckaya</a:t>
            </a:r>
            <a:r>
              <a:rPr lang="en-GB" sz="1200" kern="1200" dirty="0">
                <a:solidFill>
                  <a:schemeClr val="tx1"/>
                </a:solidFill>
                <a:effectLst/>
                <a:latin typeface="+mn-lt"/>
                <a:ea typeface="+mn-ea"/>
                <a:cs typeface="+mn-cs"/>
              </a:rPr>
              <a:t> et al., 2017).</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6</a:t>
            </a:fld>
            <a:endParaRPr lang="en-GB"/>
          </a:p>
        </p:txBody>
      </p:sp>
    </p:spTree>
    <p:extLst>
      <p:ext uri="{BB962C8B-B14F-4D97-AF65-F5344CB8AC3E}">
        <p14:creationId xmlns:p14="http://schemas.microsoft.com/office/powerpoint/2010/main" val="1199600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deal with my weaknesses and mitigate potential threats, I will strategically leverage my strengths. Teamwork and communication skills will assist me in building confidence in leadership through coordinating minor tasks, facilitating group discussions, and practising assertive communication. Flexibility will also help me because I will be able to acquire new technologies and digital systems, and turn this weakness into an opportunity to become a professional. Time management and empathy will assist me to stay </a:t>
            </a:r>
            <a:r>
              <a:rPr lang="en-GB" sz="1200" kern="1200" dirty="0" err="1">
                <a:solidFill>
                  <a:schemeClr val="tx1"/>
                </a:solidFill>
                <a:effectLst/>
                <a:latin typeface="+mn-lt"/>
                <a:ea typeface="+mn-ea"/>
                <a:cs typeface="+mn-cs"/>
              </a:rPr>
              <a:t>levelheaded</a:t>
            </a:r>
            <a:r>
              <a:rPr lang="en-GB" sz="1200" kern="1200" dirty="0">
                <a:solidFill>
                  <a:schemeClr val="tx1"/>
                </a:solidFill>
                <a:effectLst/>
                <a:latin typeface="+mn-lt"/>
                <a:ea typeface="+mn-ea"/>
                <a:cs typeface="+mn-cs"/>
              </a:rPr>
              <a:t> even in case of burnout, so that I can provide high-quality care even under high pressure. Lastly, regular feedback to mentors and supervisors will assist me in remaining accountable, examining my progress, and making relevant amendments to ensure that the improvement is continuous (Kaur, 2014).</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7</a:t>
            </a:fld>
            <a:endParaRPr lang="en-GB"/>
          </a:p>
        </p:txBody>
      </p:sp>
    </p:spTree>
    <p:extLst>
      <p:ext uri="{BB962C8B-B14F-4D97-AF65-F5344CB8AC3E}">
        <p14:creationId xmlns:p14="http://schemas.microsoft.com/office/powerpoint/2010/main" val="803887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development objectives are based on the SMART model, i.e. specific, measurable, achievable, relevant, and time-bound. To begin with, I will develop leadership confidence by visiting a leadership workshop and volunteering to be a leader of a small team within the next three months. This will enable me to put the theoretical knowledge into practice (Meyer and Boll, 2014). Second, I will enhance my knowledge of digital documentation, taking an e-learning NHS module in one month. This will make sure that there is adherence to professional standards with regard to proper record-keeping. Third, I will enhance my resilience through having a weekly reflective journal. The practice will continue to assist me in adopting emotional patterns, stress management, and personal well-being. All these steps will allow making the professional development consistent and quantifiable (Wilson, 2006).</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8</a:t>
            </a:fld>
            <a:endParaRPr lang="en-GB"/>
          </a:p>
        </p:txBody>
      </p:sp>
    </p:spTree>
    <p:extLst>
      <p:ext uri="{BB962C8B-B14F-4D97-AF65-F5344CB8AC3E}">
        <p14:creationId xmlns:p14="http://schemas.microsoft.com/office/powerpoint/2010/main" val="4145382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professional excellence in Health and Social Care is based on self-awareness. SWOT analysis has helped me to reveal my strengths, areas of weakness, and how my strengths can be utilised to ensure sustainable growth. The integration of reflection with SMART planning will allow me to actively influence my growth and be ready to tackle the challenges of a challenging and still valuable field. I aspire to become an assertive, versatile, and empathetic practitioner who provides person-centred care and positively influences the well-being of other people. Thank you for listening.</a:t>
            </a:r>
          </a:p>
          <a:p>
            <a:endParaRPr lang="en-GB" dirty="0"/>
          </a:p>
        </p:txBody>
      </p:sp>
      <p:sp>
        <p:nvSpPr>
          <p:cNvPr id="4" name="Slide Number Placeholder 3"/>
          <p:cNvSpPr>
            <a:spLocks noGrp="1"/>
          </p:cNvSpPr>
          <p:nvPr>
            <p:ph type="sldNum" sz="quarter" idx="5"/>
          </p:nvPr>
        </p:nvSpPr>
        <p:spPr/>
        <p:txBody>
          <a:bodyPr/>
          <a:lstStyle/>
          <a:p>
            <a:fld id="{7C725C5B-C733-4618-BF65-B06318D670EB}" type="slidenum">
              <a:rPr lang="en-GB" smtClean="0"/>
              <a:t>9</a:t>
            </a:fld>
            <a:endParaRPr lang="en-GB"/>
          </a:p>
        </p:txBody>
      </p:sp>
    </p:spTree>
    <p:extLst>
      <p:ext uri="{BB962C8B-B14F-4D97-AF65-F5344CB8AC3E}">
        <p14:creationId xmlns:p14="http://schemas.microsoft.com/office/powerpoint/2010/main" val="1221645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avid A. Kolb. </a:t>
            </a:r>
            <a:r>
              <a:rPr lang="en-GB" sz="1200" i="1" kern="1200" dirty="0">
                <a:solidFill>
                  <a:schemeClr val="tx1"/>
                </a:solidFill>
                <a:effectLst/>
                <a:latin typeface="+mn-lt"/>
                <a:ea typeface="+mn-ea"/>
                <a:cs typeface="+mn-cs"/>
              </a:rPr>
              <a:t>Experiential Learning: Experience as the Source of Learning and Development.</a:t>
            </a:r>
            <a:r>
              <a:rPr lang="en-GB" sz="1200" kern="1200" dirty="0">
                <a:solidFill>
                  <a:schemeClr val="tx1"/>
                </a:solidFill>
                <a:effectLst/>
                <a:latin typeface="+mn-lt"/>
                <a:ea typeface="+mn-ea"/>
                <a:cs typeface="+mn-cs"/>
              </a:rPr>
              <a:t> Prentice-Hall, Englewood Cliffs, NJ, 1984. Available as PDF:</a:t>
            </a:r>
          </a:p>
          <a:p>
            <a:r>
              <a:rPr lang="en-GB" sz="1200" kern="1200" dirty="0">
                <a:solidFill>
                  <a:schemeClr val="tx1"/>
                </a:solidFill>
                <a:effectLst/>
                <a:latin typeface="+mn-lt"/>
                <a:ea typeface="+mn-ea"/>
                <a:cs typeface="+mn-cs"/>
              </a:rPr>
              <a:t>Graham Gibbs. </a:t>
            </a:r>
            <a:r>
              <a:rPr lang="en-GB" sz="1200" i="1" kern="1200" dirty="0">
                <a:solidFill>
                  <a:schemeClr val="tx1"/>
                </a:solidFill>
                <a:effectLst/>
                <a:latin typeface="+mn-lt"/>
                <a:ea typeface="+mn-ea"/>
                <a:cs typeface="+mn-cs"/>
              </a:rPr>
              <a:t>Learning by Doing: A Guide to Teaching and Learning Methods.</a:t>
            </a:r>
            <a:r>
              <a:rPr lang="en-GB" sz="1200" kern="1200" dirty="0">
                <a:solidFill>
                  <a:schemeClr val="tx1"/>
                </a:solidFill>
                <a:effectLst/>
                <a:latin typeface="+mn-lt"/>
                <a:ea typeface="+mn-ea"/>
                <a:cs typeface="+mn-cs"/>
              </a:rPr>
              <a:t> Further Education Unit, Oxford Polytechnic. Available online: </a:t>
            </a:r>
            <a:r>
              <a:rPr lang="en-GB" sz="1200" u="sng" kern="1200" dirty="0">
                <a:solidFill>
                  <a:schemeClr val="tx1"/>
                </a:solidFill>
                <a:effectLst/>
                <a:latin typeface="+mn-lt"/>
                <a:ea typeface="+mn-ea"/>
                <a:cs typeface="+mn-cs"/>
                <a:hlinkClick r:id="rId3"/>
              </a:rPr>
              <a:t>https://thoughtsmostlyaboutlearning.files.wordpress.com/2015/12/learning-by-doing-graham-gibbs.pdf</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4"/>
              </a:rPr>
              <a:t>https://www.researchgate.net/publication/235701029_Experiential_Learning_Experience_As_The_Source_Of_Learning_And_Development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Kaur, L., 2014. Swot analysis of the self help groups.</a:t>
            </a:r>
          </a:p>
          <a:p>
            <a:r>
              <a:rPr lang="en-GB" sz="1200" kern="1200" dirty="0">
                <a:solidFill>
                  <a:schemeClr val="tx1"/>
                </a:solidFill>
                <a:effectLst/>
                <a:latin typeface="+mn-lt"/>
                <a:ea typeface="+mn-ea"/>
                <a:cs typeface="+mn-cs"/>
              </a:rPr>
              <a:t>Li, N. and </a:t>
            </a:r>
            <a:r>
              <a:rPr lang="en-GB" sz="1200" kern="1200" dirty="0" err="1">
                <a:solidFill>
                  <a:schemeClr val="tx1"/>
                </a:solidFill>
                <a:effectLst/>
                <a:latin typeface="+mn-lt"/>
                <a:ea typeface="+mn-ea"/>
                <a:cs typeface="+mn-cs"/>
              </a:rPr>
              <a:t>Hopfgartner</a:t>
            </a:r>
            <a:r>
              <a:rPr lang="en-GB" sz="1200" kern="1200" dirty="0">
                <a:solidFill>
                  <a:schemeClr val="tx1"/>
                </a:solidFill>
                <a:effectLst/>
                <a:latin typeface="+mn-lt"/>
                <a:ea typeface="+mn-ea"/>
                <a:cs typeface="+mn-cs"/>
              </a:rPr>
              <a:t>, F., 2016. To log or not to log? SWOT analysis of self-tracking. In </a:t>
            </a:r>
            <a:r>
              <a:rPr lang="en-GB" sz="1200" i="1" kern="1200" dirty="0">
                <a:solidFill>
                  <a:schemeClr val="tx1"/>
                </a:solidFill>
                <a:effectLst/>
                <a:latin typeface="+mn-lt"/>
                <a:ea typeface="+mn-ea"/>
                <a:cs typeface="+mn-cs"/>
              </a:rPr>
              <a:t>Lifelogging: Digital self-tracking and Lifelogging-between disruptive technology and cultural transformation</a:t>
            </a:r>
            <a:r>
              <a:rPr lang="en-GB" sz="1200" kern="1200" dirty="0">
                <a:solidFill>
                  <a:schemeClr val="tx1"/>
                </a:solidFill>
                <a:effectLst/>
                <a:latin typeface="+mn-lt"/>
                <a:ea typeface="+mn-ea"/>
                <a:cs typeface="+mn-cs"/>
              </a:rPr>
              <a:t> (pp. 305-325). Wiesbaden: Springer </a:t>
            </a:r>
            <a:r>
              <a:rPr lang="en-GB" sz="1200" kern="1200" dirty="0" err="1">
                <a:solidFill>
                  <a:schemeClr val="tx1"/>
                </a:solidFill>
                <a:effectLst/>
                <a:latin typeface="+mn-lt"/>
                <a:ea typeface="+mn-ea"/>
                <a:cs typeface="+mn-cs"/>
              </a:rPr>
              <a:t>Fachmedien</a:t>
            </a:r>
            <a:r>
              <a:rPr lang="en-GB" sz="1200" kern="1200" dirty="0">
                <a:solidFill>
                  <a:schemeClr val="tx1"/>
                </a:solidFill>
                <a:effectLst/>
                <a:latin typeface="+mn-lt"/>
                <a:ea typeface="+mn-ea"/>
                <a:cs typeface="+mn-cs"/>
              </a:rPr>
              <a:t> Wiesbaden.</a:t>
            </a:r>
          </a:p>
          <a:p>
            <a:r>
              <a:rPr lang="en-GB" sz="1200" kern="1200" dirty="0">
                <a:solidFill>
                  <a:schemeClr val="tx1"/>
                </a:solidFill>
                <a:effectLst/>
                <a:latin typeface="+mn-lt"/>
                <a:ea typeface="+mn-ea"/>
                <a:cs typeface="+mn-cs"/>
              </a:rPr>
              <a:t>Meyer, J. and Boll, S., 2014, October. Smart health systems for personal health action plans. In </a:t>
            </a:r>
            <a:r>
              <a:rPr lang="en-GB" sz="1200" i="1" kern="1200" dirty="0">
                <a:solidFill>
                  <a:schemeClr val="tx1"/>
                </a:solidFill>
                <a:effectLst/>
                <a:latin typeface="+mn-lt"/>
                <a:ea typeface="+mn-ea"/>
                <a:cs typeface="+mn-cs"/>
              </a:rPr>
              <a:t>2014 IEEE 16th International Conference on e-Health Networking, Applications and Services (</a:t>
            </a:r>
            <a:r>
              <a:rPr lang="en-GB" sz="1200" i="1" kern="1200" dirty="0" err="1">
                <a:solidFill>
                  <a:schemeClr val="tx1"/>
                </a:solidFill>
                <a:effectLst/>
                <a:latin typeface="+mn-lt"/>
                <a:ea typeface="+mn-ea"/>
                <a:cs typeface="+mn-cs"/>
              </a:rPr>
              <a:t>Healthcom</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(pp. 404-410). IEEE.</a:t>
            </a:r>
          </a:p>
          <a:p>
            <a:r>
              <a:rPr lang="en-GB" sz="1200" kern="1200" dirty="0" err="1">
                <a:solidFill>
                  <a:schemeClr val="tx1"/>
                </a:solidFill>
                <a:effectLst/>
                <a:latin typeface="+mn-lt"/>
                <a:ea typeface="+mn-ea"/>
                <a:cs typeface="+mn-cs"/>
              </a:rPr>
              <a:t>Pluchevckaya</a:t>
            </a:r>
            <a:r>
              <a:rPr lang="en-GB" sz="1200" kern="1200" dirty="0">
                <a:solidFill>
                  <a:schemeClr val="tx1"/>
                </a:solidFill>
                <a:effectLst/>
                <a:latin typeface="+mn-lt"/>
                <a:ea typeface="+mn-ea"/>
                <a:cs typeface="+mn-cs"/>
              </a:rPr>
              <a:t>, E.V., </a:t>
            </a:r>
            <a:r>
              <a:rPr lang="en-GB" sz="1200" kern="1200" dirty="0" err="1">
                <a:solidFill>
                  <a:schemeClr val="tx1"/>
                </a:solidFill>
                <a:effectLst/>
                <a:latin typeface="+mn-lt"/>
                <a:ea typeface="+mn-ea"/>
                <a:cs typeface="+mn-cs"/>
              </a:rPr>
              <a:t>Varlacheva</a:t>
            </a:r>
            <a:r>
              <a:rPr lang="en-GB" sz="1200" kern="1200" dirty="0">
                <a:solidFill>
                  <a:schemeClr val="tx1"/>
                </a:solidFill>
                <a:effectLst/>
                <a:latin typeface="+mn-lt"/>
                <a:ea typeface="+mn-ea"/>
                <a:cs typeface="+mn-cs"/>
              </a:rPr>
              <a:t>, N.V. and </a:t>
            </a:r>
            <a:r>
              <a:rPr lang="en-GB" sz="1200" kern="1200" dirty="0" err="1">
                <a:solidFill>
                  <a:schemeClr val="tx1"/>
                </a:solidFill>
                <a:effectLst/>
                <a:latin typeface="+mn-lt"/>
                <a:ea typeface="+mn-ea"/>
                <a:cs typeface="+mn-cs"/>
              </a:rPr>
              <a:t>Andrienko</a:t>
            </a:r>
            <a:r>
              <a:rPr lang="en-GB" sz="1200" kern="1200" dirty="0">
                <a:solidFill>
                  <a:schemeClr val="tx1"/>
                </a:solidFill>
                <a:effectLst/>
                <a:latin typeface="+mn-lt"/>
                <a:ea typeface="+mn-ea"/>
                <a:cs typeface="+mn-cs"/>
              </a:rPr>
              <a:t>, O.V., 2017. SWOT-Analysis as a Tool to Achieve a State of Personal Well-Being. </a:t>
            </a:r>
            <a:r>
              <a:rPr lang="en-GB" sz="1200" i="1" kern="1200" dirty="0">
                <a:solidFill>
                  <a:schemeClr val="tx1"/>
                </a:solidFill>
                <a:effectLst/>
                <a:latin typeface="+mn-lt"/>
                <a:ea typeface="+mn-ea"/>
                <a:cs typeface="+mn-cs"/>
              </a:rPr>
              <a:t>The European Proceedings of Social &amp; Behavioural Sciences (</a:t>
            </a:r>
            <a:r>
              <a:rPr lang="en-GB" sz="1200" i="1" kern="1200" dirty="0" err="1">
                <a:solidFill>
                  <a:schemeClr val="tx1"/>
                </a:solidFill>
                <a:effectLst/>
                <a:latin typeface="+mn-lt"/>
                <a:ea typeface="+mn-ea"/>
                <a:cs typeface="+mn-cs"/>
              </a:rPr>
              <a:t>EpSBS</a:t>
            </a:r>
            <a:r>
              <a:rPr lang="en-GB" sz="1200" i="1" kern="1200" dirty="0">
                <a:solidFill>
                  <a:schemeClr val="tx1"/>
                </a:solidFill>
                <a:effectLst/>
                <a:latin typeface="+mn-lt"/>
                <a:ea typeface="+mn-ea"/>
                <a:cs typeface="+mn-cs"/>
              </a:rPr>
              <a:t>). Vol. 19: Lifelong Wellbeing in the World (WELLSO 2016).—Nicosia, 2017.</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Rousse, B.S., 2019. Self‐awareness and self‐understanding. </a:t>
            </a:r>
            <a:r>
              <a:rPr lang="en-GB" sz="1200" i="1" kern="1200" dirty="0">
                <a:solidFill>
                  <a:schemeClr val="tx1"/>
                </a:solidFill>
                <a:effectLst/>
                <a:latin typeface="+mn-lt"/>
                <a:ea typeface="+mn-ea"/>
                <a:cs typeface="+mn-cs"/>
              </a:rPr>
              <a:t>European Journal of Philosophy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(1), pp.162-186.</a:t>
            </a:r>
          </a:p>
          <a:p>
            <a:r>
              <a:rPr lang="en-GB" sz="1200" kern="1200" dirty="0" err="1">
                <a:solidFill>
                  <a:schemeClr val="tx1"/>
                </a:solidFill>
                <a:effectLst/>
                <a:latin typeface="+mn-lt"/>
                <a:ea typeface="+mn-ea"/>
                <a:cs typeface="+mn-cs"/>
              </a:rPr>
              <a:t>Saienko</a:t>
            </a:r>
            <a:r>
              <a:rPr lang="en-GB" sz="1200" kern="1200" dirty="0">
                <a:solidFill>
                  <a:schemeClr val="tx1"/>
                </a:solidFill>
                <a:effectLst/>
                <a:latin typeface="+mn-lt"/>
                <a:ea typeface="+mn-ea"/>
                <a:cs typeface="+mn-cs"/>
              </a:rPr>
              <a:t>, N. and </a:t>
            </a:r>
            <a:r>
              <a:rPr lang="en-GB" sz="1200" kern="1200" dirty="0" err="1">
                <a:solidFill>
                  <a:schemeClr val="tx1"/>
                </a:solidFill>
                <a:effectLst/>
                <a:latin typeface="+mn-lt"/>
                <a:ea typeface="+mn-ea"/>
                <a:cs typeface="+mn-cs"/>
              </a:rPr>
              <a:t>Lavrysh</a:t>
            </a:r>
            <a:r>
              <a:rPr lang="en-GB" sz="1200" kern="1200" dirty="0">
                <a:solidFill>
                  <a:schemeClr val="tx1"/>
                </a:solidFill>
                <a:effectLst/>
                <a:latin typeface="+mn-lt"/>
                <a:ea typeface="+mn-ea"/>
                <a:cs typeface="+mn-cs"/>
              </a:rPr>
              <a:t>, Y., 2020. Mobile assisted learning for self-directed learning development at technical university: SWOT analysis. </a:t>
            </a:r>
            <a:r>
              <a:rPr lang="en-GB" sz="1200" i="1" kern="1200" dirty="0">
                <a:solidFill>
                  <a:schemeClr val="tx1"/>
                </a:solidFill>
                <a:effectLst/>
                <a:latin typeface="+mn-lt"/>
                <a:ea typeface="+mn-ea"/>
                <a:cs typeface="+mn-cs"/>
              </a:rPr>
              <a:t>Universal Journal of Educational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(4), pp.1466-1474.</a:t>
            </a:r>
          </a:p>
          <a:p>
            <a:r>
              <a:rPr lang="en-GB" sz="1200" kern="1200" dirty="0">
                <a:solidFill>
                  <a:schemeClr val="tx1"/>
                </a:solidFill>
                <a:effectLst/>
                <a:latin typeface="+mn-lt"/>
                <a:ea typeface="+mn-ea"/>
                <a:cs typeface="+mn-cs"/>
              </a:rPr>
              <a:t>Siraj, H.H., Salam, A., Hani, A.C., Chong, S.H., </a:t>
            </a:r>
            <a:r>
              <a:rPr lang="en-GB" sz="1200" kern="1200" dirty="0" err="1">
                <a:solidFill>
                  <a:schemeClr val="tx1"/>
                </a:solidFill>
                <a:effectLst/>
                <a:latin typeface="+mn-lt"/>
                <a:ea typeface="+mn-ea"/>
                <a:cs typeface="+mn-cs"/>
              </a:rPr>
              <a:t>Saidatul</a:t>
            </a:r>
            <a:r>
              <a:rPr lang="en-GB" sz="1200" kern="1200" dirty="0">
                <a:solidFill>
                  <a:schemeClr val="tx1"/>
                </a:solidFill>
                <a:effectLst/>
                <a:latin typeface="+mn-lt"/>
                <a:ea typeface="+mn-ea"/>
                <a:cs typeface="+mn-cs"/>
              </a:rPr>
              <a:t>, A.S., Faiz, M.K., </a:t>
            </a:r>
            <a:r>
              <a:rPr lang="en-GB" sz="1200" kern="1200" dirty="0" err="1">
                <a:solidFill>
                  <a:schemeClr val="tx1"/>
                </a:solidFill>
                <a:effectLst/>
                <a:latin typeface="+mn-lt"/>
                <a:ea typeface="+mn-ea"/>
                <a:cs typeface="+mn-cs"/>
              </a:rPr>
              <a:t>Murnira</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Nabishah</a:t>
            </a:r>
            <a:r>
              <a:rPr lang="en-GB" sz="1200" kern="1200" dirty="0">
                <a:solidFill>
                  <a:schemeClr val="tx1"/>
                </a:solidFill>
                <a:effectLst/>
                <a:latin typeface="+mn-lt"/>
                <a:ea typeface="+mn-ea"/>
                <a:cs typeface="+mn-cs"/>
              </a:rPr>
              <a:t>, M., 2013. Self awareness and reflective skills in the promotion of personal and professional development of future medical professionals. </a:t>
            </a:r>
            <a:r>
              <a:rPr lang="en-GB" sz="1200" i="1" kern="1200" dirty="0">
                <a:solidFill>
                  <a:schemeClr val="tx1"/>
                </a:solidFill>
                <a:effectLst/>
                <a:latin typeface="+mn-lt"/>
                <a:ea typeface="+mn-ea"/>
                <a:cs typeface="+mn-cs"/>
              </a:rPr>
              <a:t>Education in Medicine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(4).</a:t>
            </a:r>
          </a:p>
          <a:p>
            <a:r>
              <a:rPr lang="en-GB" sz="1200" kern="1200" dirty="0">
                <a:solidFill>
                  <a:schemeClr val="tx1"/>
                </a:solidFill>
                <a:effectLst/>
                <a:latin typeface="+mn-lt"/>
                <a:ea typeface="+mn-ea"/>
                <a:cs typeface="+mn-cs"/>
              </a:rPr>
              <a:t>Wilson, S.Z., 2006. Field education: Linking self-efficacy theory and the strengths perspective. </a:t>
            </a:r>
            <a:r>
              <a:rPr lang="en-GB" sz="1200" i="1" kern="1200" dirty="0">
                <a:solidFill>
                  <a:schemeClr val="tx1"/>
                </a:solidFill>
                <a:effectLst/>
                <a:latin typeface="+mn-lt"/>
                <a:ea typeface="+mn-ea"/>
                <a:cs typeface="+mn-cs"/>
              </a:rPr>
              <a:t>Journal of Baccalaureate Social Work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pp.261-274.</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51A89B-3B43-4885-A02E-4ADA22D33A6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5450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Thank you for your time and attention. Now I am welcoming any questions regarding </a:t>
            </a:r>
            <a:r>
              <a:rPr lang="en-GB" sz="1200" b="1" kern="1200" dirty="0">
                <a:solidFill>
                  <a:schemeClr val="tx1"/>
                </a:solidFill>
                <a:effectLst/>
                <a:latin typeface="+mn-lt"/>
                <a:ea typeface="+mn-ea"/>
                <a:cs typeface="+mn-cs"/>
              </a:rPr>
              <a:t>Self-Awareness and Professional Growth in Health and Social Care</a:t>
            </a:r>
            <a:r>
              <a:rPr lang="en-US"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51A89B-3B43-4885-A02E-4ADA22D33A6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1653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9.jpe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jpeg"/><Relationship Id="rId9"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13.jpeg"/><Relationship Id="rId7" Type="http://schemas.openxmlformats.org/officeDocument/2006/relationships/image" Target="../media/image1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png"/><Relationship Id="rId7" Type="http://schemas.openxmlformats.org/officeDocument/2006/relationships/image" Target="../media/image18.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jpeg"/><Relationship Id="rId7" Type="http://schemas.openxmlformats.org/officeDocument/2006/relationships/image" Target="../media/image23.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svg"/><Relationship Id="rId10" Type="http://schemas.openxmlformats.org/officeDocument/2006/relationships/image" Target="../media/image5.jpeg"/><Relationship Id="rId4" Type="http://schemas.openxmlformats.org/officeDocument/2006/relationships/image" Target="../media/image20.png"/><Relationship Id="rId9" Type="http://schemas.openxmlformats.org/officeDocument/2006/relationships/image" Target="../media/image25.sv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28.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3.sv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1.svg"/><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2.jpeg"/><Relationship Id="rId7" Type="http://schemas.openxmlformats.org/officeDocument/2006/relationships/image" Target="../media/image34.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6.svg"/></Relationships>
</file>

<file path=ppt/slides/_rels/slide11.xml.rels><?xml version="1.0" encoding="UTF-8" standalone="yes"?>
<Relationships xmlns="http://schemas.openxmlformats.org/package/2006/relationships"><Relationship Id="rId8" Type="http://schemas.openxmlformats.org/officeDocument/2006/relationships/image" Target="../media/image42.jpeg"/><Relationship Id="rId13" Type="http://schemas.openxmlformats.org/officeDocument/2006/relationships/image" Target="../media/image47.svg"/><Relationship Id="rId3" Type="http://schemas.openxmlformats.org/officeDocument/2006/relationships/image" Target="../media/image37.jpeg"/><Relationship Id="rId7" Type="http://schemas.openxmlformats.org/officeDocument/2006/relationships/image" Target="../media/image41.svg"/><Relationship Id="rId12" Type="http://schemas.openxmlformats.org/officeDocument/2006/relationships/image" Target="../media/image4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5.jpeg"/><Relationship Id="rId5" Type="http://schemas.openxmlformats.org/officeDocument/2006/relationships/image" Target="../media/image39.svg"/><Relationship Id="rId15" Type="http://schemas.openxmlformats.org/officeDocument/2006/relationships/image" Target="../media/image49.svg"/><Relationship Id="rId10" Type="http://schemas.openxmlformats.org/officeDocument/2006/relationships/image" Target="../media/image44.svg"/><Relationship Id="rId4" Type="http://schemas.openxmlformats.org/officeDocument/2006/relationships/image" Target="../media/image38.png"/><Relationship Id="rId9" Type="http://schemas.openxmlformats.org/officeDocument/2006/relationships/image" Target="../media/image43.png"/><Relationship Id="rId1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9153525" y="0"/>
            <a:ext cx="9144000" cy="10287000"/>
            <a:chOff x="0" y="0"/>
            <a:chExt cx="5370413" cy="6041715"/>
          </a:xfrm>
        </p:grpSpPr>
        <p:sp>
          <p:nvSpPr>
            <p:cNvPr id="3" name="Freeform 3"/>
            <p:cNvSpPr/>
            <p:nvPr/>
          </p:nvSpPr>
          <p:spPr>
            <a:xfrm>
              <a:off x="0" y="0"/>
              <a:ext cx="5370413" cy="6041715"/>
            </a:xfrm>
            <a:custGeom>
              <a:avLst/>
              <a:gdLst/>
              <a:ahLst/>
              <a:cxnLst/>
              <a:rect l="l" t="t" r="r" b="b"/>
              <a:pathLst>
                <a:path w="5370413" h="6041715">
                  <a:moveTo>
                    <a:pt x="5370413" y="0"/>
                  </a:moveTo>
                  <a:lnTo>
                    <a:pt x="5370413" y="6041715"/>
                  </a:lnTo>
                  <a:cubicBezTo>
                    <a:pt x="3580275" y="4027810"/>
                    <a:pt x="1790138" y="2013905"/>
                    <a:pt x="0" y="0"/>
                  </a:cubicBezTo>
                  <a:lnTo>
                    <a:pt x="5370413" y="0"/>
                  </a:lnTo>
                  <a:close/>
                </a:path>
              </a:pathLst>
            </a:custGeom>
            <a:solidFill>
              <a:srgbClr val="FFFFFF"/>
            </a:solidFill>
          </p:spPr>
        </p:sp>
        <p:sp>
          <p:nvSpPr>
            <p:cNvPr id="4" name="Freeform 4"/>
            <p:cNvSpPr/>
            <p:nvPr/>
          </p:nvSpPr>
          <p:spPr>
            <a:xfrm>
              <a:off x="0" y="0"/>
              <a:ext cx="5370413" cy="6041715"/>
            </a:xfrm>
            <a:custGeom>
              <a:avLst/>
              <a:gdLst/>
              <a:ahLst/>
              <a:cxnLst/>
              <a:rect l="l" t="t" r="r" b="b"/>
              <a:pathLst>
                <a:path w="5370413" h="6041715">
                  <a:moveTo>
                    <a:pt x="5370413" y="0"/>
                  </a:moveTo>
                  <a:lnTo>
                    <a:pt x="5370413" y="6041715"/>
                  </a:lnTo>
                  <a:cubicBezTo>
                    <a:pt x="3580275" y="4027810"/>
                    <a:pt x="1790138" y="2013905"/>
                    <a:pt x="0" y="0"/>
                  </a:cubicBezTo>
                  <a:lnTo>
                    <a:pt x="5370413" y="0"/>
                  </a:lnTo>
                  <a:close/>
                </a:path>
              </a:pathLst>
            </a:custGeom>
            <a:blipFill>
              <a:blip r:embed="rId3"/>
              <a:stretch>
                <a:fillRect t="-32627" b="-539"/>
              </a:stretch>
            </a:blipFill>
          </p:spPr>
        </p:sp>
      </p:grpSp>
      <p:grpSp>
        <p:nvGrpSpPr>
          <p:cNvPr id="5" name="Group 5"/>
          <p:cNvGrpSpPr>
            <a:grpSpLocks noChangeAspect="1"/>
          </p:cNvGrpSpPr>
          <p:nvPr/>
        </p:nvGrpSpPr>
        <p:grpSpPr>
          <a:xfrm>
            <a:off x="11017865" y="2935875"/>
            <a:ext cx="5619933" cy="6322425"/>
            <a:chOff x="0" y="0"/>
            <a:chExt cx="5370413" cy="6041715"/>
          </a:xfrm>
        </p:grpSpPr>
        <p:sp>
          <p:nvSpPr>
            <p:cNvPr id="6" name="Freeform 6"/>
            <p:cNvSpPr/>
            <p:nvPr/>
          </p:nvSpPr>
          <p:spPr>
            <a:xfrm>
              <a:off x="0" y="0"/>
              <a:ext cx="5370413" cy="6041715"/>
            </a:xfrm>
            <a:custGeom>
              <a:avLst/>
              <a:gdLst/>
              <a:ahLst/>
              <a:cxnLst/>
              <a:rect l="l" t="t" r="r" b="b"/>
              <a:pathLst>
                <a:path w="5370413" h="6041715">
                  <a:moveTo>
                    <a:pt x="0" y="6041715"/>
                  </a:moveTo>
                  <a:lnTo>
                    <a:pt x="0" y="0"/>
                  </a:lnTo>
                  <a:cubicBezTo>
                    <a:pt x="1790138" y="2013905"/>
                    <a:pt x="3580275" y="4027810"/>
                    <a:pt x="5370413" y="6041715"/>
                  </a:cubicBezTo>
                  <a:lnTo>
                    <a:pt x="0" y="6041715"/>
                  </a:lnTo>
                  <a:close/>
                </a:path>
              </a:pathLst>
            </a:custGeom>
            <a:solidFill>
              <a:srgbClr val="FFFFFF"/>
            </a:solidFill>
          </p:spPr>
        </p:sp>
        <p:sp>
          <p:nvSpPr>
            <p:cNvPr id="7" name="Freeform 7"/>
            <p:cNvSpPr/>
            <p:nvPr/>
          </p:nvSpPr>
          <p:spPr>
            <a:xfrm>
              <a:off x="0" y="0"/>
              <a:ext cx="5370413" cy="6041715"/>
            </a:xfrm>
            <a:custGeom>
              <a:avLst/>
              <a:gdLst/>
              <a:ahLst/>
              <a:cxnLst/>
              <a:rect l="l" t="t" r="r" b="b"/>
              <a:pathLst>
                <a:path w="5370413" h="6041715">
                  <a:moveTo>
                    <a:pt x="0" y="6041715"/>
                  </a:moveTo>
                  <a:lnTo>
                    <a:pt x="0" y="0"/>
                  </a:lnTo>
                  <a:cubicBezTo>
                    <a:pt x="1790138" y="2013905"/>
                    <a:pt x="3580275" y="4027810"/>
                    <a:pt x="5370413" y="6041715"/>
                  </a:cubicBezTo>
                  <a:lnTo>
                    <a:pt x="0" y="6041715"/>
                  </a:lnTo>
                  <a:close/>
                </a:path>
              </a:pathLst>
            </a:custGeom>
            <a:blipFill>
              <a:blip r:embed="rId4"/>
              <a:stretch>
                <a:fillRect l="-41341" r="-27514"/>
              </a:stretch>
            </a:blipFill>
          </p:spPr>
        </p:sp>
      </p:grpSp>
      <p:grpSp>
        <p:nvGrpSpPr>
          <p:cNvPr id="8" name="Group 8"/>
          <p:cNvGrpSpPr/>
          <p:nvPr/>
        </p:nvGrpSpPr>
        <p:grpSpPr>
          <a:xfrm>
            <a:off x="1751551" y="2361094"/>
            <a:ext cx="3298871" cy="560566"/>
            <a:chOff x="0" y="0"/>
            <a:chExt cx="868839" cy="147639"/>
          </a:xfrm>
        </p:grpSpPr>
        <p:sp>
          <p:nvSpPr>
            <p:cNvPr id="9" name="Freeform 9"/>
            <p:cNvSpPr/>
            <p:nvPr/>
          </p:nvSpPr>
          <p:spPr>
            <a:xfrm>
              <a:off x="0" y="0"/>
              <a:ext cx="868839" cy="147639"/>
            </a:xfrm>
            <a:custGeom>
              <a:avLst/>
              <a:gdLst/>
              <a:ahLst/>
              <a:cxnLst/>
              <a:rect l="l" t="t" r="r" b="b"/>
              <a:pathLst>
                <a:path w="868839" h="147639">
                  <a:moveTo>
                    <a:pt x="0" y="0"/>
                  </a:moveTo>
                  <a:lnTo>
                    <a:pt x="868839" y="0"/>
                  </a:lnTo>
                  <a:lnTo>
                    <a:pt x="868839" y="147639"/>
                  </a:lnTo>
                  <a:lnTo>
                    <a:pt x="0" y="147639"/>
                  </a:lnTo>
                  <a:close/>
                </a:path>
              </a:pathLst>
            </a:custGeom>
            <a:solidFill>
              <a:srgbClr val="F66530"/>
            </a:solidFill>
          </p:spPr>
        </p:sp>
        <p:sp>
          <p:nvSpPr>
            <p:cNvPr id="10" name="TextBox 10"/>
            <p:cNvSpPr txBox="1"/>
            <p:nvPr/>
          </p:nvSpPr>
          <p:spPr>
            <a:xfrm>
              <a:off x="0" y="-38100"/>
              <a:ext cx="868839" cy="185739"/>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8966379" y="1719821"/>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Freeform 15"/>
          <p:cNvSpPr/>
          <p:nvPr/>
        </p:nvSpPr>
        <p:spPr>
          <a:xfrm>
            <a:off x="9153525" y="8617027"/>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a:off x="1751551" y="627899"/>
            <a:ext cx="3832925" cy="1533170"/>
          </a:xfrm>
          <a:custGeom>
            <a:avLst/>
            <a:gdLst/>
            <a:ahLst/>
            <a:cxnLst/>
            <a:rect l="l" t="t" r="r" b="b"/>
            <a:pathLst>
              <a:path w="3832925" h="1533170">
                <a:moveTo>
                  <a:pt x="0" y="0"/>
                </a:moveTo>
                <a:lnTo>
                  <a:pt x="3832926" y="0"/>
                </a:lnTo>
                <a:lnTo>
                  <a:pt x="3832926" y="1533170"/>
                </a:lnTo>
                <a:lnTo>
                  <a:pt x="0" y="1533170"/>
                </a:lnTo>
                <a:lnTo>
                  <a:pt x="0" y="0"/>
                </a:lnTo>
                <a:close/>
              </a:path>
            </a:pathLst>
          </a:custGeom>
          <a:blipFill>
            <a:blip r:embed="rId7"/>
            <a:stretch>
              <a:fillRect/>
            </a:stretch>
          </a:blipFill>
        </p:spPr>
      </p:sp>
      <p:sp>
        <p:nvSpPr>
          <p:cNvPr id="17" name="TextBox 17"/>
          <p:cNvSpPr txBox="1"/>
          <p:nvPr/>
        </p:nvSpPr>
        <p:spPr>
          <a:xfrm>
            <a:off x="1751551" y="3008688"/>
            <a:ext cx="9180589" cy="1917700"/>
          </a:xfrm>
          <a:prstGeom prst="rect">
            <a:avLst/>
          </a:prstGeom>
        </p:spPr>
        <p:txBody>
          <a:bodyPr lIns="0" tIns="0" rIns="0" bIns="0" rtlCol="0" anchor="t">
            <a:spAutoFit/>
          </a:bodyPr>
          <a:lstStyle/>
          <a:p>
            <a:pPr algn="l">
              <a:lnSpc>
                <a:spcPts val="7699"/>
              </a:lnSpc>
              <a:spcBef>
                <a:spcPct val="0"/>
              </a:spcBef>
            </a:pPr>
            <a:r>
              <a:rPr lang="en-US" sz="4800" b="1" dirty="0">
                <a:solidFill>
                  <a:srgbClr val="201E1E"/>
                </a:solidFill>
                <a:latin typeface="Inter Bold"/>
                <a:ea typeface="Inter Bold"/>
                <a:cs typeface="Inter Bold"/>
                <a:sym typeface="Inter Bold"/>
              </a:rPr>
              <a:t>SELF-AWARENESS AND PROFESSIONAL</a:t>
            </a:r>
          </a:p>
        </p:txBody>
      </p:sp>
      <p:sp>
        <p:nvSpPr>
          <p:cNvPr id="18" name="TextBox 18"/>
          <p:cNvSpPr txBox="1"/>
          <p:nvPr/>
        </p:nvSpPr>
        <p:spPr>
          <a:xfrm>
            <a:off x="1751551" y="4812088"/>
            <a:ext cx="9180589" cy="1917700"/>
          </a:xfrm>
          <a:prstGeom prst="rect">
            <a:avLst/>
          </a:prstGeom>
        </p:spPr>
        <p:txBody>
          <a:bodyPr lIns="0" tIns="0" rIns="0" bIns="0" rtlCol="0" anchor="t">
            <a:spAutoFit/>
          </a:bodyPr>
          <a:lstStyle/>
          <a:p>
            <a:pPr algn="l">
              <a:lnSpc>
                <a:spcPts val="7699"/>
              </a:lnSpc>
              <a:spcBef>
                <a:spcPct val="0"/>
              </a:spcBef>
            </a:pPr>
            <a:r>
              <a:rPr lang="en-US" sz="5499" b="1" dirty="0">
                <a:solidFill>
                  <a:srgbClr val="F66530"/>
                </a:solidFill>
                <a:latin typeface="Inter Bold"/>
                <a:ea typeface="Inter Bold"/>
                <a:cs typeface="Inter Bold"/>
                <a:sym typeface="Inter Bold"/>
              </a:rPr>
              <a:t>GROWTH IN HEALTH AND SOCIAL CARE</a:t>
            </a:r>
          </a:p>
        </p:txBody>
      </p:sp>
      <p:sp>
        <p:nvSpPr>
          <p:cNvPr id="19" name="TextBox 19"/>
          <p:cNvSpPr txBox="1"/>
          <p:nvPr/>
        </p:nvSpPr>
        <p:spPr>
          <a:xfrm>
            <a:off x="1751551" y="6819900"/>
            <a:ext cx="7714984" cy="976631"/>
          </a:xfrm>
          <a:prstGeom prst="rect">
            <a:avLst/>
          </a:prstGeom>
        </p:spPr>
        <p:txBody>
          <a:bodyPr lIns="0" tIns="0" rIns="0" bIns="0" rtlCol="0" anchor="t">
            <a:spAutoFit/>
          </a:bodyPr>
          <a:lstStyle/>
          <a:p>
            <a:pPr algn="l">
              <a:lnSpc>
                <a:spcPts val="3919"/>
              </a:lnSpc>
              <a:spcBef>
                <a:spcPct val="0"/>
              </a:spcBef>
            </a:pPr>
            <a:r>
              <a:rPr lang="en-US" sz="2799" b="1" dirty="0">
                <a:solidFill>
                  <a:srgbClr val="201E1E"/>
                </a:solidFill>
                <a:latin typeface="Open Sans 1 Bold"/>
                <a:ea typeface="Open Sans 1 Bold"/>
                <a:cs typeface="Open Sans 1 Bold"/>
                <a:sym typeface="Open Sans 1 Bold"/>
              </a:rPr>
              <a:t>Module:</a:t>
            </a:r>
            <a:r>
              <a:rPr lang="en-US" sz="2799" dirty="0">
                <a:solidFill>
                  <a:srgbClr val="201E1E"/>
                </a:solidFill>
                <a:latin typeface="Open Sans 1"/>
                <a:ea typeface="Open Sans 1"/>
                <a:cs typeface="Open Sans 1"/>
                <a:sym typeface="Open Sans 1"/>
              </a:rPr>
              <a:t> LCHS4009 – Professional Development within Health and Social Care</a:t>
            </a:r>
          </a:p>
        </p:txBody>
      </p:sp>
      <p:sp>
        <p:nvSpPr>
          <p:cNvPr id="20" name="TextBox 20"/>
          <p:cNvSpPr txBox="1"/>
          <p:nvPr/>
        </p:nvSpPr>
        <p:spPr>
          <a:xfrm>
            <a:off x="1751551" y="8276023"/>
            <a:ext cx="7714984" cy="1968168"/>
          </a:xfrm>
          <a:prstGeom prst="rect">
            <a:avLst/>
          </a:prstGeom>
        </p:spPr>
        <p:txBody>
          <a:bodyPr lIns="0" tIns="0" rIns="0" bIns="0" rtlCol="0" anchor="t">
            <a:spAutoFit/>
          </a:bodyPr>
          <a:lstStyle/>
          <a:p>
            <a:pPr algn="l">
              <a:lnSpc>
                <a:spcPts val="3919"/>
              </a:lnSpc>
              <a:spcBef>
                <a:spcPct val="0"/>
              </a:spcBef>
            </a:pPr>
            <a:r>
              <a:rPr lang="en-US" sz="3200" b="1" dirty="0">
                <a:solidFill>
                  <a:srgbClr val="201E1E"/>
                </a:solidFill>
                <a:latin typeface="Open Sans 1 Bold"/>
                <a:ea typeface="Open Sans 1 Bold"/>
                <a:cs typeface="Open Sans 1 Bold"/>
                <a:sym typeface="Open Sans 1 Bold"/>
              </a:rPr>
              <a:t>Presented by:</a:t>
            </a:r>
          </a:p>
          <a:p>
            <a:pPr>
              <a:lnSpc>
                <a:spcPts val="3919"/>
              </a:lnSpc>
              <a:spcBef>
                <a:spcPct val="0"/>
              </a:spcBef>
            </a:pPr>
            <a:r>
              <a:rPr lang="en-US" sz="2799" b="1" dirty="0">
                <a:solidFill>
                  <a:srgbClr val="201E1E"/>
                </a:solidFill>
                <a:latin typeface="Open Sans 1 Bold"/>
                <a:ea typeface="Open Sans 1 Bold"/>
                <a:cs typeface="Open Sans 1 Bold"/>
                <a:sym typeface="Open Sans 1 Bold"/>
              </a:rPr>
              <a:t>Name: </a:t>
            </a:r>
            <a:r>
              <a:rPr lang="en-US" sz="2799" b="1" dirty="0" err="1">
                <a:solidFill>
                  <a:srgbClr val="201E1E"/>
                </a:solidFill>
                <a:latin typeface="Open Sans 1 Bold"/>
                <a:ea typeface="Open Sans 1 Bold"/>
                <a:cs typeface="Open Sans 1 Bold"/>
                <a:sym typeface="Open Sans 1 Bold"/>
              </a:rPr>
              <a:t>Grecischin</a:t>
            </a:r>
            <a:r>
              <a:rPr lang="en-US" sz="2799" b="1" dirty="0">
                <a:solidFill>
                  <a:srgbClr val="201E1E"/>
                </a:solidFill>
                <a:latin typeface="Open Sans 1 Bold"/>
                <a:ea typeface="Open Sans 1 Bold"/>
                <a:cs typeface="Open Sans 1 Bold"/>
                <a:sym typeface="Open Sans 1 Bold"/>
              </a:rPr>
              <a:t> Dina</a:t>
            </a:r>
          </a:p>
          <a:p>
            <a:pPr>
              <a:lnSpc>
                <a:spcPts val="3919"/>
              </a:lnSpc>
              <a:spcBef>
                <a:spcPct val="0"/>
              </a:spcBef>
            </a:pPr>
            <a:r>
              <a:rPr lang="en-US" sz="2799" b="1" dirty="0">
                <a:solidFill>
                  <a:srgbClr val="201E1E"/>
                </a:solidFill>
                <a:latin typeface="Open Sans 1 Bold"/>
                <a:ea typeface="Open Sans 1 Bold"/>
                <a:cs typeface="Open Sans 1 Bold"/>
                <a:sym typeface="Open Sans 1 Bold"/>
              </a:rPr>
              <a:t>ID:2429930</a:t>
            </a:r>
          </a:p>
          <a:p>
            <a:pPr>
              <a:lnSpc>
                <a:spcPts val="3919"/>
              </a:lnSpc>
              <a:spcBef>
                <a:spcPct val="0"/>
              </a:spcBef>
            </a:pPr>
            <a:r>
              <a:rPr lang="en-US" sz="2799" b="1" dirty="0">
                <a:solidFill>
                  <a:srgbClr val="201E1E"/>
                </a:solidFill>
                <a:latin typeface="Open Sans 1 Bold"/>
                <a:ea typeface="Open Sans 1 Bold"/>
                <a:cs typeface="Open Sans 1 Bold"/>
                <a:sym typeface="Open Sans 1 Bold"/>
              </a:rPr>
              <a:t>Lecture: </a:t>
            </a:r>
            <a:r>
              <a:rPr lang="en-US" sz="2799" b="1" dirty="0" err="1">
                <a:solidFill>
                  <a:srgbClr val="201E1E"/>
                </a:solidFill>
                <a:latin typeface="Open Sans 1 Bold"/>
                <a:ea typeface="Open Sans 1 Bold"/>
                <a:cs typeface="Open Sans 1 Bold"/>
                <a:sym typeface="Open Sans 1 Bold"/>
              </a:rPr>
              <a:t>Amitave</a:t>
            </a:r>
            <a:r>
              <a:rPr lang="en-US" sz="2799" b="1" dirty="0">
                <a:solidFill>
                  <a:srgbClr val="201E1E"/>
                </a:solidFill>
                <a:latin typeface="Open Sans 1 Bold"/>
                <a:ea typeface="Open Sans 1 Bold"/>
                <a:cs typeface="Open Sans 1 Bold"/>
                <a:sym typeface="Open Sans 1 Bold"/>
              </a:rPr>
              <a:t>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2700000">
            <a:off x="17822553" y="8135882"/>
            <a:ext cx="930895" cy="929405"/>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F66530"/>
            </a:solidFill>
          </p:spPr>
        </p:sp>
      </p:grpSp>
      <p:grpSp>
        <p:nvGrpSpPr>
          <p:cNvPr id="4" name="Group 4"/>
          <p:cNvGrpSpPr/>
          <p:nvPr/>
        </p:nvGrpSpPr>
        <p:grpSpPr>
          <a:xfrm>
            <a:off x="0" y="0"/>
            <a:ext cx="4472538" cy="10287000"/>
            <a:chOff x="0" y="0"/>
            <a:chExt cx="1177952" cy="2709333"/>
          </a:xfrm>
        </p:grpSpPr>
        <p:sp>
          <p:nvSpPr>
            <p:cNvPr id="5" name="Freeform 5"/>
            <p:cNvSpPr/>
            <p:nvPr/>
          </p:nvSpPr>
          <p:spPr>
            <a:xfrm>
              <a:off x="0" y="0"/>
              <a:ext cx="1177952" cy="2709333"/>
            </a:xfrm>
            <a:custGeom>
              <a:avLst/>
              <a:gdLst/>
              <a:ahLst/>
              <a:cxnLst/>
              <a:rect l="l" t="t" r="r" b="b"/>
              <a:pathLst>
                <a:path w="1177952" h="2709333">
                  <a:moveTo>
                    <a:pt x="0" y="0"/>
                  </a:moveTo>
                  <a:lnTo>
                    <a:pt x="1177952" y="0"/>
                  </a:lnTo>
                  <a:lnTo>
                    <a:pt x="1177952" y="2709333"/>
                  </a:lnTo>
                  <a:lnTo>
                    <a:pt x="0" y="2709333"/>
                  </a:lnTo>
                  <a:close/>
                </a:path>
              </a:pathLst>
            </a:custGeom>
            <a:solidFill>
              <a:srgbClr val="201E1E"/>
            </a:solidFill>
          </p:spPr>
        </p:sp>
        <p:sp>
          <p:nvSpPr>
            <p:cNvPr id="6" name="TextBox 6"/>
            <p:cNvSpPr txBox="1"/>
            <p:nvPr/>
          </p:nvSpPr>
          <p:spPr>
            <a:xfrm>
              <a:off x="0" y="-38100"/>
              <a:ext cx="1177952" cy="274743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292927" y="1603946"/>
            <a:ext cx="6110588" cy="6055295"/>
            <a:chOff x="0" y="0"/>
            <a:chExt cx="8147451" cy="8073727"/>
          </a:xfrm>
        </p:grpSpPr>
        <p:pic>
          <p:nvPicPr>
            <p:cNvPr id="8" name="Picture 8"/>
            <p:cNvPicPr>
              <a:picLocks noChangeAspect="1"/>
            </p:cNvPicPr>
            <p:nvPr/>
          </p:nvPicPr>
          <p:blipFill>
            <a:blip r:embed="rId3"/>
            <a:srcRect l="21413" r="11226"/>
            <a:stretch>
              <a:fillRect/>
            </a:stretch>
          </p:blipFill>
          <p:spPr>
            <a:xfrm flipH="1">
              <a:off x="0" y="0"/>
              <a:ext cx="8147451" cy="8073727"/>
            </a:xfrm>
            <a:prstGeom prst="rect">
              <a:avLst/>
            </a:prstGeom>
          </p:spPr>
        </p:pic>
      </p:grpSp>
      <p:sp>
        <p:nvSpPr>
          <p:cNvPr id="9" name="Freeform 9"/>
          <p:cNvSpPr/>
          <p:nvPr/>
        </p:nvSpPr>
        <p:spPr>
          <a:xfrm>
            <a:off x="7527832" y="1028700"/>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a:off x="-292954" y="8617027"/>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11" name="Group 11"/>
          <p:cNvGrpSpPr/>
          <p:nvPr/>
        </p:nvGrpSpPr>
        <p:grpSpPr>
          <a:xfrm>
            <a:off x="8019873" y="2115852"/>
            <a:ext cx="1245141" cy="47625"/>
            <a:chOff x="0" y="0"/>
            <a:chExt cx="327938" cy="12543"/>
          </a:xfrm>
        </p:grpSpPr>
        <p:sp>
          <p:nvSpPr>
            <p:cNvPr id="12" name="Freeform 12"/>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F67D30"/>
            </a:solidFill>
          </p:spPr>
        </p:sp>
        <p:sp>
          <p:nvSpPr>
            <p:cNvPr id="13" name="TextBox 13"/>
            <p:cNvSpPr txBox="1"/>
            <p:nvPr/>
          </p:nvSpPr>
          <p:spPr>
            <a:xfrm>
              <a:off x="0" y="-38100"/>
              <a:ext cx="327938" cy="50643"/>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6524442" y="4552407"/>
            <a:ext cx="565947" cy="584707"/>
          </a:xfrm>
          <a:custGeom>
            <a:avLst/>
            <a:gdLst/>
            <a:ahLst/>
            <a:cxnLst/>
            <a:rect l="l" t="t" r="r" b="b"/>
            <a:pathLst>
              <a:path w="565947" h="584707">
                <a:moveTo>
                  <a:pt x="0" y="0"/>
                </a:moveTo>
                <a:lnTo>
                  <a:pt x="565947" y="0"/>
                </a:lnTo>
                <a:lnTo>
                  <a:pt x="565947" y="584707"/>
                </a:lnTo>
                <a:lnTo>
                  <a:pt x="0" y="5847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TextBox 15"/>
          <p:cNvSpPr txBox="1"/>
          <p:nvPr/>
        </p:nvSpPr>
        <p:spPr>
          <a:xfrm>
            <a:off x="8019873" y="2441226"/>
            <a:ext cx="8246066" cy="1884045"/>
          </a:xfrm>
          <a:prstGeom prst="rect">
            <a:avLst/>
          </a:prstGeom>
        </p:spPr>
        <p:txBody>
          <a:bodyPr lIns="0" tIns="0" rIns="0" bIns="0" rtlCol="0" anchor="t">
            <a:spAutoFit/>
          </a:bodyPr>
          <a:lstStyle/>
          <a:p>
            <a:pPr algn="l">
              <a:lnSpc>
                <a:spcPts val="7440"/>
              </a:lnSpc>
            </a:pPr>
            <a:r>
              <a:rPr lang="en-US" sz="6000" b="1">
                <a:solidFill>
                  <a:srgbClr val="000000"/>
                </a:solidFill>
                <a:latin typeface="Inter Bold"/>
                <a:ea typeface="Inter Bold"/>
                <a:cs typeface="Inter Bold"/>
                <a:sym typeface="Inter Bold"/>
              </a:rPr>
              <a:t>UNDERSTANDING SELF-AWARENESS</a:t>
            </a:r>
          </a:p>
        </p:txBody>
      </p:sp>
      <p:sp>
        <p:nvSpPr>
          <p:cNvPr id="16" name="TextBox 16"/>
          <p:cNvSpPr txBox="1"/>
          <p:nvPr/>
        </p:nvSpPr>
        <p:spPr>
          <a:xfrm>
            <a:off x="7211316" y="4536344"/>
            <a:ext cx="11076684" cy="3339247"/>
          </a:xfrm>
          <a:prstGeom prst="rect">
            <a:avLst/>
          </a:prstGeom>
        </p:spPr>
        <p:txBody>
          <a:bodyPr wrap="square" lIns="0" tIns="0" rIns="0" bIns="0" rtlCol="0" anchor="t">
            <a:spAutoFit/>
          </a:bodyPr>
          <a:lstStyle/>
          <a:p>
            <a:pPr algn="l">
              <a:lnSpc>
                <a:spcPts val="5316"/>
              </a:lnSpc>
            </a:pPr>
            <a:r>
              <a:rPr lang="en-US" sz="3797" dirty="0">
                <a:solidFill>
                  <a:srgbClr val="201E1E"/>
                </a:solidFill>
                <a:latin typeface="Arial"/>
                <a:ea typeface="Arial"/>
                <a:cs typeface="Arial"/>
                <a:sym typeface="Arial"/>
              </a:rPr>
              <a:t>Foundation for personal and professional growth</a:t>
            </a:r>
          </a:p>
          <a:p>
            <a:pPr algn="l">
              <a:lnSpc>
                <a:spcPts val="5316"/>
              </a:lnSpc>
            </a:pPr>
            <a:r>
              <a:rPr lang="en-US" sz="3797" dirty="0">
                <a:solidFill>
                  <a:srgbClr val="201E1E"/>
                </a:solidFill>
                <a:latin typeface="Arial"/>
                <a:ea typeface="Arial"/>
                <a:cs typeface="Arial"/>
                <a:sym typeface="Arial"/>
              </a:rPr>
              <a:t>Encourages reflection on </a:t>
            </a:r>
            <a:r>
              <a:rPr lang="en-US" sz="3797" dirty="0" err="1">
                <a:solidFill>
                  <a:srgbClr val="201E1E"/>
                </a:solidFill>
                <a:latin typeface="Arial"/>
                <a:ea typeface="Arial"/>
                <a:cs typeface="Arial"/>
                <a:sym typeface="Arial"/>
              </a:rPr>
              <a:t>behaviour</a:t>
            </a:r>
            <a:r>
              <a:rPr lang="en-US" sz="3797" dirty="0">
                <a:solidFill>
                  <a:srgbClr val="201E1E"/>
                </a:solidFill>
                <a:latin typeface="Arial"/>
                <a:ea typeface="Arial"/>
                <a:cs typeface="Arial"/>
                <a:sym typeface="Arial"/>
              </a:rPr>
              <a:t>, values, and competence</a:t>
            </a:r>
          </a:p>
          <a:p>
            <a:pPr algn="l">
              <a:lnSpc>
                <a:spcPts val="5316"/>
              </a:lnSpc>
            </a:pPr>
            <a:r>
              <a:rPr lang="en-US" sz="3797" dirty="0">
                <a:solidFill>
                  <a:srgbClr val="201E1E"/>
                </a:solidFill>
                <a:latin typeface="Arial"/>
                <a:ea typeface="Arial"/>
                <a:cs typeface="Arial"/>
                <a:sym typeface="Arial"/>
              </a:rPr>
              <a:t>Critical in person-</a:t>
            </a:r>
            <a:r>
              <a:rPr lang="en-US" sz="3797" dirty="0" err="1">
                <a:solidFill>
                  <a:srgbClr val="201E1E"/>
                </a:solidFill>
                <a:latin typeface="Arial"/>
                <a:ea typeface="Arial"/>
                <a:cs typeface="Arial"/>
                <a:sym typeface="Arial"/>
              </a:rPr>
              <a:t>centred</a:t>
            </a:r>
            <a:r>
              <a:rPr lang="en-US" sz="3797" dirty="0">
                <a:solidFill>
                  <a:srgbClr val="201E1E"/>
                </a:solidFill>
                <a:latin typeface="Arial"/>
                <a:ea typeface="Arial"/>
                <a:cs typeface="Arial"/>
                <a:sym typeface="Arial"/>
              </a:rPr>
              <a:t> care and teamwork</a:t>
            </a:r>
          </a:p>
          <a:p>
            <a:pPr algn="l">
              <a:lnSpc>
                <a:spcPts val="5316"/>
              </a:lnSpc>
              <a:spcBef>
                <a:spcPct val="0"/>
              </a:spcBef>
            </a:pPr>
            <a:r>
              <a:rPr lang="en-US" sz="3797" dirty="0">
                <a:solidFill>
                  <a:srgbClr val="201E1E"/>
                </a:solidFill>
                <a:latin typeface="Arial"/>
                <a:ea typeface="Arial"/>
                <a:cs typeface="Arial"/>
                <a:sym typeface="Arial"/>
              </a:rPr>
              <a:t>Supported by reflective models (Siraj et al.,2013).</a:t>
            </a:r>
          </a:p>
        </p:txBody>
      </p:sp>
      <p:sp>
        <p:nvSpPr>
          <p:cNvPr id="17" name="Freeform 17"/>
          <p:cNvSpPr/>
          <p:nvPr/>
        </p:nvSpPr>
        <p:spPr>
          <a:xfrm>
            <a:off x="6524442" y="5409402"/>
            <a:ext cx="565947" cy="584707"/>
          </a:xfrm>
          <a:custGeom>
            <a:avLst/>
            <a:gdLst/>
            <a:ahLst/>
            <a:cxnLst/>
            <a:rect l="l" t="t" r="r" b="b"/>
            <a:pathLst>
              <a:path w="565947" h="584707">
                <a:moveTo>
                  <a:pt x="0" y="0"/>
                </a:moveTo>
                <a:lnTo>
                  <a:pt x="565947" y="0"/>
                </a:lnTo>
                <a:lnTo>
                  <a:pt x="565947" y="584707"/>
                </a:lnTo>
                <a:lnTo>
                  <a:pt x="0" y="5847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8" name="Freeform 18"/>
          <p:cNvSpPr/>
          <p:nvPr/>
        </p:nvSpPr>
        <p:spPr>
          <a:xfrm>
            <a:off x="6539704" y="6623213"/>
            <a:ext cx="565946" cy="542443"/>
          </a:xfrm>
          <a:custGeom>
            <a:avLst/>
            <a:gdLst/>
            <a:ahLst/>
            <a:cxnLst/>
            <a:rect l="l" t="t" r="r" b="b"/>
            <a:pathLst>
              <a:path w="565947" h="584707">
                <a:moveTo>
                  <a:pt x="0" y="0"/>
                </a:moveTo>
                <a:lnTo>
                  <a:pt x="565947" y="0"/>
                </a:lnTo>
                <a:lnTo>
                  <a:pt x="565947" y="584706"/>
                </a:lnTo>
                <a:lnTo>
                  <a:pt x="0" y="5847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9" name="Freeform 19"/>
          <p:cNvSpPr/>
          <p:nvPr/>
        </p:nvSpPr>
        <p:spPr>
          <a:xfrm>
            <a:off x="6476473" y="7165656"/>
            <a:ext cx="565947" cy="584707"/>
          </a:xfrm>
          <a:custGeom>
            <a:avLst/>
            <a:gdLst/>
            <a:ahLst/>
            <a:cxnLst/>
            <a:rect l="l" t="t" r="r" b="b"/>
            <a:pathLst>
              <a:path w="565947" h="584707">
                <a:moveTo>
                  <a:pt x="0" y="0"/>
                </a:moveTo>
                <a:lnTo>
                  <a:pt x="565947" y="0"/>
                </a:lnTo>
                <a:lnTo>
                  <a:pt x="565947" y="584706"/>
                </a:lnTo>
                <a:lnTo>
                  <a:pt x="0" y="5847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2700000">
            <a:off x="17822553" y="8135882"/>
            <a:ext cx="930895" cy="929405"/>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F67D30"/>
            </a:solidFill>
          </p:spPr>
        </p:sp>
      </p:grpSp>
      <p:grpSp>
        <p:nvGrpSpPr>
          <p:cNvPr id="4" name="Group 4"/>
          <p:cNvGrpSpPr/>
          <p:nvPr/>
        </p:nvGrpSpPr>
        <p:grpSpPr>
          <a:xfrm>
            <a:off x="0" y="5143500"/>
            <a:ext cx="6476186" cy="5143500"/>
            <a:chOff x="0" y="0"/>
            <a:chExt cx="1705662" cy="1354667"/>
          </a:xfrm>
        </p:grpSpPr>
        <p:sp>
          <p:nvSpPr>
            <p:cNvPr id="5" name="Freeform 5"/>
            <p:cNvSpPr/>
            <p:nvPr/>
          </p:nvSpPr>
          <p:spPr>
            <a:xfrm>
              <a:off x="0" y="0"/>
              <a:ext cx="1705662" cy="1354667"/>
            </a:xfrm>
            <a:custGeom>
              <a:avLst/>
              <a:gdLst/>
              <a:ahLst/>
              <a:cxnLst/>
              <a:rect l="l" t="t" r="r" b="b"/>
              <a:pathLst>
                <a:path w="1705662" h="1354667">
                  <a:moveTo>
                    <a:pt x="0" y="0"/>
                  </a:moveTo>
                  <a:lnTo>
                    <a:pt x="1705662" y="0"/>
                  </a:lnTo>
                  <a:lnTo>
                    <a:pt x="1705662" y="1354667"/>
                  </a:lnTo>
                  <a:lnTo>
                    <a:pt x="0" y="1354667"/>
                  </a:lnTo>
                  <a:close/>
                </a:path>
              </a:pathLst>
            </a:custGeom>
            <a:solidFill>
              <a:srgbClr val="F67D30"/>
            </a:solidFill>
          </p:spPr>
        </p:sp>
        <p:sp>
          <p:nvSpPr>
            <p:cNvPr id="6" name="TextBox 6"/>
            <p:cNvSpPr txBox="1"/>
            <p:nvPr/>
          </p:nvSpPr>
          <p:spPr>
            <a:xfrm>
              <a:off x="0" y="-38100"/>
              <a:ext cx="1705662" cy="1392767"/>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17247" y="2115852"/>
            <a:ext cx="3052189" cy="8171148"/>
            <a:chOff x="0" y="0"/>
            <a:chExt cx="4069585" cy="10894864"/>
          </a:xfrm>
        </p:grpSpPr>
        <p:pic>
          <p:nvPicPr>
            <p:cNvPr id="8" name="Picture 8"/>
            <p:cNvPicPr>
              <a:picLocks noChangeAspect="1"/>
            </p:cNvPicPr>
            <p:nvPr/>
          </p:nvPicPr>
          <p:blipFill>
            <a:blip r:embed="rId3"/>
            <a:srcRect l="44063" r="34925"/>
            <a:stretch>
              <a:fillRect/>
            </a:stretch>
          </p:blipFill>
          <p:spPr>
            <a:xfrm>
              <a:off x="0" y="0"/>
              <a:ext cx="4069585" cy="10894864"/>
            </a:xfrm>
            <a:prstGeom prst="rect">
              <a:avLst/>
            </a:prstGeom>
          </p:spPr>
        </p:pic>
      </p:grpSp>
      <p:grpSp>
        <p:nvGrpSpPr>
          <p:cNvPr id="9" name="Group 9"/>
          <p:cNvGrpSpPr/>
          <p:nvPr/>
        </p:nvGrpSpPr>
        <p:grpSpPr>
          <a:xfrm>
            <a:off x="4950091" y="0"/>
            <a:ext cx="3052189" cy="8123523"/>
            <a:chOff x="0" y="0"/>
            <a:chExt cx="4069585" cy="10831364"/>
          </a:xfrm>
        </p:grpSpPr>
        <p:pic>
          <p:nvPicPr>
            <p:cNvPr id="10" name="Picture 10"/>
            <p:cNvPicPr>
              <a:picLocks noChangeAspect="1"/>
            </p:cNvPicPr>
            <p:nvPr/>
          </p:nvPicPr>
          <p:blipFill>
            <a:blip r:embed="rId4"/>
            <a:srcRect l="47160" r="27807"/>
            <a:stretch>
              <a:fillRect/>
            </a:stretch>
          </p:blipFill>
          <p:spPr>
            <a:xfrm>
              <a:off x="0" y="0"/>
              <a:ext cx="4069585" cy="10831364"/>
            </a:xfrm>
            <a:prstGeom prst="rect">
              <a:avLst/>
            </a:prstGeom>
          </p:spPr>
        </p:pic>
      </p:grpSp>
      <p:grpSp>
        <p:nvGrpSpPr>
          <p:cNvPr id="11" name="Group 11"/>
          <p:cNvGrpSpPr/>
          <p:nvPr/>
        </p:nvGrpSpPr>
        <p:grpSpPr>
          <a:xfrm>
            <a:off x="8295671" y="2115852"/>
            <a:ext cx="1245141" cy="47625"/>
            <a:chOff x="0" y="0"/>
            <a:chExt cx="327938" cy="12543"/>
          </a:xfrm>
        </p:grpSpPr>
        <p:sp>
          <p:nvSpPr>
            <p:cNvPr id="12" name="Freeform 12"/>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F67D30"/>
            </a:solidFill>
          </p:spPr>
        </p:sp>
        <p:sp>
          <p:nvSpPr>
            <p:cNvPr id="13" name="TextBox 13"/>
            <p:cNvSpPr txBox="1"/>
            <p:nvPr/>
          </p:nvSpPr>
          <p:spPr>
            <a:xfrm>
              <a:off x="0" y="-38100"/>
              <a:ext cx="327938" cy="50643"/>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7657373" y="8937663"/>
            <a:ext cx="1171762" cy="641273"/>
          </a:xfrm>
          <a:custGeom>
            <a:avLst/>
            <a:gdLst/>
            <a:ahLst/>
            <a:cxnLst/>
            <a:rect l="l" t="t" r="r" b="b"/>
            <a:pathLst>
              <a:path w="1171762" h="641273">
                <a:moveTo>
                  <a:pt x="0" y="0"/>
                </a:moveTo>
                <a:lnTo>
                  <a:pt x="1171762" y="0"/>
                </a:lnTo>
                <a:lnTo>
                  <a:pt x="1171762" y="641274"/>
                </a:lnTo>
                <a:lnTo>
                  <a:pt x="0" y="6412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Freeform 15"/>
          <p:cNvSpPr/>
          <p:nvPr/>
        </p:nvSpPr>
        <p:spPr>
          <a:xfrm>
            <a:off x="-499973" y="2115852"/>
            <a:ext cx="1171762" cy="641273"/>
          </a:xfrm>
          <a:custGeom>
            <a:avLst/>
            <a:gdLst/>
            <a:ahLst/>
            <a:cxnLst/>
            <a:rect l="l" t="t" r="r" b="b"/>
            <a:pathLst>
              <a:path w="1171762" h="641273">
                <a:moveTo>
                  <a:pt x="0" y="0"/>
                </a:moveTo>
                <a:lnTo>
                  <a:pt x="1171762" y="0"/>
                </a:lnTo>
                <a:lnTo>
                  <a:pt x="1171762" y="641274"/>
                </a:lnTo>
                <a:lnTo>
                  <a:pt x="0" y="6412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a:off x="8243254" y="3722316"/>
            <a:ext cx="732138" cy="678891"/>
          </a:xfrm>
          <a:custGeom>
            <a:avLst/>
            <a:gdLst/>
            <a:ahLst/>
            <a:cxnLst/>
            <a:rect l="l" t="t" r="r" b="b"/>
            <a:pathLst>
              <a:path w="732138" h="678891">
                <a:moveTo>
                  <a:pt x="0" y="0"/>
                </a:moveTo>
                <a:lnTo>
                  <a:pt x="732138" y="0"/>
                </a:lnTo>
                <a:lnTo>
                  <a:pt x="732138" y="678891"/>
                </a:lnTo>
                <a:lnTo>
                  <a:pt x="0" y="67889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a:off x="8243254" y="5257800"/>
            <a:ext cx="732138" cy="678891"/>
          </a:xfrm>
          <a:custGeom>
            <a:avLst/>
            <a:gdLst/>
            <a:ahLst/>
            <a:cxnLst/>
            <a:rect l="l" t="t" r="r" b="b"/>
            <a:pathLst>
              <a:path w="732138" h="678891">
                <a:moveTo>
                  <a:pt x="0" y="0"/>
                </a:moveTo>
                <a:lnTo>
                  <a:pt x="732138" y="0"/>
                </a:lnTo>
                <a:lnTo>
                  <a:pt x="732138" y="678891"/>
                </a:lnTo>
                <a:lnTo>
                  <a:pt x="0" y="67889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8" name="Freeform 18"/>
          <p:cNvSpPr/>
          <p:nvPr/>
        </p:nvSpPr>
        <p:spPr>
          <a:xfrm>
            <a:off x="8243254" y="6114320"/>
            <a:ext cx="732138" cy="678891"/>
          </a:xfrm>
          <a:custGeom>
            <a:avLst/>
            <a:gdLst/>
            <a:ahLst/>
            <a:cxnLst/>
            <a:rect l="l" t="t" r="r" b="b"/>
            <a:pathLst>
              <a:path w="732138" h="678891">
                <a:moveTo>
                  <a:pt x="0" y="0"/>
                </a:moveTo>
                <a:lnTo>
                  <a:pt x="732138" y="0"/>
                </a:lnTo>
                <a:lnTo>
                  <a:pt x="732138" y="678892"/>
                </a:lnTo>
                <a:lnTo>
                  <a:pt x="0" y="67889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9" name="Freeform 19"/>
          <p:cNvSpPr/>
          <p:nvPr/>
        </p:nvSpPr>
        <p:spPr>
          <a:xfrm>
            <a:off x="8243254" y="7587506"/>
            <a:ext cx="732138" cy="678891"/>
          </a:xfrm>
          <a:custGeom>
            <a:avLst/>
            <a:gdLst/>
            <a:ahLst/>
            <a:cxnLst/>
            <a:rect l="l" t="t" r="r" b="b"/>
            <a:pathLst>
              <a:path w="732138" h="678891">
                <a:moveTo>
                  <a:pt x="0" y="0"/>
                </a:moveTo>
                <a:lnTo>
                  <a:pt x="732138" y="0"/>
                </a:lnTo>
                <a:lnTo>
                  <a:pt x="732138" y="678892"/>
                </a:lnTo>
                <a:lnTo>
                  <a:pt x="0" y="67889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20" name="Freeform 20"/>
          <p:cNvSpPr/>
          <p:nvPr/>
        </p:nvSpPr>
        <p:spPr>
          <a:xfrm>
            <a:off x="13797359" y="582682"/>
            <a:ext cx="3832925" cy="1533170"/>
          </a:xfrm>
          <a:custGeom>
            <a:avLst/>
            <a:gdLst/>
            <a:ahLst/>
            <a:cxnLst/>
            <a:rect l="l" t="t" r="r" b="b"/>
            <a:pathLst>
              <a:path w="3832925" h="1533170">
                <a:moveTo>
                  <a:pt x="0" y="0"/>
                </a:moveTo>
                <a:lnTo>
                  <a:pt x="3832926" y="0"/>
                </a:lnTo>
                <a:lnTo>
                  <a:pt x="3832926" y="1533170"/>
                </a:lnTo>
                <a:lnTo>
                  <a:pt x="0" y="1533170"/>
                </a:lnTo>
                <a:lnTo>
                  <a:pt x="0" y="0"/>
                </a:lnTo>
                <a:close/>
              </a:path>
            </a:pathLst>
          </a:custGeom>
          <a:blipFill>
            <a:blip r:embed="rId9"/>
            <a:stretch>
              <a:fillRect/>
            </a:stretch>
          </a:blipFill>
        </p:spPr>
      </p:sp>
      <p:sp>
        <p:nvSpPr>
          <p:cNvPr id="21" name="TextBox 21"/>
          <p:cNvSpPr txBox="1"/>
          <p:nvPr/>
        </p:nvSpPr>
        <p:spPr>
          <a:xfrm>
            <a:off x="8243254" y="2441226"/>
            <a:ext cx="7060975" cy="941070"/>
          </a:xfrm>
          <a:prstGeom prst="rect">
            <a:avLst/>
          </a:prstGeom>
        </p:spPr>
        <p:txBody>
          <a:bodyPr lIns="0" tIns="0" rIns="0" bIns="0" rtlCol="0" anchor="t">
            <a:spAutoFit/>
          </a:bodyPr>
          <a:lstStyle/>
          <a:p>
            <a:pPr algn="l">
              <a:lnSpc>
                <a:spcPts val="7440"/>
              </a:lnSpc>
            </a:pPr>
            <a:r>
              <a:rPr lang="en-US" sz="6000" b="1">
                <a:solidFill>
                  <a:srgbClr val="000000"/>
                </a:solidFill>
                <a:latin typeface="Inter Bold"/>
                <a:ea typeface="Inter Bold"/>
                <a:cs typeface="Inter Bold"/>
                <a:sym typeface="Inter Bold"/>
              </a:rPr>
              <a:t>STRENGTHS</a:t>
            </a:r>
          </a:p>
        </p:txBody>
      </p:sp>
      <p:sp>
        <p:nvSpPr>
          <p:cNvPr id="22" name="TextBox 22"/>
          <p:cNvSpPr txBox="1"/>
          <p:nvPr/>
        </p:nvSpPr>
        <p:spPr>
          <a:xfrm>
            <a:off x="9144000" y="3536219"/>
            <a:ext cx="8744381" cy="4839466"/>
          </a:xfrm>
          <a:prstGeom prst="rect">
            <a:avLst/>
          </a:prstGeom>
        </p:spPr>
        <p:txBody>
          <a:bodyPr lIns="0" tIns="0" rIns="0" bIns="0" rtlCol="0" anchor="t">
            <a:spAutoFit/>
          </a:bodyPr>
          <a:lstStyle/>
          <a:p>
            <a:pPr algn="l">
              <a:lnSpc>
                <a:spcPts val="6399"/>
              </a:lnSpc>
            </a:pPr>
            <a:r>
              <a:rPr lang="en-US" sz="3999" dirty="0">
                <a:solidFill>
                  <a:srgbClr val="201E1E"/>
                </a:solidFill>
                <a:latin typeface="Times New Roman" panose="02020603050405020304" pitchFamily="18" charset="0"/>
                <a:ea typeface="Open Sans 1"/>
                <a:cs typeface="Times New Roman" panose="02020603050405020304" pitchFamily="18" charset="0"/>
                <a:sym typeface="Open Sans 1"/>
              </a:rPr>
              <a:t>Strong communication and empathy with patients</a:t>
            </a:r>
          </a:p>
          <a:p>
            <a:pPr algn="l">
              <a:lnSpc>
                <a:spcPts val="6399"/>
              </a:lnSpc>
            </a:pPr>
            <a:r>
              <a:rPr lang="en-US" sz="3999" dirty="0">
                <a:solidFill>
                  <a:srgbClr val="201E1E"/>
                </a:solidFill>
                <a:latin typeface="Times New Roman" panose="02020603050405020304" pitchFamily="18" charset="0"/>
                <a:ea typeface="Open Sans 1"/>
                <a:cs typeface="Times New Roman" panose="02020603050405020304" pitchFamily="18" charset="0"/>
                <a:sym typeface="Open Sans 1"/>
              </a:rPr>
              <a:t>Effective teamwork and reliability</a:t>
            </a:r>
          </a:p>
          <a:p>
            <a:pPr algn="l">
              <a:lnSpc>
                <a:spcPts val="6399"/>
              </a:lnSpc>
            </a:pPr>
            <a:r>
              <a:rPr lang="en-US" sz="3999" dirty="0">
                <a:solidFill>
                  <a:srgbClr val="201E1E"/>
                </a:solidFill>
                <a:latin typeface="Times New Roman" panose="02020603050405020304" pitchFamily="18" charset="0"/>
                <a:ea typeface="Open Sans 1"/>
                <a:cs typeface="Times New Roman" panose="02020603050405020304" pitchFamily="18" charset="0"/>
                <a:sym typeface="Open Sans 1"/>
              </a:rPr>
              <a:t>Adaptable to change and new learning</a:t>
            </a:r>
          </a:p>
          <a:p>
            <a:pPr algn="l">
              <a:lnSpc>
                <a:spcPts val="6399"/>
              </a:lnSpc>
            </a:pPr>
            <a:r>
              <a:rPr lang="en-US" sz="3999" dirty="0">
                <a:solidFill>
                  <a:srgbClr val="201E1E"/>
                </a:solidFill>
                <a:latin typeface="Times New Roman" panose="02020603050405020304" pitchFamily="18" charset="0"/>
                <a:ea typeface="Open Sans 1"/>
                <a:cs typeface="Times New Roman" panose="02020603050405020304" pitchFamily="18" charset="0"/>
                <a:sym typeface="Open Sans 1"/>
              </a:rPr>
              <a:t>Time management and organization (Rousse,2029).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086636"/>
            <a:ext cx="18288000" cy="8200364"/>
            <a:chOff x="0" y="0"/>
            <a:chExt cx="24384000" cy="6858000"/>
          </a:xfrm>
        </p:grpSpPr>
        <p:pic>
          <p:nvPicPr>
            <p:cNvPr id="3" name="Picture 3"/>
            <p:cNvPicPr>
              <a:picLocks noChangeAspect="1"/>
            </p:cNvPicPr>
            <p:nvPr/>
          </p:nvPicPr>
          <p:blipFill>
            <a:blip r:embed="rId3"/>
            <a:srcRect t="31250" b="31250"/>
            <a:stretch>
              <a:fillRect/>
            </a:stretch>
          </p:blipFill>
          <p:spPr>
            <a:xfrm>
              <a:off x="0" y="0"/>
              <a:ext cx="24384000" cy="6858000"/>
            </a:xfrm>
            <a:prstGeom prst="rect">
              <a:avLst/>
            </a:prstGeom>
          </p:spPr>
        </p:pic>
      </p:grpSp>
      <p:grpSp>
        <p:nvGrpSpPr>
          <p:cNvPr id="4" name="Group 4"/>
          <p:cNvGrpSpPr/>
          <p:nvPr/>
        </p:nvGrpSpPr>
        <p:grpSpPr>
          <a:xfrm>
            <a:off x="2120201" y="3185695"/>
            <a:ext cx="14047598" cy="5994918"/>
            <a:chOff x="0" y="-38100"/>
            <a:chExt cx="3699779" cy="1578908"/>
          </a:xfrm>
        </p:grpSpPr>
        <p:sp>
          <p:nvSpPr>
            <p:cNvPr id="5" name="Freeform 5"/>
            <p:cNvSpPr/>
            <p:nvPr/>
          </p:nvSpPr>
          <p:spPr>
            <a:xfrm>
              <a:off x="0" y="0"/>
              <a:ext cx="3699779" cy="1540808"/>
            </a:xfrm>
            <a:custGeom>
              <a:avLst/>
              <a:gdLst/>
              <a:ahLst/>
              <a:cxnLst/>
              <a:rect l="l" t="t" r="r" b="b"/>
              <a:pathLst>
                <a:path w="3699779" h="1262469">
                  <a:moveTo>
                    <a:pt x="0" y="0"/>
                  </a:moveTo>
                  <a:lnTo>
                    <a:pt x="3699779" y="0"/>
                  </a:lnTo>
                  <a:lnTo>
                    <a:pt x="3699779" y="1262469"/>
                  </a:lnTo>
                  <a:lnTo>
                    <a:pt x="0" y="1262469"/>
                  </a:lnTo>
                  <a:close/>
                </a:path>
              </a:pathLst>
            </a:custGeom>
            <a:solidFill>
              <a:srgbClr val="201E1E"/>
            </a:solidFill>
          </p:spPr>
        </p:sp>
        <p:sp>
          <p:nvSpPr>
            <p:cNvPr id="6" name="TextBox 6"/>
            <p:cNvSpPr txBox="1"/>
            <p:nvPr/>
          </p:nvSpPr>
          <p:spPr>
            <a:xfrm>
              <a:off x="0" y="-38100"/>
              <a:ext cx="3699779" cy="1300569"/>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8521429" y="1614603"/>
            <a:ext cx="1245141" cy="47625"/>
            <a:chOff x="0" y="0"/>
            <a:chExt cx="327938" cy="12543"/>
          </a:xfrm>
        </p:grpSpPr>
        <p:sp>
          <p:nvSpPr>
            <p:cNvPr id="8" name="Freeform 8"/>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F67D30"/>
            </a:solidFill>
          </p:spPr>
        </p:sp>
        <p:sp>
          <p:nvSpPr>
            <p:cNvPr id="9" name="TextBox 9"/>
            <p:cNvSpPr txBox="1"/>
            <p:nvPr/>
          </p:nvSpPr>
          <p:spPr>
            <a:xfrm>
              <a:off x="0" y="-38100"/>
              <a:ext cx="327938" cy="50643"/>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1834744" y="2086636"/>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Freeform 11"/>
          <p:cNvSpPr/>
          <p:nvPr/>
        </p:nvSpPr>
        <p:spPr>
          <a:xfrm>
            <a:off x="15278962" y="2086636"/>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Freeform 12"/>
          <p:cNvSpPr/>
          <p:nvPr/>
        </p:nvSpPr>
        <p:spPr>
          <a:xfrm>
            <a:off x="2420625" y="4305758"/>
            <a:ext cx="589429" cy="739062"/>
          </a:xfrm>
          <a:custGeom>
            <a:avLst/>
            <a:gdLst/>
            <a:ahLst/>
            <a:cxnLst/>
            <a:rect l="l" t="t" r="r" b="b"/>
            <a:pathLst>
              <a:path w="589429" h="739062">
                <a:moveTo>
                  <a:pt x="0" y="0"/>
                </a:moveTo>
                <a:lnTo>
                  <a:pt x="589429" y="0"/>
                </a:lnTo>
                <a:lnTo>
                  <a:pt x="589429" y="739062"/>
                </a:lnTo>
                <a:lnTo>
                  <a:pt x="0" y="739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3" name="TextBox 13"/>
          <p:cNvSpPr txBox="1"/>
          <p:nvPr/>
        </p:nvSpPr>
        <p:spPr>
          <a:xfrm>
            <a:off x="4395278" y="1856968"/>
            <a:ext cx="9497445" cy="1062509"/>
          </a:xfrm>
          <a:prstGeom prst="rect">
            <a:avLst/>
          </a:prstGeom>
        </p:spPr>
        <p:txBody>
          <a:bodyPr lIns="0" tIns="0" rIns="0" bIns="0" rtlCol="0" anchor="t">
            <a:spAutoFit/>
          </a:bodyPr>
          <a:lstStyle/>
          <a:p>
            <a:pPr algn="ctr">
              <a:lnSpc>
                <a:spcPts val="8352"/>
              </a:lnSpc>
            </a:pPr>
            <a:r>
              <a:rPr lang="en-US" sz="6735" b="1">
                <a:solidFill>
                  <a:srgbClr val="000000"/>
                </a:solidFill>
                <a:latin typeface="Inter Bold"/>
                <a:ea typeface="Inter Bold"/>
                <a:cs typeface="Inter Bold"/>
                <a:sym typeface="Inter Bold"/>
              </a:rPr>
              <a:t>WEAKNESSES</a:t>
            </a:r>
          </a:p>
        </p:txBody>
      </p:sp>
      <p:sp>
        <p:nvSpPr>
          <p:cNvPr id="14" name="TextBox 14"/>
          <p:cNvSpPr txBox="1"/>
          <p:nvPr/>
        </p:nvSpPr>
        <p:spPr>
          <a:xfrm>
            <a:off x="3266817" y="4086683"/>
            <a:ext cx="12286854" cy="4123758"/>
          </a:xfrm>
          <a:prstGeom prst="rect">
            <a:avLst/>
          </a:prstGeom>
        </p:spPr>
        <p:txBody>
          <a:bodyPr lIns="0" tIns="0" rIns="0" bIns="0" rtlCol="0" anchor="t">
            <a:spAutoFit/>
          </a:bodyPr>
          <a:lstStyle/>
          <a:p>
            <a:pPr algn="just">
              <a:lnSpc>
                <a:spcPts val="8284"/>
              </a:lnSpc>
            </a:pPr>
            <a:r>
              <a:rPr lang="en-US" sz="4400" dirty="0">
                <a:solidFill>
                  <a:srgbClr val="FFFFFF"/>
                </a:solidFill>
                <a:latin typeface="Times New Roman" panose="02020603050405020304" pitchFamily="18" charset="0"/>
                <a:ea typeface="Arial"/>
                <a:cs typeface="Times New Roman" panose="02020603050405020304" pitchFamily="18" charset="0"/>
                <a:sym typeface="Arial"/>
              </a:rPr>
              <a:t>Limited confidence in leadership roles</a:t>
            </a:r>
          </a:p>
          <a:p>
            <a:pPr algn="just">
              <a:lnSpc>
                <a:spcPts val="8284"/>
              </a:lnSpc>
            </a:pPr>
            <a:r>
              <a:rPr lang="en-US" sz="4400" dirty="0">
                <a:solidFill>
                  <a:srgbClr val="FFFFFF"/>
                </a:solidFill>
                <a:latin typeface="Times New Roman" panose="02020603050405020304" pitchFamily="18" charset="0"/>
                <a:ea typeface="Arial"/>
                <a:cs typeface="Times New Roman" panose="02020603050405020304" pitchFamily="18" charset="0"/>
                <a:sym typeface="Arial"/>
              </a:rPr>
              <a:t>Occasionally over-commit to tasks</a:t>
            </a:r>
          </a:p>
          <a:p>
            <a:pPr algn="just">
              <a:lnSpc>
                <a:spcPts val="8284"/>
              </a:lnSpc>
            </a:pPr>
            <a:r>
              <a:rPr lang="en-US" sz="4400" dirty="0">
                <a:solidFill>
                  <a:srgbClr val="FFFFFF"/>
                </a:solidFill>
                <a:latin typeface="Times New Roman" panose="02020603050405020304" pitchFamily="18" charset="0"/>
                <a:ea typeface="Arial"/>
                <a:cs typeface="Times New Roman" panose="02020603050405020304" pitchFamily="18" charset="0"/>
                <a:sym typeface="Arial"/>
              </a:rPr>
              <a:t>Need to improve digital record-keeping skills(</a:t>
            </a:r>
            <a:r>
              <a:rPr lang="en-US" sz="4400" dirty="0" err="1">
                <a:solidFill>
                  <a:srgbClr val="FFFFFF"/>
                </a:solidFill>
                <a:latin typeface="Times New Roman" panose="02020603050405020304" pitchFamily="18" charset="0"/>
                <a:ea typeface="Arial"/>
                <a:cs typeface="Times New Roman" panose="02020603050405020304" pitchFamily="18" charset="0"/>
                <a:sym typeface="Arial"/>
              </a:rPr>
              <a:t>Saienko</a:t>
            </a:r>
            <a:r>
              <a:rPr lang="en-US" sz="4400" dirty="0">
                <a:solidFill>
                  <a:srgbClr val="FFFFFF"/>
                </a:solidFill>
                <a:latin typeface="Times New Roman" panose="02020603050405020304" pitchFamily="18" charset="0"/>
                <a:ea typeface="Arial"/>
                <a:cs typeface="Times New Roman" panose="02020603050405020304" pitchFamily="18" charset="0"/>
                <a:sym typeface="Arial"/>
              </a:rPr>
              <a:t> and </a:t>
            </a:r>
            <a:r>
              <a:rPr lang="en-US" sz="4400" dirty="0" err="1">
                <a:solidFill>
                  <a:srgbClr val="FFFFFF"/>
                </a:solidFill>
                <a:latin typeface="Times New Roman" panose="02020603050405020304" pitchFamily="18" charset="0"/>
                <a:ea typeface="Arial"/>
                <a:cs typeface="Times New Roman" panose="02020603050405020304" pitchFamily="18" charset="0"/>
                <a:sym typeface="Arial"/>
              </a:rPr>
              <a:t>Lavrysh</a:t>
            </a:r>
            <a:r>
              <a:rPr lang="en-US" sz="4400" dirty="0">
                <a:solidFill>
                  <a:srgbClr val="FFFFFF"/>
                </a:solidFill>
                <a:latin typeface="Times New Roman" panose="02020603050405020304" pitchFamily="18" charset="0"/>
                <a:ea typeface="Arial"/>
                <a:cs typeface="Times New Roman" panose="02020603050405020304" pitchFamily="18" charset="0"/>
                <a:sym typeface="Arial"/>
              </a:rPr>
              <a:t> 2020)</a:t>
            </a:r>
          </a:p>
        </p:txBody>
      </p:sp>
      <p:sp>
        <p:nvSpPr>
          <p:cNvPr id="15" name="Freeform 15"/>
          <p:cNvSpPr/>
          <p:nvPr/>
        </p:nvSpPr>
        <p:spPr>
          <a:xfrm>
            <a:off x="2417077" y="5357544"/>
            <a:ext cx="589429" cy="739062"/>
          </a:xfrm>
          <a:custGeom>
            <a:avLst/>
            <a:gdLst/>
            <a:ahLst/>
            <a:cxnLst/>
            <a:rect l="l" t="t" r="r" b="b"/>
            <a:pathLst>
              <a:path w="589429" h="739062">
                <a:moveTo>
                  <a:pt x="0" y="0"/>
                </a:moveTo>
                <a:lnTo>
                  <a:pt x="589429" y="0"/>
                </a:lnTo>
                <a:lnTo>
                  <a:pt x="589429" y="739062"/>
                </a:lnTo>
                <a:lnTo>
                  <a:pt x="0" y="739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6" name="Freeform 16"/>
          <p:cNvSpPr/>
          <p:nvPr/>
        </p:nvSpPr>
        <p:spPr>
          <a:xfrm>
            <a:off x="2420625" y="6409330"/>
            <a:ext cx="589429" cy="739062"/>
          </a:xfrm>
          <a:custGeom>
            <a:avLst/>
            <a:gdLst/>
            <a:ahLst/>
            <a:cxnLst/>
            <a:rect l="l" t="t" r="r" b="b"/>
            <a:pathLst>
              <a:path w="589429" h="739062">
                <a:moveTo>
                  <a:pt x="0" y="0"/>
                </a:moveTo>
                <a:lnTo>
                  <a:pt x="589429" y="0"/>
                </a:lnTo>
                <a:lnTo>
                  <a:pt x="589429" y="739063"/>
                </a:lnTo>
                <a:lnTo>
                  <a:pt x="0" y="7390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7" name="Freeform 17"/>
          <p:cNvSpPr/>
          <p:nvPr/>
        </p:nvSpPr>
        <p:spPr>
          <a:xfrm>
            <a:off x="13797359" y="582682"/>
            <a:ext cx="3832925" cy="1533170"/>
          </a:xfrm>
          <a:custGeom>
            <a:avLst/>
            <a:gdLst/>
            <a:ahLst/>
            <a:cxnLst/>
            <a:rect l="l" t="t" r="r" b="b"/>
            <a:pathLst>
              <a:path w="3832925" h="1533170">
                <a:moveTo>
                  <a:pt x="0" y="0"/>
                </a:moveTo>
                <a:lnTo>
                  <a:pt x="3832926" y="0"/>
                </a:lnTo>
                <a:lnTo>
                  <a:pt x="3832926" y="1533170"/>
                </a:lnTo>
                <a:lnTo>
                  <a:pt x="0" y="1533170"/>
                </a:lnTo>
                <a:lnTo>
                  <a:pt x="0" y="0"/>
                </a:lnTo>
                <a:close/>
              </a:path>
            </a:pathLst>
          </a:custGeom>
          <a:blipFill>
            <a:blip r:embed="rId8"/>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2700000">
            <a:off x="17822553" y="8135882"/>
            <a:ext cx="930895" cy="929405"/>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F67D30"/>
            </a:solidFill>
          </p:spPr>
        </p:sp>
      </p:grpSp>
      <p:grpSp>
        <p:nvGrpSpPr>
          <p:cNvPr id="4" name="Group 4"/>
          <p:cNvGrpSpPr/>
          <p:nvPr/>
        </p:nvGrpSpPr>
        <p:grpSpPr>
          <a:xfrm>
            <a:off x="8521429" y="1614603"/>
            <a:ext cx="1245141" cy="47625"/>
            <a:chOff x="0" y="0"/>
            <a:chExt cx="327938" cy="12543"/>
          </a:xfrm>
        </p:grpSpPr>
        <p:sp>
          <p:nvSpPr>
            <p:cNvPr id="5" name="Freeform 5"/>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F67D30"/>
            </a:solidFill>
          </p:spPr>
        </p:sp>
        <p:sp>
          <p:nvSpPr>
            <p:cNvPr id="6" name="TextBox 6"/>
            <p:cNvSpPr txBox="1"/>
            <p:nvPr/>
          </p:nvSpPr>
          <p:spPr>
            <a:xfrm>
              <a:off x="0" y="-38100"/>
              <a:ext cx="327938" cy="50643"/>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834744" y="2086636"/>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Freeform 8"/>
          <p:cNvSpPr/>
          <p:nvPr/>
        </p:nvSpPr>
        <p:spPr>
          <a:xfrm>
            <a:off x="15278962" y="2086636"/>
            <a:ext cx="1171762" cy="641273"/>
          </a:xfrm>
          <a:custGeom>
            <a:avLst/>
            <a:gdLst/>
            <a:ahLst/>
            <a:cxnLst/>
            <a:rect l="l" t="t" r="r" b="b"/>
            <a:pathLst>
              <a:path w="1171762" h="641273">
                <a:moveTo>
                  <a:pt x="0" y="0"/>
                </a:moveTo>
                <a:lnTo>
                  <a:pt x="1171762" y="0"/>
                </a:lnTo>
                <a:lnTo>
                  <a:pt x="1171762" y="641273"/>
                </a:lnTo>
                <a:lnTo>
                  <a:pt x="0" y="64127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a:off x="-686832" y="1166942"/>
            <a:ext cx="6830568" cy="8229600"/>
          </a:xfrm>
          <a:custGeom>
            <a:avLst/>
            <a:gdLst/>
            <a:ahLst/>
            <a:cxnLst/>
            <a:rect l="l" t="t" r="r" b="b"/>
            <a:pathLst>
              <a:path w="6830568" h="8229600">
                <a:moveTo>
                  <a:pt x="0" y="0"/>
                </a:moveTo>
                <a:lnTo>
                  <a:pt x="6830568" y="0"/>
                </a:lnTo>
                <a:lnTo>
                  <a:pt x="6830568" y="8229600"/>
                </a:lnTo>
                <a:lnTo>
                  <a:pt x="0" y="8229600"/>
                </a:lnTo>
                <a:lnTo>
                  <a:pt x="0" y="0"/>
                </a:lnTo>
                <a:close/>
              </a:path>
            </a:pathLst>
          </a:custGeom>
          <a:blipFill>
            <a:blip r:embed="rId5"/>
            <a:stretch>
              <a:fillRect/>
            </a:stretch>
          </a:blipFill>
        </p:spPr>
      </p:sp>
      <p:sp>
        <p:nvSpPr>
          <p:cNvPr id="10" name="TextBox 10"/>
          <p:cNvSpPr txBox="1"/>
          <p:nvPr/>
        </p:nvSpPr>
        <p:spPr>
          <a:xfrm>
            <a:off x="5199815" y="3338172"/>
            <a:ext cx="12859048" cy="3863345"/>
          </a:xfrm>
          <a:prstGeom prst="rect">
            <a:avLst/>
          </a:prstGeom>
        </p:spPr>
        <p:txBody>
          <a:bodyPr lIns="0" tIns="0" rIns="0" bIns="0" rtlCol="0" anchor="t">
            <a:spAutoFit/>
          </a:bodyPr>
          <a:lstStyle/>
          <a:p>
            <a:pPr algn="just">
              <a:lnSpc>
                <a:spcPts val="7739"/>
              </a:lnSpc>
            </a:pPr>
            <a:r>
              <a:rPr lang="en-US" sz="4299">
                <a:solidFill>
                  <a:srgbClr val="201E1E"/>
                </a:solidFill>
                <a:latin typeface="Arial"/>
                <a:ea typeface="Arial"/>
                <a:cs typeface="Arial"/>
                <a:sym typeface="Arial"/>
              </a:rPr>
              <a:t>Access to training (Care Certificate, NVQ Level 3)</a:t>
            </a:r>
          </a:p>
          <a:p>
            <a:pPr algn="just">
              <a:lnSpc>
                <a:spcPts val="7739"/>
              </a:lnSpc>
            </a:pPr>
            <a:r>
              <a:rPr lang="en-US" sz="4299">
                <a:solidFill>
                  <a:srgbClr val="201E1E"/>
                </a:solidFill>
                <a:latin typeface="Arial"/>
                <a:ea typeface="Arial"/>
                <a:cs typeface="Arial"/>
                <a:sym typeface="Arial"/>
              </a:rPr>
              <a:t>Mentorship and peer learning in placement settings</a:t>
            </a:r>
          </a:p>
          <a:p>
            <a:pPr algn="just">
              <a:lnSpc>
                <a:spcPts val="7739"/>
              </a:lnSpc>
            </a:pPr>
            <a:r>
              <a:rPr lang="en-US" sz="4299">
                <a:solidFill>
                  <a:srgbClr val="201E1E"/>
                </a:solidFill>
                <a:latin typeface="Arial"/>
                <a:ea typeface="Arial"/>
                <a:cs typeface="Arial"/>
                <a:sym typeface="Arial"/>
              </a:rPr>
              <a:t>Growth in digital health and community care roles</a:t>
            </a:r>
          </a:p>
          <a:p>
            <a:pPr algn="just">
              <a:lnSpc>
                <a:spcPts val="7739"/>
              </a:lnSpc>
            </a:pPr>
            <a:r>
              <a:rPr lang="en-US" sz="4299">
                <a:solidFill>
                  <a:srgbClr val="201E1E"/>
                </a:solidFill>
                <a:latin typeface="Arial"/>
                <a:ea typeface="Arial"/>
                <a:cs typeface="Arial"/>
                <a:sym typeface="Arial"/>
              </a:rPr>
              <a:t>CPD support by NHS</a:t>
            </a:r>
          </a:p>
        </p:txBody>
      </p:sp>
      <p:sp>
        <p:nvSpPr>
          <p:cNvPr id="11" name="Freeform 11"/>
          <p:cNvSpPr/>
          <p:nvPr/>
        </p:nvSpPr>
        <p:spPr>
          <a:xfrm>
            <a:off x="4324636" y="3604872"/>
            <a:ext cx="589429" cy="739062"/>
          </a:xfrm>
          <a:custGeom>
            <a:avLst/>
            <a:gdLst/>
            <a:ahLst/>
            <a:cxnLst/>
            <a:rect l="l" t="t" r="r" b="b"/>
            <a:pathLst>
              <a:path w="589429" h="739062">
                <a:moveTo>
                  <a:pt x="0" y="0"/>
                </a:moveTo>
                <a:lnTo>
                  <a:pt x="589429" y="0"/>
                </a:lnTo>
                <a:lnTo>
                  <a:pt x="589429" y="739062"/>
                </a:lnTo>
                <a:lnTo>
                  <a:pt x="0" y="739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4324636" y="4542680"/>
            <a:ext cx="589429" cy="739062"/>
          </a:xfrm>
          <a:custGeom>
            <a:avLst/>
            <a:gdLst/>
            <a:ahLst/>
            <a:cxnLst/>
            <a:rect l="l" t="t" r="r" b="b"/>
            <a:pathLst>
              <a:path w="589429" h="739062">
                <a:moveTo>
                  <a:pt x="0" y="0"/>
                </a:moveTo>
                <a:lnTo>
                  <a:pt x="589429" y="0"/>
                </a:lnTo>
                <a:lnTo>
                  <a:pt x="589429" y="739062"/>
                </a:lnTo>
                <a:lnTo>
                  <a:pt x="0" y="739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3" name="Freeform 13"/>
          <p:cNvSpPr/>
          <p:nvPr/>
        </p:nvSpPr>
        <p:spPr>
          <a:xfrm>
            <a:off x="4324636" y="5480488"/>
            <a:ext cx="589429" cy="739062"/>
          </a:xfrm>
          <a:custGeom>
            <a:avLst/>
            <a:gdLst/>
            <a:ahLst/>
            <a:cxnLst/>
            <a:rect l="l" t="t" r="r" b="b"/>
            <a:pathLst>
              <a:path w="589429" h="739062">
                <a:moveTo>
                  <a:pt x="0" y="0"/>
                </a:moveTo>
                <a:lnTo>
                  <a:pt x="589429" y="0"/>
                </a:lnTo>
                <a:lnTo>
                  <a:pt x="589429" y="739063"/>
                </a:lnTo>
                <a:lnTo>
                  <a:pt x="0" y="7390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4" name="Freeform 14"/>
          <p:cNvSpPr/>
          <p:nvPr/>
        </p:nvSpPr>
        <p:spPr>
          <a:xfrm>
            <a:off x="4324636" y="6418296"/>
            <a:ext cx="589429" cy="739062"/>
          </a:xfrm>
          <a:custGeom>
            <a:avLst/>
            <a:gdLst/>
            <a:ahLst/>
            <a:cxnLst/>
            <a:rect l="l" t="t" r="r" b="b"/>
            <a:pathLst>
              <a:path w="589429" h="739062">
                <a:moveTo>
                  <a:pt x="0" y="0"/>
                </a:moveTo>
                <a:lnTo>
                  <a:pt x="589429" y="0"/>
                </a:lnTo>
                <a:lnTo>
                  <a:pt x="589429" y="739063"/>
                </a:lnTo>
                <a:lnTo>
                  <a:pt x="0" y="7390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Freeform 15"/>
          <p:cNvSpPr/>
          <p:nvPr/>
        </p:nvSpPr>
        <p:spPr>
          <a:xfrm>
            <a:off x="13797359" y="582682"/>
            <a:ext cx="3832925" cy="1533170"/>
          </a:xfrm>
          <a:custGeom>
            <a:avLst/>
            <a:gdLst/>
            <a:ahLst/>
            <a:cxnLst/>
            <a:rect l="l" t="t" r="r" b="b"/>
            <a:pathLst>
              <a:path w="3832925" h="1533170">
                <a:moveTo>
                  <a:pt x="0" y="0"/>
                </a:moveTo>
                <a:lnTo>
                  <a:pt x="3832926" y="0"/>
                </a:lnTo>
                <a:lnTo>
                  <a:pt x="3832926" y="1533170"/>
                </a:lnTo>
                <a:lnTo>
                  <a:pt x="0" y="1533170"/>
                </a:lnTo>
                <a:lnTo>
                  <a:pt x="0" y="0"/>
                </a:lnTo>
                <a:close/>
              </a:path>
            </a:pathLst>
          </a:custGeom>
          <a:blipFill>
            <a:blip r:embed="rId8"/>
            <a:stretch>
              <a:fillRect/>
            </a:stretch>
          </a:blipFill>
        </p:spPr>
      </p:sp>
      <p:grpSp>
        <p:nvGrpSpPr>
          <p:cNvPr id="16" name="Group 16"/>
          <p:cNvGrpSpPr/>
          <p:nvPr/>
        </p:nvGrpSpPr>
        <p:grpSpPr>
          <a:xfrm>
            <a:off x="-686832" y="9825167"/>
            <a:ext cx="21079132" cy="1479300"/>
            <a:chOff x="0" y="0"/>
            <a:chExt cx="4337270" cy="304383"/>
          </a:xfrm>
        </p:grpSpPr>
        <p:sp>
          <p:nvSpPr>
            <p:cNvPr id="17" name="Freeform 17"/>
            <p:cNvSpPr/>
            <p:nvPr/>
          </p:nvSpPr>
          <p:spPr>
            <a:xfrm>
              <a:off x="0" y="0"/>
              <a:ext cx="4337270" cy="304383"/>
            </a:xfrm>
            <a:custGeom>
              <a:avLst/>
              <a:gdLst/>
              <a:ahLst/>
              <a:cxnLst/>
              <a:rect l="l" t="t" r="r" b="b"/>
              <a:pathLst>
                <a:path w="4337270" h="304383">
                  <a:moveTo>
                    <a:pt x="7173" y="0"/>
                  </a:moveTo>
                  <a:lnTo>
                    <a:pt x="4330097" y="0"/>
                  </a:lnTo>
                  <a:cubicBezTo>
                    <a:pt x="4334058" y="0"/>
                    <a:pt x="4337270" y="3212"/>
                    <a:pt x="4337270" y="7173"/>
                  </a:cubicBezTo>
                  <a:lnTo>
                    <a:pt x="4337270" y="297209"/>
                  </a:lnTo>
                  <a:cubicBezTo>
                    <a:pt x="4337270" y="299112"/>
                    <a:pt x="4336514" y="300936"/>
                    <a:pt x="4335169" y="302282"/>
                  </a:cubicBezTo>
                  <a:cubicBezTo>
                    <a:pt x="4333824" y="303627"/>
                    <a:pt x="4331999" y="304383"/>
                    <a:pt x="4330097" y="304383"/>
                  </a:cubicBezTo>
                  <a:lnTo>
                    <a:pt x="7173" y="304383"/>
                  </a:lnTo>
                  <a:cubicBezTo>
                    <a:pt x="5271" y="304383"/>
                    <a:pt x="3446" y="303627"/>
                    <a:pt x="2101" y="302282"/>
                  </a:cubicBezTo>
                  <a:cubicBezTo>
                    <a:pt x="756" y="300936"/>
                    <a:pt x="0" y="299112"/>
                    <a:pt x="0" y="297209"/>
                  </a:cubicBezTo>
                  <a:lnTo>
                    <a:pt x="0" y="7173"/>
                  </a:lnTo>
                  <a:cubicBezTo>
                    <a:pt x="0" y="3212"/>
                    <a:pt x="3212" y="0"/>
                    <a:pt x="7173" y="0"/>
                  </a:cubicBezTo>
                  <a:close/>
                </a:path>
              </a:pathLst>
            </a:custGeom>
            <a:solidFill>
              <a:srgbClr val="F66530"/>
            </a:solidFill>
          </p:spPr>
        </p:sp>
        <p:sp>
          <p:nvSpPr>
            <p:cNvPr id="18" name="TextBox 18"/>
            <p:cNvSpPr txBox="1"/>
            <p:nvPr/>
          </p:nvSpPr>
          <p:spPr>
            <a:xfrm>
              <a:off x="0" y="-38100"/>
              <a:ext cx="4337270" cy="342483"/>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4914065" y="1922450"/>
            <a:ext cx="8459870" cy="941070"/>
          </a:xfrm>
          <a:prstGeom prst="rect">
            <a:avLst/>
          </a:prstGeom>
        </p:spPr>
        <p:txBody>
          <a:bodyPr lIns="0" tIns="0" rIns="0" bIns="0" rtlCol="0" anchor="t">
            <a:spAutoFit/>
          </a:bodyPr>
          <a:lstStyle/>
          <a:p>
            <a:pPr algn="ctr">
              <a:lnSpc>
                <a:spcPts val="7440"/>
              </a:lnSpc>
            </a:pPr>
            <a:r>
              <a:rPr lang="en-US" sz="6000" b="1">
                <a:solidFill>
                  <a:srgbClr val="000000"/>
                </a:solidFill>
                <a:latin typeface="Inter Bold"/>
                <a:ea typeface="Inter Bold"/>
                <a:cs typeface="Inter Bold"/>
                <a:sym typeface="Inter Bold"/>
              </a:rPr>
              <a:t>OPPORTUNITIES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7837247" cy="10287000"/>
            <a:chOff x="0" y="0"/>
            <a:chExt cx="2064131" cy="2709333"/>
          </a:xfrm>
        </p:grpSpPr>
        <p:sp>
          <p:nvSpPr>
            <p:cNvPr id="3" name="Freeform 3"/>
            <p:cNvSpPr/>
            <p:nvPr/>
          </p:nvSpPr>
          <p:spPr>
            <a:xfrm>
              <a:off x="0" y="0"/>
              <a:ext cx="2064131" cy="2709333"/>
            </a:xfrm>
            <a:custGeom>
              <a:avLst/>
              <a:gdLst/>
              <a:ahLst/>
              <a:cxnLst/>
              <a:rect l="l" t="t" r="r" b="b"/>
              <a:pathLst>
                <a:path w="2064131" h="2709333">
                  <a:moveTo>
                    <a:pt x="0" y="0"/>
                  </a:moveTo>
                  <a:lnTo>
                    <a:pt x="2064131" y="0"/>
                  </a:lnTo>
                  <a:lnTo>
                    <a:pt x="2064131" y="2709333"/>
                  </a:lnTo>
                  <a:lnTo>
                    <a:pt x="0" y="2709333"/>
                  </a:lnTo>
                  <a:close/>
                </a:path>
              </a:pathLst>
            </a:custGeom>
            <a:solidFill>
              <a:srgbClr val="FFCF00"/>
            </a:solidFill>
          </p:spPr>
        </p:sp>
        <p:sp>
          <p:nvSpPr>
            <p:cNvPr id="4" name="TextBox 4"/>
            <p:cNvSpPr txBox="1"/>
            <p:nvPr/>
          </p:nvSpPr>
          <p:spPr>
            <a:xfrm>
              <a:off x="0" y="-38100"/>
              <a:ext cx="2064131"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104727" y="1636712"/>
            <a:ext cx="5627792" cy="6814057"/>
            <a:chOff x="0" y="0"/>
            <a:chExt cx="1013279" cy="1226865"/>
          </a:xfrm>
        </p:grpSpPr>
        <p:sp>
          <p:nvSpPr>
            <p:cNvPr id="6" name="Freeform 6"/>
            <p:cNvSpPr/>
            <p:nvPr/>
          </p:nvSpPr>
          <p:spPr>
            <a:xfrm>
              <a:off x="0" y="0"/>
              <a:ext cx="1013279" cy="1226865"/>
            </a:xfrm>
            <a:custGeom>
              <a:avLst/>
              <a:gdLst/>
              <a:ahLst/>
              <a:cxnLst/>
              <a:rect l="l" t="t" r="r" b="b"/>
              <a:pathLst>
                <a:path w="1013279" h="1226865">
                  <a:moveTo>
                    <a:pt x="0" y="0"/>
                  </a:moveTo>
                  <a:lnTo>
                    <a:pt x="1013279" y="0"/>
                  </a:lnTo>
                  <a:lnTo>
                    <a:pt x="1013279" y="1226865"/>
                  </a:lnTo>
                  <a:lnTo>
                    <a:pt x="0" y="1226865"/>
                  </a:lnTo>
                  <a:close/>
                </a:path>
              </a:pathLst>
            </a:custGeom>
            <a:blipFill>
              <a:blip r:embed="rId3"/>
              <a:stretch>
                <a:fillRect t="-11981" b="-11981"/>
              </a:stretch>
            </a:blipFill>
          </p:spPr>
        </p:sp>
      </p:grpSp>
      <p:sp>
        <p:nvSpPr>
          <p:cNvPr id="7" name="Freeform 7"/>
          <p:cNvSpPr/>
          <p:nvPr/>
        </p:nvSpPr>
        <p:spPr>
          <a:xfrm>
            <a:off x="5053023" y="8708965"/>
            <a:ext cx="1679496" cy="549335"/>
          </a:xfrm>
          <a:custGeom>
            <a:avLst/>
            <a:gdLst/>
            <a:ahLst/>
            <a:cxnLst/>
            <a:rect l="l" t="t" r="r" b="b"/>
            <a:pathLst>
              <a:path w="1679496" h="549335">
                <a:moveTo>
                  <a:pt x="0" y="0"/>
                </a:moveTo>
                <a:lnTo>
                  <a:pt x="1679497" y="0"/>
                </a:lnTo>
                <a:lnTo>
                  <a:pt x="1679497" y="549335"/>
                </a:lnTo>
                <a:lnTo>
                  <a:pt x="0" y="5493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Freeform 8"/>
          <p:cNvSpPr/>
          <p:nvPr/>
        </p:nvSpPr>
        <p:spPr>
          <a:xfrm>
            <a:off x="9672857" y="9258300"/>
            <a:ext cx="6352083" cy="317604"/>
          </a:xfrm>
          <a:custGeom>
            <a:avLst/>
            <a:gdLst/>
            <a:ahLst/>
            <a:cxnLst/>
            <a:rect l="l" t="t" r="r" b="b"/>
            <a:pathLst>
              <a:path w="6352083" h="317604">
                <a:moveTo>
                  <a:pt x="0" y="0"/>
                </a:moveTo>
                <a:lnTo>
                  <a:pt x="6352083" y="0"/>
                </a:lnTo>
                <a:lnTo>
                  <a:pt x="6352083" y="317604"/>
                </a:lnTo>
                <a:lnTo>
                  <a:pt x="0" y="317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Freeform 9"/>
          <p:cNvSpPr/>
          <p:nvPr/>
        </p:nvSpPr>
        <p:spPr>
          <a:xfrm>
            <a:off x="7976289" y="3299557"/>
            <a:ext cx="906382" cy="602744"/>
          </a:xfrm>
          <a:custGeom>
            <a:avLst/>
            <a:gdLst/>
            <a:ahLst/>
            <a:cxnLst/>
            <a:rect l="l" t="t" r="r" b="b"/>
            <a:pathLst>
              <a:path w="906382" h="602744">
                <a:moveTo>
                  <a:pt x="0" y="0"/>
                </a:moveTo>
                <a:lnTo>
                  <a:pt x="906382" y="0"/>
                </a:lnTo>
                <a:lnTo>
                  <a:pt x="906382" y="602744"/>
                </a:lnTo>
                <a:lnTo>
                  <a:pt x="0" y="6027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9002662" y="1484312"/>
            <a:ext cx="7409797" cy="1368424"/>
          </a:xfrm>
          <a:prstGeom prst="rect">
            <a:avLst/>
          </a:prstGeom>
        </p:spPr>
        <p:txBody>
          <a:bodyPr lIns="0" tIns="0" rIns="0" bIns="0" rtlCol="0" anchor="t">
            <a:spAutoFit/>
          </a:bodyPr>
          <a:lstStyle/>
          <a:p>
            <a:pPr algn="l">
              <a:lnSpc>
                <a:spcPts val="11200"/>
              </a:lnSpc>
            </a:pPr>
            <a:r>
              <a:rPr lang="en-US" sz="8000" b="1">
                <a:solidFill>
                  <a:srgbClr val="000000"/>
                </a:solidFill>
                <a:latin typeface="Open Sans 2 Bold"/>
                <a:ea typeface="Open Sans 2 Bold"/>
                <a:cs typeface="Open Sans 2 Bold"/>
                <a:sym typeface="Open Sans 2 Bold"/>
              </a:rPr>
              <a:t>Threats</a:t>
            </a:r>
          </a:p>
        </p:txBody>
      </p:sp>
      <p:sp>
        <p:nvSpPr>
          <p:cNvPr id="11" name="TextBox 11"/>
          <p:cNvSpPr txBox="1"/>
          <p:nvPr/>
        </p:nvSpPr>
        <p:spPr>
          <a:xfrm>
            <a:off x="9002662" y="3223357"/>
            <a:ext cx="8724859" cy="4203701"/>
          </a:xfrm>
          <a:prstGeom prst="rect">
            <a:avLst/>
          </a:prstGeom>
        </p:spPr>
        <p:txBody>
          <a:bodyPr lIns="0" tIns="0" rIns="0" bIns="0" rtlCol="0" anchor="t">
            <a:spAutoFit/>
          </a:bodyPr>
          <a:lstStyle/>
          <a:p>
            <a:pPr algn="l">
              <a:lnSpc>
                <a:spcPts val="5599"/>
              </a:lnSpc>
            </a:pPr>
            <a:r>
              <a:rPr lang="en-US" sz="3999">
                <a:solidFill>
                  <a:srgbClr val="000000"/>
                </a:solidFill>
                <a:latin typeface="Open Sans 2"/>
                <a:ea typeface="Open Sans 2"/>
                <a:cs typeface="Open Sans 2"/>
                <a:sym typeface="Open Sans 2"/>
              </a:rPr>
              <a:t>High work pressure and burnout risk</a:t>
            </a:r>
          </a:p>
          <a:p>
            <a:pPr algn="l">
              <a:lnSpc>
                <a:spcPts val="5599"/>
              </a:lnSpc>
            </a:pPr>
            <a:r>
              <a:rPr lang="en-US" sz="3999">
                <a:solidFill>
                  <a:srgbClr val="000000"/>
                </a:solidFill>
                <a:latin typeface="Open Sans 2"/>
                <a:ea typeface="Open Sans 2"/>
                <a:cs typeface="Open Sans 2"/>
                <a:sym typeface="Open Sans 2"/>
              </a:rPr>
              <a:t>Rapid policy or procedural changes</a:t>
            </a:r>
          </a:p>
          <a:p>
            <a:pPr algn="l">
              <a:lnSpc>
                <a:spcPts val="5599"/>
              </a:lnSpc>
            </a:pPr>
            <a:r>
              <a:rPr lang="en-US" sz="3999">
                <a:solidFill>
                  <a:srgbClr val="000000"/>
                </a:solidFill>
                <a:latin typeface="Open Sans 2"/>
                <a:ea typeface="Open Sans 2"/>
                <a:cs typeface="Open Sans 2"/>
                <a:sym typeface="Open Sans 2"/>
              </a:rPr>
              <a:t>Competitive job market in healthcare roles</a:t>
            </a:r>
          </a:p>
          <a:p>
            <a:pPr algn="l">
              <a:lnSpc>
                <a:spcPts val="5599"/>
              </a:lnSpc>
            </a:pPr>
            <a:r>
              <a:rPr lang="en-US" sz="3999">
                <a:solidFill>
                  <a:srgbClr val="000000"/>
                </a:solidFill>
                <a:latin typeface="Open Sans 2"/>
                <a:ea typeface="Open Sans 2"/>
                <a:cs typeface="Open Sans 2"/>
                <a:sym typeface="Open Sans 2"/>
              </a:rPr>
              <a:t>Balancing study, work, and personal responsibilities</a:t>
            </a:r>
          </a:p>
        </p:txBody>
      </p:sp>
      <p:sp>
        <p:nvSpPr>
          <p:cNvPr id="12" name="Freeform 12"/>
          <p:cNvSpPr/>
          <p:nvPr/>
        </p:nvSpPr>
        <p:spPr>
          <a:xfrm>
            <a:off x="7966764" y="4011011"/>
            <a:ext cx="906382" cy="602744"/>
          </a:xfrm>
          <a:custGeom>
            <a:avLst/>
            <a:gdLst/>
            <a:ahLst/>
            <a:cxnLst/>
            <a:rect l="l" t="t" r="r" b="b"/>
            <a:pathLst>
              <a:path w="906382" h="602744">
                <a:moveTo>
                  <a:pt x="0" y="0"/>
                </a:moveTo>
                <a:lnTo>
                  <a:pt x="906382" y="0"/>
                </a:lnTo>
                <a:lnTo>
                  <a:pt x="906382" y="602744"/>
                </a:lnTo>
                <a:lnTo>
                  <a:pt x="0" y="6027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a:off x="7976289" y="4760564"/>
            <a:ext cx="906382" cy="602744"/>
          </a:xfrm>
          <a:custGeom>
            <a:avLst/>
            <a:gdLst/>
            <a:ahLst/>
            <a:cxnLst/>
            <a:rect l="l" t="t" r="r" b="b"/>
            <a:pathLst>
              <a:path w="906382" h="602744">
                <a:moveTo>
                  <a:pt x="0" y="0"/>
                </a:moveTo>
                <a:lnTo>
                  <a:pt x="906382" y="0"/>
                </a:lnTo>
                <a:lnTo>
                  <a:pt x="906382" y="602744"/>
                </a:lnTo>
                <a:lnTo>
                  <a:pt x="0" y="6027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a:off x="7966764" y="6115783"/>
            <a:ext cx="906382" cy="602744"/>
          </a:xfrm>
          <a:custGeom>
            <a:avLst/>
            <a:gdLst/>
            <a:ahLst/>
            <a:cxnLst/>
            <a:rect l="l" t="t" r="r" b="b"/>
            <a:pathLst>
              <a:path w="906382" h="602744">
                <a:moveTo>
                  <a:pt x="0" y="0"/>
                </a:moveTo>
                <a:lnTo>
                  <a:pt x="906382" y="0"/>
                </a:lnTo>
                <a:lnTo>
                  <a:pt x="906382" y="602744"/>
                </a:lnTo>
                <a:lnTo>
                  <a:pt x="0" y="6027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5" name="Freeform 15"/>
          <p:cNvSpPr/>
          <p:nvPr/>
        </p:nvSpPr>
        <p:spPr>
          <a:xfrm>
            <a:off x="13797359" y="582682"/>
            <a:ext cx="3832925" cy="1533170"/>
          </a:xfrm>
          <a:custGeom>
            <a:avLst/>
            <a:gdLst/>
            <a:ahLst/>
            <a:cxnLst/>
            <a:rect l="l" t="t" r="r" b="b"/>
            <a:pathLst>
              <a:path w="3832925" h="1533170">
                <a:moveTo>
                  <a:pt x="0" y="0"/>
                </a:moveTo>
                <a:lnTo>
                  <a:pt x="3832926" y="0"/>
                </a:lnTo>
                <a:lnTo>
                  <a:pt x="3832926" y="1533170"/>
                </a:lnTo>
                <a:lnTo>
                  <a:pt x="0" y="1533170"/>
                </a:lnTo>
                <a:lnTo>
                  <a:pt x="0" y="0"/>
                </a:lnTo>
                <a:close/>
              </a:path>
            </a:pathLst>
          </a:custGeom>
          <a:blipFill>
            <a:blip r:embed="rId10"/>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218110" y="0"/>
            <a:ext cx="4069890" cy="10287000"/>
            <a:chOff x="0" y="0"/>
            <a:chExt cx="1071905" cy="2709333"/>
          </a:xfrm>
        </p:grpSpPr>
        <p:sp>
          <p:nvSpPr>
            <p:cNvPr id="3" name="Freeform 3"/>
            <p:cNvSpPr/>
            <p:nvPr/>
          </p:nvSpPr>
          <p:spPr>
            <a:xfrm>
              <a:off x="0" y="0"/>
              <a:ext cx="1071905" cy="2709333"/>
            </a:xfrm>
            <a:custGeom>
              <a:avLst/>
              <a:gdLst/>
              <a:ahLst/>
              <a:cxnLst/>
              <a:rect l="l" t="t" r="r" b="b"/>
              <a:pathLst>
                <a:path w="1071905" h="2709333">
                  <a:moveTo>
                    <a:pt x="0" y="0"/>
                  </a:moveTo>
                  <a:lnTo>
                    <a:pt x="1071905" y="0"/>
                  </a:lnTo>
                  <a:lnTo>
                    <a:pt x="1071905" y="2709333"/>
                  </a:lnTo>
                  <a:lnTo>
                    <a:pt x="0" y="2709333"/>
                  </a:lnTo>
                  <a:close/>
                </a:path>
              </a:pathLst>
            </a:custGeom>
            <a:solidFill>
              <a:srgbClr val="FFCF00"/>
            </a:solidFill>
          </p:spPr>
        </p:sp>
        <p:sp>
          <p:nvSpPr>
            <p:cNvPr id="4" name="TextBox 4"/>
            <p:cNvSpPr txBox="1"/>
            <p:nvPr/>
          </p:nvSpPr>
          <p:spPr>
            <a:xfrm>
              <a:off x="0" y="-38100"/>
              <a:ext cx="1071905"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1254391" y="2444243"/>
            <a:ext cx="5627792" cy="6814057"/>
            <a:chOff x="0" y="0"/>
            <a:chExt cx="1013279" cy="1226865"/>
          </a:xfrm>
        </p:grpSpPr>
        <p:sp>
          <p:nvSpPr>
            <p:cNvPr id="6" name="Freeform 6"/>
            <p:cNvSpPr/>
            <p:nvPr/>
          </p:nvSpPr>
          <p:spPr>
            <a:xfrm>
              <a:off x="0" y="0"/>
              <a:ext cx="1013279" cy="1226865"/>
            </a:xfrm>
            <a:custGeom>
              <a:avLst/>
              <a:gdLst/>
              <a:ahLst/>
              <a:cxnLst/>
              <a:rect l="l" t="t" r="r" b="b"/>
              <a:pathLst>
                <a:path w="1013279" h="1226865">
                  <a:moveTo>
                    <a:pt x="0" y="0"/>
                  </a:moveTo>
                  <a:lnTo>
                    <a:pt x="1013279" y="0"/>
                  </a:lnTo>
                  <a:lnTo>
                    <a:pt x="1013279" y="1226865"/>
                  </a:lnTo>
                  <a:lnTo>
                    <a:pt x="0" y="1226865"/>
                  </a:lnTo>
                  <a:close/>
                </a:path>
              </a:pathLst>
            </a:custGeom>
            <a:blipFill>
              <a:blip r:embed="rId3"/>
              <a:stretch>
                <a:fillRect t="-11865" b="-11865"/>
              </a:stretch>
            </a:blipFill>
          </p:spPr>
        </p:sp>
      </p:grpSp>
      <p:sp>
        <p:nvSpPr>
          <p:cNvPr id="7" name="Freeform 7"/>
          <p:cNvSpPr/>
          <p:nvPr/>
        </p:nvSpPr>
        <p:spPr>
          <a:xfrm>
            <a:off x="1028700" y="9258300"/>
            <a:ext cx="6352083" cy="317604"/>
          </a:xfrm>
          <a:custGeom>
            <a:avLst/>
            <a:gdLst/>
            <a:ahLst/>
            <a:cxnLst/>
            <a:rect l="l" t="t" r="r" b="b"/>
            <a:pathLst>
              <a:path w="6352083" h="317604">
                <a:moveTo>
                  <a:pt x="0" y="0"/>
                </a:moveTo>
                <a:lnTo>
                  <a:pt x="6352083" y="0"/>
                </a:lnTo>
                <a:lnTo>
                  <a:pt x="6352083" y="317604"/>
                </a:lnTo>
                <a:lnTo>
                  <a:pt x="0" y="3176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175935" y="3522783"/>
            <a:ext cx="10078457" cy="5080635"/>
          </a:xfrm>
          <a:prstGeom prst="rect">
            <a:avLst/>
          </a:prstGeom>
        </p:spPr>
        <p:txBody>
          <a:bodyPr lIns="0" tIns="0" rIns="0" bIns="0" rtlCol="0" anchor="t">
            <a:spAutoFit/>
          </a:bodyPr>
          <a:lstStyle/>
          <a:p>
            <a:pPr algn="l">
              <a:lnSpc>
                <a:spcPts val="5040"/>
              </a:lnSpc>
              <a:spcBef>
                <a:spcPct val="0"/>
              </a:spcBef>
            </a:pPr>
            <a:r>
              <a:rPr lang="en-US" sz="3600">
                <a:solidFill>
                  <a:srgbClr val="000000"/>
                </a:solidFill>
                <a:latin typeface="Canva Sans"/>
                <a:ea typeface="Canva Sans"/>
                <a:cs typeface="Canva Sans"/>
                <a:sym typeface="Canva Sans"/>
              </a:rPr>
              <a:t>Use communication and teamwork to build leadership confidence</a:t>
            </a:r>
          </a:p>
          <a:p>
            <a:pPr algn="l">
              <a:lnSpc>
                <a:spcPts val="5040"/>
              </a:lnSpc>
              <a:spcBef>
                <a:spcPct val="0"/>
              </a:spcBef>
            </a:pPr>
            <a:r>
              <a:rPr lang="en-US" sz="3600">
                <a:solidFill>
                  <a:srgbClr val="000000"/>
                </a:solidFill>
                <a:latin typeface="Canva Sans"/>
                <a:ea typeface="Canva Sans"/>
                <a:cs typeface="Canva Sans"/>
                <a:sym typeface="Canva Sans"/>
              </a:rPr>
              <a:t>Apply adaptability to manage new technologies</a:t>
            </a:r>
          </a:p>
          <a:p>
            <a:pPr algn="l">
              <a:lnSpc>
                <a:spcPts val="5040"/>
              </a:lnSpc>
              <a:spcBef>
                <a:spcPct val="0"/>
              </a:spcBef>
            </a:pPr>
            <a:r>
              <a:rPr lang="en-US" sz="3600">
                <a:solidFill>
                  <a:srgbClr val="000000"/>
                </a:solidFill>
                <a:latin typeface="Canva Sans"/>
                <a:ea typeface="Canva Sans"/>
                <a:cs typeface="Canva Sans"/>
                <a:sym typeface="Canva Sans"/>
              </a:rPr>
              <a:t>Leverage empathy and time management for well-being</a:t>
            </a:r>
          </a:p>
          <a:p>
            <a:pPr algn="l">
              <a:lnSpc>
                <a:spcPts val="5040"/>
              </a:lnSpc>
              <a:spcBef>
                <a:spcPct val="0"/>
              </a:spcBef>
            </a:pPr>
            <a:r>
              <a:rPr lang="en-US" sz="3600">
                <a:solidFill>
                  <a:srgbClr val="000000"/>
                </a:solidFill>
                <a:latin typeface="Canva Sans"/>
                <a:ea typeface="Canva Sans"/>
                <a:cs typeface="Canva Sans"/>
                <a:sym typeface="Canva Sans"/>
              </a:rPr>
              <a:t>Seek feedback and mentoring for continuous growth</a:t>
            </a:r>
          </a:p>
        </p:txBody>
      </p:sp>
      <p:sp>
        <p:nvSpPr>
          <p:cNvPr id="9" name="Freeform 9"/>
          <p:cNvSpPr/>
          <p:nvPr/>
        </p:nvSpPr>
        <p:spPr>
          <a:xfrm>
            <a:off x="338775" y="3589458"/>
            <a:ext cx="689925" cy="503358"/>
          </a:xfrm>
          <a:custGeom>
            <a:avLst/>
            <a:gdLst/>
            <a:ahLst/>
            <a:cxnLst/>
            <a:rect l="l" t="t" r="r" b="b"/>
            <a:pathLst>
              <a:path w="689925" h="503358">
                <a:moveTo>
                  <a:pt x="0" y="0"/>
                </a:moveTo>
                <a:lnTo>
                  <a:pt x="689925" y="0"/>
                </a:lnTo>
                <a:lnTo>
                  <a:pt x="689925" y="503358"/>
                </a:lnTo>
                <a:lnTo>
                  <a:pt x="0" y="5033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1175935" y="705385"/>
            <a:ext cx="12497990" cy="2503166"/>
          </a:xfrm>
          <a:prstGeom prst="rect">
            <a:avLst/>
          </a:prstGeom>
        </p:spPr>
        <p:txBody>
          <a:bodyPr lIns="0" tIns="0" rIns="0" bIns="0" rtlCol="0" anchor="t">
            <a:spAutoFit/>
          </a:bodyPr>
          <a:lstStyle/>
          <a:p>
            <a:pPr algn="l">
              <a:lnSpc>
                <a:spcPts val="10080"/>
              </a:lnSpc>
            </a:pPr>
            <a:r>
              <a:rPr lang="en-US" sz="7200" b="1">
                <a:solidFill>
                  <a:srgbClr val="000000"/>
                </a:solidFill>
                <a:latin typeface="Open Sans 2 Bold"/>
                <a:ea typeface="Open Sans 2 Bold"/>
                <a:cs typeface="Open Sans 2 Bold"/>
                <a:sym typeface="Open Sans 2 Bold"/>
              </a:rPr>
              <a:t>Linking Strengths to Development</a:t>
            </a:r>
          </a:p>
        </p:txBody>
      </p:sp>
      <p:sp>
        <p:nvSpPr>
          <p:cNvPr id="11" name="Freeform 11"/>
          <p:cNvSpPr/>
          <p:nvPr/>
        </p:nvSpPr>
        <p:spPr>
          <a:xfrm>
            <a:off x="338775" y="4891821"/>
            <a:ext cx="689925" cy="503358"/>
          </a:xfrm>
          <a:custGeom>
            <a:avLst/>
            <a:gdLst/>
            <a:ahLst/>
            <a:cxnLst/>
            <a:rect l="l" t="t" r="r" b="b"/>
            <a:pathLst>
              <a:path w="689925" h="503358">
                <a:moveTo>
                  <a:pt x="0" y="0"/>
                </a:moveTo>
                <a:lnTo>
                  <a:pt x="689925" y="0"/>
                </a:lnTo>
                <a:lnTo>
                  <a:pt x="689925" y="503358"/>
                </a:lnTo>
                <a:lnTo>
                  <a:pt x="0" y="5033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338775" y="6194184"/>
            <a:ext cx="689925" cy="503358"/>
          </a:xfrm>
          <a:custGeom>
            <a:avLst/>
            <a:gdLst/>
            <a:ahLst/>
            <a:cxnLst/>
            <a:rect l="l" t="t" r="r" b="b"/>
            <a:pathLst>
              <a:path w="689925" h="503358">
                <a:moveTo>
                  <a:pt x="0" y="0"/>
                </a:moveTo>
                <a:lnTo>
                  <a:pt x="689925" y="0"/>
                </a:lnTo>
                <a:lnTo>
                  <a:pt x="689925" y="503358"/>
                </a:lnTo>
                <a:lnTo>
                  <a:pt x="0" y="5033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3" name="Freeform 13"/>
          <p:cNvSpPr/>
          <p:nvPr/>
        </p:nvSpPr>
        <p:spPr>
          <a:xfrm>
            <a:off x="338775" y="7496547"/>
            <a:ext cx="689925" cy="503358"/>
          </a:xfrm>
          <a:custGeom>
            <a:avLst/>
            <a:gdLst/>
            <a:ahLst/>
            <a:cxnLst/>
            <a:rect l="l" t="t" r="r" b="b"/>
            <a:pathLst>
              <a:path w="689925" h="503358">
                <a:moveTo>
                  <a:pt x="0" y="0"/>
                </a:moveTo>
                <a:lnTo>
                  <a:pt x="689925" y="0"/>
                </a:lnTo>
                <a:lnTo>
                  <a:pt x="689925" y="503358"/>
                </a:lnTo>
                <a:lnTo>
                  <a:pt x="0" y="5033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219426" cy="10287000"/>
            <a:chOff x="0" y="0"/>
            <a:chExt cx="321166" cy="2709333"/>
          </a:xfrm>
        </p:grpSpPr>
        <p:sp>
          <p:nvSpPr>
            <p:cNvPr id="3" name="Freeform 3"/>
            <p:cNvSpPr/>
            <p:nvPr/>
          </p:nvSpPr>
          <p:spPr>
            <a:xfrm>
              <a:off x="0" y="0"/>
              <a:ext cx="321166" cy="2709333"/>
            </a:xfrm>
            <a:custGeom>
              <a:avLst/>
              <a:gdLst/>
              <a:ahLst/>
              <a:cxnLst/>
              <a:rect l="l" t="t" r="r" b="b"/>
              <a:pathLst>
                <a:path w="321166" h="2709333">
                  <a:moveTo>
                    <a:pt x="0" y="0"/>
                  </a:moveTo>
                  <a:lnTo>
                    <a:pt x="321166" y="0"/>
                  </a:lnTo>
                  <a:lnTo>
                    <a:pt x="321166" y="2709333"/>
                  </a:lnTo>
                  <a:lnTo>
                    <a:pt x="0" y="2709333"/>
                  </a:lnTo>
                  <a:close/>
                </a:path>
              </a:pathLst>
            </a:custGeom>
            <a:solidFill>
              <a:srgbClr val="FFCF00"/>
            </a:solidFill>
          </p:spPr>
        </p:sp>
        <p:sp>
          <p:nvSpPr>
            <p:cNvPr id="4" name="TextBox 4"/>
            <p:cNvSpPr txBox="1"/>
            <p:nvPr/>
          </p:nvSpPr>
          <p:spPr>
            <a:xfrm>
              <a:off x="0" y="-38100"/>
              <a:ext cx="321166"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759971" y="1567942"/>
            <a:ext cx="5408526" cy="6438171"/>
            <a:chOff x="0" y="0"/>
            <a:chExt cx="973801" cy="1159187"/>
          </a:xfrm>
        </p:grpSpPr>
        <p:sp>
          <p:nvSpPr>
            <p:cNvPr id="6" name="Freeform 6"/>
            <p:cNvSpPr/>
            <p:nvPr/>
          </p:nvSpPr>
          <p:spPr>
            <a:xfrm>
              <a:off x="0" y="0"/>
              <a:ext cx="973801" cy="1159187"/>
            </a:xfrm>
            <a:custGeom>
              <a:avLst/>
              <a:gdLst/>
              <a:ahLst/>
              <a:cxnLst/>
              <a:rect l="l" t="t" r="r" b="b"/>
              <a:pathLst>
                <a:path w="973801" h="1159187">
                  <a:moveTo>
                    <a:pt x="0" y="0"/>
                  </a:moveTo>
                  <a:lnTo>
                    <a:pt x="973801" y="0"/>
                  </a:lnTo>
                  <a:lnTo>
                    <a:pt x="973801" y="1159187"/>
                  </a:lnTo>
                  <a:lnTo>
                    <a:pt x="0" y="1159187"/>
                  </a:lnTo>
                  <a:close/>
                </a:path>
              </a:pathLst>
            </a:custGeom>
            <a:blipFill>
              <a:blip r:embed="rId3"/>
              <a:stretch>
                <a:fillRect l="-39333" r="-39333"/>
              </a:stretch>
            </a:blipFill>
          </p:spPr>
        </p:sp>
      </p:grpSp>
      <p:grpSp>
        <p:nvGrpSpPr>
          <p:cNvPr id="7" name="Group 7"/>
          <p:cNvGrpSpPr/>
          <p:nvPr/>
        </p:nvGrpSpPr>
        <p:grpSpPr>
          <a:xfrm rot="5400000">
            <a:off x="14182409" y="-3539459"/>
            <a:ext cx="566132" cy="7645050"/>
            <a:chOff x="0" y="0"/>
            <a:chExt cx="149105" cy="2013511"/>
          </a:xfrm>
        </p:grpSpPr>
        <p:sp>
          <p:nvSpPr>
            <p:cNvPr id="8" name="Freeform 8"/>
            <p:cNvSpPr/>
            <p:nvPr/>
          </p:nvSpPr>
          <p:spPr>
            <a:xfrm>
              <a:off x="0" y="0"/>
              <a:ext cx="149105" cy="2013511"/>
            </a:xfrm>
            <a:custGeom>
              <a:avLst/>
              <a:gdLst/>
              <a:ahLst/>
              <a:cxnLst/>
              <a:rect l="l" t="t" r="r" b="b"/>
              <a:pathLst>
                <a:path w="149105" h="2013511">
                  <a:moveTo>
                    <a:pt x="0" y="0"/>
                  </a:moveTo>
                  <a:lnTo>
                    <a:pt x="149105" y="0"/>
                  </a:lnTo>
                  <a:lnTo>
                    <a:pt x="149105" y="2013511"/>
                  </a:lnTo>
                  <a:lnTo>
                    <a:pt x="0" y="2013511"/>
                  </a:lnTo>
                  <a:close/>
                </a:path>
              </a:pathLst>
            </a:custGeom>
            <a:solidFill>
              <a:srgbClr val="FFCF00"/>
            </a:solidFill>
          </p:spPr>
        </p:sp>
        <p:sp>
          <p:nvSpPr>
            <p:cNvPr id="9" name="TextBox 9"/>
            <p:cNvSpPr txBox="1"/>
            <p:nvPr/>
          </p:nvSpPr>
          <p:spPr>
            <a:xfrm>
              <a:off x="0" y="-38100"/>
              <a:ext cx="149105" cy="2051611"/>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flipH="1" flipV="1">
            <a:off x="15574315" y="7662986"/>
            <a:ext cx="1919107" cy="1937676"/>
          </a:xfrm>
          <a:custGeom>
            <a:avLst/>
            <a:gdLst/>
            <a:ahLst/>
            <a:cxnLst/>
            <a:rect l="l" t="t" r="r" b="b"/>
            <a:pathLst>
              <a:path w="1919107" h="1937676">
                <a:moveTo>
                  <a:pt x="1919107" y="1937676"/>
                </a:moveTo>
                <a:lnTo>
                  <a:pt x="0" y="1937676"/>
                </a:lnTo>
                <a:lnTo>
                  <a:pt x="0" y="0"/>
                </a:lnTo>
                <a:lnTo>
                  <a:pt x="1919107" y="0"/>
                </a:lnTo>
                <a:lnTo>
                  <a:pt x="1919107" y="1937676"/>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7709042" y="1615567"/>
            <a:ext cx="9265318" cy="1704977"/>
          </a:xfrm>
          <a:prstGeom prst="rect">
            <a:avLst/>
          </a:prstGeom>
        </p:spPr>
        <p:txBody>
          <a:bodyPr lIns="0" tIns="0" rIns="0" bIns="0" rtlCol="0" anchor="t">
            <a:spAutoFit/>
          </a:bodyPr>
          <a:lstStyle/>
          <a:p>
            <a:pPr algn="l">
              <a:lnSpc>
                <a:spcPts val="6600"/>
              </a:lnSpc>
            </a:pPr>
            <a:r>
              <a:rPr lang="en-US" sz="6000" b="1">
                <a:solidFill>
                  <a:srgbClr val="000000"/>
                </a:solidFill>
                <a:latin typeface="Open Sauce Bold"/>
                <a:ea typeface="Open Sauce Bold"/>
                <a:cs typeface="Open Sauce Bold"/>
                <a:sym typeface="Open Sauce Bold"/>
              </a:rPr>
              <a:t>Personal Action Plan (SMART)</a:t>
            </a:r>
          </a:p>
        </p:txBody>
      </p:sp>
      <p:graphicFrame>
        <p:nvGraphicFramePr>
          <p:cNvPr id="12" name="Table 11">
            <a:extLst>
              <a:ext uri="{FF2B5EF4-FFF2-40B4-BE49-F238E27FC236}">
                <a16:creationId xmlns:a16="http://schemas.microsoft.com/office/drawing/2014/main" id="{741FD712-256C-E9EB-60CC-C9FE27EEE9F5}"/>
              </a:ext>
            </a:extLst>
          </p:cNvPr>
          <p:cNvGraphicFramePr>
            <a:graphicFrameLocks noGrp="1"/>
          </p:cNvGraphicFramePr>
          <p:nvPr>
            <p:extLst>
              <p:ext uri="{D42A27DB-BD31-4B8C-83A1-F6EECF244321}">
                <p14:modId xmlns:p14="http://schemas.microsoft.com/office/powerpoint/2010/main" val="3652638591"/>
              </p:ext>
            </p:extLst>
          </p:nvPr>
        </p:nvGraphicFramePr>
        <p:xfrm>
          <a:off x="7709042" y="3848099"/>
          <a:ext cx="9435957" cy="4040949"/>
        </p:xfrm>
        <a:graphic>
          <a:graphicData uri="http://schemas.openxmlformats.org/drawingml/2006/table">
            <a:tbl>
              <a:tblPr firstRow="1" bandRow="1">
                <a:tableStyleId>{68D230F3-CF80-4859-8CE7-A43EE81993B5}</a:tableStyleId>
              </a:tblPr>
              <a:tblGrid>
                <a:gridCol w="3145319">
                  <a:extLst>
                    <a:ext uri="{9D8B030D-6E8A-4147-A177-3AD203B41FA5}">
                      <a16:colId xmlns:a16="http://schemas.microsoft.com/office/drawing/2014/main" val="3681479925"/>
                    </a:ext>
                  </a:extLst>
                </a:gridCol>
                <a:gridCol w="3145319">
                  <a:extLst>
                    <a:ext uri="{9D8B030D-6E8A-4147-A177-3AD203B41FA5}">
                      <a16:colId xmlns:a16="http://schemas.microsoft.com/office/drawing/2014/main" val="3810769931"/>
                    </a:ext>
                  </a:extLst>
                </a:gridCol>
                <a:gridCol w="3145319">
                  <a:extLst>
                    <a:ext uri="{9D8B030D-6E8A-4147-A177-3AD203B41FA5}">
                      <a16:colId xmlns:a16="http://schemas.microsoft.com/office/drawing/2014/main" val="2302799676"/>
                    </a:ext>
                  </a:extLst>
                </a:gridCol>
              </a:tblGrid>
              <a:tr h="779589">
                <a:tc>
                  <a:txBody>
                    <a:bodyPr/>
                    <a:lstStyle/>
                    <a:p>
                      <a:pPr algn="ctr"/>
                      <a:r>
                        <a:rPr lang="en-GB" sz="3200" dirty="0"/>
                        <a:t>Goal</a:t>
                      </a:r>
                      <a:endParaRPr lang="en-GB" sz="3200" dirty="0">
                        <a:latin typeface="Arial" panose="020B0604020202020204" pitchFamily="34" charset="0"/>
                        <a:cs typeface="Arial" panose="020B0604020202020204" pitchFamily="34" charset="0"/>
                      </a:endParaRPr>
                    </a:p>
                  </a:txBody>
                  <a:tcPr/>
                </a:tc>
                <a:tc>
                  <a:txBody>
                    <a:bodyPr/>
                    <a:lstStyle/>
                    <a:p>
                      <a:pPr algn="ctr"/>
                      <a:r>
                        <a:rPr lang="en-GB" sz="3200" dirty="0"/>
                        <a:t>Action</a:t>
                      </a:r>
                      <a:endParaRPr lang="en-GB" sz="3200" dirty="0">
                        <a:latin typeface="Arial" panose="020B0604020202020204" pitchFamily="34" charset="0"/>
                        <a:cs typeface="Arial" panose="020B0604020202020204" pitchFamily="34" charset="0"/>
                      </a:endParaRPr>
                    </a:p>
                  </a:txBody>
                  <a:tcPr/>
                </a:tc>
                <a:tc>
                  <a:txBody>
                    <a:bodyPr/>
                    <a:lstStyle/>
                    <a:p>
                      <a:pPr algn="ctr"/>
                      <a:r>
                        <a:rPr lang="en-GB" sz="3200" dirty="0"/>
                        <a:t>Timeframe</a:t>
                      </a:r>
                      <a:endParaRPr lang="en-GB"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84750961"/>
                  </a:ext>
                </a:extLst>
              </a:tr>
              <a:tr h="779589">
                <a:tc>
                  <a:txBody>
                    <a:bodyPr/>
                    <a:lstStyle/>
                    <a:p>
                      <a:r>
                        <a:rPr lang="en-GB" sz="2800" dirty="0"/>
                        <a:t>Build leadership confidence</a:t>
                      </a:r>
                      <a:endParaRPr lang="en-GB" sz="2800" dirty="0">
                        <a:latin typeface="Arial" panose="020B0604020202020204" pitchFamily="34" charset="0"/>
                        <a:cs typeface="Arial" panose="020B0604020202020204" pitchFamily="34" charset="0"/>
                      </a:endParaRPr>
                    </a:p>
                  </a:txBody>
                  <a:tcPr/>
                </a:tc>
                <a:tc>
                  <a:txBody>
                    <a:bodyPr/>
                    <a:lstStyle/>
                    <a:p>
                      <a:r>
                        <a:rPr lang="en-GB" sz="2800" dirty="0"/>
                        <a:t>Attend leadership workshop; lead a small team task</a:t>
                      </a:r>
                      <a:endParaRPr lang="en-GB" sz="2800" dirty="0">
                        <a:latin typeface="Arial" panose="020B0604020202020204" pitchFamily="34" charset="0"/>
                        <a:cs typeface="Arial" panose="020B0604020202020204" pitchFamily="34" charset="0"/>
                      </a:endParaRPr>
                    </a:p>
                  </a:txBody>
                  <a:tcPr/>
                </a:tc>
                <a:tc>
                  <a:txBody>
                    <a:bodyPr/>
                    <a:lstStyle/>
                    <a:p>
                      <a:r>
                        <a:rPr lang="en-GB" sz="2800" dirty="0"/>
                        <a:t>Within 3 months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95456786"/>
                  </a:ext>
                </a:extLst>
              </a:tr>
              <a:tr h="779589">
                <a:tc>
                  <a:txBody>
                    <a:bodyPr/>
                    <a:lstStyle/>
                    <a:p>
                      <a:r>
                        <a:rPr lang="en-GB" sz="2800" dirty="0"/>
                        <a:t>Improve digital documentation</a:t>
                      </a:r>
                      <a:endParaRPr lang="en-GB" sz="2800" dirty="0">
                        <a:latin typeface="Arial" panose="020B0604020202020204" pitchFamily="34" charset="0"/>
                        <a:cs typeface="Arial" panose="020B0604020202020204" pitchFamily="34" charset="0"/>
                      </a:endParaRPr>
                    </a:p>
                  </a:txBody>
                  <a:tcPr/>
                </a:tc>
                <a:tc>
                  <a:txBody>
                    <a:bodyPr/>
                    <a:lstStyle/>
                    <a:p>
                      <a:r>
                        <a:rPr lang="en-GB" sz="2800" dirty="0"/>
                        <a:t>Complete NHS e-learning module</a:t>
                      </a:r>
                      <a:endParaRPr lang="en-GB" sz="2800" dirty="0">
                        <a:latin typeface="Arial" panose="020B0604020202020204" pitchFamily="34" charset="0"/>
                        <a:cs typeface="Arial" panose="020B0604020202020204" pitchFamily="34" charset="0"/>
                      </a:endParaRPr>
                    </a:p>
                  </a:txBody>
                  <a:tcPr/>
                </a:tc>
                <a:tc>
                  <a:txBody>
                    <a:bodyPr/>
                    <a:lstStyle/>
                    <a:p>
                      <a:r>
                        <a:rPr lang="en-GB" sz="2800" dirty="0"/>
                        <a:t>1 month</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79880673"/>
                  </a:ext>
                </a:extLst>
              </a:tr>
              <a:tr h="779589">
                <a:tc>
                  <a:txBody>
                    <a:bodyPr/>
                    <a:lstStyle/>
                    <a:p>
                      <a:r>
                        <a:rPr lang="en-GB" sz="2800" dirty="0"/>
                        <a:t>Strengthen resilience</a:t>
                      </a:r>
                      <a:endParaRPr lang="en-GB" sz="2800" dirty="0">
                        <a:latin typeface="Arial" panose="020B0604020202020204" pitchFamily="34" charset="0"/>
                        <a:cs typeface="Arial" panose="020B0604020202020204" pitchFamily="34" charset="0"/>
                      </a:endParaRPr>
                    </a:p>
                  </a:txBody>
                  <a:tcPr/>
                </a:tc>
                <a:tc>
                  <a:txBody>
                    <a:bodyPr/>
                    <a:lstStyle/>
                    <a:p>
                      <a:r>
                        <a:rPr lang="en-GB" sz="2800" dirty="0"/>
                        <a:t>Use reflective journaling weekly</a:t>
                      </a:r>
                      <a:endParaRPr lang="en-GB" sz="2800" dirty="0">
                        <a:latin typeface="Arial" panose="020B0604020202020204" pitchFamily="34" charset="0"/>
                        <a:cs typeface="Arial" panose="020B0604020202020204" pitchFamily="34" charset="0"/>
                      </a:endParaRPr>
                    </a:p>
                  </a:txBody>
                  <a:tcPr/>
                </a:tc>
                <a:tc>
                  <a:txBody>
                    <a:bodyPr/>
                    <a:lstStyle/>
                    <a:p>
                      <a:r>
                        <a:rPr lang="en-GB" sz="2800" dirty="0"/>
                        <a:t>Ongoing</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565410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2700000">
            <a:off x="17822553" y="8135882"/>
            <a:ext cx="930895" cy="929405"/>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F67D30"/>
            </a:solidFill>
          </p:spPr>
        </p:sp>
      </p:grpSp>
      <p:grpSp>
        <p:nvGrpSpPr>
          <p:cNvPr id="4" name="Group 4"/>
          <p:cNvGrpSpPr/>
          <p:nvPr/>
        </p:nvGrpSpPr>
        <p:grpSpPr>
          <a:xfrm>
            <a:off x="0" y="0"/>
            <a:ext cx="6100050" cy="10287000"/>
            <a:chOff x="0" y="0"/>
            <a:chExt cx="8133401" cy="13716000"/>
          </a:xfrm>
        </p:grpSpPr>
        <p:pic>
          <p:nvPicPr>
            <p:cNvPr id="5" name="Picture 5"/>
            <p:cNvPicPr>
              <a:picLocks noChangeAspect="1"/>
            </p:cNvPicPr>
            <p:nvPr/>
          </p:nvPicPr>
          <p:blipFill>
            <a:blip r:embed="rId3"/>
            <a:srcRect r="11132"/>
            <a:stretch>
              <a:fillRect/>
            </a:stretch>
          </p:blipFill>
          <p:spPr>
            <a:xfrm>
              <a:off x="0" y="0"/>
              <a:ext cx="8133401" cy="13716000"/>
            </a:xfrm>
            <a:prstGeom prst="rect">
              <a:avLst/>
            </a:prstGeom>
          </p:spPr>
        </p:pic>
      </p:grpSp>
      <p:grpSp>
        <p:nvGrpSpPr>
          <p:cNvPr id="6" name="Group 6"/>
          <p:cNvGrpSpPr/>
          <p:nvPr/>
        </p:nvGrpSpPr>
        <p:grpSpPr>
          <a:xfrm>
            <a:off x="6841319" y="1946401"/>
            <a:ext cx="1245141" cy="47625"/>
            <a:chOff x="0" y="0"/>
            <a:chExt cx="327938" cy="12543"/>
          </a:xfrm>
        </p:grpSpPr>
        <p:sp>
          <p:nvSpPr>
            <p:cNvPr id="7" name="Freeform 7"/>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F67D30"/>
            </a:solidFill>
          </p:spPr>
        </p:sp>
        <p:sp>
          <p:nvSpPr>
            <p:cNvPr id="8" name="TextBox 8"/>
            <p:cNvSpPr txBox="1"/>
            <p:nvPr/>
          </p:nvSpPr>
          <p:spPr>
            <a:xfrm>
              <a:off x="0" y="-38100"/>
              <a:ext cx="327938" cy="50643"/>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15302216" y="1946401"/>
            <a:ext cx="1171762" cy="641273"/>
          </a:xfrm>
          <a:custGeom>
            <a:avLst/>
            <a:gdLst/>
            <a:ahLst/>
            <a:cxnLst/>
            <a:rect l="l" t="t" r="r" b="b"/>
            <a:pathLst>
              <a:path w="1171762" h="641273">
                <a:moveTo>
                  <a:pt x="0" y="0"/>
                </a:moveTo>
                <a:lnTo>
                  <a:pt x="1171762" y="0"/>
                </a:lnTo>
                <a:lnTo>
                  <a:pt x="1171762" y="641274"/>
                </a:lnTo>
                <a:lnTo>
                  <a:pt x="0" y="6412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a:off x="6769659" y="3705731"/>
            <a:ext cx="600581" cy="600581"/>
          </a:xfrm>
          <a:custGeom>
            <a:avLst/>
            <a:gdLst/>
            <a:ahLst/>
            <a:cxnLst/>
            <a:rect l="l" t="t" r="r" b="b"/>
            <a:pathLst>
              <a:path w="600581" h="600581">
                <a:moveTo>
                  <a:pt x="0" y="0"/>
                </a:moveTo>
                <a:lnTo>
                  <a:pt x="600581" y="0"/>
                </a:lnTo>
                <a:lnTo>
                  <a:pt x="600581" y="600581"/>
                </a:lnTo>
                <a:lnTo>
                  <a:pt x="0" y="60058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a:off x="6769659" y="5260911"/>
            <a:ext cx="600581" cy="600581"/>
          </a:xfrm>
          <a:custGeom>
            <a:avLst/>
            <a:gdLst/>
            <a:ahLst/>
            <a:cxnLst/>
            <a:rect l="l" t="t" r="r" b="b"/>
            <a:pathLst>
              <a:path w="600581" h="600581">
                <a:moveTo>
                  <a:pt x="0" y="0"/>
                </a:moveTo>
                <a:lnTo>
                  <a:pt x="600581" y="0"/>
                </a:lnTo>
                <a:lnTo>
                  <a:pt x="600581" y="600581"/>
                </a:lnTo>
                <a:lnTo>
                  <a:pt x="0" y="60058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6769659" y="6090092"/>
            <a:ext cx="600581" cy="600581"/>
          </a:xfrm>
          <a:custGeom>
            <a:avLst/>
            <a:gdLst/>
            <a:ahLst/>
            <a:cxnLst/>
            <a:rect l="l" t="t" r="r" b="b"/>
            <a:pathLst>
              <a:path w="600581" h="600581">
                <a:moveTo>
                  <a:pt x="0" y="0"/>
                </a:moveTo>
                <a:lnTo>
                  <a:pt x="600581" y="0"/>
                </a:lnTo>
                <a:lnTo>
                  <a:pt x="600581" y="600581"/>
                </a:lnTo>
                <a:lnTo>
                  <a:pt x="0" y="60058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3" name="Freeform 13"/>
          <p:cNvSpPr/>
          <p:nvPr/>
        </p:nvSpPr>
        <p:spPr>
          <a:xfrm>
            <a:off x="13797359" y="582682"/>
            <a:ext cx="3832925" cy="1533170"/>
          </a:xfrm>
          <a:custGeom>
            <a:avLst/>
            <a:gdLst/>
            <a:ahLst/>
            <a:cxnLst/>
            <a:rect l="l" t="t" r="r" b="b"/>
            <a:pathLst>
              <a:path w="3832925" h="1533170">
                <a:moveTo>
                  <a:pt x="0" y="0"/>
                </a:moveTo>
                <a:lnTo>
                  <a:pt x="3832926" y="0"/>
                </a:lnTo>
                <a:lnTo>
                  <a:pt x="3832926" y="1533170"/>
                </a:lnTo>
                <a:lnTo>
                  <a:pt x="0" y="1533170"/>
                </a:lnTo>
                <a:lnTo>
                  <a:pt x="0" y="0"/>
                </a:lnTo>
                <a:close/>
              </a:path>
            </a:pathLst>
          </a:custGeom>
          <a:blipFill>
            <a:blip r:embed="rId8"/>
            <a:stretch>
              <a:fillRect/>
            </a:stretch>
          </a:blipFill>
        </p:spPr>
      </p:sp>
      <p:sp>
        <p:nvSpPr>
          <p:cNvPr id="14" name="TextBox 14"/>
          <p:cNvSpPr txBox="1"/>
          <p:nvPr/>
        </p:nvSpPr>
        <p:spPr>
          <a:xfrm>
            <a:off x="7463889" y="3496181"/>
            <a:ext cx="10166395" cy="3939540"/>
          </a:xfrm>
          <a:prstGeom prst="rect">
            <a:avLst/>
          </a:prstGeom>
        </p:spPr>
        <p:txBody>
          <a:bodyPr lIns="0" tIns="0" rIns="0" bIns="0" rtlCol="0" anchor="t">
            <a:spAutoFit/>
          </a:bodyPr>
          <a:lstStyle/>
          <a:p>
            <a:pPr algn="l">
              <a:lnSpc>
                <a:spcPts val="6300"/>
              </a:lnSpc>
            </a:pPr>
            <a:r>
              <a:rPr lang="en-US" sz="3600">
                <a:solidFill>
                  <a:srgbClr val="000000"/>
                </a:solidFill>
                <a:latin typeface="Open Sans 2"/>
                <a:ea typeface="Open Sans 2"/>
                <a:cs typeface="Open Sans 2"/>
                <a:sym typeface="Open Sans 2"/>
              </a:rPr>
              <a:t>Self-awareness drives personal and professional excellence</a:t>
            </a:r>
          </a:p>
          <a:p>
            <a:pPr algn="l">
              <a:lnSpc>
                <a:spcPts val="6300"/>
              </a:lnSpc>
            </a:pPr>
            <a:r>
              <a:rPr lang="en-US" sz="3600">
                <a:solidFill>
                  <a:srgbClr val="000000"/>
                </a:solidFill>
                <a:latin typeface="Open Sans 2"/>
                <a:ea typeface="Open Sans 2"/>
                <a:cs typeface="Open Sans 2"/>
                <a:sym typeface="Open Sans 2"/>
              </a:rPr>
              <a:t>SWOT helps align strengths with opportunities</a:t>
            </a:r>
          </a:p>
          <a:p>
            <a:pPr algn="l">
              <a:lnSpc>
                <a:spcPts val="6300"/>
              </a:lnSpc>
            </a:pPr>
            <a:r>
              <a:rPr lang="en-US" sz="3600">
                <a:solidFill>
                  <a:srgbClr val="000000"/>
                </a:solidFill>
                <a:latin typeface="Open Sans 2"/>
                <a:ea typeface="Open Sans 2"/>
                <a:cs typeface="Open Sans 2"/>
                <a:sym typeface="Open Sans 2"/>
              </a:rPr>
              <a:t>Reflection and SMART goals ensure continuous improvement</a:t>
            </a:r>
          </a:p>
        </p:txBody>
      </p:sp>
      <p:sp>
        <p:nvSpPr>
          <p:cNvPr id="15" name="TextBox 15"/>
          <p:cNvSpPr txBox="1"/>
          <p:nvPr/>
        </p:nvSpPr>
        <p:spPr>
          <a:xfrm>
            <a:off x="6769659" y="2238463"/>
            <a:ext cx="7060975" cy="941070"/>
          </a:xfrm>
          <a:prstGeom prst="rect">
            <a:avLst/>
          </a:prstGeom>
        </p:spPr>
        <p:txBody>
          <a:bodyPr lIns="0" tIns="0" rIns="0" bIns="0" rtlCol="0" anchor="t">
            <a:spAutoFit/>
          </a:bodyPr>
          <a:lstStyle/>
          <a:p>
            <a:pPr algn="l">
              <a:lnSpc>
                <a:spcPts val="7440"/>
              </a:lnSpc>
            </a:pPr>
            <a:r>
              <a:rPr lang="en-US" sz="6000" b="1">
                <a:solidFill>
                  <a:srgbClr val="000000"/>
                </a:solidFill>
                <a:latin typeface="Inter Bold"/>
                <a:ea typeface="Inter Bold"/>
                <a:cs typeface="Inter Bold"/>
                <a:sym typeface="Inter Bold"/>
              </a:rPr>
              <a:t>CONCLUSION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2907" y="10045879"/>
            <a:ext cx="20973813" cy="734301"/>
            <a:chOff x="0" y="0"/>
            <a:chExt cx="11607985" cy="406400"/>
          </a:xfrm>
        </p:grpSpPr>
        <p:sp>
          <p:nvSpPr>
            <p:cNvPr id="3" name="Freeform 3"/>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sp>
        <p:sp>
          <p:nvSpPr>
            <p:cNvPr id="4" name="TextBox 4"/>
            <p:cNvSpPr txBox="1"/>
            <p:nvPr/>
          </p:nvSpPr>
          <p:spPr>
            <a:xfrm>
              <a:off x="0" y="-57150"/>
              <a:ext cx="11607985" cy="46355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2488624" y="10045879"/>
            <a:ext cx="13310752" cy="734301"/>
            <a:chOff x="0" y="0"/>
            <a:chExt cx="7366854" cy="406400"/>
          </a:xfrm>
        </p:grpSpPr>
        <p:sp>
          <p:nvSpPr>
            <p:cNvPr id="6" name="Freeform 6"/>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sp>
        <p:sp>
          <p:nvSpPr>
            <p:cNvPr id="7" name="TextBox 7"/>
            <p:cNvSpPr txBox="1"/>
            <p:nvPr/>
          </p:nvSpPr>
          <p:spPr>
            <a:xfrm>
              <a:off x="0" y="-57150"/>
              <a:ext cx="7366854" cy="46355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4131384" y="10045879"/>
            <a:ext cx="10025232" cy="734301"/>
            <a:chOff x="0" y="0"/>
            <a:chExt cx="5548478" cy="406400"/>
          </a:xfrm>
        </p:grpSpPr>
        <p:sp>
          <p:nvSpPr>
            <p:cNvPr id="9" name="Freeform 9"/>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sp>
        <p:sp>
          <p:nvSpPr>
            <p:cNvPr id="10" name="TextBox 10"/>
            <p:cNvSpPr txBox="1"/>
            <p:nvPr/>
          </p:nvSpPr>
          <p:spPr>
            <a:xfrm>
              <a:off x="0" y="-57150"/>
              <a:ext cx="5548478" cy="46355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rot="-10520999">
            <a:off x="11207526" y="-1446979"/>
            <a:ext cx="8711052" cy="3037979"/>
          </a:xfrm>
          <a:custGeom>
            <a:avLst/>
            <a:gdLst/>
            <a:ahLst/>
            <a:cxnLst/>
            <a:rect l="l" t="t" r="r" b="b"/>
            <a:pathLst>
              <a:path w="8711052" h="3037979">
                <a:moveTo>
                  <a:pt x="0" y="0"/>
                </a:moveTo>
                <a:lnTo>
                  <a:pt x="8711052" y="0"/>
                </a:lnTo>
                <a:lnTo>
                  <a:pt x="8711052" y="3037979"/>
                </a:lnTo>
                <a:lnTo>
                  <a:pt x="0" y="303797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2" name="Freeform 12"/>
          <p:cNvSpPr/>
          <p:nvPr/>
        </p:nvSpPr>
        <p:spPr>
          <a:xfrm rot="-201626" flipV="1">
            <a:off x="-1657835" y="-1446979"/>
            <a:ext cx="8711052" cy="3037979"/>
          </a:xfrm>
          <a:custGeom>
            <a:avLst/>
            <a:gdLst/>
            <a:ahLst/>
            <a:cxnLst/>
            <a:rect l="l" t="t" r="r" b="b"/>
            <a:pathLst>
              <a:path w="8711052" h="3037979">
                <a:moveTo>
                  <a:pt x="0" y="3037979"/>
                </a:moveTo>
                <a:lnTo>
                  <a:pt x="8711051" y="3037979"/>
                </a:lnTo>
                <a:lnTo>
                  <a:pt x="8711051" y="0"/>
                </a:lnTo>
                <a:lnTo>
                  <a:pt x="0" y="0"/>
                </a:lnTo>
                <a:lnTo>
                  <a:pt x="0" y="3037979"/>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3" name="TextBox 13"/>
          <p:cNvSpPr txBox="1"/>
          <p:nvPr/>
        </p:nvSpPr>
        <p:spPr>
          <a:xfrm>
            <a:off x="5877762" y="1019175"/>
            <a:ext cx="6532476" cy="768350"/>
          </a:xfrm>
          <a:prstGeom prst="rect">
            <a:avLst/>
          </a:prstGeom>
        </p:spPr>
        <p:txBody>
          <a:bodyPr lIns="0" tIns="0" rIns="0" bIns="0" rtlCol="0" anchor="t">
            <a:spAutoFit/>
          </a:bodyPr>
          <a:lstStyle/>
          <a:p>
            <a:pPr marL="0" marR="0" lvl="0" indent="0" algn="ctr" defTabSz="914400" rtl="0" eaLnBrk="1" fontAlgn="auto" latinLnBrk="0" hangingPunct="1">
              <a:lnSpc>
                <a:spcPts val="5649"/>
              </a:lnSpc>
              <a:spcBef>
                <a:spcPts val="0"/>
              </a:spcBef>
              <a:spcAft>
                <a:spcPts val="0"/>
              </a:spcAft>
              <a:buClrTx/>
              <a:buSzTx/>
              <a:buFontTx/>
              <a:buNone/>
              <a:tabLst/>
              <a:defRPr/>
            </a:pPr>
            <a:r>
              <a:rPr kumimoji="0" lang="en-US" sz="4999" b="1" i="0" u="none" strike="noStrike" kern="1200" cap="none" spc="-149" normalizeH="0" baseline="0" noProof="0">
                <a:ln>
                  <a:noFill/>
                </a:ln>
                <a:solidFill>
                  <a:srgbClr val="000000"/>
                </a:solidFill>
                <a:effectLst/>
                <a:uLnTx/>
                <a:uFillTx/>
                <a:latin typeface="Poppins Bold"/>
                <a:ea typeface="Poppins Bold"/>
                <a:cs typeface="Poppins Bold"/>
                <a:sym typeface="Poppins Bold"/>
              </a:rPr>
              <a:t>References</a:t>
            </a:r>
          </a:p>
        </p:txBody>
      </p:sp>
      <p:sp>
        <p:nvSpPr>
          <p:cNvPr id="14" name="TextBox 13"/>
          <p:cNvSpPr txBox="1"/>
          <p:nvPr/>
        </p:nvSpPr>
        <p:spPr>
          <a:xfrm>
            <a:off x="838200" y="1830200"/>
            <a:ext cx="16687800" cy="7423635"/>
          </a:xfrm>
          <a:prstGeom prst="rect">
            <a:avLst/>
          </a:prstGeom>
          <a:noFill/>
        </p:spPr>
        <p:txBody>
          <a:bodyPr wrap="square" rtlCol="0">
            <a:spAutoFit/>
          </a:bodyPr>
          <a:lstStyle/>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Graham Gibbs. </a:t>
            </a:r>
            <a:r>
              <a:rPr lang="en-GB" sz="2000" i="1" dirty="0">
                <a:latin typeface="Times New Roman" panose="02020603050405020304" pitchFamily="18" charset="0"/>
                <a:cs typeface="Times New Roman" panose="02020603050405020304" pitchFamily="18" charset="0"/>
              </a:rPr>
              <a:t>Learning by Doing: A Guide to Teaching and Learning Methods.</a:t>
            </a:r>
            <a:r>
              <a:rPr lang="en-GB" sz="2000" dirty="0">
                <a:latin typeface="Times New Roman" panose="02020603050405020304" pitchFamily="18" charset="0"/>
                <a:cs typeface="Times New Roman" panose="02020603050405020304" pitchFamily="18" charset="0"/>
              </a:rPr>
              <a:t> Further Education Unit, Oxford Polytechnic. Available online: </a:t>
            </a:r>
            <a:r>
              <a:rPr lang="en-GB" sz="2000" u="sng" dirty="0">
                <a:latin typeface="Times New Roman" panose="02020603050405020304" pitchFamily="18" charset="0"/>
                <a:cs typeface="Times New Roman" panose="02020603050405020304" pitchFamily="18" charset="0"/>
              </a:rPr>
              <a:t>https://thoughtsmostlyaboutlearning.files.wordpress.com/2015/12/learning-by-doing-graham-gibbs.pdf</a:t>
            </a: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Kaur, L., 2014. Swot analysis of the self help groups.</a:t>
            </a:r>
          </a:p>
          <a:p>
            <a:pPr>
              <a:lnSpc>
                <a:spcPct val="150000"/>
              </a:lnSpc>
            </a:pPr>
            <a:r>
              <a:rPr lang="en-GB" sz="2000" dirty="0">
                <a:latin typeface="Times New Roman" panose="02020603050405020304" pitchFamily="18" charset="0"/>
                <a:cs typeface="Times New Roman" panose="02020603050405020304" pitchFamily="18" charset="0"/>
              </a:rPr>
              <a:t>Li, N. and </a:t>
            </a:r>
            <a:r>
              <a:rPr lang="en-GB" sz="2000" dirty="0" err="1">
                <a:latin typeface="Times New Roman" panose="02020603050405020304" pitchFamily="18" charset="0"/>
                <a:cs typeface="Times New Roman" panose="02020603050405020304" pitchFamily="18" charset="0"/>
              </a:rPr>
              <a:t>Hopfgartner</a:t>
            </a:r>
            <a:r>
              <a:rPr lang="en-GB" sz="2000" dirty="0">
                <a:latin typeface="Times New Roman" panose="02020603050405020304" pitchFamily="18" charset="0"/>
                <a:cs typeface="Times New Roman" panose="02020603050405020304" pitchFamily="18" charset="0"/>
              </a:rPr>
              <a:t>, F., 2016. To log or not to log? SWOT analysis of self-tracking. In </a:t>
            </a:r>
            <a:r>
              <a:rPr lang="en-GB" sz="2000" i="1" dirty="0">
                <a:latin typeface="Times New Roman" panose="02020603050405020304" pitchFamily="18" charset="0"/>
                <a:cs typeface="Times New Roman" panose="02020603050405020304" pitchFamily="18" charset="0"/>
              </a:rPr>
              <a:t>Lifelogging: Digital self-tracking and Lifelogging-between disruptive technology and cultural transformation</a:t>
            </a:r>
            <a:r>
              <a:rPr lang="en-GB" sz="2000" dirty="0">
                <a:latin typeface="Times New Roman" panose="02020603050405020304" pitchFamily="18" charset="0"/>
                <a:cs typeface="Times New Roman" panose="02020603050405020304" pitchFamily="18" charset="0"/>
              </a:rPr>
              <a:t> (pp. 305-325). Wiesbaden: Springer </a:t>
            </a:r>
            <a:r>
              <a:rPr lang="en-GB" sz="2000" dirty="0" err="1">
                <a:latin typeface="Times New Roman" panose="02020603050405020304" pitchFamily="18" charset="0"/>
                <a:cs typeface="Times New Roman" panose="02020603050405020304" pitchFamily="18" charset="0"/>
              </a:rPr>
              <a:t>Fachmedien</a:t>
            </a:r>
            <a:r>
              <a:rPr lang="en-GB" sz="2000" dirty="0">
                <a:latin typeface="Times New Roman" panose="02020603050405020304" pitchFamily="18" charset="0"/>
                <a:cs typeface="Times New Roman" panose="02020603050405020304" pitchFamily="18" charset="0"/>
              </a:rPr>
              <a:t> Wiesbaden.</a:t>
            </a:r>
          </a:p>
          <a:p>
            <a:pPr>
              <a:lnSpc>
                <a:spcPct val="150000"/>
              </a:lnSpc>
            </a:pPr>
            <a:r>
              <a:rPr lang="en-GB" sz="2000" dirty="0">
                <a:latin typeface="Times New Roman" panose="02020603050405020304" pitchFamily="18" charset="0"/>
                <a:cs typeface="Times New Roman" panose="02020603050405020304" pitchFamily="18" charset="0"/>
              </a:rPr>
              <a:t>Meyer, J. and Boll, S., 2014, October. Smart health systems for personal health action plans. In </a:t>
            </a:r>
            <a:r>
              <a:rPr lang="en-GB" sz="2000" i="1" dirty="0">
                <a:latin typeface="Times New Roman" panose="02020603050405020304" pitchFamily="18" charset="0"/>
                <a:cs typeface="Times New Roman" panose="02020603050405020304" pitchFamily="18" charset="0"/>
              </a:rPr>
              <a:t>2014 IEEE 16th International Conference on e-Health Networking, Applications and Services (</a:t>
            </a:r>
            <a:r>
              <a:rPr lang="en-GB" sz="2000" i="1" dirty="0" err="1">
                <a:latin typeface="Times New Roman" panose="02020603050405020304" pitchFamily="18" charset="0"/>
                <a:cs typeface="Times New Roman" panose="02020603050405020304" pitchFamily="18" charset="0"/>
              </a:rPr>
              <a:t>Healthcom</a:t>
            </a:r>
            <a:r>
              <a:rPr lang="en-GB" sz="2000" i="1"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 (pp. 404-410). IEEE.</a:t>
            </a:r>
          </a:p>
          <a:p>
            <a:pPr>
              <a:lnSpc>
                <a:spcPct val="150000"/>
              </a:lnSpc>
            </a:pPr>
            <a:r>
              <a:rPr lang="en-GB" sz="2000" dirty="0" err="1">
                <a:latin typeface="Times New Roman" panose="02020603050405020304" pitchFamily="18" charset="0"/>
                <a:cs typeface="Times New Roman" panose="02020603050405020304" pitchFamily="18" charset="0"/>
              </a:rPr>
              <a:t>Pluchevckaya</a:t>
            </a:r>
            <a:r>
              <a:rPr lang="en-GB" sz="2000" dirty="0">
                <a:latin typeface="Times New Roman" panose="02020603050405020304" pitchFamily="18" charset="0"/>
                <a:cs typeface="Times New Roman" panose="02020603050405020304" pitchFamily="18" charset="0"/>
              </a:rPr>
              <a:t>, E.V., </a:t>
            </a:r>
            <a:r>
              <a:rPr lang="en-GB" sz="2000" dirty="0" err="1">
                <a:latin typeface="Times New Roman" panose="02020603050405020304" pitchFamily="18" charset="0"/>
                <a:cs typeface="Times New Roman" panose="02020603050405020304" pitchFamily="18" charset="0"/>
              </a:rPr>
              <a:t>Varlacheva</a:t>
            </a:r>
            <a:r>
              <a:rPr lang="en-GB" sz="2000" dirty="0">
                <a:latin typeface="Times New Roman" panose="02020603050405020304" pitchFamily="18" charset="0"/>
                <a:cs typeface="Times New Roman" panose="02020603050405020304" pitchFamily="18" charset="0"/>
              </a:rPr>
              <a:t>, N.V. and </a:t>
            </a:r>
            <a:r>
              <a:rPr lang="en-GB" sz="2000" dirty="0" err="1">
                <a:latin typeface="Times New Roman" panose="02020603050405020304" pitchFamily="18" charset="0"/>
                <a:cs typeface="Times New Roman" panose="02020603050405020304" pitchFamily="18" charset="0"/>
              </a:rPr>
              <a:t>Andrienko</a:t>
            </a:r>
            <a:r>
              <a:rPr lang="en-GB" sz="2000" dirty="0">
                <a:latin typeface="Times New Roman" panose="02020603050405020304" pitchFamily="18" charset="0"/>
                <a:cs typeface="Times New Roman" panose="02020603050405020304" pitchFamily="18" charset="0"/>
              </a:rPr>
              <a:t>, O.V., 2017. SWOT-Analysis as a Tool to Achieve a State of Personal Well-Being. </a:t>
            </a:r>
            <a:r>
              <a:rPr lang="en-GB" sz="2000" i="1" dirty="0">
                <a:latin typeface="Times New Roman" panose="02020603050405020304" pitchFamily="18" charset="0"/>
                <a:cs typeface="Times New Roman" panose="02020603050405020304" pitchFamily="18" charset="0"/>
              </a:rPr>
              <a:t>The European Proceedings of Social &amp; Behavioural Sciences (</a:t>
            </a:r>
            <a:r>
              <a:rPr lang="en-GB" sz="2000" i="1" dirty="0" err="1">
                <a:latin typeface="Times New Roman" panose="02020603050405020304" pitchFamily="18" charset="0"/>
                <a:cs typeface="Times New Roman" panose="02020603050405020304" pitchFamily="18" charset="0"/>
              </a:rPr>
              <a:t>EpSBS</a:t>
            </a:r>
            <a:r>
              <a:rPr lang="en-GB" sz="2000" i="1" dirty="0">
                <a:latin typeface="Times New Roman" panose="02020603050405020304" pitchFamily="18" charset="0"/>
                <a:cs typeface="Times New Roman" panose="02020603050405020304" pitchFamily="18" charset="0"/>
              </a:rPr>
              <a:t>). Vol. 19: Lifelong Wellbeing in the World (WELLSO 2016).—Nicosia, 2017.</a:t>
            </a: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Rousse, B.S., 2019. Self‐awareness and self‐understanding. </a:t>
            </a:r>
            <a:r>
              <a:rPr lang="en-GB" sz="2000" i="1" dirty="0">
                <a:latin typeface="Times New Roman" panose="02020603050405020304" pitchFamily="18" charset="0"/>
                <a:cs typeface="Times New Roman" panose="02020603050405020304" pitchFamily="18" charset="0"/>
              </a:rPr>
              <a:t>European Journal of Philosophy</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27</a:t>
            </a:r>
            <a:r>
              <a:rPr lang="en-GB" sz="2000" dirty="0">
                <a:latin typeface="Times New Roman" panose="02020603050405020304" pitchFamily="18" charset="0"/>
                <a:cs typeface="Times New Roman" panose="02020603050405020304" pitchFamily="18" charset="0"/>
              </a:rPr>
              <a:t>(1), pp.162-186.</a:t>
            </a:r>
          </a:p>
          <a:p>
            <a:pPr>
              <a:lnSpc>
                <a:spcPct val="150000"/>
              </a:lnSpc>
            </a:pPr>
            <a:r>
              <a:rPr lang="en-GB" sz="2000" dirty="0" err="1">
                <a:latin typeface="Times New Roman" panose="02020603050405020304" pitchFamily="18" charset="0"/>
                <a:cs typeface="Times New Roman" panose="02020603050405020304" pitchFamily="18" charset="0"/>
              </a:rPr>
              <a:t>Saienko</a:t>
            </a:r>
            <a:r>
              <a:rPr lang="en-GB" sz="2000" dirty="0">
                <a:latin typeface="Times New Roman" panose="02020603050405020304" pitchFamily="18" charset="0"/>
                <a:cs typeface="Times New Roman" panose="02020603050405020304" pitchFamily="18" charset="0"/>
              </a:rPr>
              <a:t>, N. and </a:t>
            </a:r>
            <a:r>
              <a:rPr lang="en-GB" sz="2000" dirty="0" err="1">
                <a:latin typeface="Times New Roman" panose="02020603050405020304" pitchFamily="18" charset="0"/>
                <a:cs typeface="Times New Roman" panose="02020603050405020304" pitchFamily="18" charset="0"/>
              </a:rPr>
              <a:t>Lavrysh</a:t>
            </a:r>
            <a:r>
              <a:rPr lang="en-GB" sz="2000" dirty="0">
                <a:latin typeface="Times New Roman" panose="02020603050405020304" pitchFamily="18" charset="0"/>
                <a:cs typeface="Times New Roman" panose="02020603050405020304" pitchFamily="18" charset="0"/>
              </a:rPr>
              <a:t>, Y., 2020. Mobile assisted learning for self-directed learning development at technical university: SWOT analysis. </a:t>
            </a:r>
            <a:r>
              <a:rPr lang="en-GB" sz="2000" i="1" dirty="0">
                <a:latin typeface="Times New Roman" panose="02020603050405020304" pitchFamily="18" charset="0"/>
                <a:cs typeface="Times New Roman" panose="02020603050405020304" pitchFamily="18" charset="0"/>
              </a:rPr>
              <a:t>Universal Journal of Educational Research</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8</a:t>
            </a:r>
            <a:r>
              <a:rPr lang="en-GB" sz="2000" dirty="0">
                <a:latin typeface="Times New Roman" panose="02020603050405020304" pitchFamily="18" charset="0"/>
                <a:cs typeface="Times New Roman" panose="02020603050405020304" pitchFamily="18" charset="0"/>
              </a:rPr>
              <a:t>(4), pp.1466-1474.</a:t>
            </a:r>
          </a:p>
          <a:p>
            <a:pPr>
              <a:lnSpc>
                <a:spcPct val="150000"/>
              </a:lnSpc>
            </a:pPr>
            <a:r>
              <a:rPr lang="en-GB" sz="2000" dirty="0">
                <a:latin typeface="Times New Roman" panose="02020603050405020304" pitchFamily="18" charset="0"/>
                <a:cs typeface="Times New Roman" panose="02020603050405020304" pitchFamily="18" charset="0"/>
              </a:rPr>
              <a:t>Siraj, H.H., Salam, A., Hani, A.C., Chong, S.H., </a:t>
            </a:r>
            <a:r>
              <a:rPr lang="en-GB" sz="2000" dirty="0" err="1">
                <a:latin typeface="Times New Roman" panose="02020603050405020304" pitchFamily="18" charset="0"/>
                <a:cs typeface="Times New Roman" panose="02020603050405020304" pitchFamily="18" charset="0"/>
              </a:rPr>
              <a:t>Saidatul</a:t>
            </a:r>
            <a:r>
              <a:rPr lang="en-GB" sz="2000" dirty="0">
                <a:latin typeface="Times New Roman" panose="02020603050405020304" pitchFamily="18" charset="0"/>
                <a:cs typeface="Times New Roman" panose="02020603050405020304" pitchFamily="18" charset="0"/>
              </a:rPr>
              <a:t>, A.S., Faiz, M.K., </a:t>
            </a:r>
            <a:r>
              <a:rPr lang="en-GB" sz="2000" dirty="0" err="1">
                <a:latin typeface="Times New Roman" panose="02020603050405020304" pitchFamily="18" charset="0"/>
                <a:cs typeface="Times New Roman" panose="02020603050405020304" pitchFamily="18" charset="0"/>
              </a:rPr>
              <a:t>Murnira</a:t>
            </a:r>
            <a:r>
              <a:rPr lang="en-GB" sz="2000" dirty="0">
                <a:latin typeface="Times New Roman" panose="02020603050405020304" pitchFamily="18" charset="0"/>
                <a:cs typeface="Times New Roman" panose="02020603050405020304" pitchFamily="18" charset="0"/>
              </a:rPr>
              <a:t>, A. and </a:t>
            </a:r>
            <a:r>
              <a:rPr lang="en-GB" sz="2000" dirty="0" err="1">
                <a:latin typeface="Times New Roman" panose="02020603050405020304" pitchFamily="18" charset="0"/>
                <a:cs typeface="Times New Roman" panose="02020603050405020304" pitchFamily="18" charset="0"/>
              </a:rPr>
              <a:t>Nabishah</a:t>
            </a:r>
            <a:r>
              <a:rPr lang="en-GB" sz="2000" dirty="0">
                <a:latin typeface="Times New Roman" panose="02020603050405020304" pitchFamily="18" charset="0"/>
                <a:cs typeface="Times New Roman" panose="02020603050405020304" pitchFamily="18" charset="0"/>
              </a:rPr>
              <a:t>, M., 2013. Self awareness and reflective skills in the promotion of personal and professional development of future medical professionals. </a:t>
            </a:r>
            <a:r>
              <a:rPr lang="en-GB" sz="2000" i="1" dirty="0">
                <a:latin typeface="Times New Roman" panose="02020603050405020304" pitchFamily="18" charset="0"/>
                <a:cs typeface="Times New Roman" panose="02020603050405020304" pitchFamily="18" charset="0"/>
              </a:rPr>
              <a:t>Education in Medicine Journal</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5</a:t>
            </a:r>
            <a:r>
              <a:rPr lang="en-GB" sz="2000" dirty="0">
                <a:latin typeface="Times New Roman" panose="02020603050405020304" pitchFamily="18" charset="0"/>
                <a:cs typeface="Times New Roman" panose="02020603050405020304" pitchFamily="18" charset="0"/>
              </a:rPr>
              <a:t>(4).</a:t>
            </a:r>
          </a:p>
          <a:p>
            <a:pPr>
              <a:lnSpc>
                <a:spcPct val="150000"/>
              </a:lnSpc>
            </a:pPr>
            <a:r>
              <a:rPr lang="en-GB" sz="2000" dirty="0">
                <a:latin typeface="Times New Roman" panose="02020603050405020304" pitchFamily="18" charset="0"/>
                <a:cs typeface="Times New Roman" panose="02020603050405020304" pitchFamily="18" charset="0"/>
              </a:rPr>
              <a:t>Wilson, S.Z., 2006. Field education: Linking self-efficacy theory and the strengths perspective. </a:t>
            </a:r>
            <a:r>
              <a:rPr lang="en-GB" sz="2000" i="1" dirty="0">
                <a:latin typeface="Times New Roman" panose="02020603050405020304" pitchFamily="18" charset="0"/>
                <a:cs typeface="Times New Roman" panose="02020603050405020304" pitchFamily="18" charset="0"/>
              </a:rPr>
              <a:t>Journal of Baccalaureate Social Work</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12</a:t>
            </a:r>
            <a:r>
              <a:rPr lang="en-GB" sz="2000" dirty="0">
                <a:latin typeface="Times New Roman" panose="02020603050405020304" pitchFamily="18" charset="0"/>
                <a:cs typeface="Times New Roman" panose="02020603050405020304" pitchFamily="18" charset="0"/>
              </a:rPr>
              <a:t>(1), pp.261-274.</a:t>
            </a:r>
          </a:p>
        </p:txBody>
      </p:sp>
    </p:spTree>
    <p:extLst>
      <p:ext uri="{BB962C8B-B14F-4D97-AF65-F5344CB8AC3E}">
        <p14:creationId xmlns:p14="http://schemas.microsoft.com/office/powerpoint/2010/main" val="1639141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4786" t="-35267" r="-30481"/>
            </a:stretch>
          </a:blipFill>
        </p:spPr>
      </p:sp>
      <p:sp>
        <p:nvSpPr>
          <p:cNvPr id="3" name="Freeform 3"/>
          <p:cNvSpPr/>
          <p:nvPr/>
        </p:nvSpPr>
        <p:spPr>
          <a:xfrm>
            <a:off x="8155176" y="-3317044"/>
            <a:ext cx="11506231" cy="14315684"/>
          </a:xfrm>
          <a:custGeom>
            <a:avLst/>
            <a:gdLst/>
            <a:ahLst/>
            <a:cxnLst/>
            <a:rect l="l" t="t" r="r" b="b"/>
            <a:pathLst>
              <a:path w="11506231" h="14315684">
                <a:moveTo>
                  <a:pt x="0" y="0"/>
                </a:moveTo>
                <a:lnTo>
                  <a:pt x="11506231" y="0"/>
                </a:lnTo>
                <a:lnTo>
                  <a:pt x="11506231" y="14315684"/>
                </a:lnTo>
                <a:lnTo>
                  <a:pt x="0" y="1431568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0286314" y="1343488"/>
            <a:ext cx="8103223" cy="8103223"/>
          </a:xfrm>
          <a:custGeom>
            <a:avLst/>
            <a:gdLst/>
            <a:ahLst/>
            <a:cxnLst/>
            <a:rect l="l" t="t" r="r" b="b"/>
            <a:pathLst>
              <a:path w="8103223" h="8103223">
                <a:moveTo>
                  <a:pt x="0" y="0"/>
                </a:moveTo>
                <a:lnTo>
                  <a:pt x="8103223" y="0"/>
                </a:lnTo>
                <a:lnTo>
                  <a:pt x="8103223" y="8103223"/>
                </a:lnTo>
                <a:lnTo>
                  <a:pt x="0" y="8103223"/>
                </a:lnTo>
                <a:lnTo>
                  <a:pt x="0" y="0"/>
                </a:lnTo>
                <a:close/>
              </a:path>
            </a:pathLst>
          </a:custGeom>
          <a:blipFill>
            <a:blip r:embed="rId6">
              <a:alphaModFix amt="57000"/>
              <a:extLst>
                <a:ext uri="{96DAC541-7B7A-43D3-8B79-37D633B846F1}">
                  <asvg:svgBlip xmlns:asvg="http://schemas.microsoft.com/office/drawing/2016/SVG/main" r:embed="rId7"/>
                </a:ext>
              </a:extLst>
            </a:blip>
            <a:stretch>
              <a:fillRect/>
            </a:stretch>
          </a:blipFill>
        </p:spPr>
      </p:sp>
      <p:grpSp>
        <p:nvGrpSpPr>
          <p:cNvPr id="5" name="Group 5"/>
          <p:cNvGrpSpPr/>
          <p:nvPr/>
        </p:nvGrpSpPr>
        <p:grpSpPr>
          <a:xfrm>
            <a:off x="7545229" y="1536146"/>
            <a:ext cx="6571390" cy="657139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20625" r="-29186"/>
              </a:stretch>
            </a:blipFill>
            <a:ln w="171450" cap="sq">
              <a:solidFill>
                <a:srgbClr val="FFFFFF"/>
              </a:solidFill>
              <a:prstDash val="solid"/>
              <a:miter/>
            </a:ln>
          </p:spPr>
        </p:sp>
      </p:grpSp>
      <p:sp>
        <p:nvSpPr>
          <p:cNvPr id="7" name="AutoShape 7"/>
          <p:cNvSpPr/>
          <p:nvPr/>
        </p:nvSpPr>
        <p:spPr>
          <a:xfrm>
            <a:off x="1066788" y="7634242"/>
            <a:ext cx="6676588" cy="0"/>
          </a:xfrm>
          <a:prstGeom prst="line">
            <a:avLst/>
          </a:prstGeom>
          <a:ln w="133350" cap="flat">
            <a:solidFill>
              <a:srgbClr val="1F9139"/>
            </a:solidFill>
            <a:prstDash val="solid"/>
            <a:headEnd type="none" w="sm" len="sm"/>
            <a:tailEnd type="none" w="sm" len="sm"/>
          </a:ln>
        </p:spPr>
      </p:sp>
      <p:grpSp>
        <p:nvGrpSpPr>
          <p:cNvPr id="8" name="Group 8"/>
          <p:cNvGrpSpPr/>
          <p:nvPr/>
        </p:nvGrpSpPr>
        <p:grpSpPr>
          <a:xfrm>
            <a:off x="6890812" y="6186736"/>
            <a:ext cx="2528727" cy="252872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DC34C"/>
            </a:solidFill>
            <a:ln w="104775" cap="sq">
              <a:solidFill>
                <a:srgbClr val="FFFFFF"/>
              </a:solidFill>
              <a:prstDash val="solid"/>
              <a:miter/>
            </a:ln>
          </p:spPr>
        </p:sp>
        <p:sp>
          <p:nvSpPr>
            <p:cNvPr id="10" name="TextBox 10"/>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a:off x="7545229" y="6812412"/>
            <a:ext cx="1219893" cy="1277375"/>
          </a:xfrm>
          <a:custGeom>
            <a:avLst/>
            <a:gdLst/>
            <a:ahLst/>
            <a:cxnLst/>
            <a:rect l="l" t="t" r="r" b="b"/>
            <a:pathLst>
              <a:path w="1219893" h="1277375">
                <a:moveTo>
                  <a:pt x="0" y="0"/>
                </a:moveTo>
                <a:lnTo>
                  <a:pt x="1219893" y="0"/>
                </a:lnTo>
                <a:lnTo>
                  <a:pt x="1219893" y="1277375"/>
                </a:lnTo>
                <a:lnTo>
                  <a:pt x="0" y="12773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12" name="Group 12"/>
          <p:cNvGrpSpPr/>
          <p:nvPr/>
        </p:nvGrpSpPr>
        <p:grpSpPr>
          <a:xfrm>
            <a:off x="12060620" y="5395100"/>
            <a:ext cx="4112000" cy="411200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1"/>
              <a:stretch>
                <a:fillRect/>
              </a:stretch>
            </a:blipFill>
            <a:ln w="171450" cap="sq">
              <a:solidFill>
                <a:srgbClr val="1F9139"/>
              </a:solidFill>
              <a:prstDash val="solid"/>
              <a:miter/>
            </a:ln>
          </p:spPr>
        </p:sp>
      </p:grpSp>
      <p:sp>
        <p:nvSpPr>
          <p:cNvPr id="14" name="TextBox 14"/>
          <p:cNvSpPr txBox="1"/>
          <p:nvPr/>
        </p:nvSpPr>
        <p:spPr>
          <a:xfrm>
            <a:off x="457200" y="3712797"/>
            <a:ext cx="7773113" cy="1513235"/>
          </a:xfrm>
          <a:prstGeom prst="rect">
            <a:avLst/>
          </a:prstGeom>
        </p:spPr>
        <p:txBody>
          <a:bodyPr wrap="square" lIns="0" tIns="0" rIns="0" bIns="0" rtlCol="0" anchor="t">
            <a:spAutoFit/>
          </a:bodyPr>
          <a:lstStyle/>
          <a:p>
            <a:pPr marL="0" marR="0" lvl="0" indent="0" algn="l" defTabSz="914400" rtl="0" eaLnBrk="1" fontAlgn="auto" latinLnBrk="0" hangingPunct="1">
              <a:lnSpc>
                <a:spcPts val="11765"/>
              </a:lnSpc>
              <a:spcBef>
                <a:spcPts val="0"/>
              </a:spcBef>
              <a:spcAft>
                <a:spcPts val="0"/>
              </a:spcAft>
              <a:buClrTx/>
              <a:buSzTx/>
              <a:buFontTx/>
              <a:buNone/>
              <a:tabLst/>
              <a:defRPr/>
            </a:pPr>
            <a:r>
              <a:rPr kumimoji="0" lang="en-US" sz="11205" b="1" i="0" u="none" strike="noStrike" kern="1200" cap="none" spc="0" normalizeH="0" baseline="0" noProof="0" dirty="0">
                <a:ln>
                  <a:noFill/>
                </a:ln>
                <a:solidFill>
                  <a:srgbClr val="1F9139"/>
                </a:solidFill>
                <a:effectLst/>
                <a:uLnTx/>
                <a:uFillTx/>
                <a:latin typeface="Gordita Bold"/>
                <a:ea typeface="Gordita Bold"/>
                <a:cs typeface="Gordita Bold"/>
                <a:sym typeface="Gordita Bold"/>
              </a:rPr>
              <a:t>Q</a:t>
            </a:r>
            <a:r>
              <a:rPr lang="en-US" sz="11205" b="1" dirty="0" err="1">
                <a:solidFill>
                  <a:srgbClr val="1F9139"/>
                </a:solidFill>
                <a:latin typeface="Gordita Bold"/>
                <a:ea typeface="Gordita Bold"/>
                <a:cs typeface="Gordita Bold"/>
                <a:sym typeface="Gordita Bold"/>
              </a:rPr>
              <a:t>uestions</a:t>
            </a:r>
            <a:endParaRPr kumimoji="0" lang="en-US" sz="11205" b="1" i="0" u="none" strike="noStrike" kern="1200" cap="none" spc="0" normalizeH="0" baseline="0" noProof="0" dirty="0">
              <a:ln>
                <a:noFill/>
              </a:ln>
              <a:solidFill>
                <a:srgbClr val="1F9139"/>
              </a:solidFill>
              <a:effectLst/>
              <a:uLnTx/>
              <a:uFillTx/>
              <a:latin typeface="Gordita Bold"/>
              <a:ea typeface="Gordita Bold"/>
              <a:cs typeface="Gordita Bold"/>
              <a:sym typeface="Gordita Bold"/>
            </a:endParaRPr>
          </a:p>
        </p:txBody>
      </p:sp>
      <p:sp>
        <p:nvSpPr>
          <p:cNvPr id="15" name="Freeform 15"/>
          <p:cNvSpPr/>
          <p:nvPr/>
        </p:nvSpPr>
        <p:spPr>
          <a:xfrm>
            <a:off x="1152337" y="635756"/>
            <a:ext cx="1101449" cy="1043595"/>
          </a:xfrm>
          <a:custGeom>
            <a:avLst/>
            <a:gdLst/>
            <a:ahLst/>
            <a:cxnLst/>
            <a:rect l="l" t="t" r="r" b="b"/>
            <a:pathLst>
              <a:path w="1101449" h="1043595">
                <a:moveTo>
                  <a:pt x="0" y="0"/>
                </a:moveTo>
                <a:lnTo>
                  <a:pt x="1101449" y="0"/>
                </a:lnTo>
                <a:lnTo>
                  <a:pt x="1101449" y="1043595"/>
                </a:lnTo>
                <a:lnTo>
                  <a:pt x="0" y="1043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6" name="Freeform 16"/>
          <p:cNvSpPr/>
          <p:nvPr/>
        </p:nvSpPr>
        <p:spPr>
          <a:xfrm flipH="1" flipV="1">
            <a:off x="15255961" y="-2634376"/>
            <a:ext cx="8810891" cy="7456217"/>
          </a:xfrm>
          <a:custGeom>
            <a:avLst/>
            <a:gdLst/>
            <a:ahLst/>
            <a:cxnLst/>
            <a:rect l="l" t="t" r="r" b="b"/>
            <a:pathLst>
              <a:path w="8810891" h="7456217">
                <a:moveTo>
                  <a:pt x="8810891" y="7456217"/>
                </a:moveTo>
                <a:lnTo>
                  <a:pt x="0" y="7456217"/>
                </a:lnTo>
                <a:lnTo>
                  <a:pt x="0" y="0"/>
                </a:lnTo>
                <a:lnTo>
                  <a:pt x="8810891" y="0"/>
                </a:lnTo>
                <a:lnTo>
                  <a:pt x="8810891" y="7456217"/>
                </a:lnTo>
                <a:close/>
              </a:path>
            </a:pathLst>
          </a:custGeom>
          <a:blipFill>
            <a:blip r:embed="rId14">
              <a:alphaModFix amt="7999"/>
              <a:extLst>
                <a:ext uri="{96DAC541-7B7A-43D3-8B79-37D633B846F1}">
                  <asvg:svgBlip xmlns:asvg="http://schemas.microsoft.com/office/drawing/2016/SVG/main" r:embed="rId15"/>
                </a:ext>
              </a:extLst>
            </a:blip>
            <a:stretch>
              <a:fillRect/>
            </a:stretch>
          </a:blipFill>
        </p:spPr>
      </p:sp>
      <p:grpSp>
        <p:nvGrpSpPr>
          <p:cNvPr id="17" name="Group 17"/>
          <p:cNvGrpSpPr/>
          <p:nvPr/>
        </p:nvGrpSpPr>
        <p:grpSpPr>
          <a:xfrm>
            <a:off x="16448844" y="5840402"/>
            <a:ext cx="439157" cy="43915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DC34C"/>
            </a:solidFill>
            <a:ln cap="sq">
              <a:noFill/>
              <a:prstDash val="solid"/>
              <a:miter/>
            </a:ln>
          </p:spPr>
        </p:sp>
        <p:sp>
          <p:nvSpPr>
            <p:cNvPr id="19" name="TextBox 19"/>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0" name="Group 20"/>
          <p:cNvGrpSpPr/>
          <p:nvPr/>
        </p:nvGrpSpPr>
        <p:grpSpPr>
          <a:xfrm>
            <a:off x="7264275" y="2322415"/>
            <a:ext cx="479101" cy="479101"/>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DC34C"/>
            </a:solidFill>
            <a:ln cap="sq">
              <a:noFill/>
              <a:prstDash val="solid"/>
              <a:miter/>
            </a:ln>
          </p:spPr>
        </p:sp>
        <p:sp>
          <p:nvSpPr>
            <p:cNvPr id="22" name="TextBox 22"/>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3" name="Group 23"/>
          <p:cNvGrpSpPr/>
          <p:nvPr/>
        </p:nvGrpSpPr>
        <p:grpSpPr>
          <a:xfrm>
            <a:off x="1152337" y="8572426"/>
            <a:ext cx="286075" cy="28607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DC34C"/>
            </a:solidFill>
            <a:ln cap="sq">
              <a:noFill/>
              <a:prstDash val="solid"/>
              <a:miter/>
            </a:ln>
          </p:spPr>
        </p:sp>
        <p:sp>
          <p:nvSpPr>
            <p:cNvPr id="25" name="TextBox 25"/>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Tree>
    <p:extLst>
      <p:ext uri="{BB962C8B-B14F-4D97-AF65-F5344CB8AC3E}">
        <p14:creationId xmlns:p14="http://schemas.microsoft.com/office/powerpoint/2010/main" val="468977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2152</Words>
  <Application>Microsoft Office PowerPoint</Application>
  <PresentationFormat>Custom</PresentationFormat>
  <Paragraphs>97</Paragraphs>
  <Slides>11</Slides>
  <Notes>11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11</vt:i4>
      </vt:variant>
    </vt:vector>
  </HeadingPairs>
  <TitlesOfParts>
    <vt:vector size="24" baseType="lpstr">
      <vt:lpstr>Poppins Bold</vt:lpstr>
      <vt:lpstr>Arial</vt:lpstr>
      <vt:lpstr>Calibri</vt:lpstr>
      <vt:lpstr>Inter Bold</vt:lpstr>
      <vt:lpstr>Open Sauce Bold</vt:lpstr>
      <vt:lpstr>Open Sans 1</vt:lpstr>
      <vt:lpstr>Open Sans 1 Bold</vt:lpstr>
      <vt:lpstr>Canva Sans</vt:lpstr>
      <vt:lpstr>Gordita Bold</vt:lpstr>
      <vt:lpstr>Times New Roman</vt:lpstr>
      <vt:lpstr>Open Sans 2 Bold</vt:lpstr>
      <vt:lpstr>Open Sans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Grecișchin Dina</dc:creator>
  <cp:lastModifiedBy>Grecișchin Dina</cp:lastModifiedBy>
  <cp:revision>2</cp:revision>
  <dcterms:created xsi:type="dcterms:W3CDTF">2025-11-06T17:34:13Z</dcterms:created>
  <dcterms:modified xsi:type="dcterms:W3CDTF">2025-11-09T10:30:21Z</dcterms:modified>
  <dc:identifier/>
</cp:coreProperties>
</file>