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0" r:id="rId3"/>
  </p:sldMasterIdLst>
  <p:notesMasterIdLst>
    <p:notesMasterId r:id="rId40"/>
  </p:notesMasterIdLst>
  <p:sldIdLst>
    <p:sldId id="256" r:id="rId4"/>
    <p:sldId id="257" r:id="rId5"/>
    <p:sldId id="262" r:id="rId6"/>
    <p:sldId id="263" r:id="rId7"/>
    <p:sldId id="259" r:id="rId8"/>
    <p:sldId id="260" r:id="rId9"/>
    <p:sldId id="261" r:id="rId10"/>
    <p:sldId id="271" r:id="rId11"/>
    <p:sldId id="265" r:id="rId12"/>
    <p:sldId id="266" r:id="rId13"/>
    <p:sldId id="268" r:id="rId14"/>
    <p:sldId id="269" r:id="rId15"/>
    <p:sldId id="270" r:id="rId16"/>
    <p:sldId id="272" r:id="rId17"/>
    <p:sldId id="273" r:id="rId18"/>
    <p:sldId id="276" r:id="rId19"/>
    <p:sldId id="275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96" r:id="rId30"/>
    <p:sldId id="287" r:id="rId31"/>
    <p:sldId id="288" r:id="rId32"/>
    <p:sldId id="290" r:id="rId33"/>
    <p:sldId id="291" r:id="rId34"/>
    <p:sldId id="292" r:id="rId35"/>
    <p:sldId id="297" r:id="rId36"/>
    <p:sldId id="298" r:id="rId37"/>
    <p:sldId id="302" r:id="rId38"/>
    <p:sldId id="303" r:id="rId39"/>
    <p:sldId id="304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ggie" initials="authorId_411094163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DCDCDC"/>
    <a:srgbClr val="F0F0F0"/>
    <a:srgbClr val="E6E6E6"/>
    <a:srgbClr val="C8C8C8"/>
    <a:srgbClr val="FAFAFA"/>
    <a:srgbClr val="BEBEB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78" autoAdjust="0"/>
    <p:restoredTop sz="94660"/>
  </p:normalViewPr>
  <p:slideViewPr>
    <p:cSldViewPr snapToGrid="0" showGuides="1">
      <p:cViewPr varScale="1">
        <p:scale>
          <a:sx n="99" d="100"/>
          <a:sy n="99" d="100"/>
        </p:scale>
        <p:origin x="84" y="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2" d="100"/>
          <a:sy n="92" d="100"/>
        </p:scale>
        <p:origin x="2550" y="10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5" Type="http://schemas.openxmlformats.org/officeDocument/2006/relationships/commentAuthors" Target="commentAuthors.xml"/><Relationship Id="rId44" Type="http://schemas.openxmlformats.org/officeDocument/2006/relationships/tableStyles" Target="tableStyles.xml"/><Relationship Id="rId43" Type="http://schemas.openxmlformats.org/officeDocument/2006/relationships/viewProps" Target="viewProps.xml"/><Relationship Id="rId42" Type="http://schemas.openxmlformats.org/officeDocument/2006/relationships/presProps" Target="presProps.xml"/><Relationship Id="rId41" Type="http://schemas.openxmlformats.org/officeDocument/2006/relationships/slide" Target="slides/slide37.xml"/><Relationship Id="rId40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Master" Target="slideMasters/slideMaster2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0.xml"/><Relationship Id="rId5" Type="http://schemas.openxmlformats.org/officeDocument/2006/relationships/tags" Target="../tags/tag9.xml"/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6" Type="http://schemas.openxmlformats.org/officeDocument/2006/relationships/tags" Target="../tags/tag15.xml"/><Relationship Id="rId5" Type="http://schemas.openxmlformats.org/officeDocument/2006/relationships/tags" Target="../tags/tag14.xml"/><Relationship Id="rId4" Type="http://schemas.openxmlformats.org/officeDocument/2006/relationships/tags" Target="../tags/tag13.xml"/><Relationship Id="rId3" Type="http://schemas.openxmlformats.org/officeDocument/2006/relationships/tags" Target="../tags/tag12.xml"/><Relationship Id="rId2" Type="http://schemas.openxmlformats.org/officeDocument/2006/relationships/tags" Target="../tags/tag11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21.xml"/><Relationship Id="rId6" Type="http://schemas.openxmlformats.org/officeDocument/2006/relationships/tags" Target="../tags/tag20.xml"/><Relationship Id="rId5" Type="http://schemas.openxmlformats.org/officeDocument/2006/relationships/tags" Target="../tags/tag19.xml"/><Relationship Id="rId4" Type="http://schemas.openxmlformats.org/officeDocument/2006/relationships/tags" Target="../tags/tag18.xml"/><Relationship Id="rId3" Type="http://schemas.openxmlformats.org/officeDocument/2006/relationships/tags" Target="../tags/tag17.xml"/><Relationship Id="rId2" Type="http://schemas.openxmlformats.org/officeDocument/2006/relationships/tags" Target="../tags/tag16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29.xml"/><Relationship Id="rId8" Type="http://schemas.openxmlformats.org/officeDocument/2006/relationships/tags" Target="../tags/tag28.xml"/><Relationship Id="rId7" Type="http://schemas.openxmlformats.org/officeDocument/2006/relationships/tags" Target="../tags/tag27.xml"/><Relationship Id="rId6" Type="http://schemas.openxmlformats.org/officeDocument/2006/relationships/tags" Target="../tags/tag26.xml"/><Relationship Id="rId5" Type="http://schemas.openxmlformats.org/officeDocument/2006/relationships/tags" Target="../tags/tag25.xml"/><Relationship Id="rId4" Type="http://schemas.openxmlformats.org/officeDocument/2006/relationships/tags" Target="../tags/tag24.xml"/><Relationship Id="rId3" Type="http://schemas.openxmlformats.org/officeDocument/2006/relationships/tags" Target="../tags/tag23.xml"/><Relationship Id="rId2" Type="http://schemas.openxmlformats.org/officeDocument/2006/relationships/tags" Target="../tags/tag22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33.xml"/><Relationship Id="rId4" Type="http://schemas.openxmlformats.org/officeDocument/2006/relationships/tags" Target="../tags/tag32.xml"/><Relationship Id="rId3" Type="http://schemas.openxmlformats.org/officeDocument/2006/relationships/tags" Target="../tags/tag31.xml"/><Relationship Id="rId2" Type="http://schemas.openxmlformats.org/officeDocument/2006/relationships/tags" Target="../tags/tag30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36.xml"/><Relationship Id="rId3" Type="http://schemas.openxmlformats.org/officeDocument/2006/relationships/tags" Target="../tags/tag35.xml"/><Relationship Id="rId2" Type="http://schemas.openxmlformats.org/officeDocument/2006/relationships/tags" Target="../tags/tag34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47.xml"/><Relationship Id="rId5" Type="http://schemas.openxmlformats.org/officeDocument/2006/relationships/tags" Target="../tags/tag46.xml"/><Relationship Id="rId4" Type="http://schemas.openxmlformats.org/officeDocument/2006/relationships/tags" Target="../tags/tag45.xml"/><Relationship Id="rId3" Type="http://schemas.openxmlformats.org/officeDocument/2006/relationships/tags" Target="../tags/tag44.xml"/><Relationship Id="rId2" Type="http://schemas.openxmlformats.org/officeDocument/2006/relationships/tags" Target="../tags/tag43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51.xml"/><Relationship Id="rId4" Type="http://schemas.openxmlformats.org/officeDocument/2006/relationships/tags" Target="../tags/tag50.xml"/><Relationship Id="rId3" Type="http://schemas.openxmlformats.org/officeDocument/2006/relationships/tags" Target="../tags/tag49.xml"/><Relationship Id="rId2" Type="http://schemas.openxmlformats.org/officeDocument/2006/relationships/tags" Target="../tags/tag48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6" Type="http://schemas.openxmlformats.org/officeDocument/2006/relationships/tags" Target="../tags/tag67.xml"/><Relationship Id="rId5" Type="http://schemas.openxmlformats.org/officeDocument/2006/relationships/tags" Target="../tags/tag66.xml"/><Relationship Id="rId4" Type="http://schemas.openxmlformats.org/officeDocument/2006/relationships/tags" Target="../tags/tag65.xml"/><Relationship Id="rId3" Type="http://schemas.openxmlformats.org/officeDocument/2006/relationships/tags" Target="../tags/tag64.xml"/><Relationship Id="rId2" Type="http://schemas.openxmlformats.org/officeDocument/2006/relationships/tags" Target="../tags/tag63.xml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6" Type="http://schemas.openxmlformats.org/officeDocument/2006/relationships/tags" Target="../tags/tag72.xml"/><Relationship Id="rId5" Type="http://schemas.openxmlformats.org/officeDocument/2006/relationships/tags" Target="../tags/tag71.xml"/><Relationship Id="rId4" Type="http://schemas.openxmlformats.org/officeDocument/2006/relationships/tags" Target="../tags/tag70.xml"/><Relationship Id="rId3" Type="http://schemas.openxmlformats.org/officeDocument/2006/relationships/tags" Target="../tags/tag69.xml"/><Relationship Id="rId2" Type="http://schemas.openxmlformats.org/officeDocument/2006/relationships/tags" Target="../tags/tag68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6" Type="http://schemas.openxmlformats.org/officeDocument/2006/relationships/tags" Target="../tags/tag77.xml"/><Relationship Id="rId5" Type="http://schemas.openxmlformats.org/officeDocument/2006/relationships/tags" Target="../tags/tag76.xml"/><Relationship Id="rId4" Type="http://schemas.openxmlformats.org/officeDocument/2006/relationships/tags" Target="../tags/tag75.xml"/><Relationship Id="rId3" Type="http://schemas.openxmlformats.org/officeDocument/2006/relationships/tags" Target="../tags/tag74.xml"/><Relationship Id="rId2" Type="http://schemas.openxmlformats.org/officeDocument/2006/relationships/tags" Target="../tags/tag73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7" Type="http://schemas.openxmlformats.org/officeDocument/2006/relationships/tags" Target="../tags/tag83.xml"/><Relationship Id="rId6" Type="http://schemas.openxmlformats.org/officeDocument/2006/relationships/tags" Target="../tags/tag82.xml"/><Relationship Id="rId5" Type="http://schemas.openxmlformats.org/officeDocument/2006/relationships/tags" Target="../tags/tag81.xml"/><Relationship Id="rId4" Type="http://schemas.openxmlformats.org/officeDocument/2006/relationships/tags" Target="../tags/tag80.xml"/><Relationship Id="rId3" Type="http://schemas.openxmlformats.org/officeDocument/2006/relationships/tags" Target="../tags/tag79.xml"/><Relationship Id="rId2" Type="http://schemas.openxmlformats.org/officeDocument/2006/relationships/tags" Target="../tags/tag78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9" Type="http://schemas.openxmlformats.org/officeDocument/2006/relationships/tags" Target="../tags/tag91.xml"/><Relationship Id="rId8" Type="http://schemas.openxmlformats.org/officeDocument/2006/relationships/tags" Target="../tags/tag90.xml"/><Relationship Id="rId7" Type="http://schemas.openxmlformats.org/officeDocument/2006/relationships/tags" Target="../tags/tag89.xml"/><Relationship Id="rId6" Type="http://schemas.openxmlformats.org/officeDocument/2006/relationships/tags" Target="../tags/tag88.xml"/><Relationship Id="rId5" Type="http://schemas.openxmlformats.org/officeDocument/2006/relationships/tags" Target="../tags/tag87.xml"/><Relationship Id="rId4" Type="http://schemas.openxmlformats.org/officeDocument/2006/relationships/tags" Target="../tags/tag86.xml"/><Relationship Id="rId3" Type="http://schemas.openxmlformats.org/officeDocument/2006/relationships/tags" Target="../tags/tag85.xml"/><Relationship Id="rId2" Type="http://schemas.openxmlformats.org/officeDocument/2006/relationships/tags" Target="../tags/tag84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5" Type="http://schemas.openxmlformats.org/officeDocument/2006/relationships/tags" Target="../tags/tag95.xml"/><Relationship Id="rId4" Type="http://schemas.openxmlformats.org/officeDocument/2006/relationships/tags" Target="../tags/tag94.xml"/><Relationship Id="rId3" Type="http://schemas.openxmlformats.org/officeDocument/2006/relationships/tags" Target="../tags/tag93.xml"/><Relationship Id="rId2" Type="http://schemas.openxmlformats.org/officeDocument/2006/relationships/tags" Target="../tags/tag92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4" Type="http://schemas.openxmlformats.org/officeDocument/2006/relationships/tags" Target="../tags/tag98.xml"/><Relationship Id="rId3" Type="http://schemas.openxmlformats.org/officeDocument/2006/relationships/tags" Target="../tags/tag97.xml"/><Relationship Id="rId2" Type="http://schemas.openxmlformats.org/officeDocument/2006/relationships/tags" Target="../tags/tag96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7" Type="http://schemas.openxmlformats.org/officeDocument/2006/relationships/tags" Target="../tags/tag104.xml"/><Relationship Id="rId6" Type="http://schemas.openxmlformats.org/officeDocument/2006/relationships/tags" Target="../tags/tag103.xml"/><Relationship Id="rId5" Type="http://schemas.openxmlformats.org/officeDocument/2006/relationships/tags" Target="../tags/tag102.xml"/><Relationship Id="rId4" Type="http://schemas.openxmlformats.org/officeDocument/2006/relationships/tags" Target="../tags/tag101.xml"/><Relationship Id="rId3" Type="http://schemas.openxmlformats.org/officeDocument/2006/relationships/tags" Target="../tags/tag100.xml"/><Relationship Id="rId2" Type="http://schemas.openxmlformats.org/officeDocument/2006/relationships/tags" Target="../tags/tag99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6" Type="http://schemas.openxmlformats.org/officeDocument/2006/relationships/tags" Target="../tags/tag109.xml"/><Relationship Id="rId5" Type="http://schemas.openxmlformats.org/officeDocument/2006/relationships/tags" Target="../tags/tag108.xml"/><Relationship Id="rId4" Type="http://schemas.openxmlformats.org/officeDocument/2006/relationships/tags" Target="../tags/tag107.xml"/><Relationship Id="rId3" Type="http://schemas.openxmlformats.org/officeDocument/2006/relationships/tags" Target="../tags/tag106.xml"/><Relationship Id="rId2" Type="http://schemas.openxmlformats.org/officeDocument/2006/relationships/tags" Target="../tags/tag105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5" Type="http://schemas.openxmlformats.org/officeDocument/2006/relationships/tags" Target="../tags/tag113.xml"/><Relationship Id="rId4" Type="http://schemas.openxmlformats.org/officeDocument/2006/relationships/tags" Target="../tags/tag112.xml"/><Relationship Id="rId3" Type="http://schemas.openxmlformats.org/officeDocument/2006/relationships/tags" Target="../tags/tag111.xml"/><Relationship Id="rId2" Type="http://schemas.openxmlformats.org/officeDocument/2006/relationships/tags" Target="../tags/tag110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6" Type="http://schemas.openxmlformats.org/officeDocument/2006/relationships/tags" Target="../tags/tag118.xml"/><Relationship Id="rId5" Type="http://schemas.openxmlformats.org/officeDocument/2006/relationships/tags" Target="../tags/tag117.xml"/><Relationship Id="rId4" Type="http://schemas.openxmlformats.org/officeDocument/2006/relationships/tags" Target="../tags/tag116.xml"/><Relationship Id="rId3" Type="http://schemas.openxmlformats.org/officeDocument/2006/relationships/tags" Target="../tags/tag115.xml"/><Relationship Id="rId2" Type="http://schemas.openxmlformats.org/officeDocument/2006/relationships/tags" Target="../tags/tag114.xm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title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text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en-US" smtClean="0"/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en-US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en-US" dirty="0"/>
              <a:t>Click to edit title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text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text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en-US" smtClean="0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en-US" smtClean="0"/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en-US" smtClean="0"/>
            </a:fld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en-US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ast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en-US" smtClean="0"/>
              <a:t>Click to edit title</a:t>
            </a:r>
            <a:endParaRPr lang="en-US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en-US" dirty="0"/>
              <a:t>Click to edit Master text styles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tags" Target="../tags/tag62.xml"/><Relationship Id="rId16" Type="http://schemas.openxmlformats.org/officeDocument/2006/relationships/tags" Target="../tags/tag61.xml"/><Relationship Id="rId15" Type="http://schemas.openxmlformats.org/officeDocument/2006/relationships/tags" Target="../tags/tag60.xml"/><Relationship Id="rId14" Type="http://schemas.openxmlformats.org/officeDocument/2006/relationships/tags" Target="../tags/tag59.xml"/><Relationship Id="rId13" Type="http://schemas.openxmlformats.org/officeDocument/2006/relationships/tags" Target="../tags/tag58.xml"/><Relationship Id="rId12" Type="http://schemas.openxmlformats.org/officeDocument/2006/relationships/tags" Target="../tags/tag57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8" Type="http://schemas.openxmlformats.org/officeDocument/2006/relationships/slideLayout" Target="../slideLayouts/slideLayout19.xml"/><Relationship Id="rId7" Type="http://schemas.openxmlformats.org/officeDocument/2006/relationships/slideLayout" Target="../slideLayouts/slideLayout18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8" Type="http://schemas.openxmlformats.org/officeDocument/2006/relationships/theme" Target="../theme/theme2.xml"/><Relationship Id="rId17" Type="http://schemas.openxmlformats.org/officeDocument/2006/relationships/tags" Target="../tags/tag124.xml"/><Relationship Id="rId16" Type="http://schemas.openxmlformats.org/officeDocument/2006/relationships/tags" Target="../tags/tag123.xml"/><Relationship Id="rId15" Type="http://schemas.openxmlformats.org/officeDocument/2006/relationships/tags" Target="../tags/tag122.xml"/><Relationship Id="rId14" Type="http://schemas.openxmlformats.org/officeDocument/2006/relationships/tags" Target="../tags/tag121.xml"/><Relationship Id="rId13" Type="http://schemas.openxmlformats.org/officeDocument/2006/relationships/tags" Target="../tags/tag120.xml"/><Relationship Id="rId12" Type="http://schemas.openxmlformats.org/officeDocument/2006/relationships/tags" Target="../tags/tag119.xml"/><Relationship Id="rId11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21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en-US" dirty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  <a:endParaRPr lang="en-US" dirty="0"/>
          </a:p>
          <a:p>
            <a:pPr lvl="1"/>
            <a:r>
              <a:rPr lang="en-US" dirty="0"/>
              <a:t>Second level</a:t>
            </a:r>
            <a:endParaRPr lang="en-US" dirty="0"/>
          </a:p>
          <a:p>
            <a:pPr lvl="2"/>
            <a:r>
              <a:rPr lang="en-US" dirty="0"/>
              <a:t>Third level</a:t>
            </a:r>
            <a:endParaRPr lang="en-US" dirty="0"/>
          </a:p>
          <a:p>
            <a:pPr lvl="3"/>
            <a:r>
              <a:rPr lang="en-US" dirty="0"/>
              <a:t>Fourth level</a:t>
            </a:r>
            <a:endParaRPr lang="en-US" dirty="0"/>
          </a:p>
          <a:p>
            <a:pPr lvl="4"/>
            <a:r>
              <a:rPr lang="en-US" dirty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en-US" smtClean="0"/>
            </a:fld>
            <a:endParaRPr lang="en-US" dirty="0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.xml"/><Relationship Id="rId3" Type="http://schemas.openxmlformats.org/officeDocument/2006/relationships/tags" Target="../tags/tag127.xml"/><Relationship Id="rId2" Type="http://schemas.openxmlformats.org/officeDocument/2006/relationships/tags" Target="../tags/tag126.xml"/><Relationship Id="rId1" Type="http://schemas.openxmlformats.org/officeDocument/2006/relationships/tags" Target="../tags/tag125.xml"/></Relationships>
</file>

<file path=ppt/slides/_rels/slide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30.xml"/><Relationship Id="rId2" Type="http://schemas.openxmlformats.org/officeDocument/2006/relationships/tags" Target="../tags/tag129.xml"/><Relationship Id="rId1" Type="http://schemas.openxmlformats.org/officeDocument/2006/relationships/tags" Target="../tags/tag12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33.xml"/><Relationship Id="rId2" Type="http://schemas.openxmlformats.org/officeDocument/2006/relationships/tags" Target="../tags/tag132.xml"/><Relationship Id="rId1" Type="http://schemas.openxmlformats.org/officeDocument/2006/relationships/tags" Target="../tags/tag131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36.xml"/><Relationship Id="rId2" Type="http://schemas.openxmlformats.org/officeDocument/2006/relationships/tags" Target="../tags/tag135.xml"/><Relationship Id="rId1" Type="http://schemas.openxmlformats.org/officeDocument/2006/relationships/tags" Target="../tags/tag134.xml"/></Relationships>
</file>

<file path=ppt/slides/_rels/slide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39.xml"/><Relationship Id="rId2" Type="http://schemas.openxmlformats.org/officeDocument/2006/relationships/tags" Target="../tags/tag138.xml"/><Relationship Id="rId1" Type="http://schemas.openxmlformats.org/officeDocument/2006/relationships/tags" Target="../tags/tag13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tags" Target="../tags/tag143.xml"/><Relationship Id="rId3" Type="http://schemas.openxmlformats.org/officeDocument/2006/relationships/tags" Target="../tags/tag142.xml"/><Relationship Id="rId2" Type="http://schemas.openxmlformats.org/officeDocument/2006/relationships/tags" Target="../tags/tag141.xml"/><Relationship Id="rId1" Type="http://schemas.openxmlformats.org/officeDocument/2006/relationships/tags" Target="../tags/tag140.xml"/></Relationships>
</file>

<file path=ppt/slides/_rels/slide1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46.xml"/><Relationship Id="rId2" Type="http://schemas.openxmlformats.org/officeDocument/2006/relationships/tags" Target="../tags/tag145.xml"/><Relationship Id="rId1" Type="http://schemas.openxmlformats.org/officeDocument/2006/relationships/tags" Target="../tags/tag144.xml"/></Relationships>
</file>

<file path=ppt/slides/_rels/slide11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49.xml"/><Relationship Id="rId2" Type="http://schemas.openxmlformats.org/officeDocument/2006/relationships/tags" Target="../tags/tag148.xml"/><Relationship Id="rId1" Type="http://schemas.openxmlformats.org/officeDocument/2006/relationships/tags" Target="../tags/tag147.xml"/></Relationships>
</file>

<file path=ppt/slides/_rels/slide1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52.xml"/><Relationship Id="rId2" Type="http://schemas.openxmlformats.org/officeDocument/2006/relationships/tags" Target="../tags/tag151.xml"/><Relationship Id="rId1" Type="http://schemas.openxmlformats.org/officeDocument/2006/relationships/tags" Target="../tags/tag150.xml"/></Relationships>
</file>

<file path=ppt/slides/_rels/slide1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55.xml"/><Relationship Id="rId2" Type="http://schemas.openxmlformats.org/officeDocument/2006/relationships/tags" Target="../tags/tag154.xml"/><Relationship Id="rId1" Type="http://schemas.openxmlformats.org/officeDocument/2006/relationships/tags" Target="../tags/tag153.xml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58.xml"/><Relationship Id="rId2" Type="http://schemas.openxmlformats.org/officeDocument/2006/relationships/tags" Target="../tags/tag157.xml"/><Relationship Id="rId1" Type="http://schemas.openxmlformats.org/officeDocument/2006/relationships/tags" Target="../tags/tag156.xml"/></Relationships>
</file>

<file path=ppt/slides/_rels/slide1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61.xml"/><Relationship Id="rId2" Type="http://schemas.openxmlformats.org/officeDocument/2006/relationships/tags" Target="../tags/tag160.xml"/><Relationship Id="rId1" Type="http://schemas.openxmlformats.org/officeDocument/2006/relationships/tags" Target="../tags/tag159.xml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64.xml"/><Relationship Id="rId2" Type="http://schemas.openxmlformats.org/officeDocument/2006/relationships/tags" Target="../tags/tag163.xml"/><Relationship Id="rId1" Type="http://schemas.openxmlformats.org/officeDocument/2006/relationships/tags" Target="../tags/tag162.xml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67.xml"/><Relationship Id="rId2" Type="http://schemas.openxmlformats.org/officeDocument/2006/relationships/tags" Target="../tags/tag166.xml"/><Relationship Id="rId1" Type="http://schemas.openxmlformats.org/officeDocument/2006/relationships/tags" Target="../tags/tag165.xm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70.xml"/><Relationship Id="rId2" Type="http://schemas.openxmlformats.org/officeDocument/2006/relationships/tags" Target="../tags/tag169.xml"/><Relationship Id="rId1" Type="http://schemas.openxmlformats.org/officeDocument/2006/relationships/tags" Target="../tags/tag168.xml"/></Relationships>
</file>

<file path=ppt/slides/_rels/slide19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73.xml"/><Relationship Id="rId2" Type="http://schemas.openxmlformats.org/officeDocument/2006/relationships/tags" Target="../tags/tag172.xml"/><Relationship Id="rId1" Type="http://schemas.openxmlformats.org/officeDocument/2006/relationships/tags" Target="../tags/tag171.xml"/></Relationships>
</file>

<file path=ppt/slides/_rels/slide20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76.xml"/><Relationship Id="rId3" Type="http://schemas.openxmlformats.org/officeDocument/2006/relationships/image" Target="../media/image2.png"/><Relationship Id="rId2" Type="http://schemas.openxmlformats.org/officeDocument/2006/relationships/tags" Target="../tags/tag175.xml"/><Relationship Id="rId1" Type="http://schemas.openxmlformats.org/officeDocument/2006/relationships/tags" Target="../tags/tag174.xml"/></Relationships>
</file>

<file path=ppt/slides/_rels/slide21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4.xml"/><Relationship Id="rId6" Type="http://schemas.openxmlformats.org/officeDocument/2006/relationships/tags" Target="../tags/tag180.xml"/><Relationship Id="rId5" Type="http://schemas.openxmlformats.org/officeDocument/2006/relationships/image" Target="../media/image4.png"/><Relationship Id="rId4" Type="http://schemas.openxmlformats.org/officeDocument/2006/relationships/tags" Target="../tags/tag179.xml"/><Relationship Id="rId3" Type="http://schemas.openxmlformats.org/officeDocument/2006/relationships/image" Target="../media/image3.png"/><Relationship Id="rId2" Type="http://schemas.openxmlformats.org/officeDocument/2006/relationships/tags" Target="../tags/tag178.xml"/><Relationship Id="rId1" Type="http://schemas.openxmlformats.org/officeDocument/2006/relationships/tags" Target="../tags/tag177.xml"/></Relationships>
</file>

<file path=ppt/slides/_rels/slide2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83.xml"/><Relationship Id="rId2" Type="http://schemas.openxmlformats.org/officeDocument/2006/relationships/tags" Target="../tags/tag182.xml"/><Relationship Id="rId1" Type="http://schemas.openxmlformats.org/officeDocument/2006/relationships/tags" Target="../tags/tag181.xml"/></Relationships>
</file>

<file path=ppt/slides/_rels/slide2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86.xml"/><Relationship Id="rId3" Type="http://schemas.openxmlformats.org/officeDocument/2006/relationships/image" Target="../media/image5.png"/><Relationship Id="rId2" Type="http://schemas.openxmlformats.org/officeDocument/2006/relationships/tags" Target="../tags/tag185.xml"/><Relationship Id="rId1" Type="http://schemas.openxmlformats.org/officeDocument/2006/relationships/tags" Target="../tags/tag184.xml"/></Relationships>
</file>

<file path=ppt/slides/_rels/slide2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89.xml"/><Relationship Id="rId2" Type="http://schemas.openxmlformats.org/officeDocument/2006/relationships/tags" Target="../tags/tag188.xml"/><Relationship Id="rId1" Type="http://schemas.openxmlformats.org/officeDocument/2006/relationships/tags" Target="../tags/tag187.xml"/></Relationships>
</file>

<file path=ppt/slides/_rels/slide2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92.xml"/><Relationship Id="rId2" Type="http://schemas.openxmlformats.org/officeDocument/2006/relationships/tags" Target="../tags/tag191.xml"/><Relationship Id="rId1" Type="http://schemas.openxmlformats.org/officeDocument/2006/relationships/tags" Target="../tags/tag190.xml"/></Relationships>
</file>

<file path=ppt/slides/_rels/slide2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4.xml"/><Relationship Id="rId4" Type="http://schemas.openxmlformats.org/officeDocument/2006/relationships/tags" Target="../tags/tag196.xml"/><Relationship Id="rId3" Type="http://schemas.openxmlformats.org/officeDocument/2006/relationships/tags" Target="../tags/tag195.xml"/><Relationship Id="rId2" Type="http://schemas.openxmlformats.org/officeDocument/2006/relationships/tags" Target="../tags/tag194.xml"/><Relationship Id="rId1" Type="http://schemas.openxmlformats.org/officeDocument/2006/relationships/tags" Target="../tags/tag193.xml"/></Relationships>
</file>

<file path=ppt/slides/_rels/slide2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199.xml"/><Relationship Id="rId2" Type="http://schemas.openxmlformats.org/officeDocument/2006/relationships/tags" Target="../tags/tag198.xml"/><Relationship Id="rId1" Type="http://schemas.openxmlformats.org/officeDocument/2006/relationships/tags" Target="../tags/tag197.xml"/></Relationships>
</file>

<file path=ppt/slides/_rels/slide2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tags" Target="../tags/tag203.xml"/><Relationship Id="rId4" Type="http://schemas.openxmlformats.org/officeDocument/2006/relationships/image" Target="../media/image6.png"/><Relationship Id="rId3" Type="http://schemas.openxmlformats.org/officeDocument/2006/relationships/tags" Target="../tags/tag202.xml"/><Relationship Id="rId2" Type="http://schemas.openxmlformats.org/officeDocument/2006/relationships/tags" Target="../tags/tag201.xml"/><Relationship Id="rId1" Type="http://schemas.openxmlformats.org/officeDocument/2006/relationships/tags" Target="../tags/tag200.xml"/></Relationships>
</file>

<file path=ppt/slides/_rels/slide2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206.xml"/><Relationship Id="rId3" Type="http://schemas.openxmlformats.org/officeDocument/2006/relationships/image" Target="../media/image7.png"/><Relationship Id="rId2" Type="http://schemas.openxmlformats.org/officeDocument/2006/relationships/tags" Target="../tags/tag205.xml"/><Relationship Id="rId1" Type="http://schemas.openxmlformats.org/officeDocument/2006/relationships/tags" Target="../tags/tag204.xml"/></Relationships>
</file>

<file path=ppt/slides/_rels/slide30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209.xml"/><Relationship Id="rId2" Type="http://schemas.openxmlformats.org/officeDocument/2006/relationships/tags" Target="../tags/tag208.xml"/><Relationship Id="rId1" Type="http://schemas.openxmlformats.org/officeDocument/2006/relationships/tags" Target="../tags/tag207.xml"/></Relationships>
</file>

<file path=ppt/slides/_rels/slide3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212.xml"/><Relationship Id="rId3" Type="http://schemas.openxmlformats.org/officeDocument/2006/relationships/image" Target="../media/image8.png"/><Relationship Id="rId2" Type="http://schemas.openxmlformats.org/officeDocument/2006/relationships/tags" Target="../tags/tag211.xml"/><Relationship Id="rId1" Type="http://schemas.openxmlformats.org/officeDocument/2006/relationships/tags" Target="../tags/tag210.xml"/></Relationships>
</file>

<file path=ppt/slides/_rels/slide32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215.xml"/><Relationship Id="rId2" Type="http://schemas.openxmlformats.org/officeDocument/2006/relationships/tags" Target="../tags/tag214.xml"/><Relationship Id="rId1" Type="http://schemas.openxmlformats.org/officeDocument/2006/relationships/tags" Target="../tags/tag213.xml"/></Relationships>
</file>

<file path=ppt/slides/_rels/slide3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218.xml"/><Relationship Id="rId2" Type="http://schemas.openxmlformats.org/officeDocument/2006/relationships/tags" Target="../tags/tag217.xml"/><Relationship Id="rId1" Type="http://schemas.openxmlformats.org/officeDocument/2006/relationships/tags" Target="../tags/tag216.xml"/></Relationships>
</file>

<file path=ppt/slides/_rels/slide3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tags" Target="../tags/tag221.xml"/><Relationship Id="rId2" Type="http://schemas.openxmlformats.org/officeDocument/2006/relationships/tags" Target="../tags/tag220.xml"/><Relationship Id="rId1" Type="http://schemas.openxmlformats.org/officeDocument/2006/relationships/tags" Target="../tags/tag219.xml"/></Relationships>
</file>

<file path=ppt/slides/_rels/slide3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13.xml"/><Relationship Id="rId3" Type="http://schemas.openxmlformats.org/officeDocument/2006/relationships/tags" Target="../tags/tag224.xml"/><Relationship Id="rId2" Type="http://schemas.openxmlformats.org/officeDocument/2006/relationships/tags" Target="../tags/tag223.xml"/><Relationship Id="rId1" Type="http://schemas.openxmlformats.org/officeDocument/2006/relationships/tags" Target="../tags/tag22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3.xml"/><Relationship Id="rId1" Type="http://schemas.openxmlformats.org/officeDocument/2006/relationships/image" Target="../media/image9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5.xml"/><Relationship Id="rId1" Type="http://schemas.openxmlformats.org/officeDocument/2006/relationships/hyperlink" Target="mailto:H.evans1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br>
              <a:rPr lang="en-US" altLang="en-US"/>
            </a:br>
            <a:br>
              <a:rPr lang="en-US" altLang="en-US"/>
            </a:br>
            <a:r>
              <a:rPr lang="en-US" altLang="en-US"/>
              <a:t>Week 9: Report Structure and Report Writing Guidance (Part I)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 sz="3200"/>
              <a:t>Assessment 2: Individual Report</a:t>
            </a:r>
            <a:br>
              <a:rPr lang="en-US" altLang="en-US"/>
            </a:br>
            <a:br>
              <a:rPr lang="en-US" altLang="en-US"/>
            </a:b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Today’s focus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pPr marL="0" indent="0">
              <a:buNone/>
            </a:pPr>
            <a:endParaRPr lang="en-US" altLang="en-US" sz="2800"/>
          </a:p>
          <a:p>
            <a:r>
              <a:rPr lang="en-US" altLang="en-US" sz="2800"/>
              <a:t>Revisit the requirements of Assessment 2</a:t>
            </a:r>
            <a:endParaRPr lang="en-US" altLang="en-US" sz="2800"/>
          </a:p>
          <a:p>
            <a:r>
              <a:rPr lang="en-US" altLang="en-US" sz="2800"/>
              <a:t>Understand what the report is really asking you to do</a:t>
            </a:r>
            <a:endParaRPr lang="en-US" altLang="en-US" sz="2800"/>
          </a:p>
          <a:p>
            <a:r>
              <a:rPr lang="en-US" altLang="en-US" sz="2800"/>
              <a:t>Identify common problems in current PowerPoints</a:t>
            </a:r>
            <a:endParaRPr lang="en-US" altLang="en-US" sz="2800"/>
          </a:p>
          <a:p>
            <a:r>
              <a:rPr lang="en-US" altLang="en-US" sz="2800"/>
              <a:t>Begin planning your own report</a:t>
            </a:r>
            <a:endParaRPr lang="en-US" altLang="en-US" sz="2800"/>
          </a:p>
          <a:p>
            <a:pPr marL="0" indent="0">
              <a:buNone/>
            </a:pPr>
            <a:endParaRPr lang="en-US" altLang="en-US" sz="2800"/>
          </a:p>
        </p:txBody>
      </p:sp>
    </p:spTree>
    <p:custDataLst>
      <p:tags r:id="rId3"/>
    </p:custData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Assessment 2</a:t>
            </a:r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507490" y="2456180"/>
            <a:ext cx="8344535" cy="176085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 b="1"/>
              <a:t>Assessment 2: r</a:t>
            </a:r>
            <a:r>
              <a:rPr lang="en-US" altLang="zh-CN" b="1"/>
              <a:t>eport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25880"/>
            <a:ext cx="10515600" cy="4351338"/>
          </a:xfrm>
        </p:spPr>
        <p:txBody>
          <a:bodyPr>
            <a:noAutofit/>
          </a:bodyPr>
          <a:p>
            <a:r>
              <a:rPr lang="en-US" altLang="en-US" sz="2400"/>
              <a:t>Critically assess </a:t>
            </a:r>
            <a:r>
              <a:rPr lang="en-US" altLang="en-US" sz="2400">
                <a:solidFill>
                  <a:srgbClr val="FF0000"/>
                </a:solidFill>
              </a:rPr>
              <a:t>project management tool</a:t>
            </a:r>
            <a:r>
              <a:rPr lang="en-US" altLang="en-US" sz="2400"/>
              <a:t>s and techniques for managing a project within an organisation</a:t>
            </a:r>
            <a:endParaRPr lang="en-US" altLang="en-US" sz="2400"/>
          </a:p>
          <a:p>
            <a:r>
              <a:rPr lang="en-US" altLang="en-US" sz="2400"/>
              <a:t>Critically discuss, </a:t>
            </a:r>
            <a:r>
              <a:rPr lang="en-US" altLang="en-US" sz="2400">
                <a:solidFill>
                  <a:srgbClr val="FF0000"/>
                </a:solidFill>
              </a:rPr>
              <a:t>using examples from the project</a:t>
            </a:r>
            <a:r>
              <a:rPr lang="en-US" altLang="en-US" sz="2400"/>
              <a:t>, </a:t>
            </a:r>
            <a:r>
              <a:rPr lang="en-US" altLang="en-US" sz="2400">
                <a:solidFill>
                  <a:srgbClr val="FF0000"/>
                </a:solidFill>
              </a:rPr>
              <a:t>how a range of tools and techniques were used t</a:t>
            </a:r>
            <a:r>
              <a:rPr lang="en-US" altLang="en-US" sz="2400"/>
              <a:t>o plan and implement the project</a:t>
            </a:r>
            <a:endParaRPr lang="en-US" altLang="en-US" sz="2400"/>
          </a:p>
          <a:p>
            <a:r>
              <a:rPr lang="en-US" altLang="en-US" sz="2400"/>
              <a:t>Critically discuss</a:t>
            </a:r>
            <a:r>
              <a:rPr lang="en-US" altLang="en-US" sz="2400">
                <a:solidFill>
                  <a:srgbClr val="FF0000"/>
                </a:solidFill>
              </a:rPr>
              <a:t> how the project plans were communicated</a:t>
            </a:r>
            <a:r>
              <a:rPr lang="en-US" altLang="en-US" sz="2400"/>
              <a:t> to appropriate stakeholders</a:t>
            </a:r>
            <a:endParaRPr lang="en-US" altLang="en-US" sz="2400"/>
          </a:p>
          <a:p>
            <a:r>
              <a:rPr lang="en-US" altLang="en-US" sz="2400"/>
              <a:t>Draw a conclusion identifying areas for</a:t>
            </a:r>
            <a:r>
              <a:rPr lang="en-US" altLang="en-US" sz="2400">
                <a:solidFill>
                  <a:srgbClr val="FF0000"/>
                </a:solidFill>
              </a:rPr>
              <a:t> future improvement</a:t>
            </a:r>
            <a:r>
              <a:rPr lang="en-US" altLang="en-US" sz="2400"/>
              <a:t> in managing a project within an organisation</a:t>
            </a:r>
            <a:endParaRPr lang="en-US" altLang="en-US"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What does “critical” mean here?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Autofit/>
          </a:bodyPr>
          <a:p>
            <a:endParaRPr lang="en-US" altLang="en-US" sz="800"/>
          </a:p>
          <a:p>
            <a:r>
              <a:rPr lang="en-US" altLang="en-US" sz="2300">
                <a:solidFill>
                  <a:srgbClr val="FF0000"/>
                </a:solidFill>
              </a:rPr>
              <a:t>Critical writing</a:t>
            </a:r>
            <a:r>
              <a:rPr lang="en-US" altLang="en-US" sz="2300"/>
              <a:t> does not mean being negative.</a:t>
            </a:r>
            <a:endParaRPr lang="en-US" altLang="en-US" sz="2300"/>
          </a:p>
          <a:p>
            <a:endParaRPr lang="en-US" altLang="en-US" sz="2300"/>
          </a:p>
          <a:p>
            <a:r>
              <a:rPr lang="en-US" altLang="en-US" sz="2300"/>
              <a:t>It means:</a:t>
            </a:r>
            <a:endParaRPr lang="en-US" altLang="en-US" sz="2300"/>
          </a:p>
          <a:p>
            <a:r>
              <a:rPr lang="en-US" altLang="en-US" sz="2300" i="1">
                <a:solidFill>
                  <a:srgbClr val="FF0000"/>
                </a:solidFill>
              </a:rPr>
              <a:t>explaining </a:t>
            </a:r>
            <a:r>
              <a:rPr lang="en-US" altLang="en-US" sz="2300" i="1"/>
              <a:t>clearly</a:t>
            </a:r>
            <a:endParaRPr lang="en-US" altLang="en-US" sz="2300" i="1"/>
          </a:p>
          <a:p>
            <a:r>
              <a:rPr lang="en-US" altLang="en-US" sz="2300" i="1">
                <a:solidFill>
                  <a:srgbClr val="FF0000"/>
                </a:solidFill>
              </a:rPr>
              <a:t>analysing </a:t>
            </a:r>
            <a:r>
              <a:rPr lang="en-US" altLang="en-US" sz="2300" i="1"/>
              <a:t>your choices</a:t>
            </a:r>
            <a:endParaRPr lang="en-US" altLang="en-US" sz="2300" i="1"/>
          </a:p>
          <a:p>
            <a:r>
              <a:rPr lang="en-US" altLang="en-US" sz="2300" i="1"/>
              <a:t>discussing </a:t>
            </a:r>
            <a:r>
              <a:rPr lang="en-US" altLang="en-US" sz="2300" i="1">
                <a:solidFill>
                  <a:srgbClr val="FF0000"/>
                </a:solidFill>
              </a:rPr>
              <a:t>strengths and weaknesses</a:t>
            </a:r>
            <a:endParaRPr lang="en-US" altLang="en-US" sz="2300" i="1">
              <a:solidFill>
                <a:srgbClr val="FF0000"/>
              </a:solidFill>
            </a:endParaRPr>
          </a:p>
          <a:p>
            <a:r>
              <a:rPr lang="en-US" altLang="en-US" sz="2300" i="1"/>
              <a:t>showing </a:t>
            </a:r>
            <a:r>
              <a:rPr lang="en-US" altLang="en-US" sz="2300" i="1">
                <a:solidFill>
                  <a:srgbClr val="FF0000"/>
                </a:solidFill>
              </a:rPr>
              <a:t>whether something worked well or not</a:t>
            </a:r>
            <a:endParaRPr lang="en-US" altLang="en-US" sz="2300" i="1">
              <a:solidFill>
                <a:srgbClr val="FF0000"/>
              </a:solidFill>
            </a:endParaRPr>
          </a:p>
          <a:p>
            <a:r>
              <a:rPr lang="en-US" altLang="en-US" sz="2300" i="1">
                <a:solidFill>
                  <a:srgbClr val="FF0000"/>
                </a:solidFill>
              </a:rPr>
              <a:t>justifying your judgement</a:t>
            </a:r>
            <a:r>
              <a:rPr lang="en-US" altLang="en-US" sz="2300" i="1"/>
              <a:t> with examples</a:t>
            </a:r>
            <a:endParaRPr lang="en-US" altLang="en-US" sz="2300" i="1"/>
          </a:p>
          <a:p>
            <a:endParaRPr lang="en-US" altLang="en-US" sz="1100" i="1"/>
          </a:p>
        </p:txBody>
      </p:sp>
    </p:spTree>
    <p:custDataLst>
      <p:tags r:id="rId3"/>
    </p:custData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pPr marL="0" indent="0">
              <a:buNone/>
            </a:pPr>
            <a:endParaRPr lang="en-US" altLang="en-US"/>
          </a:p>
          <a:p>
            <a:r>
              <a:rPr lang="en-US" altLang="en-US" sz="2400"/>
              <a:t>Not enough:</a:t>
            </a:r>
            <a:endParaRPr lang="en-US" altLang="en-US" sz="2400"/>
          </a:p>
          <a:p>
            <a:r>
              <a:rPr lang="en-US" altLang="en-US" sz="2400" i="1">
                <a:solidFill>
                  <a:srgbClr val="FF0000"/>
                </a:solidFill>
              </a:rPr>
              <a:t>“We used a Gantt Chart.”</a:t>
            </a:r>
            <a:endParaRPr lang="en-US" altLang="en-US" sz="2400" i="1">
              <a:solidFill>
                <a:srgbClr val="FF0000"/>
              </a:solidFill>
            </a:endParaRPr>
          </a:p>
          <a:p>
            <a:endParaRPr lang="en-US" altLang="en-US" sz="2400"/>
          </a:p>
          <a:p>
            <a:r>
              <a:rPr lang="en-US" altLang="en-US" sz="2400"/>
              <a:t>Better:</a:t>
            </a:r>
            <a:endParaRPr lang="en-US" altLang="en-US" sz="2400"/>
          </a:p>
          <a:p>
            <a:r>
              <a:rPr lang="en-US" altLang="en-US" sz="2400" i="1">
                <a:solidFill>
                  <a:srgbClr val="FF0000"/>
                </a:solidFill>
              </a:rPr>
              <a:t>“We used a Gantt Chart to organise tasks and deadlines. It was useful because it clarified sequencing, but it was limited because some task durations were difficult to estimate realistically.”</a:t>
            </a:r>
            <a:endParaRPr lang="en-US" altLang="en-US" sz="2400" i="1">
              <a:solidFill>
                <a:srgbClr val="FF0000"/>
              </a:solidFill>
            </a:endParaRPr>
          </a:p>
          <a:p>
            <a:endParaRPr lang="en-US" altLang="en-US" sz="2400" i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What is the difference between description and critical discussion?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Autofit/>
          </a:bodyPr>
          <a:p>
            <a:r>
              <a:rPr lang="en-US" altLang="en-US" sz="2000" b="1"/>
              <a:t>Description</a:t>
            </a:r>
            <a:endParaRPr lang="en-US" altLang="en-US" sz="2000" b="1"/>
          </a:p>
          <a:p>
            <a:r>
              <a:rPr lang="en-US" altLang="en-US" sz="2000" i="1">
                <a:solidFill>
                  <a:srgbClr val="FF0000"/>
                </a:solidFill>
              </a:rPr>
              <a:t>what</a:t>
            </a:r>
            <a:r>
              <a:rPr lang="en-US" altLang="en-US" sz="2000" i="1"/>
              <a:t> the project is</a:t>
            </a:r>
            <a:endParaRPr lang="en-US" altLang="en-US" sz="2000" i="1"/>
          </a:p>
          <a:p>
            <a:r>
              <a:rPr lang="en-US" altLang="en-US" sz="2000" i="1">
                <a:solidFill>
                  <a:srgbClr val="FF0000"/>
                </a:solidFill>
              </a:rPr>
              <a:t>what</a:t>
            </a:r>
            <a:r>
              <a:rPr lang="en-US" altLang="en-US" sz="2000" i="1"/>
              <a:t> tools were used</a:t>
            </a:r>
            <a:endParaRPr lang="en-US" altLang="en-US" sz="2000" i="1"/>
          </a:p>
          <a:p>
            <a:r>
              <a:rPr lang="en-US" altLang="en-US" sz="2000" i="1">
                <a:solidFill>
                  <a:srgbClr val="FF0000"/>
                </a:solidFill>
              </a:rPr>
              <a:t>what</a:t>
            </a:r>
            <a:r>
              <a:rPr lang="en-US" altLang="en-US" sz="2000" i="1"/>
              <a:t> happened</a:t>
            </a:r>
            <a:endParaRPr lang="en-US" altLang="en-US" sz="2000" i="1"/>
          </a:p>
          <a:p>
            <a:endParaRPr lang="en-US" altLang="en-US" sz="2000" i="1"/>
          </a:p>
          <a:p>
            <a:r>
              <a:rPr lang="en-US" altLang="en-US" sz="2000" b="1"/>
              <a:t>Critical discussion</a:t>
            </a:r>
            <a:endParaRPr lang="en-US" altLang="en-US" sz="2000" b="1"/>
          </a:p>
          <a:p>
            <a:r>
              <a:rPr lang="en-US" altLang="en-US" sz="2000" i="1">
                <a:solidFill>
                  <a:srgbClr val="FF0000"/>
                </a:solidFill>
              </a:rPr>
              <a:t>why</a:t>
            </a:r>
            <a:r>
              <a:rPr lang="en-US" altLang="en-US" sz="2000" i="1"/>
              <a:t> those tools were used</a:t>
            </a:r>
            <a:endParaRPr lang="en-US" altLang="en-US" sz="2000" i="1"/>
          </a:p>
          <a:p>
            <a:r>
              <a:rPr lang="en-US" altLang="en-US" sz="2000" i="1">
                <a:solidFill>
                  <a:srgbClr val="FF0000"/>
                </a:solidFill>
              </a:rPr>
              <a:t>how</a:t>
            </a:r>
            <a:r>
              <a:rPr lang="en-US" altLang="en-US" sz="2000" i="1"/>
              <a:t> useful they were</a:t>
            </a:r>
            <a:endParaRPr lang="en-US" altLang="en-US" sz="2000" i="1"/>
          </a:p>
          <a:p>
            <a:r>
              <a:rPr lang="en-US" altLang="en-US" sz="2000" i="1">
                <a:solidFill>
                  <a:srgbClr val="FF0000"/>
                </a:solidFill>
              </a:rPr>
              <a:t>what problems appeared</a:t>
            </a:r>
            <a:endParaRPr lang="en-US" altLang="en-US" sz="2000" i="1">
              <a:solidFill>
                <a:srgbClr val="FF0000"/>
              </a:solidFill>
            </a:endParaRPr>
          </a:p>
          <a:p>
            <a:r>
              <a:rPr lang="en-US" altLang="en-US" sz="2000" i="1">
                <a:solidFill>
                  <a:srgbClr val="FF0000"/>
                </a:solidFill>
              </a:rPr>
              <a:t>what could be improved</a:t>
            </a:r>
            <a:endParaRPr lang="en-US" altLang="en-US" sz="2000" i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 b="1"/>
              <a:t>Recommended Structure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04620"/>
            <a:ext cx="10515600" cy="4772660"/>
          </a:xfrm>
        </p:spPr>
        <p:txBody>
          <a:bodyPr>
            <a:noAutofit/>
          </a:bodyPr>
          <a:p>
            <a:r>
              <a:rPr lang="en-US" altLang="en-US" sz="1900"/>
              <a:t>Executive summary</a:t>
            </a:r>
            <a:endParaRPr lang="en-US" altLang="en-US" sz="1900"/>
          </a:p>
          <a:p>
            <a:r>
              <a:rPr lang="en-US" altLang="en-US" sz="1900"/>
              <a:t>Contents page</a:t>
            </a:r>
            <a:endParaRPr lang="en-US" altLang="en-US" sz="1900"/>
          </a:p>
          <a:p>
            <a:r>
              <a:rPr lang="en-US" altLang="en-US" sz="1900" b="1"/>
              <a:t>1. Introduction</a:t>
            </a:r>
            <a:endParaRPr lang="en-US" altLang="en-US" sz="1900" b="1"/>
          </a:p>
          <a:p>
            <a:r>
              <a:rPr lang="en-US" altLang="en-US" sz="1900" b="1"/>
              <a:t>2. Findings</a:t>
            </a:r>
            <a:endParaRPr lang="en-US" altLang="en-US" sz="1900" b="1"/>
          </a:p>
          <a:p>
            <a:r>
              <a:rPr lang="en-US" altLang="en-US" sz="1900" i="1"/>
              <a:t>2.1 Critical discussion of project management </a:t>
            </a:r>
            <a:r>
              <a:rPr lang="en-US" altLang="en-US" sz="1900" i="1">
                <a:solidFill>
                  <a:srgbClr val="FF0000"/>
                </a:solidFill>
              </a:rPr>
              <a:t>tools and techniques</a:t>
            </a:r>
            <a:r>
              <a:rPr lang="en-US" altLang="en-US" sz="1900" i="1"/>
              <a:t> in general</a:t>
            </a:r>
            <a:endParaRPr lang="en-US" altLang="en-US" sz="1900" i="1"/>
          </a:p>
          <a:p>
            <a:r>
              <a:rPr lang="en-US" altLang="en-US" sz="1900" i="1"/>
              <a:t>2.2 Critical discussion of</a:t>
            </a:r>
            <a:r>
              <a:rPr lang="en-US" altLang="en-US" sz="1900" i="1">
                <a:solidFill>
                  <a:srgbClr val="FF0000"/>
                </a:solidFill>
              </a:rPr>
              <a:t> how those tools were used</a:t>
            </a:r>
            <a:r>
              <a:rPr lang="en-US" altLang="en-US" sz="1900" i="1"/>
              <a:t> in the project</a:t>
            </a:r>
            <a:endParaRPr lang="en-US" altLang="en-US" sz="1900" i="1"/>
          </a:p>
          <a:p>
            <a:r>
              <a:rPr lang="en-US" altLang="en-US" sz="1900" i="1"/>
              <a:t>2.3 Communication and </a:t>
            </a:r>
            <a:r>
              <a:rPr lang="en-US" altLang="en-US" sz="1900" i="1">
                <a:solidFill>
                  <a:srgbClr val="FF0000"/>
                </a:solidFill>
              </a:rPr>
              <a:t>stakeholders</a:t>
            </a:r>
            <a:endParaRPr lang="en-US" altLang="en-US" sz="1900" i="1"/>
          </a:p>
          <a:p>
            <a:r>
              <a:rPr lang="en-US" altLang="en-US" sz="1900" b="1"/>
              <a:t>3. Conclusion</a:t>
            </a:r>
            <a:endParaRPr lang="en-US" altLang="en-US" sz="1900" b="1"/>
          </a:p>
          <a:p>
            <a:r>
              <a:rPr lang="en-US" altLang="en-US" sz="1900" b="1"/>
              <a:t>4. Future improvement</a:t>
            </a:r>
            <a:endParaRPr lang="en-US" altLang="en-US" sz="1900" b="1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Section 1: Introduction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 b="1"/>
              <a:t>Your introduction should explain:</a:t>
            </a:r>
            <a:endParaRPr lang="en-US" altLang="en-US" b="1"/>
          </a:p>
          <a:p>
            <a:endParaRPr lang="en-US" altLang="en-US" i="1"/>
          </a:p>
          <a:p>
            <a:r>
              <a:rPr lang="en-US" altLang="en-US" i="1">
                <a:solidFill>
                  <a:srgbClr val="FF0000"/>
                </a:solidFill>
              </a:rPr>
              <a:t>the project idea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the organisational/project context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the main aim of the project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the objectives of the project 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/>
          </a:p>
          <a:p>
            <a:pPr marL="0" indent="0">
              <a:buNone/>
            </a:pPr>
            <a:endParaRPr lang="en-US" altLang="en-US"/>
          </a:p>
          <a:p>
            <a:endParaRPr lang="en-US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/>
        <p:txBody>
          <a:bodyPr/>
          <a:p>
            <a:r>
              <a:rPr lang="en-US" altLang="en-US" b="1"/>
              <a:t>Avoid</a:t>
            </a:r>
            <a:endParaRPr lang="en-US" altLang="en-US" b="1"/>
          </a:p>
          <a:p>
            <a:endParaRPr lang="en-US" altLang="en-US"/>
          </a:p>
          <a:p>
            <a:r>
              <a:rPr lang="en-US" altLang="en-US" i="1"/>
              <a:t>writing too much background</a:t>
            </a:r>
            <a:endParaRPr lang="en-US" altLang="en-US" i="1"/>
          </a:p>
          <a:p>
            <a:r>
              <a:rPr lang="en-US" altLang="en-US" i="1"/>
              <a:t>describing everything in detail here</a:t>
            </a:r>
            <a:endParaRPr lang="en-US" altLang="en-US" i="1"/>
          </a:p>
          <a:p>
            <a:pPr marL="0" indent="0">
              <a:buNone/>
            </a:pPr>
            <a:endParaRPr lang="en-US" altLang="en-US"/>
          </a:p>
          <a:p>
            <a:endParaRPr lang="en-US" altLang="en-US"/>
          </a:p>
        </p:txBody>
      </p:sp>
    </p:spTree>
    <p:custDataLst>
      <p:tags r:id="rId4"/>
    </p:custData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Section 2.1: Tools and techniques in general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Autofit/>
          </a:bodyPr>
          <a:p>
            <a:r>
              <a:rPr lang="en-US" altLang="en-US" sz="2000" i="1"/>
              <a:t>scope management</a:t>
            </a:r>
            <a:endParaRPr lang="en-US" altLang="en-US" sz="2000" i="1"/>
          </a:p>
          <a:p>
            <a:r>
              <a:rPr lang="en-US" altLang="en-US" sz="2000" i="1"/>
              <a:t>stakeholder analysis</a:t>
            </a:r>
            <a:endParaRPr lang="en-US" altLang="en-US" sz="2000" i="1"/>
          </a:p>
          <a:p>
            <a:r>
              <a:rPr lang="en-US" altLang="en-US" sz="2000" i="1"/>
              <a:t>communication planning</a:t>
            </a:r>
            <a:endParaRPr lang="en-US" altLang="en-US" sz="2000" i="1"/>
          </a:p>
          <a:p>
            <a:r>
              <a:rPr lang="en-US" altLang="en-US" sz="2000" i="1"/>
              <a:t>WBS</a:t>
            </a:r>
            <a:endParaRPr lang="en-US" altLang="en-US" sz="2000" i="1"/>
          </a:p>
          <a:p>
            <a:r>
              <a:rPr lang="en-US" altLang="en-US" sz="2000" i="1"/>
              <a:t>Gantt Chart</a:t>
            </a:r>
            <a:endParaRPr lang="en-US" altLang="en-US" sz="2000" i="1"/>
          </a:p>
          <a:p>
            <a:r>
              <a:rPr lang="en-US" altLang="en-US" sz="2000" i="1"/>
              <a:t>risk management</a:t>
            </a:r>
            <a:endParaRPr lang="en-US" altLang="en-US" sz="2000" i="1"/>
          </a:p>
          <a:p>
            <a:r>
              <a:rPr lang="en-US" altLang="en-US" sz="2000" i="1"/>
              <a:t>Iron Triangle</a:t>
            </a:r>
            <a:endParaRPr lang="en-US" altLang="en-US" sz="2000" i="1"/>
          </a:p>
          <a:p>
            <a:r>
              <a:rPr lang="en-US" altLang="en-US" sz="2000" b="1">
                <a:solidFill>
                  <a:srgbClr val="FF0000"/>
                </a:solidFill>
                <a:sym typeface="+mn-ea"/>
              </a:rPr>
              <a:t>This section show general understanding of the analysis tools</a:t>
            </a:r>
            <a:r>
              <a:rPr lang="en-US" altLang="en-US" sz="2000">
                <a:solidFill>
                  <a:srgbClr val="FF0000"/>
                </a:solidFill>
                <a:sym typeface="+mn-ea"/>
              </a:rPr>
              <a:t>.</a:t>
            </a:r>
            <a:endParaRPr lang="en-US" altLang="en-US" sz="2000">
              <a:solidFill>
                <a:srgbClr val="FF0000"/>
              </a:solidFill>
            </a:endParaRPr>
          </a:p>
          <a:p>
            <a:endParaRPr lang="en-US" altLang="en-US" sz="2000" i="1"/>
          </a:p>
        </p:txBody>
      </p:sp>
    </p:spTree>
    <p:custDataLst>
      <p:tags r:id="rId3"/>
    </p:custData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Section 2.2: How the tools were used in your project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endParaRPr lang="en-US" altLang="en-US"/>
          </a:p>
          <a:p>
            <a:r>
              <a:rPr lang="en-US" altLang="en-US" b="1">
                <a:solidFill>
                  <a:srgbClr val="FF0000"/>
                </a:solidFill>
              </a:rPr>
              <a:t>This is where you connect theory to practice.</a:t>
            </a:r>
            <a:endParaRPr lang="en-US" altLang="en-US" b="1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 i="1"/>
              <a:t>which tools did you use?</a:t>
            </a:r>
            <a:endParaRPr lang="en-US" altLang="en-US" i="1"/>
          </a:p>
          <a:p>
            <a:r>
              <a:rPr lang="en-US" altLang="en-US" i="1"/>
              <a:t>how did you use them?</a:t>
            </a:r>
            <a:endParaRPr lang="en-US" altLang="en-US" i="1"/>
          </a:p>
          <a:p>
            <a:r>
              <a:rPr lang="en-US" altLang="en-US" i="1"/>
              <a:t>were they useful?</a:t>
            </a:r>
            <a:endParaRPr lang="en-US" altLang="en-US" i="1"/>
          </a:p>
          <a:p>
            <a:r>
              <a:rPr lang="en-US" altLang="en-US" i="1"/>
              <a:t>what difficulties did you have?</a:t>
            </a:r>
            <a:endParaRPr lang="en-US" altLang="en-US" i="1"/>
          </a:p>
          <a:p>
            <a:r>
              <a:rPr lang="en-US" altLang="en-US" i="1"/>
              <a:t>were some tools more useful than others?</a:t>
            </a:r>
            <a:endParaRPr lang="en-US" altLang="en-US"/>
          </a:p>
          <a:p>
            <a:r>
              <a:rPr lang="en-US" altLang="en-US"/>
              <a:t>use examples from your own group project.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Section 2.3: Communication and stakeholders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 i="1"/>
              <a:t>who the key stakeholders were</a:t>
            </a:r>
            <a:endParaRPr lang="en-US" altLang="en-US" i="1"/>
          </a:p>
          <a:p>
            <a:r>
              <a:rPr lang="en-US" altLang="en-US" i="1"/>
              <a:t>their level of interest and influence</a:t>
            </a:r>
            <a:endParaRPr lang="en-US" altLang="en-US" i="1"/>
          </a:p>
          <a:p>
            <a:r>
              <a:rPr lang="en-US" altLang="en-US" i="1"/>
              <a:t>how your group planned communication</a:t>
            </a:r>
            <a:endParaRPr lang="en-US" altLang="en-US" i="1"/>
          </a:p>
          <a:p>
            <a:r>
              <a:rPr lang="en-US" altLang="en-US" i="1"/>
              <a:t>whether that communication was appropriate</a:t>
            </a:r>
            <a:endParaRPr lang="en-US" altLang="en-US" i="1"/>
          </a:p>
          <a:p>
            <a:r>
              <a:rPr lang="en-US" altLang="en-US" i="1"/>
              <a:t>what could have been improved</a:t>
            </a:r>
            <a:endParaRPr lang="en-US" altLang="en-US" i="1"/>
          </a:p>
          <a:p>
            <a:endParaRPr lang="en-US" altLang="en-US" i="1"/>
          </a:p>
          <a:p>
            <a:pPr marL="0" indent="0">
              <a:buNone/>
            </a:pPr>
            <a:endParaRPr lang="en-US" altLang="en-US" i="1"/>
          </a:p>
          <a:p>
            <a:r>
              <a:rPr lang="en-US" altLang="en-US" i="1">
                <a:solidFill>
                  <a:srgbClr val="FF0000"/>
                </a:solidFill>
              </a:rPr>
              <a:t>Do not just list stakeholders but explain why they mattered.</a:t>
            </a:r>
            <a:endParaRPr lang="en-US" altLang="en-US" i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Section 3: Conclusion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p>
            <a:endParaRPr lang="en-US" altLang="en-US"/>
          </a:p>
          <a:p>
            <a:r>
              <a:rPr lang="en-US" altLang="en-US"/>
              <a:t>Your conclusion should not repeat the whole report.Instead, it should: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summarise the main findings</a:t>
            </a:r>
            <a:endParaRPr lang="en-US" altLang="en-US" i="1"/>
          </a:p>
          <a:p>
            <a:r>
              <a:rPr lang="en-US" altLang="en-US" i="1"/>
              <a:t>give an overall judgement on the project planning</a:t>
            </a:r>
            <a:endParaRPr lang="en-US" altLang="en-US" i="1"/>
          </a:p>
          <a:p>
            <a:r>
              <a:rPr lang="en-US" altLang="en-US" i="1"/>
              <a:t>show whether the tools were effective overall</a:t>
            </a:r>
            <a:endParaRPr lang="en-US" altLang="en-US" i="1"/>
          </a:p>
          <a:p>
            <a:endParaRPr lang="en-US" altLang="en-US" i="1"/>
          </a:p>
          <a:p>
            <a:r>
              <a:rPr lang="en-US" altLang="en-US">
                <a:solidFill>
                  <a:srgbClr val="FF0000"/>
                </a:solidFill>
              </a:rPr>
              <a:t>what is </a:t>
            </a:r>
            <a:r>
              <a:rPr lang="en-US" altLang="en-US">
                <a:solidFill>
                  <a:srgbClr val="FF0000"/>
                </a:solidFill>
              </a:rPr>
              <a:t>your final view of how this project was managed?</a:t>
            </a:r>
            <a:endParaRPr lang="en-US" altLang="en-US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>
                <a:sym typeface="+mn-ea"/>
              </a:rPr>
              <a:t>Section 4: Future improvement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Autofit/>
          </a:bodyPr>
          <a:p>
            <a:r>
              <a:rPr lang="en-US" altLang="en-US" sz="1500"/>
              <a:t>This section is very important.You should identify:</a:t>
            </a:r>
            <a:endParaRPr lang="en-US" altLang="en-US" sz="1500"/>
          </a:p>
          <a:p>
            <a:r>
              <a:rPr lang="en-US" altLang="en-US" sz="1500" i="1">
                <a:solidFill>
                  <a:srgbClr val="FF0000"/>
                </a:solidFill>
              </a:rPr>
              <a:t>what could be improved in future</a:t>
            </a:r>
            <a:endParaRPr lang="en-US" altLang="en-US" sz="1500" i="1">
              <a:solidFill>
                <a:srgbClr val="FF0000"/>
              </a:solidFill>
            </a:endParaRPr>
          </a:p>
          <a:p>
            <a:r>
              <a:rPr lang="en-US" altLang="en-US" sz="1500" i="1">
                <a:solidFill>
                  <a:srgbClr val="FF0000"/>
                </a:solidFill>
              </a:rPr>
              <a:t>what the project or team would do differently next time</a:t>
            </a:r>
            <a:endParaRPr lang="en-US" altLang="en-US" sz="1500" i="1">
              <a:solidFill>
                <a:srgbClr val="FF0000"/>
              </a:solidFill>
            </a:endParaRPr>
          </a:p>
          <a:p>
            <a:r>
              <a:rPr lang="en-US" altLang="en-US" sz="1500" i="1">
                <a:solidFill>
                  <a:srgbClr val="FF0000"/>
                </a:solidFill>
              </a:rPr>
              <a:t>what project management lessons have been learned</a:t>
            </a:r>
            <a:endParaRPr lang="en-US" altLang="en-US" sz="1500" i="1">
              <a:solidFill>
                <a:srgbClr val="FF0000"/>
              </a:solidFill>
            </a:endParaRPr>
          </a:p>
          <a:p>
            <a:endParaRPr lang="en-US" altLang="en-US" sz="1500" i="1"/>
          </a:p>
          <a:p>
            <a:r>
              <a:rPr lang="en-US" altLang="en-US" sz="1500"/>
              <a:t>This can include:</a:t>
            </a:r>
            <a:endParaRPr lang="en-US" altLang="en-US" sz="1500"/>
          </a:p>
          <a:p>
            <a:r>
              <a:rPr lang="en-US" altLang="en-US" sz="1500" i="1">
                <a:solidFill>
                  <a:srgbClr val="FF0000"/>
                </a:solidFill>
              </a:rPr>
              <a:t>more realistic scope</a:t>
            </a:r>
            <a:endParaRPr lang="en-US" altLang="en-US" sz="1500" i="1">
              <a:solidFill>
                <a:srgbClr val="FF0000"/>
              </a:solidFill>
            </a:endParaRPr>
          </a:p>
          <a:p>
            <a:r>
              <a:rPr lang="en-US" altLang="en-US" sz="1500" i="1">
                <a:solidFill>
                  <a:srgbClr val="FF0000"/>
                </a:solidFill>
              </a:rPr>
              <a:t>stronger stakeholder communication</a:t>
            </a:r>
            <a:endParaRPr lang="en-US" altLang="en-US" sz="1500" i="1">
              <a:solidFill>
                <a:srgbClr val="FF0000"/>
              </a:solidFill>
            </a:endParaRPr>
          </a:p>
          <a:p>
            <a:r>
              <a:rPr lang="en-US" altLang="en-US" sz="1500" i="1">
                <a:solidFill>
                  <a:srgbClr val="FF0000"/>
                </a:solidFill>
              </a:rPr>
              <a:t>better risk planning</a:t>
            </a:r>
            <a:endParaRPr lang="en-US" altLang="en-US" sz="1500" i="1">
              <a:solidFill>
                <a:srgbClr val="FF0000"/>
              </a:solidFill>
            </a:endParaRPr>
          </a:p>
          <a:p>
            <a:r>
              <a:rPr lang="en-US" altLang="en-US" sz="1500" i="1">
                <a:solidFill>
                  <a:srgbClr val="FF0000"/>
                </a:solidFill>
              </a:rPr>
              <a:t>improved budgeting</a:t>
            </a:r>
            <a:endParaRPr lang="en-US" altLang="en-US" sz="1500" i="1">
              <a:solidFill>
                <a:srgbClr val="FF0000"/>
              </a:solidFill>
            </a:endParaRPr>
          </a:p>
          <a:p>
            <a:r>
              <a:rPr lang="en-US" altLang="en-US" sz="1500" i="1">
                <a:solidFill>
                  <a:srgbClr val="FF0000"/>
                </a:solidFill>
              </a:rPr>
              <a:t>more detailed scheduling</a:t>
            </a:r>
            <a:endParaRPr lang="en-US" altLang="en-US" sz="1500" i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Common problems in current PowerPoints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/>
          </a:p>
        </p:txBody>
      </p:sp>
    </p:spTree>
    <p:custDataLst>
      <p:tags r:id="rId3"/>
    </p:custData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 altLang="en-US"/>
              <a:t>Attend-X Project Feedback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p>
            <a:r>
              <a:rPr lang="en-US" altLang="en-US"/>
              <a:t>Problem 1</a:t>
            </a:r>
            <a:r>
              <a:rPr lang="zh-CN" altLang="en-US"/>
              <a:t>：</a:t>
            </a:r>
            <a:r>
              <a:rPr lang="en-US" altLang="zh-CN"/>
              <a:t> </a:t>
            </a:r>
            <a:r>
              <a:rPr lang="en-US" altLang="en-US"/>
              <a:t> Scope and solution do not match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In the PowerPoint, the group says that:software development is out of scope; full university implementation is out of scope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But later, the solution includes: university login;one-device registration; automatic attendance recording; attendance report generation</a:t>
            </a:r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Problem 2: The deliverables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What is the core project deliverable for this project?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  <a:p>
            <a:r>
              <a:rPr lang="en-US" altLang="en-US" i="1"/>
              <a:t>a realistic project plan</a:t>
            </a:r>
            <a:endParaRPr lang="en-US" altLang="en-US" i="1"/>
          </a:p>
          <a:p>
            <a:r>
              <a:rPr lang="en-US" altLang="en-US" i="1"/>
              <a:t>a prototype concept</a:t>
            </a:r>
            <a:endParaRPr lang="en-US" altLang="en-US" i="1"/>
          </a:p>
          <a:p>
            <a:r>
              <a:rPr lang="en-US" altLang="en-US" i="1"/>
              <a:t>a small demonstration</a:t>
            </a:r>
            <a:endParaRPr lang="en-US" altLang="en-US" i="1"/>
          </a:p>
          <a:p>
            <a:r>
              <a:rPr lang="en-US" altLang="en-US" i="1"/>
              <a:t>a pilot proposal</a:t>
            </a:r>
            <a:endParaRPr lang="en-US" altLang="en-US" i="1"/>
          </a:p>
          <a:p>
            <a:r>
              <a:rPr lang="en-US" altLang="en-US" i="1"/>
              <a:t>Better approach</a:t>
            </a:r>
            <a:endParaRPr lang="en-US" altLang="en-US" i="1"/>
          </a:p>
          <a:p>
            <a:endParaRPr lang="en-US" altLang="en-US"/>
          </a:p>
          <a:p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Problem 3: Budget and funding are not convincing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p>
            <a:endParaRPr lang="en-US" altLang="en-US"/>
          </a:p>
          <a:p>
            <a:r>
              <a:rPr lang="en-US" altLang="en-US"/>
              <a:t>The project gives a budget of £3,600 and names external sponsors. However,</a:t>
            </a:r>
            <a:endParaRPr lang="en-US" altLang="en-US"/>
          </a:p>
          <a:p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the budget is not fully justified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the sponsors do not feel strongly connected to the project</a:t>
            </a:r>
            <a:endParaRPr lang="en-US" altLang="en-US" i="1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altLang="en-US" i="1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altLang="en-US" i="1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 b="1">
                <a:solidFill>
                  <a:srgbClr val="FF0000"/>
                </a:solidFill>
              </a:rPr>
              <a:t>A weak budget makes the whole project feel less credible.</a:t>
            </a:r>
            <a:endParaRPr lang="en-US" altLang="en-US" b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How to improve the budget section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/>
              <a:t>explain the logic much more clearly</a:t>
            </a:r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They need to show: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why each major cost is needed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how the total was estimated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why the sponsors would realistically support this project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 b="1">
                <a:solidFill>
                  <a:srgbClr val="FF0000"/>
                </a:solidFill>
              </a:rPr>
              <a:t>A budget should feel believable, not invented.</a:t>
            </a:r>
            <a:endParaRPr lang="en-US" altLang="en-US" b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G2 STEM Group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Problem 1: your aims are mostly broad and value-based, which is fine. But your objectives are still too general. Some of them still sound like aims or desired outcomes, rather than specific actions or targets.</a:t>
            </a:r>
            <a:endParaRPr lang="en-US" alt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60145" y="2644775"/>
            <a:ext cx="8404860" cy="411480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6" name="Title 5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sz="half" idx="1"/>
            <p:custDataLst>
              <p:tags r:id="rId2"/>
            </p:custDataLst>
          </p:nvPr>
        </p:nvPicPr>
        <p:blipFill>
          <a:blip r:embed="rId3"/>
          <a:srcRect l="18413" r="18413"/>
          <a:stretch>
            <a:fillRect/>
          </a:stretch>
        </p:blipFill>
        <p:spPr>
          <a:xfrm>
            <a:off x="608330" y="1501140"/>
            <a:ext cx="5177155" cy="4748530"/>
          </a:xfrm>
        </p:spPr>
      </p:pic>
      <p:pic>
        <p:nvPicPr>
          <p:cNvPr id="5" name="Content Placeholder 4"/>
          <p:cNvPicPr>
            <a:picLocks noChangeAspect="1"/>
          </p:cNvPicPr>
          <p:nvPr>
            <p:ph sz="half" idx="2"/>
            <p:custDataLst>
              <p:tags r:id="rId4"/>
            </p:custDataLst>
          </p:nvPr>
        </p:nvPicPr>
        <p:blipFill>
          <a:blip r:embed="rId5"/>
          <a:srcRect l="19305" r="19305"/>
          <a:stretch>
            <a:fillRect/>
          </a:stretch>
        </p:blipFill>
        <p:spPr>
          <a:xfrm>
            <a:off x="6096635" y="1501140"/>
            <a:ext cx="5491480" cy="4748530"/>
          </a:xfrm>
        </p:spPr>
      </p:pic>
    </p:spTree>
    <p:custDataLst>
      <p:tags r:id="rId6"/>
    </p:custData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Probelm 2: not a full operational programme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zh-CN" i="1">
                <a:solidFill>
                  <a:srgbClr val="FF0000"/>
                </a:solidFill>
              </a:rPr>
              <a:t>This is a</a:t>
            </a:r>
            <a:r>
              <a:rPr lang="zh-CN" altLang="en-US" i="1">
                <a:solidFill>
                  <a:srgbClr val="FF0000"/>
                </a:solidFill>
              </a:rPr>
              <a:t> </a:t>
            </a:r>
            <a:r>
              <a:rPr lang="en-US" altLang="en-US" i="1">
                <a:solidFill>
                  <a:srgbClr val="FF0000"/>
                </a:solidFill>
              </a:rPr>
              <a:t>project plan?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zh-CN" i="1">
                <a:solidFill>
                  <a:srgbClr val="FF0000"/>
                </a:solidFill>
              </a:rPr>
              <a:t>or a</a:t>
            </a:r>
            <a:r>
              <a:rPr lang="zh-CN" altLang="en-US" i="1">
                <a:solidFill>
                  <a:srgbClr val="FF0000"/>
                </a:solidFill>
              </a:rPr>
              <a:t> </a:t>
            </a:r>
            <a:r>
              <a:rPr lang="en-US" altLang="en-US" i="1">
                <a:solidFill>
                  <a:srgbClr val="FF0000"/>
                </a:solidFill>
              </a:rPr>
              <a:t>full operational programme?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zh-CN" i="1">
                <a:solidFill>
                  <a:srgbClr val="FF0000"/>
                </a:solidFill>
              </a:rPr>
              <a:t>or a</a:t>
            </a:r>
            <a:r>
              <a:rPr lang="zh-CN" altLang="en-US" i="1">
                <a:solidFill>
                  <a:srgbClr val="FF0000"/>
                </a:solidFill>
              </a:rPr>
              <a:t> </a:t>
            </a:r>
            <a:r>
              <a:rPr lang="en-US" altLang="en-US" i="1">
                <a:solidFill>
                  <a:srgbClr val="FF0000"/>
                </a:solidFill>
              </a:rPr>
              <a:t>proposal for future delivery?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/>
              <a:t>you </a:t>
            </a:r>
            <a:r>
              <a:rPr lang="en-US" altLang="en-US" b="1">
                <a:solidFill>
                  <a:srgbClr val="FF0000"/>
                </a:solidFill>
              </a:rPr>
              <a:t>are not expected to write as if the whole project has already been fully delivered in reality</a:t>
            </a:r>
            <a:r>
              <a:rPr lang="en-US" altLang="en-US"/>
              <a:t>. You are expected to </a:t>
            </a:r>
            <a:r>
              <a:rPr lang="en-US" altLang="en-US" b="1">
                <a:solidFill>
                  <a:srgbClr val="FF0000"/>
                </a:solidFill>
              </a:rPr>
              <a:t>critically discuss how project management tools and techniques were used </a:t>
            </a:r>
            <a:r>
              <a:rPr lang="en-US" altLang="en-US"/>
              <a:t>to design, plan and evaluate the project idea you developed in this module.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/>
              <a:t>Problem 3: </a:t>
            </a:r>
            <a:r>
              <a:rPr lang="en-US" altLang="en-US"/>
              <a:t>Stakeholder Classification Is Not Precise Enough</a:t>
            </a:r>
            <a:endParaRPr lang="en-US" alt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080135" y="1384300"/>
            <a:ext cx="9763125" cy="486537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In this presentation, the stakeholder section is detailed and shows effort. However, the main issue is not the number of stakeholders. The main issue is: </a:t>
            </a:r>
            <a:r>
              <a:rPr lang="en-US" altLang="en-US">
                <a:solidFill>
                  <a:srgbClr val="FF0000"/>
                </a:solidFill>
              </a:rPr>
              <a:t>the internal / external classification is not always logically convincing.</a:t>
            </a:r>
            <a:endParaRPr lang="en-US" altLang="en-US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Autofit/>
          </a:bodyPr>
          <a:p>
            <a:pPr marL="0" indent="0">
              <a:buNone/>
            </a:pPr>
            <a:r>
              <a:rPr lang="en-US" altLang="en-US" sz="1900"/>
              <a:t>In this project, some stakeholders were classified as internal, including:</a:t>
            </a:r>
            <a:endParaRPr lang="en-US" altLang="en-US" sz="1900"/>
          </a:p>
          <a:p>
            <a:endParaRPr lang="en-US" altLang="en-US" sz="1900"/>
          </a:p>
          <a:p>
            <a:r>
              <a:rPr lang="en-US" altLang="en-US" sz="1900" i="1">
                <a:solidFill>
                  <a:srgbClr val="FF0000"/>
                </a:solidFill>
              </a:rPr>
              <a:t>Sponsors</a:t>
            </a:r>
            <a:endParaRPr lang="en-US" altLang="en-US" sz="1900" i="1">
              <a:solidFill>
                <a:srgbClr val="FF0000"/>
              </a:solidFill>
            </a:endParaRPr>
          </a:p>
          <a:p>
            <a:r>
              <a:rPr lang="en-US" altLang="en-US" sz="1900" i="1">
                <a:solidFill>
                  <a:srgbClr val="FF0000"/>
                </a:solidFill>
              </a:rPr>
              <a:t>Educators</a:t>
            </a:r>
            <a:endParaRPr lang="en-US" altLang="en-US" sz="1900" i="1">
              <a:solidFill>
                <a:srgbClr val="FF0000"/>
              </a:solidFill>
            </a:endParaRPr>
          </a:p>
          <a:p>
            <a:r>
              <a:rPr lang="en-US" altLang="en-US" sz="1900" i="1">
                <a:solidFill>
                  <a:srgbClr val="FF0000"/>
                </a:solidFill>
              </a:rPr>
              <a:t>Teachers</a:t>
            </a:r>
            <a:endParaRPr lang="en-US" altLang="en-US" sz="1900" i="1">
              <a:solidFill>
                <a:srgbClr val="FF0000"/>
              </a:solidFill>
            </a:endParaRPr>
          </a:p>
          <a:p>
            <a:r>
              <a:rPr lang="en-US" altLang="en-US" sz="1900" i="1">
                <a:solidFill>
                  <a:srgbClr val="FF0000"/>
                </a:solidFill>
              </a:rPr>
              <a:t>Government</a:t>
            </a:r>
            <a:endParaRPr lang="en-US" altLang="en-US" sz="1900" i="1">
              <a:solidFill>
                <a:srgbClr val="FF0000"/>
              </a:solidFill>
            </a:endParaRPr>
          </a:p>
          <a:p>
            <a:r>
              <a:rPr lang="en-US" altLang="en-US" sz="1900" i="1">
                <a:solidFill>
                  <a:srgbClr val="FF0000"/>
                </a:solidFill>
              </a:rPr>
              <a:t>Health Care Professionals</a:t>
            </a:r>
            <a:endParaRPr lang="en-US" altLang="en-US" sz="1900" i="1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US" altLang="en-US" sz="1900"/>
          </a:p>
          <a:p>
            <a:r>
              <a:rPr lang="en-US" altLang="en-US" sz="1900"/>
              <a:t>These categories are not impossible, but they are not clearly justified. In many real project situations, these stakeholders would more naturally be treated as external stakeholders, unless there is a specific reason to classify them as internal.</a:t>
            </a:r>
            <a:endParaRPr lang="en-US" altLang="en-US" sz="1900"/>
          </a:p>
        </p:txBody>
      </p:sp>
    </p:spTree>
    <p:custDataLst>
      <p:tags r:id="rId3"/>
    </p:custData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itle 3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What is the difference between internal and external stakeholders?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/>
        <p:txBody>
          <a:bodyPr>
            <a:normAutofit fontScale="85000"/>
          </a:bodyPr>
          <a:p>
            <a:endParaRPr lang="en-US" altLang="en-US"/>
          </a:p>
          <a:p>
            <a:r>
              <a:rPr lang="en-US" altLang="en-US"/>
              <a:t>Internal stakeholders: these are usually people or groups inside the project organisation.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Examples:</a:t>
            </a:r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project team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internal management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staff directly employed by the organisation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internal departments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/>
          </a:p>
          <a:p>
            <a:endParaRPr lang="en-US" alt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/>
        <p:txBody>
          <a:bodyPr>
            <a:normAutofit fontScale="90000" lnSpcReduction="10000"/>
          </a:bodyPr>
          <a:p>
            <a:r>
              <a:rPr lang="en-US" altLang="en-US"/>
              <a:t>External stakeholders:these are usually people or groups outside the project organisation, but still affected by the project or able to influence it.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Examples:</a:t>
            </a:r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sponsors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customers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government bodies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suppliers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partner organisations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specialist service providers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 i="1">
              <a:solidFill>
                <a:srgbClr val="FF0000"/>
              </a:solidFill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r>
              <a:rPr lang="en-US" altLang="en-US"/>
              <a:t>If the stakeholder classification is not precise: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communication methods may not match stakeholder needs</a:t>
            </a:r>
            <a:endParaRPr lang="en-US" altLang="en-US" i="1"/>
          </a:p>
          <a:p>
            <a:r>
              <a:rPr lang="en-US" altLang="en-US" i="1"/>
              <a:t>prioritisation may become weak</a:t>
            </a:r>
            <a:endParaRPr lang="en-US" altLang="en-US" i="1"/>
          </a:p>
          <a:p>
            <a:r>
              <a:rPr lang="en-US" altLang="en-US" i="1"/>
              <a:t>influence and approval pathways may be misunderstood</a:t>
            </a:r>
            <a:endParaRPr lang="en-US" altLang="en-US" i="1"/>
          </a:p>
          <a:p>
            <a:r>
              <a:rPr lang="en-US" altLang="en-US" i="1"/>
              <a:t>the report will sound less analytical</a:t>
            </a:r>
            <a:endParaRPr lang="en-US" altLang="en-US" i="1"/>
          </a:p>
        </p:txBody>
      </p:sp>
    </p:spTree>
    <p:custDataLst>
      <p:tags r:id="rId3"/>
    </p:custData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/>
              <a:t>Problem 4: t</a:t>
            </a:r>
            <a:r>
              <a:rPr lang="en-US" altLang="en-US"/>
              <a:t>he critical discussion is present, but not yet deep enough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330" y="1156335"/>
            <a:ext cx="5176520" cy="6233160"/>
          </a:xfrm>
        </p:spPr>
        <p:txBody>
          <a:bodyPr>
            <a:noAutofit/>
          </a:bodyPr>
          <a:p>
            <a:r>
              <a:rPr lang="en-US" altLang="en-US" sz="1500">
                <a:solidFill>
                  <a:srgbClr val="FF0000"/>
                </a:solidFill>
              </a:rPr>
              <a:t>This group has done better than many others in attempting a critical assessment of WBS, Gantt Chart, stakeholder analysis and risk register.</a:t>
            </a:r>
            <a:r>
              <a:rPr lang="en-US" altLang="en-US" sz="1500"/>
              <a:t> However, the discussion still tends to remain at a fairly standard level: the tool is introduced, its benefits are stated, and then a general limitation is mentioned. </a:t>
            </a:r>
            <a:r>
              <a:rPr lang="en-US" altLang="en-US" sz="1500">
                <a:solidFill>
                  <a:srgbClr val="FF0000"/>
                </a:solidFill>
              </a:rPr>
              <a:t>What is still missing is a more project-specific critical layer, for example:</a:t>
            </a:r>
            <a:endParaRPr lang="en-US" altLang="en-US" sz="1500">
              <a:solidFill>
                <a:srgbClr val="FF0000"/>
              </a:solidFill>
            </a:endParaRPr>
          </a:p>
          <a:p>
            <a:r>
              <a:rPr lang="en-US" altLang="en-US" sz="1500" i="1"/>
              <a:t>which tool mattered most in this project and why</a:t>
            </a:r>
            <a:endParaRPr lang="en-US" altLang="en-US" sz="1500" i="1"/>
          </a:p>
          <a:p>
            <a:r>
              <a:rPr lang="en-US" altLang="en-US" sz="1500" i="1"/>
              <a:t>where the tool was insufficient on its own</a:t>
            </a:r>
            <a:endParaRPr lang="en-US" altLang="en-US" sz="1500" i="1"/>
          </a:p>
          <a:p>
            <a:r>
              <a:rPr lang="en-US" altLang="en-US" sz="1500" i="1"/>
              <a:t>what trade-offs emerged in practice</a:t>
            </a:r>
            <a:endParaRPr lang="en-US" altLang="en-US" sz="1500" i="1"/>
          </a:p>
          <a:p>
            <a:r>
              <a:rPr lang="en-US" altLang="en-US" sz="1500" i="1"/>
              <a:t>where the project complexity exceeded the planning tools</a:t>
            </a:r>
            <a:endParaRPr lang="en-US" altLang="en-US" sz="1500" i="1"/>
          </a:p>
          <a:p>
            <a:r>
              <a:rPr lang="en-US" altLang="en-US" sz="1500" i="1"/>
              <a:t>how the tools interacted with one another</a:t>
            </a:r>
            <a:endParaRPr lang="en-US" altLang="en-US" sz="1500" i="1"/>
          </a:p>
          <a:p>
            <a:r>
              <a:rPr lang="en-US" altLang="en-US" sz="1500" i="1"/>
              <a:t>what this means for future programme delivery</a:t>
            </a:r>
            <a:endParaRPr lang="en-US" altLang="en-US" sz="1500" i="1"/>
          </a:p>
          <a:p>
            <a:endParaRPr lang="en-US" altLang="en-US" sz="1500"/>
          </a:p>
        </p:txBody>
      </p:sp>
      <p:pic>
        <p:nvPicPr>
          <p:cNvPr id="4" name="Content Placeholder 3"/>
          <p:cNvPicPr>
            <a:picLocks noChangeAspect="1"/>
          </p:cNvPicPr>
          <p:nvPr>
            <p:ph sz="half" idx="2"/>
            <p:custDataLst>
              <p:tags r:id="rId3"/>
            </p:custDataLst>
          </p:nvPr>
        </p:nvPicPr>
        <p:blipFill>
          <a:blip r:embed="rId4"/>
          <a:srcRect l="23492" r="23492"/>
          <a:stretch>
            <a:fillRect/>
          </a:stretch>
        </p:blipFill>
        <p:spPr>
          <a:xfrm>
            <a:off x="5978525" y="1155700"/>
            <a:ext cx="5609590" cy="5459730"/>
          </a:xfrm>
        </p:spPr>
      </p:pic>
    </p:spTree>
    <p:custDataLst>
      <p:tags r:id="rId5"/>
    </p:custData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Group 3: </a:t>
            </a:r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598930" y="1489710"/>
            <a:ext cx="10210165" cy="4527550"/>
          </a:xfrm>
          <a:prstGeom prst="rect">
            <a:avLst/>
          </a:prstGeom>
        </p:spPr>
      </p:pic>
      <p:sp>
        <p:nvSpPr>
          <p:cNvPr id="5" name="Text Box 4"/>
          <p:cNvSpPr txBox="1"/>
          <p:nvPr/>
        </p:nvSpPr>
        <p:spPr>
          <a:xfrm>
            <a:off x="608400" y="1490400"/>
            <a:ext cx="4064000" cy="368300"/>
          </a:xfrm>
          <a:prstGeom prst="rect">
            <a:avLst/>
          </a:prstGeom>
        </p:spPr>
        <p:txBody>
          <a:bodyPr>
            <a:sp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altLang="zh-CN" sz="1800">
                <a:latin typeface="Arial" panose="020B0604020202020204" pitchFamily="34" charset="0"/>
                <a:ea typeface="Microsoft YaHei" panose="020B0503020204020204" charset="-122"/>
              </a:rPr>
              <a:t> </a:t>
            </a:r>
            <a:endParaRPr lang="en-US" altLang="zh-CN" sz="1800">
              <a:latin typeface="Arial" panose="020B0604020202020204" pitchFamily="34" charset="0"/>
              <a:ea typeface="Microsoft YaHei" panose="020B0503020204020204" charset="-122"/>
            </a:endParaRPr>
          </a:p>
        </p:txBody>
      </p:sp>
    </p:spTree>
    <p:custDataLst>
      <p:tags r:id="rId4"/>
    </p:custData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r>
              <a:rPr lang="en-US"/>
              <a:t>Problem1: 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The communication section includes many stakeholders and methods, which is positive. </a:t>
            </a:r>
            <a:r>
              <a:rPr lang="en-US" altLang="en-US">
                <a:solidFill>
                  <a:srgbClr val="FF0000"/>
                </a:solidFill>
              </a:rPr>
              <a:t>However, it is still mostly descriptive rather than analytical. In many cases, it says what channel will be used, but does not explain strongly enough:</a:t>
            </a:r>
            <a:endParaRPr lang="en-US" altLang="en-US">
              <a:solidFill>
                <a:srgbClr val="FF0000"/>
              </a:solidFill>
            </a:endParaRPr>
          </a:p>
          <a:p>
            <a:endParaRPr lang="en-US" altLang="en-US"/>
          </a:p>
          <a:p>
            <a:r>
              <a:rPr lang="en-US" altLang="en-US"/>
              <a:t>why that method is appropriate</a:t>
            </a:r>
            <a:endParaRPr lang="en-US" altLang="en-US"/>
          </a:p>
          <a:p>
            <a:r>
              <a:rPr lang="en-US" altLang="en-US"/>
              <a:t>what the purpose of the communication is</a:t>
            </a:r>
            <a:endParaRPr lang="en-US" altLang="en-US"/>
          </a:p>
          <a:p>
            <a:r>
              <a:rPr lang="en-US" altLang="en-US"/>
              <a:t>what level of detail each stakeholder actually needs</a:t>
            </a:r>
            <a:endParaRPr lang="en-US" altLang="en-US"/>
          </a:p>
          <a:p>
            <a:r>
              <a:rPr lang="en-US" altLang="en-US"/>
              <a:t>how communication supports decision-making and delivery control 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In other words, the plan lists communication actions, but the strategic logic behind them is still a bit thin</a:t>
            </a:r>
            <a:endParaRPr lang="en-US" altLang="en-US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767205" y="1490345"/>
            <a:ext cx="8650605" cy="4759325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/>
              <a:t>This group has made a real effort to include critical elements, especially in the risk, Iron Triangle, and WBS/Gantt sections. What is still missing is sharper judgement, for example:</a:t>
            </a:r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which tool was most valuable and why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where the planning assumptions are weakest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the most serious delivery vulnerability really is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what trade-offs the team would actually make if constraints tighten</a:t>
            </a:r>
            <a:endParaRPr lang="en-US" altLang="en-US" i="1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>
                <a:sym typeface="+mn-ea"/>
              </a:rPr>
              <a:t>How to move from project activity to report writing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lnSpcReduction="10000"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What did we do?</a:t>
            </a:r>
            <a:endParaRPr lang="en-US" altLang="en-US"/>
          </a:p>
          <a:p>
            <a:r>
              <a:rPr lang="en-US" altLang="en-US"/>
              <a:t>Why did we do it?</a:t>
            </a:r>
            <a:endParaRPr lang="en-US" altLang="en-US"/>
          </a:p>
          <a:p>
            <a:r>
              <a:rPr lang="en-US" altLang="en-US"/>
              <a:t>Was it effective?</a:t>
            </a:r>
            <a:endParaRPr lang="en-US" altLang="en-US"/>
          </a:p>
          <a:p>
            <a:r>
              <a:rPr lang="en-US" altLang="en-US"/>
              <a:t>What evidence do we have?</a:t>
            </a:r>
            <a:endParaRPr lang="en-US" altLang="en-US"/>
          </a:p>
          <a:p>
            <a:r>
              <a:rPr lang="en-US" altLang="en-US"/>
              <a:t>What problems did we face?</a:t>
            </a:r>
            <a:endParaRPr lang="en-US" altLang="en-US"/>
          </a:p>
          <a:p>
            <a:r>
              <a:rPr lang="en-US" altLang="en-US"/>
              <a:t>What would we improve?</a:t>
            </a:r>
            <a:endParaRPr lang="en-US" altLang="en-US"/>
          </a:p>
        </p:txBody>
      </p:sp>
    </p:spTree>
    <p:custDataLst>
      <p:tags r:id="rId3"/>
    </p:custData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/>
              <a:t>What evidence can you use in the report?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 fontScale="80000"/>
          </a:bodyPr>
          <a:p>
            <a:r>
              <a:rPr lang="en-US" altLang="en-US"/>
              <a:t>your project aim and objectives</a:t>
            </a:r>
            <a:endParaRPr lang="en-US" altLang="en-US"/>
          </a:p>
          <a:p>
            <a:r>
              <a:rPr lang="en-US" altLang="en-US"/>
              <a:t>stakeholder table</a:t>
            </a:r>
            <a:endParaRPr lang="en-US" altLang="en-US"/>
          </a:p>
          <a:p>
            <a:r>
              <a:rPr lang="en-US" altLang="en-US"/>
              <a:t>communication plan</a:t>
            </a:r>
            <a:endParaRPr lang="en-US" altLang="en-US"/>
          </a:p>
          <a:p>
            <a:r>
              <a:rPr lang="en-US" altLang="en-US"/>
              <a:t>WBS</a:t>
            </a:r>
            <a:endParaRPr lang="en-US" altLang="en-US"/>
          </a:p>
          <a:p>
            <a:r>
              <a:rPr lang="en-US" altLang="en-US"/>
              <a:t>Gantt Chart</a:t>
            </a:r>
            <a:endParaRPr lang="en-US" altLang="en-US"/>
          </a:p>
          <a:p>
            <a:r>
              <a:rPr lang="en-US" altLang="en-US"/>
              <a:t>budget</a:t>
            </a:r>
            <a:endParaRPr lang="en-US" altLang="en-US"/>
          </a:p>
          <a:p>
            <a:r>
              <a:rPr lang="en-US" altLang="en-US"/>
              <a:t>risk matrix</a:t>
            </a:r>
            <a:endParaRPr lang="en-US" altLang="en-US"/>
          </a:p>
          <a:p>
            <a:r>
              <a:rPr lang="en-US" altLang="en-US"/>
              <a:t>presentation materials</a:t>
            </a:r>
            <a:endParaRPr lang="en-US" altLang="en-US"/>
          </a:p>
          <a:p>
            <a:r>
              <a:rPr lang="en-US" altLang="en-US"/>
              <a:t>feedback or pilot evidence</a:t>
            </a:r>
            <a:endParaRPr lang="en-US" altLang="en-US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Do not just attach them. Explain them.</a:t>
            </a:r>
            <a:endParaRPr lang="en-US" altLang="en-US">
              <a:solidFill>
                <a:srgbClr val="FF0000"/>
              </a:solidFill>
            </a:endParaRPr>
          </a:p>
        </p:txBody>
      </p:sp>
    </p:spTree>
    <p:custDataLst>
      <p:tags r:id="rId3"/>
    </p:custData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330" y="465455"/>
            <a:ext cx="10968990" cy="753110"/>
          </a:xfrm>
        </p:spPr>
        <p:txBody>
          <a:bodyPr>
            <a:normAutofit fontScale="90000"/>
          </a:bodyPr>
          <a:p>
            <a:r>
              <a:rPr lang="en-US" altLang="en-US"/>
              <a:t>R</a:t>
            </a:r>
            <a:r>
              <a:rPr lang="en-US" altLang="en-US"/>
              <a:t>ecap of Week 9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>
            <a:normAutofit/>
          </a:bodyPr>
          <a:p>
            <a:r>
              <a:rPr lang="en-US" altLang="en-US" sz="2800"/>
              <a:t>Revisit the requirements of Assessment 2</a:t>
            </a:r>
            <a:endParaRPr lang="en-US" altLang="en-US" sz="2800"/>
          </a:p>
          <a:p>
            <a:r>
              <a:rPr lang="en-US" altLang="en-US" sz="2800"/>
              <a:t>Understand what the report is really asking you to do</a:t>
            </a:r>
            <a:endParaRPr lang="en-US" altLang="en-US" sz="2800"/>
          </a:p>
          <a:p>
            <a:r>
              <a:rPr lang="en-US" altLang="en-US" sz="2800"/>
              <a:t>Identify common problems in current PowerPoints</a:t>
            </a:r>
            <a:endParaRPr lang="en-US" altLang="en-US" sz="2800"/>
          </a:p>
          <a:p>
            <a:r>
              <a:rPr lang="en-US" altLang="en-US" sz="2800"/>
              <a:t>Begin planning your own report</a:t>
            </a:r>
            <a:endParaRPr lang="en-US" altLang="en-US" sz="2800"/>
          </a:p>
          <a:p>
            <a:pPr marL="0" indent="0">
              <a:buNone/>
            </a:pPr>
            <a:endParaRPr lang="en-US" altLang="en-US" sz="2800"/>
          </a:p>
        </p:txBody>
      </p:sp>
    </p:spTree>
    <p:custDataLst>
      <p:tags r:id="rId3"/>
    </p:custData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Cwestyniau</a:t>
            </a: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/Questions?</a:t>
            </a:r>
            <a:endParaRPr lang="en-GB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4262308" y="2157231"/>
            <a:ext cx="3667385" cy="2336163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3890" y="1914208"/>
            <a:ext cx="8229600" cy="1143000"/>
          </a:xfrm>
        </p:spPr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Many Thanks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78890" y="1339850"/>
            <a:ext cx="8931910" cy="3989070"/>
          </a:xfrm>
        </p:spPr>
        <p:txBody>
          <a:bodyPr/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/>
              <a:t>                                                  </a:t>
            </a:r>
            <a:endParaRPr lang="en-US"/>
          </a:p>
          <a:p>
            <a:pPr marL="0" indent="0">
              <a:buNone/>
            </a:pPr>
            <a:r>
              <a:rPr lang="en-US"/>
              <a:t>        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                Maggie: </a:t>
            </a:r>
            <a:r>
              <a:rPr lang="en-US"/>
              <a:t> 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l.zhang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@uwtsd.ac.uk</a:t>
            </a:r>
            <a:endParaRPr lang="en-US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7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9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9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9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0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1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1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24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</p:tagLst>
</file>

<file path=ppt/tags/tag125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12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127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4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7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7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8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8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9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9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9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9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9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9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0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20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0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0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1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1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1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1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2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2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24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heme/theme1.xml><?xml version="1.0" encoding="utf-8"?>
<a:theme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8817</Words>
  <Application>WPS Presentation</Application>
  <PresentationFormat>Widescreen</PresentationFormat>
  <Paragraphs>316</Paragraphs>
  <Slides>37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37</vt:i4>
      </vt:variant>
    </vt:vector>
  </HeadingPairs>
  <TitlesOfParts>
    <vt:vector size="49" baseType="lpstr">
      <vt:lpstr>Arial</vt:lpstr>
      <vt:lpstr>SimSun</vt:lpstr>
      <vt:lpstr>Wingdings</vt:lpstr>
      <vt:lpstr>Wingdings</vt:lpstr>
      <vt:lpstr>Microsoft YaHei</vt:lpstr>
      <vt:lpstr>Arial Unicode MS</vt:lpstr>
      <vt:lpstr>Calibri</vt:lpstr>
      <vt:lpstr>DengXian Light</vt:lpstr>
      <vt:lpstr>DengXian</vt:lpstr>
      <vt:lpstr>Calibri Light</vt:lpstr>
      <vt:lpstr>WPS</vt:lpstr>
      <vt:lpstr>1_WPS</vt:lpstr>
      <vt:lpstr>PowerPoint 演示文稿</vt:lpstr>
      <vt:lpstr>PowerPoint 演示文稿</vt:lpstr>
      <vt:lpstr>Assessment 2</vt:lpstr>
      <vt:lpstr>Assessment 2：report </vt:lpstr>
      <vt:lpstr>PowerPoint 演示文稿</vt:lpstr>
      <vt:lpstr>PowerPoint 演示文稿</vt:lpstr>
      <vt:lpstr>PowerPoint 演示文稿</vt:lpstr>
      <vt:lpstr>Recommended Structure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Today’s focus </vt:lpstr>
      <vt:lpstr>Cwestyniau/Questions?</vt:lpstr>
      <vt:lpstr>Many Thanks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_x000B_ Week 9: Report Structure and Report Writing Guidance </dc:title>
  <dc:creator>lan80</dc:creator>
  <cp:lastModifiedBy>Maggie</cp:lastModifiedBy>
  <cp:revision>24</cp:revision>
  <dcterms:created xsi:type="dcterms:W3CDTF">2026-06-24T23:25:57Z</dcterms:created>
  <dcterms:modified xsi:type="dcterms:W3CDTF">2026-06-25T12:14:51Z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1033-12.1.0.26880</vt:lpwstr>
  </property>
  <property fmtid="{D5CDD505-2E9C-101B-9397-08002B2CF9AE}" pid="3" name="ICV">
    <vt:lpwstr>6865F016203246DE91D23CF329A07376_11</vt:lpwstr>
  </property>
</Properties>
</file>