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426" r:id="rId2"/>
    <p:sldId id="283" r:id="rId3"/>
    <p:sldId id="324" r:id="rId4"/>
    <p:sldId id="275" r:id="rId5"/>
    <p:sldId id="276" r:id="rId6"/>
    <p:sldId id="278" r:id="rId7"/>
    <p:sldId id="325" r:id="rId8"/>
    <p:sldId id="326" r:id="rId9"/>
    <p:sldId id="423" r:id="rId10"/>
    <p:sldId id="327" r:id="rId11"/>
    <p:sldId id="265" r:id="rId12"/>
    <p:sldId id="362" r:id="rId13"/>
    <p:sldId id="269" r:id="rId14"/>
    <p:sldId id="296" r:id="rId15"/>
    <p:sldId id="297" r:id="rId16"/>
    <p:sldId id="328" r:id="rId17"/>
    <p:sldId id="340" r:id="rId18"/>
    <p:sldId id="370" r:id="rId19"/>
    <p:sldId id="393" r:id="rId20"/>
    <p:sldId id="273" r:id="rId21"/>
    <p:sldId id="298" r:id="rId22"/>
    <p:sldId id="401" r:id="rId23"/>
    <p:sldId id="402" r:id="rId24"/>
    <p:sldId id="404" r:id="rId25"/>
    <p:sldId id="405" r:id="rId26"/>
    <p:sldId id="409" r:id="rId27"/>
    <p:sldId id="412" r:id="rId28"/>
    <p:sldId id="414" r:id="rId29"/>
    <p:sldId id="421" r:id="rId30"/>
    <p:sldId id="422" r:id="rId31"/>
    <p:sldId id="329" r:id="rId32"/>
    <p:sldId id="282" r:id="rId33"/>
    <p:sldId id="425" r:id="rId34"/>
    <p:sldId id="42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ma Roberts (IMH)" initials="ER(" lastIdx="1" clrIdx="0">
    <p:extLst>
      <p:ext uri="{19B8F6BF-5375-455C-9EA6-DF929625EA0E}">
        <p15:presenceInfo xmlns:p15="http://schemas.microsoft.com/office/powerpoint/2012/main" userId="Emma Roberts (IMH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545" autoAdjust="0"/>
  </p:normalViewPr>
  <p:slideViewPr>
    <p:cSldViewPr>
      <p:cViewPr varScale="1">
        <p:scale>
          <a:sx n="114" d="100"/>
          <a:sy n="114" d="100"/>
        </p:scale>
        <p:origin x="30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1" d="100"/>
        <a:sy n="81" d="100"/>
      </p:scale>
      <p:origin x="0" y="-71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D56189-99E0-4B47-BFC5-571BBAF22E0B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07540-EC7D-4791-806E-E644BF33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9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606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F7D0D3EB-D970-4661-94FE-E9F8FA0838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260983BB-21C4-4C26-9F0F-1C2B1B2372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AA67527E-C275-4D3A-91C3-B038B4DD8A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745531C-804F-49F4-81C7-55B6FA056F81}" type="slidenum">
              <a:rPr lang="en-US" altLang="en-US" sz="1200"/>
              <a:pPr eaLnBrk="1" hangingPunct="1"/>
              <a:t>11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DD502BE4-F352-4BE7-B0B4-86B570F23B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F0AD5360-40C6-448B-A98D-AA217CF748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213D3134-4085-4F64-8E0C-474A00D08B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E4E5786-750F-4D1D-8C8B-80F7049FD722}" type="slidenum">
              <a:rPr lang="en-US" altLang="en-US" sz="1200"/>
              <a:pPr eaLnBrk="1" hangingPunct="1"/>
              <a:t>12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0526DA3E-6475-4C5D-A298-85E603346E0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35C1D4B8-DA7D-4F6A-AA8D-F144971A41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4E016951-6E47-4ED5-900B-1B63D8448A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492306F-3BF5-4397-9494-45AFA378BFD7}" type="slidenum">
              <a:rPr lang="en-US" altLang="en-US" sz="1200"/>
              <a:pPr eaLnBrk="1" hangingPunct="1"/>
              <a:t>13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F8DBF805-9571-4B6B-9600-11AD3DBAAA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DD42B990-D1A2-43D7-B5F2-4C8F473E2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7E4DC997-F106-4DD2-B76B-A7B0ED419B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478E36B-64BF-4AEF-BAE8-BCF294931203}" type="slidenum">
              <a:rPr lang="en-US" altLang="en-US" sz="1200"/>
              <a:pPr eaLnBrk="1" hangingPunct="1"/>
              <a:t>17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BBE573AB-56BF-4218-9726-43E8924D2F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DCF7648-670E-482C-8E4C-7CB3E29DA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4C1329F3-D5C2-4884-A73C-996EB7D2F4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B6E0098-0EEB-40BA-A12D-9738D3835997}" type="slidenum">
              <a:rPr lang="en-US" altLang="en-US" sz="1200"/>
              <a:pPr eaLnBrk="1" hangingPunct="1"/>
              <a:t>18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07AF040B-A22B-4714-8EE2-AD41EAA0C0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5AB09855-38D0-46B1-9C7B-89DB460ED0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3DC806E8-2CE9-450A-B6AB-9C63ECD11F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C1BA565-3D58-419F-ACB7-E652DE77380A}" type="slidenum">
              <a:rPr lang="en-US" altLang="en-US" sz="1200"/>
              <a:pPr eaLnBrk="1" hangingPunct="1"/>
              <a:t>19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4A7E4D9B-DC6F-41F0-9B7E-9EDFC1011B6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0DEC695C-6DC0-48A4-91CA-676AAC22B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6AD50-D304-484E-832D-764706C46D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6635C40-A876-4A12-85E5-26DEF026BAFF}" type="slidenum">
              <a:rPr lang="en-US" altLang="en-US" sz="1200"/>
              <a:pPr eaLnBrk="1" hangingPunct="1"/>
              <a:t>20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7CA941B6-626A-4C53-86C7-C9EDB10986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F813C355-6B1F-46CD-87EA-9ECFBA8BCB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DBF8C01F-AE58-4DF3-9F17-4E5AE97323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4C14B42-F2AC-4658-B598-3ACB4DF4C978}" type="slidenum">
              <a:rPr lang="en-US" altLang="en-US" sz="1200"/>
              <a:pPr eaLnBrk="1" hangingPunct="1"/>
              <a:t>22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5BFFE867-B8A5-468B-AC90-68C20ACED8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F887E136-E362-4083-90BB-03850DAB6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B697C2DA-C43D-4250-875B-A803105FB8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9AA1C95-E05C-4039-92F9-7E6C780BEB84}" type="slidenum">
              <a:rPr lang="en-US" altLang="en-US" sz="1200"/>
              <a:pPr eaLnBrk="1" hangingPunct="1"/>
              <a:t>23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1F038098-1A17-4BFC-AC25-6E5B73D5DB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B597E127-60F2-49E5-A617-A0923A91C4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3FB8993F-B7FE-4E17-A47B-E9C7505DAA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68C6E72-0963-4814-A034-CB020FAA1956}" type="slidenum">
              <a:rPr lang="en-US" altLang="en-US" sz="1200"/>
              <a:pPr eaLnBrk="1" hangingPunct="1"/>
              <a:t>24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>
            <a:extLst>
              <a:ext uri="{FF2B5EF4-FFF2-40B4-BE49-F238E27FC236}">
                <a16:creationId xmlns:a16="http://schemas.microsoft.com/office/drawing/2014/main" id="{E19A9D55-5D67-45C5-854B-7596E9161E7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>
            <a:extLst>
              <a:ext uri="{FF2B5EF4-FFF2-40B4-BE49-F238E27FC236}">
                <a16:creationId xmlns:a16="http://schemas.microsoft.com/office/drawing/2014/main" id="{F81A037A-072E-4FDA-95A0-C4A088867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80900" name="Slide Number Placeholder 3">
            <a:extLst>
              <a:ext uri="{FF2B5EF4-FFF2-40B4-BE49-F238E27FC236}">
                <a16:creationId xmlns:a16="http://schemas.microsoft.com/office/drawing/2014/main" id="{C33D512E-5274-48C9-BBB7-49CD11D812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A7D318B-B6FB-4C51-AAC7-FEB7417B8C01}" type="slidenum">
              <a:rPr lang="en-US" altLang="en-US" sz="1200"/>
              <a:pPr eaLnBrk="1" hangingPunct="1"/>
              <a:t>25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E21A910B-81ED-41A2-A04A-DB39F2CC11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31E4E747-DEBF-4960-BBA0-EA86E3DB16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F669ED20-4ACA-4C54-9F46-3DD15A1F24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F24D70D-C3A6-4C64-AB1A-DC55B553B4D3}" type="slidenum">
              <a:rPr lang="en-US" altLang="en-US" sz="1200"/>
              <a:pPr eaLnBrk="1" hangingPunct="1"/>
              <a:t>26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17B3D511-B6D3-4518-B230-D8108F2381F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9341F3D3-2B08-4097-81A6-4F205E1689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26BA3B7B-402E-474F-8F74-ED8C900158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20C4D05-32C3-410E-8956-AE1416A1211B}" type="slidenum">
              <a:rPr lang="en-US" altLang="en-US" sz="1200"/>
              <a:pPr eaLnBrk="1" hangingPunct="1"/>
              <a:t>27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>
            <a:extLst>
              <a:ext uri="{FF2B5EF4-FFF2-40B4-BE49-F238E27FC236}">
                <a16:creationId xmlns:a16="http://schemas.microsoft.com/office/drawing/2014/main" id="{D23D6248-F9BE-486C-9EE9-51F0A50BAF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>
            <a:extLst>
              <a:ext uri="{FF2B5EF4-FFF2-40B4-BE49-F238E27FC236}">
                <a16:creationId xmlns:a16="http://schemas.microsoft.com/office/drawing/2014/main" id="{A5686B76-C182-4094-8CBF-CC13F809F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90116" name="Slide Number Placeholder 3">
            <a:extLst>
              <a:ext uri="{FF2B5EF4-FFF2-40B4-BE49-F238E27FC236}">
                <a16:creationId xmlns:a16="http://schemas.microsoft.com/office/drawing/2014/main" id="{AF70BB26-89D2-4F6E-9795-29BBA641F4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57AF0FA-8A76-417D-97C1-4B4E8E9F4D56}" type="slidenum">
              <a:rPr lang="en-US" altLang="en-US" sz="1200"/>
              <a:pPr eaLnBrk="1" hangingPunct="1"/>
              <a:t>28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>
            <a:extLst>
              <a:ext uri="{FF2B5EF4-FFF2-40B4-BE49-F238E27FC236}">
                <a16:creationId xmlns:a16="http://schemas.microsoft.com/office/drawing/2014/main" id="{32ACFD3D-BD12-40BE-97F0-C86ADDF0DE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3" name="Notes Placeholder 2">
            <a:extLst>
              <a:ext uri="{FF2B5EF4-FFF2-40B4-BE49-F238E27FC236}">
                <a16:creationId xmlns:a16="http://schemas.microsoft.com/office/drawing/2014/main" id="{B3750161-48EB-4D4F-9C86-6CA1811F46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97284" name="Slide Number Placeholder 3">
            <a:extLst>
              <a:ext uri="{FF2B5EF4-FFF2-40B4-BE49-F238E27FC236}">
                <a16:creationId xmlns:a16="http://schemas.microsoft.com/office/drawing/2014/main" id="{54C3D5A7-681A-4CA6-A3DC-694DD8DD3F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FFBDF5E-BD0D-4F30-A1ED-057D4393A913}" type="slidenum">
              <a:rPr lang="en-US" altLang="en-US" sz="1200"/>
              <a:pPr eaLnBrk="1" hangingPunct="1"/>
              <a:t>29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>
            <a:extLst>
              <a:ext uri="{FF2B5EF4-FFF2-40B4-BE49-F238E27FC236}">
                <a16:creationId xmlns:a16="http://schemas.microsoft.com/office/drawing/2014/main" id="{EC6C707D-7A7D-4046-9880-88566B868B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8307" name="Notes Placeholder 2">
            <a:extLst>
              <a:ext uri="{FF2B5EF4-FFF2-40B4-BE49-F238E27FC236}">
                <a16:creationId xmlns:a16="http://schemas.microsoft.com/office/drawing/2014/main" id="{EADFCA95-D345-4EB7-9CE5-872FFEA9B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98308" name="Slide Number Placeholder 3">
            <a:extLst>
              <a:ext uri="{FF2B5EF4-FFF2-40B4-BE49-F238E27FC236}">
                <a16:creationId xmlns:a16="http://schemas.microsoft.com/office/drawing/2014/main" id="{BCF1E574-9DD4-4F20-B67C-BBA3DA72AD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94FE7F3-861D-4935-864A-DDA995C63A21}" type="slidenum">
              <a:rPr lang="en-US" altLang="en-US" sz="1200"/>
              <a:pPr eaLnBrk="1" hangingPunct="1"/>
              <a:t>30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8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88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55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0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6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8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28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560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9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3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36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2906"/>
            <a:ext cx="10363200" cy="9917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914400" y="1829225"/>
            <a:ext cx="5046133" cy="4343611"/>
          </a:xfrm>
        </p:spPr>
        <p:txBody>
          <a:bodyPr lIns="68589" tIns="34295" rIns="68589" bIns="34295"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31467" y="1829225"/>
            <a:ext cx="5046133" cy="4343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45E2B-5CCD-4041-8DFA-8CB3986500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70111"/>
            <a:ext cx="2540000" cy="456777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1FF9B-B8FA-4B94-9AF5-44A21DE05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70111"/>
            <a:ext cx="3860800" cy="456777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EB79F-48AF-4C06-B701-3E0E7C404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70111"/>
            <a:ext cx="2540000" cy="456777"/>
          </a:xfrm>
        </p:spPr>
        <p:txBody>
          <a:bodyPr/>
          <a:lstStyle>
            <a:lvl1pPr>
              <a:defRPr/>
            </a:lvl1pPr>
          </a:lstStyle>
          <a:p>
            <a:fld id="{DB6EE775-3A96-4A7C-A119-C143A1ADB1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1465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DC715-FDAB-4FC9-8BF7-21F78FB7F100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38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history.rochester.edu/steam/carnegie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1">
            <a:extLst>
              <a:ext uri="{FF2B5EF4-FFF2-40B4-BE49-F238E27FC236}">
                <a16:creationId xmlns:a16="http://schemas.microsoft.com/office/drawing/2014/main" id="{5C87CFCF-DC78-4889-BB58-E2D1EBDB5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616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27448" y="1600201"/>
            <a:ext cx="10081120" cy="4421087"/>
          </a:xfrm>
        </p:spPr>
        <p:txBody>
          <a:bodyPr>
            <a:normAutofit/>
          </a:bodyPr>
          <a:lstStyle/>
          <a:p>
            <a:pPr marL="0" lvl="0" indent="0" algn="just" fontAlgn="base" hangingPunc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analyse the philosophical underpinnings of contemporary management practice and the different contexts, perspectives and paradigms on management; </a:t>
            </a:r>
          </a:p>
          <a:p>
            <a:pPr marL="0" lvl="0" indent="0" algn="just" fontAlgn="base" hangingPunct="0">
              <a:buNone/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fontAlgn="base" hangingPunc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examine and evaluate and the views of major academic and management theorists; </a:t>
            </a:r>
          </a:p>
          <a:p>
            <a:pPr marL="0" lvl="0" indent="0" algn="just" fontAlgn="base" hangingPunct="0">
              <a:buNone/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fontAlgn="base" hangingPunc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apply underpinning management theory to current and emerging debates in management practice.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77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CE0E1-E7B4-4DE3-953F-0B9362B80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E3608-C619-4A28-8337-1D6DA5922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can I hear a little about your experience and what your organizational roles have been?</a:t>
            </a:r>
          </a:p>
          <a:p>
            <a:r>
              <a:rPr lang="en-US" dirty="0"/>
              <a:t>Either as a chat message or speak to camera.</a:t>
            </a: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1957E6DA-D825-43B0-8CA9-68465D93166A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1255922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694445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2" name="Picture 4" descr="offic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75" b="12763"/>
          <a:stretch/>
        </p:blipFill>
        <p:spPr bwMode="auto">
          <a:xfrm>
            <a:off x="0" y="923783"/>
            <a:ext cx="12192000" cy="596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125592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Typical Working Conditions?</a:t>
            </a: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0" y="4810125"/>
            <a:ext cx="4321175" cy="204787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>
                <a:solidFill>
                  <a:schemeClr val="bg1"/>
                </a:solidFill>
              </a:rPr>
              <a:t>5-day week/ 40 hours</a:t>
            </a:r>
          </a:p>
          <a:p>
            <a:pPr>
              <a:spcBef>
                <a:spcPct val="50000"/>
              </a:spcBef>
            </a:pPr>
            <a:r>
              <a:rPr lang="en-GB" sz="1600" dirty="0">
                <a:solidFill>
                  <a:schemeClr val="bg1"/>
                </a:solidFill>
              </a:rPr>
              <a:t>Minimum wage</a:t>
            </a:r>
          </a:p>
          <a:p>
            <a:pPr>
              <a:spcBef>
                <a:spcPct val="50000"/>
              </a:spcBef>
            </a:pPr>
            <a:r>
              <a:rPr lang="en-GB" sz="1600" dirty="0">
                <a:solidFill>
                  <a:schemeClr val="bg1"/>
                </a:solidFill>
              </a:rPr>
              <a:t>Four weeks paid annual leave, </a:t>
            </a:r>
          </a:p>
          <a:p>
            <a:pPr>
              <a:spcBef>
                <a:spcPct val="50000"/>
              </a:spcBef>
            </a:pPr>
            <a:r>
              <a:rPr lang="en-GB" sz="1600" dirty="0">
                <a:solidFill>
                  <a:schemeClr val="bg1"/>
                </a:solidFill>
              </a:rPr>
              <a:t>Sick pay and maternity and paternity leave.</a:t>
            </a:r>
          </a:p>
          <a:p>
            <a:pPr>
              <a:spcBef>
                <a:spcPct val="50000"/>
              </a:spcBef>
            </a:pPr>
            <a:r>
              <a:rPr lang="en-GB" sz="1600" dirty="0">
                <a:solidFill>
                  <a:schemeClr val="bg1"/>
                </a:solidFill>
              </a:rPr>
              <a:t>All employers have a duty to take care of the health and safety of all their employees. </a:t>
            </a:r>
          </a:p>
        </p:txBody>
      </p:sp>
    </p:spTree>
    <p:extLst>
      <p:ext uri="{BB962C8B-B14F-4D97-AF65-F5344CB8AC3E}">
        <p14:creationId xmlns:p14="http://schemas.microsoft.com/office/powerpoint/2010/main" val="259600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AutoShape 2" descr="9k="/>
          <p:cNvSpPr>
            <a:spLocks noChangeAspect="1" noChangeArrowheads="1"/>
          </p:cNvSpPr>
          <p:nvPr/>
        </p:nvSpPr>
        <p:spPr bwMode="auto">
          <a:xfrm>
            <a:off x="4786314" y="255746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5" name="AutoShape 3" descr="9k="/>
          <p:cNvSpPr>
            <a:spLocks noChangeAspect="1" noChangeArrowheads="1"/>
          </p:cNvSpPr>
          <p:nvPr/>
        </p:nvSpPr>
        <p:spPr bwMode="auto">
          <a:xfrm>
            <a:off x="4786314" y="255746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9396" name="Picture 4" descr="_46851844_dundeeheritagetrust00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5" t="1" b="32287"/>
          <a:stretch/>
        </p:blipFill>
        <p:spPr bwMode="auto">
          <a:xfrm>
            <a:off x="-80956" y="1052736"/>
            <a:ext cx="12272956" cy="579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8084017" y="4571743"/>
            <a:ext cx="4140200" cy="2271391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Working day of 14 hours</a:t>
            </a:r>
          </a:p>
          <a:p>
            <a:r>
              <a:rPr lang="en-GB" sz="2400" dirty="0">
                <a:solidFill>
                  <a:schemeClr val="bg1"/>
                </a:solidFill>
              </a:rPr>
              <a:t>Sunday off </a:t>
            </a:r>
          </a:p>
          <a:p>
            <a:r>
              <a:rPr lang="en-GB" sz="2400" dirty="0">
                <a:solidFill>
                  <a:schemeClr val="bg1"/>
                </a:solidFill>
              </a:rPr>
              <a:t>2 days holiday per year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en-GB" sz="2400" dirty="0">
                <a:solidFill>
                  <a:schemeClr val="bg1"/>
                </a:solidFill>
              </a:rPr>
              <a:t>Diseases such as bronchitis, pneumonia and tuberculosis were rife.</a:t>
            </a: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326D4CE6-4422-4691-93ED-B3C7765B8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1714" y="14866"/>
            <a:ext cx="12272955" cy="14773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>
                <a:solidFill>
                  <a:schemeClr val="bg1"/>
                </a:solidFill>
              </a:rPr>
              <a:t>Working Life in 1800s</a:t>
            </a:r>
          </a:p>
          <a:p>
            <a:pPr algn="ctr">
              <a:spcBef>
                <a:spcPct val="50000"/>
              </a:spcBef>
            </a:pPr>
            <a:r>
              <a:rPr lang="en-GB" sz="3600" dirty="0">
                <a:solidFill>
                  <a:schemeClr val="bg1"/>
                </a:solidFill>
              </a:rPr>
              <a:t>Prior to a protective regulatory environment</a:t>
            </a:r>
          </a:p>
        </p:txBody>
      </p:sp>
    </p:spTree>
    <p:extLst>
      <p:ext uri="{BB962C8B-B14F-4D97-AF65-F5344CB8AC3E}">
        <p14:creationId xmlns:p14="http://schemas.microsoft.com/office/powerpoint/2010/main" val="943597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0_post_card_views_unidentified_forth_bridge_118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99"/>
          <a:stretch>
            <a:fillRect/>
          </a:stretch>
        </p:blipFill>
        <p:spPr bwMode="auto">
          <a:xfrm>
            <a:off x="2792412" y="9525"/>
            <a:ext cx="9399588" cy="68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491" name="Rectangle 3"/>
          <p:cNvSpPr>
            <a:spLocks noGrp="1" noChangeArrowheads="1"/>
          </p:cNvSpPr>
          <p:nvPr>
            <p:ph type="title"/>
          </p:nvPr>
        </p:nvSpPr>
        <p:spPr>
          <a:xfrm>
            <a:off x="5316537" y="9525"/>
            <a:ext cx="6875463" cy="836613"/>
          </a:xfrm>
        </p:spPr>
        <p:txBody>
          <a:bodyPr/>
          <a:lstStyle/>
          <a:p>
            <a:r>
              <a:rPr lang="en-GB" sz="3200" dirty="0"/>
              <a:t>The Forth Bridge (built 1883-1890)</a:t>
            </a:r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2999656" cy="6867524"/>
          </a:xfrm>
          <a:solidFill>
            <a:schemeClr val="tx2"/>
          </a:solidFill>
        </p:spPr>
        <p:txBody>
          <a:bodyPr/>
          <a:lstStyle/>
          <a:p>
            <a:pPr>
              <a:lnSpc>
                <a:spcPct val="80000"/>
              </a:lnSpc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bg1"/>
                </a:solidFill>
              </a:rPr>
              <a:t>More than 4,600 workers were employed to work on the bridge at the peak of its construction. </a:t>
            </a:r>
          </a:p>
          <a:p>
            <a:pPr>
              <a:lnSpc>
                <a:spcPct val="80000"/>
              </a:lnSpc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bg1"/>
                </a:solidFill>
              </a:rPr>
              <a:t>A </a:t>
            </a:r>
            <a:r>
              <a:rPr lang="en-GB" sz="2000" b="1" u="sng" dirty="0">
                <a:solidFill>
                  <a:schemeClr val="bg1"/>
                </a:solidFill>
              </a:rPr>
              <a:t>work accident</a:t>
            </a:r>
            <a:r>
              <a:rPr lang="en-GB" sz="2000" dirty="0">
                <a:solidFill>
                  <a:schemeClr val="bg1"/>
                </a:solidFill>
              </a:rPr>
              <a:t> book recording all those who were hurt or suffered sickness during the seven years of construction.</a:t>
            </a:r>
          </a:p>
          <a:p>
            <a:pPr>
              <a:lnSpc>
                <a:spcPct val="80000"/>
              </a:lnSpc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bg1"/>
                </a:solidFill>
              </a:rPr>
              <a:t>How many accidents? 	26,000                             </a:t>
            </a:r>
          </a:p>
          <a:p>
            <a:pPr>
              <a:lnSpc>
                <a:spcPct val="80000"/>
              </a:lnSpc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bg1"/>
                </a:solidFill>
              </a:rPr>
              <a:t>How many deaths?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000" dirty="0">
                <a:solidFill>
                  <a:schemeClr val="bg1"/>
                </a:solidFill>
              </a:rPr>
              <a:t>	78</a:t>
            </a:r>
          </a:p>
        </p:txBody>
      </p:sp>
    </p:spTree>
    <p:extLst>
      <p:ext uri="{BB962C8B-B14F-4D97-AF65-F5344CB8AC3E}">
        <p14:creationId xmlns:p14="http://schemas.microsoft.com/office/powerpoint/2010/main" val="634453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3392" y="692696"/>
            <a:ext cx="7772400" cy="942975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What is management?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351088" y="2205039"/>
            <a:ext cx="7734300" cy="4359275"/>
          </a:xfrm>
        </p:spPr>
        <p:txBody>
          <a:bodyPr/>
          <a:lstStyle/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What do managers do?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Why do organisations need management?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What roles does a manager play?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What makes a good manager?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Is management the same as leadership?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en-GB" sz="2800"/>
              <a:t>How do management styles differ?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3392" y="548680"/>
            <a:ext cx="8353425" cy="1296988"/>
          </a:xfrm>
        </p:spPr>
        <p:txBody>
          <a:bodyPr rtlCol="0">
            <a:normAutofit fontScale="90000"/>
          </a:bodyPr>
          <a:lstStyle/>
          <a:p>
            <a:pPr algn="l">
              <a:defRPr/>
            </a:pPr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Why do organisations need management?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135188" y="2133600"/>
            <a:ext cx="7872412" cy="43195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to ensure the organisation serves its basic purpose</a:t>
            </a:r>
          </a:p>
          <a:p>
            <a:pPr>
              <a:lnSpc>
                <a:spcPct val="90000"/>
              </a:lnSpc>
            </a:pPr>
            <a:r>
              <a:rPr lang="en-GB" sz="2400"/>
              <a:t>to design and maintain the stability of operations</a:t>
            </a:r>
          </a:p>
          <a:p>
            <a:pPr>
              <a:lnSpc>
                <a:spcPct val="90000"/>
              </a:lnSpc>
            </a:pPr>
            <a:r>
              <a:rPr lang="en-GB" sz="2400"/>
              <a:t>to adapt the organisation in response to environment</a:t>
            </a:r>
          </a:p>
          <a:p>
            <a:pPr>
              <a:lnSpc>
                <a:spcPct val="90000"/>
              </a:lnSpc>
            </a:pPr>
            <a:r>
              <a:rPr lang="en-GB" sz="2400"/>
              <a:t>to ensure the needs of the shareholders are met</a:t>
            </a:r>
          </a:p>
          <a:p>
            <a:pPr>
              <a:lnSpc>
                <a:spcPct val="90000"/>
              </a:lnSpc>
            </a:pPr>
            <a:r>
              <a:rPr lang="en-GB" sz="2400"/>
              <a:t>to serve as a link between organisation and environment</a:t>
            </a:r>
          </a:p>
          <a:p>
            <a:pPr>
              <a:lnSpc>
                <a:spcPct val="90000"/>
              </a:lnSpc>
            </a:pPr>
            <a:r>
              <a:rPr lang="en-GB" sz="2400"/>
              <a:t>as formal authority</a:t>
            </a:r>
          </a:p>
          <a:p>
            <a:pPr algn="r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(Mintzberg in Mullins 2010 p.439)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0794B-2EC7-4947-9F95-07685A90E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4118248" cy="634082"/>
          </a:xfrm>
        </p:spPr>
        <p:txBody>
          <a:bodyPr>
            <a:normAutofit fontScale="90000"/>
          </a:bodyPr>
          <a:lstStyle/>
          <a:p>
            <a:r>
              <a:rPr lang="en-US" dirty="0"/>
              <a:t>Consider…….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44B4D-60BD-49D4-A47F-C54614BA5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49685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How the idea of management developed?</a:t>
            </a:r>
          </a:p>
          <a:p>
            <a:endParaRPr lang="en-US" dirty="0"/>
          </a:p>
          <a:p>
            <a:r>
              <a:rPr lang="en-US" dirty="0"/>
              <a:t>How does this differ from leadership?</a:t>
            </a:r>
          </a:p>
          <a:p>
            <a:endParaRPr lang="en-US" dirty="0"/>
          </a:p>
          <a:p>
            <a:r>
              <a:rPr lang="en-US" dirty="0"/>
              <a:t>Considers varying theoretical perspectives and key theorists.</a:t>
            </a:r>
          </a:p>
          <a:p>
            <a:endParaRPr lang="en-US" dirty="0"/>
          </a:p>
          <a:p>
            <a:r>
              <a:rPr lang="en-US" dirty="0"/>
              <a:t>Explores the context of </a:t>
            </a:r>
            <a:r>
              <a:rPr lang="en-US" dirty="0" err="1"/>
              <a:t>organisations</a:t>
            </a:r>
            <a:r>
              <a:rPr lang="en-US" dirty="0"/>
              <a:t> such as the Industrial Revolutions.</a:t>
            </a:r>
          </a:p>
          <a:p>
            <a:endParaRPr lang="en-GB" dirty="0"/>
          </a:p>
          <a:p>
            <a:r>
              <a:rPr lang="en-GB" dirty="0"/>
              <a:t>Examines the impact on HRM and how organisations manage across cultures.</a:t>
            </a:r>
          </a:p>
        </p:txBody>
      </p:sp>
    </p:spTree>
    <p:extLst>
      <p:ext uri="{BB962C8B-B14F-4D97-AF65-F5344CB8AC3E}">
        <p14:creationId xmlns:p14="http://schemas.microsoft.com/office/powerpoint/2010/main" val="2155963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479376" y="274639"/>
            <a:ext cx="6840759" cy="2578297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Industrialisation and the design of work in the UK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3408478"/>
            <a:ext cx="8229600" cy="2811462"/>
          </a:xfrm>
        </p:spPr>
        <p:txBody>
          <a:bodyPr/>
          <a:lstStyle/>
          <a:p>
            <a:r>
              <a:rPr lang="en-GB" sz="2800" dirty="0"/>
              <a:t>Small-scale, self-sufficient agricultural production by mainly rural population</a:t>
            </a:r>
          </a:p>
          <a:p>
            <a:endParaRPr lang="en-GB" sz="2800" dirty="0"/>
          </a:p>
          <a:p>
            <a:r>
              <a:rPr lang="en-GB" sz="2800" dirty="0"/>
              <a:t>Late 18th c- Industrial Revolution</a:t>
            </a:r>
          </a:p>
          <a:p>
            <a:pPr lvl="1"/>
            <a:r>
              <a:rPr lang="en-GB" sz="2400" dirty="0"/>
              <a:t>factories/ specialists/ hierarchy/ division of labour</a:t>
            </a:r>
          </a:p>
          <a:p>
            <a:pPr lvl="1"/>
            <a:endParaRPr lang="en-GB" sz="2400" dirty="0"/>
          </a:p>
        </p:txBody>
      </p:sp>
      <p:pic>
        <p:nvPicPr>
          <p:cNvPr id="9220" name="Picture 4" descr="news-graphics-2007-_63904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6" y="522288"/>
            <a:ext cx="3333750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2DFFC220-B410-4324-9D31-974D74F5D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Protestant Ethic</a:t>
            </a:r>
          </a:p>
        </p:txBody>
      </p:sp>
      <p:pic>
        <p:nvPicPr>
          <p:cNvPr id="24579" name="Picture 5" descr="weber_max">
            <a:extLst>
              <a:ext uri="{FF2B5EF4-FFF2-40B4-BE49-F238E27FC236}">
                <a16:creationId xmlns:a16="http://schemas.microsoft.com/office/drawing/2014/main" id="{88AE3ECE-6209-4E47-A33F-D162216D781E}"/>
              </a:ext>
            </a:extLst>
          </p:cNvPr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1" r="-111"/>
          <a:stretch>
            <a:fillRect/>
          </a:stretch>
        </p:blipFill>
        <p:spPr>
          <a:xfrm>
            <a:off x="1339970" y="1524705"/>
            <a:ext cx="3781099" cy="4343611"/>
          </a:xfrm>
        </p:spPr>
      </p:pic>
      <p:sp>
        <p:nvSpPr>
          <p:cNvPr id="24580" name="Rectangle 3">
            <a:extLst>
              <a:ext uri="{FF2B5EF4-FFF2-40B4-BE49-F238E27FC236}">
                <a16:creationId xmlns:a16="http://schemas.microsoft.com/office/drawing/2014/main" id="{DC9177E3-45F8-4783-84D8-E40930C6896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97506" y="1704455"/>
            <a:ext cx="4466265" cy="507530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Max Weber (1864-1920) advocated the belief that Protestants held different attitudes toward work. This spirit of capitalism led to the Industrial Revolution: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Individual responsibility and self-control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Work as a means of salvation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Do not waste time or money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Do your best in your “calling”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131">
                <a:ea typeface="ＭＳ Ｐゴシック" panose="020B0600070205080204" pitchFamily="34" charset="-128"/>
              </a:rPr>
              <a:t>Do not consume beyond your basic need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D09A54-06B5-406E-A724-A17C97AECCC5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343F00F-F999-4FA5-B5D3-C6B63B540D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Liberty Ethic</a:t>
            </a:r>
          </a:p>
        </p:txBody>
      </p:sp>
      <p:pic>
        <p:nvPicPr>
          <p:cNvPr id="29699" name="Picture 10" descr="john_locke">
            <a:extLst>
              <a:ext uri="{FF2B5EF4-FFF2-40B4-BE49-F238E27FC236}">
                <a16:creationId xmlns:a16="http://schemas.microsoft.com/office/drawing/2014/main" id="{6AA4E64A-E82D-477B-9B41-A232DE7BDA84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636" r="-6636"/>
          <a:stretch>
            <a:fillRect/>
          </a:stretch>
        </p:blipFill>
        <p:spPr>
          <a:xfrm>
            <a:off x="911424" y="1143000"/>
            <a:ext cx="3882605" cy="4572000"/>
          </a:xfrm>
        </p:spPr>
      </p:pic>
      <p:sp>
        <p:nvSpPr>
          <p:cNvPr id="29700" name="Rectangle 4">
            <a:extLst>
              <a:ext uri="{FF2B5EF4-FFF2-40B4-BE49-F238E27FC236}">
                <a16:creationId xmlns:a16="http://schemas.microsoft.com/office/drawing/2014/main" id="{44C8EAF0-87BC-4CC0-B0A8-222610CA4363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5375920" y="1268760"/>
            <a:ext cx="4875483" cy="4893502"/>
          </a:xfrm>
        </p:spPr>
        <p:txBody>
          <a:bodyPr>
            <a:normAutofit/>
          </a:bodyPr>
          <a:lstStyle/>
          <a:p>
            <a:pPr marL="340469" indent="-340469" defTabSz="911440">
              <a:lnSpc>
                <a:spcPct val="90000"/>
              </a:lnSpc>
              <a:buFont typeface="Wingdings 2" panose="05020102010507070707" pitchFamily="82" charset="2"/>
              <a:buChar char=""/>
            </a:pPr>
            <a:r>
              <a:rPr lang="en-US" altLang="en-US" sz="2265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John Locke’s Concerning Civil Government (1690)</a:t>
            </a:r>
          </a:p>
          <a:p>
            <a:pPr marL="683052" lvl="1" indent="-334124" defTabSz="911440">
              <a:lnSpc>
                <a:spcPct val="90000"/>
              </a:lnSpc>
              <a:buClr>
                <a:srgbClr val="4D0000"/>
              </a:buClr>
            </a:pPr>
            <a:r>
              <a:rPr lang="en-US" altLang="en-US" sz="2131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People have natural rights to property, contracts, a redress of grievances, and to freely choose those who are to govern</a:t>
            </a:r>
          </a:p>
          <a:p>
            <a:pPr marL="683052" lvl="1" indent="-334124" defTabSz="911440">
              <a:lnSpc>
                <a:spcPct val="90000"/>
              </a:lnSpc>
              <a:buClr>
                <a:srgbClr val="4D0000"/>
              </a:buClr>
            </a:pPr>
            <a:r>
              <a:rPr lang="en-US" altLang="en-US" sz="2131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Natural rights are to be protected through civil law in order to preserve more perfectly their life, liberty, and property</a:t>
            </a:r>
          </a:p>
          <a:p>
            <a:pPr marL="683052" lvl="1" indent="-334124" defTabSz="911440">
              <a:lnSpc>
                <a:spcPct val="90000"/>
              </a:lnSpc>
              <a:buClr>
                <a:srgbClr val="4D0000"/>
              </a:buClr>
            </a:pPr>
            <a:r>
              <a:rPr lang="en-US" altLang="en-US" sz="2131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His work set the stage for the Declaration of Independence</a:t>
            </a:r>
          </a:p>
          <a:p>
            <a:pPr marL="340469" indent="-340469" defTabSz="911440">
              <a:lnSpc>
                <a:spcPct val="90000"/>
              </a:lnSpc>
              <a:buFont typeface="Wingdings 2" panose="05020102010507070707" pitchFamily="82" charset="2"/>
              <a:buChar char=""/>
            </a:pPr>
            <a:endParaRPr lang="en-US" altLang="en-US" sz="2265" dirty="0">
              <a:solidFill>
                <a:srgbClr val="595959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29701" name="Text Box 11">
            <a:extLst>
              <a:ext uri="{FF2B5EF4-FFF2-40B4-BE49-F238E27FC236}">
                <a16:creationId xmlns:a16="http://schemas.microsoft.com/office/drawing/2014/main" id="{0037F239-A389-4BEA-9446-72FA7DBD16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7356" y="5695127"/>
            <a:ext cx="3654216" cy="338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lIns="91351" tIns="45678" rIns="91351" bIns="45678">
            <a:spAutoFit/>
          </a:bodyPr>
          <a:lstStyle>
            <a:lvl1pPr defTabSz="684213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684213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684213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684213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684213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599" dirty="0">
                <a:latin typeface="Times New Roman" panose="02020603050405020304" pitchFamily="18" charset="0"/>
              </a:rPr>
              <a:t>John Locke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C307CC-2267-4613-B9D7-722B1D47EB45}"/>
              </a:ext>
            </a:extLst>
          </p:cNvPr>
          <p:cNvSpPr txBox="1"/>
          <p:nvPr/>
        </p:nvSpPr>
        <p:spPr>
          <a:xfrm>
            <a:off x="2207568" y="614737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E71341E9-9EBB-4E0D-8820-9B97758592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Market Ethic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9472901-F0ED-4F63-9881-E2FEC737790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137265" y="1590262"/>
            <a:ext cx="3882605" cy="45720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664" dirty="0">
                <a:ea typeface="ＭＳ Ｐゴシック" panose="020B0600070205080204" pitchFamily="34" charset="-128"/>
              </a:rPr>
              <a:t>Adam Smith – Wealth of Nations  (1776)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531" dirty="0">
                <a:ea typeface="ＭＳ Ｐゴシック" panose="020B0600070205080204" pitchFamily="34" charset="-128"/>
              </a:rPr>
              <a:t>Market forces were far more efficient in allocating resources and more “just” in rewarding individuals who produced the wealth than Mercantilism (government regulated the economy).</a:t>
            </a:r>
          </a:p>
        </p:txBody>
      </p:sp>
      <p:pic>
        <p:nvPicPr>
          <p:cNvPr id="30724" name="ClipArt Placeholder 14" descr="Adam Smith.jpg">
            <a:extLst>
              <a:ext uri="{FF2B5EF4-FFF2-40B4-BE49-F238E27FC236}">
                <a16:creationId xmlns:a16="http://schemas.microsoft.com/office/drawing/2014/main" id="{90A2DCD9-1BFB-4BE5-B8CC-4D0F72FF508F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13" b="-1813"/>
          <a:stretch>
            <a:fillRect/>
          </a:stretch>
        </p:blipFill>
        <p:spPr>
          <a:xfrm>
            <a:off x="6368798" y="1590262"/>
            <a:ext cx="3882605" cy="4572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778E02-F43B-4DC6-8796-0B7762413514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32574" y="309268"/>
            <a:ext cx="5194300" cy="120967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Skilled work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2151462"/>
            <a:ext cx="4932362" cy="4464050"/>
          </a:xfrm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txBody>
          <a:bodyPr/>
          <a:lstStyle/>
          <a:p>
            <a:r>
              <a:rPr lang="en-GB" sz="2800" dirty="0"/>
              <a:t>Complex and numerous tasks</a:t>
            </a:r>
          </a:p>
          <a:p>
            <a:r>
              <a:rPr lang="en-GB" sz="2800" dirty="0"/>
              <a:t>Specialist knowledge</a:t>
            </a:r>
          </a:p>
          <a:p>
            <a:r>
              <a:rPr lang="en-GB" sz="2800" dirty="0"/>
              <a:t>High status</a:t>
            </a:r>
          </a:p>
          <a:p>
            <a:r>
              <a:rPr lang="en-GB" sz="2800" dirty="0"/>
              <a:t>High degree of control of work</a:t>
            </a:r>
          </a:p>
          <a:p>
            <a:r>
              <a:rPr lang="en-GB" sz="2800" dirty="0"/>
              <a:t>Strong negotiating position</a:t>
            </a:r>
          </a:p>
          <a:p>
            <a:r>
              <a:rPr lang="en-GB" sz="2800" dirty="0"/>
              <a:t>Highly paid</a:t>
            </a:r>
          </a:p>
        </p:txBody>
      </p:sp>
      <p:pic>
        <p:nvPicPr>
          <p:cNvPr id="11268" name="Picture 5" descr="windsor-writing-chai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1"/>
          <a:stretch>
            <a:fillRect/>
          </a:stretch>
        </p:blipFill>
        <p:spPr bwMode="auto">
          <a:xfrm>
            <a:off x="5807968" y="0"/>
            <a:ext cx="3419475" cy="31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9" descr="ANTIQUE%20CHAI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51"/>
          <a:stretch>
            <a:fillRect/>
          </a:stretch>
        </p:blipFill>
        <p:spPr bwMode="auto">
          <a:xfrm>
            <a:off x="8544272" y="2636912"/>
            <a:ext cx="34163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3012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87574" y="548680"/>
            <a:ext cx="4978400" cy="10668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De-skilled work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911424" y="2027006"/>
            <a:ext cx="4330700" cy="46243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Jobs broken down into simple tasks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Easily learned task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Low status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Little control over work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Weak negotiating position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Low paid</a:t>
            </a:r>
          </a:p>
        </p:txBody>
      </p:sp>
      <p:pic>
        <p:nvPicPr>
          <p:cNvPr id="12292" name="Picture 5" descr="stacking%20chair%20(2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00" y="620712"/>
            <a:ext cx="3924300" cy="392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7" descr="p-zo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3717032"/>
            <a:ext cx="39243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4396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407368" y="404664"/>
            <a:ext cx="7772400" cy="942975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Benefits of specialisation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4800601" y="1844676"/>
            <a:ext cx="6479975" cy="4608660"/>
          </a:xfrm>
          <a:solidFill>
            <a:schemeClr val="tx2"/>
          </a:solidFill>
        </p:spPr>
        <p:txBody>
          <a:bodyPr rtlCol="0">
            <a:normAutofit fontScale="85000" lnSpcReduction="10000"/>
          </a:bodyPr>
          <a:lstStyle/>
          <a:p>
            <a:pPr indent="-182880"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1. A worker who constantly performs one simple task will quickly improve.</a:t>
            </a:r>
          </a:p>
          <a:p>
            <a:pPr indent="-182880">
              <a:buNone/>
              <a:defRPr/>
            </a:pPr>
            <a:endParaRPr lang="en-GB" dirty="0">
              <a:solidFill>
                <a:schemeClr val="bg1"/>
              </a:solidFill>
            </a:endParaRPr>
          </a:p>
          <a:p>
            <a:pPr indent="-182880"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2. No wasted time moving between tasks.</a:t>
            </a:r>
          </a:p>
          <a:p>
            <a:pPr indent="-182880">
              <a:buNone/>
              <a:defRPr/>
            </a:pPr>
            <a:endParaRPr lang="en-GB" dirty="0">
              <a:solidFill>
                <a:schemeClr val="bg1"/>
              </a:solidFill>
            </a:endParaRPr>
          </a:p>
          <a:p>
            <a:pPr indent="-182880"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3. Focused attention on one task leads to invention of new machinery that allows one person to do the job of many.</a:t>
            </a:r>
          </a:p>
          <a:p>
            <a:pPr indent="-182880" algn="r">
              <a:buNone/>
              <a:defRPr/>
            </a:pPr>
            <a:endParaRPr lang="en-GB" sz="1800" dirty="0">
              <a:solidFill>
                <a:schemeClr val="bg1"/>
              </a:solidFill>
            </a:endParaRPr>
          </a:p>
          <a:p>
            <a:pPr indent="-182880" algn="r">
              <a:buNone/>
              <a:defRPr/>
            </a:pPr>
            <a:r>
              <a:rPr lang="en-GB" sz="1800" dirty="0">
                <a:solidFill>
                  <a:schemeClr val="bg1"/>
                </a:solidFill>
              </a:rPr>
              <a:t>Adam Smith (1776) The Wealth of Nations</a:t>
            </a:r>
          </a:p>
        </p:txBody>
      </p:sp>
      <p:pic>
        <p:nvPicPr>
          <p:cNvPr id="13316" name="Picture 4" descr="adamsmi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628776"/>
            <a:ext cx="20494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>
            <a:extLst>
              <a:ext uri="{FF2B5EF4-FFF2-40B4-BE49-F238E27FC236}">
                <a16:creationId xmlns:a16="http://schemas.microsoft.com/office/drawing/2014/main" id="{156FED41-E8D3-4993-958E-38E257F1188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1415480" y="2420888"/>
            <a:ext cx="8869759" cy="367581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Early management thought was dominated by cultural values that were antibusiness</a:t>
            </a:r>
          </a:p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Three forces, or ethics, interacted to provide for a new age of industrialization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Protestant Ethic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Liberty Ethic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Market Ethic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54B1942-7C1F-4EFB-9C46-7D6779EB21E2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1772816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The Context for the development of</a:t>
            </a:r>
            <a:r>
              <a:rPr lang="en-GB" sz="3600" dirty="0">
                <a:solidFill>
                  <a:schemeClr val="bg1"/>
                </a:solidFill>
              </a:rPr>
              <a:t> ‘Scientific Management’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7C6A9D-8B62-43EC-8F41-DD77AE899DF3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73ACBEA-D0EC-44F0-BB32-696C022A4F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197">
                <a:ea typeface="ＭＳ Ｐゴシック" panose="020B0600070205080204" pitchFamily="34" charset="-128"/>
              </a:rPr>
              <a:t>The Industrial Revolution in Great Britain</a:t>
            </a:r>
          </a:p>
        </p:txBody>
      </p:sp>
      <p:pic>
        <p:nvPicPr>
          <p:cNvPr id="10243" name="Picture 6" descr="Watt-James-SPC-Zschokke">
            <a:extLst>
              <a:ext uri="{FF2B5EF4-FFF2-40B4-BE49-F238E27FC236}">
                <a16:creationId xmlns:a16="http://schemas.microsoft.com/office/drawing/2014/main" id="{D03A4980-F7D1-47A4-8F77-A21F8DF8DD9D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244" r="-8244"/>
          <a:stretch>
            <a:fillRect/>
          </a:stretch>
        </p:blipFill>
        <p:spPr>
          <a:xfrm>
            <a:off x="983432" y="1143000"/>
            <a:ext cx="3882605" cy="4572000"/>
          </a:xfrm>
        </p:spPr>
      </p:pic>
      <p:sp>
        <p:nvSpPr>
          <p:cNvPr id="10244" name="Rectangle 3">
            <a:extLst>
              <a:ext uri="{FF2B5EF4-FFF2-40B4-BE49-F238E27FC236}">
                <a16:creationId xmlns:a16="http://schemas.microsoft.com/office/drawing/2014/main" id="{8F2A9090-0830-421E-87AF-21F9787EC6F2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6368798" y="1590262"/>
            <a:ext cx="3882605" cy="4572000"/>
          </a:xfrm>
        </p:spPr>
        <p:txBody>
          <a:bodyPr/>
          <a:lstStyle/>
          <a:p>
            <a:pPr eaLnBrk="1" hangingPunct="1"/>
            <a:r>
              <a:rPr lang="en-US" altLang="en-US" sz="2265">
                <a:ea typeface="ＭＳ Ｐゴシック" panose="020B0600070205080204" pitchFamily="34" charset="-128"/>
                <a:hlinkClick r:id="rId4"/>
              </a:rPr>
              <a:t>James Watt</a:t>
            </a:r>
            <a:r>
              <a:rPr lang="en-US" altLang="en-US" sz="2265">
                <a:ea typeface="ＭＳ Ｐゴシック" panose="020B0600070205080204" pitchFamily="34" charset="-128"/>
              </a:rPr>
              <a:t> perfected the Steam Engine making it a reliable source of power for factories and transportation.</a:t>
            </a:r>
          </a:p>
          <a:p>
            <a:pPr eaLnBrk="1" hangingPunct="1"/>
            <a:r>
              <a:rPr lang="en-US" altLang="en-US" sz="2265">
                <a:ea typeface="ＭＳ Ｐゴシック" panose="020B0600070205080204" pitchFamily="34" charset="-128"/>
              </a:rPr>
              <a:t>It became more economical to bring people to the work (factory) rather than taking the work home (domestic system).</a:t>
            </a:r>
          </a:p>
          <a:p>
            <a:pPr eaLnBrk="1" hangingPunct="1"/>
            <a:r>
              <a:rPr lang="en-US" altLang="en-US" sz="2265">
                <a:ea typeface="ＭＳ Ｐゴシック" panose="020B0600070205080204" pitchFamily="34" charset="-128"/>
              </a:rPr>
              <a:t>As factories grew, management/leadership became more important.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6D57AD-D1AB-402B-BEE6-1A485AE1AE1C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95280897-8817-4125-828D-2B684C62A5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Fourth Factor of Production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67D74A6-B4E6-49F6-BE55-37196191822D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644039" y="1558758"/>
            <a:ext cx="3882605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Management joins land, labor and capital as a recognized factor of production.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J.B. Say provided a more definitive explanation of the role of entrepreneur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The entrepreneur became a manager for others and assumed an additional risk in combining the factors of land, labor, and capital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265" dirty="0">
              <a:ea typeface="ＭＳ Ｐゴシック" panose="020B0600070205080204" pitchFamily="34" charset="-128"/>
            </a:endParaRPr>
          </a:p>
        </p:txBody>
      </p:sp>
      <p:pic>
        <p:nvPicPr>
          <p:cNvPr id="13316" name="Content Placeholder 4" descr="Say.gif">
            <a:extLst>
              <a:ext uri="{FF2B5EF4-FFF2-40B4-BE49-F238E27FC236}">
                <a16:creationId xmlns:a16="http://schemas.microsoft.com/office/drawing/2014/main" id="{E1B999BE-3457-48BB-8D68-139B9DCC4128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75" r="-3975"/>
          <a:stretch>
            <a:fillRect/>
          </a:stretch>
        </p:blipFill>
        <p:spPr>
          <a:xfrm>
            <a:off x="7464152" y="1143000"/>
            <a:ext cx="3882605" cy="4572000"/>
          </a:xfrm>
        </p:spPr>
      </p:pic>
      <p:sp>
        <p:nvSpPr>
          <p:cNvPr id="13317" name="Rectangle 5">
            <a:extLst>
              <a:ext uri="{FF2B5EF4-FFF2-40B4-BE49-F238E27FC236}">
                <a16:creationId xmlns:a16="http://schemas.microsoft.com/office/drawing/2014/main" id="{584ED322-3055-4BF7-8632-E85DD31777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128" y="5702913"/>
            <a:ext cx="4567771" cy="492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775" tIns="60888" rIns="121775" bIns="60888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199" dirty="0">
                <a:latin typeface="Arial" panose="020B0604020202020204" pitchFamily="34" charset="0"/>
                <a:cs typeface="Arial" panose="020B0604020202020204" pitchFamily="34" charset="0"/>
              </a:rPr>
              <a:t>Jean-Baptiste Say</a:t>
            </a:r>
          </a:p>
          <a:p>
            <a:pPr algn="ctr" eaLnBrk="1" hangingPunct="1"/>
            <a:r>
              <a:rPr lang="en-US" altLang="en-US" sz="1199" dirty="0">
                <a:latin typeface="Arial" panose="020B0604020202020204" pitchFamily="34" charset="0"/>
                <a:cs typeface="Arial" panose="020B0604020202020204" pitchFamily="34" charset="0"/>
              </a:rPr>
              <a:t>The Warren J. Samuels Portrait Collection at Duke University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096457-3A34-4265-972F-EEFE9796D529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C5B39AD-65CC-4453-9D63-B31B4C9F11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9381" y="228389"/>
            <a:ext cx="8145858" cy="991799"/>
          </a:xfrm>
        </p:spPr>
        <p:txBody>
          <a:bodyPr/>
          <a:lstStyle/>
          <a:p>
            <a:pPr eaLnBrk="1" hangingPunct="1"/>
            <a:r>
              <a:rPr lang="en-US" altLang="en-US" sz="3197">
                <a:ea typeface="ＭＳ Ｐゴシック" panose="020B0600070205080204" pitchFamily="34" charset="-128"/>
              </a:rPr>
              <a:t>Management Problems in the Early Factories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0E63CAE-4BF0-4930-944E-C076DC1339E0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1055440" y="1600836"/>
            <a:ext cx="9229799" cy="4495870"/>
          </a:xfrm>
        </p:spPr>
        <p:txBody>
          <a:bodyPr>
            <a:normAutofit lnSpcReduction="10000"/>
          </a:bodyPr>
          <a:lstStyle/>
          <a:p>
            <a:pPr marL="340469" indent="-340469" defTabSz="911440">
              <a:buFont typeface="Wingdings 2" panose="05020102010507070707" pitchFamily="18" charset="2"/>
              <a:buChar char=""/>
            </a:pPr>
            <a:r>
              <a:rPr lang="en-US" altLang="en-US" dirty="0" err="1">
                <a:solidFill>
                  <a:srgbClr val="595959"/>
                </a:solidFill>
                <a:ea typeface="ＭＳ Ｐゴシック" panose="020B0600070205080204" pitchFamily="34" charset="-128"/>
              </a:rPr>
              <a:t>Labour</a:t>
            </a: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:</a:t>
            </a:r>
          </a:p>
          <a:p>
            <a:pPr marL="683052" lvl="1" indent="-334124" defTabSz="911440">
              <a:buClr>
                <a:srgbClr val="4D0000"/>
              </a:buClr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Recruiting workers</a:t>
            </a:r>
          </a:p>
          <a:p>
            <a:pPr marL="683052" lvl="1" indent="-334124" defTabSz="911440">
              <a:buClr>
                <a:srgbClr val="4D0000"/>
              </a:buClr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Training (most were illiterate)</a:t>
            </a:r>
          </a:p>
          <a:p>
            <a:pPr marL="683052" lvl="1" indent="-334124" defTabSz="911440">
              <a:buClr>
                <a:srgbClr val="4D0000"/>
              </a:buClr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Discipline/Motivation</a:t>
            </a:r>
          </a:p>
          <a:p>
            <a:pPr marL="1031978" lvl="2" indent="-346812" defTabSz="911440">
              <a:buFont typeface="Wingdings 2" panose="05020102010507070707" pitchFamily="18" charset="2"/>
              <a:buChar char=""/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Wage incentives (the “carrot”)</a:t>
            </a:r>
          </a:p>
          <a:p>
            <a:pPr marL="1031978" lvl="2" indent="-346812" defTabSz="911440">
              <a:buFont typeface="Wingdings 2" panose="05020102010507070707" pitchFamily="18" charset="2"/>
              <a:buChar char=""/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Punishment or fines (the “stick”)</a:t>
            </a:r>
          </a:p>
          <a:p>
            <a:pPr marL="1031978" lvl="2" indent="-346812" defTabSz="911440">
              <a:buFont typeface="Wingdings 2" panose="05020102010507070707" pitchFamily="18" charset="2"/>
              <a:buChar char=""/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Use of religious morals and values to create the proper work attitudes and behaviors (the “factory ethos”)</a:t>
            </a:r>
          </a:p>
          <a:p>
            <a:pPr marL="1031978" lvl="2" indent="-346812" defTabSz="911440">
              <a:buFont typeface="Wingdings 2" panose="05020102010507070707" pitchFamily="18" charset="2"/>
              <a:buChar char=""/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Finding qualified managers</a:t>
            </a:r>
          </a:p>
          <a:p>
            <a:pPr marL="340469" indent="-340469" defTabSz="911440">
              <a:buFont typeface="Wingdings 2" panose="05020102010507070707" pitchFamily="18" charset="2"/>
              <a:buChar char=""/>
            </a:pPr>
            <a:r>
              <a:rPr lang="en-US" altLang="en-US" dirty="0">
                <a:solidFill>
                  <a:srgbClr val="595959"/>
                </a:solidFill>
                <a:ea typeface="ＭＳ Ｐゴシック" panose="020B0600070205080204" pitchFamily="34" charset="-128"/>
              </a:rPr>
              <a:t>The Luddite movement – machine breaking</a:t>
            </a:r>
          </a:p>
          <a:p>
            <a:pPr marL="1031978" lvl="2" indent="-346812" defTabSz="911440">
              <a:buFont typeface="Wingdings 2" panose="05020102010507070707" pitchFamily="18" charset="2"/>
              <a:buChar char=""/>
            </a:pPr>
            <a:endParaRPr lang="en-US" altLang="en-US" dirty="0">
              <a:solidFill>
                <a:srgbClr val="595959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B8B981-F5A9-41D8-8494-FD26CB714E74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6096001" y="2205038"/>
            <a:ext cx="5760639" cy="4392314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 fontScale="85000" lnSpcReduction="10000"/>
          </a:bodyPr>
          <a:lstStyle/>
          <a:p>
            <a:pPr indent="-182880">
              <a:lnSpc>
                <a:spcPct val="80000"/>
              </a:lnSpc>
              <a:buNone/>
              <a:defRPr/>
            </a:pPr>
            <a:endParaRPr lang="en-GB" u="sng" dirty="0">
              <a:solidFill>
                <a:schemeClr val="bg1"/>
              </a:solidFill>
            </a:endParaRPr>
          </a:p>
          <a:p>
            <a:pPr indent="-182880">
              <a:lnSpc>
                <a:spcPct val="80000"/>
              </a:lnSpc>
              <a:buNone/>
              <a:defRPr/>
            </a:pPr>
            <a:r>
              <a:rPr lang="en-GB" u="sng" dirty="0">
                <a:solidFill>
                  <a:schemeClr val="bg1"/>
                </a:solidFill>
              </a:rPr>
              <a:t>‘one best way’</a:t>
            </a:r>
            <a:r>
              <a:rPr lang="en-GB" dirty="0">
                <a:solidFill>
                  <a:schemeClr val="bg1"/>
                </a:solidFill>
              </a:rPr>
              <a:t>- 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establish the best way of carrying out each task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this is how it must be done every time.</a:t>
            </a:r>
          </a:p>
          <a:p>
            <a:pPr marL="502920" lvl="1" indent="-182880">
              <a:lnSpc>
                <a:spcPct val="80000"/>
              </a:lnSpc>
              <a:buNone/>
              <a:defRPr/>
            </a:pPr>
            <a:endParaRPr lang="en-GB" dirty="0">
              <a:solidFill>
                <a:schemeClr val="bg1"/>
              </a:solidFill>
            </a:endParaRPr>
          </a:p>
          <a:p>
            <a:pPr indent="-182880">
              <a:lnSpc>
                <a:spcPct val="80000"/>
              </a:lnSpc>
              <a:buNone/>
              <a:defRPr/>
            </a:pPr>
            <a:r>
              <a:rPr lang="en-GB" u="sng" dirty="0">
                <a:solidFill>
                  <a:schemeClr val="bg1"/>
                </a:solidFill>
              </a:rPr>
              <a:t>‘a fair day’s work for a fair day’s pay’</a:t>
            </a:r>
            <a:r>
              <a:rPr lang="en-GB" dirty="0">
                <a:solidFill>
                  <a:schemeClr val="bg1"/>
                </a:solidFill>
              </a:rPr>
              <a:t>- 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all workers seek maximum pay for minimum work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managers must set exact tasks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managers must monitor work closely and </a:t>
            </a:r>
          </a:p>
          <a:p>
            <a:pPr marL="502920" lvl="1" indent="-182880">
              <a:lnSpc>
                <a:spcPct val="80000"/>
              </a:lnSpc>
              <a:buFont typeface="Wingdings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pay must be linked to performance</a:t>
            </a:r>
          </a:p>
        </p:txBody>
      </p:sp>
      <p:pic>
        <p:nvPicPr>
          <p:cNvPr id="14340" name="Picture 4" descr="scientific-mg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2205039"/>
            <a:ext cx="3941763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2855640" y="188640"/>
            <a:ext cx="9144000" cy="148478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bg1"/>
                </a:solidFill>
              </a:rPr>
              <a:t>Frederick Winslow Taylor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Father of ‘Scientific Management’</a:t>
            </a:r>
          </a:p>
        </p:txBody>
      </p:sp>
      <p:pic>
        <p:nvPicPr>
          <p:cNvPr id="14341" name="Picture 5" descr="imag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14" y="332656"/>
            <a:ext cx="1803400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26050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26">
            <a:extLst>
              <a:ext uri="{FF2B5EF4-FFF2-40B4-BE49-F238E27FC236}">
                <a16:creationId xmlns:a16="http://schemas.microsoft.com/office/drawing/2014/main" id="{8C8FA921-430B-4D73-8C8B-A227F46F67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124238"/>
            <a:ext cx="10972800" cy="1143000"/>
          </a:xfrm>
        </p:spPr>
        <p:txBody>
          <a:bodyPr vert="horz" lIns="91367" tIns="45684" rIns="91367" bIns="45684" rtlCol="0" anchor="ctr">
            <a:normAutofit/>
          </a:bodyPr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Taylor’s Early Years</a:t>
            </a:r>
          </a:p>
        </p:txBody>
      </p:sp>
      <p:pic>
        <p:nvPicPr>
          <p:cNvPr id="21507" name="Picture 1029">
            <a:extLst>
              <a:ext uri="{FF2B5EF4-FFF2-40B4-BE49-F238E27FC236}">
                <a16:creationId xmlns:a16="http://schemas.microsoft.com/office/drawing/2014/main" id="{2D1A88A7-14C9-4624-9687-C3BB3986E908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859" r="-26859"/>
          <a:stretch>
            <a:fillRect/>
          </a:stretch>
        </p:blipFill>
        <p:spPr>
          <a:xfrm>
            <a:off x="628303" y="1143000"/>
            <a:ext cx="3882605" cy="4572000"/>
          </a:xfrm>
        </p:spPr>
      </p:pic>
      <p:sp>
        <p:nvSpPr>
          <p:cNvPr id="21508" name="Rectangle 1028">
            <a:extLst>
              <a:ext uri="{FF2B5EF4-FFF2-40B4-BE49-F238E27FC236}">
                <a16:creationId xmlns:a16="http://schemas.microsoft.com/office/drawing/2014/main" id="{E523DB5B-733F-4F53-ADAD-70CD4386FAC7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6368798" y="1590262"/>
            <a:ext cx="3882605" cy="4572000"/>
          </a:xfrm>
        </p:spPr>
        <p:txBody>
          <a:bodyPr vert="horz" lIns="91367" tIns="45684" rIns="91367" bIns="45684" rtlCol="0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Advantage of fine prep school – Philips Exeter Academy, NH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Travels to Europe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Membership in an exclusive social club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Did not go to Harvard due to failing eyesight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Began as a factory apprentice pattern maker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398">
                <a:ea typeface="ＭＳ Ｐゴシック" panose="020B0600070205080204" pitchFamily="34" charset="-128"/>
              </a:rPr>
              <a:t>His early experiences as a worker shaped his views of management.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065478-D8FE-48B1-9CE9-194E1264F602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EF07F469-030B-46DE-A5C2-9F33B188CD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3352" y="273811"/>
            <a:ext cx="6840760" cy="1143000"/>
          </a:xfrm>
        </p:spPr>
        <p:txBody>
          <a:bodyPr vert="horz" lIns="91367" tIns="45684" rIns="91367" bIns="45684" rtlCol="0" anchor="ctr">
            <a:normAutofit/>
          </a:bodyPr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Taylor at Midvale Steel</a:t>
            </a:r>
          </a:p>
        </p:txBody>
      </p:sp>
      <p:sp>
        <p:nvSpPr>
          <p:cNvPr id="22531" name="Rectangle 4">
            <a:extLst>
              <a:ext uri="{FF2B5EF4-FFF2-40B4-BE49-F238E27FC236}">
                <a16:creationId xmlns:a16="http://schemas.microsoft.com/office/drawing/2014/main" id="{AE9BDD2E-7E46-4825-AB0E-CE28DF5A31F7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609600" y="1503710"/>
            <a:ext cx="3882605" cy="4572000"/>
          </a:xfrm>
        </p:spPr>
        <p:txBody>
          <a:bodyPr vert="horz" lIns="91367" tIns="45684" rIns="91367" bIns="45684" rtlCol="0">
            <a:normAutofit/>
          </a:bodyPr>
          <a:lstStyle/>
          <a:p>
            <a:pPr eaLnBrk="1" hangingPunct="1"/>
            <a:r>
              <a:rPr lang="en-US" altLang="en-US" sz="2398" dirty="0">
                <a:ea typeface="ＭＳ Ｐゴシック" panose="020B0600070205080204" pitchFamily="34" charset="-128"/>
              </a:rPr>
              <a:t>Started as a laborer in 1878 and worked his way into management.</a:t>
            </a:r>
          </a:p>
          <a:p>
            <a:pPr eaLnBrk="1" hangingPunct="1"/>
            <a:r>
              <a:rPr lang="en-US" altLang="en-US" sz="2398" dirty="0">
                <a:ea typeface="ＭＳ Ｐゴシック" panose="020B0600070205080204" pitchFamily="34" charset="-128"/>
              </a:rPr>
              <a:t>As a worker, then a first line supervisor, he observed numerous industrial practices that led him to his life’s work.</a:t>
            </a:r>
          </a:p>
        </p:txBody>
      </p:sp>
      <p:pic>
        <p:nvPicPr>
          <p:cNvPr id="22532" name="Picture 6" descr="frederick_taylor_midvale">
            <a:extLst>
              <a:ext uri="{FF2B5EF4-FFF2-40B4-BE49-F238E27FC236}">
                <a16:creationId xmlns:a16="http://schemas.microsoft.com/office/drawing/2014/main" id="{57E6D779-0EBE-4A73-8F57-7C79DEEA75F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059" r="-15059"/>
          <a:stretch>
            <a:fillRect/>
          </a:stretch>
        </p:blipFill>
        <p:spPr>
          <a:xfrm>
            <a:off x="7857603" y="312342"/>
            <a:ext cx="3882605" cy="4572000"/>
          </a:xfrm>
        </p:spPr>
      </p:pic>
      <p:sp>
        <p:nvSpPr>
          <p:cNvPr id="22533" name="Text Box 7">
            <a:extLst>
              <a:ext uri="{FF2B5EF4-FFF2-40B4-BE49-F238E27FC236}">
                <a16:creationId xmlns:a16="http://schemas.microsoft.com/office/drawing/2014/main" id="{80C637BE-7672-4082-90A0-0186F7057A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27939" y="4884342"/>
            <a:ext cx="4060241" cy="64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367" tIns="45684" rIns="91367" bIns="45684">
            <a:spAutoFit/>
          </a:bodyPr>
          <a:lstStyle>
            <a:lvl1pPr defTabSz="6858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6858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6858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6858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6858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199" dirty="0">
                <a:solidFill>
                  <a:srgbClr val="59564B"/>
                </a:solidFill>
                <a:latin typeface="Tw Cen MT" panose="020B0602020104020603" pitchFamily="34" charset="0"/>
              </a:rPr>
              <a:t>Frederick W. Taylor from his Midvale days, circa 1886</a:t>
            </a:r>
          </a:p>
          <a:p>
            <a:pPr eaLnBrk="1" hangingPunct="1"/>
            <a:r>
              <a:rPr lang="en-US" altLang="en-US" sz="1199" dirty="0">
                <a:solidFill>
                  <a:srgbClr val="59564B"/>
                </a:solidFill>
                <a:latin typeface="Tw Cen MT" panose="020B0602020104020603" pitchFamily="34" charset="0"/>
              </a:rPr>
              <a:t>Courtesy Frederick Winslow Taylor Collection, Samuel C. Williams Library, Stevens Institute of Technology, Hoboken NJ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2620A8-47E0-43FA-876B-F3E52BE97339}"/>
              </a:ext>
            </a:extLst>
          </p:cNvPr>
          <p:cNvSpPr txBox="1"/>
          <p:nvPr/>
        </p:nvSpPr>
        <p:spPr>
          <a:xfrm>
            <a:off x="1775520" y="5964775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9B994D09-DAD5-4610-91DB-99C4410BB6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9381" y="228389"/>
            <a:ext cx="8145858" cy="991799"/>
          </a:xfrm>
        </p:spPr>
        <p:txBody>
          <a:bodyPr vert="horz" lIns="91367" tIns="45684" rIns="91367" bIns="45684" rtlCol="0" anchor="ctr">
            <a:normAutofit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Natural Soldiering</a:t>
            </a:r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15D96883-256A-4927-8EE8-5458AFAB2BEC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139381" y="1600836"/>
            <a:ext cx="8145858" cy="4495870"/>
          </a:xfrm>
        </p:spPr>
        <p:txBody>
          <a:bodyPr vert="horz" lIns="91367" tIns="45684" rIns="91367" bIns="45684" rtlCol="0">
            <a:normAutofit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Natural soldiering – “the natural instinct and tendency of men to take it easy.”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Taylor blamed management for not designing jobs properly and not offering proper incentives.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Taylor initially thought that a supervisor may be able to inspire or force workers to stop natural soldiering.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F11B1C-B1D4-43E9-BF7F-52AD98FB9F65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23E79298-0081-432E-B3C1-608AB2D019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9381" y="228389"/>
            <a:ext cx="8145858" cy="991799"/>
          </a:xfrm>
        </p:spPr>
        <p:txBody>
          <a:bodyPr vert="horz" lIns="91367" tIns="45684" rIns="91367" bIns="45684" rtlCol="0" anchor="ctr">
            <a:normAutofit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Systematic Soldiering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9D178587-D8B4-48D4-9649-62D7A0D1DC95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139381" y="1600836"/>
            <a:ext cx="8145858" cy="4495870"/>
          </a:xfrm>
        </p:spPr>
        <p:txBody>
          <a:bodyPr vert="horz" lIns="91367" tIns="45684" rIns="91367" bIns="45684" rtlCol="0"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Systematic soldiering resulted from group pressure on individuals to conform to output norms set by the work group.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Taylor attributed this to a “lump of labor” theory.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Taylor felt he could overcome soldiering and improve the situation if workers knew that the production standards were established by a study of the job, rather than by historical data, and if incentives could be provided.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6D0062-6CC9-4614-8B36-69BBB22997CE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5">
            <a:extLst>
              <a:ext uri="{FF2B5EF4-FFF2-40B4-BE49-F238E27FC236}">
                <a16:creationId xmlns:a16="http://schemas.microsoft.com/office/drawing/2014/main" id="{0E3F241F-68FE-4122-A30E-D68676997F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 Better Way</a:t>
            </a:r>
          </a:p>
        </p:txBody>
      </p:sp>
      <p:pic>
        <p:nvPicPr>
          <p:cNvPr id="29699" name="Picture 9" descr="frederick_taylor">
            <a:extLst>
              <a:ext uri="{FF2B5EF4-FFF2-40B4-BE49-F238E27FC236}">
                <a16:creationId xmlns:a16="http://schemas.microsoft.com/office/drawing/2014/main" id="{C2D92558-CB0A-42B1-9C76-66284AEBB73B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20" r="-13020"/>
          <a:stretch>
            <a:fillRect/>
          </a:stretch>
        </p:blipFill>
        <p:spPr>
          <a:xfrm>
            <a:off x="2137265" y="1590262"/>
            <a:ext cx="3882605" cy="4572000"/>
          </a:xfrm>
        </p:spPr>
      </p:pic>
      <p:sp>
        <p:nvSpPr>
          <p:cNvPr id="29700" name="Rectangle 7">
            <a:extLst>
              <a:ext uri="{FF2B5EF4-FFF2-40B4-BE49-F238E27FC236}">
                <a16:creationId xmlns:a16="http://schemas.microsoft.com/office/drawing/2014/main" id="{42719E71-3663-47A1-900D-FFE5391FA65E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6368798" y="1590262"/>
            <a:ext cx="3882605" cy="45720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398">
                <a:ea typeface="ＭＳ Ｐゴシック" panose="020B0600070205080204" pitchFamily="34" charset="-128"/>
              </a:rPr>
              <a:t>In modern terms, Taylor’s concept of job design was to analyze the job, discard wasted movements, and reconstruct the job as it should be done.</a:t>
            </a:r>
          </a:p>
          <a:p>
            <a:pPr eaLnBrk="1" hangingPunct="1"/>
            <a:r>
              <a:rPr lang="en-US" altLang="en-US" sz="2398">
                <a:ea typeface="ＭＳ Ｐゴシック" panose="020B0600070205080204" pitchFamily="34" charset="-128"/>
              </a:rPr>
              <a:t>He also sought to find the right tools, the right way to operate the machinery, and the right way to operate the machinery to make the job more efficient.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8AF836-B60A-4496-A671-3E973FF98A49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024F4790-4E42-4E36-B8DF-8A6D695B72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9381" y="228389"/>
            <a:ext cx="8145858" cy="991799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Frederick Taylor and Incentives</a:t>
            </a:r>
          </a:p>
        </p:txBody>
      </p:sp>
      <p:sp>
        <p:nvSpPr>
          <p:cNvPr id="32771" name="Rectangle 4">
            <a:extLst>
              <a:ext uri="{FF2B5EF4-FFF2-40B4-BE49-F238E27FC236}">
                <a16:creationId xmlns:a16="http://schemas.microsoft.com/office/drawing/2014/main" id="{3731A1D6-1F2B-45F4-BCC8-E058DE4963F8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139381" y="1600836"/>
            <a:ext cx="8145858" cy="4495870"/>
          </a:xfrm>
        </p:spPr>
        <p:txBody>
          <a:bodyPr/>
          <a:lstStyle/>
          <a:p>
            <a:pPr eaLnBrk="1" hangingPunct="1"/>
            <a:r>
              <a:rPr lang="en-US" altLang="en-US" sz="3197">
                <a:ea typeface="ＭＳ Ｐゴシック" panose="020B0600070205080204" pitchFamily="34" charset="-128"/>
              </a:rPr>
              <a:t>Taylor criticized systems of payment based on quantity and quality of work.</a:t>
            </a:r>
          </a:p>
          <a:p>
            <a:pPr eaLnBrk="1" hangingPunct="1"/>
            <a:r>
              <a:rPr lang="en-US" altLang="en-US" sz="3197">
                <a:ea typeface="ＭＳ Ｐゴシック" panose="020B0600070205080204" pitchFamily="34" charset="-128"/>
              </a:rPr>
              <a:t>Taylor’s system consisted of:</a:t>
            </a:r>
          </a:p>
          <a:p>
            <a:pPr lvl="1" eaLnBrk="1" hangingPunct="1">
              <a:buFont typeface="Wingdings 2" panose="05020102010507070707" pitchFamily="18" charset="2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	(1) observation and analysis through time study to set the standard</a:t>
            </a:r>
          </a:p>
          <a:p>
            <a:pPr lvl="1" eaLnBrk="1" hangingPunct="1">
              <a:buFont typeface="Wingdings 2" panose="05020102010507070707" pitchFamily="18" charset="2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	(2) a differential rate system of piecework</a:t>
            </a:r>
          </a:p>
          <a:p>
            <a:pPr lvl="1" eaLnBrk="1" hangingPunct="1">
              <a:buFont typeface="Wingdings 2" panose="05020102010507070707" pitchFamily="18" charset="2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	(3) “paying men and not positions.”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546ED7-C6D4-4106-B589-7AEF22FFA1F4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D5D6F9D9-E030-486D-B02C-DD54020F7B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9381" y="228389"/>
            <a:ext cx="8145858" cy="991799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“First-Class” Worker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00824510-038A-4EB9-BF92-D0AD35EF0F7A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139381" y="1600836"/>
            <a:ext cx="8145858" cy="4495870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Taylor believed that everyone was best or “first class” at some type of work.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Taylor believed there should be a match between a person’s abilities and the person’s job placement.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BD6670-9374-4492-A6FE-367B3F83ABEF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54CB6901-538F-48A8-B135-F1A8F926FD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4982344" cy="142617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996" dirty="0">
                <a:ea typeface="ＭＳ Ｐゴシック" panose="020B0600070205080204" pitchFamily="34" charset="-128"/>
              </a:rPr>
              <a:t>Story of Henry </a:t>
            </a:r>
            <a:r>
              <a:rPr lang="en-US" altLang="en-US" sz="3996" dirty="0" err="1">
                <a:ea typeface="ＭＳ Ｐゴシック" panose="020B0600070205080204" pitchFamily="34" charset="-128"/>
              </a:rPr>
              <a:t>Knolle</a:t>
            </a:r>
            <a:r>
              <a:rPr lang="en-US" altLang="en-US" sz="3996" dirty="0">
                <a:ea typeface="ＭＳ Ｐゴシック" panose="020B0600070205080204" pitchFamily="34" charset="-128"/>
              </a:rPr>
              <a:t> and</a:t>
            </a:r>
            <a:br>
              <a:rPr lang="en-US" altLang="en-US" sz="3996" dirty="0">
                <a:ea typeface="ＭＳ Ｐゴシック" panose="020B0600070205080204" pitchFamily="34" charset="-128"/>
              </a:rPr>
            </a:br>
            <a:r>
              <a:rPr lang="en-US" altLang="en-US" sz="3996" dirty="0">
                <a:ea typeface="ＭＳ Ｐゴシック" panose="020B0600070205080204" pitchFamily="34" charset="-128"/>
              </a:rPr>
              <a:t>Bethlehem Steel</a:t>
            </a:r>
          </a:p>
        </p:txBody>
      </p:sp>
      <p:pic>
        <p:nvPicPr>
          <p:cNvPr id="41987" name="Picture 6" descr="bethlehem_steel_workers">
            <a:extLst>
              <a:ext uri="{FF2B5EF4-FFF2-40B4-BE49-F238E27FC236}">
                <a16:creationId xmlns:a16="http://schemas.microsoft.com/office/drawing/2014/main" id="{4B0AC36A-0D09-49AE-917A-338D6E63D23A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1946" b="-41946"/>
          <a:stretch>
            <a:fillRect/>
          </a:stretch>
        </p:blipFill>
        <p:spPr>
          <a:xfrm>
            <a:off x="839416" y="1143000"/>
            <a:ext cx="3882605" cy="4572000"/>
          </a:xfrm>
        </p:spPr>
      </p:pic>
      <p:sp>
        <p:nvSpPr>
          <p:cNvPr id="41988" name="Rectangle 3">
            <a:extLst>
              <a:ext uri="{FF2B5EF4-FFF2-40B4-BE49-F238E27FC236}">
                <a16:creationId xmlns:a16="http://schemas.microsoft.com/office/drawing/2014/main" id="{FA5A2016-E693-4A68-B677-5B3D71040BA0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6888088" y="764704"/>
            <a:ext cx="3882605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265" dirty="0">
                <a:ea typeface="ＭＳ Ｐゴシック" panose="020B0600070205080204" pitchFamily="34" charset="-128"/>
              </a:rPr>
              <a:t>Taylor conducted his famous pig-iron experiments at Bethlehem Steel.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65" dirty="0">
                <a:ea typeface="ＭＳ Ｐゴシック" panose="020B0600070205080204" pitchFamily="34" charset="-128"/>
              </a:rPr>
              <a:t>James Gillespie and Hartley </a:t>
            </a:r>
            <a:r>
              <a:rPr lang="en-US" altLang="en-US" sz="2265" dirty="0" err="1">
                <a:ea typeface="ＭＳ Ｐゴシック" panose="020B0600070205080204" pitchFamily="34" charset="-128"/>
              </a:rPr>
              <a:t>Wolle</a:t>
            </a:r>
            <a:r>
              <a:rPr lang="en-US" altLang="en-US" sz="2265" dirty="0">
                <a:ea typeface="ＭＳ Ｐゴシック" panose="020B0600070205080204" pitchFamily="34" charset="-128"/>
              </a:rPr>
              <a:t>, Taylor’s assistants, established an incentive for loading pig iron at Bethlehem Steel.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65" dirty="0">
                <a:ea typeface="ＭＳ Ｐゴシック" panose="020B0600070205080204" pitchFamily="34" charset="-128"/>
              </a:rPr>
              <a:t>Workers refused to work by the piece and were discharged.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65" dirty="0">
                <a:ea typeface="ＭＳ Ｐゴシック" panose="020B0600070205080204" pitchFamily="34" charset="-128"/>
              </a:rPr>
              <a:t>Taylor’s story of the experiments centered on Henry </a:t>
            </a:r>
            <a:r>
              <a:rPr lang="en-US" altLang="en-US" sz="2265" dirty="0" err="1">
                <a:ea typeface="ＭＳ Ｐゴシック" panose="020B0600070205080204" pitchFamily="34" charset="-128"/>
              </a:rPr>
              <a:t>Knolle</a:t>
            </a:r>
            <a:r>
              <a:rPr lang="en-US" altLang="en-US" sz="2265" dirty="0">
                <a:ea typeface="ＭＳ Ｐゴシック" panose="020B0600070205080204" pitchFamily="34" charset="-128"/>
              </a:rPr>
              <a:t> although three men participated.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092ED5-14DA-4274-BE8D-BA4CB22331E5}"/>
              </a:ext>
            </a:extLst>
          </p:cNvPr>
          <p:cNvSpPr txBox="1"/>
          <p:nvPr/>
        </p:nvSpPr>
        <p:spPr>
          <a:xfrm>
            <a:off x="2221360" y="6162609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A6E834D0-4F61-4C8C-B595-22642BE41C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70" y="223458"/>
            <a:ext cx="109728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Henry </a:t>
            </a:r>
            <a:r>
              <a:rPr lang="en-US" altLang="en-US" dirty="0" err="1">
                <a:ea typeface="ＭＳ Ｐゴシック" panose="020B0600070205080204" pitchFamily="34" charset="-128"/>
              </a:rPr>
              <a:t>Knolle</a:t>
            </a:r>
            <a:r>
              <a:rPr lang="en-US" altLang="en-US" dirty="0">
                <a:ea typeface="ＭＳ Ｐゴシック" panose="020B0600070205080204" pitchFamily="34" charset="-128"/>
              </a:rPr>
              <a:t> (referred to as Schmidt)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9E836AE7-5BCA-4408-AEEF-44E6A720E931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568673" y="1366104"/>
            <a:ext cx="7191617" cy="2967027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Stood 5 feet 7 inches tall and weighed 135 pounds.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He came down through history as “Schmidt” in the embellished recollections of the pig iron experiments at Bethlehem Steel.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He averaged between $1.35 and $1.70 per day (average rate was $1.15 per day).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398" dirty="0">
                <a:ea typeface="ＭＳ Ｐゴシック" panose="020B0600070205080204" pitchFamily="34" charset="-128"/>
              </a:rPr>
              <a:t>In the story, he was the only worker to persevere throughout the pig-iron loading – he was a “First Class Man.”</a:t>
            </a:r>
          </a:p>
        </p:txBody>
      </p:sp>
      <p:pic>
        <p:nvPicPr>
          <p:cNvPr id="43012" name="Picture 6" descr="Henry_knolle">
            <a:extLst>
              <a:ext uri="{FF2B5EF4-FFF2-40B4-BE49-F238E27FC236}">
                <a16:creationId xmlns:a16="http://schemas.microsoft.com/office/drawing/2014/main" id="{088A14CF-0121-42FF-9F2C-68C4EC86D89C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30" r="-14230"/>
          <a:stretch>
            <a:fillRect/>
          </a:stretch>
        </p:blipFill>
        <p:spPr>
          <a:xfrm>
            <a:off x="7866284" y="1143000"/>
            <a:ext cx="3882605" cy="4572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740A25-F1A4-49DB-8784-1EE0E0B02320}"/>
              </a:ext>
            </a:extLst>
          </p:cNvPr>
          <p:cNvSpPr txBox="1"/>
          <p:nvPr/>
        </p:nvSpPr>
        <p:spPr>
          <a:xfrm>
            <a:off x="2242667" y="6265210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Wren,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Bedeian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(2020) The Evolution of Management Thought,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 Ed.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Wiley &amp; Sons</a:t>
            </a:r>
            <a:endParaRPr lang="en-GB" dirty="0"/>
          </a:p>
        </p:txBody>
      </p:sp>
      <p:sp>
        <p:nvSpPr>
          <p:cNvPr id="6" name="Rectangle 1028">
            <a:extLst>
              <a:ext uri="{FF2B5EF4-FFF2-40B4-BE49-F238E27FC236}">
                <a16:creationId xmlns:a16="http://schemas.microsoft.com/office/drawing/2014/main" id="{11DD1DDF-BCBD-4E98-8ACF-273C6506F403}"/>
              </a:ext>
            </a:extLst>
          </p:cNvPr>
          <p:cNvSpPr txBox="1">
            <a:spLocks noChangeArrowheads="1"/>
          </p:cNvSpPr>
          <p:nvPr/>
        </p:nvSpPr>
        <p:spPr>
          <a:xfrm>
            <a:off x="394470" y="4365104"/>
            <a:ext cx="7789762" cy="185347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>
                <a:solidFill>
                  <a:schemeClr val="bg1"/>
                </a:solidFill>
                <a:ea typeface="ＭＳ Ｐゴシック" panose="020B0600070205080204" pitchFamily="34" charset="-128"/>
              </a:rPr>
              <a:t>Results:</a:t>
            </a:r>
          </a:p>
          <a:p>
            <a:pPr lvl="1"/>
            <a:r>
              <a:rPr lang="en-US" altLang="en-US">
                <a:solidFill>
                  <a:schemeClr val="bg1"/>
                </a:solidFill>
                <a:ea typeface="ＭＳ Ｐゴシック" panose="020B0600070205080204" pitchFamily="34" charset="-128"/>
              </a:rPr>
              <a:t>Yard labor costs fell from $.072 per ton under day wages to $.033 per ton under piece rates</a:t>
            </a:r>
          </a:p>
          <a:p>
            <a:pPr lvl="1"/>
            <a:r>
              <a:rPr lang="en-US" altLang="en-US">
                <a:solidFill>
                  <a:schemeClr val="bg1"/>
                </a:solidFill>
                <a:ea typeface="ＭＳ Ｐゴシック" panose="020B0600070205080204" pitchFamily="34" charset="-128"/>
              </a:rPr>
              <a:t>Workers averaged 60 percent more in wages than they had before</a:t>
            </a:r>
            <a:endParaRPr lang="en-US" altLang="en-US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6744072" y="332656"/>
            <a:ext cx="5040560" cy="1512167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Ford Motor Company</a:t>
            </a:r>
            <a:b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3100" b="1" i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“any colour, as long as it’s black!”</a:t>
            </a:r>
            <a:endParaRPr lang="en-GB" sz="3600" b="1" i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476672"/>
            <a:ext cx="5760640" cy="576064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GB" sz="51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How did Scientific Management affect Organisations?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Many companies were impressed and influenced by Frederick Taylor’s methods.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The moving assembly line</a:t>
            </a:r>
          </a:p>
          <a:p>
            <a:r>
              <a:rPr lang="en-GB" dirty="0"/>
              <a:t>Mass Production</a:t>
            </a:r>
          </a:p>
          <a:p>
            <a:r>
              <a:rPr lang="en-GB" dirty="0"/>
              <a:t>Increased Productivity and Efficiency</a:t>
            </a:r>
          </a:p>
          <a:p>
            <a:r>
              <a:rPr lang="en-GB" dirty="0"/>
              <a:t>‘The car that changed the world’ The Model T</a:t>
            </a:r>
          </a:p>
          <a:p>
            <a:pPr>
              <a:buFont typeface="Wingdings" pitchFamily="2" charset="2"/>
              <a:buNone/>
            </a:pPr>
            <a:endParaRPr lang="en-GB" dirty="0"/>
          </a:p>
        </p:txBody>
      </p:sp>
      <p:pic>
        <p:nvPicPr>
          <p:cNvPr id="15364" name="Picture 4" descr="legacy-of-the-ford-model-t-100-years-after-1380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456" y="2111375"/>
            <a:ext cx="4125913" cy="386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8256240" y="0"/>
            <a:ext cx="3935760" cy="2565400"/>
          </a:xfrm>
          <a:solidFill>
            <a:schemeClr val="tx2"/>
          </a:solidFill>
        </p:spPr>
        <p:txBody>
          <a:bodyPr/>
          <a:lstStyle/>
          <a:p>
            <a:r>
              <a:rPr lang="en-GB" sz="3200" dirty="0">
                <a:solidFill>
                  <a:schemeClr val="bg1"/>
                </a:solidFill>
              </a:rPr>
              <a:t>The first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Welfare Officer-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Mary Wood at </a:t>
            </a:r>
            <a:r>
              <a:rPr lang="en-GB" sz="3200" dirty="0" err="1">
                <a:solidFill>
                  <a:schemeClr val="bg1"/>
                </a:solidFill>
              </a:rPr>
              <a:t>Rowntree’s</a:t>
            </a:r>
            <a:r>
              <a:rPr lang="en-GB" sz="3200" dirty="0">
                <a:solidFill>
                  <a:schemeClr val="bg1"/>
                </a:solidFill>
              </a:rPr>
              <a:t> 1896</a:t>
            </a:r>
          </a:p>
        </p:txBody>
      </p:sp>
      <p:pic>
        <p:nvPicPr>
          <p:cNvPr id="7475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316" y="0"/>
            <a:ext cx="54864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8256240" y="2565400"/>
            <a:ext cx="3935760" cy="4016484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solidFill>
                  <a:schemeClr val="bg1"/>
                </a:solidFill>
              </a:rPr>
              <a:t>“She was appointed to be a type of social worker for the factory, with responsibility for ensuring the well-being of women and children in the workforce and watching over their health and behaviour.”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dirty="0">
                <a:solidFill>
                  <a:schemeClr val="bg1"/>
                </a:solidFill>
              </a:rPr>
              <a:t>(Foot &amp; Hook, 2011, p.6)</a:t>
            </a:r>
          </a:p>
          <a:p>
            <a:pPr>
              <a:spcBef>
                <a:spcPct val="50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4C03C3-F37F-43FD-BD65-D737D4D0F84F}"/>
              </a:ext>
            </a:extLst>
          </p:cNvPr>
          <p:cNvSpPr txBox="1"/>
          <p:nvPr/>
        </p:nvSpPr>
        <p:spPr>
          <a:xfrm>
            <a:off x="119336" y="374759"/>
            <a:ext cx="273630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The early development of People Management?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25685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706A4-D7B7-4BC6-9DCD-DBB2CA22F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480" y="457201"/>
            <a:ext cx="872676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Have ‘Scientific Management’ and ‘Taylorism’ disappeared?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A8F77-4D59-4F03-8A66-E50D64377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420888"/>
            <a:ext cx="10972800" cy="3705276"/>
          </a:xfrm>
        </p:spPr>
        <p:txBody>
          <a:bodyPr/>
          <a:lstStyle/>
          <a:p>
            <a:r>
              <a:rPr lang="en-US" dirty="0"/>
              <a:t>Do remnants of the old approach still exist?</a:t>
            </a:r>
          </a:p>
          <a:p>
            <a:endParaRPr lang="en-US" dirty="0"/>
          </a:p>
          <a:p>
            <a:r>
              <a:rPr lang="en-US" dirty="0"/>
              <a:t>Are they the same as Taylor’s </a:t>
            </a:r>
            <a:r>
              <a:rPr lang="en-US"/>
              <a:t>original ideas?</a:t>
            </a:r>
            <a:endParaRPr lang="en-US" dirty="0"/>
          </a:p>
          <a:p>
            <a:endParaRPr lang="en-US" dirty="0"/>
          </a:p>
          <a:p>
            <a:r>
              <a:rPr lang="en-US" dirty="0"/>
              <a:t>Were they ever the ‘same’ Taylor’s original ideas? How have his ideas been changed and corrupted?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182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6B561-9C35-41C5-9CF3-B1ADE74F4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142584" cy="1143000"/>
          </a:xfrm>
        </p:spPr>
        <p:txBody>
          <a:bodyPr>
            <a:normAutofit/>
          </a:bodyPr>
          <a:lstStyle/>
          <a:p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Issues to ponder on….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984A6-CB03-4454-BAC3-58DA22426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790656" cy="218883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dentify key contributions of Scientific management </a:t>
            </a:r>
            <a:r>
              <a:rPr lang="en-GB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 are still observed in today’s management practice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with examples.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AB8B4E43-CBA2-4D23-9A2A-8721D3811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8" y="3212976"/>
            <a:ext cx="4096901" cy="326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DE5292A8-33BF-4631-B666-0F7801CD9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3950246"/>
            <a:ext cx="3220937" cy="2188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B8C7D07D-00DF-46DD-9F76-A51458888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497" y="353753"/>
            <a:ext cx="3012249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DA1D577-DDE9-4AEC-8491-5BB482826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52" y="3914612"/>
            <a:ext cx="3630212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3449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1276</TotalTime>
  <Words>2139</Words>
  <Application>Microsoft Office PowerPoint</Application>
  <PresentationFormat>Widescreen</PresentationFormat>
  <Paragraphs>239</Paragraphs>
  <Slides>34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Arial</vt:lpstr>
      <vt:lpstr>Calibri</vt:lpstr>
      <vt:lpstr>Tahoma</vt:lpstr>
      <vt:lpstr>Times New Roman</vt:lpstr>
      <vt:lpstr>Tw Cen MT</vt:lpstr>
      <vt:lpstr>Wingdings</vt:lpstr>
      <vt:lpstr>Wingdings 2</vt:lpstr>
      <vt:lpstr>Office Theme</vt:lpstr>
      <vt:lpstr>PowerPoint Presentation</vt:lpstr>
      <vt:lpstr>Learning Outcomes</vt:lpstr>
      <vt:lpstr>Introductions</vt:lpstr>
      <vt:lpstr>Typical Working Conditions?</vt:lpstr>
      <vt:lpstr>PowerPoint Presentation</vt:lpstr>
      <vt:lpstr>The Forth Bridge (built 1883-1890)</vt:lpstr>
      <vt:lpstr>What is management?</vt:lpstr>
      <vt:lpstr>Why do organisations need management?</vt:lpstr>
      <vt:lpstr>Consider…….</vt:lpstr>
      <vt:lpstr>Industrialisation and the design of work in the UK</vt:lpstr>
      <vt:lpstr>Protestant Ethic</vt:lpstr>
      <vt:lpstr>The Liberty Ethic</vt:lpstr>
      <vt:lpstr>The Market Ethic</vt:lpstr>
      <vt:lpstr>Skilled work</vt:lpstr>
      <vt:lpstr>De-skilled work</vt:lpstr>
      <vt:lpstr>Benefits of specialisation</vt:lpstr>
      <vt:lpstr>PowerPoint Presentation</vt:lpstr>
      <vt:lpstr>The Industrial Revolution in Great Britain</vt:lpstr>
      <vt:lpstr>The Fourth Factor of Production</vt:lpstr>
      <vt:lpstr>Management Problems in the Early Factories</vt:lpstr>
      <vt:lpstr>PowerPoint Presentation</vt:lpstr>
      <vt:lpstr>Taylor’s Early Years</vt:lpstr>
      <vt:lpstr>Taylor at Midvale Steel</vt:lpstr>
      <vt:lpstr>Natural Soldiering</vt:lpstr>
      <vt:lpstr>Systematic Soldiering</vt:lpstr>
      <vt:lpstr>A Better Way</vt:lpstr>
      <vt:lpstr>Frederick Taylor and Incentives</vt:lpstr>
      <vt:lpstr>“First-Class” Worker</vt:lpstr>
      <vt:lpstr>Story of Henry Knolle and Bethlehem Steel</vt:lpstr>
      <vt:lpstr>Henry Knolle (referred to as Schmidt)</vt:lpstr>
      <vt:lpstr>Ford Motor Company “any colour, as long as it’s black!”</vt:lpstr>
      <vt:lpstr>The first  Welfare Officer-  Mary Wood at Rowntree’s 1896</vt:lpstr>
      <vt:lpstr>Have ‘Scientific Management’ and ‘Taylorism’ disappeared?</vt:lpstr>
      <vt:lpstr>Issues to ponder on….</vt:lpstr>
    </vt:vector>
  </TitlesOfParts>
  <Company>LTUC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Roberts</dc:creator>
  <cp:lastModifiedBy>Amare Desta</cp:lastModifiedBy>
  <cp:revision>143</cp:revision>
  <dcterms:created xsi:type="dcterms:W3CDTF">2013-06-25T13:48:10Z</dcterms:created>
  <dcterms:modified xsi:type="dcterms:W3CDTF">2022-03-09T09:27:37Z</dcterms:modified>
</cp:coreProperties>
</file>