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gray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505200" y="2438400"/>
            <a:ext cx="5257800" cy="914400"/>
          </a:xfrm>
        </p:spPr>
        <p:txBody>
          <a:bodyPr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157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05200" y="3276600"/>
            <a:ext cx="5257800" cy="7493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>
                <a:effectLst/>
              </a:defRPr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2BF2A5-D21F-4CBB-B4EF-D02810F94D21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3564979-974B-45DE-935A-F98C6812B71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5BD8DB-1824-41A2-923A-B7CF616A80CB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A9FC6E-796B-468E-A2D2-F9AD7A9C594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60DD82-89CD-41CC-9E09-CB0982462DBC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37319D-478B-4141-AC24-8CD44024DB6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387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120C31-9DBA-4215-A414-BF6D72E2A534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A1FFE-D5BB-4B16-B72B-2FC572B3545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466F11-92E9-4265-976A-C32E7D90CFBB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4DD859-65A6-4DE6-B02B-4224CA9C5DD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50183D-B119-4228-81E6-C445EFB5DFCA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0AABA0-214E-4161-AB15-2F65D8D0B1F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4B4DDB-0364-4136-B270-744FDD896AA4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B10C0-5C7A-4A38-871E-5AF7DD35243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1E0F60-4559-40FB-8E44-336C8B90177E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85E80A-A44A-4F0A-A304-A58FCAD0CA6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52050-1E4C-411F-A8FC-BB7A48787A98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4779A-24A5-4B23-8A89-0C2B22D9E5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D7BAC9-96F6-428A-A7B2-376677EBDF99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43B31E-BFC8-4B4E-9D35-854EC1D5A6F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86550" y="152400"/>
            <a:ext cx="1924050" cy="6248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152400"/>
            <a:ext cx="5619750" cy="6248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091BCE-0AAB-41D4-AA20-303AC022EFE9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859995-D462-440D-BDA5-D8A9B9A4512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152400"/>
            <a:ext cx="769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title style</a:t>
            </a:r>
          </a:p>
        </p:txBody>
      </p:sp>
      <p:sp>
        <p:nvSpPr>
          <p:cNvPr id="414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76400"/>
            <a:ext cx="7696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147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C1407292-567C-44A5-965F-FCF5ECB71903}" type="datetimeFigureOut">
              <a:rPr lang="en-US"/>
              <a:pPr>
                <a:defRPr/>
              </a:pPr>
              <a:t>12/7/2016</a:t>
            </a:fld>
            <a:endParaRPr lang="en-GB" dirty="0"/>
          </a:p>
        </p:txBody>
      </p:sp>
      <p:sp>
        <p:nvSpPr>
          <p:cNvPr id="4147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dirty="0">
                <a:latin typeface="+mn-lt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147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E7AFE93E-AD0D-4DE8-BC24-AFF99B40022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3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562100" indent="-228600" algn="l" rtl="0" fontAlgn="base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1981200" indent="-228600" algn="l" rtl="0" fontAlgn="base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4384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8956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3528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100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abetes.org.uk/" TargetMode="External"/><Relationship Id="rId2" Type="http://schemas.openxmlformats.org/officeDocument/2006/relationships/hyperlink" Target="http://www.nice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mj.com/cgi/content/full/332/7553/130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Session 6</a:t>
            </a: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Diet and Diabetes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Diabetes Mellitus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/>
              <a:t>The incidence in the Uk is thought to be 2.5 – 3 million people</a:t>
            </a:r>
          </a:p>
          <a:p>
            <a:pPr>
              <a:defRPr/>
            </a:pPr>
            <a:r>
              <a:rPr lang="en-GB" sz="2400" dirty="0" smtClean="0"/>
              <a:t>Diabetes Uk estimates around 4% of the population is affected</a:t>
            </a:r>
          </a:p>
          <a:p>
            <a:pPr>
              <a:defRPr/>
            </a:pPr>
            <a:r>
              <a:rPr lang="en-GB" sz="2400" dirty="0" smtClean="0"/>
              <a:t>Globally the figure is around 180 million and rising</a:t>
            </a:r>
          </a:p>
          <a:p>
            <a:pPr>
              <a:defRPr/>
            </a:pPr>
            <a:r>
              <a:rPr lang="en-GB" sz="2400" dirty="0" smtClean="0"/>
              <a:t>It has major health implications with regard to morbidity and mortality</a:t>
            </a:r>
          </a:p>
          <a:p>
            <a:pPr>
              <a:defRPr/>
            </a:pPr>
            <a:r>
              <a:rPr lang="en-GB" sz="2400" dirty="0" smtClean="0"/>
              <a:t>Major impacts are cardiovascular and damage to the microcirculation – eyes , kidneys and limbs</a:t>
            </a:r>
            <a:endParaRPr lang="en-GB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It results from a lack of insulin – essential hormone that regulates blood glucose.</a:t>
            </a:r>
          </a:p>
          <a:p>
            <a:pPr>
              <a:defRPr/>
            </a:pPr>
            <a:r>
              <a:rPr lang="en-GB" dirty="0" smtClean="0"/>
              <a:t>Maybe due to a lack of insulin or insulin resistance – it does not work properly</a:t>
            </a:r>
          </a:p>
          <a:p>
            <a:pPr>
              <a:defRPr/>
            </a:pPr>
            <a:r>
              <a:rPr lang="en-GB" dirty="0" smtClean="0"/>
              <a:t>This results in a rise in blood glucose – a normal blood glucose ranges from 4 – 6.9mmols/litre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Excess urine</a:t>
            </a:r>
          </a:p>
          <a:p>
            <a:pPr>
              <a:defRPr/>
            </a:pPr>
            <a:r>
              <a:rPr lang="en-GB" dirty="0" smtClean="0"/>
              <a:t>Thirst</a:t>
            </a:r>
          </a:p>
          <a:p>
            <a:pPr>
              <a:defRPr/>
            </a:pPr>
            <a:r>
              <a:rPr lang="en-GB" dirty="0" smtClean="0"/>
              <a:t>Weight loss</a:t>
            </a:r>
          </a:p>
          <a:p>
            <a:pPr>
              <a:defRPr/>
            </a:pPr>
            <a:r>
              <a:rPr lang="en-GB" dirty="0" smtClean="0"/>
              <a:t>Infections that will not clear</a:t>
            </a:r>
          </a:p>
          <a:p>
            <a:pPr>
              <a:defRPr/>
            </a:pPr>
            <a:r>
              <a:rPr lang="en-GB" dirty="0" smtClean="0"/>
              <a:t>General feeling of malaise</a:t>
            </a:r>
            <a:endParaRPr lang="en-GB" dirty="0"/>
          </a:p>
          <a:p>
            <a:pPr>
              <a:defRPr/>
            </a:pPr>
            <a:r>
              <a:rPr lang="en-GB" dirty="0" smtClean="0"/>
              <a:t>Many people do not have symptoms as they are picked up by routine blood tests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 smtClean="0"/>
              <a:t>Type 1 – a total failure in insulin production</a:t>
            </a:r>
          </a:p>
          <a:p>
            <a:pPr>
              <a:defRPr/>
            </a:pPr>
            <a:r>
              <a:rPr lang="en-GB" sz="2800" dirty="0" smtClean="0"/>
              <a:t>Type 2 – partial failure or insulin resistance</a:t>
            </a:r>
          </a:p>
          <a:p>
            <a:pPr>
              <a:defRPr/>
            </a:pPr>
            <a:r>
              <a:rPr lang="en-GB" sz="2800" dirty="0" smtClean="0"/>
              <a:t>MODY – maturity onset diabetes of the young – an inherited form that is a result of a beta cell malfunction</a:t>
            </a:r>
          </a:p>
          <a:p>
            <a:pPr>
              <a:defRPr/>
            </a:pPr>
            <a:r>
              <a:rPr lang="en-GB" sz="2800" dirty="0" smtClean="0"/>
              <a:t>Neonatal Diabetes – in under 6 months , resembles type 1</a:t>
            </a:r>
          </a:p>
          <a:p>
            <a:pPr>
              <a:defRPr/>
            </a:pPr>
            <a:r>
              <a:rPr lang="en-GB" sz="2800" dirty="0" smtClean="0"/>
              <a:t>Gestational Diabetes – develops in pregnancy.</a:t>
            </a:r>
            <a:endParaRPr lang="en-GB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Diagnosis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 random BG of 11mmols /l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A fasting BG of &gt;7 mmols/l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A plasma BG of &gt;11 2 hours after ingestion of 75 gCHO – glucose tolerance test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Some people may have impaired BG levels that are predictors of diabetes – need some dietary advice!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Alleviate symptoms</a:t>
            </a:r>
          </a:p>
          <a:p>
            <a:pPr>
              <a:defRPr/>
            </a:pPr>
            <a:r>
              <a:rPr lang="en-GB" dirty="0" smtClean="0"/>
              <a:t>Control BG</a:t>
            </a:r>
          </a:p>
          <a:p>
            <a:pPr>
              <a:defRPr/>
            </a:pPr>
            <a:r>
              <a:rPr lang="en-GB" dirty="0" smtClean="0"/>
              <a:t>Reduce the risks of complications</a:t>
            </a:r>
          </a:p>
          <a:p>
            <a:pPr>
              <a:defRPr/>
            </a:pPr>
            <a:r>
              <a:rPr lang="en-GB" dirty="0" smtClean="0"/>
              <a:t>Maintain a quality of life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targets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HBA1c - &lt;6.5%</a:t>
            </a:r>
          </a:p>
          <a:p>
            <a:pPr>
              <a:defRPr/>
            </a:pPr>
            <a:r>
              <a:rPr lang="en-GB" dirty="0" smtClean="0"/>
              <a:t>Fasting BG – 5.1-6.5 – type 1</a:t>
            </a:r>
          </a:p>
          <a:p>
            <a:pPr>
              <a:defRPr/>
            </a:pPr>
            <a:r>
              <a:rPr lang="en-GB" dirty="0"/>
              <a:t> </a:t>
            </a:r>
            <a:r>
              <a:rPr lang="en-GB" dirty="0" smtClean="0"/>
              <a:t>               -  &lt;5.5 – type 2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Maintain weight, blood pressure, cholesterol within normal ranges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glucose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/>
              <a:t>Aim to maintain normal blood glucose</a:t>
            </a:r>
          </a:p>
          <a:p>
            <a:pPr>
              <a:defRPr/>
            </a:pPr>
            <a:r>
              <a:rPr lang="en-GB" sz="2400" dirty="0" smtClean="0"/>
              <a:t>Fasting 3.5 -5 mmols /l – normal levels</a:t>
            </a:r>
          </a:p>
          <a:p>
            <a:pPr>
              <a:defRPr/>
            </a:pPr>
            <a:endParaRPr lang="en-GB" sz="2400" dirty="0" smtClean="0"/>
          </a:p>
          <a:p>
            <a:pPr>
              <a:defRPr/>
            </a:pPr>
            <a:r>
              <a:rPr lang="en-GB" sz="2400" dirty="0" smtClean="0"/>
              <a:t>Aim 3.5-5.5 pre meals</a:t>
            </a:r>
          </a:p>
          <a:p>
            <a:pPr>
              <a:defRPr/>
            </a:pPr>
            <a:endParaRPr lang="en-GB" sz="2400" dirty="0" smtClean="0"/>
          </a:p>
          <a:p>
            <a:pPr>
              <a:defRPr/>
            </a:pPr>
            <a:r>
              <a:rPr lang="en-GB" sz="2400" dirty="0" smtClean="0"/>
              <a:t>Aim &lt; 8 post meal ( 2 hours)</a:t>
            </a:r>
          </a:p>
          <a:p>
            <a:pPr>
              <a:defRPr/>
            </a:pPr>
            <a:endParaRPr lang="en-GB" sz="2400" dirty="0" smtClean="0"/>
          </a:p>
          <a:p>
            <a:pPr>
              <a:defRPr/>
            </a:pPr>
            <a:r>
              <a:rPr lang="en-GB" sz="2400" dirty="0" smtClean="0"/>
              <a:t>There is a lot of debate on the benefits of testing blood glucose levels in type 2</a:t>
            </a:r>
          </a:p>
          <a:p>
            <a:pPr>
              <a:defRPr/>
            </a:pPr>
            <a:r>
              <a:rPr lang="en-GB" sz="2400" dirty="0" smtClean="0"/>
              <a:t>HBA1c levels are very important as a long term test </a:t>
            </a:r>
          </a:p>
          <a:p>
            <a:pPr>
              <a:defRPr/>
            </a:pPr>
            <a:r>
              <a:rPr lang="en-GB" sz="2400" dirty="0" smtClean="0"/>
              <a:t>Refer to Diabetes Uk website</a:t>
            </a:r>
          </a:p>
          <a:p>
            <a:pPr>
              <a:buFont typeface="Wingdings" pitchFamily="2" charset="2"/>
              <a:buNone/>
              <a:defRPr/>
            </a:pP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 in Diabetes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/>
              <a:t>The aim of diet is to control blood glucose levels and reduce the risks of complications </a:t>
            </a:r>
          </a:p>
          <a:p>
            <a:pPr>
              <a:defRPr/>
            </a:pPr>
            <a:r>
              <a:rPr lang="en-GB" sz="2400" dirty="0" smtClean="0"/>
              <a:t>For type 1 used in conjunction with insulin therapy – usually a mix of long and short acting insulin given as single injections ( pre mixed) or via a pump </a:t>
            </a:r>
          </a:p>
          <a:p>
            <a:pPr>
              <a:defRPr/>
            </a:pPr>
            <a:r>
              <a:rPr lang="en-GB" sz="2400" dirty="0" smtClean="0"/>
              <a:t>Type I patients are also taught to give insulin according to diet – based on 1 unit of insulin per 7-10g CHO</a:t>
            </a:r>
          </a:p>
          <a:p>
            <a:pPr>
              <a:defRPr/>
            </a:pPr>
            <a:r>
              <a:rPr lang="en-GB" sz="2400" dirty="0" smtClean="0"/>
              <a:t>Patients are sent on courses to teach them how to do this – DAFNE 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 for type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The main aim is again to control blood glucose and reduce weight if required </a:t>
            </a:r>
          </a:p>
          <a:p>
            <a:pPr>
              <a:defRPr/>
            </a:pPr>
            <a:r>
              <a:rPr lang="en-GB" dirty="0" smtClean="0"/>
              <a:t>About 80 % of type 2 are overwt</a:t>
            </a:r>
          </a:p>
          <a:p>
            <a:pPr>
              <a:defRPr/>
            </a:pPr>
            <a:r>
              <a:rPr lang="en-GB" dirty="0" smtClean="0"/>
              <a:t>Studies have shown that reducing weight by around 10kg does have an effect on blood glucose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CHO – 40-60 %</a:t>
            </a:r>
          </a:p>
          <a:p>
            <a:pPr>
              <a:defRPr/>
            </a:pPr>
            <a:r>
              <a:rPr lang="en-GB" dirty="0" smtClean="0"/>
              <a:t>Protein – 15%</a:t>
            </a:r>
          </a:p>
          <a:p>
            <a:pPr>
              <a:defRPr/>
            </a:pPr>
            <a:r>
              <a:rPr lang="en-GB" dirty="0" smtClean="0"/>
              <a:t>Fat – 30-35%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Aim for 2-3 portions per day</a:t>
            </a:r>
          </a:p>
          <a:p>
            <a:pPr>
              <a:defRPr/>
            </a:pPr>
            <a:r>
              <a:rPr lang="en-GB" dirty="0" smtClean="0"/>
              <a:t>Will have a small effect on BG if eaten in large quantities</a:t>
            </a:r>
          </a:p>
          <a:p>
            <a:pPr>
              <a:defRPr/>
            </a:pPr>
            <a:r>
              <a:rPr lang="en-GB" dirty="0" smtClean="0"/>
              <a:t>Need good quality protein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No affect on BG but provides excess calories and maybe saturated fat</a:t>
            </a:r>
          </a:p>
          <a:p>
            <a:pPr>
              <a:defRPr/>
            </a:pPr>
            <a:r>
              <a:rPr lang="en-GB" dirty="0" smtClean="0"/>
              <a:t>Therefore restrict excess fat and limit to fat occurring in food like meat and restrict spreading fat and cooking oils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This is the key to managing BG levels</a:t>
            </a:r>
          </a:p>
          <a:p>
            <a:pPr>
              <a:defRPr/>
            </a:pPr>
            <a:r>
              <a:rPr lang="en-GB" dirty="0" smtClean="0"/>
              <a:t>Patients have been given very woolly advice about CHO in the past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Such as – eat a helping with each meal,  eat plenty of CHO with each meal</a:t>
            </a:r>
          </a:p>
          <a:p>
            <a:pPr>
              <a:defRPr/>
            </a:pPr>
            <a:r>
              <a:rPr lang="en-GB" dirty="0" smtClean="0"/>
              <a:t>DMUK also still encourages the use of sugary foods in their meal plans</a:t>
            </a:r>
          </a:p>
          <a:p>
            <a:pPr>
              <a:defRPr/>
            </a:pPr>
            <a:r>
              <a:rPr lang="en-GB" dirty="0" smtClean="0"/>
              <a:t>Look at the web site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Aim for around 40-60 % of calories from CHO</a:t>
            </a:r>
          </a:p>
          <a:p>
            <a:pPr>
              <a:defRPr/>
            </a:pPr>
            <a:r>
              <a:rPr lang="en-GB" dirty="0" smtClean="0"/>
              <a:t>In practice most centres are aiming for 40 -50% </a:t>
            </a:r>
          </a:p>
          <a:p>
            <a:pPr>
              <a:defRPr/>
            </a:pPr>
            <a:r>
              <a:rPr lang="en-GB" dirty="0" smtClean="0"/>
              <a:t>The key is reducing reined CHO – sugar, sweets, cakes , pop, fruit juice etc</a:t>
            </a:r>
          </a:p>
          <a:p>
            <a:pPr>
              <a:defRPr/>
            </a:pPr>
            <a:r>
              <a:rPr lang="en-GB" dirty="0" smtClean="0"/>
              <a:t>Other CHO should be taken as lower GI form – refer to handout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Aim – most diabetics will be put on somewhere between 150-300g CHO – will depend on age , gender, occupation, exercise</a:t>
            </a:r>
          </a:p>
          <a:p>
            <a:pPr>
              <a:defRPr/>
            </a:pPr>
            <a:r>
              <a:rPr lang="en-GB" dirty="0" smtClean="0"/>
              <a:t>Aim to have low GI CHO with each meal, plenty of vegetable/salad and restrict fruit to 2-3 /day ( no fruit juice)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 CHO diets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 smtClean="0"/>
              <a:t>There is some evidence that low carb diets may lower BG levels – however there is a lot of debate about their safety long term as they lack essential nutrients such as calcium, folate, vit C </a:t>
            </a:r>
          </a:p>
          <a:p>
            <a:pPr>
              <a:defRPr/>
            </a:pPr>
            <a:r>
              <a:rPr lang="en-GB" sz="2800" dirty="0" smtClean="0"/>
              <a:t>Studies have shown that peopel do lose wt but evidence from the likes of the BBC diet trials has shown they are actually low in calories – protein improves satiety!</a:t>
            </a:r>
            <a:endParaRPr lang="en-GB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 CHO diets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/>
              <a:t>A major study is being undertaken in the West Country – pts are put on around 70g CHO and outcomes are compared to conventional calorie restriction</a:t>
            </a:r>
          </a:p>
          <a:p>
            <a:pPr>
              <a:defRPr/>
            </a:pPr>
            <a:r>
              <a:rPr lang="en-GB" sz="2400" dirty="0" smtClean="0"/>
              <a:t>Initially the low carb group lost most wt but after 2 years the BG outcomes were around the same.</a:t>
            </a:r>
          </a:p>
          <a:p>
            <a:pPr>
              <a:defRPr/>
            </a:pPr>
            <a:r>
              <a:rPr lang="en-GB" sz="2400" dirty="0" smtClean="0"/>
              <a:t>Compliance has been shown to be a problem – this would also mimic the fact that Atkins type regimes have fallen from favour</a:t>
            </a:r>
          </a:p>
          <a:p>
            <a:pPr>
              <a:defRPr/>
            </a:pPr>
            <a:r>
              <a:rPr lang="en-GB" sz="2400" dirty="0" smtClean="0"/>
              <a:t>This data has not yet been published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term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Close monitoring of BG </a:t>
            </a:r>
          </a:p>
          <a:p>
            <a:pPr>
              <a:defRPr/>
            </a:pPr>
            <a:r>
              <a:rPr lang="en-GB" dirty="0" smtClean="0"/>
              <a:t>If they continue to run high then medication is given</a:t>
            </a:r>
          </a:p>
          <a:p>
            <a:pPr>
              <a:defRPr/>
            </a:pPr>
            <a:r>
              <a:rPr lang="en-GB" dirty="0" smtClean="0"/>
              <a:t>Metformin is commonly used as it increases cell glucose uptake and is used for over wt patients</a:t>
            </a:r>
          </a:p>
          <a:p>
            <a:pPr>
              <a:defRPr/>
            </a:pPr>
            <a:r>
              <a:rPr lang="en-GB" dirty="0" smtClean="0"/>
              <a:t>Some have side effects – GI mainly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medication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Other medication – sulphonylureas increase insulin production – glibenclimide, gliclazide </a:t>
            </a:r>
          </a:p>
          <a:p>
            <a:pPr>
              <a:defRPr/>
            </a:pPr>
            <a:r>
              <a:rPr lang="en-GB" dirty="0" smtClean="0"/>
              <a:t>Usually used when pts are not overwt</a:t>
            </a:r>
          </a:p>
          <a:p>
            <a:pPr>
              <a:defRPr/>
            </a:pPr>
            <a:r>
              <a:rPr lang="en-GB" dirty="0" smtClean="0"/>
              <a:t>Others include glitazones, acarbose and even insulin which is often used in conjunction with other medication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term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Keep good BG levels to prevent complications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Good education – in Wales the WAG is committed to education sessions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NICE – </a:t>
            </a:r>
            <a:r>
              <a:rPr lang="en-GB" dirty="0" smtClean="0">
                <a:hlinkClick r:id="rId2"/>
              </a:rPr>
              <a:t>www.nice.org</a:t>
            </a: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Diabetes UK  - </a:t>
            </a:r>
            <a:r>
              <a:rPr lang="en-GB" dirty="0" smtClean="0">
                <a:hlinkClick r:id="rId3"/>
              </a:rPr>
              <a:t>www.diabetes.org.uk</a:t>
            </a:r>
            <a:r>
              <a:rPr lang="en-GB" dirty="0" smtClean="0"/>
              <a:t>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BBC Diet Trials - </a:t>
            </a:r>
            <a:r>
              <a:rPr lang="en-GB" dirty="0" smtClean="0">
                <a:hlinkClick r:id="rId4"/>
              </a:rPr>
              <a:t>http://www.bmj.com/cgi/content/full/332/7553/1309</a:t>
            </a: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Nutrition design template">
  <a:themeElements>
    <a:clrScheme name="">
      <a:dk1>
        <a:srgbClr val="000000"/>
      </a:dk1>
      <a:lt1>
        <a:srgbClr val="FFFFFF"/>
      </a:lt1>
      <a:dk2>
        <a:srgbClr val="B2B2B2"/>
      </a:dk2>
      <a:lt2>
        <a:srgbClr val="333333"/>
      </a:lt2>
      <a:accent1>
        <a:srgbClr val="FFFF99"/>
      </a:accent1>
      <a:accent2>
        <a:srgbClr val="FFCC99"/>
      </a:accent2>
      <a:accent3>
        <a:srgbClr val="D5D5D5"/>
      </a:accent3>
      <a:accent4>
        <a:srgbClr val="DADADA"/>
      </a:accent4>
      <a:accent5>
        <a:srgbClr val="FFFFCA"/>
      </a:accent5>
      <a:accent6>
        <a:srgbClr val="E7B98A"/>
      </a:accent6>
      <a:hlink>
        <a:srgbClr val="FF9933"/>
      </a:hlink>
      <a:folHlink>
        <a:srgbClr val="FF6600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333333"/>
        </a:dk1>
        <a:lt1>
          <a:srgbClr val="B2B2B2"/>
        </a:lt1>
        <a:dk2>
          <a:srgbClr val="FFFFFF"/>
        </a:dk2>
        <a:lt2>
          <a:srgbClr val="000000"/>
        </a:lt2>
        <a:accent1>
          <a:srgbClr val="FFFF99"/>
        </a:accent1>
        <a:accent2>
          <a:srgbClr val="FFCC99"/>
        </a:accent2>
        <a:accent3>
          <a:srgbClr val="D5D5D5"/>
        </a:accent3>
        <a:accent4>
          <a:srgbClr val="2A2A2A"/>
        </a:accent4>
        <a:accent5>
          <a:srgbClr val="FFFFCA"/>
        </a:accent5>
        <a:accent6>
          <a:srgbClr val="E7B98A"/>
        </a:accent6>
        <a:hlink>
          <a:srgbClr val="FF9933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Nutrition design template</Template>
  <TotalTime>792</TotalTime>
  <Words>987</Words>
  <Application>Microsoft Office PowerPoint</Application>
  <PresentationFormat>On-screen Show (4:3)</PresentationFormat>
  <Paragraphs>117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Nutrition design template</vt:lpstr>
      <vt:lpstr>Session 6</vt:lpstr>
      <vt:lpstr>Diabetes Mellitus</vt:lpstr>
      <vt:lpstr>Features </vt:lpstr>
      <vt:lpstr>Symptoms</vt:lpstr>
      <vt:lpstr>Types</vt:lpstr>
      <vt:lpstr>Diagnosis</vt:lpstr>
      <vt:lpstr>Other results</vt:lpstr>
      <vt:lpstr>Aims of management</vt:lpstr>
      <vt:lpstr>Setting targets</vt:lpstr>
      <vt:lpstr>Blood glucose levels</vt:lpstr>
      <vt:lpstr>Diet in Diabetes</vt:lpstr>
      <vt:lpstr>Diet for type 2 </vt:lpstr>
      <vt:lpstr>Main aims</vt:lpstr>
      <vt:lpstr>Protein</vt:lpstr>
      <vt:lpstr>Fat</vt:lpstr>
      <vt:lpstr>CHO</vt:lpstr>
      <vt:lpstr>CHO</vt:lpstr>
      <vt:lpstr>CHO</vt:lpstr>
      <vt:lpstr>Low CHO diets</vt:lpstr>
      <vt:lpstr>Low CHO diets</vt:lpstr>
      <vt:lpstr>Long term</vt:lpstr>
      <vt:lpstr>Other medication</vt:lpstr>
      <vt:lpstr>Long term</vt:lpstr>
      <vt:lpstr>References</vt:lpstr>
    </vt:vector>
  </TitlesOfParts>
  <Company>University of Wales, Newport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6</dc:title>
  <dc:creator>dell</dc:creator>
  <cp:lastModifiedBy>Administrator</cp:lastModifiedBy>
  <cp:revision>10</cp:revision>
  <dcterms:created xsi:type="dcterms:W3CDTF">2010-04-11T18:09:48Z</dcterms:created>
  <dcterms:modified xsi:type="dcterms:W3CDTF">2016-12-07T09:31:55Z</dcterms:modified>
</cp:coreProperties>
</file>