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8" r:id="rId6"/>
    <p:sldId id="283" r:id="rId7"/>
    <p:sldId id="257" r:id="rId8"/>
    <p:sldId id="276" r:id="rId9"/>
    <p:sldId id="259" r:id="rId10"/>
    <p:sldId id="262" r:id="rId11"/>
    <p:sldId id="258" r:id="rId12"/>
    <p:sldId id="264" r:id="rId13"/>
    <p:sldId id="263" r:id="rId14"/>
    <p:sldId id="272" r:id="rId15"/>
    <p:sldId id="273" r:id="rId16"/>
    <p:sldId id="278" r:id="rId17"/>
    <p:sldId id="274" r:id="rId18"/>
    <p:sldId id="260" r:id="rId19"/>
    <p:sldId id="265" r:id="rId20"/>
    <p:sldId id="280" r:id="rId21"/>
    <p:sldId id="266" r:id="rId22"/>
    <p:sldId id="267" r:id="rId23"/>
    <p:sldId id="269" r:id="rId24"/>
    <p:sldId id="270" r:id="rId25"/>
    <p:sldId id="271" r:id="rId26"/>
    <p:sldId id="275" r:id="rId27"/>
    <p:sldId id="282" r:id="rId28"/>
    <p:sldId id="277"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38ED2D-13BA-497F-A56A-6A5013FB0E17}" v="4" dt="2025-02-13T12:18:53.8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2" d="100"/>
          <a:sy n="112" d="100"/>
        </p:scale>
        <p:origin x="49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in Locock" userId="e15b0232-237d-4436-a587-677fdd88485c" providerId="ADAL" clId="{4238ED2D-13BA-497F-A56A-6A5013FB0E17}"/>
    <pc:docChg chg="custSel addSld delSld modSld">
      <pc:chgData name="Martin Locock" userId="e15b0232-237d-4436-a587-677fdd88485c" providerId="ADAL" clId="{4238ED2D-13BA-497F-A56A-6A5013FB0E17}" dt="2025-02-24T15:05:22.840" v="142" actId="478"/>
      <pc:docMkLst>
        <pc:docMk/>
      </pc:docMkLst>
      <pc:sldChg chg="modSp mod">
        <pc:chgData name="Martin Locock" userId="e15b0232-237d-4436-a587-677fdd88485c" providerId="ADAL" clId="{4238ED2D-13BA-497F-A56A-6A5013FB0E17}" dt="2025-02-13T11:44:05.728" v="20" actId="20577"/>
        <pc:sldMkLst>
          <pc:docMk/>
          <pc:sldMk cId="2994416557" sldId="256"/>
        </pc:sldMkLst>
        <pc:spChg chg="mod">
          <ac:chgData name="Martin Locock" userId="e15b0232-237d-4436-a587-677fdd88485c" providerId="ADAL" clId="{4238ED2D-13BA-497F-A56A-6A5013FB0E17}" dt="2025-02-13T11:44:05.728" v="20" actId="20577"/>
          <ac:spMkLst>
            <pc:docMk/>
            <pc:sldMk cId="2994416557" sldId="256"/>
            <ac:spMk id="3" creationId="{B6A9075A-601A-E1EE-FD7D-F7BC1850C659}"/>
          </ac:spMkLst>
        </pc:spChg>
      </pc:sldChg>
      <pc:sldChg chg="modSp mod">
        <pc:chgData name="Martin Locock" userId="e15b0232-237d-4436-a587-677fdd88485c" providerId="ADAL" clId="{4238ED2D-13BA-497F-A56A-6A5013FB0E17}" dt="2025-02-13T12:17:21.843" v="54" actId="27636"/>
        <pc:sldMkLst>
          <pc:docMk/>
          <pc:sldMk cId="1196615773" sldId="265"/>
        </pc:sldMkLst>
        <pc:spChg chg="mod">
          <ac:chgData name="Martin Locock" userId="e15b0232-237d-4436-a587-677fdd88485c" providerId="ADAL" clId="{4238ED2D-13BA-497F-A56A-6A5013FB0E17}" dt="2025-02-13T12:17:21.843" v="54" actId="27636"/>
          <ac:spMkLst>
            <pc:docMk/>
            <pc:sldMk cId="1196615773" sldId="265"/>
            <ac:spMk id="3" creationId="{A7A11842-1C77-D40B-AD6A-68850FCC742E}"/>
          </ac:spMkLst>
        </pc:spChg>
      </pc:sldChg>
      <pc:sldChg chg="delSp modSp mod">
        <pc:chgData name="Martin Locock" userId="e15b0232-237d-4436-a587-677fdd88485c" providerId="ADAL" clId="{4238ED2D-13BA-497F-A56A-6A5013FB0E17}" dt="2025-02-24T15:04:05.740" v="122" actId="478"/>
        <pc:sldMkLst>
          <pc:docMk/>
          <pc:sldMk cId="2827992521" sldId="268"/>
        </pc:sldMkLst>
        <pc:spChg chg="del mod">
          <ac:chgData name="Martin Locock" userId="e15b0232-237d-4436-a587-677fdd88485c" providerId="ADAL" clId="{4238ED2D-13BA-497F-A56A-6A5013FB0E17}" dt="2025-02-24T15:03:56.420" v="119" actId="21"/>
          <ac:spMkLst>
            <pc:docMk/>
            <pc:sldMk cId="2827992521" sldId="268"/>
            <ac:spMk id="6" creationId="{06DB1233-BC02-9061-A19D-2D0E13806029}"/>
          </ac:spMkLst>
        </pc:spChg>
        <pc:picChg chg="del">
          <ac:chgData name="Martin Locock" userId="e15b0232-237d-4436-a587-677fdd88485c" providerId="ADAL" clId="{4238ED2D-13BA-497F-A56A-6A5013FB0E17}" dt="2025-02-24T15:03:58.965" v="120" actId="478"/>
          <ac:picMkLst>
            <pc:docMk/>
            <pc:sldMk cId="2827992521" sldId="268"/>
            <ac:picMk id="5" creationId="{A22E9825-7BE1-4F82-84A6-E68A47C76A02}"/>
          </ac:picMkLst>
        </pc:picChg>
        <pc:inkChg chg="del">
          <ac:chgData name="Martin Locock" userId="e15b0232-237d-4436-a587-677fdd88485c" providerId="ADAL" clId="{4238ED2D-13BA-497F-A56A-6A5013FB0E17}" dt="2025-02-24T15:04:03.620" v="121" actId="478"/>
          <ac:inkMkLst>
            <pc:docMk/>
            <pc:sldMk cId="2827992521" sldId="268"/>
            <ac:inkMk id="4" creationId="{D899385E-C581-7ACB-16BA-B26D0E721E55}"/>
          </ac:inkMkLst>
        </pc:inkChg>
        <pc:inkChg chg="del">
          <ac:chgData name="Martin Locock" userId="e15b0232-237d-4436-a587-677fdd88485c" providerId="ADAL" clId="{4238ED2D-13BA-497F-A56A-6A5013FB0E17}" dt="2025-02-24T15:04:05.740" v="122" actId="478"/>
          <ac:inkMkLst>
            <pc:docMk/>
            <pc:sldMk cId="2827992521" sldId="268"/>
            <ac:inkMk id="7" creationId="{C7D9D464-7EDA-5E72-1D16-080F5BC82389}"/>
          </ac:inkMkLst>
        </pc:inkChg>
      </pc:sldChg>
      <pc:sldChg chg="addSp modSp mod">
        <pc:chgData name="Martin Locock" userId="e15b0232-237d-4436-a587-677fdd88485c" providerId="ADAL" clId="{4238ED2D-13BA-497F-A56A-6A5013FB0E17}" dt="2025-02-13T12:18:57.820" v="57" actId="14100"/>
        <pc:sldMkLst>
          <pc:docMk/>
          <pc:sldMk cId="3287149209" sldId="269"/>
        </pc:sldMkLst>
        <pc:picChg chg="add mod">
          <ac:chgData name="Martin Locock" userId="e15b0232-237d-4436-a587-677fdd88485c" providerId="ADAL" clId="{4238ED2D-13BA-497F-A56A-6A5013FB0E17}" dt="2025-02-13T12:18:57.820" v="57" actId="14100"/>
          <ac:picMkLst>
            <pc:docMk/>
            <pc:sldMk cId="3287149209" sldId="269"/>
            <ac:picMk id="4" creationId="{2A4E9106-69A7-FC98-8E13-6D30293343DF}"/>
          </ac:picMkLst>
        </pc:picChg>
      </pc:sldChg>
      <pc:sldChg chg="modSp mod">
        <pc:chgData name="Martin Locock" userId="e15b0232-237d-4436-a587-677fdd88485c" providerId="ADAL" clId="{4238ED2D-13BA-497F-A56A-6A5013FB0E17}" dt="2025-02-13T11:45:41.493" v="21" actId="20577"/>
        <pc:sldMkLst>
          <pc:docMk/>
          <pc:sldMk cId="3334625576" sldId="272"/>
        </pc:sldMkLst>
        <pc:spChg chg="mod">
          <ac:chgData name="Martin Locock" userId="e15b0232-237d-4436-a587-677fdd88485c" providerId="ADAL" clId="{4238ED2D-13BA-497F-A56A-6A5013FB0E17}" dt="2025-02-13T11:45:41.493" v="21" actId="20577"/>
          <ac:spMkLst>
            <pc:docMk/>
            <pc:sldMk cId="3334625576" sldId="272"/>
            <ac:spMk id="2" creationId="{C4A35FA1-8B51-B84B-242A-C4C93CD78A1A}"/>
          </ac:spMkLst>
        </pc:spChg>
      </pc:sldChg>
      <pc:sldChg chg="modSp mod">
        <pc:chgData name="Martin Locock" userId="e15b0232-237d-4436-a587-677fdd88485c" providerId="ADAL" clId="{4238ED2D-13BA-497F-A56A-6A5013FB0E17}" dt="2025-02-14T11:30:42.097" v="107" actId="27636"/>
        <pc:sldMkLst>
          <pc:docMk/>
          <pc:sldMk cId="1765536933" sldId="275"/>
        </pc:sldMkLst>
        <pc:spChg chg="mod">
          <ac:chgData name="Martin Locock" userId="e15b0232-237d-4436-a587-677fdd88485c" providerId="ADAL" clId="{4238ED2D-13BA-497F-A56A-6A5013FB0E17}" dt="2025-02-14T11:30:42.097" v="107" actId="27636"/>
          <ac:spMkLst>
            <pc:docMk/>
            <pc:sldMk cId="1765536933" sldId="275"/>
            <ac:spMk id="3" creationId="{22A34F50-686E-0A68-C546-DABA6D82AAF7}"/>
          </ac:spMkLst>
        </pc:spChg>
      </pc:sldChg>
      <pc:sldChg chg="addSp modSp new mod">
        <pc:chgData name="Martin Locock" userId="e15b0232-237d-4436-a587-677fdd88485c" providerId="ADAL" clId="{4238ED2D-13BA-497F-A56A-6A5013FB0E17}" dt="2025-02-13T11:50:51.730" v="49" actId="1076"/>
        <pc:sldMkLst>
          <pc:docMk/>
          <pc:sldMk cId="2678519432" sldId="278"/>
        </pc:sldMkLst>
        <pc:spChg chg="mod">
          <ac:chgData name="Martin Locock" userId="e15b0232-237d-4436-a587-677fdd88485c" providerId="ADAL" clId="{4238ED2D-13BA-497F-A56A-6A5013FB0E17}" dt="2025-02-13T11:50:04.547" v="34" actId="27636"/>
          <ac:spMkLst>
            <pc:docMk/>
            <pc:sldMk cId="2678519432" sldId="278"/>
            <ac:spMk id="3" creationId="{B1A2EEB6-DEB7-6309-5277-B7A3DC2BF2F0}"/>
          </ac:spMkLst>
        </pc:spChg>
        <pc:spChg chg="add mod">
          <ac:chgData name="Martin Locock" userId="e15b0232-237d-4436-a587-677fdd88485c" providerId="ADAL" clId="{4238ED2D-13BA-497F-A56A-6A5013FB0E17}" dt="2025-02-13T11:50:51.730" v="49" actId="1076"/>
          <ac:spMkLst>
            <pc:docMk/>
            <pc:sldMk cId="2678519432" sldId="278"/>
            <ac:spMk id="7" creationId="{F1F60783-6C4C-216E-5FC1-10A2A2C796B2}"/>
          </ac:spMkLst>
        </pc:spChg>
        <pc:picChg chg="add mod">
          <ac:chgData name="Martin Locock" userId="e15b0232-237d-4436-a587-677fdd88485c" providerId="ADAL" clId="{4238ED2D-13BA-497F-A56A-6A5013FB0E17}" dt="2025-02-13T11:50:20.955" v="35" actId="1076"/>
          <ac:picMkLst>
            <pc:docMk/>
            <pc:sldMk cId="2678519432" sldId="278"/>
            <ac:picMk id="5" creationId="{D9AE667B-C390-3D3E-4B71-D9803BB9C2ED}"/>
          </ac:picMkLst>
        </pc:picChg>
        <pc:picChg chg="add mod">
          <ac:chgData name="Martin Locock" userId="e15b0232-237d-4436-a587-677fdd88485c" providerId="ADAL" clId="{4238ED2D-13BA-497F-A56A-6A5013FB0E17}" dt="2025-02-13T11:50:37.164" v="39" actId="1076"/>
          <ac:picMkLst>
            <pc:docMk/>
            <pc:sldMk cId="2678519432" sldId="278"/>
            <ac:picMk id="6" creationId="{B2531927-379F-E471-F44C-D63B6839070A}"/>
          </ac:picMkLst>
        </pc:picChg>
      </pc:sldChg>
      <pc:sldChg chg="new del">
        <pc:chgData name="Martin Locock" userId="e15b0232-237d-4436-a587-677fdd88485c" providerId="ADAL" clId="{4238ED2D-13BA-497F-A56A-6A5013FB0E17}" dt="2025-02-13T12:17:10.094" v="52" actId="2696"/>
        <pc:sldMkLst>
          <pc:docMk/>
          <pc:sldMk cId="3825929410" sldId="279"/>
        </pc:sldMkLst>
      </pc:sldChg>
      <pc:sldChg chg="add">
        <pc:chgData name="Martin Locock" userId="e15b0232-237d-4436-a587-677fdd88485c" providerId="ADAL" clId="{4238ED2D-13BA-497F-A56A-6A5013FB0E17}" dt="2025-02-13T12:17:03.978" v="51" actId="2890"/>
        <pc:sldMkLst>
          <pc:docMk/>
          <pc:sldMk cId="1693522551" sldId="280"/>
        </pc:sldMkLst>
      </pc:sldChg>
      <pc:sldChg chg="new del">
        <pc:chgData name="Martin Locock" userId="e15b0232-237d-4436-a587-677fdd88485c" providerId="ADAL" clId="{4238ED2D-13BA-497F-A56A-6A5013FB0E17}" dt="2025-02-14T11:30:11.197" v="79" actId="2696"/>
        <pc:sldMkLst>
          <pc:docMk/>
          <pc:sldMk cId="3350888389" sldId="281"/>
        </pc:sldMkLst>
      </pc:sldChg>
      <pc:sldChg chg="modSp add mod">
        <pc:chgData name="Martin Locock" userId="e15b0232-237d-4436-a587-677fdd88485c" providerId="ADAL" clId="{4238ED2D-13BA-497F-A56A-6A5013FB0E17}" dt="2025-02-14T11:31:14.562" v="116" actId="12"/>
        <pc:sldMkLst>
          <pc:docMk/>
          <pc:sldMk cId="3843171012" sldId="282"/>
        </pc:sldMkLst>
        <pc:spChg chg="mod">
          <ac:chgData name="Martin Locock" userId="e15b0232-237d-4436-a587-677fdd88485c" providerId="ADAL" clId="{4238ED2D-13BA-497F-A56A-6A5013FB0E17}" dt="2025-02-14T11:31:14.562" v="116" actId="12"/>
          <ac:spMkLst>
            <pc:docMk/>
            <pc:sldMk cId="3843171012" sldId="282"/>
            <ac:spMk id="3" creationId="{648E7AB8-7E9B-3B01-AF97-0546279E0E52}"/>
          </ac:spMkLst>
        </pc:spChg>
      </pc:sldChg>
      <pc:sldChg chg="addSp delSp modSp add mod">
        <pc:chgData name="Martin Locock" userId="e15b0232-237d-4436-a587-677fdd88485c" providerId="ADAL" clId="{4238ED2D-13BA-497F-A56A-6A5013FB0E17}" dt="2025-02-24T15:05:22.840" v="142" actId="478"/>
        <pc:sldMkLst>
          <pc:docMk/>
          <pc:sldMk cId="1284673305" sldId="283"/>
        </pc:sldMkLst>
        <pc:spChg chg="del">
          <ac:chgData name="Martin Locock" userId="e15b0232-237d-4436-a587-677fdd88485c" providerId="ADAL" clId="{4238ED2D-13BA-497F-A56A-6A5013FB0E17}" dt="2025-02-24T15:04:26.270" v="125" actId="21"/>
          <ac:spMkLst>
            <pc:docMk/>
            <pc:sldMk cId="1284673305" sldId="283"/>
            <ac:spMk id="2" creationId="{B21D9B32-9F20-3195-BCAB-965630182C06}"/>
          </ac:spMkLst>
        </pc:spChg>
        <pc:spChg chg="mod">
          <ac:chgData name="Martin Locock" userId="e15b0232-237d-4436-a587-677fdd88485c" providerId="ADAL" clId="{4238ED2D-13BA-497F-A56A-6A5013FB0E17}" dt="2025-02-24T15:04:10.298" v="123" actId="6549"/>
          <ac:spMkLst>
            <pc:docMk/>
            <pc:sldMk cId="1284673305" sldId="283"/>
            <ac:spMk id="3" creationId="{E35FC893-C392-4737-742A-DEE0B5111DD4}"/>
          </ac:spMkLst>
        </pc:spChg>
        <pc:spChg chg="mod">
          <ac:chgData name="Martin Locock" userId="e15b0232-237d-4436-a587-677fdd88485c" providerId="ADAL" clId="{4238ED2D-13BA-497F-A56A-6A5013FB0E17}" dt="2025-02-24T15:04:51.860" v="136" actId="403"/>
          <ac:spMkLst>
            <pc:docMk/>
            <pc:sldMk cId="1284673305" sldId="283"/>
            <ac:spMk id="6" creationId="{8C06EEF8-4EF3-C637-FE23-50566E84A63E}"/>
          </ac:spMkLst>
        </pc:spChg>
        <pc:spChg chg="add del mod">
          <ac:chgData name="Martin Locock" userId="e15b0232-237d-4436-a587-677fdd88485c" providerId="ADAL" clId="{4238ED2D-13BA-497F-A56A-6A5013FB0E17}" dt="2025-02-24T15:04:36.585" v="127" actId="478"/>
          <ac:spMkLst>
            <pc:docMk/>
            <pc:sldMk cId="1284673305" sldId="283"/>
            <ac:spMk id="9" creationId="{B02F5734-3740-0D1B-CB12-CFAD55A52645}"/>
          </ac:spMkLst>
        </pc:spChg>
        <pc:picChg chg="mod">
          <ac:chgData name="Martin Locock" userId="e15b0232-237d-4436-a587-677fdd88485c" providerId="ADAL" clId="{4238ED2D-13BA-497F-A56A-6A5013FB0E17}" dt="2025-02-24T15:05:05.052" v="139" actId="14100"/>
          <ac:picMkLst>
            <pc:docMk/>
            <pc:sldMk cId="1284673305" sldId="283"/>
            <ac:picMk id="5" creationId="{0B6F3147-C75E-D626-6238-71C39379705F}"/>
          </ac:picMkLst>
        </pc:picChg>
        <pc:inkChg chg="del mod">
          <ac:chgData name="Martin Locock" userId="e15b0232-237d-4436-a587-677fdd88485c" providerId="ADAL" clId="{4238ED2D-13BA-497F-A56A-6A5013FB0E17}" dt="2025-02-24T15:05:20.888" v="141" actId="478"/>
          <ac:inkMkLst>
            <pc:docMk/>
            <pc:sldMk cId="1284673305" sldId="283"/>
            <ac:inkMk id="4" creationId="{44353715-7675-C7B2-A954-F07A2B8FA7E7}"/>
          </ac:inkMkLst>
        </pc:inkChg>
        <pc:inkChg chg="del">
          <ac:chgData name="Martin Locock" userId="e15b0232-237d-4436-a587-677fdd88485c" providerId="ADAL" clId="{4238ED2D-13BA-497F-A56A-6A5013FB0E17}" dt="2025-02-24T15:05:22.840" v="142" actId="478"/>
          <ac:inkMkLst>
            <pc:docMk/>
            <pc:sldMk cId="1284673305" sldId="283"/>
            <ac:inkMk id="7" creationId="{E11A1ACA-89A9-DA68-BB96-B90A71803D44}"/>
          </ac:inkMkLst>
        </pc:ink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5T12:19:51.641"/>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1 119,'0'-3,"-1"0,1 0,1 0,-1 0,0 0,1 0,0 1,0-1,0 0,0 0,0 0,0 1,1-1,-1 1,1-1,-1 1,1-1,3-2,-1 2,1 0,0 0,0 0,0 1,1-1,-1 1,0 1,12-3,40-8,64-4,-73 11,49-2,126 7,-84 3,2014-3,-2133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5T12:20:00.621"/>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96,'6'-1,"1"-1,-1 0,1 0,-1 0,0-1,0 0,0 0,10-8,13-5,-3 5,0 2,1 1,0 1,0 2,0 0,30 0,171 4,-110 4,1533-3,-1630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5T12:20:12.907"/>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0,'69'4,"0"3,69 15,10 2,351 15,-279-15,-28-2,-123-13,1 3,78 23,-136-32,8 2</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5T12:20:17.472"/>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1 103,'6'-5,"1"0,-1 0,1 1,1 0,-1 0,0 0,1 1,0 0,0 1,12-3,90-10,-76 12,661-28,333 31,-986-4,-28-1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5T12:20:51.529"/>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1 237,'892'0,"-843"-2,51-10,-15 2,148-25,-1 1,108-12,-242 34,126-32,-48 17,-108 20,19 0,133 7,-87 3,-124-4,-1 1,0 1,0 0,1 0,-1 1,0-1,0 2,12 4,-18-6,0 1,1-1,-1 1,0-1,0 1,0 0,-1 0,1 0,0 0,-1 0,1 0,-1 0,1 0,-1 1,0-1,0 1,0-1,-1 1,1-1,0 1,-1-1,0 1,0-1,1 1,-2 0,1-1,0 1,0 0,-1-1,1 1,-2 3,-17 41,9-26</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5T12:20:56.345"/>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0,'419'18,"-295"-9,139-10,-97-2,234 21,-359-13,12 1,90 21,-113-21,0-2,0 0,1-2,47-3,-48 0,-15 1</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5T12:21:02.016"/>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1 155,'77'-18,"-42"14,558-45,-488 48,205-31,-222 17,0 4,116-1,-39 15,225-5,-339-6,-31 3</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5T12:21:06.999"/>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98,'0'-2,"1"1,0-1,-1 1,1-1,0 1,0-1,-1 1,1-1,0 1,1 0,-1-1,0 1,0 0,1 0,-1 0,0 0,1 0,-1 0,1 0,-1 1,1-1,-1 0,3 0,39-11,66-1,20-3,-70 5,1 3,67 0,124 9,-90 2,802-3,-940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5T12:22:12.736"/>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51,'842'0,"-813"-2,48-8,21-2,-6 0,-68 8,0 0,26 0,-12 3,-15 0,0 1,0 1,33 5,-36-1</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37AB8-D488-DC4E-3796-AC3F95E67AB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3B50C3C-363A-CC4C-F66D-3DFADE99B2B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F16F2AB-2432-A797-4E37-186585AA49BB}"/>
              </a:ext>
            </a:extLst>
          </p:cNvPr>
          <p:cNvSpPr>
            <a:spLocks noGrp="1"/>
          </p:cNvSpPr>
          <p:nvPr>
            <p:ph type="dt" sz="half" idx="10"/>
          </p:nvPr>
        </p:nvSpPr>
        <p:spPr/>
        <p:txBody>
          <a:bodyPr/>
          <a:lstStyle/>
          <a:p>
            <a:fld id="{F6DE6D81-F794-4AD4-B100-92FF8D094A86}" type="datetimeFigureOut">
              <a:rPr lang="en-GB" smtClean="0"/>
              <a:t>24/02/2025</a:t>
            </a:fld>
            <a:endParaRPr lang="en-GB"/>
          </a:p>
        </p:txBody>
      </p:sp>
      <p:sp>
        <p:nvSpPr>
          <p:cNvPr id="5" name="Footer Placeholder 4">
            <a:extLst>
              <a:ext uri="{FF2B5EF4-FFF2-40B4-BE49-F238E27FC236}">
                <a16:creationId xmlns:a16="http://schemas.microsoft.com/office/drawing/2014/main" id="{0AE62A0C-7745-7ADA-ED9A-BA2695DD40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8F0A17-2240-1344-63E7-23D417F681CB}"/>
              </a:ext>
            </a:extLst>
          </p:cNvPr>
          <p:cNvSpPr>
            <a:spLocks noGrp="1"/>
          </p:cNvSpPr>
          <p:nvPr>
            <p:ph type="sldNum" sz="quarter" idx="12"/>
          </p:nvPr>
        </p:nvSpPr>
        <p:spPr/>
        <p:txBody>
          <a:bodyPr/>
          <a:lstStyle/>
          <a:p>
            <a:fld id="{7A6DD09C-3906-4407-9C7D-135C50F1005E}" type="slidenum">
              <a:rPr lang="en-GB" smtClean="0"/>
              <a:t>‹#›</a:t>
            </a:fld>
            <a:endParaRPr lang="en-GB"/>
          </a:p>
        </p:txBody>
      </p:sp>
    </p:spTree>
    <p:extLst>
      <p:ext uri="{BB962C8B-B14F-4D97-AF65-F5344CB8AC3E}">
        <p14:creationId xmlns:p14="http://schemas.microsoft.com/office/powerpoint/2010/main" val="39982995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9D06A-D665-D207-0895-F151198E4E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937E964-BB6E-11F2-5B7A-FA10688FBCB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BEDB82-2B2E-7E8B-AA87-036612EF1657}"/>
              </a:ext>
            </a:extLst>
          </p:cNvPr>
          <p:cNvSpPr>
            <a:spLocks noGrp="1"/>
          </p:cNvSpPr>
          <p:nvPr>
            <p:ph type="dt" sz="half" idx="10"/>
          </p:nvPr>
        </p:nvSpPr>
        <p:spPr/>
        <p:txBody>
          <a:bodyPr/>
          <a:lstStyle/>
          <a:p>
            <a:fld id="{F6DE6D81-F794-4AD4-B100-92FF8D094A86}" type="datetimeFigureOut">
              <a:rPr lang="en-GB" smtClean="0"/>
              <a:t>24/02/2025</a:t>
            </a:fld>
            <a:endParaRPr lang="en-GB"/>
          </a:p>
        </p:txBody>
      </p:sp>
      <p:sp>
        <p:nvSpPr>
          <p:cNvPr id="5" name="Footer Placeholder 4">
            <a:extLst>
              <a:ext uri="{FF2B5EF4-FFF2-40B4-BE49-F238E27FC236}">
                <a16:creationId xmlns:a16="http://schemas.microsoft.com/office/drawing/2014/main" id="{EF535E28-CF1A-AB2F-B87A-63FEC2993F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F1B5C8-3E7B-A850-21AB-44B4A8086A70}"/>
              </a:ext>
            </a:extLst>
          </p:cNvPr>
          <p:cNvSpPr>
            <a:spLocks noGrp="1"/>
          </p:cNvSpPr>
          <p:nvPr>
            <p:ph type="sldNum" sz="quarter" idx="12"/>
          </p:nvPr>
        </p:nvSpPr>
        <p:spPr/>
        <p:txBody>
          <a:bodyPr/>
          <a:lstStyle/>
          <a:p>
            <a:fld id="{7A6DD09C-3906-4407-9C7D-135C50F1005E}" type="slidenum">
              <a:rPr lang="en-GB" smtClean="0"/>
              <a:t>‹#›</a:t>
            </a:fld>
            <a:endParaRPr lang="en-GB"/>
          </a:p>
        </p:txBody>
      </p:sp>
    </p:spTree>
    <p:extLst>
      <p:ext uri="{BB962C8B-B14F-4D97-AF65-F5344CB8AC3E}">
        <p14:creationId xmlns:p14="http://schemas.microsoft.com/office/powerpoint/2010/main" val="4969374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5B4F7-9A5D-26E1-7154-C80A14028D2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74E1B9C-4D37-30DB-533E-6DC3ED78F26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79C7055-1ACB-64D3-C8EB-869FAF8B873B}"/>
              </a:ext>
            </a:extLst>
          </p:cNvPr>
          <p:cNvSpPr>
            <a:spLocks noGrp="1"/>
          </p:cNvSpPr>
          <p:nvPr>
            <p:ph type="dt" sz="half" idx="10"/>
          </p:nvPr>
        </p:nvSpPr>
        <p:spPr/>
        <p:txBody>
          <a:bodyPr/>
          <a:lstStyle/>
          <a:p>
            <a:fld id="{F6DE6D81-F794-4AD4-B100-92FF8D094A86}" type="datetimeFigureOut">
              <a:rPr lang="en-GB" smtClean="0"/>
              <a:t>24/02/2025</a:t>
            </a:fld>
            <a:endParaRPr lang="en-GB"/>
          </a:p>
        </p:txBody>
      </p:sp>
      <p:sp>
        <p:nvSpPr>
          <p:cNvPr id="5" name="Footer Placeholder 4">
            <a:extLst>
              <a:ext uri="{FF2B5EF4-FFF2-40B4-BE49-F238E27FC236}">
                <a16:creationId xmlns:a16="http://schemas.microsoft.com/office/drawing/2014/main" id="{2BC54848-6457-807D-8D17-46E460C0D4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570198-3A27-8D8C-D9B0-B42C945960B9}"/>
              </a:ext>
            </a:extLst>
          </p:cNvPr>
          <p:cNvSpPr>
            <a:spLocks noGrp="1"/>
          </p:cNvSpPr>
          <p:nvPr>
            <p:ph type="sldNum" sz="quarter" idx="12"/>
          </p:nvPr>
        </p:nvSpPr>
        <p:spPr/>
        <p:txBody>
          <a:bodyPr/>
          <a:lstStyle/>
          <a:p>
            <a:fld id="{7A6DD09C-3906-4407-9C7D-135C50F1005E}" type="slidenum">
              <a:rPr lang="en-GB" smtClean="0"/>
              <a:t>‹#›</a:t>
            </a:fld>
            <a:endParaRPr lang="en-GB"/>
          </a:p>
        </p:txBody>
      </p:sp>
    </p:spTree>
    <p:extLst>
      <p:ext uri="{BB962C8B-B14F-4D97-AF65-F5344CB8AC3E}">
        <p14:creationId xmlns:p14="http://schemas.microsoft.com/office/powerpoint/2010/main" val="9933104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AF53B-FA07-D164-D0CB-D6A221FE23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F50E78D-6F57-0DE1-A5FF-245FA389267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D502070-22B1-3507-BC14-CC820AFD30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5858A03-F2A5-9FEB-076B-FCD374070D4B}"/>
              </a:ext>
            </a:extLst>
          </p:cNvPr>
          <p:cNvSpPr>
            <a:spLocks noGrp="1"/>
          </p:cNvSpPr>
          <p:nvPr>
            <p:ph type="dt" sz="half" idx="10"/>
          </p:nvPr>
        </p:nvSpPr>
        <p:spPr/>
        <p:txBody>
          <a:bodyPr/>
          <a:lstStyle/>
          <a:p>
            <a:fld id="{F6DE6D81-F794-4AD4-B100-92FF8D094A86}" type="datetimeFigureOut">
              <a:rPr lang="en-GB" smtClean="0"/>
              <a:t>24/02/2025</a:t>
            </a:fld>
            <a:endParaRPr lang="en-GB"/>
          </a:p>
        </p:txBody>
      </p:sp>
      <p:sp>
        <p:nvSpPr>
          <p:cNvPr id="6" name="Footer Placeholder 5">
            <a:extLst>
              <a:ext uri="{FF2B5EF4-FFF2-40B4-BE49-F238E27FC236}">
                <a16:creationId xmlns:a16="http://schemas.microsoft.com/office/drawing/2014/main" id="{5AADAB54-EF83-123D-014C-4CA8BF00A4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0EA7AC-3007-A4DB-A5C9-26135A003F48}"/>
              </a:ext>
            </a:extLst>
          </p:cNvPr>
          <p:cNvSpPr>
            <a:spLocks noGrp="1"/>
          </p:cNvSpPr>
          <p:nvPr>
            <p:ph type="sldNum" sz="quarter" idx="12"/>
          </p:nvPr>
        </p:nvSpPr>
        <p:spPr/>
        <p:txBody>
          <a:bodyPr/>
          <a:lstStyle/>
          <a:p>
            <a:fld id="{7A6DD09C-3906-4407-9C7D-135C50F1005E}" type="slidenum">
              <a:rPr lang="en-GB" smtClean="0"/>
              <a:t>‹#›</a:t>
            </a:fld>
            <a:endParaRPr lang="en-GB"/>
          </a:p>
        </p:txBody>
      </p:sp>
    </p:spTree>
    <p:extLst>
      <p:ext uri="{BB962C8B-B14F-4D97-AF65-F5344CB8AC3E}">
        <p14:creationId xmlns:p14="http://schemas.microsoft.com/office/powerpoint/2010/main" val="29387453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D3866-18E6-7C4D-E7FF-6729F090D6C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D319186-84D1-95AC-2883-C673C112AA3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EA855D3-1224-A778-76A9-58C1B98587E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AE704A3-2731-D3AD-07AC-0DD7DDBD1AD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C3EF0CA-E4CB-0566-DA51-F1D07BA0E72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7D49598-E25B-84BB-0EA0-E33F29B2BFD1}"/>
              </a:ext>
            </a:extLst>
          </p:cNvPr>
          <p:cNvSpPr>
            <a:spLocks noGrp="1"/>
          </p:cNvSpPr>
          <p:nvPr>
            <p:ph type="dt" sz="half" idx="10"/>
          </p:nvPr>
        </p:nvSpPr>
        <p:spPr/>
        <p:txBody>
          <a:bodyPr/>
          <a:lstStyle/>
          <a:p>
            <a:fld id="{F6DE6D81-F794-4AD4-B100-92FF8D094A86}" type="datetimeFigureOut">
              <a:rPr lang="en-GB" smtClean="0"/>
              <a:t>24/02/2025</a:t>
            </a:fld>
            <a:endParaRPr lang="en-GB"/>
          </a:p>
        </p:txBody>
      </p:sp>
      <p:sp>
        <p:nvSpPr>
          <p:cNvPr id="8" name="Footer Placeholder 7">
            <a:extLst>
              <a:ext uri="{FF2B5EF4-FFF2-40B4-BE49-F238E27FC236}">
                <a16:creationId xmlns:a16="http://schemas.microsoft.com/office/drawing/2014/main" id="{27505157-568E-52CC-5101-59E0ED3D042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D237604-07C7-F948-2492-471B3410C882}"/>
              </a:ext>
            </a:extLst>
          </p:cNvPr>
          <p:cNvSpPr>
            <a:spLocks noGrp="1"/>
          </p:cNvSpPr>
          <p:nvPr>
            <p:ph type="sldNum" sz="quarter" idx="12"/>
          </p:nvPr>
        </p:nvSpPr>
        <p:spPr/>
        <p:txBody>
          <a:bodyPr/>
          <a:lstStyle/>
          <a:p>
            <a:fld id="{7A6DD09C-3906-4407-9C7D-135C50F1005E}" type="slidenum">
              <a:rPr lang="en-GB" smtClean="0"/>
              <a:t>‹#›</a:t>
            </a:fld>
            <a:endParaRPr lang="en-GB"/>
          </a:p>
        </p:txBody>
      </p:sp>
    </p:spTree>
    <p:extLst>
      <p:ext uri="{BB962C8B-B14F-4D97-AF65-F5344CB8AC3E}">
        <p14:creationId xmlns:p14="http://schemas.microsoft.com/office/powerpoint/2010/main" val="26203840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D5955-8000-F906-88AA-A9449DD435B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EA75859-DD04-3C1A-AC31-E5AB51EA8A26}"/>
              </a:ext>
            </a:extLst>
          </p:cNvPr>
          <p:cNvSpPr>
            <a:spLocks noGrp="1"/>
          </p:cNvSpPr>
          <p:nvPr>
            <p:ph type="dt" sz="half" idx="10"/>
          </p:nvPr>
        </p:nvSpPr>
        <p:spPr/>
        <p:txBody>
          <a:bodyPr/>
          <a:lstStyle/>
          <a:p>
            <a:fld id="{F6DE6D81-F794-4AD4-B100-92FF8D094A86}" type="datetimeFigureOut">
              <a:rPr lang="en-GB" smtClean="0"/>
              <a:t>24/02/2025</a:t>
            </a:fld>
            <a:endParaRPr lang="en-GB"/>
          </a:p>
        </p:txBody>
      </p:sp>
      <p:sp>
        <p:nvSpPr>
          <p:cNvPr id="4" name="Footer Placeholder 3">
            <a:extLst>
              <a:ext uri="{FF2B5EF4-FFF2-40B4-BE49-F238E27FC236}">
                <a16:creationId xmlns:a16="http://schemas.microsoft.com/office/drawing/2014/main" id="{C0A41FF1-6940-D939-4F91-1B488F59A27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7260671-49AF-2B1D-6C6A-3009B803F365}"/>
              </a:ext>
            </a:extLst>
          </p:cNvPr>
          <p:cNvSpPr>
            <a:spLocks noGrp="1"/>
          </p:cNvSpPr>
          <p:nvPr>
            <p:ph type="sldNum" sz="quarter" idx="12"/>
          </p:nvPr>
        </p:nvSpPr>
        <p:spPr/>
        <p:txBody>
          <a:bodyPr/>
          <a:lstStyle/>
          <a:p>
            <a:fld id="{7A6DD09C-3906-4407-9C7D-135C50F1005E}" type="slidenum">
              <a:rPr lang="en-GB" smtClean="0"/>
              <a:t>‹#›</a:t>
            </a:fld>
            <a:endParaRPr lang="en-GB"/>
          </a:p>
        </p:txBody>
      </p:sp>
    </p:spTree>
    <p:extLst>
      <p:ext uri="{BB962C8B-B14F-4D97-AF65-F5344CB8AC3E}">
        <p14:creationId xmlns:p14="http://schemas.microsoft.com/office/powerpoint/2010/main" val="16647634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96B2EBE-FA75-52AF-8CD7-F3894D8772C5}"/>
              </a:ext>
            </a:extLst>
          </p:cNvPr>
          <p:cNvSpPr>
            <a:spLocks noGrp="1"/>
          </p:cNvSpPr>
          <p:nvPr>
            <p:ph type="dt" sz="half" idx="10"/>
          </p:nvPr>
        </p:nvSpPr>
        <p:spPr/>
        <p:txBody>
          <a:bodyPr/>
          <a:lstStyle/>
          <a:p>
            <a:fld id="{F6DE6D81-F794-4AD4-B100-92FF8D094A86}" type="datetimeFigureOut">
              <a:rPr lang="en-GB" smtClean="0"/>
              <a:t>24/02/2025</a:t>
            </a:fld>
            <a:endParaRPr lang="en-GB"/>
          </a:p>
        </p:txBody>
      </p:sp>
      <p:sp>
        <p:nvSpPr>
          <p:cNvPr id="3" name="Footer Placeholder 2">
            <a:extLst>
              <a:ext uri="{FF2B5EF4-FFF2-40B4-BE49-F238E27FC236}">
                <a16:creationId xmlns:a16="http://schemas.microsoft.com/office/drawing/2014/main" id="{8E8CB7C4-FCEE-8587-B7B3-319787196AA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6CF7C7B-31EE-1799-9CC9-E127BFB70EC5}"/>
              </a:ext>
            </a:extLst>
          </p:cNvPr>
          <p:cNvSpPr>
            <a:spLocks noGrp="1"/>
          </p:cNvSpPr>
          <p:nvPr>
            <p:ph type="sldNum" sz="quarter" idx="12"/>
          </p:nvPr>
        </p:nvSpPr>
        <p:spPr/>
        <p:txBody>
          <a:bodyPr/>
          <a:lstStyle/>
          <a:p>
            <a:fld id="{7A6DD09C-3906-4407-9C7D-135C50F1005E}" type="slidenum">
              <a:rPr lang="en-GB" smtClean="0"/>
              <a:t>‹#›</a:t>
            </a:fld>
            <a:endParaRPr lang="en-GB"/>
          </a:p>
        </p:txBody>
      </p:sp>
    </p:spTree>
    <p:extLst>
      <p:ext uri="{BB962C8B-B14F-4D97-AF65-F5344CB8AC3E}">
        <p14:creationId xmlns:p14="http://schemas.microsoft.com/office/powerpoint/2010/main" val="38436316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7ED5B-DE0A-5E7D-08DD-3EE24692EF3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44755A5-36D4-73E6-F0FD-BE6C365AEFF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3D96D9A-DEF1-FAF1-3112-C41238EE94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70DA99-E28F-3D70-7325-41A95B50C7B5}"/>
              </a:ext>
            </a:extLst>
          </p:cNvPr>
          <p:cNvSpPr>
            <a:spLocks noGrp="1"/>
          </p:cNvSpPr>
          <p:nvPr>
            <p:ph type="dt" sz="half" idx="10"/>
          </p:nvPr>
        </p:nvSpPr>
        <p:spPr/>
        <p:txBody>
          <a:bodyPr/>
          <a:lstStyle/>
          <a:p>
            <a:fld id="{F6DE6D81-F794-4AD4-B100-92FF8D094A86}" type="datetimeFigureOut">
              <a:rPr lang="en-GB" smtClean="0"/>
              <a:t>24/02/2025</a:t>
            </a:fld>
            <a:endParaRPr lang="en-GB"/>
          </a:p>
        </p:txBody>
      </p:sp>
      <p:sp>
        <p:nvSpPr>
          <p:cNvPr id="6" name="Footer Placeholder 5">
            <a:extLst>
              <a:ext uri="{FF2B5EF4-FFF2-40B4-BE49-F238E27FC236}">
                <a16:creationId xmlns:a16="http://schemas.microsoft.com/office/drawing/2014/main" id="{0303F5C8-F73E-AEA8-E6C3-A4E1D82FAA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350E23-B97A-99FF-4605-3D1B4C449463}"/>
              </a:ext>
            </a:extLst>
          </p:cNvPr>
          <p:cNvSpPr>
            <a:spLocks noGrp="1"/>
          </p:cNvSpPr>
          <p:nvPr>
            <p:ph type="sldNum" sz="quarter" idx="12"/>
          </p:nvPr>
        </p:nvSpPr>
        <p:spPr/>
        <p:txBody>
          <a:bodyPr/>
          <a:lstStyle/>
          <a:p>
            <a:fld id="{7A6DD09C-3906-4407-9C7D-135C50F1005E}" type="slidenum">
              <a:rPr lang="en-GB" smtClean="0"/>
              <a:t>‹#›</a:t>
            </a:fld>
            <a:endParaRPr lang="en-GB"/>
          </a:p>
        </p:txBody>
      </p:sp>
    </p:spTree>
    <p:extLst>
      <p:ext uri="{BB962C8B-B14F-4D97-AF65-F5344CB8AC3E}">
        <p14:creationId xmlns:p14="http://schemas.microsoft.com/office/powerpoint/2010/main" val="38660017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20E91-A648-0657-CBBB-D99ABEDBA8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A3CA5D5-C999-0C20-F5B3-627AFF914A8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A22E94-29A9-EDD4-4513-0F23B3E0F6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CF1C1C0-E277-D662-8FF6-924038EB1299}"/>
              </a:ext>
            </a:extLst>
          </p:cNvPr>
          <p:cNvSpPr>
            <a:spLocks noGrp="1"/>
          </p:cNvSpPr>
          <p:nvPr>
            <p:ph type="dt" sz="half" idx="10"/>
          </p:nvPr>
        </p:nvSpPr>
        <p:spPr/>
        <p:txBody>
          <a:bodyPr/>
          <a:lstStyle/>
          <a:p>
            <a:fld id="{F6DE6D81-F794-4AD4-B100-92FF8D094A86}" type="datetimeFigureOut">
              <a:rPr lang="en-GB" smtClean="0"/>
              <a:t>24/02/2025</a:t>
            </a:fld>
            <a:endParaRPr lang="en-GB"/>
          </a:p>
        </p:txBody>
      </p:sp>
      <p:sp>
        <p:nvSpPr>
          <p:cNvPr id="6" name="Footer Placeholder 5">
            <a:extLst>
              <a:ext uri="{FF2B5EF4-FFF2-40B4-BE49-F238E27FC236}">
                <a16:creationId xmlns:a16="http://schemas.microsoft.com/office/drawing/2014/main" id="{DF8ABD13-A1F1-8D0E-90B2-4F0D388659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F1E891-CE1B-D96B-B687-8B6BB7435150}"/>
              </a:ext>
            </a:extLst>
          </p:cNvPr>
          <p:cNvSpPr>
            <a:spLocks noGrp="1"/>
          </p:cNvSpPr>
          <p:nvPr>
            <p:ph type="sldNum" sz="quarter" idx="12"/>
          </p:nvPr>
        </p:nvSpPr>
        <p:spPr/>
        <p:txBody>
          <a:bodyPr/>
          <a:lstStyle/>
          <a:p>
            <a:fld id="{7A6DD09C-3906-4407-9C7D-135C50F1005E}" type="slidenum">
              <a:rPr lang="en-GB" smtClean="0"/>
              <a:t>‹#›</a:t>
            </a:fld>
            <a:endParaRPr lang="en-GB"/>
          </a:p>
        </p:txBody>
      </p:sp>
    </p:spTree>
    <p:extLst>
      <p:ext uri="{BB962C8B-B14F-4D97-AF65-F5344CB8AC3E}">
        <p14:creationId xmlns:p14="http://schemas.microsoft.com/office/powerpoint/2010/main" val="42596353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2A9C4-031D-AB50-8623-8A80D9DCD6E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82D1E0-5826-02AA-6060-E57C4939BB7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5B54E6-7C58-0CC6-DB0F-CD56513D7A59}"/>
              </a:ext>
            </a:extLst>
          </p:cNvPr>
          <p:cNvSpPr>
            <a:spLocks noGrp="1"/>
          </p:cNvSpPr>
          <p:nvPr>
            <p:ph type="dt" sz="half" idx="10"/>
          </p:nvPr>
        </p:nvSpPr>
        <p:spPr/>
        <p:txBody>
          <a:bodyPr/>
          <a:lstStyle/>
          <a:p>
            <a:fld id="{F6DE6D81-F794-4AD4-B100-92FF8D094A86}" type="datetimeFigureOut">
              <a:rPr lang="en-GB" smtClean="0"/>
              <a:t>24/02/2025</a:t>
            </a:fld>
            <a:endParaRPr lang="en-GB"/>
          </a:p>
        </p:txBody>
      </p:sp>
      <p:sp>
        <p:nvSpPr>
          <p:cNvPr id="5" name="Footer Placeholder 4">
            <a:extLst>
              <a:ext uri="{FF2B5EF4-FFF2-40B4-BE49-F238E27FC236}">
                <a16:creationId xmlns:a16="http://schemas.microsoft.com/office/drawing/2014/main" id="{FF2CFC06-F38C-4319-DA3F-3B54E65E6A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86A269-9C6D-9A08-AB99-858450AA343C}"/>
              </a:ext>
            </a:extLst>
          </p:cNvPr>
          <p:cNvSpPr>
            <a:spLocks noGrp="1"/>
          </p:cNvSpPr>
          <p:nvPr>
            <p:ph type="sldNum" sz="quarter" idx="12"/>
          </p:nvPr>
        </p:nvSpPr>
        <p:spPr/>
        <p:txBody>
          <a:bodyPr/>
          <a:lstStyle/>
          <a:p>
            <a:fld id="{7A6DD09C-3906-4407-9C7D-135C50F1005E}" type="slidenum">
              <a:rPr lang="en-GB" smtClean="0"/>
              <a:t>‹#›</a:t>
            </a:fld>
            <a:endParaRPr lang="en-GB"/>
          </a:p>
        </p:txBody>
      </p:sp>
    </p:spTree>
    <p:extLst>
      <p:ext uri="{BB962C8B-B14F-4D97-AF65-F5344CB8AC3E}">
        <p14:creationId xmlns:p14="http://schemas.microsoft.com/office/powerpoint/2010/main" val="42322543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9DA9110-A27B-B81E-3F79-B65B73A925B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BD2E999-AC2B-EE0E-3938-3AC166B27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DD6C48-DE60-7C5F-0FB8-FCDB772BFCA1}"/>
              </a:ext>
            </a:extLst>
          </p:cNvPr>
          <p:cNvSpPr>
            <a:spLocks noGrp="1"/>
          </p:cNvSpPr>
          <p:nvPr>
            <p:ph type="dt" sz="half" idx="10"/>
          </p:nvPr>
        </p:nvSpPr>
        <p:spPr/>
        <p:txBody>
          <a:bodyPr/>
          <a:lstStyle/>
          <a:p>
            <a:fld id="{F6DE6D81-F794-4AD4-B100-92FF8D094A86}" type="datetimeFigureOut">
              <a:rPr lang="en-GB" smtClean="0"/>
              <a:t>24/02/2025</a:t>
            </a:fld>
            <a:endParaRPr lang="en-GB"/>
          </a:p>
        </p:txBody>
      </p:sp>
      <p:sp>
        <p:nvSpPr>
          <p:cNvPr id="5" name="Footer Placeholder 4">
            <a:extLst>
              <a:ext uri="{FF2B5EF4-FFF2-40B4-BE49-F238E27FC236}">
                <a16:creationId xmlns:a16="http://schemas.microsoft.com/office/drawing/2014/main" id="{520DD7FC-F733-ADF8-9813-CCDB9812B7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5D547F-15DC-44BB-B390-5A7B0C397414}"/>
              </a:ext>
            </a:extLst>
          </p:cNvPr>
          <p:cNvSpPr>
            <a:spLocks noGrp="1"/>
          </p:cNvSpPr>
          <p:nvPr>
            <p:ph type="sldNum" sz="quarter" idx="12"/>
          </p:nvPr>
        </p:nvSpPr>
        <p:spPr/>
        <p:txBody>
          <a:bodyPr/>
          <a:lstStyle/>
          <a:p>
            <a:fld id="{7A6DD09C-3906-4407-9C7D-135C50F1005E}" type="slidenum">
              <a:rPr lang="en-GB" smtClean="0"/>
              <a:t>‹#›</a:t>
            </a:fld>
            <a:endParaRPr lang="en-GB"/>
          </a:p>
        </p:txBody>
      </p:sp>
    </p:spTree>
    <p:extLst>
      <p:ext uri="{BB962C8B-B14F-4D97-AF65-F5344CB8AC3E}">
        <p14:creationId xmlns:p14="http://schemas.microsoft.com/office/powerpoint/2010/main" val="6943001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B8EF90-AF59-7B13-D497-886FB07BA37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7C06773-548A-0200-8F57-96F658EA2F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D35251-E841-E8AE-0B58-0E302FADBC0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DE6D81-F794-4AD4-B100-92FF8D094A86}" type="datetimeFigureOut">
              <a:rPr lang="en-GB" smtClean="0"/>
              <a:t>24/02/2025</a:t>
            </a:fld>
            <a:endParaRPr lang="en-GB"/>
          </a:p>
        </p:txBody>
      </p:sp>
      <p:sp>
        <p:nvSpPr>
          <p:cNvPr id="5" name="Footer Placeholder 4">
            <a:extLst>
              <a:ext uri="{FF2B5EF4-FFF2-40B4-BE49-F238E27FC236}">
                <a16:creationId xmlns:a16="http://schemas.microsoft.com/office/drawing/2014/main" id="{65FF03BB-FA4B-8920-700E-956009F7408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1D8975A-9C3F-A727-9B73-14EE12B5FF6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A6DD09C-3906-4407-9C7D-135C50F1005E}" type="slidenum">
              <a:rPr lang="en-GB" smtClean="0"/>
              <a:t>‹#›</a:t>
            </a:fld>
            <a:endParaRPr lang="en-GB"/>
          </a:p>
        </p:txBody>
      </p:sp>
    </p:spTree>
    <p:extLst>
      <p:ext uri="{BB962C8B-B14F-4D97-AF65-F5344CB8AC3E}">
        <p14:creationId xmlns:p14="http://schemas.microsoft.com/office/powerpoint/2010/main" val="35566833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goodcalculators.com/flesch-kincaid-calculator/"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wessexarch.co.uk/news/excavations-coleshill-hs2-reveal-gatehouse-may-have-come-under-fire-during-civil-war" TargetMode="Externa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8" Type="http://schemas.openxmlformats.org/officeDocument/2006/relationships/customXml" Target="../ink/ink3.xml"/><Relationship Id="rId13" Type="http://schemas.openxmlformats.org/officeDocument/2006/relationships/image" Target="../media/image11.png"/><Relationship Id="rId18" Type="http://schemas.openxmlformats.org/officeDocument/2006/relationships/customXml" Target="../ink/ink8.xml"/><Relationship Id="rId3" Type="http://schemas.openxmlformats.org/officeDocument/2006/relationships/image" Target="../media/image6.png"/><Relationship Id="rId21" Type="http://schemas.openxmlformats.org/officeDocument/2006/relationships/image" Target="../media/image15.png"/><Relationship Id="rId7" Type="http://schemas.openxmlformats.org/officeDocument/2006/relationships/image" Target="../media/image80.png"/><Relationship Id="rId12" Type="http://schemas.openxmlformats.org/officeDocument/2006/relationships/customXml" Target="../ink/ink5.xml"/><Relationship Id="rId17" Type="http://schemas.openxmlformats.org/officeDocument/2006/relationships/image" Target="../media/image13.png"/><Relationship Id="rId2" Type="http://schemas.openxmlformats.org/officeDocument/2006/relationships/image" Target="../media/image5.png"/><Relationship Id="rId16" Type="http://schemas.openxmlformats.org/officeDocument/2006/relationships/customXml" Target="../ink/ink7.xml"/><Relationship Id="rId20" Type="http://schemas.openxmlformats.org/officeDocument/2006/relationships/customXml" Target="../ink/ink9.xml"/><Relationship Id="rId1" Type="http://schemas.openxmlformats.org/officeDocument/2006/relationships/slideLayout" Target="../slideLayouts/slideLayout2.xml"/><Relationship Id="rId6" Type="http://schemas.openxmlformats.org/officeDocument/2006/relationships/customXml" Target="../ink/ink2.xml"/><Relationship Id="rId11" Type="http://schemas.openxmlformats.org/officeDocument/2006/relationships/image" Target="../media/image10.png"/><Relationship Id="rId5" Type="http://schemas.openxmlformats.org/officeDocument/2006/relationships/image" Target="../media/image70.png"/><Relationship Id="rId15" Type="http://schemas.openxmlformats.org/officeDocument/2006/relationships/image" Target="../media/image12.png"/><Relationship Id="rId10" Type="http://schemas.openxmlformats.org/officeDocument/2006/relationships/customXml" Target="../ink/ink4.xml"/><Relationship Id="rId19" Type="http://schemas.openxmlformats.org/officeDocument/2006/relationships/image" Target="../media/image14.png"/><Relationship Id="rId4" Type="http://schemas.openxmlformats.org/officeDocument/2006/relationships/customXml" Target="../ink/ink1.xml"/><Relationship Id="rId9" Type="http://schemas.openxmlformats.org/officeDocument/2006/relationships/image" Target="../media/image9.png"/><Relationship Id="rId14" Type="http://schemas.openxmlformats.org/officeDocument/2006/relationships/customXml" Target="../ink/ink6.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7382B-CD7F-7BD6-6D4F-991EB773BB97}"/>
              </a:ext>
            </a:extLst>
          </p:cNvPr>
          <p:cNvSpPr>
            <a:spLocks noGrp="1"/>
          </p:cNvSpPr>
          <p:nvPr>
            <p:ph type="ctrTitle"/>
          </p:nvPr>
        </p:nvSpPr>
        <p:spPr/>
        <p:txBody>
          <a:bodyPr/>
          <a:lstStyle/>
          <a:p>
            <a:r>
              <a:rPr lang="en-GB"/>
              <a:t>HPAR7007 Archaeological Specialist Practice</a:t>
            </a:r>
          </a:p>
        </p:txBody>
      </p:sp>
      <p:sp>
        <p:nvSpPr>
          <p:cNvPr id="3" name="Subtitle 2">
            <a:extLst>
              <a:ext uri="{FF2B5EF4-FFF2-40B4-BE49-F238E27FC236}">
                <a16:creationId xmlns:a16="http://schemas.microsoft.com/office/drawing/2014/main" id="{B6A9075A-601A-E1EE-FD7D-F7BC1850C659}"/>
              </a:ext>
            </a:extLst>
          </p:cNvPr>
          <p:cNvSpPr>
            <a:spLocks noGrp="1"/>
          </p:cNvSpPr>
          <p:nvPr>
            <p:ph type="subTitle" idx="1"/>
          </p:nvPr>
        </p:nvSpPr>
        <p:spPr/>
        <p:txBody>
          <a:bodyPr/>
          <a:lstStyle/>
          <a:p>
            <a:r>
              <a:rPr lang="en-GB"/>
              <a:t>Session 8 </a:t>
            </a:r>
          </a:p>
          <a:p>
            <a:r>
              <a:rPr lang="en-GB"/>
              <a:t>Communication and Task Management skills</a:t>
            </a:r>
          </a:p>
          <a:p>
            <a:r>
              <a:rPr lang="en-GB"/>
              <a:t>26/3/25</a:t>
            </a:r>
          </a:p>
        </p:txBody>
      </p:sp>
    </p:spTree>
    <p:extLst>
      <p:ext uri="{BB962C8B-B14F-4D97-AF65-F5344CB8AC3E}">
        <p14:creationId xmlns:p14="http://schemas.microsoft.com/office/powerpoint/2010/main" val="29944165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9B63B-3F7B-378C-88DC-2F2DC52BF78A}"/>
              </a:ext>
            </a:extLst>
          </p:cNvPr>
          <p:cNvSpPr>
            <a:spLocks noGrp="1"/>
          </p:cNvSpPr>
          <p:nvPr>
            <p:ph type="title"/>
          </p:nvPr>
        </p:nvSpPr>
        <p:spPr/>
        <p:txBody>
          <a:bodyPr/>
          <a:lstStyle/>
          <a:p>
            <a:r>
              <a:rPr lang="en-GB"/>
              <a:t>Outline</a:t>
            </a:r>
          </a:p>
        </p:txBody>
      </p:sp>
      <p:sp>
        <p:nvSpPr>
          <p:cNvPr id="3" name="Content Placeholder 2">
            <a:extLst>
              <a:ext uri="{FF2B5EF4-FFF2-40B4-BE49-F238E27FC236}">
                <a16:creationId xmlns:a16="http://schemas.microsoft.com/office/drawing/2014/main" id="{FA7FCF5A-BEB5-6B06-C6B9-BDBCB87B725F}"/>
              </a:ext>
            </a:extLst>
          </p:cNvPr>
          <p:cNvSpPr>
            <a:spLocks noGrp="1"/>
          </p:cNvSpPr>
          <p:nvPr>
            <p:ph idx="1"/>
          </p:nvPr>
        </p:nvSpPr>
        <p:spPr/>
        <p:txBody>
          <a:bodyPr/>
          <a:lstStyle/>
          <a:p>
            <a:r>
              <a:rPr lang="en-GB"/>
              <a:t>Communication skills</a:t>
            </a:r>
          </a:p>
          <a:p>
            <a:r>
              <a:rPr lang="en-GB"/>
              <a:t>Task management</a:t>
            </a:r>
          </a:p>
          <a:p>
            <a:r>
              <a:rPr lang="en-GB"/>
              <a:t>Prioritisation</a:t>
            </a:r>
          </a:p>
          <a:p>
            <a:r>
              <a:rPr lang="en-GB"/>
              <a:t>Using task management lists</a:t>
            </a:r>
          </a:p>
          <a:p>
            <a:r>
              <a:rPr lang="en-GB"/>
              <a:t>PRINCE2 work packages </a:t>
            </a:r>
          </a:p>
          <a:p>
            <a:r>
              <a:rPr lang="en-GB"/>
              <a:t>Time management task</a:t>
            </a:r>
          </a:p>
        </p:txBody>
      </p:sp>
    </p:spTree>
    <p:extLst>
      <p:ext uri="{BB962C8B-B14F-4D97-AF65-F5344CB8AC3E}">
        <p14:creationId xmlns:p14="http://schemas.microsoft.com/office/powerpoint/2010/main" val="28279925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3FEA62-60F9-0255-CE21-F77A7BF37943}"/>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5FC893-C392-4737-742A-DEE0B5111DD4}"/>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0B6F3147-C75E-D626-6238-71C39379705F}"/>
              </a:ext>
            </a:extLst>
          </p:cNvPr>
          <p:cNvPicPr>
            <a:picLocks noChangeAspect="1"/>
          </p:cNvPicPr>
          <p:nvPr/>
        </p:nvPicPr>
        <p:blipFill>
          <a:blip r:embed="rId2"/>
          <a:stretch>
            <a:fillRect/>
          </a:stretch>
        </p:blipFill>
        <p:spPr>
          <a:xfrm>
            <a:off x="627222" y="2455181"/>
            <a:ext cx="12055026" cy="1439665"/>
          </a:xfrm>
          <a:prstGeom prst="rect">
            <a:avLst/>
          </a:prstGeom>
        </p:spPr>
      </p:pic>
      <p:sp>
        <p:nvSpPr>
          <p:cNvPr id="6" name="TextBox 5">
            <a:extLst>
              <a:ext uri="{FF2B5EF4-FFF2-40B4-BE49-F238E27FC236}">
                <a16:creationId xmlns:a16="http://schemas.microsoft.com/office/drawing/2014/main" id="{8C06EEF8-4EF3-C637-FE23-50566E84A63E}"/>
              </a:ext>
            </a:extLst>
          </p:cNvPr>
          <p:cNvSpPr txBox="1"/>
          <p:nvPr/>
        </p:nvSpPr>
        <p:spPr>
          <a:xfrm>
            <a:off x="4820078" y="698828"/>
            <a:ext cx="2614569" cy="769441"/>
          </a:xfrm>
          <a:prstGeom prst="rect">
            <a:avLst/>
          </a:prstGeom>
          <a:noFill/>
        </p:spPr>
        <p:txBody>
          <a:bodyPr wrap="square" rtlCol="0">
            <a:spAutoFit/>
          </a:bodyPr>
          <a:lstStyle/>
          <a:p>
            <a:r>
              <a:rPr lang="en-GB" sz="4400"/>
              <a:t>KSBs</a:t>
            </a:r>
          </a:p>
        </p:txBody>
      </p:sp>
    </p:spTree>
    <p:extLst>
      <p:ext uri="{BB962C8B-B14F-4D97-AF65-F5344CB8AC3E}">
        <p14:creationId xmlns:p14="http://schemas.microsoft.com/office/powerpoint/2010/main" val="12846733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AFD36-E579-6164-F885-CB7A3F87AC81}"/>
              </a:ext>
            </a:extLst>
          </p:cNvPr>
          <p:cNvSpPr>
            <a:spLocks noGrp="1"/>
          </p:cNvSpPr>
          <p:nvPr>
            <p:ph type="title"/>
          </p:nvPr>
        </p:nvSpPr>
        <p:spPr/>
        <p:txBody>
          <a:bodyPr/>
          <a:lstStyle/>
          <a:p>
            <a:r>
              <a:rPr lang="en-GB"/>
              <a:t>Communication skills</a:t>
            </a:r>
          </a:p>
        </p:txBody>
      </p:sp>
      <p:sp>
        <p:nvSpPr>
          <p:cNvPr id="3" name="Content Placeholder 2">
            <a:extLst>
              <a:ext uri="{FF2B5EF4-FFF2-40B4-BE49-F238E27FC236}">
                <a16:creationId xmlns:a16="http://schemas.microsoft.com/office/drawing/2014/main" id="{1AC827F2-6982-729B-2153-5A6378F0A08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5574040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809B6-222B-C7AA-A668-B03A6E1A551D}"/>
              </a:ext>
            </a:extLst>
          </p:cNvPr>
          <p:cNvSpPr>
            <a:spLocks noGrp="1"/>
          </p:cNvSpPr>
          <p:nvPr>
            <p:ph type="title"/>
          </p:nvPr>
        </p:nvSpPr>
        <p:spPr/>
        <p:txBody>
          <a:bodyPr/>
          <a:lstStyle/>
          <a:p>
            <a:r>
              <a:rPr lang="en-GB"/>
              <a:t>Why people like listening to archaeologists</a:t>
            </a:r>
          </a:p>
        </p:txBody>
      </p:sp>
      <p:sp>
        <p:nvSpPr>
          <p:cNvPr id="3" name="Content Placeholder 2">
            <a:extLst>
              <a:ext uri="{FF2B5EF4-FFF2-40B4-BE49-F238E27FC236}">
                <a16:creationId xmlns:a16="http://schemas.microsoft.com/office/drawing/2014/main" id="{1B7EDB3D-85C3-8B9B-90E0-E2B7143747AC}"/>
              </a:ext>
            </a:extLst>
          </p:cNvPr>
          <p:cNvSpPr>
            <a:spLocks noGrp="1"/>
          </p:cNvSpPr>
          <p:nvPr>
            <p:ph idx="1"/>
          </p:nvPr>
        </p:nvSpPr>
        <p:spPr/>
        <p:txBody>
          <a:bodyPr/>
          <a:lstStyle/>
          <a:p>
            <a:r>
              <a:rPr lang="en-GB"/>
              <a:t>Enthusiastic spokespeople</a:t>
            </a:r>
          </a:p>
          <a:p>
            <a:r>
              <a:rPr lang="en-GB"/>
              <a:t>Curiosity</a:t>
            </a:r>
          </a:p>
          <a:p>
            <a:r>
              <a:rPr lang="en-GB"/>
              <a:t>High expectations</a:t>
            </a:r>
          </a:p>
          <a:p>
            <a:r>
              <a:rPr lang="en-GB"/>
              <a:t>Familiarity with the process</a:t>
            </a:r>
          </a:p>
        </p:txBody>
      </p:sp>
    </p:spTree>
    <p:extLst>
      <p:ext uri="{BB962C8B-B14F-4D97-AF65-F5344CB8AC3E}">
        <p14:creationId xmlns:p14="http://schemas.microsoft.com/office/powerpoint/2010/main" val="33308920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5CB13-1935-7F4C-92BC-0274DE9F7D66}"/>
              </a:ext>
            </a:extLst>
          </p:cNvPr>
          <p:cNvSpPr>
            <a:spLocks noGrp="1"/>
          </p:cNvSpPr>
          <p:nvPr>
            <p:ph type="title"/>
          </p:nvPr>
        </p:nvSpPr>
        <p:spPr/>
        <p:txBody>
          <a:bodyPr/>
          <a:lstStyle/>
          <a:p>
            <a:r>
              <a:rPr lang="en-GB"/>
              <a:t>Audiences</a:t>
            </a:r>
          </a:p>
        </p:txBody>
      </p:sp>
      <p:sp>
        <p:nvSpPr>
          <p:cNvPr id="3" name="Content Placeholder 2">
            <a:extLst>
              <a:ext uri="{FF2B5EF4-FFF2-40B4-BE49-F238E27FC236}">
                <a16:creationId xmlns:a16="http://schemas.microsoft.com/office/drawing/2014/main" id="{7F5ED4C5-8882-0778-5767-4AD568485DE6}"/>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1A242D10-1DAF-5252-8EEF-78D805B72395}"/>
              </a:ext>
            </a:extLst>
          </p:cNvPr>
          <p:cNvPicPr>
            <a:picLocks noChangeAspect="1"/>
          </p:cNvPicPr>
          <p:nvPr/>
        </p:nvPicPr>
        <p:blipFill>
          <a:blip r:embed="rId2"/>
          <a:stretch>
            <a:fillRect/>
          </a:stretch>
        </p:blipFill>
        <p:spPr>
          <a:xfrm>
            <a:off x="2013359" y="73374"/>
            <a:ext cx="7068952" cy="6103589"/>
          </a:xfrm>
          <a:prstGeom prst="rect">
            <a:avLst/>
          </a:prstGeom>
        </p:spPr>
      </p:pic>
    </p:spTree>
    <p:extLst>
      <p:ext uri="{BB962C8B-B14F-4D97-AF65-F5344CB8AC3E}">
        <p14:creationId xmlns:p14="http://schemas.microsoft.com/office/powerpoint/2010/main" val="15997941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8C9AF-5568-E31C-9453-F113CA8CD1B4}"/>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AFE7160C-8D6B-77B8-A671-4884A0007D75}"/>
              </a:ext>
            </a:extLst>
          </p:cNvPr>
          <p:cNvPicPr>
            <a:picLocks noGrp="1" noChangeAspect="1"/>
          </p:cNvPicPr>
          <p:nvPr>
            <p:ph idx="1"/>
          </p:nvPr>
        </p:nvPicPr>
        <p:blipFill>
          <a:blip r:embed="rId2"/>
          <a:stretch>
            <a:fillRect/>
          </a:stretch>
        </p:blipFill>
        <p:spPr>
          <a:xfrm>
            <a:off x="1684606" y="0"/>
            <a:ext cx="8911918" cy="6858000"/>
          </a:xfrm>
        </p:spPr>
      </p:pic>
    </p:spTree>
    <p:extLst>
      <p:ext uri="{BB962C8B-B14F-4D97-AF65-F5344CB8AC3E}">
        <p14:creationId xmlns:p14="http://schemas.microsoft.com/office/powerpoint/2010/main" val="23570022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EADA0-BFA3-159C-6AC3-217EF28716F8}"/>
              </a:ext>
            </a:extLst>
          </p:cNvPr>
          <p:cNvSpPr>
            <a:spLocks noGrp="1"/>
          </p:cNvSpPr>
          <p:nvPr>
            <p:ph type="title"/>
          </p:nvPr>
        </p:nvSpPr>
        <p:spPr/>
        <p:txBody>
          <a:bodyPr/>
          <a:lstStyle/>
          <a:p>
            <a:r>
              <a:rPr lang="en-GB"/>
              <a:t>Communication</a:t>
            </a:r>
          </a:p>
        </p:txBody>
      </p:sp>
      <p:pic>
        <p:nvPicPr>
          <p:cNvPr id="5" name="Content Placeholder 4">
            <a:extLst>
              <a:ext uri="{FF2B5EF4-FFF2-40B4-BE49-F238E27FC236}">
                <a16:creationId xmlns:a16="http://schemas.microsoft.com/office/drawing/2014/main" id="{738AA863-6C0C-4DD9-4484-35DCB606FCA2}"/>
              </a:ext>
            </a:extLst>
          </p:cNvPr>
          <p:cNvPicPr>
            <a:picLocks noGrp="1" noChangeAspect="1"/>
          </p:cNvPicPr>
          <p:nvPr>
            <p:ph idx="1"/>
          </p:nvPr>
        </p:nvPicPr>
        <p:blipFill>
          <a:blip r:embed="rId2"/>
          <a:stretch>
            <a:fillRect/>
          </a:stretch>
        </p:blipFill>
        <p:spPr>
          <a:xfrm>
            <a:off x="6900684" y="1624289"/>
            <a:ext cx="4799819" cy="4351338"/>
          </a:xfrm>
        </p:spPr>
      </p:pic>
      <p:sp>
        <p:nvSpPr>
          <p:cNvPr id="4" name="TextBox 3">
            <a:extLst>
              <a:ext uri="{FF2B5EF4-FFF2-40B4-BE49-F238E27FC236}">
                <a16:creationId xmlns:a16="http://schemas.microsoft.com/office/drawing/2014/main" id="{9E18011C-91B6-2B14-1178-7973A5B9E2F5}"/>
              </a:ext>
            </a:extLst>
          </p:cNvPr>
          <p:cNvSpPr txBox="1"/>
          <p:nvPr/>
        </p:nvSpPr>
        <p:spPr>
          <a:xfrm>
            <a:off x="7132739" y="6085819"/>
            <a:ext cx="6094602" cy="646331"/>
          </a:xfrm>
          <a:prstGeom prst="rect">
            <a:avLst/>
          </a:prstGeom>
          <a:noFill/>
        </p:spPr>
        <p:txBody>
          <a:bodyPr wrap="square">
            <a:spAutoFit/>
          </a:bodyPr>
          <a:lstStyle/>
          <a:p>
            <a:r>
              <a:rPr lang="en-GB" i="1"/>
              <a:t>Effective communication skills</a:t>
            </a:r>
          </a:p>
          <a:p>
            <a:r>
              <a:rPr lang="en-GB"/>
              <a:t>2010; MTD Training &amp; Ventus Publishing Aps</a:t>
            </a:r>
          </a:p>
        </p:txBody>
      </p:sp>
      <p:sp>
        <p:nvSpPr>
          <p:cNvPr id="6" name="TextBox 5">
            <a:extLst>
              <a:ext uri="{FF2B5EF4-FFF2-40B4-BE49-F238E27FC236}">
                <a16:creationId xmlns:a16="http://schemas.microsoft.com/office/drawing/2014/main" id="{288D145F-FDDF-9EE9-5B60-577160E769D0}"/>
              </a:ext>
            </a:extLst>
          </p:cNvPr>
          <p:cNvSpPr txBox="1"/>
          <p:nvPr/>
        </p:nvSpPr>
        <p:spPr>
          <a:xfrm>
            <a:off x="649480" y="1690688"/>
            <a:ext cx="5093294" cy="3539430"/>
          </a:xfrm>
          <a:prstGeom prst="rect">
            <a:avLst/>
          </a:prstGeom>
          <a:noFill/>
        </p:spPr>
        <p:txBody>
          <a:bodyPr wrap="square" rtlCol="0">
            <a:spAutoFit/>
          </a:bodyPr>
          <a:lstStyle/>
          <a:p>
            <a:r>
              <a:rPr lang="en-GB" sz="3200"/>
              <a:t>What you want to say</a:t>
            </a:r>
          </a:p>
          <a:p>
            <a:r>
              <a:rPr lang="en-GB" sz="3200"/>
              <a:t>How you say it</a:t>
            </a:r>
          </a:p>
          <a:p>
            <a:r>
              <a:rPr lang="en-GB" sz="3200"/>
              <a:t>How you send it</a:t>
            </a:r>
          </a:p>
          <a:p>
            <a:r>
              <a:rPr lang="en-GB" sz="3200"/>
              <a:t>How it is received</a:t>
            </a:r>
          </a:p>
          <a:p>
            <a:r>
              <a:rPr lang="en-GB" sz="3200"/>
              <a:t>How it is understood</a:t>
            </a:r>
          </a:p>
          <a:p>
            <a:r>
              <a:rPr lang="en-GB" sz="3200"/>
              <a:t>What effect it has</a:t>
            </a:r>
          </a:p>
          <a:p>
            <a:r>
              <a:rPr lang="en-GB" sz="3200"/>
              <a:t>How you will know </a:t>
            </a:r>
            <a:endParaRPr lang="en-GB"/>
          </a:p>
        </p:txBody>
      </p:sp>
    </p:spTree>
    <p:extLst>
      <p:ext uri="{BB962C8B-B14F-4D97-AF65-F5344CB8AC3E}">
        <p14:creationId xmlns:p14="http://schemas.microsoft.com/office/powerpoint/2010/main" val="1684710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EC06E-6666-86D5-2C41-58D6223A9B2D}"/>
              </a:ext>
            </a:extLst>
          </p:cNvPr>
          <p:cNvSpPr>
            <a:spLocks noGrp="1"/>
          </p:cNvSpPr>
          <p:nvPr>
            <p:ph type="title"/>
          </p:nvPr>
        </p:nvSpPr>
        <p:spPr/>
        <p:txBody>
          <a:bodyPr/>
          <a:lstStyle/>
          <a:p>
            <a:r>
              <a:rPr lang="en-GB"/>
              <a:t>What determines effectiveness</a:t>
            </a:r>
          </a:p>
        </p:txBody>
      </p:sp>
      <p:sp>
        <p:nvSpPr>
          <p:cNvPr id="3" name="Content Placeholder 2">
            <a:extLst>
              <a:ext uri="{FF2B5EF4-FFF2-40B4-BE49-F238E27FC236}">
                <a16:creationId xmlns:a16="http://schemas.microsoft.com/office/drawing/2014/main" id="{C257D2D7-C0B3-22F5-68B9-2649D91C6E3E}"/>
              </a:ext>
            </a:extLst>
          </p:cNvPr>
          <p:cNvSpPr>
            <a:spLocks noGrp="1"/>
          </p:cNvSpPr>
          <p:nvPr>
            <p:ph idx="1"/>
          </p:nvPr>
        </p:nvSpPr>
        <p:spPr/>
        <p:txBody>
          <a:bodyPr>
            <a:normAutofit lnSpcReduction="10000"/>
          </a:bodyPr>
          <a:lstStyle/>
          <a:p>
            <a:r>
              <a:rPr lang="en-GB"/>
              <a:t>Jargon and abbreviations</a:t>
            </a:r>
          </a:p>
          <a:p>
            <a:r>
              <a:rPr lang="en-GB"/>
              <a:t>Writing style (Flesch readability score  </a:t>
            </a:r>
            <a:r>
              <a:rPr lang="en-GB">
                <a:hlinkClick r:id="rId2"/>
              </a:rPr>
              <a:t>https://goodcalculators.com/flesch-kincaid-calculator/</a:t>
            </a:r>
            <a:r>
              <a:rPr lang="en-GB"/>
              <a:t> )</a:t>
            </a:r>
          </a:p>
          <a:p>
            <a:r>
              <a:rPr lang="en-GB"/>
              <a:t>Context of work</a:t>
            </a:r>
          </a:p>
          <a:p>
            <a:r>
              <a:rPr lang="en-GB"/>
              <a:t>Level of detail</a:t>
            </a:r>
          </a:p>
          <a:p>
            <a:r>
              <a:rPr lang="en-GB"/>
              <a:t>Level of engagement</a:t>
            </a:r>
          </a:p>
          <a:p>
            <a:r>
              <a:rPr lang="en-GB"/>
              <a:t>Time available</a:t>
            </a:r>
          </a:p>
          <a:p>
            <a:r>
              <a:rPr lang="en-GB"/>
              <a:t>Age/ knowledge of audience</a:t>
            </a:r>
          </a:p>
          <a:p>
            <a:r>
              <a:rPr lang="en-GB"/>
              <a:t>Language skills</a:t>
            </a:r>
          </a:p>
          <a:p>
            <a:endParaRPr lang="en-GB"/>
          </a:p>
        </p:txBody>
      </p:sp>
    </p:spTree>
    <p:extLst>
      <p:ext uri="{BB962C8B-B14F-4D97-AF65-F5344CB8AC3E}">
        <p14:creationId xmlns:p14="http://schemas.microsoft.com/office/powerpoint/2010/main" val="5250394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35FA1-8B51-B84B-242A-C4C93CD78A1A}"/>
              </a:ext>
            </a:extLst>
          </p:cNvPr>
          <p:cNvSpPr>
            <a:spLocks noGrp="1"/>
          </p:cNvSpPr>
          <p:nvPr>
            <p:ph type="title"/>
          </p:nvPr>
        </p:nvSpPr>
        <p:spPr>
          <a:xfrm>
            <a:off x="838200" y="4965117"/>
            <a:ext cx="10515600" cy="1325563"/>
          </a:xfrm>
        </p:spPr>
        <p:txBody>
          <a:bodyPr>
            <a:noAutofit/>
          </a:bodyPr>
          <a:lstStyle/>
          <a:p>
            <a:r>
              <a:rPr lang="en-GB" sz="2400"/>
              <a:t>Wessex Archaeology press release </a:t>
            </a:r>
            <a:br>
              <a:rPr lang="en-GB" sz="2400"/>
            </a:br>
            <a:r>
              <a:rPr lang="en-GB" sz="2400"/>
              <a:t>https://www.wessexarch.co.uk/news/excavations-coleshill-hs2-reveal-gatehouse-may-have-come-under-fire-during-civil-war</a:t>
            </a:r>
          </a:p>
        </p:txBody>
      </p:sp>
      <p:pic>
        <p:nvPicPr>
          <p:cNvPr id="5" name="Content Placeholder 4">
            <a:extLst>
              <a:ext uri="{FF2B5EF4-FFF2-40B4-BE49-F238E27FC236}">
                <a16:creationId xmlns:a16="http://schemas.microsoft.com/office/drawing/2014/main" id="{6425076F-F313-B737-A871-E9AC5ED83BC7}"/>
              </a:ext>
            </a:extLst>
          </p:cNvPr>
          <p:cNvPicPr>
            <a:picLocks noGrp="1" noChangeAspect="1"/>
          </p:cNvPicPr>
          <p:nvPr>
            <p:ph idx="1"/>
          </p:nvPr>
        </p:nvPicPr>
        <p:blipFill>
          <a:blip r:embed="rId2"/>
          <a:stretch>
            <a:fillRect/>
          </a:stretch>
        </p:blipFill>
        <p:spPr>
          <a:xfrm>
            <a:off x="1086381" y="356736"/>
            <a:ext cx="8015126" cy="4351338"/>
          </a:xfrm>
        </p:spPr>
      </p:pic>
    </p:spTree>
    <p:extLst>
      <p:ext uri="{BB962C8B-B14F-4D97-AF65-F5344CB8AC3E}">
        <p14:creationId xmlns:p14="http://schemas.microsoft.com/office/powerpoint/2010/main" val="5980280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35FA1-8B51-B84B-242A-C4C93CD78A1A}"/>
              </a:ext>
            </a:extLst>
          </p:cNvPr>
          <p:cNvSpPr>
            <a:spLocks noGrp="1"/>
          </p:cNvSpPr>
          <p:nvPr>
            <p:ph type="title"/>
          </p:nvPr>
        </p:nvSpPr>
        <p:spPr>
          <a:xfrm>
            <a:off x="838200" y="4965117"/>
            <a:ext cx="10515600" cy="1325563"/>
          </a:xfrm>
        </p:spPr>
        <p:txBody>
          <a:bodyPr>
            <a:noAutofit/>
          </a:bodyPr>
          <a:lstStyle/>
          <a:p>
            <a:r>
              <a:rPr lang="en-GB" sz="2400"/>
              <a:t>Wessex Archaeology press release </a:t>
            </a:r>
            <a:br>
              <a:rPr lang="en-GB" sz="2400"/>
            </a:br>
            <a:r>
              <a:rPr lang="en-GB" sz="2400">
                <a:hlinkClick r:id="rId2"/>
              </a:rPr>
              <a:t>https://www.wessexarch.co.uk/news/excavations-coleshill-hs2-reveal-gatehouse-may-have-come-under-fire-during-civil-war</a:t>
            </a:r>
            <a:br>
              <a:rPr lang="en-GB" sz="2400"/>
            </a:br>
            <a:endParaRPr lang="en-GB" sz="2400"/>
          </a:p>
        </p:txBody>
      </p:sp>
      <p:pic>
        <p:nvPicPr>
          <p:cNvPr id="5" name="Content Placeholder 4">
            <a:extLst>
              <a:ext uri="{FF2B5EF4-FFF2-40B4-BE49-F238E27FC236}">
                <a16:creationId xmlns:a16="http://schemas.microsoft.com/office/drawing/2014/main" id="{6425076F-F313-B737-A871-E9AC5ED83BC7}"/>
              </a:ext>
            </a:extLst>
          </p:cNvPr>
          <p:cNvPicPr>
            <a:picLocks noGrp="1" noChangeAspect="1"/>
          </p:cNvPicPr>
          <p:nvPr>
            <p:ph idx="1"/>
          </p:nvPr>
        </p:nvPicPr>
        <p:blipFill>
          <a:blip r:embed="rId3"/>
          <a:stretch>
            <a:fillRect/>
          </a:stretch>
        </p:blipFill>
        <p:spPr>
          <a:xfrm>
            <a:off x="1061214" y="365125"/>
            <a:ext cx="8015126" cy="4351338"/>
          </a:xfrm>
        </p:spPr>
      </p:pic>
      <p:pic>
        <p:nvPicPr>
          <p:cNvPr id="7" name="Picture 6">
            <a:extLst>
              <a:ext uri="{FF2B5EF4-FFF2-40B4-BE49-F238E27FC236}">
                <a16:creationId xmlns:a16="http://schemas.microsoft.com/office/drawing/2014/main" id="{5853AC9B-637E-AB91-70AD-AA2399148DCE}"/>
              </a:ext>
            </a:extLst>
          </p:cNvPr>
          <p:cNvPicPr>
            <a:picLocks noChangeAspect="1"/>
          </p:cNvPicPr>
          <p:nvPr/>
        </p:nvPicPr>
        <p:blipFill rotWithShape="1">
          <a:blip r:embed="rId4"/>
          <a:srcRect r="59247"/>
          <a:stretch/>
        </p:blipFill>
        <p:spPr>
          <a:xfrm>
            <a:off x="9055537" y="3251882"/>
            <a:ext cx="3136463" cy="1800225"/>
          </a:xfrm>
          <a:prstGeom prst="rect">
            <a:avLst/>
          </a:prstGeom>
        </p:spPr>
      </p:pic>
    </p:spTree>
    <p:extLst>
      <p:ext uri="{BB962C8B-B14F-4D97-AF65-F5344CB8AC3E}">
        <p14:creationId xmlns:p14="http://schemas.microsoft.com/office/powerpoint/2010/main" val="33346255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35FA1-8B51-B84B-242A-C4C93CD78A1A}"/>
              </a:ext>
            </a:extLst>
          </p:cNvPr>
          <p:cNvSpPr>
            <a:spLocks noGrp="1"/>
          </p:cNvSpPr>
          <p:nvPr>
            <p:ph type="title"/>
          </p:nvPr>
        </p:nvSpPr>
        <p:spPr>
          <a:xfrm>
            <a:off x="838200" y="4965117"/>
            <a:ext cx="10515600" cy="1325563"/>
          </a:xfrm>
        </p:spPr>
        <p:txBody>
          <a:bodyPr>
            <a:noAutofit/>
          </a:bodyPr>
          <a:lstStyle/>
          <a:p>
            <a:r>
              <a:rPr lang="en-GB" sz="2400"/>
              <a:t>Wessex Archaeology press release </a:t>
            </a:r>
            <a:br>
              <a:rPr lang="en-GB" sz="2400"/>
            </a:br>
            <a:r>
              <a:rPr lang="en-GB" sz="2400"/>
              <a:t>https://www.wessexarch.co.uk/news/excavations-coleshill-hs2-reveal-gatehouse-may-have-come-under-fire-during-civil-war</a:t>
            </a:r>
          </a:p>
        </p:txBody>
      </p:sp>
      <p:pic>
        <p:nvPicPr>
          <p:cNvPr id="5" name="Content Placeholder 4">
            <a:extLst>
              <a:ext uri="{FF2B5EF4-FFF2-40B4-BE49-F238E27FC236}">
                <a16:creationId xmlns:a16="http://schemas.microsoft.com/office/drawing/2014/main" id="{6425076F-F313-B737-A871-E9AC5ED83BC7}"/>
              </a:ext>
            </a:extLst>
          </p:cNvPr>
          <p:cNvPicPr>
            <a:picLocks noGrp="1" noChangeAspect="1"/>
          </p:cNvPicPr>
          <p:nvPr>
            <p:ph idx="1"/>
          </p:nvPr>
        </p:nvPicPr>
        <p:blipFill>
          <a:blip r:embed="rId2"/>
          <a:stretch>
            <a:fillRect/>
          </a:stretch>
        </p:blipFill>
        <p:spPr>
          <a:xfrm>
            <a:off x="1061214" y="365125"/>
            <a:ext cx="8015126" cy="4351338"/>
          </a:xfrm>
        </p:spPr>
      </p:pic>
      <p:pic>
        <p:nvPicPr>
          <p:cNvPr id="7" name="Picture 6">
            <a:extLst>
              <a:ext uri="{FF2B5EF4-FFF2-40B4-BE49-F238E27FC236}">
                <a16:creationId xmlns:a16="http://schemas.microsoft.com/office/drawing/2014/main" id="{5853AC9B-637E-AB91-70AD-AA2399148DCE}"/>
              </a:ext>
            </a:extLst>
          </p:cNvPr>
          <p:cNvPicPr>
            <a:picLocks noChangeAspect="1"/>
          </p:cNvPicPr>
          <p:nvPr/>
        </p:nvPicPr>
        <p:blipFill rotWithShape="1">
          <a:blip r:embed="rId3"/>
          <a:srcRect r="59247"/>
          <a:stretch/>
        </p:blipFill>
        <p:spPr>
          <a:xfrm>
            <a:off x="9055537" y="3251882"/>
            <a:ext cx="3136463" cy="1800225"/>
          </a:xfrm>
          <a:prstGeom prst="rect">
            <a:avLst/>
          </a:prstGeom>
        </p:spPr>
      </p:pic>
      <mc:AlternateContent xmlns:mc="http://schemas.openxmlformats.org/markup-compatibility/2006" xmlns:p14="http://schemas.microsoft.com/office/powerpoint/2010/main">
        <mc:Choice Requires="p14">
          <p:contentPart p14:bwMode="auto" r:id="rId4">
            <p14:nvContentPartPr>
              <p14:cNvPr id="3" name="Ink 2">
                <a:extLst>
                  <a:ext uri="{FF2B5EF4-FFF2-40B4-BE49-F238E27FC236}">
                    <a16:creationId xmlns:a16="http://schemas.microsoft.com/office/drawing/2014/main" id="{AE2EF4DB-D6EF-CBCC-BF5D-23013C70B833}"/>
                  </a:ext>
                </a:extLst>
              </p14:cNvPr>
              <p14:cNvContentPartPr/>
              <p14:nvPr/>
            </p14:nvContentPartPr>
            <p14:xfrm>
              <a:off x="6123640" y="896347"/>
              <a:ext cx="1057320" cy="43200"/>
            </p14:xfrm>
          </p:contentPart>
        </mc:Choice>
        <mc:Fallback xmlns="">
          <p:pic>
            <p:nvPicPr>
              <p:cNvPr id="3" name="Ink 2">
                <a:extLst>
                  <a:ext uri="{FF2B5EF4-FFF2-40B4-BE49-F238E27FC236}">
                    <a16:creationId xmlns:a16="http://schemas.microsoft.com/office/drawing/2014/main" id="{AE2EF4DB-D6EF-CBCC-BF5D-23013C70B833}"/>
                  </a:ext>
                </a:extLst>
              </p:cNvPr>
              <p:cNvPicPr/>
              <p:nvPr/>
            </p:nvPicPr>
            <p:blipFill>
              <a:blip r:embed="rId5"/>
              <a:stretch>
                <a:fillRect/>
              </a:stretch>
            </p:blipFill>
            <p:spPr>
              <a:xfrm>
                <a:off x="6069640" y="788347"/>
                <a:ext cx="1164960" cy="25884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4" name="Ink 3">
                <a:extLst>
                  <a:ext uri="{FF2B5EF4-FFF2-40B4-BE49-F238E27FC236}">
                    <a16:creationId xmlns:a16="http://schemas.microsoft.com/office/drawing/2014/main" id="{3361157A-1E44-4618-54F4-CEF5BB271F36}"/>
                  </a:ext>
                </a:extLst>
              </p14:cNvPr>
              <p14:cNvContentPartPr/>
              <p14:nvPr/>
            </p14:nvContentPartPr>
            <p14:xfrm>
              <a:off x="1912360" y="2213587"/>
              <a:ext cx="839160" cy="34920"/>
            </p14:xfrm>
          </p:contentPart>
        </mc:Choice>
        <mc:Fallback xmlns="">
          <p:pic>
            <p:nvPicPr>
              <p:cNvPr id="4" name="Ink 3">
                <a:extLst>
                  <a:ext uri="{FF2B5EF4-FFF2-40B4-BE49-F238E27FC236}">
                    <a16:creationId xmlns:a16="http://schemas.microsoft.com/office/drawing/2014/main" id="{3361157A-1E44-4618-54F4-CEF5BB271F36}"/>
                  </a:ext>
                </a:extLst>
              </p:cNvPr>
              <p:cNvPicPr/>
              <p:nvPr/>
            </p:nvPicPr>
            <p:blipFill>
              <a:blip r:embed="rId7"/>
              <a:stretch>
                <a:fillRect/>
              </a:stretch>
            </p:blipFill>
            <p:spPr>
              <a:xfrm>
                <a:off x="1858720" y="2105587"/>
                <a:ext cx="946800" cy="25056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6" name="Ink 5">
                <a:extLst>
                  <a:ext uri="{FF2B5EF4-FFF2-40B4-BE49-F238E27FC236}">
                    <a16:creationId xmlns:a16="http://schemas.microsoft.com/office/drawing/2014/main" id="{7A2EC7E5-6FEF-2227-3BEB-F03D17C3BC3F}"/>
                  </a:ext>
                </a:extLst>
              </p14:cNvPr>
              <p14:cNvContentPartPr/>
              <p14:nvPr/>
            </p14:nvContentPartPr>
            <p14:xfrm>
              <a:off x="6182320" y="2491147"/>
              <a:ext cx="595800" cy="74520"/>
            </p14:xfrm>
          </p:contentPart>
        </mc:Choice>
        <mc:Fallback xmlns="">
          <p:pic>
            <p:nvPicPr>
              <p:cNvPr id="6" name="Ink 5">
                <a:extLst>
                  <a:ext uri="{FF2B5EF4-FFF2-40B4-BE49-F238E27FC236}">
                    <a16:creationId xmlns:a16="http://schemas.microsoft.com/office/drawing/2014/main" id="{7A2EC7E5-6FEF-2227-3BEB-F03D17C3BC3F}"/>
                  </a:ext>
                </a:extLst>
              </p:cNvPr>
              <p:cNvPicPr/>
              <p:nvPr/>
            </p:nvPicPr>
            <p:blipFill>
              <a:blip r:embed="rId9"/>
              <a:stretch>
                <a:fillRect/>
              </a:stretch>
            </p:blipFill>
            <p:spPr>
              <a:xfrm>
                <a:off x="6128680" y="2383147"/>
                <a:ext cx="703440" cy="29016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8" name="Ink 7">
                <a:extLst>
                  <a:ext uri="{FF2B5EF4-FFF2-40B4-BE49-F238E27FC236}">
                    <a16:creationId xmlns:a16="http://schemas.microsoft.com/office/drawing/2014/main" id="{053D99B7-8C9C-1847-30DE-85EBAAB0A8D2}"/>
                  </a:ext>
                </a:extLst>
              </p14:cNvPr>
              <p14:cNvContentPartPr/>
              <p14:nvPr/>
            </p14:nvContentPartPr>
            <p14:xfrm>
              <a:off x="7792960" y="2781307"/>
              <a:ext cx="726120" cy="37080"/>
            </p14:xfrm>
          </p:contentPart>
        </mc:Choice>
        <mc:Fallback xmlns="">
          <p:pic>
            <p:nvPicPr>
              <p:cNvPr id="8" name="Ink 7">
                <a:extLst>
                  <a:ext uri="{FF2B5EF4-FFF2-40B4-BE49-F238E27FC236}">
                    <a16:creationId xmlns:a16="http://schemas.microsoft.com/office/drawing/2014/main" id="{053D99B7-8C9C-1847-30DE-85EBAAB0A8D2}"/>
                  </a:ext>
                </a:extLst>
              </p:cNvPr>
              <p:cNvPicPr/>
              <p:nvPr/>
            </p:nvPicPr>
            <p:blipFill>
              <a:blip r:embed="rId11"/>
              <a:stretch>
                <a:fillRect/>
              </a:stretch>
            </p:blipFill>
            <p:spPr>
              <a:xfrm>
                <a:off x="7739320" y="2673667"/>
                <a:ext cx="833760" cy="25272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9" name="Ink 8">
                <a:extLst>
                  <a:ext uri="{FF2B5EF4-FFF2-40B4-BE49-F238E27FC236}">
                    <a16:creationId xmlns:a16="http://schemas.microsoft.com/office/drawing/2014/main" id="{9F5CAFA5-90D5-FE36-3702-7740C54DE4E1}"/>
                  </a:ext>
                </a:extLst>
              </p14:cNvPr>
              <p14:cNvContentPartPr/>
              <p14:nvPr/>
            </p14:nvContentPartPr>
            <p14:xfrm>
              <a:off x="4445680" y="2431387"/>
              <a:ext cx="1100520" cy="85320"/>
            </p14:xfrm>
          </p:contentPart>
        </mc:Choice>
        <mc:Fallback xmlns="">
          <p:pic>
            <p:nvPicPr>
              <p:cNvPr id="9" name="Ink 8">
                <a:extLst>
                  <a:ext uri="{FF2B5EF4-FFF2-40B4-BE49-F238E27FC236}">
                    <a16:creationId xmlns:a16="http://schemas.microsoft.com/office/drawing/2014/main" id="{9F5CAFA5-90D5-FE36-3702-7740C54DE4E1}"/>
                  </a:ext>
                </a:extLst>
              </p:cNvPr>
              <p:cNvPicPr/>
              <p:nvPr/>
            </p:nvPicPr>
            <p:blipFill>
              <a:blip r:embed="rId13"/>
              <a:stretch>
                <a:fillRect/>
              </a:stretch>
            </p:blipFill>
            <p:spPr>
              <a:xfrm>
                <a:off x="4392040" y="2323747"/>
                <a:ext cx="1208160" cy="30096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0" name="Ink 9">
                <a:extLst>
                  <a:ext uri="{FF2B5EF4-FFF2-40B4-BE49-F238E27FC236}">
                    <a16:creationId xmlns:a16="http://schemas.microsoft.com/office/drawing/2014/main" id="{DD94B89F-D402-A7C0-79B0-25DD29D478BF}"/>
                  </a:ext>
                </a:extLst>
              </p14:cNvPr>
              <p14:cNvContentPartPr/>
              <p14:nvPr/>
            </p14:nvContentPartPr>
            <p14:xfrm>
              <a:off x="1954480" y="3833587"/>
              <a:ext cx="667440" cy="34200"/>
            </p14:xfrm>
          </p:contentPart>
        </mc:Choice>
        <mc:Fallback xmlns="">
          <p:pic>
            <p:nvPicPr>
              <p:cNvPr id="10" name="Ink 9">
                <a:extLst>
                  <a:ext uri="{FF2B5EF4-FFF2-40B4-BE49-F238E27FC236}">
                    <a16:creationId xmlns:a16="http://schemas.microsoft.com/office/drawing/2014/main" id="{DD94B89F-D402-A7C0-79B0-25DD29D478BF}"/>
                  </a:ext>
                </a:extLst>
              </p:cNvPr>
              <p:cNvPicPr/>
              <p:nvPr/>
            </p:nvPicPr>
            <p:blipFill>
              <a:blip r:embed="rId15"/>
              <a:stretch>
                <a:fillRect/>
              </a:stretch>
            </p:blipFill>
            <p:spPr>
              <a:xfrm>
                <a:off x="1900480" y="3725587"/>
                <a:ext cx="775080" cy="24984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1" name="Ink 10">
                <a:extLst>
                  <a:ext uri="{FF2B5EF4-FFF2-40B4-BE49-F238E27FC236}">
                    <a16:creationId xmlns:a16="http://schemas.microsoft.com/office/drawing/2014/main" id="{06ECBC5A-B109-B16D-08E4-0DA15905DDC7}"/>
                  </a:ext>
                </a:extLst>
              </p14:cNvPr>
              <p14:cNvContentPartPr/>
              <p14:nvPr/>
            </p14:nvContentPartPr>
            <p14:xfrm>
              <a:off x="7583080" y="3752587"/>
              <a:ext cx="765720" cy="55800"/>
            </p14:xfrm>
          </p:contentPart>
        </mc:Choice>
        <mc:Fallback xmlns="">
          <p:pic>
            <p:nvPicPr>
              <p:cNvPr id="11" name="Ink 10">
                <a:extLst>
                  <a:ext uri="{FF2B5EF4-FFF2-40B4-BE49-F238E27FC236}">
                    <a16:creationId xmlns:a16="http://schemas.microsoft.com/office/drawing/2014/main" id="{06ECBC5A-B109-B16D-08E4-0DA15905DDC7}"/>
                  </a:ext>
                </a:extLst>
              </p:cNvPr>
              <p:cNvPicPr/>
              <p:nvPr/>
            </p:nvPicPr>
            <p:blipFill>
              <a:blip r:embed="rId17"/>
              <a:stretch>
                <a:fillRect/>
              </a:stretch>
            </p:blipFill>
            <p:spPr>
              <a:xfrm>
                <a:off x="7529440" y="3644947"/>
                <a:ext cx="873360" cy="27144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12" name="Ink 11">
                <a:extLst>
                  <a:ext uri="{FF2B5EF4-FFF2-40B4-BE49-F238E27FC236}">
                    <a16:creationId xmlns:a16="http://schemas.microsoft.com/office/drawing/2014/main" id="{430F0DD3-02CA-B12E-6433-CDED224A45BD}"/>
                  </a:ext>
                </a:extLst>
              </p14:cNvPr>
              <p14:cNvContentPartPr/>
              <p14:nvPr/>
            </p14:nvContentPartPr>
            <p14:xfrm>
              <a:off x="4764640" y="4092067"/>
              <a:ext cx="703800" cy="35640"/>
            </p14:xfrm>
          </p:contentPart>
        </mc:Choice>
        <mc:Fallback xmlns="">
          <p:pic>
            <p:nvPicPr>
              <p:cNvPr id="12" name="Ink 11">
                <a:extLst>
                  <a:ext uri="{FF2B5EF4-FFF2-40B4-BE49-F238E27FC236}">
                    <a16:creationId xmlns:a16="http://schemas.microsoft.com/office/drawing/2014/main" id="{430F0DD3-02CA-B12E-6433-CDED224A45BD}"/>
                  </a:ext>
                </a:extLst>
              </p:cNvPr>
              <p:cNvPicPr/>
              <p:nvPr/>
            </p:nvPicPr>
            <p:blipFill>
              <a:blip r:embed="rId19"/>
              <a:stretch>
                <a:fillRect/>
              </a:stretch>
            </p:blipFill>
            <p:spPr>
              <a:xfrm>
                <a:off x="4710640" y="3984427"/>
                <a:ext cx="811440" cy="25128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13" name="Ink 12">
                <a:extLst>
                  <a:ext uri="{FF2B5EF4-FFF2-40B4-BE49-F238E27FC236}">
                    <a16:creationId xmlns:a16="http://schemas.microsoft.com/office/drawing/2014/main" id="{BCBC0887-8F7D-B606-3AB6-EF5997C6F1D7}"/>
                  </a:ext>
                </a:extLst>
              </p14:cNvPr>
              <p14:cNvContentPartPr/>
              <p14:nvPr/>
            </p14:nvContentPartPr>
            <p14:xfrm>
              <a:off x="1358680" y="2196307"/>
              <a:ext cx="511200" cy="18360"/>
            </p14:xfrm>
          </p:contentPart>
        </mc:Choice>
        <mc:Fallback xmlns="">
          <p:pic>
            <p:nvPicPr>
              <p:cNvPr id="13" name="Ink 12">
                <a:extLst>
                  <a:ext uri="{FF2B5EF4-FFF2-40B4-BE49-F238E27FC236}">
                    <a16:creationId xmlns:a16="http://schemas.microsoft.com/office/drawing/2014/main" id="{BCBC0887-8F7D-B606-3AB6-EF5997C6F1D7}"/>
                  </a:ext>
                </a:extLst>
              </p:cNvPr>
              <p:cNvPicPr/>
              <p:nvPr/>
            </p:nvPicPr>
            <p:blipFill>
              <a:blip r:embed="rId21"/>
              <a:stretch>
                <a:fillRect/>
              </a:stretch>
            </p:blipFill>
            <p:spPr>
              <a:xfrm>
                <a:off x="1304680" y="2088667"/>
                <a:ext cx="618840" cy="234000"/>
              </a:xfrm>
              <a:prstGeom prst="rect">
                <a:avLst/>
              </a:prstGeom>
            </p:spPr>
          </p:pic>
        </mc:Fallback>
      </mc:AlternateContent>
    </p:spTree>
    <p:extLst>
      <p:ext uri="{BB962C8B-B14F-4D97-AF65-F5344CB8AC3E}">
        <p14:creationId xmlns:p14="http://schemas.microsoft.com/office/powerpoint/2010/main" val="14804147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93F52-CB0D-B30D-4B44-42EBD7CA93B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1A2EEB6-DEB7-6309-5277-B7A3DC2BF2F0}"/>
              </a:ext>
            </a:extLst>
          </p:cNvPr>
          <p:cNvSpPr>
            <a:spLocks noGrp="1"/>
          </p:cNvSpPr>
          <p:nvPr>
            <p:ph idx="1"/>
          </p:nvPr>
        </p:nvSpPr>
        <p:spPr/>
        <p:txBody>
          <a:bodyPr>
            <a:normAutofit/>
          </a:bodyPr>
          <a:lstStyle/>
          <a:p>
            <a:pPr marL="0" indent="0">
              <a:buNone/>
            </a:pPr>
            <a:r>
              <a:rPr lang="en-GB" sz="2000" b="1">
                <a:solidFill>
                  <a:srgbClr val="000000"/>
                </a:solidFill>
                <a:effectLst/>
                <a:latin typeface="Calibri" panose="020F0502020204030204" pitchFamily="34" charset="0"/>
                <a:ea typeface="DengXian Light" panose="02010600030101010101" pitchFamily="2" charset="-122"/>
              </a:rPr>
              <a:t>Revised version</a:t>
            </a:r>
            <a:endParaRPr lang="en-GB" sz="1600">
              <a:effectLst/>
              <a:latin typeface="Times New Roman" panose="02020603050405020304" pitchFamily="18" charset="0"/>
              <a:ea typeface="Times New Roman" panose="02020603050405020304" pitchFamily="18" charset="0"/>
            </a:endParaRPr>
          </a:p>
          <a:p>
            <a:pPr marL="0" indent="0">
              <a:buNone/>
            </a:pPr>
            <a:r>
              <a:rPr lang="en-GB" sz="2000" b="1">
                <a:solidFill>
                  <a:srgbClr val="000000"/>
                </a:solidFill>
                <a:effectLst/>
                <a:latin typeface="Calibri" panose="020F0502020204030204" pitchFamily="34" charset="0"/>
                <a:ea typeface="Times New Roman" panose="02020603050405020304" pitchFamily="18" charset="0"/>
              </a:rPr>
              <a:t>Stuart Pierson, Archaeologist, Wessex Archaeology, said:</a:t>
            </a:r>
            <a:r>
              <a:rPr lang="en-GB" sz="2000">
                <a:solidFill>
                  <a:srgbClr val="000000"/>
                </a:solidFill>
                <a:effectLst/>
                <a:latin typeface="Calibri" panose="020F0502020204030204" pitchFamily="34" charset="0"/>
                <a:ea typeface="Times New Roman" panose="02020603050405020304" pitchFamily="18" charset="0"/>
              </a:rPr>
              <a:t> </a:t>
            </a:r>
            <a:r>
              <a:rPr lang="en-GB" sz="2000" i="1">
                <a:solidFill>
                  <a:srgbClr val="000000"/>
                </a:solidFill>
                <a:effectLst/>
                <a:latin typeface="Calibri" panose="020F0502020204030204" pitchFamily="34" charset="0"/>
                <a:ea typeface="Times New Roman" panose="02020603050405020304" pitchFamily="18" charset="0"/>
              </a:rPr>
              <a:t>“As the excavations at Coleshill for HS2 wrap up, it’s timely to reflect on the archaeology we have discovered and recorded.  </a:t>
            </a:r>
            <a:endParaRPr lang="en-GB" sz="1600">
              <a:effectLst/>
              <a:latin typeface="Times New Roman" panose="02020603050405020304" pitchFamily="18" charset="0"/>
              <a:ea typeface="Times New Roman" panose="02020603050405020304" pitchFamily="18" charset="0"/>
            </a:endParaRPr>
          </a:p>
          <a:p>
            <a:pPr marL="0" indent="0" algn="l">
              <a:buNone/>
            </a:pPr>
            <a:r>
              <a:rPr lang="en-GB" sz="2000" i="1">
                <a:solidFill>
                  <a:srgbClr val="000000"/>
                </a:solidFill>
                <a:effectLst/>
                <a:latin typeface="Calibri" panose="020F0502020204030204" pitchFamily="34" charset="0"/>
                <a:ea typeface="Times New Roman" panose="02020603050405020304" pitchFamily="18" charset="0"/>
              </a:rPr>
              <a:t>Although we knew there was a manor house at the site, we had no idea that we would uncover such rich and revealing archaeological evidence. From one of the </a:t>
            </a:r>
            <a:r>
              <a:rPr lang="en-GB" sz="2000" i="1">
                <a:solidFill>
                  <a:srgbClr val="000000"/>
                </a:solidFill>
                <a:effectLst/>
                <a:latin typeface="Calibri" panose="020F0502020204030204" pitchFamily="34" charset="0"/>
                <a:ea typeface="DengXian Light" panose="02010600030101010101" pitchFamily="2" charset="-122"/>
              </a:rPr>
              <a:t>best </a:t>
            </a:r>
            <a:r>
              <a:rPr lang="en-GB" sz="2000" i="1">
                <a:solidFill>
                  <a:srgbClr val="000000"/>
                </a:solidFill>
                <a:effectLst/>
                <a:latin typeface="Calibri" panose="020F0502020204030204" pitchFamily="34" charset="0"/>
                <a:ea typeface="Times New Roman" panose="02020603050405020304" pitchFamily="18" charset="0"/>
              </a:rPr>
              <a:t>Elizabethan ornamental gardens in the country to the remains of what could be the first skirmish of the </a:t>
            </a:r>
            <a:r>
              <a:rPr lang="en-GB" sz="2000" i="1">
                <a:solidFill>
                  <a:srgbClr val="000000"/>
                </a:solidFill>
                <a:effectLst/>
                <a:latin typeface="Calibri" panose="020F0502020204030204" pitchFamily="34" charset="0"/>
                <a:ea typeface="DengXian Light" panose="02010600030101010101" pitchFamily="2" charset="-122"/>
              </a:rPr>
              <a:t>English </a:t>
            </a:r>
            <a:r>
              <a:rPr lang="en-GB" sz="2000" i="1">
                <a:solidFill>
                  <a:srgbClr val="000000"/>
                </a:solidFill>
                <a:effectLst/>
                <a:latin typeface="Calibri" panose="020F0502020204030204" pitchFamily="34" charset="0"/>
                <a:ea typeface="Times New Roman" panose="02020603050405020304" pitchFamily="18" charset="0"/>
              </a:rPr>
              <a:t>Civil War, these </a:t>
            </a:r>
            <a:r>
              <a:rPr lang="en-GB" sz="2000" i="1">
                <a:solidFill>
                  <a:srgbClr val="000000"/>
                </a:solidFill>
                <a:effectLst/>
                <a:latin typeface="Calibri" panose="020F0502020204030204" pitchFamily="34" charset="0"/>
                <a:ea typeface="DengXian Light" panose="02010600030101010101" pitchFamily="2" charset="-122"/>
              </a:rPr>
              <a:t>discoveries</a:t>
            </a:r>
            <a:r>
              <a:rPr lang="en-GB" sz="2000" i="1">
                <a:solidFill>
                  <a:srgbClr val="000000"/>
                </a:solidFill>
                <a:effectLst/>
                <a:latin typeface="Calibri" panose="020F0502020204030204" pitchFamily="34" charset="0"/>
                <a:ea typeface="Times New Roman" panose="02020603050405020304" pitchFamily="18" charset="0"/>
              </a:rPr>
              <a:t> - not recorded in historical records - would have been lost to time, had it not been for the </a:t>
            </a:r>
            <a:r>
              <a:rPr lang="en-GB" sz="2000" i="1">
                <a:solidFill>
                  <a:srgbClr val="000000"/>
                </a:solidFill>
                <a:effectLst/>
                <a:latin typeface="Calibri" panose="020F0502020204030204" pitchFamily="34" charset="0"/>
                <a:ea typeface="DengXian Light" panose="02010600030101010101" pitchFamily="2" charset="-122"/>
              </a:rPr>
              <a:t>skill</a:t>
            </a:r>
            <a:r>
              <a:rPr lang="en-GB" sz="2000" i="1">
                <a:solidFill>
                  <a:srgbClr val="000000"/>
                </a:solidFill>
                <a:effectLst/>
                <a:latin typeface="Calibri" panose="020F0502020204030204" pitchFamily="34" charset="0"/>
                <a:ea typeface="Times New Roman" panose="02020603050405020304" pitchFamily="18" charset="0"/>
              </a:rPr>
              <a:t> and hard work of the team.” </a:t>
            </a:r>
            <a:endParaRPr lang="en-GB" sz="1600">
              <a:effectLst/>
              <a:latin typeface="Times New Roman" panose="02020603050405020304" pitchFamily="18" charset="0"/>
              <a:ea typeface="Times New Roman" panose="02020603050405020304" pitchFamily="18" charset="0"/>
            </a:endParaRPr>
          </a:p>
          <a:p>
            <a:pPr marL="0" indent="0" algn="l">
              <a:buNone/>
            </a:pPr>
            <a:r>
              <a:rPr lang="en-GB" sz="2000">
                <a:solidFill>
                  <a:srgbClr val="000000"/>
                </a:solidFill>
                <a:effectLst/>
                <a:latin typeface="Calibri" panose="020F0502020204030204" pitchFamily="34" charset="0"/>
                <a:ea typeface="Times New Roman" panose="02020603050405020304" pitchFamily="18" charset="0"/>
              </a:rPr>
              <a:t>The gatehouse went out of use in the 1650s and was demolished making way for a newer manor, courtyard and gardens. Our archaeologists have finished excavation at Colehill but will uncover further hidden histories of the manor and its inhabitants as our research continues.  </a:t>
            </a:r>
            <a:endParaRPr lang="en-GB" sz="1600">
              <a:effectLst/>
              <a:latin typeface="Times New Roman" panose="02020603050405020304" pitchFamily="18" charset="0"/>
              <a:ea typeface="Times New Roman" panose="02020603050405020304" pitchFamily="18" charset="0"/>
            </a:endParaRPr>
          </a:p>
          <a:p>
            <a:endParaRPr lang="en-GB"/>
          </a:p>
        </p:txBody>
      </p:sp>
      <p:pic>
        <p:nvPicPr>
          <p:cNvPr id="5" name="Picture 4">
            <a:extLst>
              <a:ext uri="{FF2B5EF4-FFF2-40B4-BE49-F238E27FC236}">
                <a16:creationId xmlns:a16="http://schemas.microsoft.com/office/drawing/2014/main" id="{D9AE667B-C390-3D3E-4B71-D9803BB9C2ED}"/>
              </a:ext>
            </a:extLst>
          </p:cNvPr>
          <p:cNvPicPr>
            <a:picLocks noChangeAspect="1"/>
          </p:cNvPicPr>
          <p:nvPr/>
        </p:nvPicPr>
        <p:blipFill>
          <a:blip r:embed="rId2"/>
          <a:stretch>
            <a:fillRect/>
          </a:stretch>
        </p:blipFill>
        <p:spPr>
          <a:xfrm>
            <a:off x="1876928" y="5281952"/>
            <a:ext cx="5762424" cy="1576048"/>
          </a:xfrm>
          <a:prstGeom prst="rect">
            <a:avLst/>
          </a:prstGeom>
        </p:spPr>
      </p:pic>
      <p:pic>
        <p:nvPicPr>
          <p:cNvPr id="6" name="Picture 5">
            <a:extLst>
              <a:ext uri="{FF2B5EF4-FFF2-40B4-BE49-F238E27FC236}">
                <a16:creationId xmlns:a16="http://schemas.microsoft.com/office/drawing/2014/main" id="{B2531927-379F-E471-F44C-D63B6839070A}"/>
              </a:ext>
            </a:extLst>
          </p:cNvPr>
          <p:cNvPicPr>
            <a:picLocks noChangeAspect="1"/>
          </p:cNvPicPr>
          <p:nvPr/>
        </p:nvPicPr>
        <p:blipFill>
          <a:blip r:embed="rId3"/>
          <a:stretch>
            <a:fillRect/>
          </a:stretch>
        </p:blipFill>
        <p:spPr>
          <a:xfrm>
            <a:off x="9144000" y="5240217"/>
            <a:ext cx="2814724" cy="1617783"/>
          </a:xfrm>
          <a:prstGeom prst="rect">
            <a:avLst/>
          </a:prstGeom>
        </p:spPr>
      </p:pic>
      <p:sp>
        <p:nvSpPr>
          <p:cNvPr id="7" name="TextBox 6">
            <a:extLst>
              <a:ext uri="{FF2B5EF4-FFF2-40B4-BE49-F238E27FC236}">
                <a16:creationId xmlns:a16="http://schemas.microsoft.com/office/drawing/2014/main" id="{F1F60783-6C4C-216E-5FC1-10A2A2C796B2}"/>
              </a:ext>
            </a:extLst>
          </p:cNvPr>
          <p:cNvSpPr txBox="1"/>
          <p:nvPr/>
        </p:nvSpPr>
        <p:spPr>
          <a:xfrm>
            <a:off x="9971772" y="5090103"/>
            <a:ext cx="1626669" cy="369332"/>
          </a:xfrm>
          <a:prstGeom prst="rect">
            <a:avLst/>
          </a:prstGeom>
          <a:noFill/>
        </p:spPr>
        <p:txBody>
          <a:bodyPr wrap="square" rtlCol="0">
            <a:spAutoFit/>
          </a:bodyPr>
          <a:lstStyle/>
          <a:p>
            <a:r>
              <a:rPr lang="en-GB"/>
              <a:t>Previous</a:t>
            </a:r>
          </a:p>
        </p:txBody>
      </p:sp>
    </p:spTree>
    <p:extLst>
      <p:ext uri="{BB962C8B-B14F-4D97-AF65-F5344CB8AC3E}">
        <p14:creationId xmlns:p14="http://schemas.microsoft.com/office/powerpoint/2010/main" val="26785194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87733-65D0-DDFC-9FF5-D6C5B88C3B6A}"/>
              </a:ext>
            </a:extLst>
          </p:cNvPr>
          <p:cNvSpPr>
            <a:spLocks noGrp="1"/>
          </p:cNvSpPr>
          <p:nvPr>
            <p:ph type="title"/>
          </p:nvPr>
        </p:nvSpPr>
        <p:spPr/>
        <p:txBody>
          <a:bodyPr/>
          <a:lstStyle/>
          <a:p>
            <a:r>
              <a:rPr lang="en-GB"/>
              <a:t>Specialist communication</a:t>
            </a:r>
          </a:p>
        </p:txBody>
      </p:sp>
      <p:sp>
        <p:nvSpPr>
          <p:cNvPr id="3" name="Content Placeholder 2">
            <a:extLst>
              <a:ext uri="{FF2B5EF4-FFF2-40B4-BE49-F238E27FC236}">
                <a16:creationId xmlns:a16="http://schemas.microsoft.com/office/drawing/2014/main" id="{1E679FBE-F7D5-81DB-324D-A9234638127E}"/>
              </a:ext>
            </a:extLst>
          </p:cNvPr>
          <p:cNvSpPr>
            <a:spLocks noGrp="1"/>
          </p:cNvSpPr>
          <p:nvPr>
            <p:ph idx="1"/>
          </p:nvPr>
        </p:nvSpPr>
        <p:spPr/>
        <p:txBody>
          <a:bodyPr>
            <a:normAutofit lnSpcReduction="10000"/>
          </a:bodyPr>
          <a:lstStyle/>
          <a:p>
            <a:r>
              <a:rPr lang="en-GB"/>
              <a:t>Can use agreed terminology within specialism</a:t>
            </a:r>
          </a:p>
          <a:p>
            <a:r>
              <a:rPr lang="en-GB"/>
              <a:t>Will need to use common terms elsewhere</a:t>
            </a:r>
          </a:p>
          <a:p>
            <a:r>
              <a:rPr lang="en-GB"/>
              <a:t>Expect close scrutiny</a:t>
            </a:r>
          </a:p>
          <a:p>
            <a:r>
              <a:rPr lang="en-GB"/>
              <a:t>Care with referencing (sources will be followed up) </a:t>
            </a:r>
          </a:p>
          <a:p>
            <a:r>
              <a:rPr lang="en-GB"/>
              <a:t>Acknowledging help</a:t>
            </a:r>
          </a:p>
          <a:p>
            <a:r>
              <a:rPr lang="en-GB"/>
              <a:t>In person networking</a:t>
            </a:r>
          </a:p>
          <a:p>
            <a:r>
              <a:rPr lang="en-GB"/>
              <a:t>Noone has spare time</a:t>
            </a:r>
          </a:p>
          <a:p>
            <a:r>
              <a:rPr lang="en-GB"/>
              <a:t>Avoid hyperbole / overstating results </a:t>
            </a:r>
          </a:p>
          <a:p>
            <a:r>
              <a:rPr lang="en-GB"/>
              <a:t>Credentials and institutional affiliations   #ReceptioGate</a:t>
            </a:r>
          </a:p>
        </p:txBody>
      </p:sp>
    </p:spTree>
    <p:extLst>
      <p:ext uri="{BB962C8B-B14F-4D97-AF65-F5344CB8AC3E}">
        <p14:creationId xmlns:p14="http://schemas.microsoft.com/office/powerpoint/2010/main" val="19441747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8A3B6-8CDE-79EB-872E-39099EE626FA}"/>
              </a:ext>
            </a:extLst>
          </p:cNvPr>
          <p:cNvSpPr>
            <a:spLocks noGrp="1"/>
          </p:cNvSpPr>
          <p:nvPr>
            <p:ph type="title"/>
          </p:nvPr>
        </p:nvSpPr>
        <p:spPr/>
        <p:txBody>
          <a:bodyPr/>
          <a:lstStyle/>
          <a:p>
            <a:r>
              <a:rPr lang="en-GB"/>
              <a:t>Task management</a:t>
            </a:r>
          </a:p>
        </p:txBody>
      </p:sp>
      <p:pic>
        <p:nvPicPr>
          <p:cNvPr id="4" name="Content Placeholder 3">
            <a:extLst>
              <a:ext uri="{FF2B5EF4-FFF2-40B4-BE49-F238E27FC236}">
                <a16:creationId xmlns:a16="http://schemas.microsoft.com/office/drawing/2014/main" id="{7F416808-EB17-41E6-4CCE-BA0109A3CD31}"/>
              </a:ext>
            </a:extLst>
          </p:cNvPr>
          <p:cNvPicPr>
            <a:picLocks noGrp="1" noChangeAspect="1"/>
          </p:cNvPicPr>
          <p:nvPr>
            <p:ph idx="1"/>
          </p:nvPr>
        </p:nvPicPr>
        <p:blipFill>
          <a:blip r:embed="rId2"/>
          <a:stretch>
            <a:fillRect/>
          </a:stretch>
        </p:blipFill>
        <p:spPr>
          <a:xfrm>
            <a:off x="4923937" y="1405644"/>
            <a:ext cx="7268063" cy="5452356"/>
          </a:xfrm>
          <a:prstGeom prst="rect">
            <a:avLst/>
          </a:prstGeom>
        </p:spPr>
      </p:pic>
    </p:spTree>
    <p:extLst>
      <p:ext uri="{BB962C8B-B14F-4D97-AF65-F5344CB8AC3E}">
        <p14:creationId xmlns:p14="http://schemas.microsoft.com/office/powerpoint/2010/main" val="35304922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E317F-6085-EE89-A77C-094861D55D28}"/>
              </a:ext>
            </a:extLst>
          </p:cNvPr>
          <p:cNvSpPr>
            <a:spLocks noGrp="1"/>
          </p:cNvSpPr>
          <p:nvPr>
            <p:ph type="title"/>
          </p:nvPr>
        </p:nvSpPr>
        <p:spPr/>
        <p:txBody>
          <a:bodyPr/>
          <a:lstStyle/>
          <a:p>
            <a:r>
              <a:rPr lang="en-GB"/>
              <a:t>Prioritisation exercise</a:t>
            </a:r>
          </a:p>
        </p:txBody>
      </p:sp>
      <p:sp>
        <p:nvSpPr>
          <p:cNvPr id="3" name="Content Placeholder 2">
            <a:extLst>
              <a:ext uri="{FF2B5EF4-FFF2-40B4-BE49-F238E27FC236}">
                <a16:creationId xmlns:a16="http://schemas.microsoft.com/office/drawing/2014/main" id="{A7A11842-1C77-D40B-AD6A-68850FCC742E}"/>
              </a:ext>
            </a:extLst>
          </p:cNvPr>
          <p:cNvSpPr>
            <a:spLocks noGrp="1"/>
          </p:cNvSpPr>
          <p:nvPr>
            <p:ph idx="1"/>
          </p:nvPr>
        </p:nvSpPr>
        <p:spPr>
          <a:xfrm>
            <a:off x="838200" y="1333850"/>
            <a:ext cx="10515600" cy="4843113"/>
          </a:xfrm>
        </p:spPr>
        <p:txBody>
          <a:bodyPr>
            <a:normAutofit fontScale="55000" lnSpcReduction="20000"/>
          </a:bodyPr>
          <a:lstStyle/>
          <a:p>
            <a:pPr marL="0" indent="0">
              <a:buNone/>
            </a:pPr>
            <a:r>
              <a:rPr lang="en-GB"/>
              <a:t>You are the project manager for a post-excavation project. </a:t>
            </a:r>
          </a:p>
          <a:p>
            <a:pPr marL="0" indent="0">
              <a:buNone/>
            </a:pPr>
            <a:r>
              <a:rPr lang="en-GB"/>
              <a:t>You have a 60 minute window in your working day where you will be able to address various requests that have come in.  </a:t>
            </a:r>
          </a:p>
          <a:p>
            <a:pPr marL="0" indent="0">
              <a:buNone/>
            </a:pPr>
            <a:r>
              <a:rPr lang="en-GB"/>
              <a:t>You expect that this will not be sufficient time to deal with them all, so the order you choose will determine which will be definitely done, might be done, and probably won’t be done.</a:t>
            </a:r>
          </a:p>
          <a:p>
            <a:pPr marL="0" indent="0">
              <a:buNone/>
            </a:pPr>
            <a:r>
              <a:rPr lang="en-GB"/>
              <a:t>Assign a priority to each task.</a:t>
            </a:r>
          </a:p>
          <a:p>
            <a:pPr marL="0" indent="0">
              <a:buNone/>
            </a:pPr>
            <a:endParaRPr lang="en-GB"/>
          </a:p>
          <a:p>
            <a:pPr marL="0" indent="0">
              <a:buNone/>
            </a:pPr>
            <a:r>
              <a:rPr lang="en-GB" b="1"/>
              <a:t>Task reference	Description	</a:t>
            </a:r>
          </a:p>
          <a:p>
            <a:pPr marL="0" indent="0">
              <a:buNone/>
            </a:pPr>
            <a:r>
              <a:rPr lang="en-GB"/>
              <a:t>A	You have been asked to arrange a meeting so that the costing for a project tender for a new piece of work can be reviewed	</a:t>
            </a:r>
          </a:p>
          <a:p>
            <a:pPr marL="0" indent="0">
              <a:buNone/>
            </a:pPr>
            <a:r>
              <a:rPr lang="en-GB"/>
              <a:t>B	A member of the public has asked for your advice about pursuing a career in archaeology	</a:t>
            </a:r>
          </a:p>
          <a:p>
            <a:pPr marL="0" indent="0">
              <a:buNone/>
            </a:pPr>
            <a:r>
              <a:rPr lang="en-GB"/>
              <a:t>C	You have been invited to submit a paper proposal for a professional conference -the deadline is approaching	</a:t>
            </a:r>
          </a:p>
          <a:p>
            <a:pPr marL="0" indent="0">
              <a:buNone/>
            </a:pPr>
            <a:r>
              <a:rPr lang="en-GB"/>
              <a:t>D	A client for a previous project has requested various minor changes in the final report so that the invoice can be paid	</a:t>
            </a:r>
          </a:p>
          <a:p>
            <a:pPr marL="0" indent="0">
              <a:buNone/>
            </a:pPr>
            <a:r>
              <a:rPr lang="en-GB"/>
              <a:t>E	You have been asked to finalise the archive catalogue for a past small sterile project so it can be deposited	</a:t>
            </a:r>
          </a:p>
          <a:p>
            <a:pPr marL="0" indent="0">
              <a:buNone/>
            </a:pPr>
            <a:r>
              <a:rPr lang="en-GB"/>
              <a:t>F	Your First Aid at Work certificate is almost out of date and you need to arrange attending a refresher course	</a:t>
            </a:r>
          </a:p>
          <a:p>
            <a:pPr marL="0" indent="0">
              <a:buNone/>
            </a:pPr>
            <a:r>
              <a:rPr lang="en-GB"/>
              <a:t>G	One of your team members has completed their current work and requires assigning a new task	</a:t>
            </a:r>
          </a:p>
          <a:p>
            <a:pPr marL="0" indent="0">
              <a:buNone/>
            </a:pPr>
            <a:r>
              <a:rPr lang="en-GB"/>
              <a:t>H	A colleague has asked to borrow a book you have on your desk	</a:t>
            </a:r>
          </a:p>
          <a:p>
            <a:endParaRPr lang="en-GB"/>
          </a:p>
          <a:p>
            <a:endParaRPr lang="en-GB"/>
          </a:p>
        </p:txBody>
      </p:sp>
    </p:spTree>
    <p:extLst>
      <p:ext uri="{BB962C8B-B14F-4D97-AF65-F5344CB8AC3E}">
        <p14:creationId xmlns:p14="http://schemas.microsoft.com/office/powerpoint/2010/main" val="11966157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9FA52A-63B3-FD41-E189-AA2BC3DF17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DAE224-73DF-5F56-4964-7889F67A3318}"/>
              </a:ext>
            </a:extLst>
          </p:cNvPr>
          <p:cNvSpPr>
            <a:spLocks noGrp="1"/>
          </p:cNvSpPr>
          <p:nvPr>
            <p:ph type="title"/>
          </p:nvPr>
        </p:nvSpPr>
        <p:spPr/>
        <p:txBody>
          <a:bodyPr/>
          <a:lstStyle/>
          <a:p>
            <a:r>
              <a:rPr lang="en-GB"/>
              <a:t>Prioritisation exercise</a:t>
            </a:r>
          </a:p>
        </p:txBody>
      </p:sp>
      <p:sp>
        <p:nvSpPr>
          <p:cNvPr id="3" name="Content Placeholder 2">
            <a:extLst>
              <a:ext uri="{FF2B5EF4-FFF2-40B4-BE49-F238E27FC236}">
                <a16:creationId xmlns:a16="http://schemas.microsoft.com/office/drawing/2014/main" id="{5FBC43D5-5AB2-C192-B5F6-DD115CA28416}"/>
              </a:ext>
            </a:extLst>
          </p:cNvPr>
          <p:cNvSpPr>
            <a:spLocks noGrp="1"/>
          </p:cNvSpPr>
          <p:nvPr>
            <p:ph idx="1"/>
          </p:nvPr>
        </p:nvSpPr>
        <p:spPr>
          <a:xfrm>
            <a:off x="838200" y="1333850"/>
            <a:ext cx="10515600" cy="4843113"/>
          </a:xfrm>
        </p:spPr>
        <p:txBody>
          <a:bodyPr>
            <a:normAutofit fontScale="40000" lnSpcReduction="20000"/>
          </a:bodyPr>
          <a:lstStyle/>
          <a:p>
            <a:pPr marL="0" indent="0">
              <a:buNone/>
            </a:pPr>
            <a:r>
              <a:rPr lang="en-GB"/>
              <a:t>You are the project manager for a post-excavation project. </a:t>
            </a:r>
          </a:p>
          <a:p>
            <a:pPr marL="0" indent="0">
              <a:buNone/>
            </a:pPr>
            <a:r>
              <a:rPr lang="en-GB"/>
              <a:t>You have a 60 minute window in your working day where you will be able to address various requests that have come in.  </a:t>
            </a:r>
          </a:p>
          <a:p>
            <a:pPr marL="0" indent="0">
              <a:buNone/>
            </a:pPr>
            <a:r>
              <a:rPr lang="en-GB"/>
              <a:t>You expect that this will not be sufficient time to deal with them all, so the order you choose will determine which will be definitely done, might be done, and probably won’t be done.</a:t>
            </a:r>
          </a:p>
          <a:p>
            <a:pPr marL="0" indent="0">
              <a:buNone/>
            </a:pPr>
            <a:r>
              <a:rPr lang="en-GB"/>
              <a:t>Assign a priority to each task.</a:t>
            </a:r>
          </a:p>
          <a:p>
            <a:pPr marL="0" indent="0">
              <a:buNone/>
            </a:pPr>
            <a:endParaRPr lang="en-GB"/>
          </a:p>
          <a:p>
            <a:pPr marL="0" indent="0">
              <a:buNone/>
            </a:pPr>
            <a:r>
              <a:rPr lang="en-GB" b="1"/>
              <a:t>Task reference	Description	</a:t>
            </a:r>
          </a:p>
          <a:p>
            <a:pPr marL="0" indent="0">
              <a:buNone/>
            </a:pPr>
            <a:r>
              <a:rPr lang="en-GB"/>
              <a:t>A	You have been asked to arrange a meeting so that the costing for a project tender for a new piece of work can be reviewed	</a:t>
            </a:r>
          </a:p>
          <a:p>
            <a:pPr marL="0" indent="0">
              <a:buNone/>
            </a:pPr>
            <a:r>
              <a:rPr lang="en-GB"/>
              <a:t>B	A member of the public has asked for your advice about pursuing a career in archaeology	</a:t>
            </a:r>
          </a:p>
          <a:p>
            <a:pPr marL="0" indent="0">
              <a:buNone/>
            </a:pPr>
            <a:r>
              <a:rPr lang="en-GB"/>
              <a:t>C	You have been invited to submit a paper proposal for a professional conference -the deadline is approaching	</a:t>
            </a:r>
          </a:p>
          <a:p>
            <a:pPr marL="0" indent="0">
              <a:buNone/>
            </a:pPr>
            <a:r>
              <a:rPr lang="en-GB"/>
              <a:t>D	A client for a previous project has requested various minor changes in the final report so that the invoice can be paid	</a:t>
            </a:r>
          </a:p>
          <a:p>
            <a:pPr marL="0" indent="0">
              <a:buNone/>
            </a:pPr>
            <a:r>
              <a:rPr lang="en-GB"/>
              <a:t>E	You have been asked to finalise the archive catalogue for a past small sterile project so it can be deposited	</a:t>
            </a:r>
          </a:p>
          <a:p>
            <a:pPr marL="0" indent="0">
              <a:buNone/>
            </a:pPr>
            <a:r>
              <a:rPr lang="en-GB"/>
              <a:t>F	Your First Aid at Work certificate is almost out of date and you need to arrange attending a refresher course	</a:t>
            </a:r>
          </a:p>
          <a:p>
            <a:pPr marL="0" indent="0">
              <a:buNone/>
            </a:pPr>
            <a:r>
              <a:rPr lang="en-GB"/>
              <a:t>G	One of your team members has completed their current work and requires assigning a new task	</a:t>
            </a:r>
          </a:p>
          <a:p>
            <a:pPr marL="0" indent="0">
              <a:buNone/>
            </a:pPr>
            <a:r>
              <a:rPr lang="en-GB"/>
              <a:t>H	A colleague has asked to borrow a book you have on your desk	</a:t>
            </a:r>
          </a:p>
          <a:p>
            <a:endParaRPr lang="en-GB"/>
          </a:p>
          <a:p>
            <a:pPr marL="0" indent="0">
              <a:buNone/>
            </a:pPr>
            <a:r>
              <a:rPr lang="en-GB" b="1"/>
              <a:t>Reflection</a:t>
            </a:r>
          </a:p>
          <a:p>
            <a:r>
              <a:rPr lang="en-GB"/>
              <a:t>Would someone in this situation benefit from formally preparing a prioritised to-do list?</a:t>
            </a:r>
          </a:p>
          <a:p>
            <a:r>
              <a:rPr lang="en-GB"/>
              <a:t>Are there any requests you receive that you turn down or delegate?</a:t>
            </a:r>
          </a:p>
          <a:p>
            <a:endParaRPr lang="en-GB"/>
          </a:p>
        </p:txBody>
      </p:sp>
    </p:spTree>
    <p:extLst>
      <p:ext uri="{BB962C8B-B14F-4D97-AF65-F5344CB8AC3E}">
        <p14:creationId xmlns:p14="http://schemas.microsoft.com/office/powerpoint/2010/main" val="16935225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8A6BA-FD1B-0BDB-BFB6-8F7E85CA9709}"/>
              </a:ext>
            </a:extLst>
          </p:cNvPr>
          <p:cNvSpPr>
            <a:spLocks noGrp="1"/>
          </p:cNvSpPr>
          <p:nvPr>
            <p:ph type="title"/>
          </p:nvPr>
        </p:nvSpPr>
        <p:spPr/>
        <p:txBody>
          <a:bodyPr/>
          <a:lstStyle/>
          <a:p>
            <a:r>
              <a:rPr lang="en-GB"/>
              <a:t>Prioritisation</a:t>
            </a:r>
          </a:p>
        </p:txBody>
      </p:sp>
      <p:sp>
        <p:nvSpPr>
          <p:cNvPr id="3" name="Content Placeholder 2">
            <a:extLst>
              <a:ext uri="{FF2B5EF4-FFF2-40B4-BE49-F238E27FC236}">
                <a16:creationId xmlns:a16="http://schemas.microsoft.com/office/drawing/2014/main" id="{4077A7E4-DBD1-1EC1-A1BC-99C6E6D8E2C6}"/>
              </a:ext>
            </a:extLst>
          </p:cNvPr>
          <p:cNvSpPr>
            <a:spLocks noGrp="1"/>
          </p:cNvSpPr>
          <p:nvPr>
            <p:ph idx="1"/>
          </p:nvPr>
        </p:nvSpPr>
        <p:spPr/>
        <p:txBody>
          <a:bodyPr>
            <a:normAutofit lnSpcReduction="10000"/>
          </a:bodyPr>
          <a:lstStyle/>
          <a:p>
            <a:r>
              <a:rPr lang="en-GB"/>
              <a:t>Urgency</a:t>
            </a:r>
          </a:p>
          <a:p>
            <a:r>
              <a:rPr lang="en-GB"/>
              <a:t>Holding up others</a:t>
            </a:r>
          </a:p>
          <a:p>
            <a:r>
              <a:rPr lang="en-GB"/>
              <a:t>Current work / future work /past work</a:t>
            </a:r>
          </a:p>
          <a:p>
            <a:r>
              <a:rPr lang="en-GB"/>
              <a:t>Costed work /uncosted work</a:t>
            </a:r>
          </a:p>
          <a:p>
            <a:r>
              <a:rPr lang="en-GB"/>
              <a:t>Deciding not to do something/ delegating</a:t>
            </a:r>
          </a:p>
          <a:p>
            <a:r>
              <a:rPr lang="en-GB"/>
              <a:t>May need to change as new requests arrive</a:t>
            </a:r>
          </a:p>
          <a:p>
            <a:endParaRPr lang="en-GB"/>
          </a:p>
          <a:p>
            <a:r>
              <a:rPr lang="en-GB"/>
              <a:t>Danger: non-urgent tasks (professional development) never reach top of list </a:t>
            </a:r>
          </a:p>
          <a:p>
            <a:pPr marL="0" indent="0">
              <a:buNone/>
            </a:pPr>
            <a:endParaRPr lang="en-GB"/>
          </a:p>
          <a:p>
            <a:endParaRPr lang="en-GB"/>
          </a:p>
        </p:txBody>
      </p:sp>
    </p:spTree>
    <p:extLst>
      <p:ext uri="{BB962C8B-B14F-4D97-AF65-F5344CB8AC3E}">
        <p14:creationId xmlns:p14="http://schemas.microsoft.com/office/powerpoint/2010/main" val="11398208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B730F-A4B0-7B10-A45E-219ED32212B4}"/>
              </a:ext>
            </a:extLst>
          </p:cNvPr>
          <p:cNvSpPr>
            <a:spLocks noGrp="1"/>
          </p:cNvSpPr>
          <p:nvPr>
            <p:ph type="title"/>
          </p:nvPr>
        </p:nvSpPr>
        <p:spPr/>
        <p:txBody>
          <a:bodyPr/>
          <a:lstStyle/>
          <a:p>
            <a:r>
              <a:rPr lang="en-GB"/>
              <a:t>Using task management lists</a:t>
            </a:r>
          </a:p>
        </p:txBody>
      </p:sp>
      <p:sp>
        <p:nvSpPr>
          <p:cNvPr id="3" name="Content Placeholder 2">
            <a:extLst>
              <a:ext uri="{FF2B5EF4-FFF2-40B4-BE49-F238E27FC236}">
                <a16:creationId xmlns:a16="http://schemas.microsoft.com/office/drawing/2014/main" id="{7437B793-1959-671D-5839-2582BC71ED00}"/>
              </a:ext>
            </a:extLst>
          </p:cNvPr>
          <p:cNvSpPr>
            <a:spLocks noGrp="1"/>
          </p:cNvSpPr>
          <p:nvPr>
            <p:ph idx="1"/>
          </p:nvPr>
        </p:nvSpPr>
        <p:spPr/>
        <p:txBody>
          <a:bodyPr/>
          <a:lstStyle/>
          <a:p>
            <a:r>
              <a:rPr lang="en-GB"/>
              <a:t>David Allen </a:t>
            </a:r>
            <a:r>
              <a:rPr lang="en-GB" i="1"/>
              <a:t>Getting Things Done  </a:t>
            </a:r>
            <a:r>
              <a:rPr lang="en-GB"/>
              <a:t>video</a:t>
            </a:r>
          </a:p>
          <a:p>
            <a:r>
              <a:rPr lang="en-GB"/>
              <a:t>Complete lists free up mindspace</a:t>
            </a:r>
          </a:p>
          <a:p>
            <a:r>
              <a:rPr lang="en-GB"/>
              <a:t>Physical/ digital</a:t>
            </a:r>
          </a:p>
          <a:p>
            <a:r>
              <a:rPr lang="en-GB"/>
              <a:t>Regular refresh (weekly)</a:t>
            </a:r>
          </a:p>
          <a:p>
            <a:r>
              <a:rPr lang="en-GB"/>
              <a:t>Proactively managing your work and time</a:t>
            </a:r>
          </a:p>
          <a:p>
            <a:r>
              <a:rPr lang="en-GB"/>
              <a:t>Reduces stress</a:t>
            </a:r>
          </a:p>
          <a:p>
            <a:endParaRPr lang="en-GB"/>
          </a:p>
        </p:txBody>
      </p:sp>
      <p:pic>
        <p:nvPicPr>
          <p:cNvPr id="5" name="Picture 4">
            <a:extLst>
              <a:ext uri="{FF2B5EF4-FFF2-40B4-BE49-F238E27FC236}">
                <a16:creationId xmlns:a16="http://schemas.microsoft.com/office/drawing/2014/main" id="{F45B9794-312C-EFD2-920F-C54E83F0BA7A}"/>
              </a:ext>
            </a:extLst>
          </p:cNvPr>
          <p:cNvPicPr>
            <a:picLocks noChangeAspect="1"/>
          </p:cNvPicPr>
          <p:nvPr/>
        </p:nvPicPr>
        <p:blipFill>
          <a:blip r:embed="rId2"/>
          <a:stretch>
            <a:fillRect/>
          </a:stretch>
        </p:blipFill>
        <p:spPr>
          <a:xfrm>
            <a:off x="5600700" y="4357381"/>
            <a:ext cx="6591300" cy="2438400"/>
          </a:xfrm>
          <a:prstGeom prst="rect">
            <a:avLst/>
          </a:prstGeom>
        </p:spPr>
      </p:pic>
    </p:spTree>
    <p:extLst>
      <p:ext uri="{BB962C8B-B14F-4D97-AF65-F5344CB8AC3E}">
        <p14:creationId xmlns:p14="http://schemas.microsoft.com/office/powerpoint/2010/main" val="18963781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C83E6-D566-5427-8022-A3BA54713466}"/>
              </a:ext>
            </a:extLst>
          </p:cNvPr>
          <p:cNvSpPr>
            <a:spLocks noGrp="1"/>
          </p:cNvSpPr>
          <p:nvPr>
            <p:ph type="title"/>
          </p:nvPr>
        </p:nvSpPr>
        <p:spPr/>
        <p:txBody>
          <a:bodyPr/>
          <a:lstStyle/>
          <a:p>
            <a:r>
              <a:rPr lang="en-GB"/>
              <a:t>PRINCE2 approach to task management</a:t>
            </a:r>
          </a:p>
        </p:txBody>
      </p:sp>
      <p:sp>
        <p:nvSpPr>
          <p:cNvPr id="3" name="Content Placeholder 2">
            <a:extLst>
              <a:ext uri="{FF2B5EF4-FFF2-40B4-BE49-F238E27FC236}">
                <a16:creationId xmlns:a16="http://schemas.microsoft.com/office/drawing/2014/main" id="{E5F9858D-AD60-8E3B-FA68-10CA4007E5AA}"/>
              </a:ext>
            </a:extLst>
          </p:cNvPr>
          <p:cNvSpPr>
            <a:spLocks noGrp="1"/>
          </p:cNvSpPr>
          <p:nvPr>
            <p:ph idx="1"/>
          </p:nvPr>
        </p:nvSpPr>
        <p:spPr/>
        <p:txBody>
          <a:bodyPr>
            <a:normAutofit fontScale="92500" lnSpcReduction="20000"/>
          </a:bodyPr>
          <a:lstStyle/>
          <a:p>
            <a:r>
              <a:rPr lang="en-GB"/>
              <a:t>MoRPHE principle: Product led planning   -  endpoint ‘finished post-ex report’</a:t>
            </a:r>
          </a:p>
          <a:p>
            <a:pPr marL="0" indent="0">
              <a:buNone/>
            </a:pPr>
            <a:r>
              <a:rPr lang="en-GB"/>
              <a:t>Work Packages to create product</a:t>
            </a:r>
          </a:p>
          <a:p>
            <a:r>
              <a:rPr lang="en-GB"/>
              <a:t>WP1   initial data aggregation</a:t>
            </a:r>
          </a:p>
          <a:p>
            <a:r>
              <a:rPr lang="en-GB"/>
              <a:t>WP2   phasing</a:t>
            </a:r>
          </a:p>
          <a:p>
            <a:r>
              <a:rPr lang="en-GB"/>
              <a:t>WP3   stratigraphic narrative</a:t>
            </a:r>
          </a:p>
          <a:p>
            <a:r>
              <a:rPr lang="en-GB"/>
              <a:t>WP4   illustration</a:t>
            </a:r>
          </a:p>
          <a:p>
            <a:r>
              <a:rPr lang="en-GB"/>
              <a:t>WP5   finds cataloging and analysis</a:t>
            </a:r>
          </a:p>
          <a:p>
            <a:r>
              <a:rPr lang="en-GB"/>
              <a:t>WP6   synthesis, significance, introduction</a:t>
            </a:r>
          </a:p>
          <a:p>
            <a:r>
              <a:rPr lang="en-GB"/>
              <a:t>WP7   formating and production</a:t>
            </a:r>
          </a:p>
          <a:p>
            <a:r>
              <a:rPr lang="en-GB"/>
              <a:t>WP8   QA and sign off  </a:t>
            </a:r>
          </a:p>
        </p:txBody>
      </p:sp>
      <p:pic>
        <p:nvPicPr>
          <p:cNvPr id="4" name="Picture 3">
            <a:extLst>
              <a:ext uri="{FF2B5EF4-FFF2-40B4-BE49-F238E27FC236}">
                <a16:creationId xmlns:a16="http://schemas.microsoft.com/office/drawing/2014/main" id="{2A4E9106-69A7-FC98-8E13-6D30293343DF}"/>
              </a:ext>
            </a:extLst>
          </p:cNvPr>
          <p:cNvPicPr>
            <a:picLocks noChangeAspect="1"/>
          </p:cNvPicPr>
          <p:nvPr/>
        </p:nvPicPr>
        <p:blipFill>
          <a:blip r:embed="rId2"/>
          <a:stretch>
            <a:fillRect/>
          </a:stretch>
        </p:blipFill>
        <p:spPr>
          <a:xfrm>
            <a:off x="9981488" y="82387"/>
            <a:ext cx="2055708" cy="1027854"/>
          </a:xfrm>
          <a:prstGeom prst="rect">
            <a:avLst/>
          </a:prstGeom>
        </p:spPr>
      </p:pic>
    </p:spTree>
    <p:extLst>
      <p:ext uri="{BB962C8B-B14F-4D97-AF65-F5344CB8AC3E}">
        <p14:creationId xmlns:p14="http://schemas.microsoft.com/office/powerpoint/2010/main" val="32871492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C8B14-14B1-B93D-354D-8CB288B6D9DC}"/>
              </a:ext>
            </a:extLst>
          </p:cNvPr>
          <p:cNvSpPr>
            <a:spLocks noGrp="1"/>
          </p:cNvSpPr>
          <p:nvPr>
            <p:ph type="title"/>
          </p:nvPr>
        </p:nvSpPr>
        <p:spPr/>
        <p:txBody>
          <a:bodyPr/>
          <a:lstStyle/>
          <a:p>
            <a:r>
              <a:rPr lang="en-GB"/>
              <a:t>PRINCE2 work packages</a:t>
            </a:r>
          </a:p>
        </p:txBody>
      </p:sp>
      <p:sp>
        <p:nvSpPr>
          <p:cNvPr id="3" name="Content Placeholder 2">
            <a:extLst>
              <a:ext uri="{FF2B5EF4-FFF2-40B4-BE49-F238E27FC236}">
                <a16:creationId xmlns:a16="http://schemas.microsoft.com/office/drawing/2014/main" id="{DC9E202B-3635-7396-1F2F-15CAE6F18FCE}"/>
              </a:ext>
            </a:extLst>
          </p:cNvPr>
          <p:cNvSpPr>
            <a:spLocks noGrp="1"/>
          </p:cNvSpPr>
          <p:nvPr>
            <p:ph idx="1"/>
          </p:nvPr>
        </p:nvSpPr>
        <p:spPr/>
        <p:txBody>
          <a:bodyPr/>
          <a:lstStyle/>
          <a:p>
            <a:r>
              <a:rPr lang="en-GB"/>
              <a:t>Dependencies – parallel tasks/ sequential tasks</a:t>
            </a:r>
          </a:p>
          <a:p>
            <a:r>
              <a:rPr lang="en-GB"/>
              <a:t>Critical path – shortest possible timeline</a:t>
            </a:r>
          </a:p>
          <a:p>
            <a:r>
              <a:rPr lang="en-GB"/>
              <a:t>High level (lump together) or split up </a:t>
            </a:r>
          </a:p>
          <a:p>
            <a:r>
              <a:rPr lang="en-GB"/>
              <a:t>Input from outside the usual team</a:t>
            </a:r>
          </a:p>
          <a:p>
            <a:r>
              <a:rPr lang="en-GB"/>
              <a:t>Milestones</a:t>
            </a:r>
          </a:p>
          <a:p>
            <a:r>
              <a:rPr lang="en-GB"/>
              <a:t>Measure progress and report (Checkpoint report, Highlight report)</a:t>
            </a:r>
          </a:p>
          <a:p>
            <a:r>
              <a:rPr lang="en-GB"/>
              <a:t>Escalate if timescale isn’t going to be met </a:t>
            </a:r>
          </a:p>
        </p:txBody>
      </p:sp>
    </p:spTree>
    <p:extLst>
      <p:ext uri="{BB962C8B-B14F-4D97-AF65-F5344CB8AC3E}">
        <p14:creationId xmlns:p14="http://schemas.microsoft.com/office/powerpoint/2010/main" val="7603006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AC08E-63B7-988E-8D31-3ED14EBC9E2B}"/>
              </a:ext>
            </a:extLst>
          </p:cNvPr>
          <p:cNvSpPr>
            <a:spLocks noGrp="1"/>
          </p:cNvSpPr>
          <p:nvPr>
            <p:ph type="title"/>
          </p:nvPr>
        </p:nvSpPr>
        <p:spPr/>
        <p:txBody>
          <a:bodyPr/>
          <a:lstStyle/>
          <a:p>
            <a:r>
              <a:rPr lang="en-GB"/>
              <a:t>PRINCE2 work packages in practice</a:t>
            </a:r>
          </a:p>
        </p:txBody>
      </p:sp>
      <p:sp>
        <p:nvSpPr>
          <p:cNvPr id="3" name="Content Placeholder 2">
            <a:extLst>
              <a:ext uri="{FF2B5EF4-FFF2-40B4-BE49-F238E27FC236}">
                <a16:creationId xmlns:a16="http://schemas.microsoft.com/office/drawing/2014/main" id="{172579BE-EB86-9BBF-F797-C44A06109C00}"/>
              </a:ext>
            </a:extLst>
          </p:cNvPr>
          <p:cNvSpPr>
            <a:spLocks noGrp="1"/>
          </p:cNvSpPr>
          <p:nvPr>
            <p:ph idx="1"/>
          </p:nvPr>
        </p:nvSpPr>
        <p:spPr/>
        <p:txBody>
          <a:bodyPr/>
          <a:lstStyle/>
          <a:p>
            <a:r>
              <a:rPr lang="en-GB"/>
              <a:t>Staff working on multiple projects/ work packages</a:t>
            </a:r>
          </a:p>
          <a:p>
            <a:r>
              <a:rPr lang="en-GB"/>
              <a:t>Invoice points</a:t>
            </a:r>
          </a:p>
          <a:p>
            <a:r>
              <a:rPr lang="en-GB"/>
              <a:t>Fuzzy edges – ‘nearly finished’ ‘finished’</a:t>
            </a:r>
          </a:p>
          <a:p>
            <a:r>
              <a:rPr lang="en-GB"/>
              <a:t>Parallel working may cause re-work (finds work &gt; change in phasing)</a:t>
            </a:r>
          </a:p>
          <a:p>
            <a:r>
              <a:rPr lang="en-GB"/>
              <a:t>Hard to estimate time/work remaining</a:t>
            </a:r>
          </a:p>
          <a:p>
            <a:r>
              <a:rPr lang="en-GB"/>
              <a:t>Time taken to prepare/update  project plans</a:t>
            </a:r>
          </a:p>
          <a:p>
            <a:r>
              <a:rPr lang="en-GB"/>
              <a:t>Time taken to attend meetings on dormant projects</a:t>
            </a:r>
          </a:p>
        </p:txBody>
      </p:sp>
    </p:spTree>
    <p:extLst>
      <p:ext uri="{BB962C8B-B14F-4D97-AF65-F5344CB8AC3E}">
        <p14:creationId xmlns:p14="http://schemas.microsoft.com/office/powerpoint/2010/main" val="38345206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01C0D-E1F4-D797-D08F-A3CB7407A945}"/>
              </a:ext>
            </a:extLst>
          </p:cNvPr>
          <p:cNvSpPr>
            <a:spLocks noGrp="1"/>
          </p:cNvSpPr>
          <p:nvPr>
            <p:ph type="title"/>
          </p:nvPr>
        </p:nvSpPr>
        <p:spPr/>
        <p:txBody>
          <a:bodyPr/>
          <a:lstStyle/>
          <a:p>
            <a:r>
              <a:rPr lang="en-GB"/>
              <a:t>Time management exercise</a:t>
            </a:r>
          </a:p>
        </p:txBody>
      </p:sp>
      <p:sp>
        <p:nvSpPr>
          <p:cNvPr id="3" name="Content Placeholder 2">
            <a:extLst>
              <a:ext uri="{FF2B5EF4-FFF2-40B4-BE49-F238E27FC236}">
                <a16:creationId xmlns:a16="http://schemas.microsoft.com/office/drawing/2014/main" id="{22A34F50-686E-0A68-C546-DABA6D82AAF7}"/>
              </a:ext>
            </a:extLst>
          </p:cNvPr>
          <p:cNvSpPr>
            <a:spLocks noGrp="1"/>
          </p:cNvSpPr>
          <p:nvPr>
            <p:ph idx="1"/>
          </p:nvPr>
        </p:nvSpPr>
        <p:spPr>
          <a:xfrm>
            <a:off x="658739" y="1355606"/>
            <a:ext cx="10515600" cy="4351338"/>
          </a:xfrm>
        </p:spPr>
        <p:txBody>
          <a:bodyPr>
            <a:normAutofit fontScale="85000" lnSpcReduction="10000"/>
          </a:bodyPr>
          <a:lstStyle/>
          <a:p>
            <a:pPr marL="0" indent="0">
              <a:lnSpc>
                <a:spcPct val="107000"/>
              </a:lnSpc>
              <a:spcAft>
                <a:spcPts val="800"/>
              </a:spcAft>
              <a:buNone/>
            </a:pPr>
            <a:r>
              <a:rPr lang="en-GB" sz="3200">
                <a:effectLst/>
                <a:latin typeface="Calibri" panose="020F0502020204030204" pitchFamily="34" charset="0"/>
                <a:ea typeface="DengXian" panose="02010600030101010101" pitchFamily="2" charset="-122"/>
                <a:cs typeface="Times New Roman" panose="02020603050405020304" pitchFamily="18" charset="0"/>
              </a:rPr>
              <a:t>Our productivity at work is affected by our working pattern, interruptions, social interactions and physical location.   </a:t>
            </a:r>
          </a:p>
          <a:p>
            <a:pPr marL="0" indent="0">
              <a:lnSpc>
                <a:spcPct val="107000"/>
              </a:lnSpc>
              <a:spcAft>
                <a:spcPts val="800"/>
              </a:spcAft>
              <a:buNone/>
            </a:pPr>
            <a:r>
              <a:rPr lang="en-GB" sz="3200">
                <a:effectLst/>
                <a:latin typeface="Calibri" panose="020F0502020204030204" pitchFamily="34" charset="0"/>
                <a:ea typeface="DengXian" panose="02010600030101010101" pitchFamily="2" charset="-122"/>
                <a:cs typeface="Times New Roman" panose="02020603050405020304" pitchFamily="18" charset="0"/>
              </a:rPr>
              <a:t>It may be possible to work better if you are aware of where time is being absorbed, and you put in place strategies to protect your focus time.   </a:t>
            </a:r>
          </a:p>
          <a:p>
            <a:pPr marL="0" indent="0">
              <a:lnSpc>
                <a:spcPct val="107000"/>
              </a:lnSpc>
              <a:spcAft>
                <a:spcPts val="800"/>
              </a:spcAft>
              <a:buNone/>
            </a:pPr>
            <a:r>
              <a:rPr lang="en-GB" sz="3200">
                <a:effectLst/>
                <a:latin typeface="Calibri" panose="020F0502020204030204" pitchFamily="34" charset="0"/>
                <a:ea typeface="DengXian" panose="02010600030101010101" pitchFamily="2" charset="-122"/>
                <a:cs typeface="Times New Roman" panose="02020603050405020304" pitchFamily="18" charset="0"/>
              </a:rPr>
              <a:t>The first step in such an approach is to gather some data about how you really spend your time by logging it.  </a:t>
            </a:r>
          </a:p>
          <a:p>
            <a:pPr marL="0" indent="0">
              <a:lnSpc>
                <a:spcPct val="107000"/>
              </a:lnSpc>
              <a:spcAft>
                <a:spcPts val="800"/>
              </a:spcAft>
              <a:buNone/>
            </a:pPr>
            <a:endParaRPr lang="en-GB" sz="3200">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3200">
                <a:latin typeface="Calibri" panose="020F0502020204030204" pitchFamily="34" charset="0"/>
                <a:ea typeface="DengXian" panose="02010600030101010101" pitchFamily="2" charset="-122"/>
                <a:cs typeface="Times New Roman" panose="02020603050405020304" pitchFamily="18" charset="0"/>
              </a:rPr>
              <a:t>Brief on Moodle</a:t>
            </a:r>
            <a:endParaRPr lang="en-GB"/>
          </a:p>
          <a:p>
            <a:endParaRPr lang="en-GB"/>
          </a:p>
          <a:p>
            <a:endParaRPr lang="en-GB"/>
          </a:p>
          <a:p>
            <a:endParaRPr lang="en-GB"/>
          </a:p>
        </p:txBody>
      </p:sp>
    </p:spTree>
    <p:extLst>
      <p:ext uri="{BB962C8B-B14F-4D97-AF65-F5344CB8AC3E}">
        <p14:creationId xmlns:p14="http://schemas.microsoft.com/office/powerpoint/2010/main" val="17655369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1AE3BE-6811-0687-F55B-6EE5621A44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D031C67-1C7A-86E7-D71A-136B4FAE370E}"/>
              </a:ext>
            </a:extLst>
          </p:cNvPr>
          <p:cNvSpPr>
            <a:spLocks noGrp="1"/>
          </p:cNvSpPr>
          <p:nvPr>
            <p:ph type="title"/>
          </p:nvPr>
        </p:nvSpPr>
        <p:spPr/>
        <p:txBody>
          <a:bodyPr/>
          <a:lstStyle/>
          <a:p>
            <a:r>
              <a:rPr lang="en-GB"/>
              <a:t>Time management exercise</a:t>
            </a:r>
          </a:p>
        </p:txBody>
      </p:sp>
      <p:sp>
        <p:nvSpPr>
          <p:cNvPr id="3" name="Content Placeholder 2">
            <a:extLst>
              <a:ext uri="{FF2B5EF4-FFF2-40B4-BE49-F238E27FC236}">
                <a16:creationId xmlns:a16="http://schemas.microsoft.com/office/drawing/2014/main" id="{648E7AB8-7E9B-3B01-AF97-0546279E0E52}"/>
              </a:ext>
            </a:extLst>
          </p:cNvPr>
          <p:cNvSpPr>
            <a:spLocks noGrp="1"/>
          </p:cNvSpPr>
          <p:nvPr>
            <p:ph idx="1"/>
          </p:nvPr>
        </p:nvSpPr>
        <p:spPr>
          <a:xfrm>
            <a:off x="658739" y="1355606"/>
            <a:ext cx="10515600" cy="4351338"/>
          </a:xfrm>
        </p:spPr>
        <p:txBody>
          <a:bodyPr>
            <a:normAutofit fontScale="25000" lnSpcReduction="20000"/>
          </a:bodyPr>
          <a:lstStyle/>
          <a:p>
            <a:pPr marL="0" indent="0">
              <a:lnSpc>
                <a:spcPct val="120000"/>
              </a:lnSpc>
              <a:buNone/>
            </a:pPr>
            <a:r>
              <a:rPr lang="en-GB" sz="5600">
                <a:effectLst/>
                <a:latin typeface="Calibri" panose="020F0502020204030204" pitchFamily="34" charset="0"/>
                <a:ea typeface="DengXian" panose="02010600030101010101" pitchFamily="2" charset="-122"/>
                <a:cs typeface="Times New Roman" panose="02020603050405020304" pitchFamily="18" charset="0"/>
              </a:rPr>
              <a:t> 10.00-11.00</a:t>
            </a:r>
          </a:p>
          <a:p>
            <a:pPr marL="0" indent="0">
              <a:lnSpc>
                <a:spcPct val="120000"/>
              </a:lnSpc>
              <a:buNone/>
            </a:pPr>
            <a:r>
              <a:rPr lang="en-GB" sz="5600">
                <a:effectLst/>
                <a:latin typeface="Calibri" panose="020F0502020204030204" pitchFamily="34" charset="0"/>
                <a:ea typeface="DengXian" panose="02010600030101010101" pitchFamily="2" charset="-122"/>
                <a:cs typeface="Times New Roman" panose="02020603050405020304" pitchFamily="18" charset="0"/>
              </a:rPr>
              <a:t>30 minutes	Cataloguing photographs from site 123</a:t>
            </a:r>
          </a:p>
          <a:p>
            <a:pPr marL="0" indent="0">
              <a:lnSpc>
                <a:spcPct val="120000"/>
              </a:lnSpc>
              <a:buNone/>
            </a:pPr>
            <a:r>
              <a:rPr lang="en-GB" sz="5600">
                <a:effectLst/>
                <a:latin typeface="Calibri" panose="020F0502020204030204" pitchFamily="34" charset="0"/>
                <a:ea typeface="DengXian" panose="02010600030101010101" pitchFamily="2" charset="-122"/>
                <a:cs typeface="Times New Roman" panose="02020603050405020304" pitchFamily="18" charset="0"/>
              </a:rPr>
              <a:t>10 minutes         Discussion with JB about archive retention strategy for Bulwark Museum deposition</a:t>
            </a:r>
          </a:p>
          <a:p>
            <a:pPr marL="0" indent="0">
              <a:lnSpc>
                <a:spcPct val="120000"/>
              </a:lnSpc>
              <a:buNone/>
            </a:pPr>
            <a:r>
              <a:rPr lang="en-GB" sz="5600">
                <a:effectLst/>
                <a:latin typeface="Calibri" panose="020F0502020204030204" pitchFamily="34" charset="0"/>
                <a:ea typeface="DengXian" panose="02010600030101010101" pitchFamily="2" charset="-122"/>
                <a:cs typeface="Times New Roman" panose="02020603050405020304" pitchFamily="18" charset="0"/>
              </a:rPr>
              <a:t>10 minutes         Phone call from jobseeker interested in archaeology as a career</a:t>
            </a:r>
          </a:p>
          <a:p>
            <a:pPr marL="0" indent="0">
              <a:lnSpc>
                <a:spcPct val="120000"/>
              </a:lnSpc>
              <a:buNone/>
            </a:pPr>
            <a:r>
              <a:rPr lang="en-GB" sz="5600">
                <a:effectLst/>
                <a:latin typeface="Calibri" panose="020F0502020204030204" pitchFamily="34" charset="0"/>
                <a:ea typeface="DengXian" panose="02010600030101010101" pitchFamily="2" charset="-122"/>
                <a:cs typeface="Times New Roman" panose="02020603050405020304" pitchFamily="18" charset="0"/>
              </a:rPr>
              <a:t>5 minutes	Coffeemaking</a:t>
            </a:r>
          </a:p>
          <a:p>
            <a:pPr marL="0" indent="0">
              <a:lnSpc>
                <a:spcPct val="120000"/>
              </a:lnSpc>
              <a:buNone/>
            </a:pPr>
            <a:r>
              <a:rPr lang="en-GB" sz="5600">
                <a:effectLst/>
                <a:latin typeface="Calibri" panose="020F0502020204030204" pitchFamily="34" charset="0"/>
                <a:ea typeface="DengXian" panose="02010600030101010101" pitchFamily="2" charset="-122"/>
                <a:cs typeface="Times New Roman" panose="02020603050405020304" pitchFamily="18" charset="0"/>
              </a:rPr>
              <a:t>5 minutes	Searching for Glastonbury tickets</a:t>
            </a:r>
          </a:p>
          <a:p>
            <a:pPr marL="0" indent="0">
              <a:lnSpc>
                <a:spcPct val="107000"/>
              </a:lnSpc>
              <a:spcAft>
                <a:spcPts val="800"/>
              </a:spcAft>
              <a:buNone/>
            </a:pPr>
            <a:r>
              <a:rPr lang="en-GB" sz="5600">
                <a:effectLst/>
                <a:latin typeface="Calibri" panose="020F0502020204030204" pitchFamily="34" charset="0"/>
                <a:ea typeface="DengXian" panose="02010600030101010101" pitchFamily="2" charset="-122"/>
                <a:cs typeface="Times New Roman" panose="02020603050405020304" pitchFamily="18" charset="0"/>
              </a:rPr>
              <a:t> </a:t>
            </a:r>
          </a:p>
          <a:p>
            <a:pPr marL="0" indent="0">
              <a:lnSpc>
                <a:spcPct val="107000"/>
              </a:lnSpc>
              <a:spcAft>
                <a:spcPts val="800"/>
              </a:spcAft>
              <a:buNone/>
            </a:pPr>
            <a:r>
              <a:rPr lang="en-GB" sz="5600">
                <a:effectLst/>
                <a:latin typeface="Calibri" panose="020F0502020204030204" pitchFamily="34" charset="0"/>
                <a:ea typeface="DengXian" panose="02010600030101010101" pitchFamily="2" charset="-122"/>
                <a:cs typeface="Times New Roman" panose="02020603050405020304" pitchFamily="18" charset="0"/>
              </a:rPr>
              <a:t>At the end of the day, you can then categorise these time uses- the categories can be arbitrary but might include:</a:t>
            </a:r>
          </a:p>
          <a:p>
            <a:pPr>
              <a:lnSpc>
                <a:spcPct val="107000"/>
              </a:lnSpc>
            </a:pPr>
            <a:r>
              <a:rPr lang="en-GB" sz="5600">
                <a:effectLst/>
                <a:latin typeface="Calibri" panose="020F0502020204030204" pitchFamily="34" charset="0"/>
                <a:ea typeface="DengXian" panose="02010600030101010101" pitchFamily="2" charset="-122"/>
                <a:cs typeface="Times New Roman" panose="02020603050405020304" pitchFamily="18" charset="0"/>
              </a:rPr>
              <a:t>Primary task (what your main job should be)</a:t>
            </a:r>
          </a:p>
          <a:p>
            <a:pPr>
              <a:lnSpc>
                <a:spcPct val="107000"/>
              </a:lnSpc>
            </a:pPr>
            <a:r>
              <a:rPr lang="en-GB" sz="5600">
                <a:effectLst/>
                <a:latin typeface="Calibri" panose="020F0502020204030204" pitchFamily="34" charset="0"/>
                <a:ea typeface="DengXian" panose="02010600030101010101" pitchFamily="2" charset="-122"/>
                <a:cs typeface="Times New Roman" panose="02020603050405020304" pitchFamily="18" charset="0"/>
              </a:rPr>
              <a:t>Other work tasks (such as work-related discussion with colleagues, attending meetings)</a:t>
            </a:r>
          </a:p>
          <a:p>
            <a:pPr>
              <a:lnSpc>
                <a:spcPct val="107000"/>
              </a:lnSpc>
            </a:pPr>
            <a:r>
              <a:rPr lang="en-GB" sz="5600">
                <a:effectLst/>
                <a:latin typeface="Calibri" panose="020F0502020204030204" pitchFamily="34" charset="0"/>
                <a:ea typeface="DengXian" panose="02010600030101010101" pitchFamily="2" charset="-122"/>
                <a:cs typeface="Times New Roman" panose="02020603050405020304" pitchFamily="18" charset="0"/>
              </a:rPr>
              <a:t>Training/CPD</a:t>
            </a:r>
          </a:p>
          <a:p>
            <a:pPr>
              <a:lnSpc>
                <a:spcPct val="107000"/>
              </a:lnSpc>
              <a:spcAft>
                <a:spcPts val="800"/>
              </a:spcAft>
            </a:pPr>
            <a:r>
              <a:rPr lang="en-GB" sz="5600">
                <a:effectLst/>
                <a:latin typeface="Calibri" panose="020F0502020204030204" pitchFamily="34" charset="0"/>
                <a:ea typeface="DengXian" panose="02010600030101010101" pitchFamily="2" charset="-122"/>
                <a:cs typeface="Times New Roman" panose="02020603050405020304" pitchFamily="18" charset="0"/>
              </a:rPr>
              <a:t>Non-work tasks (either things that aren’t to do with work, or fall outside what your employer would classify as productive)   </a:t>
            </a:r>
          </a:p>
          <a:p>
            <a:pPr marL="0" indent="0">
              <a:lnSpc>
                <a:spcPct val="107000"/>
              </a:lnSpc>
              <a:spcAft>
                <a:spcPts val="800"/>
              </a:spcAft>
              <a:buNone/>
            </a:pPr>
            <a:r>
              <a:rPr lang="en-GB" sz="5600">
                <a:effectLst/>
                <a:latin typeface="Calibri" panose="020F0502020204030204" pitchFamily="34" charset="0"/>
                <a:ea typeface="DengXian" panose="02010600030101010101" pitchFamily="2" charset="-122"/>
                <a:cs typeface="Times New Roman" panose="02020603050405020304" pitchFamily="18" charset="0"/>
              </a:rPr>
              <a:t> </a:t>
            </a:r>
          </a:p>
          <a:p>
            <a:pPr marL="0" indent="0">
              <a:lnSpc>
                <a:spcPct val="107000"/>
              </a:lnSpc>
              <a:spcAft>
                <a:spcPts val="800"/>
              </a:spcAft>
              <a:buNone/>
            </a:pPr>
            <a:r>
              <a:rPr lang="en-GB" sz="5600">
                <a:effectLst/>
                <a:latin typeface="Calibri" panose="020F0502020204030204" pitchFamily="34" charset="0"/>
                <a:ea typeface="DengXian" panose="02010600030101010101" pitchFamily="2" charset="-122"/>
                <a:cs typeface="Times New Roman" panose="02020603050405020304" pitchFamily="18" charset="0"/>
              </a:rPr>
              <a:t>If you feel that the day was unrepresentative, you can record a whole week.</a:t>
            </a:r>
          </a:p>
          <a:p>
            <a:pPr marL="0" indent="0">
              <a:buNone/>
            </a:pPr>
            <a:endParaRPr lang="en-GB"/>
          </a:p>
          <a:p>
            <a:endParaRPr lang="en-GB"/>
          </a:p>
          <a:p>
            <a:endParaRPr lang="en-GB"/>
          </a:p>
          <a:p>
            <a:endParaRPr lang="en-GB"/>
          </a:p>
        </p:txBody>
      </p:sp>
    </p:spTree>
    <p:extLst>
      <p:ext uri="{BB962C8B-B14F-4D97-AF65-F5344CB8AC3E}">
        <p14:creationId xmlns:p14="http://schemas.microsoft.com/office/powerpoint/2010/main" val="38431710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9A977-D9D6-2AAC-22FB-8272115ACF59}"/>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9715B0DD-5764-60A0-7149-D9CCACAD3CBB}"/>
              </a:ext>
            </a:extLst>
          </p:cNvPr>
          <p:cNvSpPr>
            <a:spLocks noGrp="1"/>
          </p:cNvSpPr>
          <p:nvPr>
            <p:ph idx="1"/>
          </p:nvPr>
        </p:nvSpPr>
        <p:spPr/>
        <p:txBody>
          <a:bodyPr/>
          <a:lstStyle/>
          <a:p>
            <a:r>
              <a:rPr lang="en-GB"/>
              <a:t>Communication </a:t>
            </a:r>
          </a:p>
          <a:p>
            <a:pPr lvl="1"/>
            <a:r>
              <a:rPr lang="en-GB"/>
              <a:t>Audience</a:t>
            </a:r>
          </a:p>
          <a:p>
            <a:pPr lvl="1"/>
            <a:r>
              <a:rPr lang="en-GB"/>
              <a:t>Feedback</a:t>
            </a:r>
          </a:p>
          <a:p>
            <a:pPr marL="457200" lvl="1" indent="0">
              <a:buNone/>
            </a:pPr>
            <a:endParaRPr lang="en-GB"/>
          </a:p>
          <a:p>
            <a:pPr marL="0" indent="0">
              <a:buNone/>
            </a:pPr>
            <a:r>
              <a:rPr lang="en-GB"/>
              <a:t>Task management</a:t>
            </a:r>
          </a:p>
          <a:p>
            <a:pPr lvl="1"/>
            <a:r>
              <a:rPr lang="en-GB"/>
              <a:t>Prioritisation</a:t>
            </a:r>
          </a:p>
          <a:p>
            <a:pPr lvl="1"/>
            <a:r>
              <a:rPr lang="en-GB"/>
              <a:t>Lists</a:t>
            </a:r>
          </a:p>
          <a:p>
            <a:pPr lvl="1"/>
            <a:r>
              <a:rPr lang="en-GB"/>
              <a:t>PRINCE2 work packages</a:t>
            </a:r>
          </a:p>
          <a:p>
            <a:pPr lvl="1"/>
            <a:r>
              <a:rPr lang="en-GB"/>
              <a:t>Time use awareness</a:t>
            </a:r>
          </a:p>
        </p:txBody>
      </p:sp>
      <p:pic>
        <p:nvPicPr>
          <p:cNvPr id="4" name="Picture 3">
            <a:extLst>
              <a:ext uri="{FF2B5EF4-FFF2-40B4-BE49-F238E27FC236}">
                <a16:creationId xmlns:a16="http://schemas.microsoft.com/office/drawing/2014/main" id="{E97B189F-B8EA-44BA-3161-C37CB9BF22F4}"/>
              </a:ext>
            </a:extLst>
          </p:cNvPr>
          <p:cNvPicPr>
            <a:picLocks noChangeAspect="1"/>
          </p:cNvPicPr>
          <p:nvPr/>
        </p:nvPicPr>
        <p:blipFill>
          <a:blip r:embed="rId2"/>
          <a:stretch>
            <a:fillRect/>
          </a:stretch>
        </p:blipFill>
        <p:spPr>
          <a:xfrm>
            <a:off x="570891" y="5918674"/>
            <a:ext cx="6620830" cy="786452"/>
          </a:xfrm>
          <a:prstGeom prst="rect">
            <a:avLst/>
          </a:prstGeom>
        </p:spPr>
      </p:pic>
    </p:spTree>
    <p:extLst>
      <p:ext uri="{BB962C8B-B14F-4D97-AF65-F5344CB8AC3E}">
        <p14:creationId xmlns:p14="http://schemas.microsoft.com/office/powerpoint/2010/main" val="5234028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7" ma:contentTypeDescription="Create a new document." ma:contentTypeScope="" ma:versionID="e92c77b3b7a92c44e00fbeb3e4ab2a70">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5dc4a7d4f82f6b2036c06aab4ed0c6" ns2:_="" ns3:_="">
    <xsd:import namespace="92c24619-d6d5-42cf-b618-23d930ad9f20"/>
    <xsd:import namespace="8ee9550b-f5f4-4dde-bce5-39f4ba45c2f1"/>
    <xsd:element name="properties">
      <xsd:complexType>
        <xsd:sequence>
          <xsd:element name="documentManagement">
            <xsd:complexType>
              <xsd:all>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Leaders" minOccurs="0"/>
                <xsd:element ref="ns2:Members" minOccurs="0"/>
                <xsd:element ref="ns2:Member_Groups" minOccurs="0"/>
                <xsd:element ref="ns2:Distribution_Groups" minOccurs="0"/>
                <xsd:element ref="ns2:LMS_Mappings" minOccurs="0"/>
                <xsd:element ref="ns2:Invited_Leaders" minOccurs="0"/>
                <xsd:element ref="ns2:Invited_Members" minOccurs="0"/>
                <xsd:element ref="ns2:Self_Registration_Enabled" minOccurs="0"/>
                <xsd:element ref="ns2:Has_Leaders_Only_SectionGroup" minOccurs="0"/>
                <xsd:element ref="ns2:Is_Collaboration_Space_Locked" minOccurs="0"/>
                <xsd:element ref="ns2:IsNotebookLocked" minOccurs="0"/>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OCR" minOccurs="0"/>
                <xsd:element ref="ns2:MediaServiceGenerationTime" minOccurs="0"/>
                <xsd:element ref="ns2:MediaServiceEventHashCode" minOccurs="0"/>
                <xsd:element ref="ns2:lcf76f155ced4ddcb4097134ff3c332f" minOccurs="0"/>
                <xsd:element ref="ns3:TaxCatchAll" minOccurs="0"/>
                <xsd:element ref="ns3:SharedWithUsers" minOccurs="0"/>
                <xsd:element ref="ns3:SharedWithDetails" minOccurs="0"/>
                <xsd:element ref="ns2:MediaServiceSearchProperties" minOccurs="0"/>
                <xsd:element ref="ns2:MediaServiceObjectDetectorVersion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NotebookType" ma:index="8" nillable="true" ma:displayName="Notebook Type" ma:internalName="NotebookType">
      <xsd:simpleType>
        <xsd:restriction base="dms:Text"/>
      </xsd:simpleType>
    </xsd:element>
    <xsd:element name="FolderType" ma:index="9" nillable="true" ma:displayName="Folder Type" ma:internalName="FolderType">
      <xsd:simpleType>
        <xsd:restriction base="dms:Text"/>
      </xsd:simpleType>
    </xsd:element>
    <xsd:element name="CultureName" ma:index="10" nillable="true" ma:displayName="Culture Name" ma:internalName="CultureName">
      <xsd:simpleType>
        <xsd:restriction base="dms:Text"/>
      </xsd:simpleType>
    </xsd:element>
    <xsd:element name="AppVersion" ma:index="11" nillable="true" ma:displayName="App Version" ma:internalName="AppVersion">
      <xsd:simpleType>
        <xsd:restriction base="dms:Text"/>
      </xsd:simpleType>
    </xsd:element>
    <xsd:element name="TeamsChannelId" ma:index="12" nillable="true" ma:displayName="Teams Channel Id" ma:internalName="TeamsChannelId">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14" nillable="true" ma:displayName="Math Settings" ma:internalName="Math_Settings">
      <xsd:simpleType>
        <xsd:restriction base="dms:Text"/>
      </xsd:simpleType>
    </xsd:element>
    <xsd:element name="DefaultSectionNames" ma:index="15" nillable="true" ma:displayName="Default Section Names" ma:internalName="DefaultSectionNames">
      <xsd:simpleType>
        <xsd:restriction base="dms:Note">
          <xsd:maxLength value="255"/>
        </xsd:restriction>
      </xsd:simpleType>
    </xsd:element>
    <xsd:element name="Templates" ma:index="16" nillable="true" ma:displayName="Templates" ma:internalName="Templates">
      <xsd:simpleType>
        <xsd:restriction base="dms:Note">
          <xsd:maxLength value="255"/>
        </xsd:restriction>
      </xsd:simpleType>
    </xsd:element>
    <xsd:element name="Leaders" ma:index="17" nillable="true" ma:displayName="Leaders" ma:internalName="Lead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s" ma:index="18" nillable="true" ma:displayName="Members" ma:internalName="Memb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_Groups" ma:index="19" nillable="true" ma:displayName="Member Groups" ma:internalName="Member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20" nillable="true" ma:displayName="Distribution Groups" ma:internalName="Distribution_Groups">
      <xsd:simpleType>
        <xsd:restriction base="dms:Note">
          <xsd:maxLength value="255"/>
        </xsd:restriction>
      </xsd:simpleType>
    </xsd:element>
    <xsd:element name="LMS_Mappings" ma:index="21" nillable="true" ma:displayName="LMS Mappings" ma:internalName="LMS_Mappings">
      <xsd:simpleType>
        <xsd:restriction base="dms:Note">
          <xsd:maxLength value="255"/>
        </xsd:restriction>
      </xsd:simpleType>
    </xsd:element>
    <xsd:element name="Invited_Leaders" ma:index="22" nillable="true" ma:displayName="Invited Leaders" ma:internalName="Invited_Leaders">
      <xsd:simpleType>
        <xsd:restriction base="dms:Note">
          <xsd:maxLength value="255"/>
        </xsd:restriction>
      </xsd:simpleType>
    </xsd:element>
    <xsd:element name="Invited_Members" ma:index="23" nillable="true" ma:displayName="Invited Members" ma:internalName="Invited_Members">
      <xsd:simpleType>
        <xsd:restriction base="dms:Note">
          <xsd:maxLength value="255"/>
        </xsd:restriction>
      </xsd:simpleType>
    </xsd:element>
    <xsd:element name="Self_Registration_Enabled" ma:index="24" nillable="true" ma:displayName="Self Registration Enabled" ma:internalName="Self_Registration_Enabled">
      <xsd:simpleType>
        <xsd:restriction base="dms:Boolean"/>
      </xsd:simpleType>
    </xsd:element>
    <xsd:element name="Has_Leaders_Only_SectionGroup" ma:index="25" nillable="true" ma:displayName="Has Leaders Only SectionGroup" ma:internalName="Has_Leaders_Only_SectionGroup">
      <xsd:simpleType>
        <xsd:restriction base="dms:Boolean"/>
      </xsd:simpleType>
    </xsd:element>
    <xsd:element name="Is_Collaboration_Space_Locked" ma:index="26" nillable="true" ma:displayName="Is Collaboration Space Locked" ma:internalName="Is_Collaboration_Space_Locked">
      <xsd:simpleType>
        <xsd:restriction base="dms:Boolean"/>
      </xsd:simpleType>
    </xsd:element>
    <xsd:element name="IsNotebookLocked" ma:index="27" nillable="true" ma:displayName="Is Notebook Locked" ma:internalName="IsNotebookLocked">
      <xsd:simpleType>
        <xsd:restriction base="dms:Boolean"/>
      </xsd:simpleType>
    </xsd:element>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AutoKeyPoints" ma:index="30" nillable="true" ma:displayName="MediaServiceAutoKeyPoints" ma:hidden="true" ma:internalName="MediaServiceAutoKeyPoints" ma:readOnly="true">
      <xsd:simpleType>
        <xsd:restriction base="dms:Note"/>
      </xsd:simpleType>
    </xsd:element>
    <xsd:element name="MediaServiceKeyPoints" ma:index="31" nillable="true" ma:displayName="KeyPoints" ma:internalName="MediaServiceKeyPoints" ma:readOnly="true">
      <xsd:simpleType>
        <xsd:restriction base="dms:Note">
          <xsd:maxLength value="255"/>
        </xsd:restriction>
      </xsd:simpleType>
    </xsd:element>
    <xsd:element name="MediaServiceDateTaken" ma:index="32" nillable="true" ma:displayName="MediaServiceDateTaken" ma:hidden="true" ma:internalName="MediaServiceDateTaken" ma:readOnly="true">
      <xsd:simpleType>
        <xsd:restriction base="dms:Text"/>
      </xsd:simpleType>
    </xsd:element>
    <xsd:element name="MediaServiceOCR" ma:index="33" nillable="true" ma:displayName="Extracted Text" ma:internalName="MediaServiceOCR" ma:readOnly="true">
      <xsd:simpleType>
        <xsd:restriction base="dms:Note">
          <xsd:maxLength value="255"/>
        </xsd:restriction>
      </xsd:simpleType>
    </xsd:element>
    <xsd:element name="MediaServiceGenerationTime" ma:index="34" nillable="true" ma:displayName="MediaServiceGenerationTime" ma:hidden="true" ma:internalName="MediaServiceGenerationTime" ma:readOnly="true">
      <xsd:simpleType>
        <xsd:restriction base="dms:Text"/>
      </xsd:simpleType>
    </xsd:element>
    <xsd:element name="MediaServiceEventHashCode" ma:index="35" nillable="true" ma:displayName="MediaServiceEventHashCode" ma:hidden="true" ma:internalName="MediaServiceEventHashCode" ma:readOnly="true">
      <xsd:simpleType>
        <xsd:restriction base="dms:Text"/>
      </xsd:simpleType>
    </xsd:element>
    <xsd:element name="lcf76f155ced4ddcb4097134ff3c332f" ma:index="3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1" nillable="true" ma:displayName="MediaServiceSearchProperties" ma:hidden="true" ma:internalName="MediaServiceSearchProperties" ma:readOnly="true">
      <xsd:simpleType>
        <xsd:restriction base="dms:Note"/>
      </xsd:simpleType>
    </xsd:element>
    <xsd:element name="MediaServiceObjectDetectorVersions" ma:index="42" nillable="true" ma:displayName="MediaServiceObjectDetectorVersions" ma:hidden="true" ma:indexed="true" ma:internalName="MediaServiceObjectDetectorVersions" ma:readOnly="true">
      <xsd:simpleType>
        <xsd:restriction base="dms:Text"/>
      </xsd:simpleType>
    </xsd:element>
    <xsd:element name="MediaLengthInSeconds" ma:index="43"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TaxCatchAll" ma:index="38" nillable="true" ma:displayName="Taxonomy Catch All Column" ma:hidden="true" ma:list="{a5513ad2-1f13-4aa5-bf0c-e8efd5c58722}"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element name="SharedWithUsers" ma:index="3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4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Math_Settings xmlns="92c24619-d6d5-42cf-b618-23d930ad9f20" xsi:nil="true"/>
    <NotebookType xmlns="92c24619-d6d5-42cf-b618-23d930ad9f20" xsi:nil="true"/>
    <Distribution_Groups xmlns="92c24619-d6d5-42cf-b618-23d930ad9f20" xsi:nil="true"/>
    <DefaultSectionNames xmlns="92c24619-d6d5-42cf-b618-23d930ad9f20" xsi:nil="true"/>
    <Invited_Members xmlns="92c24619-d6d5-42cf-b618-23d930ad9f20" xsi:nil="true"/>
    <FolderType xmlns="92c24619-d6d5-42cf-b618-23d930ad9f20" xsi:nil="true"/>
    <Owner xmlns="92c24619-d6d5-42cf-b618-23d930ad9f20">
      <UserInfo>
        <DisplayName/>
        <AccountId xsi:nil="true"/>
        <AccountType/>
      </UserInfo>
    </Owner>
    <TaxCatchAll xmlns="8ee9550b-f5f4-4dde-bce5-39f4ba45c2f1" xsi:nil="true"/>
    <Is_Collaboration_Space_Locked xmlns="92c24619-d6d5-42cf-b618-23d930ad9f20" xsi:nil="true"/>
    <Templates xmlns="92c24619-d6d5-42cf-b618-23d930ad9f20" xsi:nil="true"/>
    <Has_Leaders_Only_SectionGroup xmlns="92c24619-d6d5-42cf-b618-23d930ad9f20" xsi:nil="true"/>
    <Leaders xmlns="92c24619-d6d5-42cf-b618-23d930ad9f20">
      <UserInfo>
        <DisplayName/>
        <AccountId xsi:nil="true"/>
        <AccountType/>
      </UserInfo>
    </Leader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Member_Groups xmlns="92c24619-d6d5-42cf-b618-23d930ad9f20">
      <UserInfo>
        <DisplayName/>
        <AccountId xsi:nil="true"/>
        <AccountType/>
      </UserInfo>
    </Member_Groups>
    <Self_Registration_Enabled xmlns="92c24619-d6d5-42cf-b618-23d930ad9f20" xsi:nil="true"/>
    <CultureName xmlns="92c24619-d6d5-42cf-b618-23d930ad9f20" xsi:nil="true"/>
    <AppVersion xmlns="92c24619-d6d5-42cf-b618-23d930ad9f20" xsi:nil="true"/>
    <Invited_Leaders xmlns="92c24619-d6d5-42cf-b618-23d930ad9f20" xsi:nil="true"/>
    <Members xmlns="92c24619-d6d5-42cf-b618-23d930ad9f20">
      <UserInfo>
        <DisplayName/>
        <AccountId xsi:nil="true"/>
        <AccountType/>
      </UserInfo>
    </Members>
  </documentManagement>
</p:properties>
</file>

<file path=customXml/itemProps1.xml><?xml version="1.0" encoding="utf-8"?>
<ds:datastoreItem xmlns:ds="http://schemas.openxmlformats.org/officeDocument/2006/customXml" ds:itemID="{81F9AAD3-EBE4-484E-9898-BBF994B17BCB}">
  <ds:schemaRefs>
    <ds:schemaRef ds:uri="http://schemas.microsoft.com/sharepoint/v3/contenttype/forms"/>
  </ds:schemaRefs>
</ds:datastoreItem>
</file>

<file path=customXml/itemProps2.xml><?xml version="1.0" encoding="utf-8"?>
<ds:datastoreItem xmlns:ds="http://schemas.openxmlformats.org/officeDocument/2006/customXml" ds:itemID="{1F8BCCFC-AF7D-4767-8819-DBAFBDDC4A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7291C8A-B766-4E0D-9D42-C4BC6BD95380}">
  <ds:schemaRefs>
    <ds:schemaRef ds:uri="http://schemas.microsoft.com/office/2006/metadata/properties"/>
    <ds:schemaRef ds:uri="http://schemas.microsoft.com/office/infopath/2007/PartnerControls"/>
    <ds:schemaRef ds:uri="92c24619-d6d5-42cf-b618-23d930ad9f20"/>
    <ds:schemaRef ds:uri="8ee9550b-f5f4-4dde-bce5-39f4ba45c2f1"/>
  </ds:schemaRefs>
</ds:datastoreItem>
</file>

<file path=docProps/app.xml><?xml version="1.0" encoding="utf-8"?>
<Properties xmlns="http://schemas.openxmlformats.org/officeDocument/2006/extended-properties" xmlns:vt="http://schemas.openxmlformats.org/officeDocument/2006/docPropsVTypes">
  <TotalTime>415</TotalTime>
  <Words>1423</Words>
  <Application>Microsoft Office PowerPoint</Application>
  <PresentationFormat>Widescreen</PresentationFormat>
  <Paragraphs>168</Paragraphs>
  <Slides>25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Calibri Light</vt:lpstr>
      <vt:lpstr>Times New Roman</vt:lpstr>
      <vt:lpstr>Office Theme</vt:lpstr>
      <vt:lpstr>HPAR7007 Archaeological Specialist Practice</vt:lpstr>
      <vt:lpstr>Outline</vt:lpstr>
      <vt:lpstr>PowerPoint Presentation</vt:lpstr>
      <vt:lpstr>Communication skills</vt:lpstr>
      <vt:lpstr>Why people like listening to archaeologists</vt:lpstr>
      <vt:lpstr>Audiences</vt:lpstr>
      <vt:lpstr>PowerPoint Presentation</vt:lpstr>
      <vt:lpstr>Communication</vt:lpstr>
      <vt:lpstr>What determines effectiveness</vt:lpstr>
      <vt:lpstr>Wessex Archaeology press release  https://www.wessexarch.co.uk/news/excavations-coleshill-hs2-reveal-gatehouse-may-have-come-under-fire-during-civil-war</vt:lpstr>
      <vt:lpstr>Wessex Archaeology press release  https://www.wessexarch.co.uk/news/excavations-coleshill-hs2-reveal-gatehouse-may-have-come-under-fire-during-civil-war </vt:lpstr>
      <vt:lpstr>Wessex Archaeology press release  https://www.wessexarch.co.uk/news/excavations-coleshill-hs2-reveal-gatehouse-may-have-come-under-fire-during-civil-war</vt:lpstr>
      <vt:lpstr>PowerPoint Presentation</vt:lpstr>
      <vt:lpstr>Specialist communication</vt:lpstr>
      <vt:lpstr>Task management</vt:lpstr>
      <vt:lpstr>Prioritisation exercise</vt:lpstr>
      <vt:lpstr>Prioritisation exercise</vt:lpstr>
      <vt:lpstr>Prioritisation</vt:lpstr>
      <vt:lpstr>Using task management lists</vt:lpstr>
      <vt:lpstr>PRINCE2 approach to task management</vt:lpstr>
      <vt:lpstr>PRINCE2 work packages</vt:lpstr>
      <vt:lpstr>PRINCE2 work packages in practice</vt:lpstr>
      <vt:lpstr>Time management exercise</vt:lpstr>
      <vt:lpstr>Time management exercise</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HPAR7007 Archaeological Specialist Practice</dc:title>
  <dc:creator>Martin Locock</dc:creator>
  <cp:lastModifiedBy>Martin Locock</cp:lastModifiedBy>
  <cp:revision>2</cp:revision>
  <dcterms:created xsi:type="dcterms:W3CDTF">2023-01-23T13:14:08Z</dcterms:created>
  <dcterms:modified xsi:type="dcterms:W3CDTF">2025-02-24T15:05:30Z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