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1"/>
  </p:notesMasterIdLst>
  <p:handoutMasterIdLst>
    <p:handoutMasterId r:id="rId32"/>
  </p:handoutMasterIdLst>
  <p:sldIdLst>
    <p:sldId id="452" r:id="rId2"/>
    <p:sldId id="453" r:id="rId3"/>
    <p:sldId id="481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82" r:id="rId23"/>
    <p:sldId id="483" r:id="rId24"/>
    <p:sldId id="475" r:id="rId25"/>
    <p:sldId id="476" r:id="rId26"/>
    <p:sldId id="477" r:id="rId27"/>
    <p:sldId id="478" r:id="rId28"/>
    <p:sldId id="484" r:id="rId29"/>
    <p:sldId id="485" r:id="rId30"/>
  </p:sldIdLst>
  <p:sldSz cx="9144000" cy="6858000" type="screen4x3"/>
  <p:notesSz cx="6858000" cy="9199563"/>
  <p:custDataLst>
    <p:tags r:id="rId33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CC"/>
    <a:srgbClr val="0066FF"/>
    <a:srgbClr val="0033CC"/>
    <a:srgbClr val="1666B6"/>
    <a:srgbClr val="1974CF"/>
    <a:srgbClr val="1B7EE1"/>
    <a:srgbClr val="1973CD"/>
    <a:srgbClr val="0C66C0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49" autoAdjust="0"/>
    <p:restoredTop sz="95748" autoAdjust="0"/>
  </p:normalViewPr>
  <p:slideViewPr>
    <p:cSldViewPr snapToGrid="0">
      <p:cViewPr varScale="1">
        <p:scale>
          <a:sx n="113" d="100"/>
          <a:sy n="113" d="100"/>
        </p:scale>
        <p:origin x="1016" y="176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10306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02019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521E044-4258-44CC-BD44-E6C09E96BE3F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5447B16-C48C-4473-A499-42EF8640A4FF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8766CC8-78FD-4157-9BB6-D3FFDF093FB5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6A05FCB-C3FF-4937-B43B-1BE60FB385C6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B09225D-E3FD-44FA-869A-9F5D76909E5A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5CC6C33-0E5E-4DE5-AA83-47DD6DCB407A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B13FE1D-4197-4D4D-81FF-6C119CFAADAB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15A1599-169A-4DB5-98B2-A72A061DE98B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918A813-5DDD-4437-AF4F-41402A843D8B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BC1BE02-174F-4E3E-A120-FB4EDCE1191D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2DEB795-23C2-4AFC-BBF4-326220955A61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5AADA1F-7C78-41DA-9901-26CBD11E497F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A7F7D5D-5A7F-4818-955D-FAA4941782F5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1CF44B6-C4C6-4F92-B91E-D06C38E76232}" type="slidenum">
              <a:rPr lang="en-US"/>
              <a:pPr/>
              <a:t>17</a:t>
            </a:fld>
            <a:endParaRPr lang="en-US" dirty="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696BCAB-C12B-4E5A-8E96-9B532B80286C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82259CF-0E88-4503-B458-3877E7CF9BFE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6582934-926B-47B8-9D99-192FA80BABC9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F57203F-EE37-41F1-A1E9-2DDA1A8DFF93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3DFABD7-17F2-4889-BBD7-F4A00685672F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C355D55-F72A-4F1B-9433-25274977D654}" type="slidenum">
              <a:rPr lang="en-US"/>
              <a:pPr/>
              <a:t>25</a:t>
            </a:fld>
            <a:endParaRPr lang="en-US" dirty="0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D9D2627-7A88-4209-A94A-DAD381E08610}" type="slidenum">
              <a:rPr lang="en-US"/>
              <a:pPr/>
              <a:t>26</a:t>
            </a:fld>
            <a:endParaRPr lang="en-US" dirty="0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6820A0F-E95D-4D35-A008-C5C3D6EB11DC}" type="slidenum">
              <a:rPr lang="en-US"/>
              <a:pPr/>
              <a:t>27</a:t>
            </a:fld>
            <a:endParaRPr lang="en-US" dirty="0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9562" y="4683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303213" y="14065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8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ransition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6"/>
            <a:ext cx="7099300" cy="2702256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4: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Aerobic Metabolism during Exercise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76687" y="441495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I. Laboratory Measurement</a:t>
            </a:r>
            <a:endParaRPr lang="en-US" dirty="0"/>
          </a:p>
        </p:txBody>
      </p:sp>
      <p:sp>
        <p:nvSpPr>
          <p:cNvPr id="38400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81490" y="1528326"/>
            <a:ext cx="8460715" cy="3686175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en-US" b="1" dirty="0"/>
              <a:t>A. Calorimetry</a:t>
            </a:r>
          </a:p>
          <a:p>
            <a:pPr>
              <a:lnSpc>
                <a:spcPct val="150000"/>
              </a:lnSpc>
              <a:buNone/>
            </a:pPr>
            <a:endParaRPr lang="en-US" b="1" dirty="0"/>
          </a:p>
          <a:p>
            <a:pPr>
              <a:lnSpc>
                <a:spcPct val="150000"/>
              </a:lnSpc>
              <a:buNone/>
            </a:pPr>
            <a:r>
              <a:rPr lang="en-US" b="1" dirty="0"/>
              <a:t>B. Spirometry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/>
          <p:cNvSpPr>
            <a:spLocks noGrp="1"/>
          </p:cNvSpPr>
          <p:nvPr>
            <p:ph type="title"/>
          </p:nvPr>
        </p:nvSpPr>
        <p:spPr>
          <a:xfrm>
            <a:off x="315324" y="493536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Measurement of Aerobic Metabolism</a:t>
            </a:r>
            <a:endParaRPr lang="en-US" dirty="0"/>
          </a:p>
        </p:txBody>
      </p:sp>
      <p:pic>
        <p:nvPicPr>
          <p:cNvPr id="1027" name="Picture 3" descr="\\172.24.161.56\lww\01_Logistics\Plowman5e_9781496323187\13_Ancillaries\1_Input\PPTs\JPEG updated arts\Plowman-PPT-03\Ch04\Plowman5e-ch004-image0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0034" y="1478226"/>
            <a:ext cx="4025246" cy="4421171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82935" y="421604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II. Aerobic Exercise Response</a:t>
            </a:r>
            <a:endParaRPr lang="en-US" dirty="0"/>
          </a:p>
        </p:txBody>
      </p:sp>
      <p:sp>
        <p:nvSpPr>
          <p:cNvPr id="3880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75467" y="1498615"/>
            <a:ext cx="8496929" cy="4344186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en-US" b="1" dirty="0"/>
              <a:t>Oxygen Consumption and Carbon Dioxide Production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en-US" b="1" dirty="0"/>
              <a:t>Oxygen Consumption (VO</a:t>
            </a:r>
            <a:r>
              <a:rPr lang="en-US" b="1" baseline="-25000" dirty="0"/>
              <a:t>2</a:t>
            </a:r>
            <a:r>
              <a:rPr lang="en-US" b="1" dirty="0"/>
              <a:t>)</a:t>
            </a:r>
            <a:r>
              <a:rPr lang="en-US" dirty="0"/>
              <a:t>—The amount of oxygen taken up, transported, and used at the cellular level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en-US" b="1" dirty="0"/>
              <a:t>Carbon Dioxide Produced (VCO</a:t>
            </a:r>
            <a:r>
              <a:rPr lang="en-US" b="1" baseline="-25000" dirty="0"/>
              <a:t>2</a:t>
            </a:r>
            <a:r>
              <a:rPr lang="en-US" b="1" dirty="0"/>
              <a:t>)</a:t>
            </a:r>
            <a:r>
              <a:rPr lang="en-US" dirty="0"/>
              <a:t>—The amount of carbon dioxide generated during metabolism</a:t>
            </a:r>
          </a:p>
        </p:txBody>
      </p:sp>
      <p:sp>
        <p:nvSpPr>
          <p:cNvPr id="388099" name="Text Box 3"/>
          <p:cNvSpPr txBox="1">
            <a:spLocks noChangeArrowheads="1"/>
          </p:cNvSpPr>
          <p:nvPr/>
        </p:nvSpPr>
        <p:spPr bwMode="auto">
          <a:xfrm>
            <a:off x="4817473" y="2566853"/>
            <a:ext cx="358775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i="1" dirty="0">
                <a:effectLst>
                  <a:outerShdw blurRad="38100" dist="38100" dir="2700000" algn="tl">
                    <a:srgbClr val="C0C0C0"/>
                  </a:outerShdw>
                </a:effectLst>
                <a:latin typeface="Times" charset="0"/>
              </a:rPr>
              <a:t>•</a:t>
            </a:r>
          </a:p>
        </p:txBody>
      </p:sp>
      <p:sp>
        <p:nvSpPr>
          <p:cNvPr id="388100" name="Text Box 4"/>
          <p:cNvSpPr txBox="1">
            <a:spLocks noChangeArrowheads="1"/>
          </p:cNvSpPr>
          <p:nvPr/>
        </p:nvSpPr>
        <p:spPr bwMode="auto">
          <a:xfrm>
            <a:off x="5439643" y="4297112"/>
            <a:ext cx="358775" cy="461665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i="1" dirty="0">
                <a:effectLst>
                  <a:outerShdw blurRad="38100" dist="38100" dir="2700000" algn="tl">
                    <a:srgbClr val="C0C0C0"/>
                  </a:outerShdw>
                </a:effectLst>
                <a:latin typeface="Times" charset="0"/>
              </a:rPr>
              <a:t>•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6083" y="1375966"/>
            <a:ext cx="8460714" cy="4347357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/>
              <a:t>Short-term, light to moderate</a:t>
            </a:r>
          </a:p>
        </p:txBody>
      </p:sp>
      <p:sp>
        <p:nvSpPr>
          <p:cNvPr id="5" name="Title 7"/>
          <p:cNvSpPr>
            <a:spLocks noGrp="1"/>
          </p:cNvSpPr>
          <p:nvPr>
            <p:ph type="title"/>
          </p:nvPr>
        </p:nvSpPr>
        <p:spPr>
          <a:xfrm>
            <a:off x="351788" y="234110"/>
            <a:ext cx="8524875" cy="775597"/>
          </a:xfrm>
        </p:spPr>
        <p:txBody>
          <a:bodyPr/>
          <a:lstStyle/>
          <a:p>
            <a:r>
              <a:rPr lang="en-US" dirty="0"/>
              <a:t>Oxygen Consumption Responses to Various Exercises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04\Plowman5e-ch004-image004.jpg"/>
          <p:cNvPicPr>
            <a:picLocks noChangeAspect="1" noChangeArrowheads="1"/>
          </p:cNvPicPr>
          <p:nvPr/>
        </p:nvPicPr>
        <p:blipFill>
          <a:blip r:embed="rId3" cstate="print"/>
          <a:srcRect b="66508"/>
          <a:stretch>
            <a:fillRect/>
          </a:stretch>
        </p:blipFill>
        <p:spPr bwMode="auto">
          <a:xfrm>
            <a:off x="1856005" y="1970832"/>
            <a:ext cx="5207350" cy="3226279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\\172.24.161.56\lww\01_Logistics\Plowman5e_9781496323187\13_Ancillaries\1_Input\PPTs\JPEG updated arts\Plowman-PPT-03\Ch04\Table 4.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2364" y="1250047"/>
            <a:ext cx="6654980" cy="4973555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2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5175" y="1413917"/>
            <a:ext cx="8388286" cy="4102615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/>
              <a:t>Long-term, moderate to heavy</a:t>
            </a:r>
          </a:p>
        </p:txBody>
      </p:sp>
      <p:sp>
        <p:nvSpPr>
          <p:cNvPr id="4" name="Title 7"/>
          <p:cNvSpPr>
            <a:spLocks noGrp="1"/>
          </p:cNvSpPr>
          <p:nvPr>
            <p:ph type="title"/>
          </p:nvPr>
        </p:nvSpPr>
        <p:spPr>
          <a:xfrm>
            <a:off x="276158" y="200211"/>
            <a:ext cx="8524875" cy="775597"/>
          </a:xfrm>
        </p:spPr>
        <p:txBody>
          <a:bodyPr/>
          <a:lstStyle/>
          <a:p>
            <a:r>
              <a:rPr lang="en-US" dirty="0"/>
              <a:t>Oxygen Consumption Responses to Various Exercises (cont.)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04\Plowman5e-ch004-image004.jpg"/>
          <p:cNvPicPr>
            <a:picLocks noChangeAspect="1" noChangeArrowheads="1"/>
          </p:cNvPicPr>
          <p:nvPr/>
        </p:nvPicPr>
        <p:blipFill>
          <a:blip r:embed="rId3" cstate="print"/>
          <a:srcRect t="33499" b="33624"/>
          <a:stretch>
            <a:fillRect/>
          </a:stretch>
        </p:blipFill>
        <p:spPr bwMode="auto">
          <a:xfrm>
            <a:off x="2015537" y="2255744"/>
            <a:ext cx="4985468" cy="3032135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3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66781" y="1408369"/>
            <a:ext cx="8424501" cy="4254690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/>
              <a:t>Incremental to maximum</a:t>
            </a:r>
          </a:p>
        </p:txBody>
      </p:sp>
      <p:sp>
        <p:nvSpPr>
          <p:cNvPr id="4" name="Title 7"/>
          <p:cNvSpPr>
            <a:spLocks noGrp="1"/>
          </p:cNvSpPr>
          <p:nvPr>
            <p:ph type="title"/>
          </p:nvPr>
        </p:nvSpPr>
        <p:spPr>
          <a:xfrm>
            <a:off x="250400" y="230221"/>
            <a:ext cx="8524875" cy="775597"/>
          </a:xfrm>
        </p:spPr>
        <p:txBody>
          <a:bodyPr/>
          <a:lstStyle/>
          <a:p>
            <a:r>
              <a:rPr lang="en-US" dirty="0"/>
              <a:t>Oxygen Consumption Responses to Various Exercises (cont.)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04\Plowman5e-ch004-image004.jpg"/>
          <p:cNvPicPr>
            <a:picLocks noChangeAspect="1" noChangeArrowheads="1"/>
          </p:cNvPicPr>
          <p:nvPr/>
        </p:nvPicPr>
        <p:blipFill>
          <a:blip r:embed="rId3" cstate="print"/>
          <a:srcRect t="67144"/>
          <a:stretch>
            <a:fillRect/>
          </a:stretch>
        </p:blipFill>
        <p:spPr bwMode="auto">
          <a:xfrm>
            <a:off x="1670235" y="2160734"/>
            <a:ext cx="5010078" cy="3045125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\\172.24.161.56\lww\01_Logistics\Plowman5e_9781496323187\13_Ancillaries\1_Input\PPTs\JPEG updated arts\Plowman-PPT-03\Ch04\Table 4.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0264" y="1205436"/>
            <a:ext cx="6014301" cy="5140473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7162" y="1437521"/>
            <a:ext cx="8442609" cy="4359757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/>
              <a:t>Static</a:t>
            </a:r>
          </a:p>
        </p:txBody>
      </p:sp>
      <p:sp>
        <p:nvSpPr>
          <p:cNvPr id="4" name="Title 7"/>
          <p:cNvSpPr>
            <a:spLocks noGrp="1"/>
          </p:cNvSpPr>
          <p:nvPr>
            <p:ph type="title"/>
          </p:nvPr>
        </p:nvSpPr>
        <p:spPr>
          <a:xfrm>
            <a:off x="216029" y="186231"/>
            <a:ext cx="8524875" cy="775597"/>
          </a:xfrm>
        </p:spPr>
        <p:txBody>
          <a:bodyPr/>
          <a:lstStyle/>
          <a:p>
            <a:r>
              <a:rPr lang="en-US" dirty="0"/>
              <a:t>Respiratory and Metabolic Responses to Heavy Static Exercise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04\Plowman5e-ch004-image0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93846" y="1759721"/>
            <a:ext cx="3877489" cy="3824971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4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4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4482" grpId="0" build="p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5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41451" y="1421588"/>
            <a:ext cx="8451661" cy="4023752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/>
              <a:t>Resistance</a:t>
            </a:r>
          </a:p>
        </p:txBody>
      </p:sp>
      <p:sp>
        <p:nvSpPr>
          <p:cNvPr id="4" name="Title 7"/>
          <p:cNvSpPr>
            <a:spLocks noGrp="1"/>
          </p:cNvSpPr>
          <p:nvPr>
            <p:ph type="title"/>
          </p:nvPr>
        </p:nvSpPr>
        <p:spPr>
          <a:xfrm>
            <a:off x="306169" y="186231"/>
            <a:ext cx="8524875" cy="775597"/>
          </a:xfrm>
        </p:spPr>
        <p:txBody>
          <a:bodyPr/>
          <a:lstStyle/>
          <a:p>
            <a:r>
              <a:rPr lang="en-US" dirty="0"/>
              <a:t>Aerobic Contribution to Dynamic Resistance Exercise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04\Plowman5e-ch004-image0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0732" y="1939084"/>
            <a:ext cx="4697358" cy="338377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8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8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8578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27" name="Text Box 3"/>
          <p:cNvSpPr txBox="1">
            <a:spLocks noChangeArrowheads="1"/>
          </p:cNvSpPr>
          <p:nvPr/>
        </p:nvSpPr>
        <p:spPr bwMode="auto">
          <a:xfrm>
            <a:off x="2435906" y="137026"/>
            <a:ext cx="3587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dirty="0">
                <a:latin typeface="Times" charset="0"/>
              </a:rPr>
              <a:t>•</a:t>
            </a:r>
          </a:p>
        </p:txBody>
      </p:sp>
      <p:sp>
        <p:nvSpPr>
          <p:cNvPr id="7" name="Title 7"/>
          <p:cNvSpPr>
            <a:spLocks noGrp="1"/>
          </p:cNvSpPr>
          <p:nvPr>
            <p:ph type="title"/>
          </p:nvPr>
        </p:nvSpPr>
        <p:spPr>
          <a:xfrm>
            <a:off x="289772" y="426712"/>
            <a:ext cx="8524875" cy="387798"/>
          </a:xfrm>
        </p:spPr>
        <p:txBody>
          <a:bodyPr/>
          <a:lstStyle/>
          <a:p>
            <a:r>
              <a:rPr lang="en-US" dirty="0"/>
              <a:t>Summary: VO</a:t>
            </a:r>
            <a:r>
              <a:rPr lang="en-US" baseline="-25000" dirty="0"/>
              <a:t>2</a:t>
            </a:r>
            <a:r>
              <a:rPr lang="en-US" dirty="0"/>
              <a:t>—Aerobic Exercise</a:t>
            </a:r>
          </a:p>
        </p:txBody>
      </p:sp>
      <p:pic>
        <p:nvPicPr>
          <p:cNvPr id="9218" name="Picture 2" descr="\\172.24.161.56\lww\01_Logistics\Plowman5e_9781496323187\13_Ancillaries\1_Input\PPTs\JPEG updated arts\Plowman-PPT-03\Ch04\Plowman5e-ch004-image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5293" y="1275056"/>
            <a:ext cx="3351318" cy="466859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627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3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0618" y="1357202"/>
            <a:ext cx="8442607" cy="4688218"/>
          </a:xfrm>
        </p:spPr>
        <p:txBody>
          <a:bodyPr/>
          <a:lstStyle/>
          <a:p>
            <a:pPr>
              <a:lnSpc>
                <a:spcPct val="100000"/>
              </a:lnSpc>
              <a:buNone/>
            </a:pPr>
            <a:r>
              <a:rPr lang="en-US" b="1" dirty="0"/>
              <a:t>The Oxygen Cost of Breathing</a:t>
            </a:r>
          </a:p>
          <a:p>
            <a:pPr>
              <a:lnSpc>
                <a:spcPct val="100000"/>
              </a:lnSpc>
              <a:buNone/>
            </a:pPr>
            <a:r>
              <a:rPr lang="en-US" b="1" dirty="0"/>
              <a:t>Respiratory Quotient (RQ)/Respiratory Exchange Ratio (RER)</a:t>
            </a:r>
          </a:p>
          <a:p>
            <a:pPr lvl="1">
              <a:lnSpc>
                <a:spcPct val="100000"/>
              </a:lnSpc>
              <a:buFont typeface="Arial" pitchFamily="34" charset="0"/>
              <a:buChar char="•"/>
            </a:pPr>
            <a:r>
              <a:rPr lang="en-US" b="1" dirty="0"/>
              <a:t>RQ</a:t>
            </a:r>
            <a:r>
              <a:rPr lang="en-US" dirty="0"/>
              <a:t>—The ratio of the amount of carbon dioxide produced divided by the amount of oxygen consumed at the cellular level</a:t>
            </a:r>
          </a:p>
          <a:p>
            <a:pPr lvl="1">
              <a:lnSpc>
                <a:spcPct val="100000"/>
              </a:lnSpc>
              <a:buFont typeface="Arial" pitchFamily="34" charset="0"/>
              <a:buChar char="•"/>
            </a:pPr>
            <a:r>
              <a:rPr lang="en-US" b="1" dirty="0"/>
              <a:t>RER</a:t>
            </a:r>
            <a:r>
              <a:rPr lang="en-US" dirty="0"/>
              <a:t>—The ratio of the volume of carbon dioxide produced divided by the volume of oxygen consumed on a total body level</a:t>
            </a:r>
          </a:p>
          <a:p>
            <a:pPr lvl="4">
              <a:lnSpc>
                <a:spcPct val="100000"/>
              </a:lnSpc>
              <a:buNone/>
            </a:pPr>
            <a:r>
              <a:rPr lang="en-US" dirty="0"/>
              <a:t>		  RQ = CO</a:t>
            </a:r>
            <a:r>
              <a:rPr lang="en-US" baseline="-25000" dirty="0"/>
              <a:t>2</a:t>
            </a:r>
            <a:r>
              <a:rPr lang="en-US" dirty="0"/>
              <a:t>/O</a:t>
            </a:r>
            <a:r>
              <a:rPr lang="en-US" baseline="-25000" dirty="0"/>
              <a:t>2</a:t>
            </a:r>
          </a:p>
        </p:txBody>
      </p:sp>
      <p:sp>
        <p:nvSpPr>
          <p:cNvPr id="3" name="Title 7"/>
          <p:cNvSpPr>
            <a:spLocks noGrp="1"/>
          </p:cNvSpPr>
          <p:nvPr>
            <p:ph type="title"/>
          </p:nvPr>
        </p:nvSpPr>
        <p:spPr>
          <a:xfrm>
            <a:off x="295814" y="414034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II. Aerobic Exercise Response (cont.)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6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6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6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6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26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26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6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26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26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26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6338" grpId="0" build="p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 txBox="1">
            <a:spLocks noChangeArrowheads="1"/>
          </p:cNvSpPr>
          <p:nvPr/>
        </p:nvSpPr>
        <p:spPr>
          <a:xfrm>
            <a:off x="211272" y="469063"/>
            <a:ext cx="8524875" cy="331787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9933"/>
                </a:solidFill>
                <a:latin typeface="+mj-lt"/>
                <a:ea typeface="ＭＳ Ｐゴシック" charset="0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9933"/>
                </a:solidFill>
                <a:latin typeface="Verdana" pitchFamily="34" charset="0"/>
                <a:ea typeface="ＭＳ Ｐゴシック" charset="0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9933"/>
                </a:solidFill>
                <a:latin typeface="Verdana" pitchFamily="34" charset="0"/>
                <a:ea typeface="ＭＳ Ｐゴシック" charset="0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9933"/>
                </a:solidFill>
                <a:latin typeface="Verdana" pitchFamily="34" charset="0"/>
                <a:ea typeface="ＭＳ Ｐゴシック" charset="0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9933"/>
                </a:solidFill>
                <a:latin typeface="Verdana" pitchFamily="34" charset="0"/>
                <a:ea typeface="ＭＳ Ｐゴシック" charset="0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9933"/>
                </a:solidFill>
                <a:latin typeface="Verdana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9933"/>
                </a:solidFill>
                <a:latin typeface="Verdana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9933"/>
                </a:solidFill>
                <a:latin typeface="Verdana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9933"/>
                </a:solidFill>
                <a:latin typeface="Verdana" pitchFamily="34" charset="0"/>
              </a:defRPr>
            </a:lvl9pPr>
          </a:lstStyle>
          <a:p>
            <a:pPr eaLnBrk="1" hangingPunct="1">
              <a:defRPr/>
            </a:pPr>
            <a:endParaRPr lang="en-US" sz="2200" kern="0" dirty="0">
              <a:solidFill>
                <a:schemeClr val="tx1"/>
              </a:solidFill>
              <a:ea typeface="+mj-ea"/>
            </a:endParaRPr>
          </a:p>
        </p:txBody>
      </p:sp>
      <p:sp>
        <p:nvSpPr>
          <p:cNvPr id="5" name="Title 7"/>
          <p:cNvSpPr txBox="1">
            <a:spLocks/>
          </p:cNvSpPr>
          <p:nvPr/>
        </p:nvSpPr>
        <p:spPr>
          <a:xfrm>
            <a:off x="330735" y="457828"/>
            <a:ext cx="8524875" cy="387798"/>
          </a:xfrm>
          <a:prstGeom prst="rect">
            <a:avLst/>
          </a:prstGeom>
        </p:spPr>
        <p:txBody>
          <a:bodyPr/>
          <a:lstStyle/>
          <a:p>
            <a:pPr algn="l" eaLnBrk="1" hangingPunct="1">
              <a:defRPr/>
            </a:pPr>
            <a:r>
              <a:rPr lang="en-US" sz="2800" b="1" kern="0" dirty="0">
                <a:solidFill>
                  <a:srgbClr val="0066CC"/>
                </a:solidFill>
                <a:latin typeface="+mj-lt"/>
              </a:rPr>
              <a:t>Estimation of Caloric Expenditure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04\Table 4.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4461" y="1416146"/>
            <a:ext cx="7598003" cy="3827282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34148" y="442384"/>
            <a:ext cx="8524875" cy="388937"/>
          </a:xfrm>
        </p:spPr>
        <p:txBody>
          <a:bodyPr/>
          <a:lstStyle/>
          <a:p>
            <a:r>
              <a:rPr lang="en-US" dirty="0"/>
              <a:t>Estimation of Caloric Expenditure (cont.)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04\Table 4.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0388" y="1362738"/>
            <a:ext cx="7032396" cy="4070154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531" name="Text Box 3"/>
          <p:cNvSpPr txBox="1">
            <a:spLocks noChangeArrowheads="1"/>
          </p:cNvSpPr>
          <p:nvPr/>
        </p:nvSpPr>
        <p:spPr bwMode="auto">
          <a:xfrm>
            <a:off x="2866444" y="154014"/>
            <a:ext cx="3587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dirty="0">
                <a:latin typeface="Times" charset="0"/>
              </a:rPr>
              <a:t>•</a:t>
            </a:r>
          </a:p>
        </p:txBody>
      </p:sp>
      <p:sp>
        <p:nvSpPr>
          <p:cNvPr id="5" name="Title 7"/>
          <p:cNvSpPr>
            <a:spLocks noGrp="1"/>
          </p:cNvSpPr>
          <p:nvPr>
            <p:ph type="title"/>
          </p:nvPr>
        </p:nvSpPr>
        <p:spPr>
          <a:xfrm>
            <a:off x="362293" y="439659"/>
            <a:ext cx="8524875" cy="387798"/>
          </a:xfrm>
        </p:spPr>
        <p:txBody>
          <a:bodyPr/>
          <a:lstStyle/>
          <a:p>
            <a:r>
              <a:rPr lang="en-US" dirty="0"/>
              <a:t>Summary of VO</a:t>
            </a:r>
            <a:r>
              <a:rPr lang="en-US" baseline="-25000" dirty="0"/>
              <a:t>2</a:t>
            </a:r>
            <a:r>
              <a:rPr lang="en-US" dirty="0"/>
              <a:t> and RER</a:t>
            </a:r>
          </a:p>
        </p:txBody>
      </p:sp>
      <p:pic>
        <p:nvPicPr>
          <p:cNvPr id="12290" name="Picture 2" descr="\\172.24.161.56\lww\01_Logistics\Plowman5e_9781496323187\13_Ancillaries\1_Input\PPTs\JPEG updated arts\Plowman-PPT-03\Ch04\Table 4.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542" y="1327496"/>
            <a:ext cx="7231338" cy="4425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4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4531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5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42419" y="1309129"/>
            <a:ext cx="8324913" cy="479685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Compare to Table 4.3</a:t>
            </a:r>
          </a:p>
          <a:p>
            <a:pPr>
              <a:lnSpc>
                <a:spcPct val="150000"/>
              </a:lnSpc>
              <a:buNone/>
            </a:pPr>
            <a:r>
              <a:rPr lang="en-US" u="sng" dirty="0"/>
              <a:t>Atwater factors</a:t>
            </a:r>
          </a:p>
          <a:p>
            <a:pPr lvl="2">
              <a:lnSpc>
                <a:spcPct val="150000"/>
              </a:lnSpc>
              <a:buNone/>
            </a:pPr>
            <a:r>
              <a:rPr lang="en-US" dirty="0"/>
              <a:t>CHO—4 kcal·g</a:t>
            </a:r>
            <a:r>
              <a:rPr lang="en-US" baseline="30000" dirty="0"/>
              <a:t>−1</a:t>
            </a:r>
            <a:endParaRPr lang="en-US" dirty="0"/>
          </a:p>
          <a:p>
            <a:pPr lvl="2">
              <a:lnSpc>
                <a:spcPct val="150000"/>
              </a:lnSpc>
              <a:buNone/>
            </a:pPr>
            <a:r>
              <a:rPr lang="en-US" dirty="0"/>
              <a:t>Fat—9 kcal·g</a:t>
            </a:r>
            <a:r>
              <a:rPr lang="en-US" baseline="30000" dirty="0"/>
              <a:t>−1</a:t>
            </a:r>
            <a:endParaRPr lang="en-US" dirty="0"/>
          </a:p>
          <a:p>
            <a:pPr lvl="2">
              <a:lnSpc>
                <a:spcPct val="150000"/>
              </a:lnSpc>
              <a:buNone/>
            </a:pPr>
            <a:r>
              <a:rPr lang="en-US" dirty="0"/>
              <a:t>Protein—4 kcal·g</a:t>
            </a:r>
            <a:r>
              <a:rPr lang="en-US" baseline="30000" dirty="0"/>
              <a:t>−1</a:t>
            </a:r>
            <a:r>
              <a:rPr lang="en-US" dirty="0"/>
              <a:t>	</a:t>
            </a:r>
          </a:p>
          <a:p>
            <a:pPr>
              <a:lnSpc>
                <a:spcPct val="150000"/>
              </a:lnSpc>
            </a:pPr>
            <a:r>
              <a:rPr lang="en-US" dirty="0"/>
              <a:t>Example based on caloric equivalent</a:t>
            </a:r>
          </a:p>
        </p:txBody>
      </p:sp>
      <p:sp>
        <p:nvSpPr>
          <p:cNvPr id="3" name="Title 7"/>
          <p:cNvSpPr txBox="1">
            <a:spLocks/>
          </p:cNvSpPr>
          <p:nvPr/>
        </p:nvSpPr>
        <p:spPr>
          <a:xfrm>
            <a:off x="142457" y="406464"/>
            <a:ext cx="8524875" cy="500367"/>
          </a:xfrm>
          <a:prstGeom prst="rect">
            <a:avLst/>
          </a:prstGeom>
        </p:spPr>
        <p:txBody>
          <a:bodyPr/>
          <a:lstStyle/>
          <a:p>
            <a:pPr algn="l" eaLnBrk="1" hangingPunct="1">
              <a:defRPr/>
            </a:pPr>
            <a:r>
              <a:rPr lang="en-US" sz="2800" b="1" kern="0" dirty="0">
                <a:solidFill>
                  <a:srgbClr val="0066CC"/>
                </a:solidFill>
                <a:latin typeface="+mj-lt"/>
              </a:rPr>
              <a:t>Estimation of Caloric Expenditure (cont.)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6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6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36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6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36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36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6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36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36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36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36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36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6578" grpId="0" build="p" autoUpdateAnimBg="0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6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42419" y="1435877"/>
            <a:ext cx="8324913" cy="4588629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US" b="1" dirty="0"/>
              <a:t>Caloric Equivalent</a:t>
            </a:r>
            <a:r>
              <a:rPr lang="en-US" dirty="0"/>
              <a:t>—The number of kilocalories produced per liter of oxygen consumed</a:t>
            </a:r>
          </a:p>
          <a:p>
            <a:pPr>
              <a:lnSpc>
                <a:spcPct val="200000"/>
              </a:lnSpc>
            </a:pPr>
            <a:r>
              <a:rPr lang="en-US" b="1" dirty="0"/>
              <a:t>Caloric Cost</a:t>
            </a:r>
            <a:r>
              <a:rPr lang="en-US" dirty="0"/>
              <a:t>—Energy expenditure of an activity performed for a specific period of time</a:t>
            </a:r>
          </a:p>
        </p:txBody>
      </p:sp>
      <p:sp>
        <p:nvSpPr>
          <p:cNvPr id="3" name="Title 7"/>
          <p:cNvSpPr txBox="1">
            <a:spLocks/>
          </p:cNvSpPr>
          <p:nvPr/>
        </p:nvSpPr>
        <p:spPr>
          <a:xfrm>
            <a:off x="142457" y="393584"/>
            <a:ext cx="8524875" cy="500367"/>
          </a:xfrm>
          <a:prstGeom prst="rect">
            <a:avLst/>
          </a:prstGeom>
        </p:spPr>
        <p:txBody>
          <a:bodyPr/>
          <a:lstStyle/>
          <a:p>
            <a:pPr algn="l" eaLnBrk="1" hangingPunct="1">
              <a:defRPr/>
            </a:pPr>
            <a:r>
              <a:rPr lang="en-US" sz="2800" b="1" kern="0" dirty="0">
                <a:solidFill>
                  <a:srgbClr val="0066CC"/>
                </a:solidFill>
                <a:latin typeface="+mj-lt"/>
              </a:rPr>
              <a:t>Estimation of Caloric Expenditure (cont.)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8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8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38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8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8626" grpId="0" build="p" autoUpdateAnimBg="0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6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30200" y="1405911"/>
            <a:ext cx="8613775" cy="4479988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en-US" b="1" dirty="0"/>
              <a:t>Caloric cost (kcal/min) </a:t>
            </a:r>
            <a:r>
              <a:rPr lang="en-US" dirty="0"/>
              <a:t>=</a:t>
            </a:r>
          </a:p>
          <a:p>
            <a:pPr>
              <a:lnSpc>
                <a:spcPct val="150000"/>
              </a:lnSpc>
              <a:buNone/>
            </a:pPr>
            <a:r>
              <a:rPr lang="en-US" dirty="0"/>
              <a:t>		O</a:t>
            </a:r>
            <a:r>
              <a:rPr lang="en-US" baseline="-25000" dirty="0"/>
              <a:t>2</a:t>
            </a:r>
            <a:r>
              <a:rPr lang="en-US" dirty="0"/>
              <a:t> consumed (L/min) × caloric equivalent (kcal/LO</a:t>
            </a:r>
            <a:r>
              <a:rPr lang="en-US" baseline="-25000" dirty="0"/>
              <a:t>2</a:t>
            </a:r>
            <a:r>
              <a:rPr lang="en-US" dirty="0"/>
              <a:t>)</a:t>
            </a:r>
          </a:p>
          <a:p>
            <a:pPr>
              <a:lnSpc>
                <a:spcPct val="150000"/>
              </a:lnSpc>
              <a:buNone/>
            </a:pPr>
            <a:r>
              <a:rPr lang="en-US" b="1" dirty="0"/>
              <a:t>Given:</a:t>
            </a:r>
          </a:p>
          <a:p>
            <a:pPr>
              <a:lnSpc>
                <a:spcPct val="150000"/>
              </a:lnSpc>
              <a:buNone/>
            </a:pPr>
            <a:r>
              <a:rPr lang="en-US" dirty="0"/>
              <a:t>		RER = 0.91</a:t>
            </a:r>
          </a:p>
          <a:p>
            <a:pPr>
              <a:lnSpc>
                <a:spcPct val="150000"/>
              </a:lnSpc>
              <a:buNone/>
            </a:pPr>
            <a:r>
              <a:rPr lang="en-US" dirty="0"/>
              <a:t>		O</a:t>
            </a:r>
            <a:r>
              <a:rPr lang="en-US" baseline="-25000" dirty="0"/>
              <a:t>2</a:t>
            </a:r>
            <a:r>
              <a:rPr lang="en-US" dirty="0"/>
              <a:t> consumed = 2.15 L/min</a:t>
            </a:r>
          </a:p>
          <a:p>
            <a:pPr>
              <a:lnSpc>
                <a:spcPct val="150000"/>
              </a:lnSpc>
            </a:pPr>
            <a:r>
              <a:rPr lang="en-US" dirty="0"/>
              <a:t>Calculate caloric cost for 30 minutes of exercise</a:t>
            </a:r>
          </a:p>
        </p:txBody>
      </p:sp>
      <p:sp>
        <p:nvSpPr>
          <p:cNvPr id="3" name="Title 7"/>
          <p:cNvSpPr txBox="1">
            <a:spLocks/>
          </p:cNvSpPr>
          <p:nvPr/>
        </p:nvSpPr>
        <p:spPr>
          <a:xfrm>
            <a:off x="142458" y="419342"/>
            <a:ext cx="8524875" cy="500367"/>
          </a:xfrm>
          <a:prstGeom prst="rect">
            <a:avLst/>
          </a:prstGeom>
        </p:spPr>
        <p:txBody>
          <a:bodyPr/>
          <a:lstStyle/>
          <a:p>
            <a:pPr algn="l" eaLnBrk="1" hangingPunct="1">
              <a:defRPr/>
            </a:pPr>
            <a:r>
              <a:rPr lang="en-US" sz="2800" b="1" kern="0" dirty="0">
                <a:solidFill>
                  <a:srgbClr val="0066CC"/>
                </a:solidFill>
                <a:latin typeface="+mj-lt"/>
              </a:rPr>
              <a:t>Estimation of Caloric Expenditure (cont.)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0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0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0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0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40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40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40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40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40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40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40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40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0674" grpId="0" build="p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92644" y="1392395"/>
            <a:ext cx="8424501" cy="4507149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en-US" b="1" dirty="0"/>
              <a:t>The caloric equivalent for an RER of 0.91 is</a:t>
            </a:r>
          </a:p>
          <a:p>
            <a:pPr>
              <a:lnSpc>
                <a:spcPct val="150000"/>
              </a:lnSpc>
              <a:buNone/>
            </a:pPr>
            <a:r>
              <a:rPr lang="en-US" dirty="0"/>
              <a:t>		4.936 kcal/LO</a:t>
            </a:r>
            <a:r>
              <a:rPr lang="en-US" baseline="-25000" dirty="0"/>
              <a:t>2</a:t>
            </a:r>
            <a:r>
              <a:rPr lang="en-US" dirty="0"/>
              <a:t> (see Table 5.4)</a:t>
            </a:r>
          </a:p>
          <a:p>
            <a:pPr>
              <a:lnSpc>
                <a:spcPct val="150000"/>
              </a:lnSpc>
              <a:buNone/>
            </a:pPr>
            <a:r>
              <a:rPr lang="en-US" dirty="0"/>
              <a:t>		2.15 O</a:t>
            </a:r>
            <a:r>
              <a:rPr lang="en-US" baseline="-25000" dirty="0"/>
              <a:t>2</a:t>
            </a:r>
            <a:r>
              <a:rPr lang="en-US" dirty="0"/>
              <a:t>/min × 4.936 kcal/LO</a:t>
            </a:r>
            <a:r>
              <a:rPr lang="en-US" baseline="-25000" dirty="0"/>
              <a:t>2</a:t>
            </a:r>
            <a:r>
              <a:rPr lang="en-US" dirty="0"/>
              <a:t> = 10.61 kcal/min</a:t>
            </a:r>
          </a:p>
          <a:p>
            <a:pPr>
              <a:lnSpc>
                <a:spcPct val="150000"/>
              </a:lnSpc>
              <a:buNone/>
            </a:pPr>
            <a:endParaRPr lang="en-US" dirty="0"/>
          </a:p>
          <a:p>
            <a:pPr>
              <a:lnSpc>
                <a:spcPct val="150000"/>
              </a:lnSpc>
              <a:buNone/>
            </a:pPr>
            <a:r>
              <a:rPr lang="en-US" dirty="0"/>
              <a:t>		10.61 kcal/min × 30 min = 318.3 kcal</a:t>
            </a:r>
          </a:p>
        </p:txBody>
      </p:sp>
      <p:sp>
        <p:nvSpPr>
          <p:cNvPr id="3" name="Title 7"/>
          <p:cNvSpPr txBox="1">
            <a:spLocks/>
          </p:cNvSpPr>
          <p:nvPr/>
        </p:nvSpPr>
        <p:spPr>
          <a:xfrm>
            <a:off x="142458" y="354939"/>
            <a:ext cx="8524875" cy="500367"/>
          </a:xfrm>
          <a:prstGeom prst="rect">
            <a:avLst/>
          </a:prstGeom>
        </p:spPr>
        <p:txBody>
          <a:bodyPr/>
          <a:lstStyle/>
          <a:p>
            <a:pPr algn="l" eaLnBrk="1" hangingPunct="1">
              <a:defRPr/>
            </a:pPr>
            <a:r>
              <a:rPr lang="en-US" sz="2800" b="1" kern="0" dirty="0">
                <a:solidFill>
                  <a:srgbClr val="0066CC"/>
                </a:solidFill>
                <a:latin typeface="+mj-lt"/>
              </a:rPr>
              <a:t>Estimation of Caloric Expenditure (cont.)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2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2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2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2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42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42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42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42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22" grpId="0" build="p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7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0318" y="1447613"/>
            <a:ext cx="8460715" cy="402935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MET—A unit that represents the metabolic equivalent in multiples of resting rate oxygen consumption of any given activity</a:t>
            </a:r>
          </a:p>
          <a:p>
            <a:pPr>
              <a:lnSpc>
                <a:spcPct val="150000"/>
              </a:lnSpc>
              <a:buNone/>
            </a:pPr>
            <a:r>
              <a:rPr lang="en-US" dirty="0"/>
              <a:t>			MET = O</a:t>
            </a:r>
            <a:r>
              <a:rPr lang="en-US" baseline="-25000" dirty="0"/>
              <a:t>2</a:t>
            </a:r>
            <a:r>
              <a:rPr lang="en-US" dirty="0"/>
              <a:t> consumed/3.5</a:t>
            </a:r>
          </a:p>
          <a:p>
            <a:pPr>
              <a:lnSpc>
                <a:spcPct val="150000"/>
              </a:lnSpc>
              <a:buNone/>
            </a:pPr>
            <a:r>
              <a:rPr lang="en-US" dirty="0"/>
              <a:t>			1 MET = 1 kcal/kg/hr</a:t>
            </a:r>
          </a:p>
        </p:txBody>
      </p:sp>
      <p:sp>
        <p:nvSpPr>
          <p:cNvPr id="3" name="Title 7"/>
          <p:cNvSpPr txBox="1">
            <a:spLocks/>
          </p:cNvSpPr>
          <p:nvPr/>
        </p:nvSpPr>
        <p:spPr>
          <a:xfrm>
            <a:off x="270318" y="337688"/>
            <a:ext cx="8524875" cy="641771"/>
          </a:xfrm>
          <a:prstGeom prst="rect">
            <a:avLst/>
          </a:prstGeom>
        </p:spPr>
        <p:txBody>
          <a:bodyPr/>
          <a:lstStyle/>
          <a:p>
            <a:pPr algn="l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0066CC"/>
                </a:solidFill>
                <a:latin typeface="+mj-lt"/>
              </a:rPr>
              <a:t>Metabolic Equivalent (MET)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4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4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4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4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44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44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4770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714" y="465468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III. Field Estimates of Energy Expenditure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5350" y="1390737"/>
            <a:ext cx="8433554" cy="4108796"/>
          </a:xfrm>
        </p:spPr>
        <p:txBody>
          <a:bodyPr/>
          <a:lstStyle/>
          <a:p>
            <a:pPr marL="685800" indent="-676275" eaLnBrk="1" hangingPunct="1">
              <a:lnSpc>
                <a:spcPct val="100000"/>
              </a:lnSpc>
              <a:buNone/>
              <a:tabLst>
                <a:tab pos="1082675" algn="l"/>
                <a:tab pos="3538538" algn="l"/>
              </a:tabLst>
            </a:pPr>
            <a:r>
              <a:rPr lang="en-US" b="1" dirty="0">
                <a:ea typeface="ＭＳ Ｐゴシック" charset="-128"/>
              </a:rPr>
              <a:t>A. Metabolic Calculations</a:t>
            </a:r>
          </a:p>
          <a:p>
            <a:pPr marL="685800" indent="-676275" eaLnBrk="1" hangingPunct="1">
              <a:lnSpc>
                <a:spcPct val="100000"/>
              </a:lnSpc>
              <a:buNone/>
              <a:tabLst>
                <a:tab pos="1082675" algn="l"/>
                <a:tab pos="3538538" algn="l"/>
              </a:tabLst>
            </a:pPr>
            <a:r>
              <a:rPr lang="en-US" b="1" dirty="0">
                <a:ea typeface="ＭＳ Ｐゴシック" charset="-128"/>
              </a:rPr>
              <a:t>Known oxygen cost for steady state:</a:t>
            </a:r>
          </a:p>
          <a:p>
            <a:pPr marL="685800" indent="-676275" eaLnBrk="1" hangingPunct="1">
              <a:lnSpc>
                <a:spcPct val="100000"/>
              </a:lnSpc>
              <a:spcAft>
                <a:spcPct val="25000"/>
              </a:spcAft>
              <a:buFontTx/>
              <a:buNone/>
              <a:tabLst>
                <a:tab pos="1082675" algn="l"/>
                <a:tab pos="3538538" algn="l"/>
              </a:tabLst>
            </a:pPr>
            <a:r>
              <a:rPr lang="en-US" dirty="0">
                <a:ea typeface="ＭＳ Ｐゴシック" charset="-128"/>
              </a:rPr>
              <a:t>		Rest	3.5 mL/kg/min</a:t>
            </a:r>
          </a:p>
          <a:p>
            <a:pPr marL="685800" indent="-676275" eaLnBrk="1" hangingPunct="1">
              <a:lnSpc>
                <a:spcPct val="100000"/>
              </a:lnSpc>
              <a:spcAft>
                <a:spcPct val="25000"/>
              </a:spcAft>
              <a:buFontTx/>
              <a:buNone/>
              <a:tabLst>
                <a:tab pos="1082675" algn="l"/>
                <a:tab pos="3538538" algn="l"/>
              </a:tabLst>
            </a:pPr>
            <a:r>
              <a:rPr lang="en-US" dirty="0">
                <a:ea typeface="ＭＳ Ｐゴシック" charset="-128"/>
              </a:rPr>
              <a:t>		Walking	</a:t>
            </a:r>
            <a:r>
              <a:rPr lang="en-US" dirty="0"/>
              <a:t>0</a:t>
            </a:r>
            <a:r>
              <a:rPr lang="en-US" dirty="0">
                <a:ea typeface="ＭＳ Ｐゴシック" charset="-128"/>
              </a:rPr>
              <a:t>.1 mL/kg/min for each m/min</a:t>
            </a:r>
          </a:p>
          <a:p>
            <a:pPr marL="685800" indent="-676275" eaLnBrk="1" hangingPunct="1">
              <a:lnSpc>
                <a:spcPct val="100000"/>
              </a:lnSpc>
              <a:spcAft>
                <a:spcPct val="25000"/>
              </a:spcAft>
              <a:buFontTx/>
              <a:buNone/>
              <a:tabLst>
                <a:tab pos="1082675" algn="l"/>
                <a:tab pos="3538538" algn="l"/>
              </a:tabLst>
            </a:pPr>
            <a:r>
              <a:rPr lang="en-US" dirty="0">
                <a:ea typeface="ＭＳ Ｐゴシック" charset="-128"/>
              </a:rPr>
              <a:t>		Running	</a:t>
            </a:r>
            <a:r>
              <a:rPr lang="en-US" dirty="0"/>
              <a:t>0</a:t>
            </a:r>
            <a:r>
              <a:rPr lang="en-US" dirty="0">
                <a:ea typeface="ＭＳ Ｐゴシック" charset="-128"/>
              </a:rPr>
              <a:t>.2 mL/kg/min for each m/min</a:t>
            </a:r>
          </a:p>
          <a:p>
            <a:pPr marL="685800" indent="-676275" eaLnBrk="1" hangingPunct="1">
              <a:lnSpc>
                <a:spcPct val="100000"/>
              </a:lnSpc>
              <a:spcAft>
                <a:spcPct val="25000"/>
              </a:spcAft>
              <a:buFontTx/>
              <a:buNone/>
              <a:tabLst>
                <a:tab pos="1082675" algn="l"/>
                <a:tab pos="3538538" algn="l"/>
              </a:tabLst>
            </a:pPr>
            <a:r>
              <a:rPr lang="en-US" dirty="0">
                <a:ea typeface="ＭＳ Ｐゴシック" charset="-128"/>
              </a:rPr>
              <a:t>		Vertical rise	1.8 mL/kg/min for each m/min</a:t>
            </a:r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38" y="1350448"/>
            <a:ext cx="8270592" cy="3686175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en-US" b="1" dirty="0">
                <a:ea typeface="ＭＳ Ｐゴシック" charset="-128"/>
              </a:rPr>
              <a:t>B. Motion Sensors and Accelerometers</a:t>
            </a:r>
          </a:p>
          <a:p>
            <a:pPr>
              <a:lnSpc>
                <a:spcPct val="150000"/>
              </a:lnSpc>
              <a:buNone/>
            </a:pPr>
            <a:endParaRPr lang="en-US" b="1" dirty="0">
              <a:ea typeface="ＭＳ Ｐゴシック" charset="-128"/>
            </a:endParaRPr>
          </a:p>
          <a:p>
            <a:pPr>
              <a:lnSpc>
                <a:spcPct val="150000"/>
              </a:lnSpc>
              <a:buNone/>
            </a:pPr>
            <a:r>
              <a:rPr lang="en-US" b="1" dirty="0">
                <a:ea typeface="ＭＳ Ｐゴシック" charset="-128"/>
              </a:rPr>
              <a:t>C. Activity Recalls and Questionnaires</a:t>
            </a:r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32440" y="229167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III. Field Estimates of Energy Expenditure (cont.)</a:t>
            </a:r>
            <a:endParaRPr lang="en-US" dirty="0"/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30017" y="377100"/>
            <a:ext cx="8524875" cy="387798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IV. Efficiency and Economy</a:t>
            </a:r>
          </a:p>
        </p:txBody>
      </p:sp>
      <p:sp>
        <p:nvSpPr>
          <p:cNvPr id="5509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9671" y="1439832"/>
            <a:ext cx="8261539" cy="4326078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en-US" b="1" dirty="0"/>
              <a:t>A. Efficiency</a:t>
            </a:r>
          </a:p>
          <a:p>
            <a:pPr>
              <a:lnSpc>
                <a:spcPct val="150000"/>
              </a:lnSpc>
            </a:pPr>
            <a:r>
              <a:rPr lang="en-US" b="1" dirty="0"/>
              <a:t>Mechanical Efficiency</a:t>
            </a:r>
            <a:r>
              <a:rPr lang="en-US" dirty="0"/>
              <a:t>—The percentage of energy input that appears as useful external work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Gross efficiency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Net efficiency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Delta efficiency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0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0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50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50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50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50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9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509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509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50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50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0914" grpId="0" build="p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54937" y="1343940"/>
            <a:ext cx="8460715" cy="4461881"/>
          </a:xfrm>
        </p:spPr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en-US" b="1" dirty="0"/>
              <a:t>B. Economy of Walking and Running</a:t>
            </a:r>
          </a:p>
          <a:p>
            <a:pPr marL="1038225" lvl="1" indent="-457200">
              <a:lnSpc>
                <a:spcPct val="200000"/>
              </a:lnSpc>
              <a:buFont typeface="+mj-lt"/>
              <a:buAutoNum type="arabicPeriod"/>
            </a:pPr>
            <a:r>
              <a:rPr lang="en-US" dirty="0"/>
              <a:t>Male-Female Differences in Economy</a:t>
            </a:r>
          </a:p>
          <a:p>
            <a:pPr marL="1038225" lvl="1" indent="-457200">
              <a:lnSpc>
                <a:spcPct val="200000"/>
              </a:lnSpc>
              <a:buFont typeface="+mj-lt"/>
              <a:buAutoNum type="arabicPeriod"/>
            </a:pPr>
            <a:r>
              <a:rPr lang="en-US" dirty="0"/>
              <a:t>Economy in Children and Adolescents</a:t>
            </a:r>
          </a:p>
          <a:p>
            <a:pPr marL="1038225" lvl="1" indent="-457200">
              <a:lnSpc>
                <a:spcPct val="200000"/>
              </a:lnSpc>
              <a:buFont typeface="+mj-lt"/>
              <a:buAutoNum type="arabicPeriod"/>
            </a:pPr>
            <a:r>
              <a:rPr lang="en-US" dirty="0"/>
              <a:t>Economy in Older Adults</a:t>
            </a:r>
          </a:p>
        </p:txBody>
      </p:sp>
      <p:sp>
        <p:nvSpPr>
          <p:cNvPr id="3" name="Title 5"/>
          <p:cNvSpPr>
            <a:spLocks noGrp="1"/>
          </p:cNvSpPr>
          <p:nvPr>
            <p:ph type="title"/>
          </p:nvPr>
        </p:nvSpPr>
        <p:spPr>
          <a:xfrm>
            <a:off x="268653" y="420380"/>
            <a:ext cx="8524875" cy="387798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IV. Efficiency and Economy (cont.)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2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2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52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52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5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5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52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52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62" grpId="0" build="p" autoUpdateAnimBg="0" advAuto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/>
          <p:cNvSpPr txBox="1">
            <a:spLocks/>
          </p:cNvSpPr>
          <p:nvPr/>
        </p:nvSpPr>
        <p:spPr>
          <a:xfrm>
            <a:off x="291242" y="149923"/>
            <a:ext cx="8524875" cy="873615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Economy of Walking and Running for Children versus Adults</a:t>
            </a:r>
            <a:endParaRPr lang="en-US" sz="2800" dirty="0">
              <a:solidFill>
                <a:srgbClr val="0066CC"/>
              </a:solidFill>
              <a:latin typeface="+mj-lt"/>
            </a:endParaRPr>
          </a:p>
        </p:txBody>
      </p:sp>
      <p:pic>
        <p:nvPicPr>
          <p:cNvPr id="13314" name="Picture 2" descr="\\172.24.161.56\lww\01_Logistics\Plowman5e_9781496323187\13_Ancillaries\1_Input\PPTs\JPEG updated arts\Plowman-PPT-03\Ch04\Plowman5e-ch004-image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6976" y="1442985"/>
            <a:ext cx="6627043" cy="3403469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0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52903" y="1302493"/>
            <a:ext cx="8370181" cy="4110460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/>
              <a:t>High basal metabolic rate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/>
              <a:t>Large surface area/mass ratio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/>
              <a:t>Immature running mechanics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/>
              <a:t>Less efficient ventilation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/>
              <a:t>Decreased anaerobic capacity</a:t>
            </a:r>
          </a:p>
        </p:txBody>
      </p:sp>
      <p:sp>
        <p:nvSpPr>
          <p:cNvPr id="3" name="Title 5"/>
          <p:cNvSpPr txBox="1">
            <a:spLocks/>
          </p:cNvSpPr>
          <p:nvPr/>
        </p:nvSpPr>
        <p:spPr>
          <a:xfrm>
            <a:off x="275557" y="127880"/>
            <a:ext cx="8524875" cy="873615"/>
          </a:xfrm>
          <a:prstGeom prst="rect">
            <a:avLst/>
          </a:prstGeom>
        </p:spPr>
        <p:txBody>
          <a:bodyPr/>
          <a:lstStyle/>
          <a:p>
            <a:pPr algn="l">
              <a:buNone/>
            </a:pPr>
            <a:r>
              <a:rPr lang="en-US" sz="2800" b="1" dirty="0">
                <a:solidFill>
                  <a:srgbClr val="0066CC"/>
                </a:solidFill>
                <a:latin typeface="+mj-lt"/>
              </a:rPr>
              <a:t>Factors Affecting Lower Economy in Children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7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7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57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57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570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570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570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570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570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570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7058" grpId="0" build="p" autoUpdateAnimBg="0" advAuto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405" y="207989"/>
            <a:ext cx="8524875" cy="775597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V. Practical Application of Economy Information</a:t>
            </a:r>
          </a:p>
        </p:txBody>
      </p:sp>
      <p:pic>
        <p:nvPicPr>
          <p:cNvPr id="14339" name="Picture 3" descr="\\172.24.161.56\lww\01_Logistics\Plowman5e_9781496323187\13_Ancillaries\1_Input\PPTs\JPEG updated arts\Plowman-PPT-03\Ch04\Table 4.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3951" y="1389825"/>
            <a:ext cx="7004116" cy="3286664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678" y="227535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V. Practical Application of Economy Information (cont.)</a:t>
            </a:r>
            <a:endParaRPr lang="en-US" dirty="0"/>
          </a:p>
        </p:txBody>
      </p:sp>
      <p:pic>
        <p:nvPicPr>
          <p:cNvPr id="15363" name="Picture 3" descr="\\172.24.161.56\lww\01_Logistics\Plowman5e_9781496323187\13_Ancillaries\1_Input\PPTs\JPEG updated arts\Plowman-PPT-03\Ch04\Plowman5e-ch004-image01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5320" y="2049043"/>
            <a:ext cx="5128181" cy="3365369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3028</TotalTime>
  <Words>706</Words>
  <Application>Microsoft Macintosh PowerPoint</Application>
  <PresentationFormat>On-screen Show (4:3)</PresentationFormat>
  <Paragraphs>121</Paragraphs>
  <Slides>29</Slides>
  <Notes>23</Notes>
  <HiddenSlides>2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Times</vt:lpstr>
      <vt:lpstr>Times New Roman</vt:lpstr>
      <vt:lpstr>Verdana</vt:lpstr>
      <vt:lpstr>LWW TEMPLATE</vt:lpstr>
      <vt:lpstr>PowerPoint Presentation</vt:lpstr>
      <vt:lpstr>I. Laboratory Measurement</vt:lpstr>
      <vt:lpstr>Measurement of Aerobic Metabolism</vt:lpstr>
      <vt:lpstr>II. Aerobic Exercise Response</vt:lpstr>
      <vt:lpstr>Oxygen Consumption Responses to Various Exercises</vt:lpstr>
      <vt:lpstr>PowerPoint Presentation</vt:lpstr>
      <vt:lpstr>Oxygen Consumption Responses to Various Exercises (cont.)</vt:lpstr>
      <vt:lpstr>Oxygen Consumption Responses to Various Exercises (cont.)</vt:lpstr>
      <vt:lpstr>PowerPoint Presentation</vt:lpstr>
      <vt:lpstr>Respiratory and Metabolic Responses to Heavy Static Exercise</vt:lpstr>
      <vt:lpstr>Aerobic Contribution to Dynamic Resistance Exercise</vt:lpstr>
      <vt:lpstr>Summary: VO2—Aerobic Exercise</vt:lpstr>
      <vt:lpstr>II. Aerobic Exercise Response (cont.)</vt:lpstr>
      <vt:lpstr>PowerPoint Presentation</vt:lpstr>
      <vt:lpstr>Estimation of Caloric Expenditure (cont.)</vt:lpstr>
      <vt:lpstr>Summary of VO2 and RER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III. Field Estimates of Energy Expenditure</vt:lpstr>
      <vt:lpstr>III. Field Estimates of Energy Expenditure (cont.)</vt:lpstr>
      <vt:lpstr>IV. Efficiency and Economy</vt:lpstr>
      <vt:lpstr>IV. Efficiency and Economy (cont.)</vt:lpstr>
      <vt:lpstr>PowerPoint Presentation</vt:lpstr>
      <vt:lpstr>PowerPoint Presentation</vt:lpstr>
      <vt:lpstr>V. Practical Application of Economy Information</vt:lpstr>
      <vt:lpstr>V. Practical Application of Economy Information (cont.)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388</cp:revision>
  <cp:lastPrinted>2001-01-03T19:47:24Z</cp:lastPrinted>
  <dcterms:created xsi:type="dcterms:W3CDTF">2001-02-15T19:07:27Z</dcterms:created>
  <dcterms:modified xsi:type="dcterms:W3CDTF">2022-02-07T22:02:09Z</dcterms:modified>
</cp:coreProperties>
</file>