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ags/tag11.xml" ContentType="application/vnd.openxmlformats-officedocument.presentationml.tags+xml"/>
  <Override PartName="/ppt/notesSlides/notesSlide13.xml" ContentType="application/vnd.openxmlformats-officedocument.presentationml.notesSlide+xml"/>
  <Override PartName="/ppt/tags/tag12.xml" ContentType="application/vnd.openxmlformats-officedocument.presentationml.tags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69" y="9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552D32-B960-4E78-B4B4-D815CAEAD146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B83940-3859-43EB-8756-9871CF2E3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007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6CA9A529-8FB2-432A-B671-580D9FC535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A1F08633-8F2F-4C5C-BAC6-2DF5184AB2F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D0273FAD-2AF1-4DC5-B809-0155EC8708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4451E7-41D5-4634-BC05-F95B886A79F1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02611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8D333A38-3F64-455E-A95F-57EEC4F4FA1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97651DCF-B7DE-4E69-8755-6348D2B7818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D141A447-1B18-4B4D-8522-389149E3C9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2D7FCA-3596-434C-ACBB-96B4A314D87F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64596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FC1AC3A7-0E62-4D4D-A52B-75DE5F0FD0E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69123F00-6C1A-4880-8348-DCA50DD0FA0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84B6681B-E71A-4213-9BE1-3BAE5006EF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6F87A2-7B6C-4F5C-90C9-26311F840F69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77526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1B9F7161-6E86-44D0-B1B2-5BC1A1212F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0E02564B-6514-467B-95EB-C0B2DFE655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89420CB0-FA72-46F5-B28F-A88B1471A2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325D7C5-3990-46C1-BF86-17588A058FEC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00161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B04CBB39-5578-427D-9794-8044401E5A6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C5F59EBD-8DA0-45BC-A913-71FE24D6C6A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A9792284-41BC-43AE-8342-C32B5CD94E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E9054DD-17FD-4663-A447-28C1A0157F42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2914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FAE50FEE-0A6C-41FD-BF6F-13DDAD2C39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9E585253-D335-4C1A-9C52-8BF8BB61D45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C8E81FC6-FDD6-49C9-BB3A-2B2472BA8B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29B567-261D-424A-9408-CB0FD546E540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042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99D4672E-1291-4DE8-A5BB-8DF74ACAAD6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8C6ADC91-BFBD-4035-8669-AD8A4A32087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B59BC48F-121A-485F-A2FC-344C94E1D9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39AC87-2E49-4477-B57F-3645428CD443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89545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FAA686A7-255B-4E3F-B2C3-7DCE859EF5D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7A8D3A97-E720-463B-8158-2A92F50791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1BFE1183-45F9-4D6D-AEB4-020DE49D96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32EBEE-4A87-4129-A667-622EC830CA57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69252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2F61CD20-0E4F-4741-9772-0351235BC37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7928848B-F019-4DDB-9374-5CE382A0E9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34B5EBE1-B6F0-471C-B76E-55D2FF9435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5FF8ABC-CF54-46DD-B96D-F9A2B781B22A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06905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54BF3470-37E6-48D8-A305-9423C49201F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E9A8CAA9-89ED-4925-98C7-3FA752842F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1E3F5B3E-9BE6-492C-B0BD-7C81E5D354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9742BD-7106-4966-A11D-F52822BDE197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151458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BE717B9F-AFF7-40C7-90A7-1B8334E231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6EB3974D-A255-4E18-B7F1-896065ACAB2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5A8018EA-6185-40BD-925A-E8BFCEA4EA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79AF7C-EDB7-4970-9A3F-68919D1B7B35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72245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5CCF429E-07F7-4655-8471-8696C488CA7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FB42F964-B039-4A15-A746-3BFCE67469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FFF97D1F-1591-4555-AFF6-B6414941CB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94B49D7-E38F-4CBE-BA60-4667EA4EDB91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49491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1D1B1B67-2F2C-48BD-87AC-10A8EC1345F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A2A9DEC9-9F12-47B7-8AB9-5C7FB4E706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80315CEE-DB89-40FD-A520-2CF457BF7A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BFDAF3-7F53-4BCA-88FC-63C4058F65A1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85813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4881D728-61CC-44CD-B9A6-A6E2F5BFFA7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B4F6A7F7-F5B3-499B-B23F-F81DDF0D8E2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7C84E4D7-AFDB-43B1-A8E5-78C10E15FD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1B0423B-E952-482D-A615-79DC8D5D7ABE}" type="slidenum">
              <a:rPr lang="en-US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45124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11/3/2020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4" Type="http://schemas.openxmlformats.org/officeDocument/2006/relationships/hyperlink" Target="https://www.youtube.com/watch?v=t8XMeocLfl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mpareyourcountry.org/adult-skills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gov.wales/consultations/education/nlnf/?lang=en" TargetMode="External"/><Relationship Id="rId2" Type="http://schemas.openxmlformats.org/officeDocument/2006/relationships/hyperlink" Target="http://www.thersa.org/events/rsaanimate/animate/rsa-animate-changing-paradigm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ales.gov.uk/consultations/education/nlnf/?lang=e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60326A6B-BCE6-47EF-8F41-55864D2B06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43078" y="733872"/>
            <a:ext cx="4534667" cy="2696661"/>
          </a:xfrm>
        </p:spPr>
        <p:txBody>
          <a:bodyPr rtlCol="0">
            <a:normAutofit fontScale="90000"/>
          </a:bodyPr>
          <a:lstStyle/>
          <a:p>
            <a:pPr algn="ctr" defTabSz="457207">
              <a:defRPr/>
            </a:pPr>
            <a:r>
              <a:rPr lang="en-GB" sz="4000" dirty="0"/>
              <a:t>SJIE5001/C</a:t>
            </a:r>
            <a:r>
              <a:rPr lang="en-GB" dirty="0"/>
              <a:t> </a:t>
            </a:r>
            <a:br>
              <a:rPr lang="en-GB" dirty="0"/>
            </a:br>
            <a:r>
              <a:rPr lang="en-GB" sz="4400" dirty="0" err="1"/>
              <a:t>Rhifau’n</a:t>
            </a:r>
            <a:r>
              <a:rPr lang="en-GB" sz="4400" dirty="0"/>
              <a:t> </a:t>
            </a:r>
            <a:r>
              <a:rPr lang="en-GB" sz="4400" dirty="0" err="1"/>
              <a:t>Cyfri</a:t>
            </a:r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/>
              <a:t>Numbers Count</a:t>
            </a:r>
            <a:br>
              <a:rPr lang="en-GB" sz="4400" dirty="0"/>
            </a:br>
            <a:r>
              <a:rPr lang="en-GB" sz="4400" dirty="0" err="1"/>
              <a:t>Zahlen</a:t>
            </a:r>
            <a:r>
              <a:rPr lang="en-GB" sz="4400" dirty="0"/>
              <a:t> </a:t>
            </a:r>
            <a:r>
              <a:rPr lang="en-GB" sz="4400" dirty="0" err="1" smtClean="0"/>
              <a:t>Zaehlen</a:t>
            </a:r>
            <a:r>
              <a:rPr lang="en-GB" sz="4400" dirty="0" smtClean="0"/>
              <a:t/>
            </a:r>
            <a:br>
              <a:rPr lang="en-GB" sz="4400" dirty="0" smtClean="0"/>
            </a:br>
            <a:r>
              <a:rPr lang="en-GB" sz="4400" dirty="0" smtClean="0"/>
              <a:t>Session 1</a:t>
            </a:r>
            <a:endParaRPr lang="en-GB" sz="4400" i="1" dirty="0"/>
          </a:p>
        </p:txBody>
      </p:sp>
      <p:pic>
        <p:nvPicPr>
          <p:cNvPr id="6147" name="Picture 2">
            <a:extLst>
              <a:ext uri="{FF2B5EF4-FFF2-40B4-BE49-F238E27FC236}">
                <a16:creationId xmlns:a16="http://schemas.microsoft.com/office/drawing/2014/main" id="{8C22643D-CE0B-47D1-8137-69424B058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9324" y="1899812"/>
            <a:ext cx="3921125" cy="261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267891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C469E01A-EDDE-44AB-B3B6-D6AD2CE8DE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/>
              <a:t>Amcanion                           </a:t>
            </a:r>
            <a:br>
              <a:rPr lang="en-GB" altLang="en-US"/>
            </a:br>
            <a:r>
              <a:rPr lang="en-GB" altLang="en-US" i="1"/>
              <a:t>Aims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D09A6BA5-D916-4850-91CC-EB913306DCE6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2351089" y="2514600"/>
            <a:ext cx="3298825" cy="3741738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y-GB" altLang="en-US"/>
              <a:t>Gwella dealltwriaeth o gyd-destun gwleidyddol a chymdeithasol datblygu sgiliau rhifedd.</a:t>
            </a:r>
            <a:endParaRPr lang="en-GB" altLang="en-US"/>
          </a:p>
          <a:p>
            <a:r>
              <a:rPr lang="cy-GB" altLang="en-US"/>
              <a:t>Archwilio’u rôl o ran gwella dysgu a chyflawniad er mwyn codi lefelau rhifedd.</a:t>
            </a:r>
            <a:endParaRPr lang="en-GB" altLang="en-US"/>
          </a:p>
          <a:p>
            <a:endParaRPr lang="en-US" altLang="en-US" sz="2300"/>
          </a:p>
          <a:p>
            <a:endParaRPr lang="en-GB" altLang="en-US"/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CB1F4A52-70B7-44D8-B3B9-AE406A4087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5801" y="2514600"/>
            <a:ext cx="3298825" cy="3741738"/>
          </a:xfrm>
          <a:ln>
            <a:solidFill>
              <a:schemeClr val="accent3"/>
            </a:solidFill>
          </a:ln>
        </p:spPr>
        <p:txBody>
          <a:bodyPr rtlCol="0"/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/>
              <a:t>To improve understanding of the political and social context of developing numeracy skills.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/>
              <a:t>To explore own role in enhancing learning and achievement in order to raise levels of numeracy.</a:t>
            </a:r>
            <a:endParaRPr lang="en-US" altLang="en-US" dirty="0"/>
          </a:p>
        </p:txBody>
      </p:sp>
      <p:pic>
        <p:nvPicPr>
          <p:cNvPr id="7173" name="Picture 5" descr="C:\Users\Dave\AppData\Local\Microsoft\Windows\Temporary Internet Files\Content.IE5\UIPWL3EI\MC900383606[1].wmf">
            <a:extLst>
              <a:ext uri="{FF2B5EF4-FFF2-40B4-BE49-F238E27FC236}">
                <a16:creationId xmlns:a16="http://schemas.microsoft.com/office/drawing/2014/main" id="{2C6A95F9-0DF8-48FA-97D0-EF86B796F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539" y="5016501"/>
            <a:ext cx="1144587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1923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Placeholder 1">
            <a:extLst>
              <a:ext uri="{FF2B5EF4-FFF2-40B4-BE49-F238E27FC236}">
                <a16:creationId xmlns:a16="http://schemas.microsoft.com/office/drawing/2014/main" id="{E09CAE2F-BB3E-4623-92D5-6AA2818107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795685" y="1404669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961E3FBE-4036-42FD-9DC5-85DF7022921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650514" y="2481264"/>
            <a:ext cx="5324044" cy="3303588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y-GB" altLang="en-US" sz="2000" dirty="0"/>
              <a:t>Dadansoddi’n feirniadol safbwyntiau damcaniaethol a thueddiadau allweddol yn natblygiad strategaethau rhifedd ar draws holl gyfnodau’r system addysg</a:t>
            </a:r>
            <a:endParaRPr lang="en-GB" altLang="en-US" sz="2000" dirty="0"/>
          </a:p>
          <a:p>
            <a:endParaRPr lang="en-US" altLang="en-US" dirty="0"/>
          </a:p>
        </p:txBody>
      </p:sp>
      <p:sp>
        <p:nvSpPr>
          <p:cNvPr id="6148" name="Text Placeholder 2">
            <a:extLst>
              <a:ext uri="{FF2B5EF4-FFF2-40B4-BE49-F238E27FC236}">
                <a16:creationId xmlns:a16="http://schemas.microsoft.com/office/drawing/2014/main" id="{5439E3E8-7AFF-4440-B6F0-E301EB439F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5801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7171" name="Content Placeholder 6">
            <a:extLst>
              <a:ext uri="{FF2B5EF4-FFF2-40B4-BE49-F238E27FC236}">
                <a16:creationId xmlns:a16="http://schemas.microsoft.com/office/drawing/2014/main" id="{80480A2F-9F59-4345-8693-B879F17C4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063" y="2592958"/>
            <a:ext cx="5512577" cy="3303587"/>
          </a:xfrm>
          <a:ln>
            <a:solidFill>
              <a:schemeClr val="accent3"/>
            </a:solidFill>
          </a:ln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000" dirty="0"/>
              <a:t>Critically analyse theoretical perspectives and key trends in the development of numeracy strategies across all phases of the education system</a:t>
            </a:r>
          </a:p>
        </p:txBody>
      </p:sp>
      <p:pic>
        <p:nvPicPr>
          <p:cNvPr id="9223" name="Picture 5" descr="C:\Users\Dave\AppData\Local\Microsoft\Windows\Temporary Internet Files\Content.IE5\UWE5TFNU\MC900441914[1].wmf">
            <a:extLst>
              <a:ext uri="{FF2B5EF4-FFF2-40B4-BE49-F238E27FC236}">
                <a16:creationId xmlns:a16="http://schemas.microsoft.com/office/drawing/2014/main" id="{5D33EED4-8497-415D-9D9C-B87530B18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764" y="4868864"/>
            <a:ext cx="38004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3F6075F-82FE-4F7D-A289-41A1B2C79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Deilliannau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Learning Outcomes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4973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0CCD29-97D1-4358-9A71-24E8E5266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 defTabSz="457207">
              <a:defRPr/>
            </a:pPr>
            <a:r>
              <a:rPr lang="en-GB" sz="4400" dirty="0">
                <a:solidFill>
                  <a:srgbClr val="4E5B6F"/>
                </a:solidFill>
              </a:rPr>
              <a:t/>
            </a:r>
            <a:br>
              <a:rPr lang="en-GB" sz="4400" dirty="0">
                <a:solidFill>
                  <a:srgbClr val="4E5B6F"/>
                </a:solidFill>
              </a:rPr>
            </a:br>
            <a:r>
              <a:rPr lang="en-GB" sz="4400" dirty="0">
                <a:solidFill>
                  <a:srgbClr val="4E5B6F"/>
                </a:solidFill>
              </a:rPr>
              <a:t/>
            </a:r>
            <a:br>
              <a:rPr lang="en-GB" sz="4400" dirty="0">
                <a:solidFill>
                  <a:srgbClr val="4E5B6F"/>
                </a:solidFill>
              </a:rPr>
            </a:br>
            <a:r>
              <a:rPr lang="en-GB" sz="4400" dirty="0" err="1">
                <a:solidFill>
                  <a:srgbClr val="4E5B6F"/>
                </a:solidFill>
              </a:rPr>
              <a:t>Deilliannau</a:t>
            </a:r>
            <a:r>
              <a:rPr lang="en-GB" sz="4400" dirty="0">
                <a:solidFill>
                  <a:srgbClr val="4E5B6F"/>
                </a:solidFill>
              </a:rPr>
              <a:t> </a:t>
            </a:r>
            <a:r>
              <a:rPr lang="en-GB" sz="4400" dirty="0" err="1">
                <a:solidFill>
                  <a:srgbClr val="4E5B6F"/>
                </a:solidFill>
              </a:rPr>
              <a:t>Dysgu</a:t>
            </a:r>
            <a:r>
              <a:rPr lang="en-GB" sz="4400" dirty="0">
                <a:solidFill>
                  <a:srgbClr val="4E5B6F"/>
                </a:solidFill>
              </a:rPr>
              <a:t>                                </a:t>
            </a:r>
            <a:r>
              <a:rPr lang="en-GB" sz="4400" i="1" dirty="0">
                <a:solidFill>
                  <a:srgbClr val="4E5B6F"/>
                </a:solidFill>
              </a:rPr>
              <a:t>Learning Outcomes</a:t>
            </a:r>
            <a:r>
              <a:rPr lang="en-US" sz="5400" i="1" dirty="0">
                <a:solidFill>
                  <a:srgbClr val="4E5B6F"/>
                </a:solidFill>
              </a:rPr>
              <a:t/>
            </a:r>
            <a:br>
              <a:rPr lang="en-US" sz="5400" i="1" dirty="0">
                <a:solidFill>
                  <a:srgbClr val="4E5B6F"/>
                </a:solidFill>
              </a:rPr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7171" name="Text Placeholder 4">
            <a:extLst>
              <a:ext uri="{FF2B5EF4-FFF2-40B4-BE49-F238E27FC236}">
                <a16:creationId xmlns:a16="http://schemas.microsoft.com/office/drawing/2014/main" id="{752BABF3-EBCB-46DC-8A12-A0933FBD6D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51089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7173" name="Rectangle 3">
            <a:extLst>
              <a:ext uri="{FF2B5EF4-FFF2-40B4-BE49-F238E27FC236}">
                <a16:creationId xmlns:a16="http://schemas.microsoft.com/office/drawing/2014/main" id="{4A24FD7B-A94C-40E2-AD35-07730B7E766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97090" y="2660651"/>
            <a:ext cx="5073635" cy="2921000"/>
          </a:xfrm>
          <a:ln>
            <a:solidFill>
              <a:schemeClr val="accent1"/>
            </a:solidFill>
            <a:headEnd/>
            <a:tailEnd/>
          </a:ln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000" dirty="0"/>
              <a:t>Gwerthuso’n feirniadol y cysylltiadau rhwng rhifedd a meysydd eraill y cwricwlwm yn cynnwys meddwl yn greadigol</a:t>
            </a:r>
            <a:endParaRPr lang="en-GB" altLang="en-US" sz="2000" dirty="0"/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 sz="2800" dirty="0"/>
          </a:p>
        </p:txBody>
      </p:sp>
      <p:sp>
        <p:nvSpPr>
          <p:cNvPr id="7172" name="Text Placeholder 6">
            <a:extLst>
              <a:ext uri="{FF2B5EF4-FFF2-40B4-BE49-F238E27FC236}">
                <a16:creationId xmlns:a16="http://schemas.microsoft.com/office/drawing/2014/main" id="{CFDDDAE9-5A71-4ED3-8B48-665AE95963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5801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8195" name="Content Placeholder 6">
            <a:extLst>
              <a:ext uri="{FF2B5EF4-FFF2-40B4-BE49-F238E27FC236}">
                <a16:creationId xmlns:a16="http://schemas.microsoft.com/office/drawing/2014/main" id="{BF63758A-E90C-4A44-8340-358C6310B3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5801" y="2607732"/>
            <a:ext cx="5366559" cy="2921000"/>
          </a:xfrm>
          <a:ln>
            <a:solidFill>
              <a:schemeClr val="accent3"/>
            </a:solidFill>
          </a:ln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000" dirty="0"/>
              <a:t>Critically evaluate the links between numeracy and other curriculum areas including thinking creatively</a:t>
            </a:r>
          </a:p>
        </p:txBody>
      </p:sp>
      <p:pic>
        <p:nvPicPr>
          <p:cNvPr id="11271" name="Picture 5" descr="C:\Users\Dave\AppData\Local\Microsoft\Windows\Temporary Internet Files\Content.IE5\UWE5TFNU\MC900441914[1].wmf">
            <a:extLst>
              <a:ext uri="{FF2B5EF4-FFF2-40B4-BE49-F238E27FC236}">
                <a16:creationId xmlns:a16="http://schemas.microsoft.com/office/drawing/2014/main" id="{942FE7D0-5DC5-4708-A9CF-D2BCFCDE0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76" y="4868864"/>
            <a:ext cx="38004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3575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2B1940AA-3203-4C70-804C-591F3BBE1E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 defTabSz="457207"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4000" dirty="0" err="1">
                <a:solidFill>
                  <a:srgbClr val="4E5B6F"/>
                </a:solidFill>
              </a:rPr>
              <a:t>Deilliannau</a:t>
            </a:r>
            <a:r>
              <a:rPr lang="en-GB" sz="4000" dirty="0">
                <a:solidFill>
                  <a:srgbClr val="4E5B6F"/>
                </a:solidFill>
              </a:rPr>
              <a:t> </a:t>
            </a:r>
            <a:r>
              <a:rPr lang="en-GB" sz="4000" dirty="0" err="1">
                <a:solidFill>
                  <a:srgbClr val="4E5B6F"/>
                </a:solidFill>
              </a:rPr>
              <a:t>Dysgu</a:t>
            </a:r>
            <a:r>
              <a:rPr lang="en-GB" sz="4000" dirty="0">
                <a:solidFill>
                  <a:srgbClr val="4E5B6F"/>
                </a:solidFill>
              </a:rPr>
              <a:t>                                    </a:t>
            </a:r>
            <a:r>
              <a:rPr lang="en-GB" sz="4000" i="1" dirty="0">
                <a:solidFill>
                  <a:srgbClr val="4E5B6F"/>
                </a:solidFill>
              </a:rPr>
              <a:t>Learning Outcomes</a:t>
            </a:r>
            <a:r>
              <a:rPr lang="en-US" sz="4800" i="1" dirty="0">
                <a:solidFill>
                  <a:srgbClr val="4E5B6F"/>
                </a:solidFill>
              </a:rPr>
              <a:t/>
            </a:r>
            <a:br>
              <a:rPr lang="en-US" sz="4800" i="1" dirty="0">
                <a:solidFill>
                  <a:srgbClr val="4E5B6F"/>
                </a:solidFill>
              </a:rPr>
            </a:br>
            <a:r>
              <a:rPr lang="en-GB" dirty="0"/>
              <a:t/>
            </a:r>
            <a:br>
              <a:rPr lang="en-GB" dirty="0"/>
            </a:br>
            <a:r>
              <a:rPr lang="en-US" dirty="0"/>
              <a:t/>
            </a:r>
            <a:br>
              <a:rPr lang="en-US" dirty="0"/>
            </a:br>
            <a:endParaRPr lang="en-GB" i="1" dirty="0"/>
          </a:p>
        </p:txBody>
      </p:sp>
      <p:sp>
        <p:nvSpPr>
          <p:cNvPr id="8195" name="Text Placeholder 1">
            <a:extLst>
              <a:ext uri="{FF2B5EF4-FFF2-40B4-BE49-F238E27FC236}">
                <a16:creationId xmlns:a16="http://schemas.microsoft.com/office/drawing/2014/main" id="{38F70E4B-959F-477F-B63F-976B997585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51089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F2D27D50-20FF-46F0-8E89-40E0579D7FBB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368215" y="2813562"/>
            <a:ext cx="4826927" cy="3302000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GB" altLang="en-US" sz="2800" dirty="0"/>
              <a:t> </a:t>
            </a:r>
            <a:r>
              <a:rPr lang="cy-GB" altLang="en-US" sz="2000" dirty="0"/>
              <a:t>Archwilio’n feirniadol y rhesymwaith wrth wraidd monitro ac asesu rhifedd yn cynnwys y defnydd o asesu ffurfiannol a chrynodol</a:t>
            </a:r>
            <a:endParaRPr lang="en-GB" altLang="en-US" sz="2000" dirty="0"/>
          </a:p>
          <a:p>
            <a:endParaRPr lang="en-US" altLang="en-US" sz="3600" dirty="0"/>
          </a:p>
        </p:txBody>
      </p:sp>
      <p:sp>
        <p:nvSpPr>
          <p:cNvPr id="8196" name="Text Placeholder 2">
            <a:extLst>
              <a:ext uri="{FF2B5EF4-FFF2-40B4-BE49-F238E27FC236}">
                <a16:creationId xmlns:a16="http://schemas.microsoft.com/office/drawing/2014/main" id="{89D937C6-3F3A-4DB4-8858-2497A9F8E5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5801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9219" name="Content Placeholder 6">
            <a:extLst>
              <a:ext uri="{FF2B5EF4-FFF2-40B4-BE49-F238E27FC236}">
                <a16:creationId xmlns:a16="http://schemas.microsoft.com/office/drawing/2014/main" id="{2A47E7CF-64A9-4724-AA9C-5B87217F8A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4307" y="2813562"/>
            <a:ext cx="5378321" cy="3302000"/>
          </a:xfrm>
          <a:ln>
            <a:solidFill>
              <a:schemeClr val="accent3"/>
            </a:solidFill>
          </a:ln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000" dirty="0"/>
              <a:t>Critically examine the rationale behind monitoring and assessing numeracy including use of formative and summative assessment</a:t>
            </a:r>
          </a:p>
        </p:txBody>
      </p:sp>
      <p:pic>
        <p:nvPicPr>
          <p:cNvPr id="13319" name="Picture 5" descr="C:\Users\Dave\AppData\Local\Microsoft\Windows\Temporary Internet Files\Content.IE5\UWE5TFNU\MC900441914[1].wmf">
            <a:extLst>
              <a:ext uri="{FF2B5EF4-FFF2-40B4-BE49-F238E27FC236}">
                <a16:creationId xmlns:a16="http://schemas.microsoft.com/office/drawing/2014/main" id="{A5EA2315-04EF-41A6-80E1-28D4FE4B4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4" y="4868864"/>
            <a:ext cx="38004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5925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123A8D6C-F0F2-405E-847E-91A81D1949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 defTabSz="457207"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4000" dirty="0" err="1">
                <a:solidFill>
                  <a:srgbClr val="4E5B6F"/>
                </a:solidFill>
              </a:rPr>
              <a:t>Deilliannau</a:t>
            </a:r>
            <a:r>
              <a:rPr lang="en-GB" sz="4000" dirty="0">
                <a:solidFill>
                  <a:srgbClr val="4E5B6F"/>
                </a:solidFill>
              </a:rPr>
              <a:t> </a:t>
            </a:r>
            <a:r>
              <a:rPr lang="en-GB" sz="4000" dirty="0" err="1">
                <a:solidFill>
                  <a:srgbClr val="4E5B6F"/>
                </a:solidFill>
              </a:rPr>
              <a:t>Dysgu</a:t>
            </a:r>
            <a:r>
              <a:rPr lang="en-GB" sz="4000" dirty="0">
                <a:solidFill>
                  <a:srgbClr val="4E5B6F"/>
                </a:solidFill>
              </a:rPr>
              <a:t>                                    </a:t>
            </a:r>
            <a:r>
              <a:rPr lang="en-GB" sz="4000" i="1" dirty="0">
                <a:solidFill>
                  <a:srgbClr val="4E5B6F"/>
                </a:solidFill>
              </a:rPr>
              <a:t>Learning Outcomes</a:t>
            </a:r>
            <a:r>
              <a:rPr lang="en-US" sz="4800" i="1" dirty="0">
                <a:solidFill>
                  <a:srgbClr val="4E5B6F"/>
                </a:solidFill>
              </a:rPr>
              <a:t/>
            </a:r>
            <a:br>
              <a:rPr lang="en-US" sz="4800" i="1" dirty="0">
                <a:solidFill>
                  <a:srgbClr val="4E5B6F"/>
                </a:solidFill>
              </a:rPr>
            </a:br>
            <a:r>
              <a:rPr lang="en-GB" dirty="0"/>
              <a:t/>
            </a:r>
            <a:br>
              <a:rPr lang="en-GB" dirty="0"/>
            </a:br>
            <a:endParaRPr lang="en-GB" i="1" dirty="0"/>
          </a:p>
        </p:txBody>
      </p:sp>
      <p:sp>
        <p:nvSpPr>
          <p:cNvPr id="9219" name="Text Placeholder 1">
            <a:extLst>
              <a:ext uri="{FF2B5EF4-FFF2-40B4-BE49-F238E27FC236}">
                <a16:creationId xmlns:a16="http://schemas.microsoft.com/office/drawing/2014/main" id="{A3EDD096-23CA-47EA-B753-8FB1CB03EE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51089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3137EE07-1D90-413E-AF1C-08D0BA0C4B82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609726" y="2352676"/>
            <a:ext cx="4040188" cy="3302000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y-GB" altLang="en-US"/>
              <a:t>Trefnu eu gwybodaeth a’r hyn y maent wedi’u ddysgu drwy ddefnyddio amrywiaeth o ffynonellau gwybodaeth, gan gynnwys TGCh, a chyflwyno’u gwaith ar y lefel briodol.</a:t>
            </a:r>
            <a:endParaRPr lang="en-US" altLang="en-US"/>
          </a:p>
          <a:p>
            <a:endParaRPr lang="en-US" altLang="en-US" sz="3600"/>
          </a:p>
        </p:txBody>
      </p:sp>
      <p:sp>
        <p:nvSpPr>
          <p:cNvPr id="9220" name="Text Placeholder 2">
            <a:extLst>
              <a:ext uri="{FF2B5EF4-FFF2-40B4-BE49-F238E27FC236}">
                <a16:creationId xmlns:a16="http://schemas.microsoft.com/office/drawing/2014/main" id="{B3DEFA7E-7D8B-4452-9D51-BD2B7C2D72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5801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7171" name="Content Placeholder 6">
            <a:extLst>
              <a:ext uri="{FF2B5EF4-FFF2-40B4-BE49-F238E27FC236}">
                <a16:creationId xmlns:a16="http://schemas.microsoft.com/office/drawing/2014/main" id="{E529417F-FE1C-41E7-B649-6B6E317C41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8121" y="2352676"/>
            <a:ext cx="4041775" cy="3302000"/>
          </a:xfrm>
          <a:ln>
            <a:solidFill>
              <a:schemeClr val="accent3"/>
            </a:solidFill>
          </a:ln>
        </p:spPr>
        <p:txBody>
          <a:bodyPr rtlCol="0">
            <a:normAutofit fontScale="92500" lnSpcReduction="20000"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400" i="1" dirty="0"/>
              <a:t>Organise their knowledge and learning through the use of a range of information sources, including ICT and present their work at the appropriate level.</a:t>
            </a:r>
            <a:endParaRPr lang="en-US" sz="2400" i="1" dirty="0"/>
          </a:p>
          <a:p>
            <a:pPr marL="109537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US" sz="3600" i="1" dirty="0"/>
              <a:t> </a:t>
            </a:r>
          </a:p>
          <a:p>
            <a:pPr marL="109537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US" sz="3600" dirty="0"/>
              <a:t> 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sz="3600" dirty="0"/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sz="3600" dirty="0"/>
          </a:p>
        </p:txBody>
      </p:sp>
      <p:pic>
        <p:nvPicPr>
          <p:cNvPr id="15367" name="Picture 5" descr="C:\Users\Dave\AppData\Local\Microsoft\Windows\Temporary Internet Files\Content.IE5\UWE5TFNU\MC900441914[1].wmf">
            <a:extLst>
              <a:ext uri="{FF2B5EF4-FFF2-40B4-BE49-F238E27FC236}">
                <a16:creationId xmlns:a16="http://schemas.microsoft.com/office/drawing/2014/main" id="{BA017F00-97E4-4A85-91B2-20373A7B2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4" y="4941889"/>
            <a:ext cx="38004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0643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C5D1C123-AC95-4B57-A58E-E4D5D0767015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ctr"/>
            <a:r>
              <a:rPr lang="en-GB" altLang="en-US" dirty="0" err="1"/>
              <a:t>Aseiniad</a:t>
            </a:r>
            <a:r>
              <a:rPr lang="en-GB" altLang="en-US" dirty="0"/>
              <a:t> </a:t>
            </a:r>
            <a:r>
              <a:rPr lang="en-GB" altLang="en-US" dirty="0" smtClean="0"/>
              <a:t>1(50</a:t>
            </a:r>
            <a:r>
              <a:rPr lang="en-GB" altLang="en-US" dirty="0"/>
              <a:t>%)</a:t>
            </a:r>
            <a:br>
              <a:rPr lang="en-GB" altLang="en-US" dirty="0"/>
            </a:br>
            <a:r>
              <a:rPr lang="en-GB" altLang="en-US" i="1" dirty="0"/>
              <a:t>Assignment 1 </a:t>
            </a:r>
            <a:r>
              <a:rPr lang="en-GB" altLang="en-US" i="1" dirty="0" smtClean="0"/>
              <a:t>(50</a:t>
            </a:r>
            <a:r>
              <a:rPr lang="en-GB" altLang="en-US" i="1" dirty="0"/>
              <a:t>%)</a:t>
            </a:r>
            <a:endParaRPr lang="en-GB" altLang="en-US" dirty="0"/>
          </a:p>
        </p:txBody>
      </p:sp>
      <p:sp>
        <p:nvSpPr>
          <p:cNvPr id="10243" name="Text Placeholder 2">
            <a:extLst>
              <a:ext uri="{FF2B5EF4-FFF2-40B4-BE49-F238E27FC236}">
                <a16:creationId xmlns:a16="http://schemas.microsoft.com/office/drawing/2014/main" id="{48CC8DE8-6C1B-46D4-A95A-D7D994EC4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51089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17412" name="Content Placeholder 4">
            <a:extLst>
              <a:ext uri="{FF2B5EF4-FFF2-40B4-BE49-F238E27FC236}">
                <a16:creationId xmlns:a16="http://schemas.microsoft.com/office/drawing/2014/main" id="{CA1C1BCC-F8C2-4C44-A904-43112219C1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351089" y="2514600"/>
            <a:ext cx="3298825" cy="3741738"/>
          </a:xfrm>
        </p:spPr>
        <p:txBody>
          <a:bodyPr>
            <a:normAutofit fontScale="92500"/>
          </a:bodyPr>
          <a:lstStyle/>
          <a:p>
            <a:pPr>
              <a:buFont typeface="Wingdings" panose="05040102010807070707" pitchFamily="18" charset="2"/>
              <a:buChar char="Ø"/>
            </a:pPr>
            <a:r>
              <a:rPr lang="cy-GB" altLang="en-US" dirty="0"/>
              <a:t>Aseiniad (3000 o eiriau)</a:t>
            </a:r>
            <a:r>
              <a:rPr lang="en-GB" altLang="en-US" dirty="0"/>
              <a:t>	</a:t>
            </a:r>
            <a:endParaRPr lang="cy-GB" altLang="en-US" i="1" dirty="0"/>
          </a:p>
          <a:p>
            <a:pPr>
              <a:buFont typeface="Wingdings" panose="05040102010807070707" pitchFamily="18" charset="2"/>
              <a:buChar char="Ø"/>
            </a:pPr>
            <a:r>
              <a:rPr lang="en-GB" altLang="en-US" dirty="0" smtClean="0"/>
              <a:t>05.01. 2021</a:t>
            </a:r>
            <a:endParaRPr lang="en-GB" altLang="en-US" dirty="0"/>
          </a:p>
          <a:p>
            <a:pPr>
              <a:buFont typeface="Wingdings" panose="05040102010807070707" pitchFamily="18" charset="2"/>
              <a:buChar char="Ø"/>
            </a:pPr>
            <a:r>
              <a:rPr lang="en-GB" altLang="en-US" dirty="0" err="1"/>
              <a:t>Dewiswch</a:t>
            </a:r>
            <a:r>
              <a:rPr lang="en-GB" altLang="en-US" dirty="0"/>
              <a:t> </a:t>
            </a:r>
            <a:r>
              <a:rPr lang="en-GB" altLang="en-US" dirty="0" err="1"/>
              <a:t>gyfnod</a:t>
            </a:r>
            <a:r>
              <a:rPr lang="en-GB" altLang="en-US" dirty="0"/>
              <a:t> </a:t>
            </a:r>
            <a:r>
              <a:rPr lang="en-GB" altLang="en-US" dirty="0" err="1"/>
              <a:t>allweddol</a:t>
            </a:r>
            <a:r>
              <a:rPr lang="en-GB" altLang="en-US" dirty="0"/>
              <a:t> </a:t>
            </a:r>
            <a:r>
              <a:rPr lang="en-GB" altLang="en-US" dirty="0" err="1"/>
              <a:t>penodol</a:t>
            </a:r>
            <a:r>
              <a:rPr lang="en-GB" altLang="en-US" dirty="0"/>
              <a:t> a </a:t>
            </a:r>
            <a:r>
              <a:rPr lang="en-GB" altLang="en-US" dirty="0" err="1"/>
              <a:t>dadansoddwch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feirniadol</a:t>
            </a:r>
            <a:r>
              <a:rPr lang="en-GB" altLang="en-US" dirty="0"/>
              <a:t> </a:t>
            </a:r>
            <a:r>
              <a:rPr lang="en-GB" altLang="en-US" dirty="0" err="1"/>
              <a:t>sut</a:t>
            </a:r>
            <a:r>
              <a:rPr lang="en-GB" altLang="en-US" dirty="0"/>
              <a:t> </a:t>
            </a:r>
            <a:r>
              <a:rPr lang="en-GB" altLang="en-US" dirty="0" err="1"/>
              <a:t>mae</a:t>
            </a:r>
            <a:r>
              <a:rPr lang="en-GB" altLang="en-US" dirty="0"/>
              <a:t> </a:t>
            </a:r>
            <a:r>
              <a:rPr lang="en-GB" altLang="en-US" dirty="0" err="1"/>
              <a:t>mentrau</a:t>
            </a:r>
            <a:r>
              <a:rPr lang="en-GB" altLang="en-US" dirty="0"/>
              <a:t> </a:t>
            </a:r>
            <a:r>
              <a:rPr lang="en-GB" altLang="en-US" dirty="0" err="1"/>
              <a:t>cyfredol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datblygu</a:t>
            </a:r>
            <a:r>
              <a:rPr lang="en-GB" altLang="en-US" dirty="0"/>
              <a:t> </a:t>
            </a:r>
            <a:r>
              <a:rPr lang="en-GB" altLang="en-US" dirty="0" err="1"/>
              <a:t>rhifedd</a:t>
            </a:r>
            <a:r>
              <a:rPr lang="en-GB" altLang="en-US" dirty="0"/>
              <a:t> </a:t>
            </a:r>
            <a:r>
              <a:rPr lang="en-GB" altLang="en-US" dirty="0" err="1"/>
              <a:t>ar</a:t>
            </a:r>
            <a:r>
              <a:rPr lang="en-GB" altLang="en-US" dirty="0"/>
              <a:t> draws y </a:t>
            </a:r>
            <a:r>
              <a:rPr lang="en-GB" altLang="en-US" dirty="0" err="1"/>
              <a:t>cwriwcwlwm</a:t>
            </a:r>
            <a:r>
              <a:rPr lang="en-GB" altLang="en-US" dirty="0"/>
              <a:t> </a:t>
            </a:r>
            <a:r>
              <a:rPr lang="en-GB" altLang="en-US" dirty="0" err="1"/>
              <a:t>yn</a:t>
            </a:r>
            <a:r>
              <a:rPr lang="en-GB" altLang="en-US" dirty="0"/>
              <a:t> </a:t>
            </a:r>
            <a:r>
              <a:rPr lang="en-GB" altLang="en-US" dirty="0" err="1"/>
              <a:t>eich</a:t>
            </a:r>
            <a:r>
              <a:rPr lang="en-GB" altLang="en-US" dirty="0"/>
              <a:t> </a:t>
            </a:r>
            <a:r>
              <a:rPr lang="en-GB" altLang="en-US" dirty="0" err="1"/>
              <a:t>lleoliad</a:t>
            </a:r>
            <a:r>
              <a:rPr lang="en-GB" altLang="en-US" dirty="0"/>
              <a:t>. </a:t>
            </a:r>
            <a:r>
              <a:rPr lang="en-GB" altLang="en-US" dirty="0" err="1"/>
              <a:t>Cymharwch</a:t>
            </a:r>
            <a:r>
              <a:rPr lang="en-GB" altLang="en-US" dirty="0"/>
              <a:t> </a:t>
            </a:r>
            <a:r>
              <a:rPr lang="en-GB" altLang="en-US" dirty="0" err="1"/>
              <a:t>ymarfer</a:t>
            </a:r>
            <a:r>
              <a:rPr lang="en-GB" altLang="en-US" dirty="0"/>
              <a:t> </a:t>
            </a:r>
            <a:r>
              <a:rPr lang="en-GB" altLang="en-US" dirty="0" err="1"/>
              <a:t>i</a:t>
            </a:r>
            <a:r>
              <a:rPr lang="en-GB" altLang="en-US" dirty="0"/>
              <a:t> </a:t>
            </a:r>
            <a:r>
              <a:rPr lang="en-GB" altLang="en-US" dirty="0" err="1"/>
              <a:t>lenyddiaeth</a:t>
            </a:r>
            <a:r>
              <a:rPr lang="en-GB" altLang="en-US" dirty="0"/>
              <a:t> </a:t>
            </a:r>
            <a:r>
              <a:rPr lang="en-GB" altLang="en-US" dirty="0" err="1"/>
              <a:t>academaidd</a:t>
            </a:r>
            <a:r>
              <a:rPr lang="en-GB" altLang="en-US" dirty="0"/>
              <a:t> a </a:t>
            </a:r>
            <a:r>
              <a:rPr lang="en-GB" altLang="en-US" dirty="0" err="1"/>
              <a:t>pholisi</a:t>
            </a:r>
            <a:r>
              <a:rPr lang="en-GB" altLang="en-US" dirty="0"/>
              <a:t>.</a:t>
            </a:r>
            <a:endParaRPr lang="en-GB" dirty="0"/>
          </a:p>
        </p:txBody>
      </p:sp>
      <p:sp>
        <p:nvSpPr>
          <p:cNvPr id="10244" name="Text Placeholder 3">
            <a:extLst>
              <a:ext uri="{FF2B5EF4-FFF2-40B4-BE49-F238E27FC236}">
                <a16:creationId xmlns:a16="http://schemas.microsoft.com/office/drawing/2014/main" id="{9597980F-C611-4B99-8D48-3E72315271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5801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US" altLang="en-US" b="1" dirty="0" smtClean="0"/>
              <a:t>03.01.2021</a:t>
            </a:r>
            <a:endParaRPr lang="en-US" altLang="en-US" b="1" dirty="0"/>
          </a:p>
        </p:txBody>
      </p:sp>
      <p:sp>
        <p:nvSpPr>
          <p:cNvPr id="10246" name="Content Placeholder 5">
            <a:extLst>
              <a:ext uri="{FF2B5EF4-FFF2-40B4-BE49-F238E27FC236}">
                <a16:creationId xmlns:a16="http://schemas.microsoft.com/office/drawing/2014/main" id="{F44863D2-3960-4DFD-B47C-E1791BBA0B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5801" y="2514600"/>
            <a:ext cx="3298825" cy="3741738"/>
          </a:xfrm>
        </p:spPr>
        <p:txBody>
          <a:bodyPr rtlCol="0">
            <a:normAutofit fontScale="92500" lnSpcReduction="10000"/>
          </a:bodyPr>
          <a:lstStyle/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b="1" dirty="0"/>
              <a:t>Assignment </a:t>
            </a:r>
            <a:r>
              <a:rPr lang="en-GB" altLang="en-US" sz="2000" b="1" dirty="0" smtClean="0"/>
              <a:t>(</a:t>
            </a:r>
            <a:r>
              <a:rPr lang="en-GB" altLang="en-US" sz="2000" b="1" dirty="0" smtClean="0"/>
              <a:t>25</a:t>
            </a:r>
            <a:r>
              <a:rPr lang="en-GB" altLang="en-US" sz="2000" b="1" dirty="0" smtClean="0"/>
              <a:t>00 </a:t>
            </a:r>
            <a:r>
              <a:rPr lang="en-GB" altLang="en-US" sz="2000" b="1" dirty="0"/>
              <a:t>words)	</a:t>
            </a:r>
            <a:endParaRPr lang="en-GB" altLang="en-US" sz="2000" dirty="0"/>
          </a:p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dirty="0"/>
              <a:t>Choose a specific key stage and critically evaluate how current initiatives support the development of numeracy across the curriculum within your setting. Compare practice to the academic literature and policy.</a:t>
            </a:r>
          </a:p>
        </p:txBody>
      </p:sp>
    </p:spTree>
    <p:extLst>
      <p:ext uri="{BB962C8B-B14F-4D97-AF65-F5344CB8AC3E}">
        <p14:creationId xmlns:p14="http://schemas.microsoft.com/office/powerpoint/2010/main" val="2236348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78B086C6-755C-4072-A117-A980A6CD7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dirty="0" err="1"/>
              <a:t>Aseiniad</a:t>
            </a:r>
            <a:r>
              <a:rPr lang="en-GB" altLang="en-US" dirty="0"/>
              <a:t> 2 </a:t>
            </a:r>
            <a:r>
              <a:rPr lang="en-GB" altLang="en-US" dirty="0" smtClean="0"/>
              <a:t>(50</a:t>
            </a:r>
            <a:r>
              <a:rPr lang="en-GB" altLang="en-US" dirty="0"/>
              <a:t>%)</a:t>
            </a:r>
            <a:br>
              <a:rPr lang="en-GB" altLang="en-US" dirty="0"/>
            </a:br>
            <a:r>
              <a:rPr lang="en-GB" altLang="en-US" i="1" dirty="0"/>
              <a:t>Assignment 2 </a:t>
            </a:r>
            <a:r>
              <a:rPr lang="en-GB" altLang="en-US" i="1" dirty="0" smtClean="0"/>
              <a:t>(50</a:t>
            </a:r>
            <a:r>
              <a:rPr lang="en-GB" altLang="en-US" i="1" dirty="0"/>
              <a:t>%)</a:t>
            </a:r>
            <a:endParaRPr lang="en-GB" altLang="en-US" dirty="0"/>
          </a:p>
        </p:txBody>
      </p:sp>
      <p:sp>
        <p:nvSpPr>
          <p:cNvPr id="11267" name="Text Placeholder 2">
            <a:extLst>
              <a:ext uri="{FF2B5EF4-FFF2-40B4-BE49-F238E27FC236}">
                <a16:creationId xmlns:a16="http://schemas.microsoft.com/office/drawing/2014/main" id="{77C6408C-375A-4A3D-A46F-0A2FADBD5C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51089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 dirty="0"/>
          </a:p>
        </p:txBody>
      </p:sp>
      <p:sp>
        <p:nvSpPr>
          <p:cNvPr id="19460" name="Content Placeholder 4">
            <a:extLst>
              <a:ext uri="{FF2B5EF4-FFF2-40B4-BE49-F238E27FC236}">
                <a16:creationId xmlns:a16="http://schemas.microsoft.com/office/drawing/2014/main" id="{FE7A7B09-64E2-4122-85A2-8317F0ABF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" y="2497349"/>
            <a:ext cx="5649914" cy="4250695"/>
          </a:xfrm>
        </p:spPr>
        <p:txBody>
          <a:bodyPr>
            <a:normAutofit/>
          </a:bodyPr>
          <a:lstStyle/>
          <a:p>
            <a:pPr>
              <a:buFont typeface="Wingdings" panose="05040102010807070707" pitchFamily="18" charset="2"/>
              <a:buChar char="Ø"/>
            </a:pPr>
            <a:r>
              <a:rPr lang="cy-GB" altLang="en-US" dirty="0"/>
              <a:t>Pecyn adnodd a seminar (10 munud)</a:t>
            </a:r>
            <a:endParaRPr lang="en-US" dirty="0"/>
          </a:p>
          <a:p>
            <a:pPr>
              <a:buFont typeface="Wingdings" panose="05040102010807070707" pitchFamily="18" charset="2"/>
              <a:buChar char="Ø"/>
            </a:pPr>
            <a:r>
              <a:rPr lang="cy-GB" altLang="en-US" dirty="0"/>
              <a:t>Dewiswch becyn </a:t>
            </a:r>
            <a:r>
              <a:rPr lang="cy-GB" altLang="en-US" dirty="0" smtClean="0"/>
              <a:t>adnodd </a:t>
            </a:r>
            <a:r>
              <a:rPr lang="cy-GB" altLang="en-US" dirty="0"/>
              <a:t>i gefnogi dysgwr neu grŵp bach o ddysgwyr sy'n profi rhwystrau i'w dysgu yn rhifedd. Yn eich cyflwyniad cynhwyswch esiamplau o fonitro ac asesu dysgu a chyflawniad a dadansoddiad beirniadol o'ch pecyn</a:t>
            </a:r>
          </a:p>
          <a:p>
            <a:r>
              <a:rPr lang="en-GB" altLang="en-US" dirty="0"/>
              <a:t>	</a:t>
            </a:r>
            <a:endParaRPr lang="en-GB" dirty="0"/>
          </a:p>
          <a:p>
            <a:endParaRPr lang="en-GB" altLang="en-US" dirty="0"/>
          </a:p>
          <a:p>
            <a:endParaRPr lang="en-GB" altLang="en-US" dirty="0"/>
          </a:p>
        </p:txBody>
      </p:sp>
      <p:sp>
        <p:nvSpPr>
          <p:cNvPr id="11268" name="Text Placeholder 3">
            <a:extLst>
              <a:ext uri="{FF2B5EF4-FFF2-40B4-BE49-F238E27FC236}">
                <a16:creationId xmlns:a16="http://schemas.microsoft.com/office/drawing/2014/main" id="{05293930-C76C-4F3A-BD89-C316158E5B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645230" y="228674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US" altLang="en-US" dirty="0" smtClean="0"/>
              <a:t>Jan 2021 tbc</a:t>
            </a:r>
            <a:endParaRPr lang="en-US" altLang="en-US" dirty="0"/>
          </a:p>
        </p:txBody>
      </p:sp>
      <p:sp>
        <p:nvSpPr>
          <p:cNvPr id="11270" name="Content Placeholder 5">
            <a:extLst>
              <a:ext uri="{FF2B5EF4-FFF2-40B4-BE49-F238E27FC236}">
                <a16:creationId xmlns:a16="http://schemas.microsoft.com/office/drawing/2014/main" id="{D45E1A11-FAC9-4B24-8FDD-4CE555BCA1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5801" y="2947386"/>
            <a:ext cx="5580379" cy="3308952"/>
          </a:xfrm>
        </p:spPr>
        <p:txBody>
          <a:bodyPr rtlCol="0">
            <a:normAutofit/>
          </a:bodyPr>
          <a:lstStyle/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b="1" dirty="0"/>
              <a:t>Resource pack and seminar (</a:t>
            </a:r>
            <a:r>
              <a:rPr lang="en-GB" altLang="en-US" b="1" dirty="0" smtClean="0"/>
              <a:t>10 </a:t>
            </a:r>
            <a:r>
              <a:rPr lang="en-GB" altLang="en-US" b="1" dirty="0"/>
              <a:t>minutes)	</a:t>
            </a:r>
            <a:endParaRPr lang="en-GB" altLang="en-US" dirty="0"/>
          </a:p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i="1" dirty="0"/>
              <a:t> </a:t>
            </a:r>
            <a:endParaRPr lang="en-GB" altLang="en-US" dirty="0"/>
          </a:p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b="1" i="1" dirty="0"/>
              <a:t>Choose </a:t>
            </a:r>
            <a:r>
              <a:rPr lang="en-GB" altLang="en-US" b="1" i="1" dirty="0" smtClean="0"/>
              <a:t>a </a:t>
            </a:r>
            <a:r>
              <a:rPr lang="en-GB" altLang="en-US" b="1" i="1" dirty="0"/>
              <a:t>resource pack to support a learner or a small group of learners who experience barriers to learning in numeracy. </a:t>
            </a:r>
            <a:endParaRPr lang="en-GB" altLang="en-US" b="1" i="1" dirty="0" smtClean="0"/>
          </a:p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b="1" i="1" dirty="0" smtClean="0"/>
              <a:t>Include </a:t>
            </a:r>
            <a:r>
              <a:rPr lang="en-GB" altLang="en-US" b="1" i="1" dirty="0"/>
              <a:t>in your presentation examples of monitoring and assessing learning and achievement and </a:t>
            </a:r>
            <a:r>
              <a:rPr lang="en-GB" altLang="en-US" b="1" i="1" dirty="0"/>
              <a:t>a</a:t>
            </a:r>
            <a:r>
              <a:rPr lang="en-GB" altLang="en-US" b="1" i="1" dirty="0" smtClean="0"/>
              <a:t> </a:t>
            </a:r>
            <a:r>
              <a:rPr lang="en-GB" altLang="en-US" b="1" i="1" dirty="0"/>
              <a:t>critical evaluation of your pack.  </a:t>
            </a:r>
            <a:endParaRPr lang="en-GB" altLang="en-US" dirty="0"/>
          </a:p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001920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A140EC4B-286D-483B-8C21-A45437ABFC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77200" y="-39268"/>
            <a:ext cx="7056437" cy="1400175"/>
          </a:xfrm>
        </p:spPr>
        <p:txBody>
          <a:bodyPr rtlCol="0">
            <a:normAutofit fontScale="90000"/>
          </a:bodyPr>
          <a:lstStyle/>
          <a:p>
            <a:pPr algn="ctr" defTabSz="457207">
              <a:defRPr/>
            </a:pPr>
            <a:r>
              <a:rPr lang="en-GB" dirty="0"/>
              <a:t/>
            </a:r>
            <a:br>
              <a:rPr lang="en-GB" dirty="0"/>
            </a:br>
            <a:r>
              <a:rPr lang="en-GB" sz="4400" dirty="0" err="1">
                <a:hlinkClick r:id="rId4"/>
              </a:rPr>
              <a:t>Mathemateg</a:t>
            </a:r>
            <a:r>
              <a:rPr lang="en-US" sz="4400" dirty="0">
                <a:ea typeface="ＭＳ Ｐゴシック" charset="-128"/>
                <a:hlinkClick r:id="rId4"/>
              </a:rPr>
              <a:t/>
            </a:r>
            <a:br>
              <a:rPr lang="en-US" sz="4400" dirty="0">
                <a:ea typeface="ＭＳ Ｐゴシック" charset="-128"/>
                <a:hlinkClick r:id="rId4"/>
              </a:rPr>
            </a:br>
            <a:r>
              <a:rPr lang="en-GB" i="1" dirty="0"/>
              <a:t>Maths</a:t>
            </a:r>
            <a:r>
              <a:rPr lang="en-US" dirty="0">
                <a:ea typeface="ＭＳ Ｐゴシック" charset="-128"/>
              </a:rPr>
              <a:t/>
            </a:r>
            <a:br>
              <a:rPr lang="en-US" dirty="0">
                <a:ea typeface="ＭＳ Ｐゴシック" charset="-128"/>
              </a:rPr>
            </a:br>
            <a:endParaRPr lang="en-GB" i="1" dirty="0"/>
          </a:p>
        </p:txBody>
      </p:sp>
      <p:sp>
        <p:nvSpPr>
          <p:cNvPr id="12291" name="Text Placeholder 1">
            <a:extLst>
              <a:ext uri="{FF2B5EF4-FFF2-40B4-BE49-F238E27FC236}">
                <a16:creationId xmlns:a16="http://schemas.microsoft.com/office/drawing/2014/main" id="{701C0155-F2ED-48C1-9D69-CE45160F66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51089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id="{B3F29361-A23D-407D-A9E2-0471A2BB6BCE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2007079" y="2481264"/>
            <a:ext cx="4040188" cy="3237242"/>
          </a:xfrm>
          <a:ln>
            <a:solidFill>
              <a:schemeClr val="accent1"/>
            </a:solidFill>
            <a:headEnd/>
            <a:tailEnd/>
          </a:ln>
        </p:spPr>
        <p:txBody>
          <a:bodyPr rtlCol="0">
            <a:normAutofit fontScale="92500"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800" dirty="0" err="1"/>
              <a:t>Allwch</a:t>
            </a:r>
            <a:r>
              <a:rPr lang="en-GB" altLang="en-US" sz="2800" dirty="0"/>
              <a:t> chi gofio </a:t>
            </a:r>
            <a:r>
              <a:rPr lang="en-GB" altLang="en-US" sz="2800" dirty="0" err="1"/>
              <a:t>sut</a:t>
            </a:r>
            <a:r>
              <a:rPr lang="en-GB" altLang="en-US" sz="2800" dirty="0"/>
              <a:t> </a:t>
            </a:r>
            <a:r>
              <a:rPr lang="en-GB" altLang="en-US" sz="2800" dirty="0" err="1"/>
              <a:t>cafodd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Mathemateg</a:t>
            </a:r>
            <a:r>
              <a:rPr lang="en-GB" altLang="en-US" sz="2800" dirty="0"/>
              <a:t> </a:t>
            </a:r>
            <a:r>
              <a:rPr lang="en-GB" altLang="en-US" sz="2800" dirty="0" err="1"/>
              <a:t>ei</a:t>
            </a:r>
            <a:r>
              <a:rPr lang="en-GB" altLang="en-US" sz="2800" dirty="0"/>
              <a:t> </a:t>
            </a:r>
            <a:r>
              <a:rPr lang="en-GB" altLang="en-US" sz="2800" dirty="0" err="1"/>
              <a:t>addysgu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yr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ysgol</a:t>
            </a:r>
            <a:r>
              <a:rPr lang="en-GB" altLang="en-US" sz="2800" dirty="0"/>
              <a:t>?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800" dirty="0"/>
              <a:t>A </a:t>
            </a:r>
            <a:r>
              <a:rPr lang="en-GB" altLang="en-US" sz="2800" dirty="0" err="1"/>
              <a:t>oedd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yn</a:t>
            </a:r>
            <a:r>
              <a:rPr lang="en-GB" altLang="en-US" sz="2800" dirty="0"/>
              <a:t> </a:t>
            </a:r>
            <a:r>
              <a:rPr lang="en-GB" altLang="en-US" sz="2800" dirty="0" err="1"/>
              <a:t>brofiad</a:t>
            </a:r>
            <a:r>
              <a:rPr lang="en-GB" altLang="en-US" sz="2800" dirty="0"/>
              <a:t> </a:t>
            </a:r>
            <a:r>
              <a:rPr lang="en-GB" altLang="en-US" sz="2800" dirty="0" err="1"/>
              <a:t>cadarnhaol</a:t>
            </a:r>
            <a:r>
              <a:rPr lang="en-GB" altLang="en-US" sz="2800" dirty="0"/>
              <a:t>?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800" dirty="0"/>
              <a:t>Pam?</a:t>
            </a:r>
            <a:endParaRPr lang="en-US" altLang="en-US" sz="2800" dirty="0"/>
          </a:p>
        </p:txBody>
      </p:sp>
      <p:sp>
        <p:nvSpPr>
          <p:cNvPr id="12292" name="Text Placeholder 2">
            <a:extLst>
              <a:ext uri="{FF2B5EF4-FFF2-40B4-BE49-F238E27FC236}">
                <a16:creationId xmlns:a16="http://schemas.microsoft.com/office/drawing/2014/main" id="{7A8A5D88-B4E0-4F7C-8D4D-CFF1301207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5801" y="1905001"/>
            <a:ext cx="3298825" cy="576263"/>
          </a:xfrm>
          <a:ln>
            <a:headEnd/>
            <a:tailEnd/>
          </a:ln>
        </p:spPr>
        <p:txBody>
          <a:bodyPr rtlCol="0"/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/>
          </a:p>
        </p:txBody>
      </p:sp>
      <p:sp>
        <p:nvSpPr>
          <p:cNvPr id="9219" name="Content Placeholder 6">
            <a:extLst>
              <a:ext uri="{FF2B5EF4-FFF2-40B4-BE49-F238E27FC236}">
                <a16:creationId xmlns:a16="http://schemas.microsoft.com/office/drawing/2014/main" id="{A6CF2608-64CB-49CC-B8F2-48D19FD2E6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9026" y="2481264"/>
            <a:ext cx="4041775" cy="3133725"/>
          </a:xfrm>
          <a:ln>
            <a:solidFill>
              <a:schemeClr val="accent3"/>
            </a:solidFill>
          </a:ln>
        </p:spPr>
        <p:txBody>
          <a:bodyPr rtlCol="0"/>
          <a:lstStyle/>
          <a:p>
            <a:pPr marL="342906" indent="-342906" defTabSz="457207">
              <a:lnSpc>
                <a:spcPct val="90000"/>
              </a:lnSpc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200" i="1" dirty="0"/>
              <a:t>Can you recall how Maths was taught in school?</a:t>
            </a:r>
          </a:p>
          <a:p>
            <a:pPr marL="342906" indent="-342906" defTabSz="457207">
              <a:lnSpc>
                <a:spcPct val="90000"/>
              </a:lnSpc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200" i="1" dirty="0"/>
              <a:t>Was it a positive experience?</a:t>
            </a:r>
          </a:p>
          <a:p>
            <a:pPr marL="342906" indent="-342906" defTabSz="457207">
              <a:lnSpc>
                <a:spcPct val="90000"/>
              </a:lnSpc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3200" i="1" dirty="0"/>
              <a:t>Why?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3792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B79821D0-B23C-4752-B05A-807B283C94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defTabSz="457207">
              <a:defRPr/>
            </a:pPr>
            <a:r>
              <a:rPr lang="cy-GB" alt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/>
            </a:r>
            <a:br>
              <a:rPr lang="cy-GB" alt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</a:br>
            <a:r>
              <a:rPr lang="cy-GB" altLang="en-US" dirty="0">
                <a:solidFill>
                  <a:schemeClr val="bg1"/>
                </a:solidFill>
                <a:ea typeface="MS PGothic" pitchFamily="34" charset="-128"/>
              </a:rPr>
              <a:t>Y mater....    The </a:t>
            </a:r>
            <a:r>
              <a:rPr lang="cy-GB" altLang="en-US" dirty="0" err="1">
                <a:solidFill>
                  <a:schemeClr val="bg1"/>
                </a:solidFill>
                <a:ea typeface="MS PGothic" pitchFamily="34" charset="-128"/>
              </a:rPr>
              <a:t>issue</a:t>
            </a:r>
            <a:r>
              <a:rPr lang="cy-GB" altLang="en-US" dirty="0">
                <a:solidFill>
                  <a:schemeClr val="bg1"/>
                </a:solidFill>
                <a:ea typeface="MS PGothic" pitchFamily="34" charset="-128"/>
              </a:rPr>
              <a:t>.....</a:t>
            </a:r>
            <a:r>
              <a:rPr lang="cy-GB" altLang="en-US" dirty="0">
                <a:solidFill>
                  <a:schemeClr val="tx1">
                    <a:lumMod val="95000"/>
                  </a:schemeClr>
                </a:solidFill>
                <a:ea typeface="ＭＳ Ｐゴシック" charset="-128"/>
              </a:rPr>
              <a:t/>
            </a:r>
            <a:br>
              <a:rPr lang="cy-GB" altLang="en-US" dirty="0">
                <a:solidFill>
                  <a:schemeClr val="tx1">
                    <a:lumMod val="95000"/>
                  </a:schemeClr>
                </a:solidFill>
                <a:ea typeface="ＭＳ Ｐゴシック" charset="-128"/>
              </a:rPr>
            </a:br>
            <a:endParaRPr lang="en-GB" i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10242" name="Rectangle 3">
            <a:extLst>
              <a:ext uri="{FF2B5EF4-FFF2-40B4-BE49-F238E27FC236}">
                <a16:creationId xmlns:a16="http://schemas.microsoft.com/office/drawing/2014/main" id="{3F5CA8EE-70A9-469F-92D7-B175B5E68D29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2351089" y="2514600"/>
            <a:ext cx="3298825" cy="3741738"/>
          </a:xfrm>
        </p:spPr>
        <p:txBody>
          <a:bodyPr rtlCol="0">
            <a:normAutofit fontScale="85000" lnSpcReduction="10000"/>
          </a:bodyPr>
          <a:lstStyle/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dirty="0"/>
              <a:t>Y DU </a:t>
            </a:r>
            <a:r>
              <a:rPr lang="en-GB" altLang="en-US" sz="2000" dirty="0" err="1"/>
              <a:t>yw</a:t>
            </a:r>
            <a:r>
              <a:rPr lang="en-GB" altLang="en-US" sz="2000" dirty="0"/>
              <a:t> un </a:t>
            </a:r>
            <a:r>
              <a:rPr lang="en-GB" altLang="en-US" sz="2000" dirty="0" err="1"/>
              <a:t>o’r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ychydig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genhedloedd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lle</a:t>
            </a:r>
            <a:r>
              <a:rPr lang="en-GB" altLang="en-US" sz="2000" dirty="0"/>
              <a:t> </a:t>
            </a:r>
            <a:r>
              <a:rPr lang="en-GB" altLang="en-US" sz="2000" dirty="0" err="1"/>
              <a:t>mae’n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cael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ystyried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iawn</a:t>
            </a:r>
            <a:r>
              <a:rPr lang="en-GB" altLang="en-US" sz="2000" dirty="0"/>
              <a:t> o </a:t>
            </a:r>
            <a:r>
              <a:rPr lang="en-GB" altLang="en-US" sz="2000" dirty="0" err="1"/>
              <a:t>fewn</a:t>
            </a:r>
            <a:r>
              <a:rPr lang="en-GB" altLang="en-US" sz="2000" dirty="0"/>
              <a:t> y </a:t>
            </a:r>
            <a:r>
              <a:rPr lang="en-GB" altLang="en-US" sz="2000" dirty="0" err="1"/>
              <a:t>gymdeithas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ddatgan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ein</a:t>
            </a:r>
            <a:r>
              <a:rPr lang="en-GB" altLang="en-US" sz="2000" dirty="0"/>
              <a:t> bod </a:t>
            </a:r>
            <a:r>
              <a:rPr lang="en-GB" altLang="en-US" sz="2000" dirty="0" err="1"/>
              <a:t>yn</a:t>
            </a:r>
            <a:r>
              <a:rPr lang="en-GB" altLang="en-US" sz="2000" dirty="0"/>
              <a:t> “</a:t>
            </a:r>
            <a:r>
              <a:rPr lang="en-GB" altLang="en-US" sz="2000" dirty="0" err="1"/>
              <a:t>methu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gwneud</a:t>
            </a:r>
            <a:r>
              <a:rPr lang="en-GB" altLang="en-US" sz="2000" dirty="0"/>
              <a:t>” </a:t>
            </a:r>
            <a:r>
              <a:rPr lang="en-GB" altLang="en-US" sz="2000" dirty="0" err="1"/>
              <a:t>mathemateg</a:t>
            </a:r>
            <a:r>
              <a:rPr lang="en-GB" altLang="en-US" sz="2000" dirty="0"/>
              <a:t>. </a:t>
            </a:r>
            <a:r>
              <a:rPr lang="en-GB" altLang="en-US" sz="2000" b="1" dirty="0"/>
              <a:t>Pam? </a:t>
            </a:r>
            <a:endParaRPr lang="en-US"/>
          </a:p>
          <a:p>
            <a:pPr marL="109537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000" dirty="0"/>
          </a:p>
          <a:p>
            <a:pPr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dirty="0"/>
              <a:t>Gan gofio </a:t>
            </a:r>
            <a:r>
              <a:rPr lang="en-GB" altLang="en-US" sz="2000" dirty="0" err="1"/>
              <a:t>eich</a:t>
            </a:r>
            <a:r>
              <a:rPr lang="en-GB" altLang="en-US" sz="2000" dirty="0"/>
              <a:t> </a:t>
            </a:r>
            <a:r>
              <a:rPr lang="en-GB" altLang="en-US" sz="2000" dirty="0" err="1"/>
              <a:t>profiadau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personol</a:t>
            </a:r>
            <a:r>
              <a:rPr lang="en-GB" altLang="en-US" sz="2000" dirty="0"/>
              <a:t>, pa </a:t>
            </a:r>
            <a:r>
              <a:rPr lang="en-GB" altLang="en-US" sz="2000" dirty="0" err="1"/>
              <a:t>newidiadau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cadarnhaol</a:t>
            </a:r>
            <a:r>
              <a:rPr lang="en-GB" altLang="en-US" sz="2000" dirty="0"/>
              <a:t> </a:t>
            </a:r>
            <a:r>
              <a:rPr lang="en-GB" altLang="en-US" sz="2000" dirty="0" err="1"/>
              <a:t>byddech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chi’n</a:t>
            </a:r>
            <a:r>
              <a:rPr lang="en-GB" altLang="en-US" sz="2000" dirty="0"/>
              <a:t> </a:t>
            </a:r>
            <a:r>
              <a:rPr lang="en-GB" altLang="en-US" sz="2000" dirty="0" err="1"/>
              <a:t>ei</a:t>
            </a:r>
            <a:r>
              <a:rPr lang="en-GB" altLang="en-US" sz="2000" dirty="0"/>
              <a:t> </a:t>
            </a:r>
            <a:r>
              <a:rPr lang="en-GB" altLang="en-US" sz="2000" dirty="0" err="1"/>
              <a:t>wneud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i’r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dysgu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a’r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addysgu</a:t>
            </a:r>
            <a:r>
              <a:rPr lang="en-GB" altLang="en-US" sz="2000" dirty="0"/>
              <a:t> o </a:t>
            </a:r>
            <a:r>
              <a:rPr lang="en-GB" altLang="en-US" sz="2000" dirty="0" err="1"/>
              <a:t>Fathemateg</a:t>
            </a:r>
            <a:r>
              <a:rPr lang="en-GB" altLang="en-US" dirty="0"/>
              <a:t>?</a:t>
            </a:r>
            <a:endParaRPr lang="en-US" altLang="en-US" dirty="0"/>
          </a:p>
        </p:txBody>
      </p:sp>
      <p:sp>
        <p:nvSpPr>
          <p:cNvPr id="13318" name="Content Placeholder 6">
            <a:extLst>
              <a:ext uri="{FF2B5EF4-FFF2-40B4-BE49-F238E27FC236}">
                <a16:creationId xmlns:a16="http://schemas.microsoft.com/office/drawing/2014/main" id="{11C2E3FF-D37A-4905-9B4E-96C5898BD4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5801" y="2514600"/>
            <a:ext cx="3298825" cy="3741738"/>
          </a:xfrm>
        </p:spPr>
        <p:txBody>
          <a:bodyPr rtlCol="0">
            <a:normAutofit fontScale="92500" lnSpcReduction="10000"/>
          </a:bodyPr>
          <a:lstStyle/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i="1"/>
              <a:t>The UK remains one of the few nations where it is socially acceptable to profess an inability to ‘do’ mathematics. </a:t>
            </a:r>
            <a:r>
              <a:rPr lang="en-GB" altLang="en-US" sz="2000" b="1" i="1"/>
              <a:t>Why? </a:t>
            </a:r>
          </a:p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2000" i="1"/>
          </a:p>
          <a:p>
            <a:pPr marL="342906" indent="-342906" defTabSz="457207"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000" i="1"/>
              <a:t>Based on your experiences, what positive changes would you make to the teaching and learning of Mathematics?</a:t>
            </a:r>
          </a:p>
          <a:p>
            <a:pPr marL="342906" indent="-342906" defTabSz="457207">
              <a:lnSpc>
                <a:spcPct val="90000"/>
              </a:lnSpc>
              <a:spcBef>
                <a:spcPct val="0"/>
              </a:spcBef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600" i="1"/>
          </a:p>
        </p:txBody>
      </p:sp>
      <p:pic>
        <p:nvPicPr>
          <p:cNvPr id="23557" name="Picture 6" descr="C:\Users\Dave\AppData\Local\Microsoft\Windows\Temporary Internet Files\Content.IE5\PKVYITXV\MC900157019[1].wmf">
            <a:extLst>
              <a:ext uri="{FF2B5EF4-FFF2-40B4-BE49-F238E27FC236}">
                <a16:creationId xmlns:a16="http://schemas.microsoft.com/office/drawing/2014/main" id="{A89C39CD-2394-4E08-A87D-692B85C95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25" y="1268413"/>
            <a:ext cx="2401888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1797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6869DDE-89A6-4F96-AE8E-AF18411C9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5813" y="260351"/>
            <a:ext cx="8229600" cy="936625"/>
          </a:xfrm>
        </p:spPr>
        <p:txBody>
          <a:bodyPr rtlCol="0">
            <a:normAutofit fontScale="90000"/>
          </a:bodyPr>
          <a:lstStyle/>
          <a:p>
            <a:pPr defTabSz="457207">
              <a:defRPr/>
            </a:pPr>
            <a:r>
              <a:rPr lang="en-GB" dirty="0"/>
              <a:t>Felly </a:t>
            </a:r>
            <a:r>
              <a:rPr lang="en-GB" dirty="0" err="1"/>
              <a:t>beth</a:t>
            </a:r>
            <a:r>
              <a:rPr lang="en-GB" dirty="0"/>
              <a:t> </a:t>
            </a:r>
            <a:r>
              <a:rPr lang="en-GB" dirty="0" err="1"/>
              <a:t>yw'r</a:t>
            </a:r>
            <a:r>
              <a:rPr lang="en-GB" dirty="0"/>
              <a:t> </a:t>
            </a:r>
            <a:r>
              <a:rPr lang="en-GB" dirty="0" err="1"/>
              <a:t>sefyllfa</a:t>
            </a:r>
            <a:r>
              <a:rPr lang="en-GB" dirty="0"/>
              <a:t> </a:t>
            </a:r>
            <a:r>
              <a:rPr lang="en-GB" dirty="0" err="1"/>
              <a:t>cyfredol</a:t>
            </a:r>
            <a:r>
              <a:rPr lang="en-GB" dirty="0"/>
              <a:t>?</a:t>
            </a:r>
            <a:br>
              <a:rPr lang="en-GB" dirty="0"/>
            </a:br>
            <a:r>
              <a:rPr lang="en-GB" dirty="0"/>
              <a:t>So what is the current situation?</a:t>
            </a:r>
          </a:p>
        </p:txBody>
      </p:sp>
      <p:sp>
        <p:nvSpPr>
          <p:cNvPr id="25603" name="Rectangle 7">
            <a:extLst>
              <a:ext uri="{FF2B5EF4-FFF2-40B4-BE49-F238E27FC236}">
                <a16:creationId xmlns:a16="http://schemas.microsoft.com/office/drawing/2014/main" id="{370F26EF-1426-4F9B-A6A8-C2361F77A0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3495" y="2352325"/>
            <a:ext cx="10420477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 sz="1600"/>
              <a:t>England and Northern Ireland are facing a “crisis” in financial literacy skills, academics have warned,</a:t>
            </a:r>
          </a:p>
          <a:p>
            <a:pPr eaLnBrk="1" hangingPunct="1"/>
            <a:endParaRPr lang="en-GB" altLang="en-US" sz="1600"/>
          </a:p>
          <a:p>
            <a:pPr eaLnBrk="1" hangingPunct="1"/>
            <a:r>
              <a:rPr lang="en-GB" altLang="en-US" sz="1600"/>
              <a:t>Research reveals one in three people in the countries cannot work out the correct change from a shopping trip.</a:t>
            </a:r>
          </a:p>
          <a:p>
            <a:pPr eaLnBrk="1" hangingPunct="1"/>
            <a:endParaRPr lang="en-GB" altLang="en-US" sz="1600"/>
          </a:p>
          <a:p>
            <a:pPr eaLnBrk="1" hangingPunct="1"/>
            <a:r>
              <a:rPr lang="en-GB" altLang="en-US" sz="1600"/>
              <a:t>The two nations are the worst global performers on everyday financial numeracy tasks, above only Turkey, Russia, the Czech Republic and Israel, according to a new study by researchers from University College London (UCL) and the University of Cambridge.</a:t>
            </a:r>
          </a:p>
          <a:p>
            <a:pPr eaLnBrk="1" hangingPunct="1"/>
            <a:endParaRPr lang="en-GB" altLang="en-US" sz="1600"/>
          </a:p>
          <a:p>
            <a:pPr eaLnBrk="1" hangingPunct="1"/>
            <a:r>
              <a:rPr lang="en-GB" altLang="en-US" sz="1600"/>
              <a:t>It shows that a third of English and Northern Irish could not work out the correct change from a shopping trip, and four in 10 could not correctly apply a simple discount to an everyday household product they might buy.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(Bulman, 2018)</a:t>
            </a:r>
          </a:p>
        </p:txBody>
      </p:sp>
    </p:spTree>
    <p:extLst>
      <p:ext uri="{BB962C8B-B14F-4D97-AF65-F5344CB8AC3E}">
        <p14:creationId xmlns:p14="http://schemas.microsoft.com/office/powerpoint/2010/main" val="2071430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6">
            <a:extLst>
              <a:ext uri="{FF2B5EF4-FFF2-40B4-BE49-F238E27FC236}">
                <a16:creationId xmlns:a16="http://schemas.microsoft.com/office/drawing/2014/main" id="{39B3376D-0C3D-401B-8917-4562C86FF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9947" y="3865"/>
            <a:ext cx="7056437" cy="1400175"/>
          </a:xfrm>
        </p:spPr>
        <p:txBody>
          <a:bodyPr/>
          <a:lstStyle/>
          <a:p>
            <a:r>
              <a:rPr lang="en-GB" altLang="en-US" sz="2000" dirty="0"/>
              <a:t/>
            </a:r>
            <a:br>
              <a:rPr lang="en-GB" altLang="en-US" sz="2000" dirty="0"/>
            </a:br>
            <a:r>
              <a:rPr lang="en-GB" altLang="en-US" sz="2000" dirty="0"/>
              <a:t/>
            </a:r>
            <a:br>
              <a:rPr lang="en-GB" altLang="en-US" sz="2000" dirty="0"/>
            </a:br>
            <a:r>
              <a:rPr lang="en-GB" altLang="en-US" sz="2000" dirty="0"/>
              <a:t>The UK has one of the lowest literacy and numeracy rates in the </a:t>
            </a:r>
            <a:r>
              <a:rPr lang="en-GB" altLang="en-US" sz="1800" dirty="0"/>
              <a:t>developed world</a:t>
            </a:r>
          </a:p>
        </p:txBody>
      </p:sp>
      <p:sp>
        <p:nvSpPr>
          <p:cNvPr id="2" name="Action Button: Information 1">
            <a:hlinkClick r:id="rId2" highlightClick="1"/>
          </p:cNvPr>
          <p:cNvSpPr/>
          <p:nvPr/>
        </p:nvSpPr>
        <p:spPr>
          <a:xfrm>
            <a:off x="4943872" y="3717032"/>
            <a:ext cx="3168352" cy="1152128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7397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>
            <a:extLst>
              <a:ext uri="{FF2B5EF4-FFF2-40B4-BE49-F238E27FC236}">
                <a16:creationId xmlns:a16="http://schemas.microsoft.com/office/drawing/2014/main" id="{2EA20DB4-3AC9-486F-9BC9-E10621367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535" y="956094"/>
            <a:ext cx="6619875" cy="1981200"/>
          </a:xfrm>
        </p:spPr>
        <p:txBody>
          <a:bodyPr/>
          <a:lstStyle/>
          <a:p>
            <a:r>
              <a:rPr lang="en-GB" altLang="en-US" dirty="0"/>
              <a:t>    Brainstorm.</a:t>
            </a:r>
            <a:br>
              <a:rPr lang="en-GB" altLang="en-US" dirty="0"/>
            </a:br>
            <a:endParaRPr lang="en-GB" altLang="en-US"/>
          </a:p>
        </p:txBody>
      </p:sp>
      <p:sp>
        <p:nvSpPr>
          <p:cNvPr id="27651" name="Text Placeholder 3">
            <a:extLst>
              <a:ext uri="{FF2B5EF4-FFF2-40B4-BE49-F238E27FC236}">
                <a16:creationId xmlns:a16="http://schemas.microsoft.com/office/drawing/2014/main" id="{B7C0A499-8B72-4150-82E1-CDEF0DA1D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90776" y="3657600"/>
            <a:ext cx="6619875" cy="2362200"/>
          </a:xfrm>
        </p:spPr>
        <p:txBody>
          <a:bodyPr/>
          <a:lstStyle/>
          <a:p>
            <a:r>
              <a:rPr lang="en-GB" altLang="en-US" dirty="0"/>
              <a:t>Beth </a:t>
            </a:r>
            <a:r>
              <a:rPr lang="en-GB" altLang="en-US" dirty="0" err="1"/>
              <a:t>i</a:t>
            </a:r>
            <a:r>
              <a:rPr lang="en-GB" altLang="en-US" dirty="0"/>
              <a:t> </a:t>
            </a:r>
            <a:r>
              <a:rPr lang="en-GB" altLang="en-US" dirty="0" err="1"/>
              <a:t>chi'n</a:t>
            </a:r>
            <a:r>
              <a:rPr lang="en-GB" altLang="en-US" dirty="0"/>
              <a:t> </a:t>
            </a:r>
            <a:r>
              <a:rPr lang="en-GB" altLang="en-US" dirty="0" err="1"/>
              <a:t>credu</a:t>
            </a:r>
            <a:r>
              <a:rPr lang="en-GB" altLang="en-US" dirty="0"/>
              <a:t> </a:t>
            </a:r>
            <a:r>
              <a:rPr lang="en-GB" altLang="en-US" dirty="0" err="1"/>
              <a:t>yw'r</a:t>
            </a:r>
            <a:r>
              <a:rPr lang="en-GB" altLang="en-US" dirty="0"/>
              <a:t> </a:t>
            </a:r>
            <a:r>
              <a:rPr lang="en-GB" altLang="en-US" dirty="0" err="1"/>
              <a:t>rheswm</a:t>
            </a:r>
            <a:r>
              <a:rPr lang="en-GB" altLang="en-US" dirty="0"/>
              <a:t> am </a:t>
            </a:r>
            <a:r>
              <a:rPr lang="en-GB" altLang="en-US" dirty="0" err="1"/>
              <a:t>hyn</a:t>
            </a:r>
            <a:r>
              <a:rPr lang="en-GB" altLang="en-US" dirty="0"/>
              <a:t>?</a:t>
            </a:r>
          </a:p>
          <a:p>
            <a:r>
              <a:rPr lang="en-GB" altLang="en-US" dirty="0"/>
              <a:t>Beth </a:t>
            </a:r>
            <a:r>
              <a:rPr lang="en-GB" altLang="en-US" dirty="0" err="1"/>
              <a:t>gellir</a:t>
            </a:r>
            <a:r>
              <a:rPr lang="en-GB" altLang="en-US" dirty="0"/>
              <a:t> </a:t>
            </a:r>
            <a:r>
              <a:rPr lang="en-GB" altLang="en-US" dirty="0" err="1"/>
              <a:t>newid</a:t>
            </a:r>
            <a:r>
              <a:rPr lang="en-GB" altLang="en-US" dirty="0"/>
              <a:t> </a:t>
            </a:r>
            <a:r>
              <a:rPr lang="en-GB" altLang="en-US" dirty="0" err="1"/>
              <a:t>i</a:t>
            </a:r>
            <a:r>
              <a:rPr lang="en-GB" altLang="en-US" dirty="0"/>
              <a:t> </a:t>
            </a:r>
            <a:r>
              <a:rPr lang="en-GB" altLang="en-US" dirty="0" err="1"/>
              <a:t>gyflawni</a:t>
            </a:r>
            <a:r>
              <a:rPr lang="en-GB" altLang="en-US" dirty="0"/>
              <a:t> </a:t>
            </a:r>
            <a:r>
              <a:rPr lang="en-GB" altLang="en-US" dirty="0" err="1"/>
              <a:t>gwelliannau</a:t>
            </a:r>
            <a:r>
              <a:rPr lang="en-GB" altLang="en-US" dirty="0"/>
              <a:t>?</a:t>
            </a:r>
          </a:p>
          <a:p>
            <a:endParaRPr lang="en-GB" altLang="en-US" dirty="0"/>
          </a:p>
          <a:p>
            <a:pPr algn="r"/>
            <a:r>
              <a:rPr lang="en-GB" altLang="en-US" dirty="0"/>
              <a:t>Why do you think this is?</a:t>
            </a:r>
            <a:endParaRPr lang="en-GB" dirty="0"/>
          </a:p>
          <a:p>
            <a:pPr algn="r"/>
            <a:r>
              <a:rPr lang="en-GB" altLang="en-US" dirty="0"/>
              <a:t>What could be changed to achieve improvements?</a:t>
            </a:r>
          </a:p>
        </p:txBody>
      </p:sp>
    </p:spTree>
    <p:extLst>
      <p:ext uri="{BB962C8B-B14F-4D97-AF65-F5344CB8AC3E}">
        <p14:creationId xmlns:p14="http://schemas.microsoft.com/office/powerpoint/2010/main" val="1957845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FCEE39DE-B71C-41BB-9A0F-239361ECD4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3200" b="1" dirty="0" err="1">
                <a:solidFill>
                  <a:schemeClr val="bg1"/>
                </a:solidFill>
              </a:rPr>
              <a:t>Adroddiad</a:t>
            </a:r>
            <a:r>
              <a:rPr lang="en-GB" altLang="en-US" b="1" dirty="0">
                <a:solidFill>
                  <a:schemeClr val="bg1"/>
                </a:solidFill>
              </a:rPr>
              <a:t> </a:t>
            </a:r>
            <a:r>
              <a:rPr lang="cy-GB" altLang="en-US" sz="3200" b="1" dirty="0" err="1">
                <a:solidFill>
                  <a:schemeClr val="bg1"/>
                </a:solidFill>
                <a:ea typeface="ＭＳ Ｐゴシック" panose="020B0600070205080204" pitchFamily="34" charset="-128"/>
              </a:rPr>
              <a:t>Cockroft</a:t>
            </a:r>
            <a:r>
              <a:rPr lang="cy-GB" altLang="en-US" sz="3200" b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 </a:t>
            </a:r>
            <a:br>
              <a:rPr lang="cy-GB" altLang="en-US" sz="3200" b="1" dirty="0">
                <a:solidFill>
                  <a:schemeClr val="bg1"/>
                </a:solidFill>
                <a:ea typeface="ＭＳ Ｐゴシック" panose="020B0600070205080204" pitchFamily="34" charset="-128"/>
              </a:rPr>
            </a:br>
            <a:r>
              <a:rPr lang="cy-GB" altLang="en-US" sz="3200" b="1" i="1" dirty="0" err="1">
                <a:solidFill>
                  <a:schemeClr val="bg1"/>
                </a:solidFill>
                <a:ea typeface="ＭＳ Ｐゴシック" panose="020B0600070205080204" pitchFamily="34" charset="-128"/>
              </a:rPr>
              <a:t>Report</a:t>
            </a:r>
            <a:r>
              <a:rPr lang="cy-GB" altLang="en-US" sz="3200" b="1" i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 - </a:t>
            </a:r>
            <a:r>
              <a:rPr lang="cy-GB" altLang="en-US" sz="3200" b="1" i="1" dirty="0" err="1">
                <a:solidFill>
                  <a:schemeClr val="bg1"/>
                </a:solidFill>
                <a:ea typeface="ＭＳ Ｐゴシック" panose="020B0600070205080204" pitchFamily="34" charset="-128"/>
              </a:rPr>
              <a:t>Mathematics</a:t>
            </a:r>
            <a:r>
              <a:rPr lang="cy-GB" altLang="en-US" sz="3200" b="1" i="1" dirty="0">
                <a:solidFill>
                  <a:schemeClr val="bg1"/>
                </a:solidFill>
                <a:ea typeface="ＭＳ Ｐゴシック" panose="020B0600070205080204" pitchFamily="34" charset="-128"/>
              </a:rPr>
              <a:t> </a:t>
            </a:r>
            <a:r>
              <a:rPr lang="cy-GB" altLang="en-US" sz="3200" b="1" i="1" dirty="0" err="1">
                <a:solidFill>
                  <a:schemeClr val="bg1"/>
                </a:solidFill>
                <a:ea typeface="ＭＳ Ｐゴシック" panose="020B0600070205080204" pitchFamily="34" charset="-128"/>
              </a:rPr>
              <a:t>Counts</a:t>
            </a:r>
            <a:endParaRPr lang="en-GB" altLang="en-US" b="1" i="1" dirty="0">
              <a:solidFill>
                <a:schemeClr val="bg1"/>
              </a:solidFill>
            </a:endParaRP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A17F1EF7-C801-4CDA-AFB6-082402339091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926206" y="2124151"/>
            <a:ext cx="4017963" cy="4267200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en-US" altLang="en-US" sz="1700" i="1" dirty="0">
              <a:ea typeface="ＭＳ Ｐゴシック" panose="020B0600070205080204" pitchFamily="34" charset="-128"/>
            </a:endParaRPr>
          </a:p>
        </p:txBody>
      </p:sp>
      <p:sp>
        <p:nvSpPr>
          <p:cNvPr id="7171" name="Content Placeholder 6">
            <a:extLst>
              <a:ext uri="{FF2B5EF4-FFF2-40B4-BE49-F238E27FC236}">
                <a16:creationId xmlns:a16="http://schemas.microsoft.com/office/drawing/2014/main" id="{76E33F85-02E0-4E04-B6B3-E4A92B09CC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154373" y="2574207"/>
            <a:ext cx="7062565" cy="3367087"/>
          </a:xfrm>
          <a:ln>
            <a:solidFill>
              <a:schemeClr val="accent3"/>
            </a:solidFill>
          </a:ln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i="1" dirty="0">
                <a:ea typeface="MS PGothic" pitchFamily="34" charset="-128"/>
              </a:rPr>
              <a:t>1978 Labour government established Inquiry to consider the teaching of mathematics in primary and secondary schools in England and Wales</a:t>
            </a:r>
          </a:p>
          <a:p>
            <a:pPr marL="109537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i="1" dirty="0">
              <a:ea typeface="MS PGothic" pitchFamily="34" charset="-128"/>
            </a:endParaRP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i="1" dirty="0">
                <a:ea typeface="MS PGothic" pitchFamily="34" charset="-128"/>
              </a:rPr>
              <a:t>Particular regard to its effectiveness and intelligibility and to ensure a link between the mathematical curriculum and the skills required in further education, employment and adult life.</a:t>
            </a:r>
            <a:endParaRPr lang="en-GB" dirty="0">
              <a:ea typeface="MS PGothic" pitchFamily="34" charset="-128"/>
            </a:endParaRPr>
          </a:p>
          <a:p>
            <a:pPr marL="342906" indent="-342906" defTabSz="457207">
              <a:lnSpc>
                <a:spcPct val="90000"/>
              </a:lnSpc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200" i="1" dirty="0">
              <a:ea typeface="MS PGothic" pitchFamily="34" charset="-12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5662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65CFF8D8-E3CD-4786-A2C0-434F51999E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/>
              <a:t>Cefndir</a:t>
            </a:r>
            <a:r>
              <a:rPr lang="en-GB" altLang="en-US" i="1"/>
              <a:t/>
            </a:r>
            <a:br>
              <a:rPr lang="en-GB" altLang="en-US" i="1"/>
            </a:br>
            <a:r>
              <a:rPr lang="en-GB" altLang="en-US" i="1"/>
              <a:t>Background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34B03744-792D-4F90-AACC-75D26E30BC59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495472" y="2465660"/>
            <a:ext cx="4040188" cy="3376612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GB" altLang="en-US" sz="2000" dirty="0" err="1"/>
              <a:t>Adroddiad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Cockroft</a:t>
            </a:r>
            <a:r>
              <a:rPr lang="en-GB" altLang="en-US" sz="2000" dirty="0"/>
              <a:t> – Mathematics Counts (1982)</a:t>
            </a:r>
          </a:p>
          <a:p>
            <a:r>
              <a:rPr lang="en-GB" altLang="en-US" sz="2000" dirty="0" err="1"/>
              <a:t>Rhifedd</a:t>
            </a:r>
            <a:r>
              <a:rPr lang="en-GB" altLang="en-US" sz="2000" dirty="0"/>
              <a:t> </a:t>
            </a:r>
            <a:r>
              <a:rPr lang="en-GB" altLang="en-US" sz="2000" dirty="0" err="1"/>
              <a:t>yng</a:t>
            </a:r>
            <a:r>
              <a:rPr lang="en-GB" altLang="en-US" sz="2000" dirty="0"/>
              <a:t> </a:t>
            </a:r>
            <a:r>
              <a:rPr lang="en-GB" altLang="en-US" sz="2000" dirty="0" err="1"/>
              <a:t>nghyfnodau</a:t>
            </a:r>
            <a:r>
              <a:rPr lang="en-GB" altLang="en-US" sz="2000" dirty="0"/>
              <a:t> </a:t>
            </a:r>
            <a:r>
              <a:rPr lang="en-GB" altLang="en-US" sz="2000" dirty="0" err="1"/>
              <a:t>allweddol</a:t>
            </a:r>
            <a:r>
              <a:rPr lang="en-GB" altLang="en-US" sz="2000" dirty="0"/>
              <a:t> 2 a 3: </a:t>
            </a:r>
            <a:r>
              <a:rPr lang="en-GB" altLang="en-US" sz="2000" dirty="0" err="1"/>
              <a:t>adroddiad</a:t>
            </a:r>
            <a:r>
              <a:rPr lang="en-GB" altLang="en-US" sz="2000" dirty="0"/>
              <a:t> interim (</a:t>
            </a:r>
            <a:r>
              <a:rPr lang="en-GB" altLang="en-US" sz="2000" dirty="0" err="1"/>
              <a:t>Estyn</a:t>
            </a:r>
            <a:r>
              <a:rPr lang="en-GB" altLang="en-US" sz="2000" dirty="0"/>
              <a:t>, 2014</a:t>
            </a:r>
            <a:r>
              <a:rPr lang="en-GB" altLang="en-US" dirty="0"/>
              <a:t>) </a:t>
            </a:r>
          </a:p>
        </p:txBody>
      </p:sp>
      <p:sp>
        <p:nvSpPr>
          <p:cNvPr id="11267" name="Content Placeholder 6">
            <a:extLst>
              <a:ext uri="{FF2B5EF4-FFF2-40B4-BE49-F238E27FC236}">
                <a16:creationId xmlns:a16="http://schemas.microsoft.com/office/drawing/2014/main" id="{8F827FC1-F1FC-46A8-9D89-8FA1A2E49A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573" y="2465660"/>
            <a:ext cx="4041775" cy="3376612"/>
          </a:xfrm>
          <a:ln>
            <a:solidFill>
              <a:schemeClr val="accent3"/>
            </a:solidFill>
          </a:ln>
        </p:spPr>
        <p:txBody>
          <a:bodyPr rtlCol="0"/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cy-GB" altLang="en-US" sz="2000" i="1" dirty="0"/>
              <a:t>Cockroft Report - Mathematics Counts (1982)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000" i="1" dirty="0"/>
              <a:t>Numeracy in key stages 2 and 3: an interim report (</a:t>
            </a:r>
            <a:r>
              <a:rPr lang="en-GB" sz="2000" i="1" dirty="0" err="1"/>
              <a:t>Estyn</a:t>
            </a:r>
            <a:r>
              <a:rPr lang="en-GB" sz="2000" i="1" dirty="0"/>
              <a:t>, 2014)</a:t>
            </a:r>
            <a:endParaRPr lang="cy-GB" altLang="en-US" sz="2000" i="1" dirty="0"/>
          </a:p>
          <a:p>
            <a:pPr marL="342906" indent="-342906" defTabSz="457207">
              <a:lnSpc>
                <a:spcPct val="90000"/>
              </a:lnSpc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600" i="1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3444FC8-80B8-4F72-8A69-E78910F27230}"/>
              </a:ext>
            </a:extLst>
          </p:cNvPr>
          <p:cNvSpPr txBox="1">
            <a:spLocks noChangeArrowheads="1"/>
          </p:cNvSpPr>
          <p:nvPr/>
        </p:nvSpPr>
        <p:spPr>
          <a:xfrm>
            <a:off x="1847528" y="188640"/>
            <a:ext cx="3513584" cy="1143000"/>
          </a:xfrm>
          <a:prstGeom prst="rect">
            <a:avLst/>
          </a:prstGeom>
        </p:spPr>
        <p:txBody>
          <a:bodyPr anchor="ctr">
            <a:normAutofit fontScale="975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ＭＳ Ｐゴシック" pitchFamily="34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ea typeface="+mj-ea"/>
                <a:cs typeface="+mj-cs"/>
              </a:rPr>
              <a:t/>
            </a:r>
            <a:br>
              <a:rPr lang="en-GB" dirty="0">
                <a:ea typeface="+mj-ea"/>
                <a:cs typeface="+mj-cs"/>
              </a:rPr>
            </a:br>
            <a:endParaRPr lang="en-GB" sz="3600" i="1" dirty="0">
              <a:ea typeface="+mj-ea"/>
              <a:cs typeface="+mj-cs"/>
            </a:endParaRPr>
          </a:p>
        </p:txBody>
      </p:sp>
      <p:pic>
        <p:nvPicPr>
          <p:cNvPr id="35846" name="Picture 6" descr="C:\Users\Dave\AppData\Local\Microsoft\Windows\Temporary Internet Files\Content.IE5\UWE5TFNU\MC900439818[1].png">
            <a:extLst>
              <a:ext uri="{FF2B5EF4-FFF2-40B4-BE49-F238E27FC236}">
                <a16:creationId xmlns:a16="http://schemas.microsoft.com/office/drawing/2014/main" id="{CE63FEED-9A7A-4933-BFE2-D32B798C5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676" y="3857625"/>
            <a:ext cx="136842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03083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F99693F3-785D-41B5-B45C-BF7DB49592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85827" y="-220422"/>
            <a:ext cx="7056437" cy="1400175"/>
          </a:xfrm>
        </p:spPr>
        <p:txBody>
          <a:bodyPr rtlCol="0">
            <a:normAutofit fontScale="90000"/>
          </a:bodyPr>
          <a:lstStyle/>
          <a:p>
            <a:pPr algn="ctr" defTabSz="457207">
              <a:defRPr/>
            </a:pPr>
            <a:r>
              <a:rPr lang="en-GB" alt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/>
            </a:r>
            <a:br>
              <a:rPr lang="en-GB" alt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</a:br>
            <a:r>
              <a:rPr lang="en-GB" altLang="en-US" sz="4000" dirty="0" err="1">
                <a:solidFill>
                  <a:srgbClr val="0070C0"/>
                </a:solidFill>
                <a:ea typeface="MS PGothic" pitchFamily="34" charset="-128"/>
              </a:rPr>
              <a:t>Pwyntiau</a:t>
            </a:r>
            <a:r>
              <a:rPr lang="en-GB" altLang="en-US" sz="4000" dirty="0">
                <a:solidFill>
                  <a:srgbClr val="0070C0"/>
                </a:solidFill>
                <a:ea typeface="MS PGothic" pitchFamily="34" charset="-128"/>
              </a:rPr>
              <a:t> </a:t>
            </a:r>
            <a:r>
              <a:rPr lang="en-GB" altLang="en-US" sz="4000" dirty="0" err="1">
                <a:solidFill>
                  <a:srgbClr val="0070C0"/>
                </a:solidFill>
                <a:ea typeface="MS PGothic" pitchFamily="34" charset="-128"/>
              </a:rPr>
              <a:t>allweddol</a:t>
            </a:r>
            <a:r>
              <a:rPr lang="cy-GB" altLang="en-US" sz="4000" dirty="0">
                <a:solidFill>
                  <a:srgbClr val="0070C0"/>
                </a:solidFill>
                <a:ea typeface="MS PGothic" pitchFamily="34" charset="-128"/>
              </a:rPr>
              <a:t/>
            </a:r>
            <a:br>
              <a:rPr lang="cy-GB" altLang="en-US" sz="4000" dirty="0">
                <a:solidFill>
                  <a:srgbClr val="0070C0"/>
                </a:solidFill>
                <a:ea typeface="MS PGothic" pitchFamily="34" charset="-128"/>
              </a:rPr>
            </a:br>
            <a:r>
              <a:rPr lang="cy-GB" altLang="en-US" sz="4000" i="1" dirty="0">
                <a:solidFill>
                  <a:srgbClr val="0070C0"/>
                </a:solidFill>
                <a:ea typeface="MS PGothic" pitchFamily="34" charset="-128"/>
              </a:rPr>
              <a:t>Some key points</a:t>
            </a:r>
            <a:r>
              <a:rPr lang="en-GB" sz="4000" i="1" dirty="0"/>
              <a:t/>
            </a:r>
            <a:br>
              <a:rPr lang="en-GB" sz="4000" i="1" dirty="0"/>
            </a:br>
            <a:endParaRPr lang="en-GB" sz="4000" i="1" dirty="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1DD41C51-FCBA-4047-BC55-ED2DF43B593B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1947864" y="1628776"/>
            <a:ext cx="4040187" cy="4968875"/>
          </a:xfrm>
          <a:ln>
            <a:solidFill>
              <a:schemeClr val="accent1"/>
            </a:solidFill>
            <a:headEnd/>
            <a:tailEnd/>
          </a:ln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US" altLang="en-US" sz="2000" dirty="0"/>
          </a:p>
        </p:txBody>
      </p:sp>
      <p:sp>
        <p:nvSpPr>
          <p:cNvPr id="14339" name="Content Placeholder 6">
            <a:extLst>
              <a:ext uri="{FF2B5EF4-FFF2-40B4-BE49-F238E27FC236}">
                <a16:creationId xmlns:a16="http://schemas.microsoft.com/office/drawing/2014/main" id="{1B655D0F-0E69-4508-9584-6689A13EAA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947864" y="2927307"/>
            <a:ext cx="8281987" cy="3670344"/>
          </a:xfrm>
          <a:ln>
            <a:solidFill>
              <a:schemeClr val="accent3"/>
            </a:solidFill>
          </a:ln>
        </p:spPr>
        <p:txBody>
          <a:bodyPr rtlCol="0"/>
          <a:lstStyle/>
          <a:p>
            <a:pPr marL="742962" lvl="1" indent="-285755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i="1" dirty="0"/>
              <a:t>Enable pupils to develop the mathematical skills and understanding required for adult life, for employment and for further study and training; </a:t>
            </a:r>
          </a:p>
          <a:p>
            <a:pPr marL="742962" lvl="1" indent="-285755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i="1" dirty="0"/>
              <a:t>Provide pupils with such maths as may be needed for study of other subjects; </a:t>
            </a:r>
          </a:p>
          <a:p>
            <a:pPr marL="742962" lvl="1" indent="-285755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2000" i="1" dirty="0"/>
              <a:t>Help pupils to develop an appreciation and enjoyment of mathematics itself.</a:t>
            </a:r>
          </a:p>
          <a:p>
            <a:pPr marL="109537" indent="0" defTabSz="457207">
              <a:lnSpc>
                <a:spcPct val="90000"/>
              </a:lnSpc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2000" b="1" i="1" dirty="0"/>
          </a:p>
          <a:p>
            <a:pPr marL="109537" indent="0" defTabSz="457207">
              <a:lnSpc>
                <a:spcPct val="90000"/>
              </a:lnSpc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4000" b="1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07950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043D56A-6854-4267-84C2-9D8896F74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5372" y="817945"/>
            <a:ext cx="8229600" cy="1276350"/>
          </a:xfrm>
        </p:spPr>
        <p:txBody>
          <a:bodyPr rtlCol="0">
            <a:normAutofit fontScale="90000"/>
          </a:bodyPr>
          <a:lstStyle/>
          <a:p>
            <a:pPr algn="ctr" defTabSz="457207">
              <a:defRPr/>
            </a:pPr>
            <a:r>
              <a:rPr lang="en-GB" altLang="en-US" sz="4400">
                <a:solidFill>
                  <a:srgbClr val="0070C0"/>
                </a:solidFill>
                <a:ea typeface="MS PGothic" pitchFamily="34" charset="-128"/>
              </a:rPr>
              <a:t/>
            </a:r>
            <a:br>
              <a:rPr lang="en-GB" altLang="en-US" sz="4400">
                <a:solidFill>
                  <a:srgbClr val="0070C0"/>
                </a:solidFill>
                <a:ea typeface="MS PGothic" pitchFamily="34" charset="-128"/>
              </a:rPr>
            </a:br>
            <a:r>
              <a:rPr lang="cy-GB" altLang="en-US" sz="4400" i="1" dirty="0" err="1" smtClean="0">
                <a:solidFill>
                  <a:srgbClr val="0070C0"/>
                </a:solidFill>
                <a:ea typeface="MS PGothic" pitchFamily="34" charset="-128"/>
              </a:rPr>
              <a:t>Some</a:t>
            </a:r>
            <a:r>
              <a:rPr lang="cy-GB" altLang="en-US" sz="4400" i="1" dirty="0" smtClean="0">
                <a:solidFill>
                  <a:srgbClr val="0070C0"/>
                </a:solidFill>
                <a:ea typeface="MS PGothic" pitchFamily="34" charset="-128"/>
              </a:rPr>
              <a:t> </a:t>
            </a:r>
            <a:r>
              <a:rPr lang="cy-GB" altLang="en-US" sz="4400" i="1" dirty="0">
                <a:solidFill>
                  <a:srgbClr val="0070C0"/>
                </a:solidFill>
                <a:ea typeface="MS PGothic" pitchFamily="34" charset="-128"/>
              </a:rPr>
              <a:t>key points</a:t>
            </a:r>
            <a:r>
              <a:rPr lang="en-GB" sz="2400" i="1" dirty="0"/>
              <a:t/>
            </a:r>
            <a:br>
              <a:rPr lang="en-GB" sz="2400" i="1" dirty="0"/>
            </a:br>
            <a:r>
              <a:rPr lang="en-GB" sz="2400" i="1" dirty="0"/>
              <a:t/>
            </a:r>
            <a:br>
              <a:rPr lang="en-GB" sz="2400" i="1" dirty="0"/>
            </a:br>
            <a:endParaRPr lang="en-GB" dirty="0"/>
          </a:p>
        </p:txBody>
      </p:sp>
      <p:sp>
        <p:nvSpPr>
          <p:cNvPr id="15363" name="Content Placeholder 6">
            <a:extLst>
              <a:ext uri="{FF2B5EF4-FFF2-40B4-BE49-F238E27FC236}">
                <a16:creationId xmlns:a16="http://schemas.microsoft.com/office/drawing/2014/main" id="{05CD5202-74D0-40E2-9C4D-DA16C9E870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5502" y="2792295"/>
            <a:ext cx="9695300" cy="3805356"/>
          </a:xfrm>
          <a:ln>
            <a:solidFill>
              <a:schemeClr val="accent3"/>
            </a:solidFill>
          </a:ln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1900" i="1" dirty="0"/>
              <a:t>Adults should be able to count, tell the time, pay for purchases and give change, weigh and measure, understand timetables, graphs and charts, and make estimations and approximations.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1900" i="1" dirty="0"/>
              <a:t>Numeracy means more than computation (e.g. it should include problem solving, decision making, reasoning, interpreting data).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altLang="en-US" sz="1900" i="1" dirty="0"/>
              <a:t>Schools should involve parents by explaining the methods and aims of maths teaching. </a:t>
            </a:r>
          </a:p>
          <a:p>
            <a:pPr marL="342906" indent="-342906" defTabSz="457207">
              <a:lnSpc>
                <a:spcPct val="90000"/>
              </a:lnSpc>
              <a:buClr>
                <a:schemeClr val="bg2">
                  <a:lumMod val="40000"/>
                  <a:lumOff val="60000"/>
                </a:schemeClr>
              </a:buClr>
              <a:defRPr/>
            </a:pPr>
            <a:endParaRPr lang="en-GB" altLang="en-US" sz="3600" b="1" i="1" dirty="0"/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ABB189D0-D6BC-43B9-B391-A58A60B49C41}"/>
              </a:ext>
            </a:extLst>
          </p:cNvPr>
          <p:cNvSpPr txBox="1">
            <a:spLocks noChangeArrowheads="1"/>
          </p:cNvSpPr>
          <p:nvPr/>
        </p:nvSpPr>
        <p:spPr>
          <a:xfrm>
            <a:off x="2054225" y="-144972"/>
            <a:ext cx="8229600" cy="114300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ＭＳ Ｐゴシック" pitchFamily="34" charset="-128"/>
                <a:cs typeface="ＭＳ Ｐゴシック" charset="-128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  <a:ea typeface="ＭＳ Ｐゴシック" pitchFamily="34" charset="-128"/>
                <a:cs typeface="ＭＳ Ｐゴシック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2"/>
                </a:solidFill>
                <a:latin typeface="Lucida Sans Unicode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endParaRPr lang="en-GB" sz="1400" i="1" dirty="0">
              <a:effectLst/>
              <a:ea typeface="+mj-ea"/>
              <a:cs typeface="+mj-cs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1532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:a16="http://schemas.microsoft.com/office/drawing/2014/main" id="{11475A8B-9349-4D3B-83EE-30B054B0D789}"/>
              </a:ext>
            </a:extLst>
          </p:cNvPr>
          <p:cNvSpPr>
            <a:spLocks noGrp="1" noChangeArrowheads="1"/>
          </p:cNvSpPr>
          <p:nvPr>
            <p:ph sz="half" idx="4294967295"/>
          </p:nvPr>
        </p:nvSpPr>
        <p:spPr>
          <a:xfrm>
            <a:off x="1524000" y="836613"/>
            <a:ext cx="4038600" cy="4525962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GB" altLang="en-US" sz="2400"/>
              <a:t>Ni ddylai athrawon ddisgwyl i ddisgyblion gofio pethau heb eu deall</a:t>
            </a:r>
          </a:p>
          <a:p>
            <a:r>
              <a:rPr lang="en-GB" altLang="en-US" sz="2400"/>
              <a:t>Ni ddylid gadael i ddisgyblion brofi methiant droeon</a:t>
            </a:r>
          </a:p>
          <a:p>
            <a:r>
              <a:rPr lang="en-GB" altLang="en-US" sz="2400"/>
              <a:t>I lwyddo mewn mathemateg mae angen gwaith caled ac ymarfer.</a:t>
            </a:r>
            <a:endParaRPr lang="en-US" altLang="en-US" sz="2400"/>
          </a:p>
        </p:txBody>
      </p:sp>
      <p:sp>
        <p:nvSpPr>
          <p:cNvPr id="7171" name="Content Placeholder 6">
            <a:extLst>
              <a:ext uri="{FF2B5EF4-FFF2-40B4-BE49-F238E27FC236}">
                <a16:creationId xmlns:a16="http://schemas.microsoft.com/office/drawing/2014/main" id="{98106034-99EA-4E22-9296-7466F42E266F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780214" y="836613"/>
            <a:ext cx="3887787" cy="4525962"/>
          </a:xfrm>
          <a:ln>
            <a:solidFill>
              <a:schemeClr val="accent3"/>
            </a:solidFill>
          </a:ln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400" i="1" dirty="0">
                <a:ea typeface="MS PGothic" pitchFamily="34" charset="-128"/>
              </a:rPr>
              <a:t>Teachers should not expect pupils to commit things to memory without understanding them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400" i="1" dirty="0">
                <a:ea typeface="MS PGothic" pitchFamily="34" charset="-128"/>
              </a:rPr>
              <a:t>Pupils should not be allowed to experience repeated failure 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defRPr/>
            </a:pPr>
            <a:r>
              <a:rPr lang="en-GB" sz="2400" i="1" dirty="0">
                <a:ea typeface="MS PGothic" pitchFamily="34" charset="-128"/>
              </a:rPr>
              <a:t>Maths requires hard work and much practice</a:t>
            </a:r>
          </a:p>
          <a:p>
            <a:pPr marL="109537" indent="0" defTabSz="457207">
              <a:lnSpc>
                <a:spcPct val="90000"/>
              </a:lnSpc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3600" b="1" i="1" dirty="0">
              <a:ea typeface="MS PGothic" pitchFamily="34" charset="-12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9687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Directed Study and I mean it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Read: O’Keeffe, Lisa, and Paige, </a:t>
            </a:r>
            <a:r>
              <a:rPr lang="en-GB" b="1" dirty="0" err="1"/>
              <a:t>Kathyrn</a:t>
            </a:r>
            <a:r>
              <a:rPr lang="en-GB" b="1" dirty="0"/>
              <a:t>. </a:t>
            </a:r>
            <a:r>
              <a:rPr lang="en-GB" b="1" dirty="0" smtClean="0"/>
              <a:t>(2019) "Re-highlighting </a:t>
            </a:r>
            <a:r>
              <a:rPr lang="en-GB" b="1" dirty="0"/>
              <a:t>the Potential of Critical Numeracy." Mathematics Education Research </a:t>
            </a:r>
            <a:r>
              <a:rPr lang="en-GB" b="1" dirty="0" smtClean="0"/>
              <a:t>Journal: </a:t>
            </a:r>
            <a:r>
              <a:rPr lang="en-GB" b="1" dirty="0"/>
              <a:t>Mathematics Education Research Journal, 2019</a:t>
            </a:r>
            <a:r>
              <a:rPr lang="en-GB" b="1" dirty="0" smtClean="0"/>
              <a:t>.</a:t>
            </a:r>
          </a:p>
          <a:p>
            <a:r>
              <a:rPr lang="en-GB" b="1" dirty="0" smtClean="0"/>
              <a:t>What are the authors’ main points?</a:t>
            </a:r>
          </a:p>
          <a:p>
            <a:r>
              <a:rPr lang="en-GB" b="1" dirty="0" smtClean="0"/>
              <a:t>What are the main theories and concepts?</a:t>
            </a:r>
          </a:p>
          <a:p>
            <a:r>
              <a:rPr lang="en-GB" b="1" dirty="0" smtClean="0"/>
              <a:t>What’s new to you? </a:t>
            </a:r>
          </a:p>
          <a:p>
            <a:endParaRPr lang="en-GB" b="1" dirty="0"/>
          </a:p>
          <a:p>
            <a:r>
              <a:rPr lang="en-GB" b="1" dirty="0" smtClean="0"/>
              <a:t>Answers by next week!!!!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1353" y="462218"/>
            <a:ext cx="2409825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0465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154954" y="2603500"/>
            <a:ext cx="10744520" cy="34163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altLang="en-US" dirty="0">
                <a:solidFill>
                  <a:schemeClr val="bg2">
                    <a:lumMod val="20000"/>
                    <a:lumOff val="80000"/>
                  </a:schemeClr>
                </a:solidFill>
                <a:hlinkClick r:id="rId2"/>
              </a:rPr>
              <a:t>Bulman, </a:t>
            </a:r>
            <a:r>
              <a:rPr lang="en-GB" altLang="en-US" dirty="0" smtClean="0">
                <a:solidFill>
                  <a:schemeClr val="bg2">
                    <a:lumMod val="20000"/>
                    <a:lumOff val="80000"/>
                  </a:schemeClr>
                </a:solidFill>
                <a:hlinkClick r:id="rId2"/>
              </a:rPr>
              <a:t>(2018) </a:t>
            </a:r>
            <a:r>
              <a:rPr lang="en-GB" altLang="en-US" dirty="0">
                <a:solidFill>
                  <a:schemeClr val="bg2">
                    <a:lumMod val="20000"/>
                    <a:lumOff val="80000"/>
                  </a:schemeClr>
                </a:solidFill>
                <a:hlinkClick r:id="rId2"/>
              </a:rPr>
              <a:t>England faces ‘crisis’ in adult financial literacy as one in three cannot work out change from shopping trip. The Independent. </a:t>
            </a:r>
            <a:r>
              <a:rPr lang="en-GB" altLang="en-US" dirty="0" smtClean="0">
                <a:solidFill>
                  <a:schemeClr val="bg2">
                    <a:lumMod val="20000"/>
                    <a:lumOff val="80000"/>
                  </a:schemeClr>
                </a:solidFill>
                <a:hlinkClick r:id="rId2"/>
              </a:rPr>
              <a:t>https</a:t>
            </a:r>
            <a:r>
              <a:rPr lang="en-GB" altLang="en-US" dirty="0">
                <a:solidFill>
                  <a:schemeClr val="bg2">
                    <a:lumMod val="20000"/>
                    <a:lumOff val="80000"/>
                  </a:schemeClr>
                </a:solidFill>
                <a:hlinkClick r:id="rId2"/>
              </a:rPr>
              <a:t>://www.independent.co.uk/news/uk/home-news/england-financial-literacy-shopping-trip-change-numeracy-mental-arithmetic-a8255951.html</a:t>
            </a:r>
          </a:p>
          <a:p>
            <a:pPr marL="0" indent="0">
              <a:buNone/>
            </a:pPr>
            <a:r>
              <a:rPr lang="en-GB" dirty="0" smtClean="0"/>
              <a:t>      accessed on </a:t>
            </a:r>
            <a:r>
              <a:rPr lang="en-GB" altLang="en-US" dirty="0" smtClean="0">
                <a:solidFill>
                  <a:schemeClr val="bg2">
                    <a:lumMod val="20000"/>
                    <a:lumOff val="80000"/>
                  </a:schemeClr>
                </a:solidFill>
                <a:hlinkClick r:id="rId2"/>
              </a:rPr>
              <a:t>15.03.2018</a:t>
            </a:r>
            <a:r>
              <a:rPr lang="en-GB" altLang="en-US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))</a:t>
            </a:r>
          </a:p>
          <a:p>
            <a:pPr marL="0" lvl="0" indent="0" defTabSz="457207"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The Cockcroft Report (1982), </a:t>
            </a:r>
            <a:r>
              <a:rPr lang="en-GB" altLang="en-US" i="1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Mathematics Counts. 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London: Her Majesty's Stationery Office.</a:t>
            </a:r>
          </a:p>
          <a:p>
            <a:pPr marL="0" lvl="0" indent="0" defTabSz="457207">
              <a:lnSpc>
                <a:spcPct val="80000"/>
              </a:lnSpc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Learning Wales (2013). Available at 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  <a:hlinkClick r:id="rId3"/>
              </a:rPr>
              <a:t>Welsh Government | National Literacy and Numeracy Framework and Tests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[Accessed 16.10.15] </a:t>
            </a:r>
            <a:endParaRPr lang="en-GB" altLang="en-US" dirty="0" smtClean="0">
              <a:solidFill>
                <a:schemeClr val="tx1">
                  <a:lumMod val="95000"/>
                  <a:lumOff val="5000"/>
                </a:schemeClr>
              </a:solidFill>
              <a:ea typeface="+mj-ea"/>
              <a:cs typeface="+mj-cs"/>
            </a:endParaRPr>
          </a:p>
          <a:p>
            <a:pPr marL="0" lvl="0" indent="0" defTabSz="457207">
              <a:lnSpc>
                <a:spcPct val="80000"/>
              </a:lnSpc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r>
              <a:rPr lang="en-GB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National 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Literacy and Numeracy Framework and Tests. Available at 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  <a:hlinkClick r:id="rId4"/>
              </a:rPr>
              <a:t>http://wales.gov.uk/consultations/education/nlnf/?lang=en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 [Accessed 06.08.14] and/a</a:t>
            </a:r>
          </a:p>
          <a:p>
            <a:pPr marL="0" lvl="0" indent="0" defTabSz="457207">
              <a:lnSpc>
                <a:spcPct val="80000"/>
              </a:lnSpc>
              <a:buClr>
                <a:srgbClr val="1E5155">
                  <a:lumMod val="40000"/>
                  <a:lumOff val="60000"/>
                </a:srgbClr>
              </a:buClr>
              <a:buNone/>
              <a:defRPr/>
            </a:pPr>
            <a:r>
              <a:rPr lang="en-GB" altLang="en-US" dirty="0" err="1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Fframwaith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 </a:t>
            </a:r>
            <a:r>
              <a:rPr lang="en-GB" altLang="en-US" dirty="0" err="1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Llythrennedd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 a </a:t>
            </a:r>
            <a:r>
              <a:rPr lang="en-GB" altLang="en-US" dirty="0" err="1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Rhifedd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 a </a:t>
            </a:r>
            <a:r>
              <a:rPr lang="en-GB" altLang="en-US" dirty="0" err="1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Phrofion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. </a:t>
            </a:r>
            <a:r>
              <a:rPr lang="en-GB" altLang="en-US" dirty="0" err="1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Ar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 </a:t>
            </a:r>
            <a:r>
              <a:rPr lang="en-GB" altLang="en-US" dirty="0" err="1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gael</a:t>
            </a:r>
            <a:r>
              <a:rPr lang="en-GB" altLang="en-US" dirty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 http://wales.gov.uk/consultations/education/nlnf/?</a:t>
            </a:r>
            <a:r>
              <a:rPr lang="en-GB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ea typeface="+mj-ea"/>
                <a:cs typeface="+mj-cs"/>
              </a:rPr>
              <a:t>skip=1&amp;lang=cy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O’Keeffe</a:t>
            </a:r>
            <a:r>
              <a:rPr lang="en-GB" dirty="0"/>
              <a:t>, Lisa, and Paige, </a:t>
            </a:r>
            <a:r>
              <a:rPr lang="en-GB" dirty="0" err="1"/>
              <a:t>Kathyrn</a:t>
            </a:r>
            <a:r>
              <a:rPr lang="en-GB" dirty="0"/>
              <a:t>. (2019) "Re-highlighting the Potential of Critical Numeracy." Mathematics Education Research Journal: Mathematics Education Research Journal, 2019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dirty="0"/>
              <a:t>Williams, P. (2008)  Independent Review of Mathematics Teaching in Early Years settings and Primary Schools.  London: DCSF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50664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11120</TotalTime>
  <Words>1355</Words>
  <Application>Microsoft Office PowerPoint</Application>
  <PresentationFormat>Widescreen</PresentationFormat>
  <Paragraphs>122</Paragraphs>
  <Slides>20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MS PGothic</vt:lpstr>
      <vt:lpstr>MS PGothic</vt:lpstr>
      <vt:lpstr>Arial</vt:lpstr>
      <vt:lpstr>Calibri</vt:lpstr>
      <vt:lpstr>Century Gothic</vt:lpstr>
      <vt:lpstr>Wingdings</vt:lpstr>
      <vt:lpstr>Wingdings 3</vt:lpstr>
      <vt:lpstr>Ion Boardroom</vt:lpstr>
      <vt:lpstr>SJIE5001/C  Rhifau’n Cyfri Numbers Count Zahlen Zaehlen Session 1</vt:lpstr>
      <vt:lpstr>Amcanion                            Aims</vt:lpstr>
      <vt:lpstr>Deilliannau Dysgu Learning Outcomes</vt:lpstr>
      <vt:lpstr>  Deilliannau Dysgu                                Learning Outcomes  </vt:lpstr>
      <vt:lpstr>   Deilliannau Dysgu                                    Learning Outcomes   </vt:lpstr>
      <vt:lpstr>  Deilliannau Dysgu                                    Learning Outcomes  </vt:lpstr>
      <vt:lpstr>Aseiniad 1(50%) Assignment 1 (50%)</vt:lpstr>
      <vt:lpstr>Aseiniad 2 (50%) Assignment 2 (50%)</vt:lpstr>
      <vt:lpstr> Mathemateg Maths </vt:lpstr>
      <vt:lpstr> Y mater....    The issue..... </vt:lpstr>
      <vt:lpstr>Felly beth yw'r sefyllfa cyfredol? So what is the current situation?</vt:lpstr>
      <vt:lpstr>  The UK has one of the lowest literacy and numeracy rates in the developed world</vt:lpstr>
      <vt:lpstr>    Brainstorm. </vt:lpstr>
      <vt:lpstr>Adroddiad Cockroft  Report - Mathematics Counts</vt:lpstr>
      <vt:lpstr>Cefndir Background</vt:lpstr>
      <vt:lpstr> Pwyntiau allweddol Some key points </vt:lpstr>
      <vt:lpstr> Some key points  </vt:lpstr>
      <vt:lpstr>PowerPoint Presentation</vt:lpstr>
      <vt:lpstr>Directed Study and I mean it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Heike Griffiths</dc:creator>
  <cp:lastModifiedBy>Heike Griffiths</cp:lastModifiedBy>
  <cp:revision>11</cp:revision>
  <dcterms:created xsi:type="dcterms:W3CDTF">2020-10-08T13:06:26Z</dcterms:created>
  <dcterms:modified xsi:type="dcterms:W3CDTF">2020-11-05T11:56:12Z</dcterms:modified>
</cp:coreProperties>
</file>