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64" r:id="rId5"/>
    <p:sldId id="259" r:id="rId6"/>
    <p:sldId id="258" r:id="rId7"/>
    <p:sldId id="266" r:id="rId8"/>
    <p:sldId id="265" r:id="rId9"/>
    <p:sldId id="260" r:id="rId10"/>
    <p:sldId id="262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0093"/>
    <a:srgbClr val="C7C7C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>
        <p:scale>
          <a:sx n="50" d="100"/>
          <a:sy n="50" d="100"/>
        </p:scale>
        <p:origin x="60" y="14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CA1362E-A9A4-4765-9C4B-6EA4ACFC41D2}" type="doc">
      <dgm:prSet loTypeId="urn:microsoft.com/office/officeart/2005/8/layout/radial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8581E46-3615-451F-9A98-56AC49DA182A}">
      <dgm:prSet phldrT="[Text]"/>
      <dgm:spPr>
        <a:solidFill>
          <a:schemeClr val="tx1">
            <a:lumMod val="65000"/>
            <a:lumOff val="35000"/>
          </a:schemeClr>
        </a:solidFill>
        <a:ln w="76200">
          <a:solidFill>
            <a:srgbClr val="C7C7C7"/>
          </a:solidFill>
        </a:ln>
      </dgm:spPr>
      <dgm:t>
        <a:bodyPr/>
        <a:lstStyle/>
        <a:p>
          <a:r>
            <a:rPr lang="en-US" b="1" dirty="0" smtClean="0">
              <a:solidFill>
                <a:srgbClr val="FFFF00"/>
              </a:solidFill>
            </a:rPr>
            <a:t>INFORMATION LETTER</a:t>
          </a:r>
          <a:endParaRPr lang="en-GB" b="1" dirty="0">
            <a:solidFill>
              <a:srgbClr val="FFFF00"/>
            </a:solidFill>
          </a:endParaRPr>
        </a:p>
      </dgm:t>
    </dgm:pt>
    <dgm:pt modelId="{5A46B063-026C-4318-B1E9-51B5438580C9}" type="parTrans" cxnId="{F05CD0E4-EFE0-4722-9F9D-5A7FF9816E00}">
      <dgm:prSet/>
      <dgm:spPr/>
      <dgm:t>
        <a:bodyPr/>
        <a:lstStyle/>
        <a:p>
          <a:endParaRPr lang="en-GB"/>
        </a:p>
      </dgm:t>
    </dgm:pt>
    <dgm:pt modelId="{CEFCC51F-962A-497E-A0D5-9D57B52BCA4D}" type="sibTrans" cxnId="{F05CD0E4-EFE0-4722-9F9D-5A7FF9816E00}">
      <dgm:prSet/>
      <dgm:spPr/>
      <dgm:t>
        <a:bodyPr/>
        <a:lstStyle/>
        <a:p>
          <a:endParaRPr lang="en-GB"/>
        </a:p>
      </dgm:t>
    </dgm:pt>
    <dgm:pt modelId="{13FE631B-E458-4B49-BF96-22EEE54C4292}">
      <dgm:prSet phldrT="[Text]"/>
      <dgm:spPr>
        <a:solidFill>
          <a:schemeClr val="tx1"/>
        </a:solidFill>
        <a:ln w="76200">
          <a:solidFill>
            <a:schemeClr val="accent6">
              <a:lumMod val="50000"/>
            </a:schemeClr>
          </a:solidFill>
        </a:ln>
      </dgm:spPr>
      <dgm:t>
        <a:bodyPr/>
        <a:lstStyle/>
        <a:p>
          <a:r>
            <a:rPr lang="en-US" b="1" dirty="0" smtClean="0"/>
            <a:t>PROPOSA</a:t>
          </a:r>
          <a:r>
            <a:rPr lang="en-US" dirty="0" smtClean="0"/>
            <a:t>L</a:t>
          </a:r>
          <a:endParaRPr lang="en-GB" dirty="0"/>
        </a:p>
      </dgm:t>
    </dgm:pt>
    <dgm:pt modelId="{6FB2F049-1A5E-4F0A-8A0C-215E8FC7B328}" type="parTrans" cxnId="{1D207C1C-245F-4C41-8E30-C0C45829923D}">
      <dgm:prSet/>
      <dgm:spPr/>
      <dgm:t>
        <a:bodyPr/>
        <a:lstStyle/>
        <a:p>
          <a:endParaRPr lang="en-GB"/>
        </a:p>
      </dgm:t>
    </dgm:pt>
    <dgm:pt modelId="{5433725C-9808-439E-B5BA-3382DE2EDE7B}" type="sibTrans" cxnId="{1D207C1C-245F-4C41-8E30-C0C45829923D}">
      <dgm:prSet/>
      <dgm:spPr/>
      <dgm:t>
        <a:bodyPr/>
        <a:lstStyle/>
        <a:p>
          <a:endParaRPr lang="en-GB"/>
        </a:p>
      </dgm:t>
    </dgm:pt>
    <dgm:pt modelId="{970A6ACE-94DA-4438-895A-F3C15FB0D23A}">
      <dgm:prSet phldrT="[Text]"/>
      <dgm:spPr>
        <a:solidFill>
          <a:schemeClr val="tx1"/>
        </a:solidFill>
        <a:ln w="76200">
          <a:solidFill>
            <a:schemeClr val="accent6">
              <a:lumMod val="50000"/>
            </a:schemeClr>
          </a:solidFill>
        </a:ln>
      </dgm:spPr>
      <dgm:t>
        <a:bodyPr/>
        <a:lstStyle/>
        <a:p>
          <a:r>
            <a:rPr lang="en-US" b="1" dirty="0" smtClean="0"/>
            <a:t>De-brief</a:t>
          </a:r>
        </a:p>
        <a:p>
          <a:endParaRPr lang="en-GB" dirty="0"/>
        </a:p>
      </dgm:t>
    </dgm:pt>
    <dgm:pt modelId="{7676C727-44AD-4B11-97EC-27543F0C65A9}" type="parTrans" cxnId="{99599413-7CA8-4917-AFAC-EE95386F2FE4}">
      <dgm:prSet/>
      <dgm:spPr/>
      <dgm:t>
        <a:bodyPr/>
        <a:lstStyle/>
        <a:p>
          <a:endParaRPr lang="en-GB"/>
        </a:p>
      </dgm:t>
    </dgm:pt>
    <dgm:pt modelId="{191C9972-866F-4375-AFCF-D9ABDF4C0795}" type="sibTrans" cxnId="{99599413-7CA8-4917-AFAC-EE95386F2FE4}">
      <dgm:prSet/>
      <dgm:spPr/>
      <dgm:t>
        <a:bodyPr/>
        <a:lstStyle/>
        <a:p>
          <a:endParaRPr lang="en-GB"/>
        </a:p>
      </dgm:t>
    </dgm:pt>
    <dgm:pt modelId="{7DA12036-DC3E-4820-BAE4-5DE278F82CDC}">
      <dgm:prSet phldrT="[Text]"/>
      <dgm:spPr>
        <a:solidFill>
          <a:schemeClr val="tx1">
            <a:lumMod val="85000"/>
            <a:lumOff val="15000"/>
          </a:schemeClr>
        </a:solidFill>
        <a:ln w="76200">
          <a:solidFill>
            <a:schemeClr val="accent6">
              <a:lumMod val="50000"/>
            </a:schemeClr>
          </a:solidFill>
        </a:ln>
      </dgm:spPr>
      <dgm:t>
        <a:bodyPr/>
        <a:lstStyle/>
        <a:p>
          <a:r>
            <a:rPr lang="en-US" b="1" dirty="0" smtClean="0"/>
            <a:t>DICTAPHONE</a:t>
          </a:r>
          <a:endParaRPr lang="en-GB" b="1" dirty="0"/>
        </a:p>
      </dgm:t>
    </dgm:pt>
    <dgm:pt modelId="{8E5BFB5C-A3B9-43F8-A396-02C16712D30B}" type="parTrans" cxnId="{F4852470-A7A2-4532-AC14-B39A40C51652}">
      <dgm:prSet/>
      <dgm:spPr/>
      <dgm:t>
        <a:bodyPr/>
        <a:lstStyle/>
        <a:p>
          <a:endParaRPr lang="en-GB"/>
        </a:p>
      </dgm:t>
    </dgm:pt>
    <dgm:pt modelId="{A163B333-5611-4E8C-8EA1-093EFAF97318}" type="sibTrans" cxnId="{F4852470-A7A2-4532-AC14-B39A40C51652}">
      <dgm:prSet/>
      <dgm:spPr/>
      <dgm:t>
        <a:bodyPr/>
        <a:lstStyle/>
        <a:p>
          <a:endParaRPr lang="en-GB"/>
        </a:p>
      </dgm:t>
    </dgm:pt>
    <dgm:pt modelId="{D8A15CC1-8191-4743-8824-55948C5BEE9F}">
      <dgm:prSet phldrT="[Text]"/>
      <dgm:spPr>
        <a:solidFill>
          <a:schemeClr val="tx1"/>
        </a:solidFill>
        <a:ln w="76200">
          <a:solidFill>
            <a:schemeClr val="accent6">
              <a:lumMod val="50000"/>
            </a:schemeClr>
          </a:solidFill>
        </a:ln>
      </dgm:spPr>
      <dgm:t>
        <a:bodyPr/>
        <a:lstStyle/>
        <a:p>
          <a:r>
            <a:rPr lang="en-US" b="1" dirty="0" smtClean="0"/>
            <a:t>ETHICS</a:t>
          </a:r>
        </a:p>
        <a:p>
          <a:r>
            <a:rPr lang="en-US" b="1" dirty="0" smtClean="0"/>
            <a:t>CONSENT</a:t>
          </a:r>
          <a:endParaRPr lang="en-GB" b="1" dirty="0"/>
        </a:p>
      </dgm:t>
    </dgm:pt>
    <dgm:pt modelId="{DCEA4F9B-C2F9-43FB-BFAA-752B47CD0172}" type="parTrans" cxnId="{7B77BCDA-7C91-4A40-B771-7110787324B6}">
      <dgm:prSet/>
      <dgm:spPr/>
      <dgm:t>
        <a:bodyPr/>
        <a:lstStyle/>
        <a:p>
          <a:endParaRPr lang="en-GB"/>
        </a:p>
      </dgm:t>
    </dgm:pt>
    <dgm:pt modelId="{39473736-B69D-44B3-BD45-25BF56036ADC}" type="sibTrans" cxnId="{7B77BCDA-7C91-4A40-B771-7110787324B6}">
      <dgm:prSet/>
      <dgm:spPr/>
      <dgm:t>
        <a:bodyPr/>
        <a:lstStyle/>
        <a:p>
          <a:endParaRPr lang="en-GB"/>
        </a:p>
      </dgm:t>
    </dgm:pt>
    <dgm:pt modelId="{020C70F4-D492-452F-A08B-5122B9078205}" type="pres">
      <dgm:prSet presAssocID="{CCA1362E-A9A4-4765-9C4B-6EA4ACFC41D2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E3C7D7B8-8F8E-401F-8395-32D4E0EB5C02}" type="pres">
      <dgm:prSet presAssocID="{48581E46-3615-451F-9A98-56AC49DA182A}" presName="centerShape" presStyleLbl="node0" presStyleIdx="0" presStyleCnt="1"/>
      <dgm:spPr/>
    </dgm:pt>
    <dgm:pt modelId="{2F881D49-9914-4EF5-BD2F-03928EB7BA01}" type="pres">
      <dgm:prSet presAssocID="{6FB2F049-1A5E-4F0A-8A0C-215E8FC7B328}" presName="Name9" presStyleLbl="parChTrans1D2" presStyleIdx="0" presStyleCnt="4"/>
      <dgm:spPr/>
    </dgm:pt>
    <dgm:pt modelId="{53FD567B-A76F-4366-A9F0-DA3F935E24B2}" type="pres">
      <dgm:prSet presAssocID="{6FB2F049-1A5E-4F0A-8A0C-215E8FC7B328}" presName="connTx" presStyleLbl="parChTrans1D2" presStyleIdx="0" presStyleCnt="4"/>
      <dgm:spPr/>
    </dgm:pt>
    <dgm:pt modelId="{8659B67B-EF4C-489B-9780-5F4DB517FD0A}" type="pres">
      <dgm:prSet presAssocID="{13FE631B-E458-4B49-BF96-22EEE54C4292}" presName="node" presStyleLbl="node1" presStyleIdx="0" presStyleCnt="4">
        <dgm:presLayoutVars>
          <dgm:bulletEnabled val="1"/>
        </dgm:presLayoutVars>
      </dgm:prSet>
      <dgm:spPr/>
    </dgm:pt>
    <dgm:pt modelId="{AC44F805-3923-44E0-BB43-0E3F73596D59}" type="pres">
      <dgm:prSet presAssocID="{7676C727-44AD-4B11-97EC-27543F0C65A9}" presName="Name9" presStyleLbl="parChTrans1D2" presStyleIdx="1" presStyleCnt="4"/>
      <dgm:spPr/>
    </dgm:pt>
    <dgm:pt modelId="{E3BBA317-9EF0-45B3-B1C4-8F0EF2DDD30B}" type="pres">
      <dgm:prSet presAssocID="{7676C727-44AD-4B11-97EC-27543F0C65A9}" presName="connTx" presStyleLbl="parChTrans1D2" presStyleIdx="1" presStyleCnt="4"/>
      <dgm:spPr/>
    </dgm:pt>
    <dgm:pt modelId="{2AFB06AF-C0F5-4702-A34E-2BD4D7DAB2B3}" type="pres">
      <dgm:prSet presAssocID="{970A6ACE-94DA-4438-895A-F3C15FB0D23A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6B38545-A41E-4968-9EF6-86197FF0AAD8}" type="pres">
      <dgm:prSet presAssocID="{8E5BFB5C-A3B9-43F8-A396-02C16712D30B}" presName="Name9" presStyleLbl="parChTrans1D2" presStyleIdx="2" presStyleCnt="4"/>
      <dgm:spPr/>
    </dgm:pt>
    <dgm:pt modelId="{D2040642-6907-4680-83D0-53CC886DD14A}" type="pres">
      <dgm:prSet presAssocID="{8E5BFB5C-A3B9-43F8-A396-02C16712D30B}" presName="connTx" presStyleLbl="parChTrans1D2" presStyleIdx="2" presStyleCnt="4"/>
      <dgm:spPr/>
    </dgm:pt>
    <dgm:pt modelId="{57650BB2-B5C6-43B5-A8BD-3D940F698A04}" type="pres">
      <dgm:prSet presAssocID="{7DA12036-DC3E-4820-BAE4-5DE278F82CDC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0FE29ED-4CC0-4473-A26B-1081BC6062D3}" type="pres">
      <dgm:prSet presAssocID="{DCEA4F9B-C2F9-43FB-BFAA-752B47CD0172}" presName="Name9" presStyleLbl="parChTrans1D2" presStyleIdx="3" presStyleCnt="4"/>
      <dgm:spPr/>
    </dgm:pt>
    <dgm:pt modelId="{80C56AB3-C010-4F9F-8E5F-5D48CA937CD4}" type="pres">
      <dgm:prSet presAssocID="{DCEA4F9B-C2F9-43FB-BFAA-752B47CD0172}" presName="connTx" presStyleLbl="parChTrans1D2" presStyleIdx="3" presStyleCnt="4"/>
      <dgm:spPr/>
    </dgm:pt>
    <dgm:pt modelId="{A6A9AFB4-E861-4518-A098-4A6D838AC0CD}" type="pres">
      <dgm:prSet presAssocID="{D8A15CC1-8191-4743-8824-55948C5BEE9F}" presName="node" presStyleLbl="node1" presStyleIdx="3" presStyleCnt="4">
        <dgm:presLayoutVars>
          <dgm:bulletEnabled val="1"/>
        </dgm:presLayoutVars>
      </dgm:prSet>
      <dgm:spPr/>
    </dgm:pt>
  </dgm:ptLst>
  <dgm:cxnLst>
    <dgm:cxn modelId="{6A1C5FF0-D13A-4FEE-8D69-80E18C42AC98}" type="presOf" srcId="{8E5BFB5C-A3B9-43F8-A396-02C16712D30B}" destId="{A6B38545-A41E-4968-9EF6-86197FF0AAD8}" srcOrd="0" destOrd="0" presId="urn:microsoft.com/office/officeart/2005/8/layout/radial1"/>
    <dgm:cxn modelId="{27CB280F-4271-436D-8AF2-2E1A8D61DEB6}" type="presOf" srcId="{8E5BFB5C-A3B9-43F8-A396-02C16712D30B}" destId="{D2040642-6907-4680-83D0-53CC886DD14A}" srcOrd="1" destOrd="0" presId="urn:microsoft.com/office/officeart/2005/8/layout/radial1"/>
    <dgm:cxn modelId="{E1D8CE97-F32D-4B44-9FBD-FBED76B22112}" type="presOf" srcId="{DCEA4F9B-C2F9-43FB-BFAA-752B47CD0172}" destId="{80C56AB3-C010-4F9F-8E5F-5D48CA937CD4}" srcOrd="1" destOrd="0" presId="urn:microsoft.com/office/officeart/2005/8/layout/radial1"/>
    <dgm:cxn modelId="{4118F036-191F-412D-A1BE-BE380E0308BC}" type="presOf" srcId="{970A6ACE-94DA-4438-895A-F3C15FB0D23A}" destId="{2AFB06AF-C0F5-4702-A34E-2BD4D7DAB2B3}" srcOrd="0" destOrd="0" presId="urn:microsoft.com/office/officeart/2005/8/layout/radial1"/>
    <dgm:cxn modelId="{99599413-7CA8-4917-AFAC-EE95386F2FE4}" srcId="{48581E46-3615-451F-9A98-56AC49DA182A}" destId="{970A6ACE-94DA-4438-895A-F3C15FB0D23A}" srcOrd="1" destOrd="0" parTransId="{7676C727-44AD-4B11-97EC-27543F0C65A9}" sibTransId="{191C9972-866F-4375-AFCF-D9ABDF4C0795}"/>
    <dgm:cxn modelId="{71AF476A-4F04-4141-A7D1-2383B4131285}" type="presOf" srcId="{DCEA4F9B-C2F9-43FB-BFAA-752B47CD0172}" destId="{60FE29ED-4CC0-4473-A26B-1081BC6062D3}" srcOrd="0" destOrd="0" presId="urn:microsoft.com/office/officeart/2005/8/layout/radial1"/>
    <dgm:cxn modelId="{1D207C1C-245F-4C41-8E30-C0C45829923D}" srcId="{48581E46-3615-451F-9A98-56AC49DA182A}" destId="{13FE631B-E458-4B49-BF96-22EEE54C4292}" srcOrd="0" destOrd="0" parTransId="{6FB2F049-1A5E-4F0A-8A0C-215E8FC7B328}" sibTransId="{5433725C-9808-439E-B5BA-3382DE2EDE7B}"/>
    <dgm:cxn modelId="{7B77BCDA-7C91-4A40-B771-7110787324B6}" srcId="{48581E46-3615-451F-9A98-56AC49DA182A}" destId="{D8A15CC1-8191-4743-8824-55948C5BEE9F}" srcOrd="3" destOrd="0" parTransId="{DCEA4F9B-C2F9-43FB-BFAA-752B47CD0172}" sibTransId="{39473736-B69D-44B3-BD45-25BF56036ADC}"/>
    <dgm:cxn modelId="{74093E31-5847-4A28-87BD-3CC1CB76E6BD}" type="presOf" srcId="{13FE631B-E458-4B49-BF96-22EEE54C4292}" destId="{8659B67B-EF4C-489B-9780-5F4DB517FD0A}" srcOrd="0" destOrd="0" presId="urn:microsoft.com/office/officeart/2005/8/layout/radial1"/>
    <dgm:cxn modelId="{F05CD0E4-EFE0-4722-9F9D-5A7FF9816E00}" srcId="{CCA1362E-A9A4-4765-9C4B-6EA4ACFC41D2}" destId="{48581E46-3615-451F-9A98-56AC49DA182A}" srcOrd="0" destOrd="0" parTransId="{5A46B063-026C-4318-B1E9-51B5438580C9}" sibTransId="{CEFCC51F-962A-497E-A0D5-9D57B52BCA4D}"/>
    <dgm:cxn modelId="{61DC8E20-2AA9-49A7-AAD0-8F96D209FBC1}" type="presOf" srcId="{7DA12036-DC3E-4820-BAE4-5DE278F82CDC}" destId="{57650BB2-B5C6-43B5-A8BD-3D940F698A04}" srcOrd="0" destOrd="0" presId="urn:microsoft.com/office/officeart/2005/8/layout/radial1"/>
    <dgm:cxn modelId="{1F912397-1343-4EE7-9560-B172C0512BAD}" type="presOf" srcId="{7676C727-44AD-4B11-97EC-27543F0C65A9}" destId="{E3BBA317-9EF0-45B3-B1C4-8F0EF2DDD30B}" srcOrd="1" destOrd="0" presId="urn:microsoft.com/office/officeart/2005/8/layout/radial1"/>
    <dgm:cxn modelId="{77CF5495-0C91-49D7-B6EB-D1C2E81DCD8B}" type="presOf" srcId="{6FB2F049-1A5E-4F0A-8A0C-215E8FC7B328}" destId="{53FD567B-A76F-4366-A9F0-DA3F935E24B2}" srcOrd="1" destOrd="0" presId="urn:microsoft.com/office/officeart/2005/8/layout/radial1"/>
    <dgm:cxn modelId="{B86120EE-C388-4699-B79B-4FC10CBC31D4}" type="presOf" srcId="{D8A15CC1-8191-4743-8824-55948C5BEE9F}" destId="{A6A9AFB4-E861-4518-A098-4A6D838AC0CD}" srcOrd="0" destOrd="0" presId="urn:microsoft.com/office/officeart/2005/8/layout/radial1"/>
    <dgm:cxn modelId="{8DB4B9D5-EB81-48D4-B2ED-5BD708A7EE3E}" type="presOf" srcId="{7676C727-44AD-4B11-97EC-27543F0C65A9}" destId="{AC44F805-3923-44E0-BB43-0E3F73596D59}" srcOrd="0" destOrd="0" presId="urn:microsoft.com/office/officeart/2005/8/layout/radial1"/>
    <dgm:cxn modelId="{F14EF2F6-40E5-4782-A458-BFF357911DE8}" type="presOf" srcId="{48581E46-3615-451F-9A98-56AC49DA182A}" destId="{E3C7D7B8-8F8E-401F-8395-32D4E0EB5C02}" srcOrd="0" destOrd="0" presId="urn:microsoft.com/office/officeart/2005/8/layout/radial1"/>
    <dgm:cxn modelId="{F4852470-A7A2-4532-AC14-B39A40C51652}" srcId="{48581E46-3615-451F-9A98-56AC49DA182A}" destId="{7DA12036-DC3E-4820-BAE4-5DE278F82CDC}" srcOrd="2" destOrd="0" parTransId="{8E5BFB5C-A3B9-43F8-A396-02C16712D30B}" sibTransId="{A163B333-5611-4E8C-8EA1-093EFAF97318}"/>
    <dgm:cxn modelId="{E28A463B-6DBD-4046-83C9-77CC6D3778B0}" type="presOf" srcId="{6FB2F049-1A5E-4F0A-8A0C-215E8FC7B328}" destId="{2F881D49-9914-4EF5-BD2F-03928EB7BA01}" srcOrd="0" destOrd="0" presId="urn:microsoft.com/office/officeart/2005/8/layout/radial1"/>
    <dgm:cxn modelId="{5C301B50-7702-4573-9D30-FD5AE7D8C21B}" type="presOf" srcId="{CCA1362E-A9A4-4765-9C4B-6EA4ACFC41D2}" destId="{020C70F4-D492-452F-A08B-5122B9078205}" srcOrd="0" destOrd="0" presId="urn:microsoft.com/office/officeart/2005/8/layout/radial1"/>
    <dgm:cxn modelId="{25E4C619-695C-43DF-BD1D-4F5C16E5D236}" type="presParOf" srcId="{020C70F4-D492-452F-A08B-5122B9078205}" destId="{E3C7D7B8-8F8E-401F-8395-32D4E0EB5C02}" srcOrd="0" destOrd="0" presId="urn:microsoft.com/office/officeart/2005/8/layout/radial1"/>
    <dgm:cxn modelId="{749256C0-88BF-4E58-9B91-8321ADA859A0}" type="presParOf" srcId="{020C70F4-D492-452F-A08B-5122B9078205}" destId="{2F881D49-9914-4EF5-BD2F-03928EB7BA01}" srcOrd="1" destOrd="0" presId="urn:microsoft.com/office/officeart/2005/8/layout/radial1"/>
    <dgm:cxn modelId="{400C80B7-3477-4BFB-B193-9834FCEE49F7}" type="presParOf" srcId="{2F881D49-9914-4EF5-BD2F-03928EB7BA01}" destId="{53FD567B-A76F-4366-A9F0-DA3F935E24B2}" srcOrd="0" destOrd="0" presId="urn:microsoft.com/office/officeart/2005/8/layout/radial1"/>
    <dgm:cxn modelId="{02EB8A4C-DCF8-4909-A686-CCBEAD27A732}" type="presParOf" srcId="{020C70F4-D492-452F-A08B-5122B9078205}" destId="{8659B67B-EF4C-489B-9780-5F4DB517FD0A}" srcOrd="2" destOrd="0" presId="urn:microsoft.com/office/officeart/2005/8/layout/radial1"/>
    <dgm:cxn modelId="{E888482F-5458-443B-BE93-E94E637A2EB1}" type="presParOf" srcId="{020C70F4-D492-452F-A08B-5122B9078205}" destId="{AC44F805-3923-44E0-BB43-0E3F73596D59}" srcOrd="3" destOrd="0" presId="urn:microsoft.com/office/officeart/2005/8/layout/radial1"/>
    <dgm:cxn modelId="{68CCD52D-B9BD-468D-AEC4-35698D866725}" type="presParOf" srcId="{AC44F805-3923-44E0-BB43-0E3F73596D59}" destId="{E3BBA317-9EF0-45B3-B1C4-8F0EF2DDD30B}" srcOrd="0" destOrd="0" presId="urn:microsoft.com/office/officeart/2005/8/layout/radial1"/>
    <dgm:cxn modelId="{7C008AE0-0B81-4818-9256-C404E2392B31}" type="presParOf" srcId="{020C70F4-D492-452F-A08B-5122B9078205}" destId="{2AFB06AF-C0F5-4702-A34E-2BD4D7DAB2B3}" srcOrd="4" destOrd="0" presId="urn:microsoft.com/office/officeart/2005/8/layout/radial1"/>
    <dgm:cxn modelId="{4F44E51B-24D7-4767-B694-8DF4952992A8}" type="presParOf" srcId="{020C70F4-D492-452F-A08B-5122B9078205}" destId="{A6B38545-A41E-4968-9EF6-86197FF0AAD8}" srcOrd="5" destOrd="0" presId="urn:microsoft.com/office/officeart/2005/8/layout/radial1"/>
    <dgm:cxn modelId="{E67F68CC-D01B-453B-B771-FCE180C08B11}" type="presParOf" srcId="{A6B38545-A41E-4968-9EF6-86197FF0AAD8}" destId="{D2040642-6907-4680-83D0-53CC886DD14A}" srcOrd="0" destOrd="0" presId="urn:microsoft.com/office/officeart/2005/8/layout/radial1"/>
    <dgm:cxn modelId="{E563E607-92AD-4CA5-A105-7278567CF340}" type="presParOf" srcId="{020C70F4-D492-452F-A08B-5122B9078205}" destId="{57650BB2-B5C6-43B5-A8BD-3D940F698A04}" srcOrd="6" destOrd="0" presId="urn:microsoft.com/office/officeart/2005/8/layout/radial1"/>
    <dgm:cxn modelId="{8E581F92-6241-4E23-92BA-05296AD0091A}" type="presParOf" srcId="{020C70F4-D492-452F-A08B-5122B9078205}" destId="{60FE29ED-4CC0-4473-A26B-1081BC6062D3}" srcOrd="7" destOrd="0" presId="urn:microsoft.com/office/officeart/2005/8/layout/radial1"/>
    <dgm:cxn modelId="{C3D68A9D-0A2D-474D-88E4-B2E194A814B3}" type="presParOf" srcId="{60FE29ED-4CC0-4473-A26B-1081BC6062D3}" destId="{80C56AB3-C010-4F9F-8E5F-5D48CA937CD4}" srcOrd="0" destOrd="0" presId="urn:microsoft.com/office/officeart/2005/8/layout/radial1"/>
    <dgm:cxn modelId="{A9176F57-8336-4AE2-B1FA-E9B290FCC38C}" type="presParOf" srcId="{020C70F4-D492-452F-A08B-5122B9078205}" destId="{A6A9AFB4-E861-4518-A098-4A6D838AC0CD}" srcOrd="8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C7D7B8-8F8E-401F-8395-32D4E0EB5C02}">
      <dsp:nvSpPr>
        <dsp:cNvPr id="0" name=""/>
        <dsp:cNvSpPr/>
      </dsp:nvSpPr>
      <dsp:spPr>
        <a:xfrm>
          <a:off x="2227609" y="1751771"/>
          <a:ext cx="1331693" cy="1331693"/>
        </a:xfrm>
        <a:prstGeom prst="ellipse">
          <a:avLst/>
        </a:prstGeom>
        <a:solidFill>
          <a:schemeClr val="tx1">
            <a:lumMod val="65000"/>
            <a:lumOff val="35000"/>
          </a:schemeClr>
        </a:solidFill>
        <a:ln w="76200" cap="flat" cmpd="sng" algn="ctr">
          <a:solidFill>
            <a:srgbClr val="C7C7C7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b="1" kern="1200" dirty="0" smtClean="0">
              <a:solidFill>
                <a:srgbClr val="FFFF00"/>
              </a:solidFill>
            </a:rPr>
            <a:t>INFORMATION LETTER</a:t>
          </a:r>
          <a:endParaRPr lang="en-GB" sz="1100" b="1" kern="1200" dirty="0">
            <a:solidFill>
              <a:srgbClr val="FFFF00"/>
            </a:solidFill>
          </a:endParaRPr>
        </a:p>
      </dsp:txBody>
      <dsp:txXfrm>
        <a:off x="2422631" y="1946793"/>
        <a:ext cx="941649" cy="941649"/>
      </dsp:txXfrm>
    </dsp:sp>
    <dsp:sp modelId="{2F881D49-9914-4EF5-BD2F-03928EB7BA01}">
      <dsp:nvSpPr>
        <dsp:cNvPr id="0" name=""/>
        <dsp:cNvSpPr/>
      </dsp:nvSpPr>
      <dsp:spPr>
        <a:xfrm rot="16200000">
          <a:off x="2692377" y="1529981"/>
          <a:ext cx="402157" cy="41421"/>
        </a:xfrm>
        <a:custGeom>
          <a:avLst/>
          <a:gdLst/>
          <a:ahLst/>
          <a:cxnLst/>
          <a:rect l="0" t="0" r="0" b="0"/>
          <a:pathLst>
            <a:path>
              <a:moveTo>
                <a:pt x="0" y="20710"/>
              </a:moveTo>
              <a:lnTo>
                <a:pt x="402157" y="2071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2883402" y="1540638"/>
        <a:ext cx="20107" cy="20107"/>
      </dsp:txXfrm>
    </dsp:sp>
    <dsp:sp modelId="{8659B67B-EF4C-489B-9780-5F4DB517FD0A}">
      <dsp:nvSpPr>
        <dsp:cNvPr id="0" name=""/>
        <dsp:cNvSpPr/>
      </dsp:nvSpPr>
      <dsp:spPr>
        <a:xfrm>
          <a:off x="2227609" y="17919"/>
          <a:ext cx="1331693" cy="1331693"/>
        </a:xfrm>
        <a:prstGeom prst="ellipse">
          <a:avLst/>
        </a:prstGeom>
        <a:solidFill>
          <a:schemeClr val="tx1"/>
        </a:solidFill>
        <a:ln w="76200" cap="flat" cmpd="sng" algn="ctr">
          <a:solidFill>
            <a:schemeClr val="accent6">
              <a:lumMod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b="1" kern="1200" dirty="0" smtClean="0"/>
            <a:t>PROPOSA</a:t>
          </a:r>
          <a:r>
            <a:rPr lang="en-US" sz="1300" kern="1200" dirty="0" smtClean="0"/>
            <a:t>L</a:t>
          </a:r>
          <a:endParaRPr lang="en-GB" sz="1300" kern="1200" dirty="0"/>
        </a:p>
      </dsp:txBody>
      <dsp:txXfrm>
        <a:off x="2422631" y="212941"/>
        <a:ext cx="941649" cy="941649"/>
      </dsp:txXfrm>
    </dsp:sp>
    <dsp:sp modelId="{AC44F805-3923-44E0-BB43-0E3F73596D59}">
      <dsp:nvSpPr>
        <dsp:cNvPr id="0" name=""/>
        <dsp:cNvSpPr/>
      </dsp:nvSpPr>
      <dsp:spPr>
        <a:xfrm>
          <a:off x="3559303" y="2396907"/>
          <a:ext cx="402157" cy="41421"/>
        </a:xfrm>
        <a:custGeom>
          <a:avLst/>
          <a:gdLst/>
          <a:ahLst/>
          <a:cxnLst/>
          <a:rect l="0" t="0" r="0" b="0"/>
          <a:pathLst>
            <a:path>
              <a:moveTo>
                <a:pt x="0" y="20710"/>
              </a:moveTo>
              <a:lnTo>
                <a:pt x="402157" y="2071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3750328" y="2407564"/>
        <a:ext cx="20107" cy="20107"/>
      </dsp:txXfrm>
    </dsp:sp>
    <dsp:sp modelId="{2AFB06AF-C0F5-4702-A34E-2BD4D7DAB2B3}">
      <dsp:nvSpPr>
        <dsp:cNvPr id="0" name=""/>
        <dsp:cNvSpPr/>
      </dsp:nvSpPr>
      <dsp:spPr>
        <a:xfrm>
          <a:off x="3961461" y="1751771"/>
          <a:ext cx="1331693" cy="1331693"/>
        </a:xfrm>
        <a:prstGeom prst="ellipse">
          <a:avLst/>
        </a:prstGeom>
        <a:solidFill>
          <a:schemeClr val="tx1"/>
        </a:solidFill>
        <a:ln w="76200" cap="flat" cmpd="sng" algn="ctr">
          <a:solidFill>
            <a:schemeClr val="accent6">
              <a:lumMod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b="1" kern="1200" dirty="0" smtClean="0"/>
            <a:t>De-brief</a:t>
          </a: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300" kern="1200" dirty="0"/>
        </a:p>
      </dsp:txBody>
      <dsp:txXfrm>
        <a:off x="4156483" y="1946793"/>
        <a:ext cx="941649" cy="941649"/>
      </dsp:txXfrm>
    </dsp:sp>
    <dsp:sp modelId="{A6B38545-A41E-4968-9EF6-86197FF0AAD8}">
      <dsp:nvSpPr>
        <dsp:cNvPr id="0" name=""/>
        <dsp:cNvSpPr/>
      </dsp:nvSpPr>
      <dsp:spPr>
        <a:xfrm rot="5400000">
          <a:off x="2692377" y="3263833"/>
          <a:ext cx="402157" cy="41421"/>
        </a:xfrm>
        <a:custGeom>
          <a:avLst/>
          <a:gdLst/>
          <a:ahLst/>
          <a:cxnLst/>
          <a:rect l="0" t="0" r="0" b="0"/>
          <a:pathLst>
            <a:path>
              <a:moveTo>
                <a:pt x="0" y="20710"/>
              </a:moveTo>
              <a:lnTo>
                <a:pt x="402157" y="2071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2883402" y="3274490"/>
        <a:ext cx="20107" cy="20107"/>
      </dsp:txXfrm>
    </dsp:sp>
    <dsp:sp modelId="{57650BB2-B5C6-43B5-A8BD-3D940F698A04}">
      <dsp:nvSpPr>
        <dsp:cNvPr id="0" name=""/>
        <dsp:cNvSpPr/>
      </dsp:nvSpPr>
      <dsp:spPr>
        <a:xfrm>
          <a:off x="2227609" y="3485623"/>
          <a:ext cx="1331693" cy="1331693"/>
        </a:xfrm>
        <a:prstGeom prst="ellipse">
          <a:avLst/>
        </a:prstGeom>
        <a:solidFill>
          <a:schemeClr val="tx1">
            <a:lumMod val="85000"/>
            <a:lumOff val="15000"/>
          </a:schemeClr>
        </a:solidFill>
        <a:ln w="76200" cap="flat" cmpd="sng" algn="ctr">
          <a:solidFill>
            <a:schemeClr val="accent6">
              <a:lumMod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b="1" kern="1200" dirty="0" smtClean="0"/>
            <a:t>DICTAPHONE</a:t>
          </a:r>
          <a:endParaRPr lang="en-GB" sz="1300" b="1" kern="1200" dirty="0"/>
        </a:p>
      </dsp:txBody>
      <dsp:txXfrm>
        <a:off x="2422631" y="3680645"/>
        <a:ext cx="941649" cy="941649"/>
      </dsp:txXfrm>
    </dsp:sp>
    <dsp:sp modelId="{60FE29ED-4CC0-4473-A26B-1081BC6062D3}">
      <dsp:nvSpPr>
        <dsp:cNvPr id="0" name=""/>
        <dsp:cNvSpPr/>
      </dsp:nvSpPr>
      <dsp:spPr>
        <a:xfrm rot="10800000">
          <a:off x="1825451" y="2396907"/>
          <a:ext cx="402157" cy="41421"/>
        </a:xfrm>
        <a:custGeom>
          <a:avLst/>
          <a:gdLst/>
          <a:ahLst/>
          <a:cxnLst/>
          <a:rect l="0" t="0" r="0" b="0"/>
          <a:pathLst>
            <a:path>
              <a:moveTo>
                <a:pt x="0" y="20710"/>
              </a:moveTo>
              <a:lnTo>
                <a:pt x="402157" y="2071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 rot="10800000">
        <a:off x="2016476" y="2407564"/>
        <a:ext cx="20107" cy="20107"/>
      </dsp:txXfrm>
    </dsp:sp>
    <dsp:sp modelId="{A6A9AFB4-E861-4518-A098-4A6D838AC0CD}">
      <dsp:nvSpPr>
        <dsp:cNvPr id="0" name=""/>
        <dsp:cNvSpPr/>
      </dsp:nvSpPr>
      <dsp:spPr>
        <a:xfrm>
          <a:off x="493757" y="1751771"/>
          <a:ext cx="1331693" cy="1331693"/>
        </a:xfrm>
        <a:prstGeom prst="ellipse">
          <a:avLst/>
        </a:prstGeom>
        <a:solidFill>
          <a:schemeClr val="tx1"/>
        </a:solidFill>
        <a:ln w="76200" cap="flat" cmpd="sng" algn="ctr">
          <a:solidFill>
            <a:schemeClr val="accent6">
              <a:lumMod val="5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b="1" kern="1200" dirty="0" smtClean="0"/>
            <a:t>ETHICS</a:t>
          </a: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b="1" kern="1200" dirty="0" smtClean="0"/>
            <a:t>CONSENT</a:t>
          </a:r>
          <a:endParaRPr lang="en-GB" sz="1300" b="1" kern="1200" dirty="0"/>
        </a:p>
      </dsp:txBody>
      <dsp:txXfrm>
        <a:off x="688779" y="1946793"/>
        <a:ext cx="941649" cy="9416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F4FFFA2-973D-4DB6-BA5F-13AF23A628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77B6E23C-D8A3-4AD8-BB52-1D7E22A2BA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3096B4FA-8089-4DA9-A321-26EC5F1E92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FEADE-5B68-4800-8071-ADF036AEBEE5}" type="datetimeFigureOut">
              <a:rPr lang="en-GB" smtClean="0"/>
              <a:t>23/05/19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F83F382C-D8D5-4EE7-A13A-2E76AD299B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F13A4B8C-86C3-4C36-9EBE-E875BA387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C8847-E6F2-4108-98F7-3A21408AD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3456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6F6C58F-9415-4216-9450-5A44B52B44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0B2E3CF-ED37-40B9-9A9A-267CD80808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42F4031-1733-45DE-8058-C4EC964E5A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FEADE-5B68-4800-8071-ADF036AEBEE5}" type="datetimeFigureOut">
              <a:rPr lang="en-GB" smtClean="0"/>
              <a:t>23/05/19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54C5B366-D7AB-4AA9-9142-9C32929F63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2082642-B168-42F6-85BD-74DEED0BC7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C8847-E6F2-4108-98F7-3A21408AD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420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29FD246-401F-46DA-BC79-C1BC4C62CA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B17B7F0A-0C7B-4FCD-8B93-B39187108D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776A0DC5-4194-4C54-B4DD-20BFA3746C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FEADE-5B68-4800-8071-ADF036AEBEE5}" type="datetimeFigureOut">
              <a:rPr lang="en-GB" smtClean="0"/>
              <a:t>23/05/19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8791E068-5E1C-42FB-B3C1-49A1508E07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7AAD24B-8C2C-432F-B1CD-4927316EDC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C8847-E6F2-4108-98F7-3A21408AD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3599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6D58F66-F4F2-4A74-9791-D6282097D7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8A2491F-3FB9-4AE5-9823-C6F2AA2BE4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4F023E2D-0624-4552-A599-BC26CB7044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D4D7F127-3B56-4ADA-A4F2-FC39D3B577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FEADE-5B68-4800-8071-ADF036AEBEE5}" type="datetimeFigureOut">
              <a:rPr lang="en-GB" smtClean="0"/>
              <a:t>23/05/19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D1447261-2703-4D05-9ACC-E6FFDDB356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BA62CF10-AC98-4900-9FC5-9B5C8D7D5A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C8847-E6F2-4108-98F7-3A21408AD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7182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C7C7A93-52F2-4CF9-B3BA-1A3A76FDD7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A592FEF0-4167-46FE-802A-4639D03539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330F8532-592B-4800-B578-7FD4B8668A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2B986864-385A-4818-9A1E-8DB1BE9CB4D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9C3D6AB1-35DB-4880-A25F-F40AE8AD9B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E00BE8BE-DB26-43F6-9A34-243A024F46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FEADE-5B68-4800-8071-ADF036AEBEE5}" type="datetimeFigureOut">
              <a:rPr lang="en-GB" smtClean="0"/>
              <a:t>23/05/19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0023F957-A366-451E-90C9-677A535FC3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B77D5C43-062C-44B6-B488-47C265CAA1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C8847-E6F2-4108-98F7-3A21408AD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69866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C002F21-4AF1-439D-8B32-4187F0AB85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B2A85965-389C-4D9F-BF0C-BBAACBAAFB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FEADE-5B68-4800-8071-ADF036AEBEE5}" type="datetimeFigureOut">
              <a:rPr lang="en-GB" smtClean="0"/>
              <a:t>23/05/19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07884F9E-D565-4B39-B2AA-B7B3C6F422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0ABF64C9-4E5E-479D-A3E5-CAAC5437E2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C8847-E6F2-4108-98F7-3A21408AD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9495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F38D7CDD-5674-4F28-85F1-CBE1981EF3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FEADE-5B68-4800-8071-ADF036AEBEE5}" type="datetimeFigureOut">
              <a:rPr lang="en-GB" smtClean="0"/>
              <a:t>23/05/19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BCEA06C-B256-4CCA-8DC7-FF90B0BDD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71369034-E1FF-48B2-9A38-45DF578820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C8847-E6F2-4108-98F7-3A21408AD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7069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522E7CB-FBE8-4DA2-934F-572A8B3D55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1925204-363C-4F86-BBA5-3425ED5C4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85749592-0BF2-4AC2-BF61-FCF2637FE7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8F84DB8E-4652-4C66-8EBE-EF1E5DB068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FEADE-5B68-4800-8071-ADF036AEBEE5}" type="datetimeFigureOut">
              <a:rPr lang="en-GB" smtClean="0"/>
              <a:t>23/05/19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1CDCCD47-1CE3-442E-928A-21294A8244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45FC9731-CFB8-4C0B-BD23-C8BCB3F6E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C8847-E6F2-4108-98F7-3A21408AD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8681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211B0A0-422C-4A96-AD5E-0C85B65E17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0330DBF1-1925-41EE-8360-C489EFE38F4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A9018080-E275-413C-AA49-6F26C6E2D0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62A9345A-675D-4BC3-B252-40E972BD68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FEADE-5B68-4800-8071-ADF036AEBEE5}" type="datetimeFigureOut">
              <a:rPr lang="en-GB" smtClean="0"/>
              <a:t>23/05/19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DC36ECFC-C264-415F-8862-E0CE1140F0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A3895FA2-F426-44CF-89C5-83F1E27430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C8847-E6F2-4108-98F7-3A21408AD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1435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E57CF71-B4E2-4EB1-9EB2-54865C32F4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093DEAA0-190B-4D25-A912-3BA82582C43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2420EA41-6D20-4E05-9329-D167D678EA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FEADE-5B68-4800-8071-ADF036AEBEE5}" type="datetimeFigureOut">
              <a:rPr lang="en-GB" smtClean="0"/>
              <a:t>23/05/19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FED3F77E-E909-4CF4-BB95-4DB7708615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2A1C2A14-C8FB-44DC-8B13-4DE256C373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C8847-E6F2-4108-98F7-3A21408AD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3047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54CF3CE1-99E8-4BF6-BC3D-890E3349C9D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06EBE1E7-4952-4D72-B85D-CA77B0DBF2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D606F2B5-4FC7-4E36-A4D0-838A698391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FEADE-5B68-4800-8071-ADF036AEBEE5}" type="datetimeFigureOut">
              <a:rPr lang="en-GB" smtClean="0"/>
              <a:t>23/05/19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D633DEF6-A628-4A7E-A3A3-F63EDDB08D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0B776A91-E91D-47B1-8077-9C67D97CC5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C8847-E6F2-4108-98F7-3A21408AD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3853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2D54A83B-278F-4300-A893-99A4D0038E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14A38C0D-971E-4AB1-8B82-2C65576245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4E5A529E-1AC3-4B74-A41C-16273D36C71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BFEADE-5B68-4800-8071-ADF036AEBEE5}" type="datetimeFigureOut">
              <a:rPr lang="en-GB" smtClean="0"/>
              <a:t>23/05/19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AC7F0D55-02F2-47FF-AE22-D8614CED2AD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9FCDDE7-5546-4557-881D-E1CF4E348CB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7C8847-E6F2-4108-98F7-3A21408AD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585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agazzettadilucca.it/confcommercio/2014/03/problemi-associazioni-sportive-confcommercio-mette-a-disposizione-la-struttura-confsport/" TargetMode="External"/><Relationship Id="rId7" Type="http://schemas.openxmlformats.org/officeDocument/2006/relationships/hyperlink" Target="http://proworldsports.blogspot.com/2014_10_01_archive.html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g"/><Relationship Id="rId5" Type="http://schemas.openxmlformats.org/officeDocument/2006/relationships/hyperlink" Target="https://thepsychreport.com/current-events/an-olympic-state-of-mind/" TargetMode="Externa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proworldsports.blogspot.com/2014_10_01_archive.html" TargetMode="External"/><Relationship Id="rId7" Type="http://schemas.openxmlformats.org/officeDocument/2006/relationships/hyperlink" Target="http://www.lagazzettadilucca.it/confcommercio/2014/06/sabato-appuntamento-con-sport-day-una-giornata-di-festa-con-le-associazione-sportive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g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://lyotta.deviantart.com/art/Border-Art-Nouveau-Lyotta-374422022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1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hyperlink" Target="https://creativecommons.org/licenses/by-nc/3.0/" TargetMode="External"/><Relationship Id="rId4" Type="http://schemas.openxmlformats.org/officeDocument/2006/relationships/hyperlink" Target="http://uctuuctu.blogspot.com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arley_field-2007-02-22(large).jpg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hyperlink" Target="https://thusspokejon.wordpress.com/page/2/" TargetMode="External"/><Relationship Id="rId4" Type="http://schemas.openxmlformats.org/officeDocument/2006/relationships/image" Target="../media/image13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flickr.com/photos/krhamm/171302038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gi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/3.0/" TargetMode="External"/><Relationship Id="rId3" Type="http://schemas.openxmlformats.org/officeDocument/2006/relationships/hyperlink" Target="http://en.wikisource.org/wiki/Descriptive_Zoopraxography/Athlete,_Running_High_Jump" TargetMode="External"/><Relationship Id="rId7" Type="http://schemas.openxmlformats.org/officeDocument/2006/relationships/hyperlink" Target="http://www.flickr.com/photos/tsausawest/5039646635/" TargetMode="External"/><Relationship Id="rId12" Type="http://schemas.openxmlformats.org/officeDocument/2006/relationships/hyperlink" Target="http://theconversation.com/punishing-doping-athletes-isnt-a-long-term-solution-9387" TargetMode="External"/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g"/><Relationship Id="rId11" Type="http://schemas.openxmlformats.org/officeDocument/2006/relationships/image" Target="../media/image21.jpeg"/><Relationship Id="rId5" Type="http://schemas.openxmlformats.org/officeDocument/2006/relationships/hyperlink" Target="http://theconversation.com/trust-is-a-must-for-coaches-and-athletes-just-ask-sally-pearson-29951" TargetMode="External"/><Relationship Id="rId10" Type="http://schemas.openxmlformats.org/officeDocument/2006/relationships/hyperlink" Target="http://theconversation.com/itll-end-in-tears-why-athletes-cry-and-what-it-means-11844" TargetMode="External"/><Relationship Id="rId4" Type="http://schemas.openxmlformats.org/officeDocument/2006/relationships/image" Target="../media/image18.jpeg"/><Relationship Id="rId9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jennymackness.wordpress.com/2017/10/06/socrmx-introduction-to-social-research-methods-mooc-week-1/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agazzettadilucca.it/confcommercio/2014/03/problemi-associazioni-sportive-confcommercio-mette-a-disposizione-la-struttura-confsport/" TargetMode="Externa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jpg"/><Relationship Id="rId4" Type="http://schemas.openxmlformats.org/officeDocument/2006/relationships/hyperlink" Target="https://creativecommons.org/licenses/by-nc-sa/3.0/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/3.0/" TargetMode="External"/><Relationship Id="rId3" Type="http://schemas.openxmlformats.org/officeDocument/2006/relationships/hyperlink" Target="http://amrutam-nopen.blogspot.com/2012/05/fallen-petal.html" TargetMode="External"/><Relationship Id="rId7" Type="http://schemas.openxmlformats.org/officeDocument/2006/relationships/hyperlink" Target="http://isightphotos.deviantart.com/art/Grassy-hill-and-sky-background-Copy-362292123" TargetMode="Externa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hyperlink" Target="https://commons.wikimedia.org/wiki/File:Swimming_pool_with_lane_ropes_in_place.jpg" TargetMode="External"/><Relationship Id="rId10" Type="http://schemas.openxmlformats.org/officeDocument/2006/relationships/hyperlink" Target="https://creativecommons.org/licenses/by-nc-nd/3.0/" TargetMode="External"/><Relationship Id="rId4" Type="http://schemas.openxmlformats.org/officeDocument/2006/relationships/image" Target="../media/image27.jpeg"/><Relationship Id="rId9" Type="http://schemas.openxmlformats.org/officeDocument/2006/relationships/hyperlink" Target="https://creativecommons.org/licenses/by-sa/3.0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xmlns="" id="{D2D1FB2E-9434-4969-864F-AA57D57EFAA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rcRect t="7910" r="-1" b="46745"/>
          <a:stretch/>
        </p:blipFill>
        <p:spPr>
          <a:xfrm>
            <a:off x="4693921" y="-478"/>
            <a:ext cx="7498080" cy="228647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59BB9D43-ED7D-4283-A9D5-E0F8C8A4498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5"/>
              </a:ext>
            </a:extLst>
          </a:blip>
          <a:srcRect r="1" b="7773"/>
          <a:stretch/>
        </p:blipFill>
        <p:spPr>
          <a:xfrm>
            <a:off x="5669281" y="2285999"/>
            <a:ext cx="6522720" cy="2286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69DDE3FD-6C4A-4063-BE1F-020B81113D2E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7"/>
              </a:ext>
            </a:extLst>
          </a:blip>
          <a:srcRect t="14074" r="1" b="44906"/>
          <a:stretch/>
        </p:blipFill>
        <p:spPr>
          <a:xfrm>
            <a:off x="6838122" y="4571999"/>
            <a:ext cx="5353878" cy="2286000"/>
          </a:xfrm>
          <a:prstGeom prst="rect">
            <a:avLst/>
          </a:prstGeom>
        </p:spPr>
      </p:pic>
      <p:sp>
        <p:nvSpPr>
          <p:cNvPr id="20" name="Freeform 3">
            <a:extLst>
              <a:ext uri="{FF2B5EF4-FFF2-40B4-BE49-F238E27FC236}">
                <a16:creationId xmlns:a16="http://schemas.microsoft.com/office/drawing/2014/main" xmlns="" id="{D3B67387-E1AF-4422-A3BE-470F36AAD91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 4">
            <a:extLst>
              <a:ext uri="{FF2B5EF4-FFF2-40B4-BE49-F238E27FC236}">
                <a16:creationId xmlns:a16="http://schemas.microsoft.com/office/drawing/2014/main" xmlns="" id="{BFDB170C-F1C9-479A-B799-7374CFFFF7E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-1" y="-479"/>
            <a:ext cx="8078052" cy="6858478"/>
          </a:xfrm>
          <a:custGeom>
            <a:avLst/>
            <a:gdLst>
              <a:gd name="connsiteX0" fmla="*/ 0 w 8078052"/>
              <a:gd name="connsiteY0" fmla="*/ 0 h 6858478"/>
              <a:gd name="connsiteX1" fmla="*/ 3829872 w 8078052"/>
              <a:gd name="connsiteY1" fmla="*/ 0 h 6858478"/>
              <a:gd name="connsiteX2" fmla="*/ 4896100 w 8078052"/>
              <a:gd name="connsiteY2" fmla="*/ 0 h 6858478"/>
              <a:gd name="connsiteX3" fmla="*/ 4901677 w 8078052"/>
              <a:gd name="connsiteY3" fmla="*/ 0 h 6858478"/>
              <a:gd name="connsiteX4" fmla="*/ 8078052 w 8078052"/>
              <a:gd name="connsiteY4" fmla="*/ 6858478 h 6858478"/>
              <a:gd name="connsiteX5" fmla="*/ 653497 w 8078052"/>
              <a:gd name="connsiteY5" fmla="*/ 6858478 h 6858478"/>
              <a:gd name="connsiteX6" fmla="*/ 653757 w 8078052"/>
              <a:gd name="connsiteY6" fmla="*/ 6857916 h 6858478"/>
              <a:gd name="connsiteX7" fmla="*/ 0 w 8078052"/>
              <a:gd name="connsiteY7" fmla="*/ 6857916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2" h="6858478">
                <a:moveTo>
                  <a:pt x="0" y="0"/>
                </a:moveTo>
                <a:lnTo>
                  <a:pt x="3829872" y="0"/>
                </a:lnTo>
                <a:lnTo>
                  <a:pt x="4896100" y="0"/>
                </a:lnTo>
                <a:lnTo>
                  <a:pt x="4901677" y="0"/>
                </a:lnTo>
                <a:lnTo>
                  <a:pt x="8078052" y="6858478"/>
                </a:lnTo>
                <a:lnTo>
                  <a:pt x="653497" y="6858478"/>
                </a:lnTo>
                <a:lnTo>
                  <a:pt x="653757" y="6857916"/>
                </a:lnTo>
                <a:lnTo>
                  <a:pt x="0" y="685791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99C9ADD5-EE15-4399-92EC-EDE0575C6D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672" y="2883877"/>
            <a:ext cx="5160029" cy="1434681"/>
          </a:xfrm>
          <a:solidFill>
            <a:schemeClr val="bg1"/>
          </a:solidFill>
        </p:spPr>
        <p:txBody>
          <a:bodyPr anchor="t">
            <a:normAutofit fontScale="90000"/>
          </a:bodyPr>
          <a:lstStyle/>
          <a:p>
            <a:r>
              <a:rPr lang="en-GB" sz="3400" b="1" dirty="0">
                <a:solidFill>
                  <a:srgbClr val="00B0F0"/>
                </a:solidFill>
              </a:rPr>
              <a:t>A Qualitative Investigation into the impact on Well-Being of the Traveling Elite Athlete. </a:t>
            </a:r>
            <a:r>
              <a:rPr lang="en-GB" sz="3400" b="1" dirty="0"/>
              <a:t/>
            </a:r>
            <a:br>
              <a:rPr lang="en-GB" sz="3400" b="1" dirty="0"/>
            </a:br>
            <a:endParaRPr lang="en-GB" sz="3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150E146F-6EE5-4662-8102-5C6AEC84A1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10675" y="5565850"/>
            <a:ext cx="4167376" cy="1155525"/>
          </a:xfrm>
        </p:spPr>
        <p:txBody>
          <a:bodyPr anchor="b">
            <a:normAutofit/>
          </a:bodyPr>
          <a:lstStyle/>
          <a:p>
            <a:pPr algn="l"/>
            <a:r>
              <a:rPr lang="en-GB" sz="2000" b="1" dirty="0"/>
              <a:t>Kellie </a:t>
            </a:r>
            <a:r>
              <a:rPr lang="en-GB" sz="2000" b="1" dirty="0" smtClean="0"/>
              <a:t>Jones </a:t>
            </a:r>
            <a:r>
              <a:rPr lang="en-US" sz="2000" b="1" dirty="0" smtClean="0"/>
              <a:t>(1503215)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20070890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2000">
              <a:schemeClr val="bg1">
                <a:lumMod val="95000"/>
              </a:schemeClr>
            </a:gs>
            <a:gs pos="72000">
              <a:srgbClr val="2D85A5"/>
            </a:gs>
            <a:gs pos="0">
              <a:schemeClr val="tx1">
                <a:lumMod val="65000"/>
                <a:lumOff val="35000"/>
              </a:schemeClr>
            </a:gs>
            <a:gs pos="97000">
              <a:schemeClr val="bg1">
                <a:lumMod val="65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79123FA-195E-4AF2-88B5-83538D55F2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2653"/>
            <a:ext cx="10515600" cy="1325563"/>
          </a:xfrm>
          <a:solidFill>
            <a:schemeClr val="tx1"/>
          </a:solidFill>
        </p:spPr>
        <p:txBody>
          <a:bodyPr/>
          <a:lstStyle/>
          <a:p>
            <a:r>
              <a:rPr lang="en-GB" dirty="0">
                <a:solidFill>
                  <a:schemeClr val="bg2"/>
                </a:solidFill>
              </a:rPr>
              <a:t>                          </a:t>
            </a:r>
            <a:r>
              <a:rPr lang="en-GB" sz="4800" b="1" dirty="0">
                <a:solidFill>
                  <a:schemeClr val="bg2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CF333CD-4B7E-4D27-ACE5-026A3D1002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0362" y="1986413"/>
            <a:ext cx="10289345" cy="2282141"/>
          </a:xfrm>
          <a:gradFill flip="none" rotWithShape="1">
            <a:gsLst>
              <a:gs pos="33000">
                <a:schemeClr val="bg1">
                  <a:lumMod val="65000"/>
                </a:schemeClr>
              </a:gs>
              <a:gs pos="0">
                <a:srgbClr val="00B0F0"/>
              </a:gs>
            </a:gsLst>
            <a:lin ang="16200000" scaled="1"/>
            <a:tileRect/>
          </a:gradFill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 This study was conducted in order to have a closer look into the lives of the traveling professional athlete. Doing a qualitative study allowed the researcher a more personalized in depth look of certain individuals. This enabled the professional teams, management and coaches to provide improved support and wellness. 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xmlns="" id="{F70845D9-6C7D-4585-B0D9-9F7081242B3E}"/>
              </a:ext>
            </a:extLst>
          </p:cNvPr>
          <p:cNvSpPr/>
          <p:nvPr/>
        </p:nvSpPr>
        <p:spPr>
          <a:xfrm>
            <a:off x="976017" y="4172107"/>
            <a:ext cx="1420836" cy="997511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FRIENDS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xmlns="" id="{FDAEC51B-F0A0-4A4B-A573-922CB2A850A8}"/>
              </a:ext>
            </a:extLst>
          </p:cNvPr>
          <p:cNvSpPr/>
          <p:nvPr/>
        </p:nvSpPr>
        <p:spPr>
          <a:xfrm>
            <a:off x="557502" y="5369378"/>
            <a:ext cx="2257865" cy="1280159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COUNCELLING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xmlns="" id="{262BF2EF-FFB5-4167-99F7-2065EDDF8C85}"/>
              </a:ext>
            </a:extLst>
          </p:cNvPr>
          <p:cNvSpPr/>
          <p:nvPr/>
        </p:nvSpPr>
        <p:spPr>
          <a:xfrm>
            <a:off x="1838271" y="4898504"/>
            <a:ext cx="1308295" cy="844061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FAMILY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48C55F37-231A-4D6B-8233-55A8C199A3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10127889" y="161328"/>
            <a:ext cx="1727498" cy="1798168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xmlns="" id="{8D36EE46-B20F-49F9-877F-5C10F5BDD626}"/>
              </a:ext>
            </a:extLst>
          </p:cNvPr>
          <p:cNvSpPr txBox="1"/>
          <p:nvPr/>
        </p:nvSpPr>
        <p:spPr>
          <a:xfrm>
            <a:off x="9472245" y="6791787"/>
            <a:ext cx="2719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://lyotta.deviantart.com/art/Border-Art-Nouveau-Lyotta-374422022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nc-nd/3.0/"/>
              </a:rPr>
              <a:t>CC BY-NC-ND</a:t>
            </a:r>
            <a:endParaRPr lang="en-GB" sz="900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xmlns="" id="{3A0E78D7-3FD3-4029-A0D5-1055B02221E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7"/>
              </a:ext>
            </a:extLst>
          </a:blip>
          <a:stretch>
            <a:fillRect/>
          </a:stretch>
        </p:blipFill>
        <p:spPr>
          <a:xfrm>
            <a:off x="4979963" y="4389100"/>
            <a:ext cx="6509744" cy="2282141"/>
          </a:xfrm>
          <a:prstGeom prst="rect">
            <a:avLst/>
          </a:prstGeom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xmlns="" id="{DE6900D0-6B53-4D57-8A99-8137855DBEAE}"/>
              </a:ext>
            </a:extLst>
          </p:cNvPr>
          <p:cNvSpPr/>
          <p:nvPr/>
        </p:nvSpPr>
        <p:spPr>
          <a:xfrm>
            <a:off x="2548688" y="5391082"/>
            <a:ext cx="2257865" cy="1280159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LESS PRESSURE</a:t>
            </a:r>
          </a:p>
        </p:txBody>
      </p:sp>
    </p:spTree>
    <p:extLst>
      <p:ext uri="{BB962C8B-B14F-4D97-AF65-F5344CB8AC3E}">
        <p14:creationId xmlns:p14="http://schemas.microsoft.com/office/powerpoint/2010/main" val="11236837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4000">
              <a:schemeClr val="tx1">
                <a:lumMod val="50000"/>
                <a:lumOff val="50000"/>
              </a:schemeClr>
            </a:gs>
            <a:gs pos="11000">
              <a:schemeClr val="tx1"/>
            </a:gs>
            <a:gs pos="52000">
              <a:srgbClr val="00B0F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76209" y="0"/>
            <a:ext cx="3614057" cy="711199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                        INTRODUCTION</a:t>
            </a:r>
            <a:endParaRPr lang="en-GB" b="1" dirty="0">
              <a:solidFill>
                <a:schemeClr val="bg1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5397" y="935314"/>
            <a:ext cx="5410047" cy="2841555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9079" y="3930847"/>
            <a:ext cx="3140765" cy="1753074"/>
          </a:xfrm>
          <a:prstGeom prst="rect">
            <a:avLst/>
          </a:prstGeom>
        </p:spPr>
      </p:pic>
      <p:sp>
        <p:nvSpPr>
          <p:cNvPr id="6" name="Right Arrow 5"/>
          <p:cNvSpPr/>
          <p:nvPr/>
        </p:nvSpPr>
        <p:spPr>
          <a:xfrm>
            <a:off x="126048" y="3776869"/>
            <a:ext cx="8242699" cy="2862470"/>
          </a:xfrm>
          <a:prstGeom prst="rightArrow">
            <a:avLst/>
          </a:prstGeom>
          <a:solidFill>
            <a:schemeClr val="tx1"/>
          </a:solidFill>
          <a:ln w="762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Not all it seems (Roderick, 2014). Working conditions not appreciated. This overlooks personal struggles.</a:t>
            </a:r>
            <a:endParaRPr lang="en-GB" sz="2400" b="1" dirty="0"/>
          </a:p>
        </p:txBody>
      </p:sp>
      <p:sp>
        <p:nvSpPr>
          <p:cNvPr id="7" name="Down Arrow 6"/>
          <p:cNvSpPr/>
          <p:nvPr/>
        </p:nvSpPr>
        <p:spPr>
          <a:xfrm>
            <a:off x="126048" y="653143"/>
            <a:ext cx="3517038" cy="3410857"/>
          </a:xfrm>
          <a:prstGeom prst="downArrow">
            <a:avLst/>
          </a:prstGeom>
          <a:solidFill>
            <a:schemeClr val="tx1"/>
          </a:solidFill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GLAMOROUS</a:t>
            </a:r>
          </a:p>
          <a:p>
            <a:pPr algn="ctr"/>
            <a:r>
              <a:rPr lang="en-US" b="1" dirty="0"/>
              <a:t>REWARDS</a:t>
            </a:r>
          </a:p>
          <a:p>
            <a:pPr algn="ctr"/>
            <a:r>
              <a:rPr lang="en-US" b="1" dirty="0"/>
              <a:t>CELEBRITY</a:t>
            </a:r>
          </a:p>
          <a:p>
            <a:pPr algn="ctr"/>
            <a:r>
              <a:rPr lang="en-US" b="1" dirty="0"/>
              <a:t>PERFORMER</a:t>
            </a:r>
          </a:p>
          <a:p>
            <a:pPr algn="ctr"/>
            <a:endParaRPr lang="en-GB" dirty="0"/>
          </a:p>
        </p:txBody>
      </p:sp>
      <p:sp>
        <p:nvSpPr>
          <p:cNvPr id="8" name="Down Arrow 7"/>
          <p:cNvSpPr/>
          <p:nvPr/>
        </p:nvSpPr>
        <p:spPr>
          <a:xfrm>
            <a:off x="8505372" y="653143"/>
            <a:ext cx="3570514" cy="3599543"/>
          </a:xfrm>
          <a:prstGeom prst="downArrow">
            <a:avLst/>
          </a:prstGeom>
          <a:solidFill>
            <a:schemeClr val="tx1"/>
          </a:solidFill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LONELINESS</a:t>
            </a:r>
          </a:p>
          <a:p>
            <a:pPr algn="ctr"/>
            <a:r>
              <a:rPr lang="en-US" b="1" dirty="0"/>
              <a:t>ISOLATION</a:t>
            </a:r>
          </a:p>
          <a:p>
            <a:pPr algn="ctr"/>
            <a:r>
              <a:rPr lang="en-US" b="1" dirty="0"/>
              <a:t>TECHNICAL</a:t>
            </a:r>
          </a:p>
          <a:p>
            <a:pPr algn="ctr"/>
            <a:r>
              <a:rPr lang="en-US" b="1" dirty="0"/>
              <a:t>PSYCHOLOGICAL</a:t>
            </a:r>
            <a:endParaRPr lang="en-GB" b="1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9078" y="5470505"/>
            <a:ext cx="3381097" cy="1168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11440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1000">
              <a:schemeClr val="tx1">
                <a:lumMod val="50000"/>
                <a:lumOff val="50000"/>
              </a:schemeClr>
            </a:gs>
            <a:gs pos="19000">
              <a:srgbClr val="00B0F0"/>
            </a:gs>
            <a:gs pos="69000">
              <a:schemeClr val="bg1">
                <a:lumMod val="85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9103" y="270907"/>
            <a:ext cx="10691191" cy="1284771"/>
          </a:xfrm>
          <a:solidFill>
            <a:schemeClr val="tx1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                         INTRODUCTION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04044" y="1808921"/>
            <a:ext cx="4025347" cy="2186609"/>
          </a:xfrm>
        </p:spPr>
        <p:txBody>
          <a:bodyPr/>
          <a:lstStyle/>
          <a:p>
            <a:pPr marL="0" indent="0" algn="ctr">
              <a:buNone/>
            </a:pPr>
            <a:r>
              <a:rPr lang="en-US" b="1" dirty="0"/>
              <a:t> </a:t>
            </a:r>
            <a:endParaRPr lang="en-GB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756" y="2027582"/>
            <a:ext cx="3487606" cy="3160643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5" name="Rectangle 4"/>
          <p:cNvSpPr/>
          <p:nvPr/>
        </p:nvSpPr>
        <p:spPr>
          <a:xfrm>
            <a:off x="4558500" y="1726490"/>
            <a:ext cx="4094764" cy="2219327"/>
          </a:xfrm>
          <a:prstGeom prst="rect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rgbClr val="C00000"/>
                </a:solidFill>
              </a:rPr>
              <a:t>WEB OF UNIMPERTANCE</a:t>
            </a:r>
          </a:p>
          <a:p>
            <a:pPr algn="ctr"/>
            <a:r>
              <a:rPr lang="en-US" sz="2400" b="1" dirty="0">
                <a:solidFill>
                  <a:srgbClr val="C00000"/>
                </a:solidFill>
              </a:rPr>
              <a:t>TO A </a:t>
            </a:r>
          </a:p>
          <a:p>
            <a:pPr algn="ctr"/>
            <a:r>
              <a:rPr lang="en-US" sz="2400" b="1" dirty="0">
                <a:solidFill>
                  <a:srgbClr val="C00000"/>
                </a:solidFill>
              </a:rPr>
              <a:t>MOMENTUS RISE IN</a:t>
            </a:r>
          </a:p>
          <a:p>
            <a:pPr algn="ctr"/>
            <a:r>
              <a:rPr lang="en-US" sz="2400" b="1" dirty="0">
                <a:solidFill>
                  <a:srgbClr val="C00000"/>
                </a:solidFill>
              </a:rPr>
              <a:t>UNDERSTANDING</a:t>
            </a:r>
          </a:p>
          <a:p>
            <a:pPr algn="ctr"/>
            <a:r>
              <a:rPr lang="en-US" sz="2400" b="1" dirty="0">
                <a:solidFill>
                  <a:srgbClr val="C00000"/>
                </a:solidFill>
              </a:rPr>
              <a:t>(Mechanic, 2007)</a:t>
            </a:r>
            <a:endParaRPr lang="en-GB" sz="2400" b="1" dirty="0">
              <a:solidFill>
                <a:srgbClr val="C00000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4060" y="4185200"/>
            <a:ext cx="3931239" cy="25841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A9F33DB0-F6A9-432A-89C1-B12A0C3CC87C}"/>
              </a:ext>
            </a:extLst>
          </p:cNvPr>
          <p:cNvSpPr txBox="1"/>
          <p:nvPr/>
        </p:nvSpPr>
        <p:spPr>
          <a:xfrm>
            <a:off x="2919651" y="6979483"/>
            <a:ext cx="16388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://uctuuctu.blogspot.com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nc/3.0/"/>
              </a:rPr>
              <a:t>CC BY-NC</a:t>
            </a:r>
            <a:endParaRPr lang="en-GB" sz="90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xmlns="" id="{108F93C6-79C6-4264-90C2-A308EE075B7A}"/>
              </a:ext>
            </a:extLst>
          </p:cNvPr>
          <p:cNvSpPr/>
          <p:nvPr/>
        </p:nvSpPr>
        <p:spPr>
          <a:xfrm>
            <a:off x="8129065" y="1840283"/>
            <a:ext cx="3796234" cy="1940754"/>
          </a:xfrm>
          <a:prstGeom prst="ellipse">
            <a:avLst/>
          </a:prstGeom>
          <a:solidFill>
            <a:schemeClr val="tx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MOTHERHOOD</a:t>
            </a:r>
          </a:p>
          <a:p>
            <a:pPr algn="ctr"/>
            <a:r>
              <a:rPr lang="en-US" dirty="0" smtClean="0"/>
              <a:t>(</a:t>
            </a:r>
            <a:r>
              <a:rPr lang="en-US" dirty="0" err="1" smtClean="0"/>
              <a:t>Derks</a:t>
            </a:r>
            <a:r>
              <a:rPr lang="en-US" dirty="0" smtClean="0"/>
              <a:t>, 2014)</a:t>
            </a:r>
          </a:p>
          <a:p>
            <a:pPr algn="ctr"/>
            <a:r>
              <a:rPr lang="en-US" dirty="0" smtClean="0"/>
              <a:t>LIFE COURSE DISTRUCTION</a:t>
            </a:r>
            <a:endParaRPr lang="en-US" dirty="0" smtClean="0"/>
          </a:p>
          <a:p>
            <a:pPr algn="ctr"/>
            <a:r>
              <a:rPr lang="en-US" dirty="0" smtClean="0"/>
              <a:t>CULTURES</a:t>
            </a:r>
          </a:p>
          <a:p>
            <a:pPr algn="ctr"/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8500" y="4067300"/>
            <a:ext cx="3156750" cy="27907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9103" y="5510217"/>
            <a:ext cx="2088359" cy="1259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67621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53627F66-A08C-41B4-9CD2-D0E1899FD1E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rcRect l="5849" r="10555" b="-2"/>
          <a:stretch/>
        </p:blipFill>
        <p:spPr>
          <a:xfrm>
            <a:off x="7881742" y="964400"/>
            <a:ext cx="4530062" cy="2845022"/>
          </a:xfrm>
          <a:prstGeom prst="rect">
            <a:avLst/>
          </a:prstGeom>
          <a:effectLst>
            <a:softEdge rad="533400"/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1B63939C-2733-46E9-9145-65D1DCEB995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5"/>
              </a:ext>
            </a:extLst>
          </a:blip>
          <a:srcRect t="7182" r="-1" b="1564"/>
          <a:stretch/>
        </p:blipFill>
        <p:spPr>
          <a:xfrm>
            <a:off x="5928360" y="2558541"/>
            <a:ext cx="6263640" cy="4215384"/>
          </a:xfrm>
          <a:prstGeom prst="rect">
            <a:avLst/>
          </a:prstGeom>
          <a:effectLst>
            <a:softEdge rad="533400"/>
          </a:effectLst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xmlns="" id="{22901FED-4FC9-4ED5-8123-C98BCD1616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A941E87D-19DB-49E3-92F2-F7A738D219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929" y="128598"/>
            <a:ext cx="5694419" cy="835802"/>
          </a:xfrm>
          <a:solidFill>
            <a:schemeClr val="tx1"/>
          </a:solidFill>
          <a:ln>
            <a:solidFill>
              <a:schemeClr val="tx1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0070C0"/>
                </a:solidFill>
              </a:rPr>
              <a:t>       LITERATURE REVIEW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xmlns="" id="{F9D06E45-1FB5-4A6F-86E5-C92AE6FB10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774" y="1584156"/>
            <a:ext cx="5615226" cy="4450533"/>
          </a:xfr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2000" b="1" u="sng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GOLFERS</a:t>
            </a:r>
            <a:endParaRPr lang="en-GB" sz="2000" b="1" u="sng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 algn="ctr">
              <a:buNone/>
            </a:pPr>
            <a:r>
              <a:rPr lang="en-GB" sz="2000" b="1" dirty="0">
                <a:solidFill>
                  <a:srgbClr val="C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Little social support = cant share true emotions.</a:t>
            </a:r>
          </a:p>
          <a:p>
            <a:pPr marL="0" indent="0" algn="ctr">
              <a:buNone/>
            </a:pPr>
            <a:r>
              <a:rPr lang="en-GB" sz="2000" b="1" dirty="0">
                <a:solidFill>
                  <a:srgbClr val="C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Seen as psychological robust = avoid emotional wellbeing.</a:t>
            </a:r>
          </a:p>
          <a:p>
            <a:pPr marL="0" indent="0" algn="ctr">
              <a:buNone/>
            </a:pPr>
            <a:r>
              <a:rPr lang="en-GB" sz="2000" b="1" dirty="0">
                <a:solidFill>
                  <a:srgbClr val="C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Not having openness = negative effect on mental health.</a:t>
            </a:r>
          </a:p>
          <a:p>
            <a:pPr marL="0" indent="0" algn="ctr">
              <a:buNone/>
            </a:pPr>
            <a:r>
              <a:rPr lang="en-GB" sz="2000" b="1" dirty="0">
                <a:solidFill>
                  <a:srgbClr val="C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Given up on close friends = false friendships.</a:t>
            </a:r>
          </a:p>
          <a:p>
            <a:pPr marL="0" indent="0" algn="ctr">
              <a:buNone/>
            </a:pPr>
            <a:r>
              <a:rPr lang="en-GB" sz="2000" b="1" u="sng" dirty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Not much literature</a:t>
            </a:r>
          </a:p>
          <a:p>
            <a:pPr marL="0" indent="0" algn="ctr">
              <a:buNone/>
            </a:pPr>
            <a:r>
              <a:rPr lang="en-US" sz="1400" b="1" dirty="0"/>
              <a:t>Hughes and </a:t>
            </a:r>
            <a:r>
              <a:rPr lang="en-US" sz="1400" b="1" dirty="0" err="1"/>
              <a:t>Leavey</a:t>
            </a:r>
            <a:r>
              <a:rPr lang="en-US" sz="1400" b="1" dirty="0"/>
              <a:t> argued that sport was a good stepping stone for increased positivity (2012).</a:t>
            </a:r>
            <a:endParaRPr lang="en-GB" sz="1400" b="1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sz="1400" b="1" dirty="0">
              <a:solidFill>
                <a:srgbClr val="00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260959" y="76051"/>
            <a:ext cx="5931041" cy="15081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solidFill>
                  <a:srgbClr val="000000"/>
                </a:solidFill>
                <a:cs typeface="Aharoni" panose="020B0604020202020204" pitchFamily="2" charset="-79"/>
              </a:rPr>
              <a:t>‘</a:t>
            </a:r>
            <a:r>
              <a:rPr lang="en-GB" b="1" dirty="0">
                <a:ea typeface="Tahoma" panose="020B0604030504040204" pitchFamily="34" charset="0"/>
                <a:cs typeface="Aharoni" panose="020B0604020202020204" pitchFamily="2" charset="-79"/>
              </a:rPr>
              <a:t>Life in the Travelling Circus’</a:t>
            </a:r>
          </a:p>
          <a:p>
            <a:pPr algn="ctr"/>
            <a:r>
              <a:rPr lang="en-GB" b="1" dirty="0">
                <a:ea typeface="Tahoma" panose="020B0604030504040204" pitchFamily="34" charset="0"/>
                <a:cs typeface="Aharoni" panose="020B0604020202020204" pitchFamily="2" charset="-79"/>
              </a:rPr>
              <a:t> (Fry &amp; Bloyce 2015, 2017)</a:t>
            </a:r>
          </a:p>
          <a:p>
            <a:pPr algn="ctr"/>
            <a:r>
              <a:rPr lang="en-GB" b="1" dirty="0">
                <a:ea typeface="Tahoma" panose="020B0604030504040204" pitchFamily="34" charset="0"/>
                <a:cs typeface="Aharoni" panose="020B0604020202020204" pitchFamily="2" charset="-79"/>
              </a:rPr>
              <a:t>‘The Comparison of Feeling of Loneliness among Athlete and Non- Athlete University Students’ </a:t>
            </a:r>
          </a:p>
          <a:p>
            <a:pPr algn="ctr"/>
            <a:r>
              <a:rPr lang="en-GB" b="1" dirty="0">
                <a:ea typeface="Tahoma" panose="020B0604030504040204" pitchFamily="34" charset="0"/>
                <a:cs typeface="Aharoni" panose="020B0604020202020204" pitchFamily="2" charset="-79"/>
              </a:rPr>
              <a:t>(</a:t>
            </a:r>
            <a:r>
              <a:rPr lang="en-GB" b="1" dirty="0" err="1">
                <a:ea typeface="Tahoma" panose="020B0604030504040204" pitchFamily="34" charset="0"/>
                <a:cs typeface="Aharoni" panose="020B0604020202020204" pitchFamily="2" charset="-79"/>
              </a:rPr>
              <a:t>Yousefi</a:t>
            </a:r>
            <a:r>
              <a:rPr lang="en-GB" b="1" dirty="0">
                <a:ea typeface="Tahoma" panose="020B0604030504040204" pitchFamily="34" charset="0"/>
                <a:cs typeface="Aharoni" panose="020B0604020202020204" pitchFamily="2" charset="-79"/>
              </a:rPr>
              <a:t> &amp; </a:t>
            </a:r>
            <a:r>
              <a:rPr lang="en-GB" b="1" dirty="0" err="1">
                <a:ea typeface="Tahoma" panose="020B0604030504040204" pitchFamily="34" charset="0"/>
                <a:cs typeface="Aharoni" panose="020B0604020202020204" pitchFamily="2" charset="-79"/>
              </a:rPr>
              <a:t>Hasani</a:t>
            </a:r>
            <a:r>
              <a:rPr lang="en-GB" b="1" dirty="0">
                <a:ea typeface="Tahoma" panose="020B0604030504040204" pitchFamily="34" charset="0"/>
                <a:cs typeface="Aharoni" panose="020B0604020202020204" pitchFamily="2" charset="-79"/>
              </a:rPr>
              <a:t> ,2012)</a:t>
            </a:r>
            <a:endParaRPr lang="en-GB" b="1" dirty="0">
              <a:ea typeface="Tahoma" panose="020B0604030504040204" pitchFamily="34" charset="0"/>
              <a:cs typeface="Aharoni" panose="020B0604020202020204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42651872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1000">
              <a:schemeClr val="tx1">
                <a:lumMod val="50000"/>
                <a:lumOff val="50000"/>
              </a:schemeClr>
            </a:gs>
            <a:gs pos="19000">
              <a:srgbClr val="00B0F0"/>
            </a:gs>
            <a:gs pos="69000">
              <a:schemeClr val="bg1">
                <a:lumMod val="8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xmlns="" id="{2CEA6305-CDD6-40B6-BF78-B2415109DC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327026"/>
            <a:ext cx="7485413" cy="2287587"/>
          </a:xfrm>
        </p:spPr>
        <p:txBody>
          <a:bodyPr anchor="ctr">
            <a:normAutofit fontScale="92500" lnSpcReduction="10000"/>
          </a:bodyPr>
          <a:lstStyle/>
          <a:p>
            <a:pPr algn="ctr">
              <a:buFont typeface="Wingdings" panose="05000000000000000000" pitchFamily="2" charset="2"/>
              <a:buChar char="Ø"/>
            </a:pPr>
            <a:r>
              <a:rPr lang="en-US" sz="32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 establish an understanding of the effect of travelling intensely with sport can have an impact on their well being. To also investigate whether there was a difference in gender.  </a:t>
            </a:r>
          </a:p>
        </p:txBody>
      </p:sp>
      <p:pic>
        <p:nvPicPr>
          <p:cNvPr id="9" name="Content Placeholder 5">
            <a:extLst>
              <a:ext uri="{FF2B5EF4-FFF2-40B4-BE49-F238E27FC236}">
                <a16:creationId xmlns:a16="http://schemas.microsoft.com/office/drawing/2014/main" xmlns="" id="{1E6812B9-2244-46DD-9727-3C32C932296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rcRect t="20384" b="34885"/>
          <a:stretch/>
        </p:blipFill>
        <p:spPr>
          <a:xfrm>
            <a:off x="-9168" y="2763151"/>
            <a:ext cx="12201168" cy="4093262"/>
          </a:xfrm>
          <a:custGeom>
            <a:avLst/>
            <a:gdLst>
              <a:gd name="connsiteX0" fmla="*/ 12201168 w 12201168"/>
              <a:gd name="connsiteY0" fmla="*/ 0 h 4093262"/>
              <a:gd name="connsiteX1" fmla="*/ 12201168 w 12201168"/>
              <a:gd name="connsiteY1" fmla="*/ 4093262 h 4093262"/>
              <a:gd name="connsiteX2" fmla="*/ 0 w 12201168"/>
              <a:gd name="connsiteY2" fmla="*/ 4093262 h 4093262"/>
              <a:gd name="connsiteX3" fmla="*/ 0 w 12201168"/>
              <a:gd name="connsiteY3" fmla="*/ 49771 h 4093262"/>
              <a:gd name="connsiteX4" fmla="*/ 344880 w 12201168"/>
              <a:gd name="connsiteY4" fmla="*/ 64399 h 4093262"/>
              <a:gd name="connsiteX5" fmla="*/ 9469555 w 12201168"/>
              <a:gd name="connsiteY5" fmla="*/ 167599 h 4093262"/>
              <a:gd name="connsiteX6" fmla="*/ 11750723 w 12201168"/>
              <a:gd name="connsiteY6" fmla="*/ 7961 h 40932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01168" h="4093262">
                <a:moveTo>
                  <a:pt x="12201168" y="0"/>
                </a:moveTo>
                <a:lnTo>
                  <a:pt x="12201168" y="4093262"/>
                </a:lnTo>
                <a:lnTo>
                  <a:pt x="0" y="4093262"/>
                </a:lnTo>
                <a:lnTo>
                  <a:pt x="0" y="49771"/>
                </a:lnTo>
                <a:lnTo>
                  <a:pt x="344880" y="64399"/>
                </a:lnTo>
                <a:cubicBezTo>
                  <a:pt x="3386438" y="213466"/>
                  <a:pt x="6427997" y="534535"/>
                  <a:pt x="9469555" y="167599"/>
                </a:cubicBezTo>
                <a:cubicBezTo>
                  <a:pt x="10229945" y="75865"/>
                  <a:pt x="10990334" y="27132"/>
                  <a:pt x="11750723" y="7961"/>
                </a:cubicBezTo>
                <a:close/>
              </a:path>
            </a:pathLst>
          </a:cu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8128" y="-50386"/>
            <a:ext cx="2785733" cy="2813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89448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3000">
              <a:schemeClr val="tx1">
                <a:lumMod val="50000"/>
                <a:lumOff val="50000"/>
              </a:schemeClr>
            </a:gs>
            <a:gs pos="13000">
              <a:srgbClr val="00B0F0"/>
            </a:gs>
            <a:gs pos="83000">
              <a:schemeClr val="bg1">
                <a:lumMod val="8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7602E624-77AB-42C6-BC9B-48452EB716CE}"/>
              </a:ext>
            </a:extLst>
          </p:cNvPr>
          <p:cNvSpPr txBox="1"/>
          <p:nvPr/>
        </p:nvSpPr>
        <p:spPr>
          <a:xfrm flipH="1">
            <a:off x="749102" y="534573"/>
            <a:ext cx="5180719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        </a:t>
            </a:r>
            <a:r>
              <a:rPr lang="en-GB" sz="4000" u="sn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RATIONALE</a:t>
            </a:r>
          </a:p>
          <a:p>
            <a:endParaRPr lang="en-GB" sz="3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No research has looked into the difference of gender.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Not much empirical evidence.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Needs more support.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Needs more recognition.</a:t>
            </a:r>
          </a:p>
          <a:p>
            <a:endParaRPr lang="en-GB" sz="3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C2FB0A60-F41A-433E-AACA-30EB3B2CA7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6262181" y="534573"/>
            <a:ext cx="5180721" cy="241104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65030904-653C-4534-905C-3FA45D38B93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5"/>
              </a:ext>
            </a:extLst>
          </a:blip>
          <a:stretch>
            <a:fillRect/>
          </a:stretch>
        </p:blipFill>
        <p:spPr>
          <a:xfrm>
            <a:off x="8468752" y="3042952"/>
            <a:ext cx="3596874" cy="177191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xmlns="" id="{85C19D86-7BB6-4AA7-A721-D74E1C78F50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7"/>
              </a:ext>
            </a:extLst>
          </a:blip>
          <a:stretch>
            <a:fillRect/>
          </a:stretch>
        </p:blipFill>
        <p:spPr>
          <a:xfrm>
            <a:off x="5795887" y="3792424"/>
            <a:ext cx="3596874" cy="239978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F7B9AABE-9F52-4942-8279-003515AD9625}"/>
              </a:ext>
            </a:extLst>
          </p:cNvPr>
          <p:cNvSpPr txBox="1"/>
          <p:nvPr/>
        </p:nvSpPr>
        <p:spPr>
          <a:xfrm>
            <a:off x="6682153" y="7510627"/>
            <a:ext cx="4064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7" tooltip="http://www.flickr.com/photos/tsausawest/5039646635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8" tooltip="https://creativecommons.org/licenses/by/3.0/"/>
              </a:rPr>
              <a:t>CC BY</a:t>
            </a:r>
            <a:endParaRPr lang="en-GB" sz="90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xmlns="" id="{4FD67899-9D8F-4155-85F2-85AE630B6166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10"/>
              </a:ext>
            </a:extLst>
          </a:blip>
          <a:stretch>
            <a:fillRect/>
          </a:stretch>
        </p:blipFill>
        <p:spPr>
          <a:xfrm>
            <a:off x="2932511" y="5231690"/>
            <a:ext cx="2997310" cy="14765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xmlns="" id="{2AAE2278-DA10-42F6-8420-84C37FC23F7F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12"/>
              </a:ext>
            </a:extLst>
          </a:blip>
          <a:stretch>
            <a:fillRect/>
          </a:stretch>
        </p:blipFill>
        <p:spPr>
          <a:xfrm>
            <a:off x="9068314" y="4923397"/>
            <a:ext cx="2997312" cy="14765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5459606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2000">
              <a:schemeClr val="bg1">
                <a:lumMod val="95000"/>
              </a:schemeClr>
            </a:gs>
            <a:gs pos="72000">
              <a:srgbClr val="2D85A5"/>
            </a:gs>
            <a:gs pos="0">
              <a:schemeClr val="tx1">
                <a:lumMod val="65000"/>
                <a:lumOff val="35000"/>
              </a:schemeClr>
            </a:gs>
            <a:gs pos="97000">
              <a:schemeClr val="bg1">
                <a:lumMod val="65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E9E3776E-3EF9-44BA-9FFA-76220CD730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3674878" y="900545"/>
            <a:ext cx="4299905" cy="29776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xmlns="" id="{E12350F3-DB83-413A-980B-1CEB924986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8453265" y="1570814"/>
            <a:ext cx="0" cy="3710227"/>
          </a:xfrm>
          <a:prstGeom prst="line">
            <a:avLst/>
          </a:prstGeom>
          <a:ln w="19050">
            <a:solidFill>
              <a:srgbClr val="D7A14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D90FE8EC-7DC6-4555-A0B3-85F3D49609EF}"/>
              </a:ext>
            </a:extLst>
          </p:cNvPr>
          <p:cNvSpPr txBox="1"/>
          <p:nvPr/>
        </p:nvSpPr>
        <p:spPr>
          <a:xfrm>
            <a:off x="572255" y="264814"/>
            <a:ext cx="2447765" cy="1477328"/>
          </a:xfrm>
          <a:prstGeom prst="rect">
            <a:avLst/>
          </a:prstGeom>
          <a:solidFill>
            <a:schemeClr val="tx1"/>
          </a:solidFill>
          <a:ln w="76200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FF00"/>
                </a:solidFill>
              </a:rPr>
              <a:t>METHODOLOGY</a:t>
            </a:r>
          </a:p>
          <a:p>
            <a:pPr algn="ctr"/>
            <a:r>
              <a:rPr lang="en-GB" sz="2400" b="1" dirty="0">
                <a:solidFill>
                  <a:schemeClr val="bg1"/>
                </a:solidFill>
              </a:rPr>
              <a:t>DESIGN</a:t>
            </a:r>
          </a:p>
          <a:p>
            <a:pPr algn="ctr"/>
            <a:r>
              <a:rPr lang="en-GB" sz="2400" b="1" dirty="0">
                <a:solidFill>
                  <a:srgbClr val="FFFF00"/>
                </a:solidFill>
              </a:rPr>
              <a:t>PARTICIPANTS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10AE6BDC-76B3-4425-8703-5064CCB7DB78}"/>
              </a:ext>
            </a:extLst>
          </p:cNvPr>
          <p:cNvSpPr txBox="1"/>
          <p:nvPr/>
        </p:nvSpPr>
        <p:spPr>
          <a:xfrm>
            <a:off x="230188" y="1948599"/>
            <a:ext cx="3223081" cy="3693319"/>
          </a:xfrm>
          <a:prstGeom prst="rect">
            <a:avLst/>
          </a:prstGeom>
          <a:solidFill>
            <a:schemeClr val="tx1"/>
          </a:solidFill>
          <a:ln w="76200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NON-EXPERIMENTAL</a:t>
            </a:r>
          </a:p>
          <a:p>
            <a:pPr algn="ctr"/>
            <a:r>
              <a:rPr lang="en-GB" sz="2400" b="1" dirty="0">
                <a:solidFill>
                  <a:schemeClr val="bg1"/>
                </a:solidFill>
              </a:rPr>
              <a:t>IPA </a:t>
            </a:r>
            <a:r>
              <a:rPr lang="en-GB" sz="2000" b="1" dirty="0">
                <a:solidFill>
                  <a:schemeClr val="bg1"/>
                </a:solidFill>
              </a:rPr>
              <a:t>(Smith, 1996)</a:t>
            </a:r>
          </a:p>
          <a:p>
            <a:pPr algn="ctr"/>
            <a:r>
              <a:rPr lang="en-GB" sz="2400" b="1" dirty="0">
                <a:solidFill>
                  <a:schemeClr val="bg1"/>
                </a:solidFill>
              </a:rPr>
              <a:t>PURPOSE SAMPLE</a:t>
            </a:r>
          </a:p>
          <a:p>
            <a:pPr algn="ctr"/>
            <a:r>
              <a:rPr lang="en-GB" sz="2400" b="1" dirty="0">
                <a:solidFill>
                  <a:schemeClr val="bg1"/>
                </a:solidFill>
              </a:rPr>
              <a:t>3 MALE 3 FEMALE</a:t>
            </a:r>
          </a:p>
          <a:p>
            <a:pPr algn="ctr"/>
            <a:r>
              <a:rPr lang="en-GB" sz="2400" b="1" dirty="0">
                <a:solidFill>
                  <a:schemeClr val="bg1"/>
                </a:solidFill>
              </a:rPr>
              <a:t>25-50</a:t>
            </a:r>
          </a:p>
          <a:p>
            <a:pPr algn="ctr"/>
            <a:r>
              <a:rPr lang="en-GB" sz="2400" b="1" dirty="0">
                <a:solidFill>
                  <a:schemeClr val="bg1"/>
                </a:solidFill>
              </a:rPr>
              <a:t>NAMES CHANGED FOR </a:t>
            </a:r>
            <a:r>
              <a:rPr lang="en-GB" sz="2400" b="1" dirty="0" smtClean="0">
                <a:solidFill>
                  <a:schemeClr val="bg1"/>
                </a:solidFill>
              </a:rPr>
              <a:t>STUDY</a:t>
            </a:r>
          </a:p>
          <a:p>
            <a:pPr algn="ctr"/>
            <a:r>
              <a:rPr lang="en-US" sz="2400" b="1" dirty="0" smtClean="0">
                <a:solidFill>
                  <a:srgbClr val="C00000"/>
                </a:solidFill>
              </a:rPr>
              <a:t>Ethical guide lines were followed.</a:t>
            </a:r>
            <a:endParaRPr lang="en-GB" sz="2400" b="1" dirty="0">
              <a:solidFill>
                <a:srgbClr val="C00000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875412060"/>
              </p:ext>
            </p:extLst>
          </p:nvPr>
        </p:nvGraphicFramePr>
        <p:xfrm>
          <a:off x="6816437" y="1354214"/>
          <a:ext cx="5786913" cy="48352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Picture 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8951" y="4044681"/>
            <a:ext cx="2019340" cy="247271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4066888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2000">
              <a:schemeClr val="bg1">
                <a:lumMod val="95000"/>
              </a:schemeClr>
            </a:gs>
            <a:gs pos="72000">
              <a:srgbClr val="2D85A5"/>
            </a:gs>
            <a:gs pos="0">
              <a:schemeClr val="tx1">
                <a:lumMod val="65000"/>
                <a:lumOff val="35000"/>
              </a:schemeClr>
            </a:gs>
            <a:gs pos="50000">
              <a:schemeClr val="bg1">
                <a:lumMod val="65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EA330E27-4F92-43C8-A742-7A9B0910E2B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329419" y="262542"/>
            <a:ext cx="4166382" cy="26221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A796CFF0-2C5E-479C-8E57-004E9ACD16FD}"/>
              </a:ext>
            </a:extLst>
          </p:cNvPr>
          <p:cNvSpPr txBox="1"/>
          <p:nvPr/>
        </p:nvSpPr>
        <p:spPr>
          <a:xfrm>
            <a:off x="994759" y="6858000"/>
            <a:ext cx="1020248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www.lagazzettadilucca.it/confcommercio/2014/03/problemi-associazioni-sportive-confcommercio-mette-a-disposizione-la-struttura-confsport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66E1CF2F-E0A2-4E8F-A7B2-CDE5524E094E}"/>
              </a:ext>
            </a:extLst>
          </p:cNvPr>
          <p:cNvSpPr/>
          <p:nvPr/>
        </p:nvSpPr>
        <p:spPr>
          <a:xfrm>
            <a:off x="5368547" y="399646"/>
            <a:ext cx="204575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u="sng" dirty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RESULTS</a:t>
            </a:r>
            <a:endParaRPr lang="en-GB" sz="3200" b="1" u="sng" dirty="0"/>
          </a:p>
        </p:txBody>
      </p:sp>
      <p:sp>
        <p:nvSpPr>
          <p:cNvPr id="3" name="Bevel 2"/>
          <p:cNvSpPr/>
          <p:nvPr/>
        </p:nvSpPr>
        <p:spPr>
          <a:xfrm>
            <a:off x="4696691" y="984421"/>
            <a:ext cx="3796146" cy="2025340"/>
          </a:xfrm>
          <a:prstGeom prst="bevel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 smtClean="0"/>
              <a:t>SUPERORDINATE THEMES</a:t>
            </a:r>
          </a:p>
          <a:p>
            <a:pPr algn="ctr"/>
            <a:r>
              <a:rPr lang="en-US" dirty="0" smtClean="0">
                <a:solidFill>
                  <a:srgbClr val="FFFF00"/>
                </a:solidFill>
              </a:rPr>
              <a:t>EMOTIONS</a:t>
            </a:r>
          </a:p>
          <a:p>
            <a:pPr algn="ctr"/>
            <a:r>
              <a:rPr lang="en-US" dirty="0" smtClean="0">
                <a:solidFill>
                  <a:srgbClr val="C00000"/>
                </a:solidFill>
              </a:rPr>
              <a:t>DESIRES</a:t>
            </a:r>
          </a:p>
          <a:p>
            <a:pPr algn="ctr"/>
            <a:r>
              <a:rPr lang="en-US" dirty="0" smtClean="0">
                <a:solidFill>
                  <a:srgbClr val="00B0F0"/>
                </a:solidFill>
              </a:rPr>
              <a:t>LIFE-MOVEMENT</a:t>
            </a:r>
          </a:p>
          <a:p>
            <a:pPr algn="ctr"/>
            <a:r>
              <a:rPr lang="en-US" dirty="0" smtClean="0">
                <a:solidFill>
                  <a:srgbClr val="D60093"/>
                </a:solidFill>
              </a:rPr>
              <a:t>SUPPORT</a:t>
            </a:r>
          </a:p>
          <a:p>
            <a:pPr algn="ctr"/>
            <a:r>
              <a:rPr lang="en-US" dirty="0" smtClean="0">
                <a:solidFill>
                  <a:srgbClr val="00B050"/>
                </a:solidFill>
              </a:rPr>
              <a:t>IDENTITY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7" name="Bevel 6"/>
          <p:cNvSpPr/>
          <p:nvPr/>
        </p:nvSpPr>
        <p:spPr>
          <a:xfrm>
            <a:off x="8894618" y="399646"/>
            <a:ext cx="2974479" cy="6264390"/>
          </a:xfrm>
          <a:prstGeom prst="bevel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 u="sng" dirty="0" smtClean="0"/>
          </a:p>
          <a:p>
            <a:pPr algn="ctr"/>
            <a:endParaRPr lang="en-US" b="1" u="sng" dirty="0"/>
          </a:p>
          <a:p>
            <a:pPr algn="ctr"/>
            <a:endParaRPr lang="en-US" b="1" u="sng" dirty="0" smtClean="0"/>
          </a:p>
          <a:p>
            <a:pPr algn="ctr"/>
            <a:endParaRPr lang="en-US" b="1" u="sng" dirty="0"/>
          </a:p>
          <a:p>
            <a:pPr algn="ctr"/>
            <a:r>
              <a:rPr lang="en-US" b="1" u="sng" dirty="0" smtClean="0"/>
              <a:t>SUBORDINATE THEMES</a:t>
            </a:r>
          </a:p>
          <a:p>
            <a:pPr algn="ctr"/>
            <a:r>
              <a:rPr lang="en-US" dirty="0" smtClean="0">
                <a:solidFill>
                  <a:srgbClr val="FFFF00"/>
                </a:solidFill>
              </a:rPr>
              <a:t>PROUD</a:t>
            </a:r>
          </a:p>
          <a:p>
            <a:pPr algn="ctr"/>
            <a:r>
              <a:rPr lang="en-US" dirty="0" smtClean="0">
                <a:solidFill>
                  <a:srgbClr val="FFFF00"/>
                </a:solidFill>
              </a:rPr>
              <a:t>NEGATIVE</a:t>
            </a:r>
          </a:p>
          <a:p>
            <a:pPr algn="ctr"/>
            <a:r>
              <a:rPr lang="en-US" dirty="0" smtClean="0">
                <a:solidFill>
                  <a:srgbClr val="FFFF00"/>
                </a:solidFill>
              </a:rPr>
              <a:t>POSITIVE</a:t>
            </a:r>
          </a:p>
          <a:p>
            <a:pPr algn="ctr"/>
            <a:r>
              <a:rPr lang="en-US" dirty="0" smtClean="0">
                <a:solidFill>
                  <a:srgbClr val="FFFF00"/>
                </a:solidFill>
              </a:rPr>
              <a:t>CONFIDENCE</a:t>
            </a:r>
          </a:p>
          <a:p>
            <a:pPr algn="ctr"/>
            <a:r>
              <a:rPr lang="en-US" dirty="0" smtClean="0">
                <a:solidFill>
                  <a:srgbClr val="C00000"/>
                </a:solidFill>
              </a:rPr>
              <a:t>MOVING FORWARD</a:t>
            </a:r>
          </a:p>
          <a:p>
            <a:pPr algn="ctr"/>
            <a:r>
              <a:rPr lang="en-US" dirty="0" smtClean="0">
                <a:solidFill>
                  <a:srgbClr val="C00000"/>
                </a:solidFill>
              </a:rPr>
              <a:t>EXCITEMENT</a:t>
            </a:r>
          </a:p>
          <a:p>
            <a:pPr algn="ctr"/>
            <a:r>
              <a:rPr lang="en-US" dirty="0" smtClean="0">
                <a:solidFill>
                  <a:srgbClr val="C00000"/>
                </a:solidFill>
              </a:rPr>
              <a:t>DISSAPOINTMENT</a:t>
            </a:r>
          </a:p>
          <a:p>
            <a:pPr algn="ctr"/>
            <a:r>
              <a:rPr lang="en-US" dirty="0" smtClean="0">
                <a:solidFill>
                  <a:srgbClr val="C00000"/>
                </a:solidFill>
              </a:rPr>
              <a:t>PRESSURES</a:t>
            </a:r>
          </a:p>
          <a:p>
            <a:pPr algn="ctr"/>
            <a:r>
              <a:rPr lang="en-US" dirty="0" smtClean="0">
                <a:solidFill>
                  <a:srgbClr val="00B0F0"/>
                </a:solidFill>
              </a:rPr>
              <a:t>JOURNEY</a:t>
            </a:r>
          </a:p>
          <a:p>
            <a:pPr algn="ctr"/>
            <a:r>
              <a:rPr lang="en-US" dirty="0" smtClean="0">
                <a:solidFill>
                  <a:srgbClr val="00B0F0"/>
                </a:solidFill>
              </a:rPr>
              <a:t>ENVIROMENT</a:t>
            </a:r>
          </a:p>
          <a:p>
            <a:pPr algn="ctr"/>
            <a:r>
              <a:rPr lang="en-US" dirty="0" smtClean="0">
                <a:solidFill>
                  <a:srgbClr val="00B0F0"/>
                </a:solidFill>
              </a:rPr>
              <a:t>COMFORTABILITY</a:t>
            </a:r>
          </a:p>
          <a:p>
            <a:pPr algn="ctr"/>
            <a:r>
              <a:rPr lang="en-US" dirty="0" smtClean="0">
                <a:solidFill>
                  <a:srgbClr val="D60093"/>
                </a:solidFill>
              </a:rPr>
              <a:t>FAMILY</a:t>
            </a:r>
          </a:p>
          <a:p>
            <a:pPr algn="ctr"/>
            <a:r>
              <a:rPr lang="en-US" dirty="0" smtClean="0">
                <a:solidFill>
                  <a:srgbClr val="D60093"/>
                </a:solidFill>
              </a:rPr>
              <a:t>FRIENDS</a:t>
            </a:r>
          </a:p>
          <a:p>
            <a:pPr algn="ctr"/>
            <a:r>
              <a:rPr lang="en-US" dirty="0" smtClean="0">
                <a:solidFill>
                  <a:srgbClr val="D60093"/>
                </a:solidFill>
              </a:rPr>
              <a:t> KEY WORKERS</a:t>
            </a:r>
          </a:p>
          <a:p>
            <a:pPr algn="ctr"/>
            <a:r>
              <a:rPr lang="en-US" dirty="0" smtClean="0">
                <a:solidFill>
                  <a:srgbClr val="D60093"/>
                </a:solidFill>
              </a:rPr>
              <a:t>COACH</a:t>
            </a:r>
          </a:p>
          <a:p>
            <a:pPr algn="ctr"/>
            <a:r>
              <a:rPr lang="en-US" dirty="0" smtClean="0">
                <a:solidFill>
                  <a:srgbClr val="00B050"/>
                </a:solidFill>
              </a:rPr>
              <a:t>RECOGNITION</a:t>
            </a:r>
          </a:p>
          <a:p>
            <a:pPr algn="ctr"/>
            <a:r>
              <a:rPr lang="en-US" dirty="0" smtClean="0">
                <a:solidFill>
                  <a:srgbClr val="00B050"/>
                </a:solidFill>
              </a:rPr>
              <a:t>SELF-EVALUATION</a:t>
            </a:r>
          </a:p>
          <a:p>
            <a:pPr algn="ctr"/>
            <a:r>
              <a:rPr lang="en-US" dirty="0" smtClean="0">
                <a:solidFill>
                  <a:srgbClr val="00B050"/>
                </a:solidFill>
              </a:rPr>
              <a:t>INSECURITY</a:t>
            </a:r>
          </a:p>
          <a:p>
            <a:pPr algn="ctr"/>
            <a:endParaRPr lang="en-US" dirty="0" smtClean="0">
              <a:solidFill>
                <a:srgbClr val="C00000"/>
              </a:solidFill>
            </a:endParaRPr>
          </a:p>
          <a:p>
            <a:pPr algn="ctr"/>
            <a:endParaRPr lang="en-US" dirty="0" smtClean="0"/>
          </a:p>
          <a:p>
            <a:pPr algn="ctr"/>
            <a:endParaRPr lang="en-US" b="1" u="sng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2327" y="3203725"/>
            <a:ext cx="6317673" cy="346031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1013902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Content Placeholder 17">
            <a:extLst>
              <a:ext uri="{FF2B5EF4-FFF2-40B4-BE49-F238E27FC236}">
                <a16:creationId xmlns:a16="http://schemas.microsoft.com/office/drawing/2014/main" xmlns="" id="{42A03CBF-F5A5-4CBD-B163-3C2187B2D6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rcRect t="5058" r="-2" b="1230"/>
          <a:stretch/>
        </p:blipFill>
        <p:spPr>
          <a:xfrm>
            <a:off x="-182887" y="-164595"/>
            <a:ext cx="6447707" cy="4622292"/>
          </a:xfrm>
          <a:prstGeom prst="rect">
            <a:avLst/>
          </a:prstGeom>
          <a:effectLst>
            <a:softEdge rad="533400"/>
          </a:effectLst>
        </p:spPr>
      </p:pic>
      <p:pic>
        <p:nvPicPr>
          <p:cNvPr id="13" name="Content Placeholder 7">
            <a:extLst>
              <a:ext uri="{FF2B5EF4-FFF2-40B4-BE49-F238E27FC236}">
                <a16:creationId xmlns:a16="http://schemas.microsoft.com/office/drawing/2014/main" xmlns="" id="{CF2D8E0B-D441-4E9A-8870-62690E83907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5"/>
              </a:ext>
            </a:extLst>
          </a:blip>
          <a:srcRect t="574" r="-2" b="9738"/>
          <a:stretch/>
        </p:blipFill>
        <p:spPr>
          <a:xfrm>
            <a:off x="-186572" y="3184611"/>
            <a:ext cx="6447707" cy="3845519"/>
          </a:xfrm>
          <a:prstGeom prst="rect">
            <a:avLst/>
          </a:prstGeom>
          <a:effectLst>
            <a:softEdge rad="533400"/>
          </a:effectLst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xmlns="" id="{D2D2C3D0-D5DB-4464-BB3E-2DF035FDB80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B608F7F1-2262-4616-9ABC-0ABA92120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68506" y="190501"/>
            <a:ext cx="5694894" cy="6680200"/>
          </a:xfrm>
          <a:solidFill>
            <a:schemeClr val="tx1">
              <a:lumMod val="65000"/>
              <a:lumOff val="35000"/>
            </a:schemeClr>
          </a:solidFill>
          <a:ln w="76200">
            <a:solidFill>
              <a:srgbClr val="00B0F0"/>
            </a:solidFill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2200" b="1" kern="1200" dirty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  </a:t>
            </a:r>
            <a:r>
              <a:rPr lang="en-US" sz="2200" b="1" kern="1200" dirty="0">
                <a:solidFill>
                  <a:srgbClr val="FFFF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 </a:t>
            </a:r>
            <a:r>
              <a:rPr lang="en-US" sz="2200" b="1" kern="1200" dirty="0" smtClean="0">
                <a:solidFill>
                  <a:srgbClr val="FFFF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             </a:t>
            </a:r>
            <a:r>
              <a:rPr lang="en-US" sz="2200" b="1" u="sng" kern="1200" dirty="0" smtClean="0">
                <a:solidFill>
                  <a:srgbClr val="FFFF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Reflexive Account</a:t>
            </a:r>
            <a:r>
              <a:rPr lang="en-US" sz="2200" b="1" kern="1200" dirty="0" smtClean="0">
                <a:solidFill>
                  <a:srgbClr val="FFFF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sz="2200" b="1" kern="1200" dirty="0" smtClean="0">
                <a:solidFill>
                  <a:srgbClr val="FFFF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2200" b="1" kern="1200" dirty="0" smtClean="0">
                <a:solidFill>
                  <a:srgbClr val="FFFF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sz="2200" b="1" kern="1200" dirty="0" smtClean="0">
                <a:solidFill>
                  <a:srgbClr val="FFFF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2200" b="1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This research has been a positive step.</a:t>
            </a:r>
            <a:br>
              <a:rPr lang="en-US" sz="2200" b="1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2200" b="1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sz="2200" b="1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2200" b="1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Emotionally engaged with my participants.</a:t>
            </a:r>
            <a:br>
              <a:rPr lang="en-US" sz="2200" b="1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2200" b="1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sz="2200" b="1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2200" b="1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Positive step.</a:t>
            </a:r>
            <a:br>
              <a:rPr lang="en-US" sz="2200" b="1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2200" b="1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sz="2200" b="1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2200" b="1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                       </a:t>
            </a:r>
            <a:r>
              <a:rPr lang="en-US" sz="2200" b="1" u="sng" dirty="0" smtClean="0">
                <a:solidFill>
                  <a:srgbClr val="FFFF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Implications</a:t>
            </a:r>
            <a:r>
              <a:rPr lang="en-US" sz="2200" b="1" dirty="0" smtClean="0">
                <a:solidFill>
                  <a:srgbClr val="FFFF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sz="2200" b="1" dirty="0" smtClean="0">
                <a:solidFill>
                  <a:srgbClr val="FFFF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2200" b="1" dirty="0" smtClean="0">
                <a:solidFill>
                  <a:srgbClr val="FFFF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sz="2200" b="1" dirty="0" smtClean="0">
                <a:solidFill>
                  <a:srgbClr val="FFFF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2200" b="1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Psychological support</a:t>
            </a:r>
            <a:br>
              <a:rPr lang="en-US" sz="2200" b="1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2200" b="1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sz="2200" b="1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2200" b="1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Physical support</a:t>
            </a:r>
            <a:br>
              <a:rPr lang="en-US" sz="2200" b="1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2200" b="1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sz="2200" b="1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2200" b="1" dirty="0" err="1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Support</a:t>
            </a:r>
            <a:r>
              <a:rPr lang="en-US" sz="2200" b="1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programs</a:t>
            </a:r>
            <a:br>
              <a:rPr lang="en-US" sz="2200" b="1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2200" b="1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sz="2200" b="1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2200" b="1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More research</a:t>
            </a:r>
            <a:br>
              <a:rPr lang="en-US" sz="2200" b="1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2200" b="1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sz="2200" b="1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2200" b="1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                       </a:t>
            </a:r>
            <a:r>
              <a:rPr lang="en-US" sz="2200" b="1" u="sng" dirty="0" smtClean="0">
                <a:solidFill>
                  <a:srgbClr val="FFFF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Limitations</a:t>
            </a:r>
            <a:r>
              <a:rPr lang="en-US" sz="2200" b="1" dirty="0" smtClean="0">
                <a:solidFill>
                  <a:srgbClr val="FFFF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sz="2200" b="1" dirty="0" smtClean="0">
                <a:solidFill>
                  <a:srgbClr val="FFFF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2200" b="1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Contact</a:t>
            </a:r>
            <a:br>
              <a:rPr lang="en-US" sz="2200" b="1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2200" b="1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sz="2200" b="1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2200" b="1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Timing</a:t>
            </a:r>
            <a:br>
              <a:rPr lang="en-US" sz="2200" b="1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2200" b="1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br>
              <a:rPr lang="en-US" sz="2200" b="1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2200" b="1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No pilot study</a:t>
            </a:r>
            <a:r>
              <a:rPr lang="en-US" sz="2800" b="1" dirty="0" smtClean="0">
                <a:solidFill>
                  <a:srgbClr val="FFFF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sz="2800" b="1" dirty="0" smtClean="0">
                <a:solidFill>
                  <a:srgbClr val="FFFF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2800" b="1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sz="2800" b="1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28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sz="28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2800" b="1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kern="1200" dirty="0" smtClean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sz="2800" b="1" kern="1200" dirty="0" smtClean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2800" b="1" kern="1200" dirty="0" smtClean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sz="2800" b="1" kern="1200" dirty="0" smtClean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endParaRPr lang="en-US" sz="2800" b="1" kern="1200" dirty="0">
              <a:solidFill>
                <a:srgbClr val="00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7A9F6204-0AE2-45DD-ADB9-CB56937F746C}"/>
              </a:ext>
            </a:extLst>
          </p:cNvPr>
          <p:cNvSpPr txBox="1"/>
          <p:nvPr/>
        </p:nvSpPr>
        <p:spPr>
          <a:xfrm>
            <a:off x="10005183" y="6870700"/>
            <a:ext cx="218681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7" tooltip="http://isightphotos.deviantart.com/art/Grassy-hill-and-sky-background-Copy-362292123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8" tooltip="https://creativecommons.org/licenses/by/3.0/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2C7A1DCB-E8B4-44E0-BD3A-8DBC65FC2A49}"/>
              </a:ext>
            </a:extLst>
          </p:cNvPr>
          <p:cNvSpPr txBox="1"/>
          <p:nvPr/>
        </p:nvSpPr>
        <p:spPr>
          <a:xfrm>
            <a:off x="3954093" y="6830075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commons.wikimedia.org/wiki/File:Swimming_pool_with_lane_ropes_in_place.jpg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sa/3.0/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0C6AB199-85C9-4ABC-AB11-E8A1F4C6E18E}"/>
              </a:ext>
            </a:extLst>
          </p:cNvPr>
          <p:cNvSpPr txBox="1"/>
          <p:nvPr/>
        </p:nvSpPr>
        <p:spPr>
          <a:xfrm>
            <a:off x="3805493" y="4257642"/>
            <a:ext cx="24593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amrutam-nopen.blogspot.com/2012/05/fallen-petal.html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0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15801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1000">
              <a:schemeClr val="tx1">
                <a:lumMod val="50000"/>
                <a:lumOff val="50000"/>
              </a:schemeClr>
            </a:gs>
            <a:gs pos="91000">
              <a:srgbClr val="00B0F0"/>
            </a:gs>
            <a:gs pos="27000">
              <a:schemeClr val="bg1">
                <a:lumMod val="8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150" y="209550"/>
            <a:ext cx="4914900" cy="571500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 dirty="0" smtClean="0">
                <a:solidFill>
                  <a:schemeClr val="bg1"/>
                </a:solidFill>
              </a:rPr>
              <a:t>        CONCLUSION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148592"/>
            <a:ext cx="7505700" cy="3470275"/>
          </a:xfrm>
        </p:spPr>
        <p:txBody>
          <a:bodyPr/>
          <a:lstStyle/>
          <a:p>
            <a:r>
              <a:rPr lang="en-US" b="1" dirty="0" smtClean="0"/>
              <a:t>MORE EMPIRICAL STUDIES ON THE SUPPORT</a:t>
            </a:r>
          </a:p>
          <a:p>
            <a:r>
              <a:rPr lang="en-US" b="1" dirty="0" smtClean="0"/>
              <a:t>GENDER</a:t>
            </a:r>
          </a:p>
          <a:p>
            <a:r>
              <a:rPr lang="en-US" b="1" dirty="0" smtClean="0"/>
              <a:t>IDENTIFICATION ISSUES</a:t>
            </a:r>
          </a:p>
          <a:p>
            <a:r>
              <a:rPr lang="en-US" b="1" dirty="0" smtClean="0"/>
              <a:t>IMPROVING PSYCHOLOGICAL SUPPORT</a:t>
            </a:r>
          </a:p>
          <a:p>
            <a:r>
              <a:rPr lang="en-US" b="1" dirty="0" smtClean="0"/>
              <a:t>THIS RESEARCH SUPPORTED THE AIM</a:t>
            </a:r>
          </a:p>
          <a:p>
            <a:r>
              <a:rPr lang="en-US" b="1" dirty="0" smtClean="0"/>
              <a:t>QUALATITIVE THE BETTER RESEARCH TOOL</a:t>
            </a:r>
            <a:endParaRPr lang="en-GB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0933" y="3969580"/>
            <a:ext cx="3946268" cy="26526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09166" y="3128462"/>
            <a:ext cx="2209801" cy="84111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1942225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1000">
              <a:schemeClr val="tx1">
                <a:lumMod val="50000"/>
                <a:lumOff val="50000"/>
              </a:schemeClr>
            </a:gs>
            <a:gs pos="80000">
              <a:srgbClr val="00B0F0"/>
            </a:gs>
            <a:gs pos="30000">
              <a:schemeClr val="bg1">
                <a:lumMod val="8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174625"/>
            <a:ext cx="2266950" cy="663575"/>
          </a:xfrm>
          <a:solidFill>
            <a:schemeClr val="tx1"/>
          </a:solidFill>
        </p:spPr>
        <p:txBody>
          <a:bodyPr/>
          <a:lstStyle/>
          <a:p>
            <a:r>
              <a:rPr lang="en-US" sz="2800" b="1" dirty="0" smtClean="0">
                <a:solidFill>
                  <a:schemeClr val="bg1"/>
                </a:solidFill>
              </a:rPr>
              <a:t>REFERENCES</a:t>
            </a:r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9100" y="838200"/>
            <a:ext cx="10515600" cy="57578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Derks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 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(2014). </a:t>
            </a:r>
            <a:r>
              <a:rPr lang="en-GB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Sportlife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Medals, media and life courses of female Dutch Olympic champions, 1928-1940. </a:t>
            </a:r>
            <a:r>
              <a:rPr lang="en-GB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Historical Social Research/</a:t>
            </a:r>
            <a:r>
              <a:rPr lang="en-GB" sz="24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Historische</a:t>
            </a:r>
            <a:r>
              <a:rPr lang="en-GB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Sozialforschung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144-162.</a:t>
            </a: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Fry, J., &amp; Bloyce, D. (2017). ‘Life in the Travelling Circus’: A Study of Loneliness, Work Stress, and Money Issues in Touring Professional Golf. </a:t>
            </a:r>
            <a:r>
              <a:rPr lang="en-GB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Sociology of Sport Journal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34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</a:t>
            </a:r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148-159</a:t>
            </a: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Hughes, L., &amp; </a:t>
            </a:r>
            <a:r>
              <a:rPr lang="en-GB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Leavey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G. (2012). Setting the bar: athletes and vulnerability to mental illness. </a:t>
            </a:r>
            <a:r>
              <a:rPr lang="en-GB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British Journal of Psychiatry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200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95-96</a:t>
            </a:r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Mechanic, D. (2007). Mental health services then and now. </a:t>
            </a:r>
            <a:r>
              <a:rPr lang="en-GB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 Affairs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26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(6), 1548-1550</a:t>
            </a:r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r>
              <a:rPr lang="en-GB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Yousefi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B., &amp; </a:t>
            </a:r>
            <a:r>
              <a:rPr lang="en-GB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Hasani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Z. (2012). The Comparison of Feeling of Loneliness among Athlete and Non-Athlete University Students. </a:t>
            </a:r>
            <a:r>
              <a:rPr lang="en-GB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World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200-203</a:t>
            </a:r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Fry, J., Bloyce, D., &amp; Pritchard, I. (2015). Professional golf—A license to spend money? Issues of money in the lives of touring professional golfers. </a:t>
            </a:r>
            <a:r>
              <a:rPr lang="en-GB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sport and social issues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39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(3), 179-201.</a:t>
            </a:r>
            <a:endParaRPr lang="en-GB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62095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</TotalTime>
  <Words>520</Words>
  <Application>Microsoft Office PowerPoint</Application>
  <PresentationFormat>Widescreen</PresentationFormat>
  <Paragraphs>120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Aharoni</vt:lpstr>
      <vt:lpstr>Arial</vt:lpstr>
      <vt:lpstr>Calibri</vt:lpstr>
      <vt:lpstr>Calibri Light</vt:lpstr>
      <vt:lpstr>Tahoma</vt:lpstr>
      <vt:lpstr>Times New Roman</vt:lpstr>
      <vt:lpstr>Wingdings</vt:lpstr>
      <vt:lpstr>Office Theme</vt:lpstr>
      <vt:lpstr>A Qualitative Investigation into the impact on Well-Being of the Traveling Elite Athlete.  </vt:lpstr>
      <vt:lpstr>                          INTRODUCTION</vt:lpstr>
      <vt:lpstr>                        INTRODUCTION</vt:lpstr>
      <vt:lpstr>                         INTRODUCTION</vt:lpstr>
      <vt:lpstr>       LITERATURE REVIEW</vt:lpstr>
      <vt:lpstr>PowerPoint Presentation</vt:lpstr>
      <vt:lpstr>PowerPoint Presentation</vt:lpstr>
      <vt:lpstr>PowerPoint Presentation</vt:lpstr>
      <vt:lpstr>PowerPoint Presentation</vt:lpstr>
      <vt:lpstr>                   Reflexive Account  This research has been a positive step.  Emotionally engaged with my participants.  Positive step.                          Implications  Psychological support  Physical support  Support programs  More research                          Limitations Contact  Timing   No pilot study      </vt:lpstr>
      <vt:lpstr>        CONCLUSION</vt:lpstr>
      <vt:lpstr>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Qualitative Investigation into the impact on Well-Being of the Traveling Elite Athlete.</dc:title>
  <dc:creator>Kellie Jones (1503215)</dc:creator>
  <cp:lastModifiedBy>Lills F-J</cp:lastModifiedBy>
  <cp:revision>21</cp:revision>
  <dcterms:created xsi:type="dcterms:W3CDTF">2019-05-23T19:18:36Z</dcterms:created>
  <dcterms:modified xsi:type="dcterms:W3CDTF">2019-05-23T21:57:02Z</dcterms:modified>
</cp:coreProperties>
</file>