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4630400" cy="8229600"/>
  <p:notesSz cx="8229600" cy="146304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C1DCF1-0352-4996-B6A0-9582A4F30F70}" v="209" dt="2023-10-05T22:32:45.837"/>
    <p1510:client id="{4CD8C9D3-DDCB-1A8D-51A8-2BF62AD06228}" v="77" dt="2023-10-05T04:29:08.592"/>
    <p1510:client id="{E92186B8-15F9-36E9-0D37-F3B307D32256}" v="16" dt="2023-10-05T04:46:19.0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10"/>
  </p:normalViewPr>
  <p:slideViewPr>
    <p:cSldViewPr snapToGrid="0" snapToObjects="1">
      <p:cViewPr varScale="1">
        <p:scale>
          <a:sx n="95" d="100"/>
          <a:sy n="95" d="100"/>
        </p:scale>
        <p:origin x="48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C8A1EF-BBD4-492D-8032-C48374853201}" type="datetimeFigureOut">
              <a:t>10/27/23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73050" y="1828800"/>
            <a:ext cx="8775700" cy="49371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822325" y="7040563"/>
            <a:ext cx="6584950" cy="57610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B539DA-70C4-4774-B66F-4F5A6A4E25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50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uowtsd-my.sharepoint.com/:v:/r/personal/2212026_student_uwtsd_ac_uk/Documents/%D0%B2%D0%B8%D0%B4%D0%B5%D0%BE0%20(1).webm?csf=1&amp;web=1&amp;e=j27FiP&amp;nav=eyJyZWZlcnJhbEluZm8iOnsicmVmZXJyYWxBcHAiOiJTdHJlYW1XZWJBcHAiLCJyZWZlcnJhbFZpZXciOiJTaGFyZURpYWxvZyIsInJlZmVycmFsQXBwUGxhdGZvcm0iOiJXZWIiLCJyZWZlcnJhbE1vZGUiOiJ2aWV3In19" TargetMode="Externa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s://hospitalityinsights.ehl.edu/top-10-soft-skills-hospitality-tourism" TargetMode="External"/><Relationship Id="rId7" Type="http://schemas.openxmlformats.org/officeDocument/2006/relationships/hyperlink" Target="https://hospitalityinsights.ehl.edu/key-language-skills-international-hotel-management-career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languageonthemove.com/language-strategy-in-the-hospitality-sector/" TargetMode="External"/><Relationship Id="rId5" Type="http://schemas.openxmlformats.org/officeDocument/2006/relationships/hyperlink" Target="https://www.peppercontent.io/blog/5-benefits-of-translation-in-the-hospitality-industry/" TargetMode="External"/><Relationship Id="rId4" Type="http://schemas.openxmlformats.org/officeDocument/2006/relationships/hyperlink" Target="https://www.hospitality-school.com/how-to-improve-hotel-english/" TargetMode="External"/><Relationship Id="rId9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6995"/>
            <a:ext cx="14630400" cy="8229600"/>
          </a:xfrm>
          <a:prstGeom prst="rect">
            <a:avLst/>
          </a:prstGeom>
          <a:solidFill>
            <a:srgbClr val="FFF8F0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6319599" y="1182291"/>
            <a:ext cx="7477601" cy="249959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6561"/>
              </a:lnSpc>
              <a:buNone/>
            </a:pPr>
            <a:r>
              <a:rPr lang="en-US" sz="5249" kern="0" spc="-157" dirty="0">
                <a:solidFill>
                  <a:srgbClr val="2C3F42"/>
                </a:solidFill>
                <a:latin typeface="Open Sans"/>
                <a:ea typeface="Open Sans"/>
                <a:cs typeface="Open Sans"/>
              </a:rPr>
              <a:t>Multilingualism and Language Awareness in the Hotel Industry</a:t>
            </a:r>
            <a:endParaRPr lang="en-US" sz="5249" dirty="0">
              <a:latin typeface="Open Sans"/>
              <a:ea typeface="Open Sans"/>
              <a:cs typeface="Open Sans"/>
            </a:endParaRPr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C9CF9881-FF8A-D8DF-B165-22890DBD1376}"/>
              </a:ext>
            </a:extLst>
          </p:cNvPr>
          <p:cNvGrpSpPr/>
          <p:nvPr/>
        </p:nvGrpSpPr>
        <p:grpSpPr>
          <a:xfrm>
            <a:off x="8525435" y="6296746"/>
            <a:ext cx="7625001" cy="1572938"/>
            <a:chOff x="8525435" y="6296746"/>
            <a:chExt cx="7625001" cy="1572938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351D2C-41B9-7747-0FEC-FE91FFB4F6F2}"/>
                </a:ext>
              </a:extLst>
            </p:cNvPr>
            <p:cNvGrpSpPr/>
            <p:nvPr/>
          </p:nvGrpSpPr>
          <p:grpSpPr>
            <a:xfrm>
              <a:off x="8672835" y="6695569"/>
              <a:ext cx="7477601" cy="1133773"/>
              <a:chOff x="6319599" y="5915613"/>
              <a:chExt cx="7477601" cy="1133773"/>
            </a:xfrm>
          </p:grpSpPr>
          <p:sp>
            <p:nvSpPr>
              <p:cNvPr id="9" name="Text 7"/>
              <p:cNvSpPr/>
              <p:nvPr/>
            </p:nvSpPr>
            <p:spPr>
              <a:xfrm>
                <a:off x="6319599" y="5915613"/>
                <a:ext cx="7477601" cy="355402"/>
              </a:xfrm>
              <a:prstGeom prst="rect">
                <a:avLst/>
              </a:prstGeom>
              <a:noFill/>
              <a:ln/>
            </p:spPr>
            <p:txBody>
              <a:bodyPr wrap="none" rtlCol="0" anchor="t"/>
              <a:lstStyle/>
              <a:p>
                <a:pPr marL="0" indent="0">
                  <a:lnSpc>
                    <a:spcPts val="2799"/>
                  </a:lnSpc>
                  <a:buNone/>
                </a:pPr>
                <a:r>
                  <a:rPr lang="en-US" sz="1750" b="1" kern="0" spc="-35" dirty="0">
                    <a:solidFill>
                      <a:srgbClr val="2B2E3C"/>
                    </a:solidFill>
                    <a:latin typeface="Open Sans"/>
                    <a:ea typeface="Open Sans"/>
                    <a:cs typeface="Open Sans"/>
                  </a:rPr>
                  <a:t>Diversity Hotel &amp; Spa London</a:t>
                </a:r>
                <a:endParaRPr lang="en-US" sz="1750" b="1" dirty="0">
                  <a:latin typeface="Open Sans"/>
                  <a:ea typeface="Open Sans"/>
                  <a:cs typeface="Open Sans"/>
                </a:endParaRPr>
              </a:p>
            </p:txBody>
          </p:sp>
          <p:pic>
            <p:nvPicPr>
              <p:cNvPr id="11" name="Graphic 10" descr="Bed with solid fill">
                <a:extLst>
                  <a:ext uri="{FF2B5EF4-FFF2-40B4-BE49-F238E27FC236}">
                    <a16:creationId xmlns:a16="http://schemas.microsoft.com/office/drawing/2014/main" id="{C19B97B4-792C-727F-B6DC-4A078520D46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7517219" y="6134986"/>
                <a:ext cx="914400" cy="914400"/>
              </a:xfrm>
              <a:prstGeom prst="rect">
                <a:avLst/>
              </a:prstGeom>
            </p:spPr>
          </p:pic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8232CD82-0A5A-9102-A47C-32217B2CEB1E}"/>
                </a:ext>
              </a:extLst>
            </p:cNvPr>
            <p:cNvSpPr/>
            <p:nvPr/>
          </p:nvSpPr>
          <p:spPr>
            <a:xfrm>
              <a:off x="8525435" y="6296746"/>
              <a:ext cx="3644153" cy="157293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 2">
            <a:extLst>
              <a:ext uri="{FF2B5EF4-FFF2-40B4-BE49-F238E27FC236}">
                <a16:creationId xmlns:a16="http://schemas.microsoft.com/office/drawing/2014/main" id="{51D8BB27-AF1F-FED2-6CE7-94DFBA32C0B9}"/>
              </a:ext>
            </a:extLst>
          </p:cNvPr>
          <p:cNvSpPr/>
          <p:nvPr/>
        </p:nvSpPr>
        <p:spPr>
          <a:xfrm>
            <a:off x="6702098" y="4080712"/>
            <a:ext cx="6960114" cy="2175692"/>
          </a:xfrm>
          <a:prstGeom prst="rect">
            <a:avLst/>
          </a:prstGeom>
          <a:noFill/>
          <a:ln/>
        </p:spPr>
        <p:txBody>
          <a:bodyPr wrap="none" lIns="91440" tIns="45720" rIns="91440" bIns="45720" rtlCol="0" anchor="t"/>
          <a:lstStyle/>
          <a:p>
            <a:pPr algn="ctr"/>
            <a:r>
              <a:rPr lang="en-US" sz="2000" kern="0" spc="-131" dirty="0">
                <a:solidFill>
                  <a:srgbClr val="2C3F42"/>
                </a:solidFill>
                <a:latin typeface="Open Sans"/>
                <a:ea typeface="Open Sans"/>
                <a:cs typeface="Open Sans"/>
              </a:rPr>
              <a:t>Student name: Galen Atanasov</a:t>
            </a:r>
          </a:p>
          <a:p>
            <a:pPr algn="ctr"/>
            <a:r>
              <a:rPr lang="en-US" sz="2000" kern="0" spc="-131" dirty="0">
                <a:solidFill>
                  <a:srgbClr val="2C3F42"/>
                </a:solidFill>
                <a:latin typeface="Open Sans"/>
                <a:ea typeface="+mn-lt"/>
                <a:cs typeface="+mn-lt"/>
              </a:rPr>
              <a:t>Student id: 2212026</a:t>
            </a:r>
          </a:p>
          <a:p>
            <a:pPr algn="ctr"/>
            <a:r>
              <a:rPr lang="en-US" sz="2000" kern="0" spc="-131" dirty="0">
                <a:solidFill>
                  <a:srgbClr val="2C3F42"/>
                </a:solidFill>
                <a:latin typeface="Open Sans"/>
                <a:ea typeface="Calibri" panose="020F0502020204030204"/>
                <a:cs typeface="Calibri" panose="020F0502020204030204"/>
              </a:rPr>
              <a:t>Module</a:t>
            </a:r>
            <a:r>
              <a:rPr lang="en-US" sz="2000" kern="0" spc="-131" dirty="0">
                <a:solidFill>
                  <a:srgbClr val="2C3F42"/>
                </a:solidFill>
                <a:latin typeface="Open Sans"/>
                <a:ea typeface="Open Sans"/>
                <a:cs typeface="Open Sans"/>
              </a:rPr>
              <a:t>: BMIH5003 Foreign Languages and Cultural Awareness </a:t>
            </a:r>
          </a:p>
          <a:p>
            <a:pPr algn="ctr"/>
            <a:r>
              <a:rPr lang="en-US" sz="2000" kern="0" spc="-131" dirty="0">
                <a:solidFill>
                  <a:srgbClr val="2C3F42"/>
                </a:solidFill>
                <a:latin typeface="Open Sans"/>
                <a:ea typeface="+mn-lt"/>
                <a:cs typeface="+mn-lt"/>
              </a:rPr>
              <a:t>Lecturer: Lisa Bassler</a:t>
            </a:r>
          </a:p>
          <a:p>
            <a:pPr algn="ctr"/>
            <a:r>
              <a:rPr lang="en-US" sz="2000" kern="0" spc="-131" dirty="0">
                <a:solidFill>
                  <a:srgbClr val="2C3F42"/>
                </a:solidFill>
                <a:latin typeface="Open Sans"/>
                <a:ea typeface="Calibri"/>
                <a:cs typeface="Calibri"/>
              </a:rPr>
              <a:t>Date: 06/10/2023</a:t>
            </a:r>
          </a:p>
          <a:p>
            <a:pPr algn="ctr"/>
            <a:r>
              <a:rPr lang="en-GB" sz="2000">
                <a:hlinkClick r:id="rId6"/>
              </a:rPr>
              <a:t>webcapture.webm</a:t>
            </a:r>
            <a:endParaRPr lang="en-US" sz="2000" kern="0" spc="-131" dirty="0">
              <a:solidFill>
                <a:srgbClr val="2C3F42"/>
              </a:solidFill>
              <a:latin typeface="Open Sans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 w="13573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19507" y="608528"/>
            <a:ext cx="7504986" cy="136588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ts val="5378"/>
              </a:lnSpc>
              <a:buNone/>
            </a:pPr>
            <a:r>
              <a:rPr lang="en-US" sz="4300" kern="0" spc="-129" dirty="0">
                <a:solidFill>
                  <a:srgbClr val="2C3F42"/>
                </a:solidFill>
                <a:latin typeface="Open Sans"/>
                <a:ea typeface="Bitter"/>
                <a:cs typeface="Bitter" pitchFamily="34" charset="-120"/>
              </a:rPr>
              <a:t>Beyond the Basics: Benefits of Multilingualism</a:t>
            </a:r>
            <a:endParaRPr lang="en-US" sz="4300" dirty="0">
              <a:latin typeface="Open Sans"/>
              <a:ea typeface="Bitter"/>
            </a:endParaRPr>
          </a:p>
        </p:txBody>
      </p:sp>
      <p:sp>
        <p:nvSpPr>
          <p:cNvPr id="5" name="Shape 3"/>
          <p:cNvSpPr/>
          <p:nvPr/>
        </p:nvSpPr>
        <p:spPr>
          <a:xfrm>
            <a:off x="819507" y="2472928"/>
            <a:ext cx="491728" cy="491728"/>
          </a:xfrm>
          <a:prstGeom prst="roundRect">
            <a:avLst>
              <a:gd name="adj" fmla="val 20001"/>
            </a:avLst>
          </a:prstGeom>
          <a:solidFill>
            <a:srgbClr val="FCE2CF"/>
          </a:solidFill>
          <a:ln w="13573">
            <a:solidFill>
              <a:srgbClr val="F9C59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529715" y="2548057"/>
            <a:ext cx="2933105" cy="6829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689"/>
              </a:lnSpc>
              <a:buNone/>
            </a:pPr>
            <a:r>
              <a:rPr lang="en-US" sz="2151" kern="0" spc="-65" dirty="0">
                <a:solidFill>
                  <a:srgbClr val="2B2E3C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Improved Customer Service </a:t>
            </a:r>
            <a:r>
              <a:rPr lang="en-US" sz="2151" kern="0" spc="-65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💁‍♂️</a:t>
            </a:r>
            <a:endParaRPr lang="en-US" sz="2151" dirty="0"/>
          </a:p>
        </p:txBody>
      </p:sp>
      <p:sp>
        <p:nvSpPr>
          <p:cNvPr id="8" name="Text 6"/>
          <p:cNvSpPr/>
          <p:nvPr/>
        </p:nvSpPr>
        <p:spPr>
          <a:xfrm>
            <a:off x="1529715" y="3449479"/>
            <a:ext cx="2933105" cy="174843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53"/>
              </a:lnSpc>
              <a:buNone/>
            </a:pPr>
            <a:r>
              <a:rPr lang="en-US" sz="1721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Being able to assist guests in their native language can make them feel more welcome and satisfied with their stay.</a:t>
            </a:r>
            <a:endParaRPr lang="en-US" sz="1721" dirty="0"/>
          </a:p>
        </p:txBody>
      </p:sp>
      <p:sp>
        <p:nvSpPr>
          <p:cNvPr id="9" name="Shape 7"/>
          <p:cNvSpPr/>
          <p:nvPr/>
        </p:nvSpPr>
        <p:spPr>
          <a:xfrm>
            <a:off x="4681299" y="2472928"/>
            <a:ext cx="491728" cy="491728"/>
          </a:xfrm>
          <a:prstGeom prst="roundRect">
            <a:avLst>
              <a:gd name="adj" fmla="val 20001"/>
            </a:avLst>
          </a:prstGeom>
          <a:solidFill>
            <a:srgbClr val="FCE2CF"/>
          </a:solidFill>
          <a:ln w="13573">
            <a:solidFill>
              <a:srgbClr val="F9C59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391507" y="2548057"/>
            <a:ext cx="3252081" cy="68294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ts val="2689"/>
              </a:lnSpc>
            </a:pPr>
            <a:r>
              <a:rPr lang="en-US" sz="2150" kern="0" spc="-65" dirty="0">
                <a:solidFill>
                  <a:srgbClr val="2B2E3C"/>
                </a:solidFill>
                <a:latin typeface="Bitter"/>
                <a:ea typeface="Bitter"/>
                <a:cs typeface="Bitter" pitchFamily="34" charset="-120"/>
              </a:rPr>
              <a:t>Competitive Advantage </a:t>
            </a:r>
            <a:r>
              <a:rPr lang="en-US" sz="2150" kern="0" spc="-65" dirty="0">
                <a:solidFill>
                  <a:srgbClr val="000000"/>
                </a:solidFill>
                <a:latin typeface="Bitter"/>
                <a:ea typeface="Bitter" pitchFamily="34" charset="-122"/>
                <a:cs typeface="Bitter" pitchFamily="34" charset="-120"/>
              </a:rPr>
              <a:t>🏆</a:t>
            </a:r>
            <a:endParaRPr lang="en-US" sz="2150" dirty="0">
              <a:latin typeface="Bitter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391507" y="3449479"/>
            <a:ext cx="2933105" cy="209811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53"/>
              </a:lnSpc>
              <a:buNone/>
            </a:pPr>
            <a:r>
              <a:rPr lang="en-US" sz="1721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Hotels that provide a diverse range of guests have a distinct advantage over their competitors who don't prioritize language proficiency.</a:t>
            </a:r>
            <a:endParaRPr lang="en-US" sz="1721" dirty="0"/>
          </a:p>
        </p:txBody>
      </p:sp>
      <p:sp>
        <p:nvSpPr>
          <p:cNvPr id="13" name="Shape 11"/>
          <p:cNvSpPr/>
          <p:nvPr/>
        </p:nvSpPr>
        <p:spPr>
          <a:xfrm>
            <a:off x="819507" y="5936813"/>
            <a:ext cx="491728" cy="491728"/>
          </a:xfrm>
          <a:prstGeom prst="roundRect">
            <a:avLst>
              <a:gd name="adj" fmla="val 20001"/>
            </a:avLst>
          </a:prstGeom>
          <a:solidFill>
            <a:srgbClr val="FCE2CF"/>
          </a:solidFill>
          <a:ln w="13573">
            <a:solidFill>
              <a:srgbClr val="F9C59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72264" y="5977771"/>
            <a:ext cx="186214" cy="409694"/>
          </a:xfrm>
          <a:prstGeom prst="rect">
            <a:avLst/>
          </a:prstGeom>
          <a:noFill/>
          <a:ln/>
        </p:spPr>
        <p:txBody>
          <a:bodyPr wrap="none" lIns="91440" tIns="45720" rIns="91440" bIns="45720" rtlCol="0" anchor="t"/>
          <a:lstStyle/>
          <a:p>
            <a:pPr marL="0" indent="0" algn="ctr">
              <a:lnSpc>
                <a:spcPts val="3227"/>
              </a:lnSpc>
              <a:buNone/>
            </a:pPr>
            <a:endParaRPr lang="en-US" sz="2550" kern="0" spc="-34" dirty="0">
              <a:solidFill>
                <a:srgbClr val="2B2E3C"/>
              </a:solidFill>
              <a:latin typeface="Bitter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529715" y="6011942"/>
            <a:ext cx="2185511" cy="34147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689"/>
              </a:lnSpc>
              <a:buNone/>
            </a:pPr>
            <a:r>
              <a:rPr lang="en-US" sz="2151" kern="0" spc="-65" dirty="0">
                <a:solidFill>
                  <a:srgbClr val="2B2E3C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Career Growth </a:t>
            </a:r>
            <a:r>
              <a:rPr lang="en-US" sz="2151" kern="0" spc="-65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👨‍💼</a:t>
            </a:r>
            <a:endParaRPr lang="en-US" sz="2151" dirty="0"/>
          </a:p>
        </p:txBody>
      </p:sp>
      <p:sp>
        <p:nvSpPr>
          <p:cNvPr id="16" name="Text 14"/>
          <p:cNvSpPr/>
          <p:nvPr/>
        </p:nvSpPr>
        <p:spPr>
          <a:xfrm>
            <a:off x="1529715" y="6433670"/>
            <a:ext cx="6794778" cy="10490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53"/>
              </a:lnSpc>
              <a:buNone/>
            </a:pPr>
            <a:r>
              <a:rPr lang="en-US" sz="1721" kern="0" spc="-34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Knowing multiple languages can make hotel employees more attractive to employers and potentially lead to higher salaries and better career opportunities.</a:t>
            </a:r>
            <a:endParaRPr lang="en-US" sz="1721" dirty="0"/>
          </a:p>
        </p:txBody>
      </p:sp>
      <p:pic>
        <p:nvPicPr>
          <p:cNvPr id="1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1E80835-5D7A-9EBC-2063-45BAE95EA0EA}"/>
              </a:ext>
            </a:extLst>
          </p:cNvPr>
          <p:cNvSpPr txBox="1"/>
          <p:nvPr/>
        </p:nvSpPr>
        <p:spPr>
          <a:xfrm>
            <a:off x="893134" y="2498651"/>
            <a:ext cx="34024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latin typeface="Bitter"/>
                <a:ea typeface="Calibri"/>
                <a:cs typeface="Calibri"/>
              </a:rPr>
              <a:t>1</a:t>
            </a:r>
            <a:endParaRPr lang="en-US" sz="2400" b="1" dirty="0">
              <a:latin typeface="Bitter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B02C227-EEF8-53BA-1F36-634CBF54E929}"/>
              </a:ext>
            </a:extLst>
          </p:cNvPr>
          <p:cNvSpPr txBox="1"/>
          <p:nvPr/>
        </p:nvSpPr>
        <p:spPr>
          <a:xfrm>
            <a:off x="4763385" y="2498651"/>
            <a:ext cx="34024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latin typeface="Bitter"/>
                <a:ea typeface="Calibri"/>
                <a:cs typeface="Calibri"/>
              </a:rPr>
              <a:t>2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B893657-77E2-48F0-2FCB-CFF624454F09}"/>
              </a:ext>
            </a:extLst>
          </p:cNvPr>
          <p:cNvSpPr txBox="1"/>
          <p:nvPr/>
        </p:nvSpPr>
        <p:spPr>
          <a:xfrm>
            <a:off x="893134" y="5954232"/>
            <a:ext cx="34024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latin typeface="Bitter"/>
                <a:ea typeface="Calibri"/>
                <a:cs typeface="Calibri"/>
              </a:rPr>
              <a:t>3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656987"/>
            <a:ext cx="9319974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kern="0" spc="-131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The Role of Language Awareness Skills</a:t>
            </a:r>
            <a:endParaRPr lang="en-US" sz="4374" dirty="0"/>
          </a:p>
        </p:txBody>
      </p:sp>
      <p:sp>
        <p:nvSpPr>
          <p:cNvPr id="5" name="Shape 3"/>
          <p:cNvSpPr/>
          <p:nvPr/>
        </p:nvSpPr>
        <p:spPr>
          <a:xfrm>
            <a:off x="2349103" y="1795701"/>
            <a:ext cx="44410" cy="5776793"/>
          </a:xfrm>
          <a:prstGeom prst="rect">
            <a:avLst/>
          </a:prstGeom>
          <a:solidFill>
            <a:srgbClr val="F9C59F"/>
          </a:solidFill>
          <a:ln/>
        </p:spPr>
      </p:sp>
      <p:sp>
        <p:nvSpPr>
          <p:cNvPr id="6" name="Shape 4"/>
          <p:cNvSpPr/>
          <p:nvPr/>
        </p:nvSpPr>
        <p:spPr>
          <a:xfrm>
            <a:off x="2621220" y="2197001"/>
            <a:ext cx="777597" cy="44410"/>
          </a:xfrm>
          <a:prstGeom prst="rect">
            <a:avLst/>
          </a:prstGeom>
          <a:solidFill>
            <a:srgbClr val="F9C59F"/>
          </a:solidFill>
          <a:ln/>
        </p:spPr>
      </p:sp>
      <p:sp>
        <p:nvSpPr>
          <p:cNvPr id="7" name="Shape 5"/>
          <p:cNvSpPr/>
          <p:nvPr/>
        </p:nvSpPr>
        <p:spPr>
          <a:xfrm>
            <a:off x="2121277" y="1969294"/>
            <a:ext cx="499943" cy="499943"/>
          </a:xfrm>
          <a:prstGeom prst="roundRect">
            <a:avLst>
              <a:gd name="adj" fmla="val 20000"/>
            </a:avLst>
          </a:prstGeom>
          <a:solidFill>
            <a:srgbClr val="FCE2CF"/>
          </a:solidFill>
          <a:ln w="13811">
            <a:solidFill>
              <a:srgbClr val="F9C59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593306" y="2017871"/>
            <a:ext cx="3071336" cy="35480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kern="0" spc="-66" dirty="0">
                <a:solidFill>
                  <a:srgbClr val="2B2E3C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Basic Communication </a:t>
            </a:r>
            <a:r>
              <a:rPr lang="en-US" sz="2187" kern="0" spc="-66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💬</a:t>
            </a:r>
            <a:endParaRPr lang="en-US" sz="2187" dirty="0"/>
          </a:p>
        </p:txBody>
      </p:sp>
      <p:sp>
        <p:nvSpPr>
          <p:cNvPr id="10" name="Text 8"/>
          <p:cNvSpPr/>
          <p:nvPr/>
        </p:nvSpPr>
        <p:spPr>
          <a:xfrm>
            <a:off x="3593306" y="2594848"/>
            <a:ext cx="8999101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Knowing common phrases, greetings, and etiquette in a guest's language can go a long way in making them feel comfortable and welcomed.</a:t>
            </a:r>
            <a:endParaRPr lang="en-US" sz="1750" dirty="0"/>
          </a:p>
        </p:txBody>
      </p:sp>
      <p:sp>
        <p:nvSpPr>
          <p:cNvPr id="11" name="Shape 9"/>
          <p:cNvSpPr/>
          <p:nvPr/>
        </p:nvSpPr>
        <p:spPr>
          <a:xfrm>
            <a:off x="2621220" y="4196655"/>
            <a:ext cx="777597" cy="44410"/>
          </a:xfrm>
          <a:prstGeom prst="rect">
            <a:avLst/>
          </a:prstGeom>
          <a:solidFill>
            <a:srgbClr val="F9C59F"/>
          </a:solidFill>
          <a:ln/>
        </p:spPr>
      </p:sp>
      <p:sp>
        <p:nvSpPr>
          <p:cNvPr id="12" name="Shape 10"/>
          <p:cNvSpPr/>
          <p:nvPr/>
        </p:nvSpPr>
        <p:spPr>
          <a:xfrm>
            <a:off x="2121277" y="3968948"/>
            <a:ext cx="499943" cy="499943"/>
          </a:xfrm>
          <a:prstGeom prst="roundRect">
            <a:avLst>
              <a:gd name="adj" fmla="val 20000"/>
            </a:avLst>
          </a:prstGeom>
          <a:solidFill>
            <a:srgbClr val="FCE2CF"/>
          </a:solidFill>
          <a:ln w="13811">
            <a:solidFill>
              <a:srgbClr val="F9C59F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3593306" y="4017526"/>
            <a:ext cx="2704862" cy="35480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kern="0" spc="-66" dirty="0">
                <a:solidFill>
                  <a:srgbClr val="2B2E3C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Cultural Sensitivity </a:t>
            </a:r>
            <a:r>
              <a:rPr lang="en-US" sz="2187" kern="0" spc="-66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🎓</a:t>
            </a:r>
            <a:endParaRPr lang="en-US" sz="2187" dirty="0"/>
          </a:p>
        </p:txBody>
      </p:sp>
      <p:sp>
        <p:nvSpPr>
          <p:cNvPr id="15" name="Text 13"/>
          <p:cNvSpPr/>
          <p:nvPr/>
        </p:nvSpPr>
        <p:spPr>
          <a:xfrm>
            <a:off x="3593306" y="4594503"/>
            <a:ext cx="8999101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Being aware of cultural nuances and customs can help prevent misunderstandings and conflict in the hospitality industry.</a:t>
            </a:r>
            <a:endParaRPr lang="en-US" sz="1750" dirty="0"/>
          </a:p>
        </p:txBody>
      </p:sp>
      <p:sp>
        <p:nvSpPr>
          <p:cNvPr id="16" name="Shape 14"/>
          <p:cNvSpPr/>
          <p:nvPr/>
        </p:nvSpPr>
        <p:spPr>
          <a:xfrm>
            <a:off x="2621220" y="6196310"/>
            <a:ext cx="777597" cy="44410"/>
          </a:xfrm>
          <a:prstGeom prst="rect">
            <a:avLst/>
          </a:prstGeom>
          <a:solidFill>
            <a:srgbClr val="F9C59F"/>
          </a:solidFill>
          <a:ln/>
        </p:spPr>
      </p:sp>
      <p:sp>
        <p:nvSpPr>
          <p:cNvPr id="17" name="Shape 15"/>
          <p:cNvSpPr/>
          <p:nvPr/>
        </p:nvSpPr>
        <p:spPr>
          <a:xfrm>
            <a:off x="2121277" y="5968603"/>
            <a:ext cx="499943" cy="499943"/>
          </a:xfrm>
          <a:prstGeom prst="roundRect">
            <a:avLst>
              <a:gd name="adj" fmla="val 20000"/>
            </a:avLst>
          </a:prstGeom>
          <a:solidFill>
            <a:srgbClr val="FCE2CF"/>
          </a:solidFill>
          <a:ln w="13811">
            <a:solidFill>
              <a:srgbClr val="F9C59F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3593306" y="6017181"/>
            <a:ext cx="2607231" cy="35480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kern="0" spc="-66" dirty="0">
                <a:solidFill>
                  <a:srgbClr val="2B2E3C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Guest Satisfaction </a:t>
            </a:r>
            <a:r>
              <a:rPr lang="en-US" sz="2187" kern="0" spc="-66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😃</a:t>
            </a:r>
            <a:endParaRPr lang="en-US" sz="2187" dirty="0"/>
          </a:p>
        </p:txBody>
      </p:sp>
      <p:sp>
        <p:nvSpPr>
          <p:cNvPr id="20" name="Text 18"/>
          <p:cNvSpPr/>
          <p:nvPr/>
        </p:nvSpPr>
        <p:spPr>
          <a:xfrm>
            <a:off x="3593306" y="6594158"/>
            <a:ext cx="8999101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Understanding a guest's needs and preferences in their own language can greatly enhance their experience and satisfaction.</a:t>
            </a:r>
            <a:endParaRPr lang="en-US" sz="175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D7679A9-A627-B1B9-6AD8-41A26E01C5EF}"/>
              </a:ext>
            </a:extLst>
          </p:cNvPr>
          <p:cNvSpPr txBox="1"/>
          <p:nvPr/>
        </p:nvSpPr>
        <p:spPr>
          <a:xfrm>
            <a:off x="2222204" y="1988288"/>
            <a:ext cx="34024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latin typeface="Bitter"/>
                <a:ea typeface="Calibri"/>
                <a:cs typeface="Calibri"/>
              </a:rPr>
              <a:t>1</a:t>
            </a:r>
            <a:endParaRPr lang="en-US" sz="2400" b="1" dirty="0">
              <a:latin typeface="Bitter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F5C0342-C76E-BE72-DBD4-1AC5A5C77499}"/>
              </a:ext>
            </a:extLst>
          </p:cNvPr>
          <p:cNvSpPr txBox="1"/>
          <p:nvPr/>
        </p:nvSpPr>
        <p:spPr>
          <a:xfrm>
            <a:off x="2200938" y="3987209"/>
            <a:ext cx="34024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latin typeface="Bitter"/>
                <a:ea typeface="Calibri"/>
                <a:cs typeface="Calibri"/>
              </a:rPr>
              <a:t>2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82EF7D-5ECE-0DD1-B844-3F51332C3AA2}"/>
              </a:ext>
            </a:extLst>
          </p:cNvPr>
          <p:cNvSpPr txBox="1"/>
          <p:nvPr/>
        </p:nvSpPr>
        <p:spPr>
          <a:xfrm>
            <a:off x="2222204" y="5986130"/>
            <a:ext cx="34024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latin typeface="Bitter"/>
                <a:ea typeface="Calibri"/>
                <a:cs typeface="Calibri"/>
              </a:rP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1120259"/>
            <a:ext cx="10554414" cy="138874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50" kern="0" spc="-131" dirty="0">
                <a:solidFill>
                  <a:srgbClr val="2C3F42"/>
                </a:solidFill>
                <a:latin typeface="Bitter"/>
                <a:ea typeface="Bitter"/>
                <a:cs typeface="Bitter" pitchFamily="34" charset="-120"/>
              </a:rPr>
              <a:t>Exploring a Modern European Language: </a:t>
            </a:r>
            <a:r>
              <a:rPr lang="en-US" sz="4350" kern="0" spc="-131" dirty="0">
                <a:solidFill>
                  <a:srgbClr val="2C3F42"/>
                </a:solidFill>
                <a:latin typeface="Bitter"/>
                <a:ea typeface="+mn-lt"/>
                <a:cs typeface="+mn-lt"/>
              </a:rPr>
              <a:t>French</a:t>
            </a:r>
          </a:p>
        </p:txBody>
      </p:sp>
      <p:sp>
        <p:nvSpPr>
          <p:cNvPr id="5" name="Text 3"/>
          <p:cNvSpPr/>
          <p:nvPr/>
        </p:nvSpPr>
        <p:spPr>
          <a:xfrm>
            <a:off x="2037993" y="3064431"/>
            <a:ext cx="3094434" cy="42410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3281"/>
              </a:lnSpc>
              <a:buNone/>
            </a:pPr>
            <a:r>
              <a:rPr lang="en-US" sz="2624" kern="0" spc="-79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Where It's Spoken </a:t>
            </a:r>
            <a:r>
              <a:rPr lang="en-US" sz="2624" kern="0" spc="-79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🗣️</a:t>
            </a:r>
            <a:endParaRPr lang="en-US" sz="2624" dirty="0"/>
          </a:p>
        </p:txBody>
      </p:sp>
      <p:sp>
        <p:nvSpPr>
          <p:cNvPr id="6" name="Text 4"/>
          <p:cNvSpPr/>
          <p:nvPr/>
        </p:nvSpPr>
        <p:spPr>
          <a:xfrm>
            <a:off x="2037993" y="3710702"/>
            <a:ext cx="3157538" cy="1777008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ts val="2799"/>
              </a:lnSpc>
            </a:pPr>
            <a:r>
              <a:rPr lang="en-US" sz="1750" kern="0" spc="-35" dirty="0">
                <a:solidFill>
                  <a:srgbClr val="2B2E3C"/>
                </a:solidFill>
                <a:latin typeface="Open Sans"/>
                <a:ea typeface="+mn-lt"/>
                <a:cs typeface="+mn-lt"/>
              </a:rPr>
              <a:t>French is an official language in France, Belgium, Switzerland, Luxembourg, and many African countries.</a:t>
            </a:r>
            <a:endParaRPr lang="en-US" dirty="0">
              <a:latin typeface="Open Sans"/>
            </a:endParaRPr>
          </a:p>
        </p:txBody>
      </p:sp>
      <p:sp>
        <p:nvSpPr>
          <p:cNvPr id="7" name="Text 5"/>
          <p:cNvSpPr/>
          <p:nvPr/>
        </p:nvSpPr>
        <p:spPr>
          <a:xfrm>
            <a:off x="5745123" y="3064431"/>
            <a:ext cx="2666286" cy="42410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3281"/>
              </a:lnSpc>
              <a:buNone/>
            </a:pPr>
            <a:r>
              <a:rPr lang="en-US" sz="2624" kern="0" spc="-79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Difficulty Level </a:t>
            </a:r>
            <a:r>
              <a:rPr lang="en-US" sz="2624" kern="0" spc="-79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🤯</a:t>
            </a:r>
            <a:endParaRPr lang="en-US" sz="2624" dirty="0"/>
          </a:p>
        </p:txBody>
      </p:sp>
      <p:sp>
        <p:nvSpPr>
          <p:cNvPr id="8" name="Text 6"/>
          <p:cNvSpPr/>
          <p:nvPr/>
        </p:nvSpPr>
        <p:spPr>
          <a:xfrm>
            <a:off x="5745123" y="3710702"/>
            <a:ext cx="3045381" cy="319861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ts val="2799"/>
              </a:lnSpc>
            </a:pPr>
            <a:r>
              <a:rPr lang="en-US" sz="1750" kern="0" spc="-35" dirty="0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Learning French can be challenging due to its complex grammar and extensive vocabulary. However, its straightforward pronunciation and similarity to other romance languages make it manageable for English speakers.</a:t>
            </a:r>
            <a:endParaRPr lang="en-US" sz="1750" dirty="0">
              <a:latin typeface="Open Sans"/>
              <a:ea typeface="Open Sans"/>
              <a:cs typeface="Open Sans"/>
            </a:endParaRPr>
          </a:p>
        </p:txBody>
      </p:sp>
      <p:sp>
        <p:nvSpPr>
          <p:cNvPr id="9" name="Text 7"/>
          <p:cNvSpPr/>
          <p:nvPr/>
        </p:nvSpPr>
        <p:spPr>
          <a:xfrm>
            <a:off x="9340096" y="3064431"/>
            <a:ext cx="3094434" cy="42410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3281"/>
              </a:lnSpc>
              <a:buNone/>
            </a:pPr>
            <a:r>
              <a:rPr lang="en-US" sz="2624" kern="0" spc="-79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Business Etiquette</a:t>
            </a:r>
            <a:r>
              <a:rPr lang="en-US" sz="2624" kern="0" spc="-79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🤝</a:t>
            </a:r>
            <a:endParaRPr lang="en-US" sz="2624" dirty="0"/>
          </a:p>
        </p:txBody>
      </p:sp>
      <p:sp>
        <p:nvSpPr>
          <p:cNvPr id="10" name="Text 8"/>
          <p:cNvSpPr/>
          <p:nvPr/>
        </p:nvSpPr>
        <p:spPr>
          <a:xfrm>
            <a:off x="9340096" y="3710702"/>
            <a:ext cx="3267313" cy="284321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r>
              <a:rPr lang="en-US" sz="1750" kern="0" spc="-35" dirty="0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Politeness is crucial in French business culture.</a:t>
            </a:r>
            <a:endParaRPr lang="en-US">
              <a:latin typeface="Open Sans"/>
              <a:ea typeface="Open Sans"/>
              <a:cs typeface="Open Sans"/>
            </a:endParaRPr>
          </a:p>
          <a:p>
            <a:endParaRPr lang="en-US" sz="1750" kern="0" spc="-35" dirty="0">
              <a:solidFill>
                <a:srgbClr val="2B2E3C"/>
              </a:solidFill>
              <a:latin typeface="Open Sans"/>
              <a:ea typeface="Open Sans"/>
              <a:cs typeface="Open Sans"/>
            </a:endParaRPr>
          </a:p>
          <a:p>
            <a:pPr>
              <a:buFont typeface="Arial"/>
            </a:pPr>
            <a:r>
              <a:rPr lang="en-US" sz="1750" kern="0" spc="-35" dirty="0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Address guests using titles and last names (e.g., Monsieur or Madame).</a:t>
            </a:r>
            <a:endParaRPr lang="en-US">
              <a:latin typeface="Open Sans"/>
              <a:ea typeface="Open Sans"/>
              <a:cs typeface="Open Sans"/>
            </a:endParaRPr>
          </a:p>
          <a:p>
            <a:endParaRPr lang="en-US" sz="1750" kern="0" spc="-35" dirty="0">
              <a:solidFill>
                <a:srgbClr val="2B2E3C"/>
              </a:solidFill>
              <a:latin typeface="Open Sans"/>
              <a:ea typeface="Open Sans"/>
              <a:cs typeface="Open Sans"/>
            </a:endParaRPr>
          </a:p>
          <a:p>
            <a:r>
              <a:rPr lang="en-US" sz="1750" kern="0" spc="-35" dirty="0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Use formal language, such as "</a:t>
            </a:r>
            <a:r>
              <a:rPr lang="en-US" sz="1750" kern="0" spc="-35" dirty="0" err="1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vous</a:t>
            </a:r>
            <a:r>
              <a:rPr lang="en-US" sz="1750" kern="0" spc="-35" dirty="0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" instead of "</a:t>
            </a:r>
            <a:r>
              <a:rPr lang="en-US" sz="1750" kern="0" spc="-35" dirty="0" err="1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tu.</a:t>
            </a:r>
            <a:r>
              <a:rPr lang="en-US" sz="1750" kern="0" spc="-35" dirty="0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"</a:t>
            </a:r>
            <a:endParaRPr lang="en-US">
              <a:latin typeface="Open Sans"/>
              <a:ea typeface="Open Sans"/>
              <a:cs typeface="Open Sans"/>
            </a:endParaRPr>
          </a:p>
          <a:p>
            <a:pPr marL="0" indent="0">
              <a:lnSpc>
                <a:spcPts val="2799"/>
              </a:lnSpc>
              <a:buNone/>
            </a:pPr>
            <a:endParaRPr lang="en-US" sz="1750" kern="0" spc="-35" dirty="0">
              <a:solidFill>
                <a:srgbClr val="2B2E3C"/>
              </a:solidFill>
              <a:latin typeface="Open Sans"/>
              <a:ea typeface="Open Sans"/>
              <a:cs typeface="Open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8F0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1214914"/>
            <a:ext cx="10176748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kern="0" spc="-131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Putting Language Awareness into Practice</a:t>
            </a:r>
            <a:endParaRPr lang="en-US" sz="4374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993" y="2353628"/>
            <a:ext cx="3295888" cy="203692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037993" y="4668203"/>
            <a:ext cx="2667357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kern="0" spc="-66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Front Desk Assistance</a:t>
            </a:r>
            <a:endParaRPr lang="en-US" sz="2187" dirty="0"/>
          </a:p>
        </p:txBody>
      </p:sp>
      <p:sp>
        <p:nvSpPr>
          <p:cNvPr id="7" name="Text 4"/>
          <p:cNvSpPr/>
          <p:nvPr/>
        </p:nvSpPr>
        <p:spPr>
          <a:xfrm>
            <a:off x="2037993" y="5237559"/>
            <a:ext cx="3295888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Knowing French can be especially useful for front desk staff who need to check guests in and answer their questions.</a:t>
            </a:r>
            <a:endParaRPr lang="en-US" sz="175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7137" y="2353628"/>
            <a:ext cx="3296007" cy="203704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667137" y="4668322"/>
            <a:ext cx="230374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kern="0" spc="-66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Restaurant Service</a:t>
            </a:r>
            <a:endParaRPr lang="en-US" sz="2187" dirty="0"/>
          </a:p>
        </p:txBody>
      </p:sp>
      <p:sp>
        <p:nvSpPr>
          <p:cNvPr id="10" name="Text 6"/>
          <p:cNvSpPr/>
          <p:nvPr/>
        </p:nvSpPr>
        <p:spPr>
          <a:xfrm>
            <a:off x="5667137" y="5237678"/>
            <a:ext cx="3296007" cy="17770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Waitstaff who can communicate effectively with French-speaking guests can improve the dining experience and increase customer satisfaction.</a:t>
            </a:r>
            <a:endParaRPr lang="en-US" sz="175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6400" y="2353628"/>
            <a:ext cx="3296007" cy="203704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296400" y="4668322"/>
            <a:ext cx="259330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kern="0" spc="-66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Housekeeping Needs</a:t>
            </a:r>
            <a:endParaRPr lang="en-US" sz="2187" dirty="0"/>
          </a:p>
        </p:txBody>
      </p:sp>
      <p:sp>
        <p:nvSpPr>
          <p:cNvPr id="13" name="Text 8"/>
          <p:cNvSpPr/>
          <p:nvPr/>
        </p:nvSpPr>
        <p:spPr>
          <a:xfrm>
            <a:off x="9296400" y="5237678"/>
            <a:ext cx="3296007" cy="17770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When cleaning guest rooms, housekeeping staff may need to communicate with French-speaking guests about their room preferences or requests.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7550"/>
            <a:ext cx="14630400" cy="8229600"/>
          </a:xfrm>
          <a:prstGeom prst="rect">
            <a:avLst/>
          </a:prstGeom>
          <a:solidFill>
            <a:srgbClr val="FFF8F0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1433989"/>
            <a:ext cx="10554414" cy="138874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kern="0" spc="-131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In Conclusion: Language Proficiency in the Hotel Industry</a:t>
            </a:r>
            <a:endParaRPr lang="en-US" sz="4374" dirty="0"/>
          </a:p>
        </p:txBody>
      </p:sp>
      <p:sp>
        <p:nvSpPr>
          <p:cNvPr id="5" name="Shape 3"/>
          <p:cNvSpPr/>
          <p:nvPr/>
        </p:nvSpPr>
        <p:spPr>
          <a:xfrm>
            <a:off x="2037993" y="3267075"/>
            <a:ext cx="3370064" cy="3528536"/>
          </a:xfrm>
          <a:prstGeom prst="roundRect">
            <a:avLst>
              <a:gd name="adj" fmla="val 2967"/>
            </a:avLst>
          </a:prstGeom>
          <a:solidFill>
            <a:srgbClr val="FCE2CF"/>
          </a:solidFill>
          <a:ln w="13811">
            <a:solidFill>
              <a:srgbClr val="F9C59F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273975" y="3503057"/>
            <a:ext cx="2898100" cy="70199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kern="0" spc="-66" dirty="0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Multilingualism Matters </a:t>
            </a:r>
            <a:r>
              <a:rPr lang="en-US" sz="2187" kern="0" spc="-66" dirty="0">
                <a:solidFill>
                  <a:srgbClr val="000000"/>
                </a:solidFill>
                <a:latin typeface="Open Sans"/>
                <a:ea typeface="Open Sans"/>
                <a:cs typeface="Open Sans"/>
              </a:rPr>
              <a:t>👍</a:t>
            </a:r>
            <a:endParaRPr lang="en-US" sz="2187" dirty="0">
              <a:latin typeface="Open Sans"/>
              <a:ea typeface="Open Sans"/>
              <a:cs typeface="Open Sans"/>
            </a:endParaRPr>
          </a:p>
        </p:txBody>
      </p:sp>
      <p:sp>
        <p:nvSpPr>
          <p:cNvPr id="7" name="Text 5"/>
          <p:cNvSpPr/>
          <p:nvPr/>
        </p:nvSpPr>
        <p:spPr>
          <a:xfrm>
            <a:off x="2273975" y="4427220"/>
            <a:ext cx="2898100" cy="2132409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ts val="2799"/>
              </a:lnSpc>
            </a:pPr>
            <a:r>
              <a:rPr lang="en-US" sz="1750" kern="0" spc="-35" dirty="0">
                <a:solidFill>
                  <a:srgbClr val="2B2E3C"/>
                </a:solidFill>
                <a:latin typeface="Open Sans"/>
                <a:ea typeface="Open Sans"/>
                <a:cs typeface="Open Sans"/>
              </a:rPr>
              <a:t>Multilingualism and language awareness skills are biggest assets for Diversity Hotel &amp; Spa London.</a:t>
            </a:r>
            <a:endParaRPr lang="en-US" dirty="0">
              <a:latin typeface="Open Sans"/>
              <a:ea typeface="Open Sans"/>
              <a:cs typeface="Open Sans"/>
            </a:endParaRPr>
          </a:p>
        </p:txBody>
      </p:sp>
      <p:sp>
        <p:nvSpPr>
          <p:cNvPr id="8" name="Shape 6"/>
          <p:cNvSpPr/>
          <p:nvPr/>
        </p:nvSpPr>
        <p:spPr>
          <a:xfrm>
            <a:off x="5630228" y="3182014"/>
            <a:ext cx="3370064" cy="4315345"/>
          </a:xfrm>
          <a:prstGeom prst="roundRect">
            <a:avLst>
              <a:gd name="adj" fmla="val 2967"/>
            </a:avLst>
          </a:prstGeom>
          <a:solidFill>
            <a:srgbClr val="FCE2CF"/>
          </a:solidFill>
          <a:ln w="13811">
            <a:solidFill>
              <a:srgbClr val="F9C59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5866209" y="3503057"/>
            <a:ext cx="2898100" cy="70199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kern="0" spc="-66" dirty="0">
                <a:solidFill>
                  <a:srgbClr val="2B2E3C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Language Awareness Is Key </a:t>
            </a:r>
            <a:r>
              <a:rPr lang="en-US" sz="2187" kern="0" spc="-66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🌎</a:t>
            </a:r>
            <a:endParaRPr lang="en-US" sz="2187" dirty="0"/>
          </a:p>
        </p:txBody>
      </p:sp>
      <p:sp>
        <p:nvSpPr>
          <p:cNvPr id="10" name="Text 8"/>
          <p:cNvSpPr/>
          <p:nvPr/>
        </p:nvSpPr>
        <p:spPr>
          <a:xfrm>
            <a:off x="5866209" y="4427220"/>
            <a:ext cx="2898100" cy="213240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Being knowledgeable about cultural customs and sensitive to guests' language needs can prevent miscommunications and foster positive relationships.</a:t>
            </a:r>
            <a:endParaRPr lang="en-US" sz="1750" dirty="0"/>
          </a:p>
        </p:txBody>
      </p:sp>
      <p:sp>
        <p:nvSpPr>
          <p:cNvPr id="11" name="Shape 9"/>
          <p:cNvSpPr/>
          <p:nvPr/>
        </p:nvSpPr>
        <p:spPr>
          <a:xfrm>
            <a:off x="9222462" y="3267075"/>
            <a:ext cx="3370064" cy="3528536"/>
          </a:xfrm>
          <a:prstGeom prst="roundRect">
            <a:avLst>
              <a:gd name="adj" fmla="val 2967"/>
            </a:avLst>
          </a:prstGeom>
          <a:solidFill>
            <a:srgbClr val="FCE2CF"/>
          </a:solidFill>
          <a:ln w="13811">
            <a:solidFill>
              <a:srgbClr val="F9C59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458444" y="3503057"/>
            <a:ext cx="2578179" cy="35480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kern="0" spc="-66" dirty="0">
                <a:solidFill>
                  <a:srgbClr val="2B2E3C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Ongoing Learning </a:t>
            </a:r>
            <a:r>
              <a:rPr lang="en-US" sz="2187" kern="0" spc="-66" dirty="0">
                <a:solidFill>
                  <a:srgbClr val="000000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📚</a:t>
            </a:r>
            <a:endParaRPr lang="en-US" sz="2187" dirty="0"/>
          </a:p>
        </p:txBody>
      </p:sp>
      <p:sp>
        <p:nvSpPr>
          <p:cNvPr id="13" name="Text 11"/>
          <p:cNvSpPr/>
          <p:nvPr/>
        </p:nvSpPr>
        <p:spPr>
          <a:xfrm>
            <a:off x="9458444" y="4080034"/>
            <a:ext cx="2898100" cy="17770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B2E3C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hotel industry is always changing and evolving, and keeping up with language proficiency and awareness is crucial for success.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AABCB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-34712"/>
            <a:ext cx="14630400" cy="8229600"/>
          </a:xfrm>
          <a:prstGeom prst="rect">
            <a:avLst/>
          </a:prstGeom>
          <a:solidFill>
            <a:srgbClr val="FFF8F0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780653" y="758600"/>
            <a:ext cx="2912801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kern="0" spc="-131" dirty="0">
                <a:solidFill>
                  <a:srgbClr val="2C3F42"/>
                </a:solidFill>
                <a:latin typeface="Bitter" pitchFamily="34" charset="0"/>
                <a:ea typeface="Bitter" pitchFamily="34" charset="-122"/>
                <a:cs typeface="Bitter" pitchFamily="34" charset="-120"/>
              </a:rPr>
              <a:t>References:</a:t>
            </a:r>
            <a:endParaRPr lang="en-US" sz="4374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990E08-8E4E-B075-5534-53979E9486F1}"/>
              </a:ext>
            </a:extLst>
          </p:cNvPr>
          <p:cNvSpPr txBox="1"/>
          <p:nvPr/>
        </p:nvSpPr>
        <p:spPr>
          <a:xfrm>
            <a:off x="458797" y="1790816"/>
            <a:ext cx="13556511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Open Sans"/>
                <a:ea typeface="Open Sans"/>
                <a:cs typeface="Open Sans"/>
              </a:rPr>
              <a:t>Giannotti, F. (2021) </a:t>
            </a:r>
            <a:r>
              <a:rPr lang="en-US" i="1" dirty="0">
                <a:latin typeface="Open Sans"/>
                <a:ea typeface="Open Sans"/>
                <a:cs typeface="Open Sans"/>
              </a:rPr>
              <a:t>Top 10 hospitality and tourism soft skills</a:t>
            </a:r>
            <a:r>
              <a:rPr lang="en-US" dirty="0">
                <a:latin typeface="Open Sans"/>
                <a:ea typeface="Open Sans"/>
                <a:cs typeface="Open Sans"/>
              </a:rPr>
              <a:t>, </a:t>
            </a:r>
            <a:r>
              <a:rPr lang="en-US" i="1" dirty="0">
                <a:latin typeface="Open Sans"/>
                <a:ea typeface="Open Sans"/>
                <a:cs typeface="Open Sans"/>
              </a:rPr>
              <a:t>Hospitality News &amp; Business Insights by EHL</a:t>
            </a:r>
            <a:r>
              <a:rPr lang="en-US" dirty="0">
                <a:latin typeface="Open Sans"/>
                <a:ea typeface="Open Sans"/>
                <a:cs typeface="Open Sans"/>
              </a:rPr>
              <a:t>. Available at: </a:t>
            </a:r>
            <a:r>
              <a:rPr lang="en-US" dirty="0">
                <a:latin typeface="Open Sans"/>
                <a:ea typeface="Open Sans"/>
                <a:cs typeface="Open Sans"/>
                <a:hlinkClick r:id="rId3"/>
              </a:rPr>
              <a:t>https://hospitalityinsights.ehl.edu/top-10-soft-skills-hospitality-tourism</a:t>
            </a:r>
            <a:r>
              <a:rPr lang="en-US" dirty="0">
                <a:latin typeface="Open Sans"/>
                <a:ea typeface="Open Sans"/>
                <a:cs typeface="Open Sans"/>
              </a:rPr>
              <a:t> (Accessed: 05 October 2023). </a:t>
            </a:r>
          </a:p>
          <a:p>
            <a:endParaRPr lang="en-US" dirty="0">
              <a:latin typeface="Open Sans"/>
              <a:ea typeface="Open Sans"/>
              <a:cs typeface="Open Sans"/>
            </a:endParaRPr>
          </a:p>
          <a:p>
            <a:r>
              <a:rPr lang="en-US" dirty="0">
                <a:latin typeface="Open Sans"/>
                <a:ea typeface="Open Sans"/>
                <a:cs typeface="Open Sans"/>
              </a:rPr>
              <a:t>Tanji, H. (2018) </a:t>
            </a:r>
            <a:r>
              <a:rPr lang="en-US" i="1" dirty="0">
                <a:latin typeface="Open Sans"/>
                <a:ea typeface="Open Sans"/>
                <a:cs typeface="Open Sans"/>
              </a:rPr>
              <a:t>How to improve your English to be a perfect hotelier</a:t>
            </a:r>
            <a:r>
              <a:rPr lang="en-US" dirty="0">
                <a:latin typeface="Open Sans"/>
                <a:ea typeface="Open Sans"/>
                <a:cs typeface="Open Sans"/>
              </a:rPr>
              <a:t>, </a:t>
            </a:r>
            <a:r>
              <a:rPr lang="en-US" i="1" dirty="0">
                <a:latin typeface="Open Sans"/>
                <a:ea typeface="Open Sans"/>
                <a:cs typeface="Open Sans"/>
              </a:rPr>
              <a:t>Hospitality Management - Free Waiter, Front </a:t>
            </a:r>
            <a:r>
              <a:rPr lang="en-US" i="1" dirty="0" err="1">
                <a:latin typeface="Open Sans"/>
                <a:ea typeface="Open Sans"/>
                <a:cs typeface="Open Sans"/>
              </a:rPr>
              <a:t>Office,Housekeeping</a:t>
            </a:r>
            <a:r>
              <a:rPr lang="en-US" i="1" dirty="0">
                <a:latin typeface="Open Sans"/>
                <a:ea typeface="Open Sans"/>
                <a:cs typeface="Open Sans"/>
              </a:rPr>
              <a:t>, Hotel job Training Tutorials</a:t>
            </a:r>
            <a:r>
              <a:rPr lang="en-US" dirty="0">
                <a:latin typeface="Open Sans"/>
                <a:ea typeface="Open Sans"/>
                <a:cs typeface="Open Sans"/>
              </a:rPr>
              <a:t>. Available at: </a:t>
            </a:r>
            <a:r>
              <a:rPr lang="en-US" dirty="0">
                <a:latin typeface="Open Sans"/>
                <a:ea typeface="Open Sans"/>
                <a:cs typeface="Open Sans"/>
                <a:hlinkClick r:id="rId4"/>
              </a:rPr>
              <a:t>https://www.hospitality-school.com/how-to-improve-hotel-english/</a:t>
            </a:r>
            <a:r>
              <a:rPr lang="en-US" dirty="0">
                <a:latin typeface="Open Sans"/>
                <a:ea typeface="Open Sans"/>
                <a:cs typeface="Open Sans"/>
              </a:rPr>
              <a:t> (Accessed: 05 October 2023). </a:t>
            </a:r>
          </a:p>
          <a:p>
            <a:endParaRPr lang="en-US" dirty="0">
              <a:latin typeface="Open Sans"/>
              <a:ea typeface="Open Sans"/>
              <a:cs typeface="Open Sans"/>
            </a:endParaRPr>
          </a:p>
          <a:p>
            <a:r>
              <a:rPr lang="en-US" dirty="0">
                <a:latin typeface="Open Sans"/>
                <a:ea typeface="Open Sans"/>
                <a:cs typeface="Open Sans"/>
              </a:rPr>
              <a:t>Team Pepper (2022) </a:t>
            </a:r>
            <a:r>
              <a:rPr lang="en-US" i="1" dirty="0">
                <a:latin typeface="Open Sans"/>
                <a:ea typeface="Open Sans"/>
                <a:cs typeface="Open Sans"/>
              </a:rPr>
              <a:t>5 benefits of translation in the hospitality industry</a:t>
            </a:r>
            <a:r>
              <a:rPr lang="en-US" dirty="0">
                <a:latin typeface="Open Sans"/>
                <a:ea typeface="Open Sans"/>
                <a:cs typeface="Open Sans"/>
              </a:rPr>
              <a:t>, </a:t>
            </a:r>
            <a:r>
              <a:rPr lang="en-US" i="1" dirty="0">
                <a:latin typeface="Open Sans"/>
                <a:ea typeface="Open Sans"/>
                <a:cs typeface="Open Sans"/>
              </a:rPr>
              <a:t>Pepper Content</a:t>
            </a:r>
            <a:r>
              <a:rPr lang="en-US" dirty="0">
                <a:latin typeface="Open Sans"/>
                <a:ea typeface="Open Sans"/>
                <a:cs typeface="Open Sans"/>
              </a:rPr>
              <a:t>. Available at: </a:t>
            </a:r>
            <a:r>
              <a:rPr lang="en-US" dirty="0">
                <a:latin typeface="Open Sans"/>
                <a:ea typeface="Open Sans"/>
                <a:cs typeface="Open Sans"/>
                <a:hlinkClick r:id="rId5"/>
              </a:rPr>
              <a:t>https://www.peppercontent.io/blog/5-benefits-of-translation-in-the-hospitality-industry/</a:t>
            </a:r>
            <a:r>
              <a:rPr lang="en-US" dirty="0">
                <a:latin typeface="Open Sans"/>
                <a:ea typeface="Open Sans"/>
                <a:cs typeface="Open Sans"/>
              </a:rPr>
              <a:t> (Accessed: 05 October 2023). </a:t>
            </a:r>
          </a:p>
          <a:p>
            <a:endParaRPr lang="en-US" dirty="0">
              <a:latin typeface="Open Sans"/>
              <a:ea typeface="Open Sans"/>
              <a:cs typeface="Open Sans"/>
            </a:endParaRPr>
          </a:p>
          <a:p>
            <a:r>
              <a:rPr lang="en-US" dirty="0">
                <a:latin typeface="Open Sans"/>
                <a:ea typeface="Open Sans"/>
                <a:cs typeface="Open Sans"/>
              </a:rPr>
              <a:t>Villarreal, B.J.C. and Pérez </a:t>
            </a:r>
            <a:r>
              <a:rPr lang="en-US" dirty="0" err="1">
                <a:latin typeface="Open Sans"/>
                <a:ea typeface="Open Sans"/>
                <a:cs typeface="Open Sans"/>
              </a:rPr>
              <a:t>ValdésJuly</a:t>
            </a:r>
            <a:r>
              <a:rPr lang="en-US" dirty="0">
                <a:latin typeface="Open Sans"/>
                <a:ea typeface="Open Sans"/>
                <a:cs typeface="Open Sans"/>
              </a:rPr>
              <a:t> , L. (2014) </a:t>
            </a:r>
            <a:r>
              <a:rPr lang="en-US" i="1" dirty="0">
                <a:latin typeface="Open Sans"/>
                <a:ea typeface="Open Sans"/>
                <a:cs typeface="Open Sans"/>
              </a:rPr>
              <a:t>Language strategy in the hospitality sector</a:t>
            </a:r>
            <a:r>
              <a:rPr lang="en-US" dirty="0">
                <a:latin typeface="Open Sans"/>
                <a:ea typeface="Open Sans"/>
                <a:cs typeface="Open Sans"/>
              </a:rPr>
              <a:t>, </a:t>
            </a:r>
            <a:r>
              <a:rPr lang="en-US" i="1" dirty="0">
                <a:latin typeface="Open Sans"/>
                <a:ea typeface="Open Sans"/>
                <a:cs typeface="Open Sans"/>
              </a:rPr>
              <a:t>Language on the Move</a:t>
            </a:r>
            <a:r>
              <a:rPr lang="en-US" dirty="0">
                <a:latin typeface="Open Sans"/>
                <a:ea typeface="Open Sans"/>
                <a:cs typeface="Open Sans"/>
              </a:rPr>
              <a:t>. Available at: </a:t>
            </a:r>
            <a:endParaRPr lang="en-US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latin typeface="Open Sans"/>
                <a:ea typeface="Open Sans"/>
                <a:cs typeface="Open Sans"/>
                <a:hlinkClick r:id="rId6"/>
              </a:rPr>
              <a:t>https://www.languageonthemove.com/language-strategy-in-the-hospitality-sector/</a:t>
            </a:r>
            <a:r>
              <a:rPr lang="en-US" dirty="0">
                <a:latin typeface="Open Sans"/>
                <a:ea typeface="Open Sans"/>
                <a:cs typeface="Open Sans"/>
              </a:rPr>
              <a:t> (Accessed: 05 October 2023). </a:t>
            </a:r>
            <a:endParaRPr lang="en-US" dirty="0"/>
          </a:p>
          <a:p>
            <a:endParaRPr lang="en-US" dirty="0">
              <a:latin typeface="Open Sans"/>
              <a:ea typeface="Open Sans"/>
              <a:cs typeface="Open Sans"/>
            </a:endParaRPr>
          </a:p>
          <a:p>
            <a:r>
              <a:rPr lang="en-US" dirty="0">
                <a:latin typeface="Open Sans"/>
                <a:ea typeface="Open Sans"/>
                <a:cs typeface="Open Sans"/>
              </a:rPr>
              <a:t>Willi, R. (2020) </a:t>
            </a:r>
            <a:r>
              <a:rPr lang="en-US" i="1" dirty="0">
                <a:latin typeface="Open Sans"/>
                <a:ea typeface="Open Sans"/>
                <a:cs typeface="Open Sans"/>
              </a:rPr>
              <a:t>Language skills for an International Hotel Management Career</a:t>
            </a:r>
            <a:r>
              <a:rPr lang="en-US" dirty="0">
                <a:latin typeface="Open Sans"/>
                <a:ea typeface="Open Sans"/>
                <a:cs typeface="Open Sans"/>
              </a:rPr>
              <a:t>, </a:t>
            </a:r>
            <a:r>
              <a:rPr lang="en-US" i="1" dirty="0">
                <a:latin typeface="Open Sans"/>
                <a:ea typeface="Open Sans"/>
                <a:cs typeface="Open Sans"/>
              </a:rPr>
              <a:t>Hospitality News &amp; Business Insights by EHL</a:t>
            </a:r>
            <a:r>
              <a:rPr lang="en-US" dirty="0">
                <a:latin typeface="Open Sans"/>
                <a:ea typeface="Open Sans"/>
                <a:cs typeface="Open Sans"/>
              </a:rPr>
              <a:t>. Available at: </a:t>
            </a:r>
            <a:r>
              <a:rPr lang="en-US" dirty="0">
                <a:latin typeface="Open Sans"/>
                <a:ea typeface="Open Sans"/>
                <a:cs typeface="Open Sans"/>
                <a:hlinkClick r:id="rId7"/>
              </a:rPr>
              <a:t>https://hospitalityinsights.ehl.edu/key-language-skills-international-hotel-management-career</a:t>
            </a:r>
            <a:r>
              <a:rPr lang="en-US" dirty="0">
                <a:latin typeface="Open Sans"/>
                <a:ea typeface="Open Sans"/>
                <a:cs typeface="Open Sans"/>
              </a:rPr>
              <a:t> (Accessed: 05 October 2023). </a:t>
            </a:r>
            <a:endParaRPr lang="en-US" dirty="0"/>
          </a:p>
          <a:p>
            <a:pPr algn="l"/>
            <a:endParaRPr lang="en-US" dirty="0">
              <a:latin typeface="Open Sans"/>
              <a:ea typeface="Open Sans"/>
              <a:cs typeface="Open Sans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30B68EC-73D6-E698-EFED-19890E769387}"/>
              </a:ext>
            </a:extLst>
          </p:cNvPr>
          <p:cNvGrpSpPr/>
          <p:nvPr/>
        </p:nvGrpSpPr>
        <p:grpSpPr>
          <a:xfrm>
            <a:off x="5499850" y="6321502"/>
            <a:ext cx="7625001" cy="1572938"/>
            <a:chOff x="8525435" y="6296746"/>
            <a:chExt cx="7625001" cy="1572938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A446E81-CD04-D534-9429-8B2209D3A0FB}"/>
                </a:ext>
              </a:extLst>
            </p:cNvPr>
            <p:cNvGrpSpPr/>
            <p:nvPr/>
          </p:nvGrpSpPr>
          <p:grpSpPr>
            <a:xfrm>
              <a:off x="8672835" y="6695569"/>
              <a:ext cx="7477601" cy="1133773"/>
              <a:chOff x="6319599" y="5915613"/>
              <a:chExt cx="7477601" cy="1133773"/>
            </a:xfrm>
          </p:grpSpPr>
          <p:sp>
            <p:nvSpPr>
              <p:cNvPr id="12" name="Text 7">
                <a:extLst>
                  <a:ext uri="{FF2B5EF4-FFF2-40B4-BE49-F238E27FC236}">
                    <a16:creationId xmlns:a16="http://schemas.microsoft.com/office/drawing/2014/main" id="{81EF24AE-8607-807F-E99F-72A05914E20E}"/>
                  </a:ext>
                </a:extLst>
              </p:cNvPr>
              <p:cNvSpPr/>
              <p:nvPr/>
            </p:nvSpPr>
            <p:spPr>
              <a:xfrm>
                <a:off x="6319599" y="5915613"/>
                <a:ext cx="7477601" cy="355402"/>
              </a:xfrm>
              <a:prstGeom prst="rect">
                <a:avLst/>
              </a:prstGeom>
              <a:noFill/>
              <a:ln/>
            </p:spPr>
            <p:txBody>
              <a:bodyPr wrap="none" rtlCol="0" anchor="t"/>
              <a:lstStyle/>
              <a:p>
                <a:pPr marL="0" indent="0">
                  <a:lnSpc>
                    <a:spcPts val="2799"/>
                  </a:lnSpc>
                  <a:buNone/>
                </a:pPr>
                <a:r>
                  <a:rPr lang="en-US" sz="1750" b="1" kern="0" spc="-35" dirty="0">
                    <a:solidFill>
                      <a:srgbClr val="2B2E3C"/>
                    </a:solidFill>
                    <a:latin typeface="Open Sans"/>
                    <a:ea typeface="Open Sans"/>
                    <a:cs typeface="Open Sans"/>
                  </a:rPr>
                  <a:t>Diversity Hotel &amp; Spa London</a:t>
                </a:r>
                <a:endParaRPr lang="en-US" sz="1750" b="1" dirty="0">
                  <a:latin typeface="Open Sans"/>
                  <a:ea typeface="Open Sans"/>
                  <a:cs typeface="Open Sans"/>
                </a:endParaRPr>
              </a:p>
            </p:txBody>
          </p:sp>
          <p:pic>
            <p:nvPicPr>
              <p:cNvPr id="13" name="Graphic 12" descr="Bed with solid fill">
                <a:extLst>
                  <a:ext uri="{FF2B5EF4-FFF2-40B4-BE49-F238E27FC236}">
                    <a16:creationId xmlns:a16="http://schemas.microsoft.com/office/drawing/2014/main" id="{5B2B876E-AC0E-4295-9101-E948BDDCF15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>
                <a:off x="7517219" y="6134986"/>
                <a:ext cx="914400" cy="914400"/>
              </a:xfrm>
              <a:prstGeom prst="rect">
                <a:avLst/>
              </a:prstGeom>
            </p:spPr>
          </p:pic>
        </p:grp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FF83D3A-650C-644C-9157-D2E2858355F2}"/>
                </a:ext>
              </a:extLst>
            </p:cNvPr>
            <p:cNvSpPr/>
            <p:nvPr/>
          </p:nvSpPr>
          <p:spPr>
            <a:xfrm>
              <a:off x="8525435" y="6296746"/>
              <a:ext cx="3644153" cy="157293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699</Words>
  <Application>Microsoft Macintosh PowerPoint</Application>
  <PresentationFormat>Custom</PresentationFormat>
  <Paragraphs>72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Bitter</vt:lpstr>
      <vt:lpstr>Calibri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Microsoft Office User</cp:lastModifiedBy>
  <cp:revision>143</cp:revision>
  <dcterms:created xsi:type="dcterms:W3CDTF">2023-10-05T04:15:06Z</dcterms:created>
  <dcterms:modified xsi:type="dcterms:W3CDTF">2023-10-27T17:32:21Z</dcterms:modified>
</cp:coreProperties>
</file>