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3" r:id="rId17"/>
    <p:sldId id="274" r:id="rId18"/>
    <p:sldId id="275" r:id="rId19"/>
    <p:sldId id="276" r:id="rId20"/>
    <p:sldId id="277" r:id="rId21"/>
    <p:sldId id="278" r:id="rId22"/>
    <p:sldId id="279" r:id="rId23"/>
    <p:sldId id="271" r:id="rId24"/>
    <p:sldId id="272" r:id="rId25"/>
    <p:sldId id="283" r:id="rId26"/>
    <p:sldId id="284" r:id="rId27"/>
    <p:sldId id="285" r:id="rId28"/>
    <p:sldId id="286" r:id="rId29"/>
    <p:sldId id="287" r:id="rId30"/>
    <p:sldId id="288" r:id="rId31"/>
    <p:sldId id="290" r:id="rId32"/>
    <p:sldId id="291" r:id="rId33"/>
    <p:sldId id="292" r:id="rId34"/>
    <p:sldId id="289" r:id="rId35"/>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61" autoAdjust="0"/>
    <p:restoredTop sz="94660"/>
  </p:normalViewPr>
  <p:slideViewPr>
    <p:cSldViewPr>
      <p:cViewPr>
        <p:scale>
          <a:sx n="94" d="100"/>
          <a:sy n="94" d="100"/>
        </p:scale>
        <p:origin x="-157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5234" name="Rectangle 2"/>
          <p:cNvSpPr>
            <a:spLocks noGrp="1" noChangeArrowheads="1"/>
          </p:cNvSpPr>
          <p:nvPr>
            <p:ph type="ctrTitle" sz="quarter"/>
          </p:nvPr>
        </p:nvSpPr>
        <p:spPr>
          <a:xfrm>
            <a:off x="685800" y="1676400"/>
            <a:ext cx="7772400" cy="1828800"/>
          </a:xfrm>
        </p:spPr>
        <p:txBody>
          <a:bodyPr/>
          <a:lstStyle>
            <a:lvl1pPr>
              <a:defRPr/>
            </a:lvl1pPr>
          </a:lstStyle>
          <a:p>
            <a:pPr lvl="0"/>
            <a:r>
              <a:rPr lang="en-GB" noProof="0" smtClean="0"/>
              <a:t>Click to edit Master title style</a:t>
            </a:r>
          </a:p>
        </p:txBody>
      </p:sp>
      <p:sp>
        <p:nvSpPr>
          <p:cNvPr id="95235" name="Rectangle 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GB" noProof="0" smtClean="0"/>
              <a:t>Click to edit Master subtitle style</a:t>
            </a:r>
          </a:p>
        </p:txBody>
      </p:sp>
      <p:sp>
        <p:nvSpPr>
          <p:cNvPr id="95236" name="Rectangle 4"/>
          <p:cNvSpPr>
            <a:spLocks noGrp="1" noChangeArrowheads="1"/>
          </p:cNvSpPr>
          <p:nvPr>
            <p:ph type="dt" sz="quarter" idx="2"/>
          </p:nvPr>
        </p:nvSpPr>
        <p:spPr/>
        <p:txBody>
          <a:bodyPr/>
          <a:lstStyle>
            <a:lvl1pPr>
              <a:defRPr/>
            </a:lvl1pPr>
          </a:lstStyle>
          <a:p>
            <a:endParaRPr lang="en-GB"/>
          </a:p>
        </p:txBody>
      </p:sp>
      <p:sp>
        <p:nvSpPr>
          <p:cNvPr id="95237" name="Rectangle 5"/>
          <p:cNvSpPr>
            <a:spLocks noGrp="1" noChangeArrowheads="1"/>
          </p:cNvSpPr>
          <p:nvPr>
            <p:ph type="ftr" sz="quarter" idx="3"/>
          </p:nvPr>
        </p:nvSpPr>
        <p:spPr/>
        <p:txBody>
          <a:bodyPr/>
          <a:lstStyle>
            <a:lvl1pPr>
              <a:defRPr/>
            </a:lvl1pPr>
          </a:lstStyle>
          <a:p>
            <a:endParaRPr lang="en-GB"/>
          </a:p>
        </p:txBody>
      </p:sp>
      <p:sp>
        <p:nvSpPr>
          <p:cNvPr id="95238" name="Rectangle 6"/>
          <p:cNvSpPr>
            <a:spLocks noGrp="1" noChangeArrowheads="1"/>
          </p:cNvSpPr>
          <p:nvPr>
            <p:ph type="sldNum" sz="quarter" idx="4"/>
          </p:nvPr>
        </p:nvSpPr>
        <p:spPr/>
        <p:txBody>
          <a:bodyPr/>
          <a:lstStyle>
            <a:lvl1pPr>
              <a:defRPr/>
            </a:lvl1pPr>
          </a:lstStyle>
          <a:p>
            <a:fld id="{C4D2964B-8688-4451-BA92-DC4F05DEED03}"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EF2AFD6-51E0-44F9-97CC-F5A9BBCBC2DF}" type="slidenum">
              <a:rPr lang="en-GB"/>
              <a:pPr/>
              <a:t>‹#›</a:t>
            </a:fld>
            <a:endParaRPr lang="en-GB"/>
          </a:p>
        </p:txBody>
      </p:sp>
    </p:spTree>
    <p:extLst>
      <p:ext uri="{BB962C8B-B14F-4D97-AF65-F5344CB8AC3E}">
        <p14:creationId xmlns:p14="http://schemas.microsoft.com/office/powerpoint/2010/main" val="3461333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2D94209-D693-4DA6-AB59-D80DDA870ABE}" type="slidenum">
              <a:rPr lang="en-GB"/>
              <a:pPr/>
              <a:t>‹#›</a:t>
            </a:fld>
            <a:endParaRPr lang="en-GB"/>
          </a:p>
        </p:txBody>
      </p:sp>
    </p:spTree>
    <p:extLst>
      <p:ext uri="{BB962C8B-B14F-4D97-AF65-F5344CB8AC3E}">
        <p14:creationId xmlns:p14="http://schemas.microsoft.com/office/powerpoint/2010/main" val="3989351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E7F07417-F03E-4CA5-84EC-E4316995C58E}" type="slidenum">
              <a:rPr lang="en-GB"/>
              <a:pPr/>
              <a:t>‹#›</a:t>
            </a:fld>
            <a:endParaRPr lang="en-GB"/>
          </a:p>
        </p:txBody>
      </p:sp>
    </p:spTree>
    <p:extLst>
      <p:ext uri="{BB962C8B-B14F-4D97-AF65-F5344CB8AC3E}">
        <p14:creationId xmlns:p14="http://schemas.microsoft.com/office/powerpoint/2010/main" val="3890952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6CB4BBF7-26A0-4CC3-9FFA-E4B61AF824E1}" type="slidenum">
              <a:rPr lang="en-GB"/>
              <a:pPr/>
              <a:t>‹#›</a:t>
            </a:fld>
            <a:endParaRPr lang="en-GB"/>
          </a:p>
        </p:txBody>
      </p:sp>
    </p:spTree>
    <p:extLst>
      <p:ext uri="{BB962C8B-B14F-4D97-AF65-F5344CB8AC3E}">
        <p14:creationId xmlns:p14="http://schemas.microsoft.com/office/powerpoint/2010/main" val="36647920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ED03049B-F1C7-4D25-ADC5-73F51168EC4C}" type="slidenum">
              <a:rPr lang="en-GB"/>
              <a:pPr/>
              <a:t>‹#›</a:t>
            </a:fld>
            <a:endParaRPr lang="en-GB"/>
          </a:p>
        </p:txBody>
      </p:sp>
    </p:spTree>
    <p:extLst>
      <p:ext uri="{BB962C8B-B14F-4D97-AF65-F5344CB8AC3E}">
        <p14:creationId xmlns:p14="http://schemas.microsoft.com/office/powerpoint/2010/main" val="2648764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A688DF14-CA7F-4DF2-9FA8-CA7618307173}" type="slidenum">
              <a:rPr lang="en-GB"/>
              <a:pPr/>
              <a:t>‹#›</a:t>
            </a:fld>
            <a:endParaRPr lang="en-GB"/>
          </a:p>
        </p:txBody>
      </p:sp>
    </p:spTree>
    <p:extLst>
      <p:ext uri="{BB962C8B-B14F-4D97-AF65-F5344CB8AC3E}">
        <p14:creationId xmlns:p14="http://schemas.microsoft.com/office/powerpoint/2010/main" val="1113108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BEB081E6-E032-4568-AFE4-395A49521D38}" type="slidenum">
              <a:rPr lang="en-GB"/>
              <a:pPr/>
              <a:t>‹#›</a:t>
            </a:fld>
            <a:endParaRPr lang="en-GB"/>
          </a:p>
        </p:txBody>
      </p:sp>
    </p:spTree>
    <p:extLst>
      <p:ext uri="{BB962C8B-B14F-4D97-AF65-F5344CB8AC3E}">
        <p14:creationId xmlns:p14="http://schemas.microsoft.com/office/powerpoint/2010/main" val="757684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D96A0272-2C05-46E1-87D3-CB62C76FEE50}" type="slidenum">
              <a:rPr lang="en-GB"/>
              <a:pPr/>
              <a:t>‹#›</a:t>
            </a:fld>
            <a:endParaRPr lang="en-GB"/>
          </a:p>
        </p:txBody>
      </p:sp>
    </p:spTree>
    <p:extLst>
      <p:ext uri="{BB962C8B-B14F-4D97-AF65-F5344CB8AC3E}">
        <p14:creationId xmlns:p14="http://schemas.microsoft.com/office/powerpoint/2010/main" val="1275550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2278135F-169F-4B47-ADB6-1937729DB41F}" type="slidenum">
              <a:rPr lang="en-GB"/>
              <a:pPr/>
              <a:t>‹#›</a:t>
            </a:fld>
            <a:endParaRPr lang="en-GB"/>
          </a:p>
        </p:txBody>
      </p:sp>
    </p:spTree>
    <p:extLst>
      <p:ext uri="{BB962C8B-B14F-4D97-AF65-F5344CB8AC3E}">
        <p14:creationId xmlns:p14="http://schemas.microsoft.com/office/powerpoint/2010/main" val="1806903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81000"/>
            <a:ext cx="2057400" cy="57150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381000"/>
            <a:ext cx="6019800"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D849844-E359-416E-8C55-C824EDF8D4EF}" type="slidenum">
              <a:rPr lang="en-GB"/>
              <a:pPr/>
              <a:t>‹#›</a:t>
            </a:fld>
            <a:endParaRPr lang="en-GB"/>
          </a:p>
        </p:txBody>
      </p:sp>
    </p:spTree>
    <p:extLst>
      <p:ext uri="{BB962C8B-B14F-4D97-AF65-F5344CB8AC3E}">
        <p14:creationId xmlns:p14="http://schemas.microsoft.com/office/powerpoint/2010/main" val="301808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bwMode="auto">
          <a:xfrm>
            <a:off x="457200" y="3810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94211" name="Rectangle 3"/>
          <p:cNvSpPr>
            <a:spLocks noGrp="1" noChangeArrowheads="1"/>
          </p:cNvSpPr>
          <p:nvPr>
            <p:ph type="body" idx="1"/>
          </p:nvPr>
        </p:nvSpPr>
        <p:spPr bwMode="auto">
          <a:xfrm>
            <a:off x="457200" y="19812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94212"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endParaRPr lang="en-GB"/>
          </a:p>
        </p:txBody>
      </p:sp>
      <p:sp>
        <p:nvSpPr>
          <p:cNvPr id="94213"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endParaRPr lang="en-GB"/>
          </a:p>
        </p:txBody>
      </p:sp>
      <p:sp>
        <p:nvSpPr>
          <p:cNvPr id="94214"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fld id="{74873DBA-F9CA-4680-BF86-16520222B3C4}" type="slidenum">
              <a:rPr lang="en-GB"/>
              <a:pPr/>
              <a:t>‹#›</a:t>
            </a:fld>
            <a:endParaRPr lang="en-GB"/>
          </a:p>
        </p:txBody>
      </p:sp>
    </p:spTree>
  </p:cSld>
  <p:clrMap bg1="dk2" tx1="lt1" bg2="dk1"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fontAlgn="base">
        <a:spcBef>
          <a:spcPct val="20000"/>
        </a:spcBef>
        <a:spcAft>
          <a:spcPct val="0"/>
        </a:spcAft>
        <a:buClr>
          <a:schemeClr val="hlink"/>
        </a:buClr>
        <a:buSzPct val="65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folHlink"/>
        </a:buClr>
        <a:buSzPct val="65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SzPct val="65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lr>
          <a:schemeClr val="fo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65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who.int/suggestions/faq/en/"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www.who.int/suggestions/faq/e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dirty="0" smtClean="0"/>
              <a:t>Sects, Self and Society: Alternative </a:t>
            </a:r>
            <a:r>
              <a:rPr lang="en-GB" dirty="0" err="1" smtClean="0"/>
              <a:t>Spiritualities</a:t>
            </a:r>
            <a:r>
              <a:rPr lang="en-GB" dirty="0" smtClean="0"/>
              <a:t> </a:t>
            </a:r>
            <a:br>
              <a:rPr lang="en-GB" dirty="0" smtClean="0"/>
            </a:br>
            <a:r>
              <a:rPr lang="en-GB" dirty="0" smtClean="0"/>
              <a:t>in the West</a:t>
            </a:r>
            <a:endParaRPr lang="en-GB" dirty="0"/>
          </a:p>
        </p:txBody>
      </p:sp>
      <p:sp>
        <p:nvSpPr>
          <p:cNvPr id="2051" name="Rectangle 3"/>
          <p:cNvSpPr>
            <a:spLocks noGrp="1" noChangeArrowheads="1"/>
          </p:cNvSpPr>
          <p:nvPr>
            <p:ph type="subTitle" idx="1"/>
          </p:nvPr>
        </p:nvSpPr>
        <p:spPr/>
        <p:txBody>
          <a:bodyPr/>
          <a:lstStyle/>
          <a:p>
            <a:r>
              <a:rPr lang="en-GB" dirty="0"/>
              <a:t>Ecology </a:t>
            </a:r>
            <a:r>
              <a:rPr lang="en-GB" dirty="0" smtClean="0"/>
              <a:t>and Healing</a:t>
            </a:r>
            <a:endParaRPr lang="en-GB"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en-US" dirty="0" smtClean="0"/>
              <a:t>Ecology</a:t>
            </a:r>
            <a:endParaRPr lang="en-US" dirty="0"/>
          </a:p>
        </p:txBody>
      </p:sp>
      <p:sp>
        <p:nvSpPr>
          <p:cNvPr id="97283" name="Rectangle 3"/>
          <p:cNvSpPr>
            <a:spLocks noGrp="1" noChangeArrowheads="1"/>
          </p:cNvSpPr>
          <p:nvPr>
            <p:ph type="body" idx="1"/>
          </p:nvPr>
        </p:nvSpPr>
        <p:spPr/>
        <p:txBody>
          <a:bodyPr/>
          <a:lstStyle/>
          <a:p>
            <a:pPr>
              <a:lnSpc>
                <a:spcPct val="90000"/>
              </a:lnSpc>
            </a:pPr>
            <a:r>
              <a:rPr lang="en-GB" sz="2400" dirty="0"/>
              <a:t>Steve Bruce (2005, 210) says that New Agers are Green and that New Age environmentalism and its “mundane counterpart” differ in 2 respects, first, environmental problems are linked to personal problems and second, the planet is seen as an organism (Riddell, 1990).  “The secular Green protects the environment out of self-interest; the New Age Green does so out of respect for a superior being” (Bruce, 2005, 211)</a:t>
            </a:r>
          </a:p>
          <a:p>
            <a:pPr>
              <a:lnSpc>
                <a:spcPct val="90000"/>
              </a:lnSpc>
            </a:pPr>
            <a:r>
              <a:rPr lang="en-GB" sz="2400" dirty="0"/>
              <a:t>Partridge (2005, 42-3) “There can be little doubt that there has been a significant greening of the Western consciousness”.  Environmentalism is a key part of </a:t>
            </a:r>
            <a:r>
              <a:rPr lang="en-GB" sz="2400" dirty="0" err="1"/>
              <a:t>occulture</a:t>
            </a:r>
            <a:r>
              <a:rPr lang="en-GB" sz="2400" dirty="0"/>
              <a:t>, and increasingly not for selfish reasons.</a:t>
            </a:r>
            <a:endParaRPr lang="en-GB" sz="2400" dirty="0">
              <a:hlinkClick r:id="" action="ppaction://noaction"/>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endParaRPr lang="en-US"/>
          </a:p>
        </p:txBody>
      </p:sp>
      <p:sp>
        <p:nvSpPr>
          <p:cNvPr id="98307" name="Rectangle 3"/>
          <p:cNvSpPr>
            <a:spLocks noGrp="1" noChangeArrowheads="1"/>
          </p:cNvSpPr>
          <p:nvPr>
            <p:ph type="body" idx="1"/>
          </p:nvPr>
        </p:nvSpPr>
        <p:spPr/>
        <p:txBody>
          <a:bodyPr/>
          <a:lstStyle/>
          <a:p>
            <a:pPr>
              <a:lnSpc>
                <a:spcPct val="80000"/>
              </a:lnSpc>
            </a:pPr>
            <a:r>
              <a:rPr lang="en-GB" sz="2000"/>
              <a:t>Bloom (2005, 137) write of “deep ecology”, and our “cellular and emotional solidarity with landscape, soil and all living creatures”.  “Biophilia” – the instinct to connect with the natural world (Bloom, 2002, 105). </a:t>
            </a:r>
          </a:p>
          <a:p>
            <a:pPr>
              <a:lnSpc>
                <a:spcPct val="80000"/>
              </a:lnSpc>
            </a:pPr>
            <a:r>
              <a:rPr lang="en-GB" sz="2000"/>
              <a:t>Satish Kumar’s (2005, 74) notion of “soil, soul and society”.</a:t>
            </a:r>
          </a:p>
          <a:p>
            <a:pPr>
              <a:lnSpc>
                <a:spcPct val="80000"/>
              </a:lnSpc>
            </a:pPr>
            <a:r>
              <a:rPr lang="en-GB" sz="2000"/>
              <a:t>Kemp (2004, 31) says that there is an overlap between the New Age and the environmental or ecological movement, although now it is inaccurate to think of environmental concerns as “alternative”.  </a:t>
            </a:r>
          </a:p>
          <a:p>
            <a:pPr>
              <a:lnSpc>
                <a:spcPct val="80000"/>
              </a:lnSpc>
            </a:pPr>
            <a:r>
              <a:rPr lang="en-GB" sz="2000"/>
              <a:t>Barker (1992) says that ecological issues take a high priority for New Agers.  She says that most tend to be vegetarian, (cf Marion Bowman) they are involved in back-to-the-earth communes, organic farming, home-spun textiles, cottage industries, alternative technology, emphasis on the feminine and their politics are green.  </a:t>
            </a:r>
            <a:br>
              <a:rPr lang="en-GB" sz="2000"/>
            </a:br>
            <a:r>
              <a:rPr lang="en-GB" sz="2000"/>
              <a:t>Bloom, William (2005) </a:t>
            </a:r>
            <a:r>
              <a:rPr lang="en-GB" sz="2000" i="1"/>
              <a:t>Soulution, The Holistic Manifesto</a:t>
            </a:r>
            <a:r>
              <a:rPr lang="en-GB" sz="2000"/>
              <a:t>, London, Hay House UK Ltd, 137.</a:t>
            </a:r>
            <a:endParaRPr lang="en-GB" sz="2000">
              <a:hlinkClick r:id="" action="ppaction://noaction"/>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endParaRPr lang="en-US"/>
          </a:p>
        </p:txBody>
      </p:sp>
      <p:sp>
        <p:nvSpPr>
          <p:cNvPr id="99331" name="Rectangle 3"/>
          <p:cNvSpPr>
            <a:spLocks noGrp="1" noChangeArrowheads="1"/>
          </p:cNvSpPr>
          <p:nvPr>
            <p:ph type="body" idx="1"/>
          </p:nvPr>
        </p:nvSpPr>
        <p:spPr/>
        <p:txBody>
          <a:bodyPr/>
          <a:lstStyle/>
          <a:p>
            <a:pPr>
              <a:lnSpc>
                <a:spcPct val="80000"/>
              </a:lnSpc>
            </a:pPr>
            <a:r>
              <a:rPr lang="en-GB" sz="2000"/>
              <a:t>Bloom (2005, 138) says</a:t>
            </a:r>
          </a:p>
          <a:p>
            <a:pPr>
              <a:lnSpc>
                <a:spcPct val="80000"/>
              </a:lnSpc>
              <a:buFont typeface="Wingdings" pitchFamily="2" charset="2"/>
              <a:buNone/>
            </a:pPr>
            <a:r>
              <a:rPr lang="en-GB" sz="2000"/>
              <a:t>Many…tribal peoples have demonstrated a high level of ecological morality, recognizing their intimate communion with the web of life…In this ‘primitive’ environment, all aspects of life – plant, animal, rock, river – have character and importance…Many religions caution against the killing and eating of animals, but in tribal societies animal flesh is often a necessity of survival.  Even this hunting and killing is done with a full acknowledgement of the interdependence and the sanctity of the animal.  Grateful and respectful prayers are communicated to the souls of the animals.  In some cultures, the hunters sense that the animals’ souls reincarnate to be hunted by them again.  </a:t>
            </a:r>
          </a:p>
          <a:p>
            <a:pPr>
              <a:lnSpc>
                <a:spcPct val="80000"/>
              </a:lnSpc>
              <a:buFont typeface="Wingdings" pitchFamily="2" charset="2"/>
              <a:buNone/>
            </a:pPr>
            <a:endParaRPr lang="en-GB" sz="20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endParaRPr lang="en-US"/>
          </a:p>
        </p:txBody>
      </p:sp>
      <p:sp>
        <p:nvSpPr>
          <p:cNvPr id="100355" name="Rectangle 3"/>
          <p:cNvSpPr>
            <a:spLocks noGrp="1" noChangeArrowheads="1"/>
          </p:cNvSpPr>
          <p:nvPr>
            <p:ph type="body" idx="1"/>
          </p:nvPr>
        </p:nvSpPr>
        <p:spPr/>
        <p:txBody>
          <a:bodyPr/>
          <a:lstStyle/>
          <a:p>
            <a:pPr>
              <a:lnSpc>
                <a:spcPct val="80000"/>
              </a:lnSpc>
            </a:pPr>
            <a:r>
              <a:rPr lang="en-GB" sz="2000"/>
              <a:t>Heelas (1996, 86-7) notes</a:t>
            </a:r>
          </a:p>
          <a:p>
            <a:pPr>
              <a:lnSpc>
                <a:spcPct val="80000"/>
              </a:lnSpc>
              <a:buFont typeface="Wingdings" pitchFamily="2" charset="2"/>
              <a:buNone/>
            </a:pPr>
            <a:r>
              <a:rPr lang="en-GB" sz="2000"/>
              <a:t>With regard to more obviously counter-cultural renderings of right livelihoods, an indeterminate number of people (not all of whom will be fully-fledged New Age spiritual seekers) endeavour to make their living by engaging in practices which are good for nature (and the soul).  They might live – as much as possible – directly off the land, working smallholdings, practicing permaculture or living in green communities.  They might produce arts and crafts, using natural</a:t>
            </a:r>
            <a:r>
              <a:rPr lang="en-GB" sz="2000" i="1"/>
              <a:t> </a:t>
            </a:r>
            <a:r>
              <a:rPr lang="en-GB" sz="2000"/>
              <a:t>products when feasible.  They might work for the New Age, enlightening people, and, in the process, often encouraging them to revere nature.  Then there are all those New Agers who practise green consumption, are involved in new Social Movements such as Friends of the Earth, who are involved with local exchange or ‘barter’ schemes, or who use ethical investment companies.  And finally, there are those who perform rituals to energize or otherwise affirm the earth.</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endParaRPr lang="en-US"/>
          </a:p>
        </p:txBody>
      </p:sp>
      <p:sp>
        <p:nvSpPr>
          <p:cNvPr id="101379" name="Rectangle 3"/>
          <p:cNvSpPr>
            <a:spLocks noGrp="1" noChangeArrowheads="1"/>
          </p:cNvSpPr>
          <p:nvPr>
            <p:ph type="body" idx="1"/>
          </p:nvPr>
        </p:nvSpPr>
        <p:spPr/>
        <p:txBody>
          <a:bodyPr/>
          <a:lstStyle/>
          <a:p>
            <a:r>
              <a:rPr lang="en-GB"/>
              <a:t>Heelas (1996, 84) states that ‘Counter-cultural New Agers seek new ways of relating to the environment: ways which will save the earth from the ravages of capitalist modernity, through adopting ways of living that are environmentally sound or nurturing. </a:t>
            </a:r>
          </a:p>
          <a:p>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endParaRPr lang="en-US"/>
          </a:p>
        </p:txBody>
      </p:sp>
      <p:sp>
        <p:nvSpPr>
          <p:cNvPr id="102403" name="Rectangle 3"/>
          <p:cNvSpPr>
            <a:spLocks noGrp="1" noChangeArrowheads="1"/>
          </p:cNvSpPr>
          <p:nvPr>
            <p:ph type="body" idx="1"/>
          </p:nvPr>
        </p:nvSpPr>
        <p:spPr/>
        <p:txBody>
          <a:bodyPr/>
          <a:lstStyle/>
          <a:p>
            <a:pPr>
              <a:lnSpc>
                <a:spcPct val="90000"/>
              </a:lnSpc>
            </a:pPr>
            <a:r>
              <a:rPr lang="en-GB" sz="2800"/>
              <a:t>Significant contributions:</a:t>
            </a:r>
          </a:p>
          <a:p>
            <a:pPr>
              <a:lnSpc>
                <a:spcPct val="90000"/>
              </a:lnSpc>
              <a:buFont typeface="Wingdings" pitchFamily="2" charset="2"/>
              <a:buNone/>
            </a:pPr>
            <a:r>
              <a:rPr lang="en-GB" sz="2800"/>
              <a:t>1 Arne Naess’ 1972 lecture on deep ecology, that argued that nature should be valued for its own sake rather than for its utility value (Heelas, 1996, 85).</a:t>
            </a:r>
          </a:p>
          <a:p>
            <a:pPr>
              <a:lnSpc>
                <a:spcPct val="90000"/>
              </a:lnSpc>
              <a:buFont typeface="Wingdings" pitchFamily="2" charset="2"/>
              <a:buNone/>
            </a:pPr>
            <a:r>
              <a:rPr lang="en-GB" sz="2800"/>
              <a:t>2 EF Schumacher’s </a:t>
            </a:r>
            <a:r>
              <a:rPr lang="en-GB" sz="2800" i="1"/>
              <a:t>Small is Beautiful.  A Study of Economics as if People Mattered</a:t>
            </a:r>
            <a:r>
              <a:rPr lang="en-GB" sz="2800"/>
              <a:t>, in 1973. We need to accord “to material things their proper, legitimate place, which is secondary and not primary” (Schumacher, 1993, 248.</a:t>
            </a:r>
          </a:p>
          <a:p>
            <a:pPr>
              <a:lnSpc>
                <a:spcPct val="90000"/>
              </a:lnSpc>
            </a:pPr>
            <a:endParaRPr lang="en-GB" sz="2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endParaRPr lang="en-US"/>
          </a:p>
        </p:txBody>
      </p:sp>
      <p:sp>
        <p:nvSpPr>
          <p:cNvPr id="103427" name="Rectangle 3"/>
          <p:cNvSpPr>
            <a:spLocks noGrp="1" noChangeArrowheads="1"/>
          </p:cNvSpPr>
          <p:nvPr>
            <p:ph type="body" idx="1"/>
          </p:nvPr>
        </p:nvSpPr>
        <p:spPr/>
        <p:txBody>
          <a:bodyPr/>
          <a:lstStyle/>
          <a:p>
            <a:pPr>
              <a:lnSpc>
                <a:spcPct val="80000"/>
              </a:lnSpc>
              <a:buFont typeface="Wingdings" pitchFamily="2" charset="2"/>
              <a:buNone/>
            </a:pPr>
            <a:r>
              <a:rPr lang="en-GB" sz="2000"/>
              <a:t>3 Françoise d’Eaubonne’s coining of the term ‘eco-feminism’, in 1974, which brought together ecology and feminism stating that the male domination of women and domination of nature are interconnected (Heelas, 1996, 85).</a:t>
            </a:r>
          </a:p>
          <a:p>
            <a:pPr>
              <a:lnSpc>
                <a:spcPct val="80000"/>
              </a:lnSpc>
            </a:pPr>
            <a:endParaRPr lang="en-GB" sz="2000"/>
          </a:p>
          <a:p>
            <a:pPr>
              <a:lnSpc>
                <a:spcPct val="80000"/>
              </a:lnSpc>
              <a:buFont typeface="Wingdings" pitchFamily="2" charset="2"/>
              <a:buNone/>
            </a:pPr>
            <a:r>
              <a:rPr lang="en-GB" sz="2000"/>
              <a:t>4 James Lovelock’s (1995, 136) Gaia hypothesis: In earlier times, when plague and famine regulated our numbers, it seemed fair and fitting to try by every means to heal the sick and preserve human life.  This attitude later crystallized into the rigidly uncompromising belief that the Earth was made for man and his needs and desires were paramount…If it was for the material good of human beings, then it must be right.  No moral question was involved, other than the need to prevent bribery and corruption and to ensure fair shares among the beneficiaries.</a:t>
            </a:r>
          </a:p>
          <a:p>
            <a:pPr>
              <a:lnSpc>
                <a:spcPct val="80000"/>
              </a:lnSpc>
              <a:buFont typeface="Wingdings" pitchFamily="2" charset="2"/>
              <a:buNone/>
            </a:pPr>
            <a:endParaRPr lang="en-GB"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endParaRPr lang="en-US"/>
          </a:p>
        </p:txBody>
      </p:sp>
      <p:sp>
        <p:nvSpPr>
          <p:cNvPr id="104451" name="Rectangle 3"/>
          <p:cNvSpPr>
            <a:spLocks noGrp="1" noChangeArrowheads="1"/>
          </p:cNvSpPr>
          <p:nvPr>
            <p:ph type="body" idx="1"/>
          </p:nvPr>
        </p:nvSpPr>
        <p:spPr/>
        <p:txBody>
          <a:bodyPr/>
          <a:lstStyle/>
          <a:p>
            <a:pPr>
              <a:lnSpc>
                <a:spcPct val="80000"/>
              </a:lnSpc>
            </a:pPr>
            <a:r>
              <a:rPr lang="en-GB" sz="2800" i="1"/>
              <a:t>The Revenge of Gaia</a:t>
            </a:r>
            <a:r>
              <a:rPr lang="en-GB" sz="2800"/>
              <a:t> :“Thanks to the concept of Gaia we now see that our planet is entirely different from its dead siblings Mars and Venus.  Like one of us, it controls its temperature and composition so as always to be comfortable, and it has done this even since life began three billion years ago.  To put it bluntly, dead planets are like stone statues, which if put in an oven and heated to 80˚C remain unchanged.  I would die and so would you if heated that hot and so would the earth” (Lovelock, 2006, 2).</a:t>
            </a:r>
          </a:p>
          <a:p>
            <a:pPr>
              <a:lnSpc>
                <a:spcPct val="80000"/>
              </a:lnSpc>
            </a:pPr>
            <a:endParaRPr lang="en-GB" sz="2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endParaRPr lang="en-US"/>
          </a:p>
        </p:txBody>
      </p:sp>
      <p:sp>
        <p:nvSpPr>
          <p:cNvPr id="105475" name="Rectangle 3"/>
          <p:cNvSpPr>
            <a:spLocks noGrp="1" noChangeArrowheads="1"/>
          </p:cNvSpPr>
          <p:nvPr>
            <p:ph type="body" idx="1"/>
          </p:nvPr>
        </p:nvSpPr>
        <p:spPr/>
        <p:txBody>
          <a:bodyPr/>
          <a:lstStyle/>
          <a:p>
            <a:pPr>
              <a:lnSpc>
                <a:spcPct val="80000"/>
              </a:lnSpc>
            </a:pPr>
            <a:r>
              <a:rPr lang="en-GB" sz="1600"/>
              <a:t>“Greening the Self: A Buddhism Approach” (Macy, 2000, 133) says </a:t>
            </a:r>
          </a:p>
          <a:p>
            <a:pPr>
              <a:lnSpc>
                <a:spcPct val="80000"/>
              </a:lnSpc>
              <a:buFont typeface="Wingdings" pitchFamily="2" charset="2"/>
              <a:buNone/>
            </a:pPr>
            <a:r>
              <a:rPr lang="en-GB" sz="1600"/>
              <a:t>Something is happening in our world that you are not going to read about in the newspapers.  I consider it the most fascinating and hopeful development of our time…It has to do with what is occurring to the notion of the </a:t>
            </a:r>
            <a:r>
              <a:rPr lang="en-GB" sz="1600" i="1"/>
              <a:t>self</a:t>
            </a:r>
            <a:r>
              <a:rPr lang="en-GB" sz="1600"/>
              <a:t>…The conventional notion of the self…to which we have been conditioned by mainstream culture is being undermined…It is being replaced by wider constructs of identity and self-interest – by what you might call the acological self or the eco-self, to-extensive with other beings and the life of our planet.  It is what I call the ‘the greening of the self’.  </a:t>
            </a:r>
            <a:br>
              <a:rPr lang="en-GB" sz="1600"/>
            </a:br>
            <a:endParaRPr lang="en-GB" sz="1600"/>
          </a:p>
          <a:p>
            <a:pPr>
              <a:lnSpc>
                <a:spcPct val="80000"/>
              </a:lnSpc>
            </a:pPr>
            <a:r>
              <a:rPr lang="en-GB" sz="1600"/>
              <a:t>Macy argues for the rise of the ecological self because: 1) The erosion is taking place of the small self, or the ego self because we realise we are in danger if we continue as we are.  We are losing our certainty and increasingly becoming aware of and concerned with things outside of ourselves, from the destruction of forests to the homeless in our towns and cities.  2) We are realising that life is about relationships.  3) We are seeing a growth of non-dualist spiritualities.  “Instead of ego-self, we witness the emergence of an eco-self” (2000, 136).</a:t>
            </a:r>
          </a:p>
          <a:p>
            <a:pPr>
              <a:lnSpc>
                <a:spcPct val="80000"/>
              </a:lnSpc>
              <a:buFont typeface="Wingdings" pitchFamily="2" charset="2"/>
              <a:buNone/>
            </a:pPr>
            <a:endParaRPr lang="en-GB" sz="1600"/>
          </a:p>
          <a:p>
            <a:pPr>
              <a:lnSpc>
                <a:spcPct val="80000"/>
              </a:lnSpc>
              <a:buFont typeface="Wingdings" pitchFamily="2" charset="2"/>
              <a:buNone/>
            </a:pPr>
            <a:endParaRPr lang="en-GB" sz="1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endParaRPr lang="en-US"/>
          </a:p>
        </p:txBody>
      </p:sp>
      <p:sp>
        <p:nvSpPr>
          <p:cNvPr id="106499" name="Rectangle 3"/>
          <p:cNvSpPr>
            <a:spLocks noGrp="1" noChangeArrowheads="1"/>
          </p:cNvSpPr>
          <p:nvPr>
            <p:ph type="body" idx="1"/>
          </p:nvPr>
        </p:nvSpPr>
        <p:spPr/>
        <p:txBody>
          <a:bodyPr/>
          <a:lstStyle/>
          <a:p>
            <a:pPr>
              <a:lnSpc>
                <a:spcPct val="80000"/>
              </a:lnSpc>
            </a:pPr>
            <a:r>
              <a:rPr lang="en-GB" sz="2000" dirty="0"/>
              <a:t>Richard Roberts (1998, 65) says that Genesis 1:28 – Be fruitful and multiply, and fill the earth and subdue it; and have dominion over the fish of the sea and over the birds of the air and over every living thing that moves upon the earth’ has been used to legitimate the destructive exploitation of nature.    </a:t>
            </a:r>
          </a:p>
          <a:p>
            <a:pPr>
              <a:lnSpc>
                <a:spcPct val="80000"/>
              </a:lnSpc>
            </a:pPr>
            <a:r>
              <a:rPr lang="en-GB" sz="2000" dirty="0">
                <a:effectLst/>
                <a:hlinkClick r:id="" action="ppaction://noaction"/>
              </a:rPr>
              <a:t>Rosemary Radford </a:t>
            </a:r>
            <a:r>
              <a:rPr lang="en-GB" sz="2000" dirty="0" err="1">
                <a:effectLst/>
                <a:hlinkClick r:id="" action="ppaction://noaction"/>
              </a:rPr>
              <a:t>Ruether</a:t>
            </a:r>
            <a:r>
              <a:rPr lang="en-GB" sz="2000" dirty="0">
                <a:effectLst/>
              </a:rPr>
              <a:t> (1994)</a:t>
            </a:r>
            <a:r>
              <a:rPr lang="en-GB" sz="2000" dirty="0">
                <a:effectLst/>
                <a:hlinkClick r:id="" action="ppaction://noaction"/>
              </a:rPr>
              <a:t> argues that Christianity forbids us from seeking knowledge of nature outside of the Church's control.</a:t>
            </a:r>
            <a:r>
              <a:rPr lang="en-GB" sz="2000" dirty="0">
                <a:hlinkClick r:id="" action="ppaction://noaction"/>
              </a:rPr>
              <a:t/>
            </a:r>
            <a:br>
              <a:rPr lang="en-GB" sz="2000" dirty="0">
                <a:hlinkClick r:id="" action="ppaction://noaction"/>
              </a:rPr>
            </a:br>
            <a:endParaRPr lang="en-GB" sz="2000" dirty="0">
              <a:hlinkClick r:id="" action="ppaction://noaction"/>
            </a:endParaRPr>
          </a:p>
          <a:p>
            <a:pPr>
              <a:lnSpc>
                <a:spcPct val="80000"/>
              </a:lnSpc>
            </a:pPr>
            <a:r>
              <a:rPr lang="en-GB" sz="2000" dirty="0">
                <a:hlinkClick r:id="" action="ppaction://noaction"/>
              </a:rPr>
              <a:t>Lynn White</a:t>
            </a:r>
            <a:r>
              <a:rPr lang="en-GB" sz="2000" dirty="0"/>
              <a:t> (1996, 18) believed that the creation account in Genesis led to the belief that humans are superior to the rest of creation and we have the right to have dominion over it.</a:t>
            </a:r>
            <a:r>
              <a:rPr lang="en-GB" sz="2000" u="sng" dirty="0"/>
              <a:t>  </a:t>
            </a:r>
            <a:endParaRPr lang="en-GB" sz="2000" u="sng" dirty="0" smtClean="0"/>
          </a:p>
          <a:p>
            <a:pPr marL="0" indent="0">
              <a:lnSpc>
                <a:spcPct val="80000"/>
              </a:lnSpc>
              <a:buNone/>
            </a:pPr>
            <a:r>
              <a:rPr lang="en-GB" sz="2000" dirty="0" smtClean="0"/>
              <a:t>White’s ‘The Historical Roots of Our Ecological Crisis’ (1967) is identified as inaugurating modern eco-theological discourse. </a:t>
            </a:r>
          </a:p>
          <a:p>
            <a:pPr>
              <a:lnSpc>
                <a:spcPct val="80000"/>
              </a:lnSpc>
            </a:pPr>
            <a:r>
              <a:rPr lang="en-GB" sz="2000" u="sng" dirty="0"/>
              <a:t/>
            </a:r>
            <a:br>
              <a:rPr lang="en-GB" sz="2000" u="sng" dirty="0"/>
            </a:br>
            <a:endParaRPr lang="en-GB" sz="2000" dirty="0">
              <a:hlinkClick r:id="" action="ppaction://noactio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endParaRPr lang="en-US"/>
          </a:p>
        </p:txBody>
      </p:sp>
      <p:sp>
        <p:nvSpPr>
          <p:cNvPr id="107523" name="Rectangle 3"/>
          <p:cNvSpPr>
            <a:spLocks noGrp="1" noChangeArrowheads="1"/>
          </p:cNvSpPr>
          <p:nvPr>
            <p:ph type="body" idx="1"/>
          </p:nvPr>
        </p:nvSpPr>
        <p:spPr/>
        <p:txBody>
          <a:bodyPr/>
          <a:lstStyle/>
          <a:p>
            <a:pPr>
              <a:lnSpc>
                <a:spcPct val="80000"/>
              </a:lnSpc>
            </a:pPr>
            <a:r>
              <a:rPr lang="en-GB" sz="2800"/>
              <a:t>Starhawk (2000, 217):</a:t>
            </a:r>
          </a:p>
          <a:p>
            <a:pPr>
              <a:lnSpc>
                <a:spcPct val="80000"/>
              </a:lnSpc>
              <a:buFont typeface="Wingdings" pitchFamily="2" charset="2"/>
              <a:buNone/>
            </a:pPr>
            <a:r>
              <a:rPr lang="en-GB" sz="2800"/>
              <a:t>Our relationship to the earth and the other species that share it has also been conditioned by our religious models.  The image of God as outside of nature has given us a rationale for our own destruction of the natural order, and justified our plunder of the earth’s resources.  We have attempted to ‘conquer’ nature as we have tried to conquer sin.</a:t>
            </a:r>
          </a:p>
          <a:p>
            <a:pPr>
              <a:lnSpc>
                <a:spcPct val="80000"/>
              </a:lnSpc>
            </a:pPr>
            <a:r>
              <a:rPr lang="en-GB" sz="2800"/>
              <a:t/>
            </a:r>
            <a:br>
              <a:rPr lang="en-GB" sz="2800"/>
            </a:br>
            <a:endParaRPr lang="en-GB" sz="2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endParaRPr lang="en-US"/>
          </a:p>
        </p:txBody>
      </p:sp>
      <p:sp>
        <p:nvSpPr>
          <p:cNvPr id="108547" name="Rectangle 3"/>
          <p:cNvSpPr>
            <a:spLocks noGrp="1" noChangeArrowheads="1"/>
          </p:cNvSpPr>
          <p:nvPr>
            <p:ph type="body" idx="1"/>
          </p:nvPr>
        </p:nvSpPr>
        <p:spPr/>
        <p:txBody>
          <a:bodyPr/>
          <a:lstStyle/>
          <a:p>
            <a:r>
              <a:rPr lang="en-GB"/>
              <a:t>Celia Deane-Drummond (1996, 18) argues the interpretation that White and others had of “dominion” meaning “domination” was not that widespread, and that the notion of “cultivate” is more appropriate.  </a:t>
            </a:r>
            <a:br>
              <a:rPr lang="en-GB"/>
            </a:br>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endParaRPr lang="en-US"/>
          </a:p>
        </p:txBody>
      </p:sp>
      <p:sp>
        <p:nvSpPr>
          <p:cNvPr id="109571" name="Rectangle 3"/>
          <p:cNvSpPr>
            <a:spLocks noGrp="1" noChangeArrowheads="1"/>
          </p:cNvSpPr>
          <p:nvPr>
            <p:ph type="body" idx="1"/>
          </p:nvPr>
        </p:nvSpPr>
        <p:spPr/>
        <p:txBody>
          <a:bodyPr/>
          <a:lstStyle/>
          <a:p>
            <a:pPr>
              <a:lnSpc>
                <a:spcPct val="80000"/>
              </a:lnSpc>
            </a:pPr>
            <a:r>
              <a:rPr lang="en-GB" sz="2400"/>
              <a:t>Vivienne Crowley (1998) says that </a:t>
            </a:r>
          </a:p>
          <a:p>
            <a:pPr>
              <a:lnSpc>
                <a:spcPct val="80000"/>
              </a:lnSpc>
              <a:buFont typeface="Wingdings" pitchFamily="2" charset="2"/>
              <a:buNone/>
            </a:pPr>
            <a:r>
              <a:rPr lang="en-GB" sz="2400"/>
              <a:t>a nature religion implies a nature to worship.  The idea that nature was being exploited, desouled and desacralised and that our environment was in danger was not new to the 1970s.  This was a common theme of artists, writers, poets, philosophers, religious thinkers and others from the eighteenth century onwards.  However, with the increased pace of industrialisation throughout the nineteenth and into the twentieth centuries, it was a matter of increasing concern.</a:t>
            </a:r>
          </a:p>
          <a:p>
            <a:pPr>
              <a:lnSpc>
                <a:spcPct val="80000"/>
              </a:lnSpc>
            </a:pPr>
            <a:r>
              <a:rPr lang="en-GB" sz="2400"/>
              <a:t/>
            </a:r>
            <a:br>
              <a:rPr lang="en-GB" sz="2400"/>
            </a:br>
            <a:endParaRPr lang="en-GB" sz="2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endParaRPr lang="en-US"/>
          </a:p>
        </p:txBody>
      </p:sp>
      <p:sp>
        <p:nvSpPr>
          <p:cNvPr id="110595" name="Rectangle 3"/>
          <p:cNvSpPr>
            <a:spLocks noGrp="1" noChangeArrowheads="1"/>
          </p:cNvSpPr>
          <p:nvPr>
            <p:ph type="body" idx="1"/>
          </p:nvPr>
        </p:nvSpPr>
        <p:spPr/>
        <p:txBody>
          <a:bodyPr/>
          <a:lstStyle/>
          <a:p>
            <a:pPr>
              <a:lnSpc>
                <a:spcPct val="80000"/>
              </a:lnSpc>
            </a:pPr>
            <a:r>
              <a:rPr lang="en-GB" sz="2000"/>
              <a:t>Lovelock (1995, 136) “In earlier times, when plague and famine regulated our numbers , it seemed fair and fitting to try by every means to heal the sick and preserve human life.  This attitude later crystallized into the rigidly uncompromising belief that the Earth was made for man and his needs and desires were paramount.  In authoritarian societies and institutions, it seemed absurd to doubt the wisdom or propriety of razing a forest, damming a river, or building an urban complex.  If it was for the material good of human beings, then it must be right.  No moral question was involved, other than the need to prevent bribery and corruption and to ensure fair shares among the beneficiaries”.</a:t>
            </a:r>
          </a:p>
          <a:p>
            <a:pPr>
              <a:lnSpc>
                <a:spcPct val="80000"/>
              </a:lnSpc>
            </a:pPr>
            <a:r>
              <a:rPr lang="en-GB" sz="2000"/>
              <a:t>Partridge: “We lost the ability to see the supernatural and it became fantastical” (2005, 43).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endParaRPr lang="en-US"/>
          </a:p>
        </p:txBody>
      </p:sp>
      <p:sp>
        <p:nvSpPr>
          <p:cNvPr id="113667" name="Rectangle 3"/>
          <p:cNvSpPr>
            <a:spLocks noGrp="1" noChangeArrowheads="1"/>
          </p:cNvSpPr>
          <p:nvPr>
            <p:ph type="body" idx="1"/>
          </p:nvPr>
        </p:nvSpPr>
        <p:spPr/>
        <p:txBody>
          <a:bodyPr/>
          <a:lstStyle/>
          <a:p>
            <a:r>
              <a:rPr lang="en-GB" sz="2800"/>
              <a:t>…a single system of religious ethics evolved, humanity was ‘liberated’ from a dependence on magic and the natural world, which in turn was evacuated of animistic spirits and sacred forces, becoming simply the physical arena in which one obeyed God.  The natural world was the creation of a good and loving God, but it was not itself sacralizing (Partridge, 2005, 45).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endParaRPr lang="en-US"/>
          </a:p>
        </p:txBody>
      </p:sp>
      <p:sp>
        <p:nvSpPr>
          <p:cNvPr id="114691" name="Rectangle 3"/>
          <p:cNvSpPr>
            <a:spLocks noGrp="1" noChangeArrowheads="1"/>
          </p:cNvSpPr>
          <p:nvPr>
            <p:ph type="body" idx="1"/>
          </p:nvPr>
        </p:nvSpPr>
        <p:spPr/>
        <p:txBody>
          <a:bodyPr/>
          <a:lstStyle/>
          <a:p>
            <a:pPr>
              <a:lnSpc>
                <a:spcPct val="80000"/>
              </a:lnSpc>
            </a:pPr>
            <a:r>
              <a:rPr lang="en-GB" sz="2000"/>
              <a:t>Deane-Drummond:</a:t>
            </a:r>
          </a:p>
          <a:p>
            <a:pPr>
              <a:lnSpc>
                <a:spcPct val="80000"/>
              </a:lnSpc>
              <a:buFont typeface="Wingdings" pitchFamily="2" charset="2"/>
              <a:buNone/>
            </a:pPr>
            <a:r>
              <a:rPr lang="en-GB" sz="2000"/>
              <a:t>“Human beings are a part of ‘nature’ in that we share in the biochemical and physiological processes in common with animals and all living beings.  We are also ‘apart’ from nature in that we are self-aware and have the power to make conscious decisions about how to chance the natural world around us.  The debate in environmental ethics is how we, as human beings, should give value to the natural world.  If we regard nature as a resource to be managed for human interests, it has </a:t>
            </a:r>
            <a:r>
              <a:rPr lang="en-GB" sz="2000" i="1"/>
              <a:t>instrumental</a:t>
            </a:r>
            <a:r>
              <a:rPr lang="en-GB" sz="2000"/>
              <a:t> value.  If we regard nature as having value in itself and of itself it has </a:t>
            </a:r>
            <a:r>
              <a:rPr lang="en-GB" sz="2000" i="1"/>
              <a:t>inherent</a:t>
            </a:r>
            <a:r>
              <a:rPr lang="en-GB" sz="2000"/>
              <a:t> value…If we regard nature as having </a:t>
            </a:r>
            <a:r>
              <a:rPr lang="en-GB" sz="2000" i="1"/>
              <a:t>intrinsic</a:t>
            </a:r>
            <a:r>
              <a:rPr lang="en-GB" sz="2000"/>
              <a:t> value, this is independent of humans…” (1996, 70).</a:t>
            </a:r>
          </a:p>
          <a:p>
            <a:pPr>
              <a:lnSpc>
                <a:spcPct val="80000"/>
              </a:lnSpc>
            </a:pPr>
            <a:r>
              <a:rPr lang="en-GB" sz="2000"/>
              <a:t/>
            </a:r>
            <a:br>
              <a:rPr lang="en-GB" sz="2000"/>
            </a:br>
            <a:endParaRPr lang="en-GB" sz="20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endParaRPr lang="en-US"/>
          </a:p>
        </p:txBody>
      </p:sp>
      <p:sp>
        <p:nvSpPr>
          <p:cNvPr id="115715" name="Rectangle 3"/>
          <p:cNvSpPr>
            <a:spLocks noGrp="1" noChangeArrowheads="1"/>
          </p:cNvSpPr>
          <p:nvPr>
            <p:ph type="body" idx="1"/>
          </p:nvPr>
        </p:nvSpPr>
        <p:spPr/>
        <p:txBody>
          <a:bodyPr/>
          <a:lstStyle/>
          <a:p>
            <a:pPr>
              <a:lnSpc>
                <a:spcPct val="90000"/>
              </a:lnSpc>
            </a:pPr>
            <a:r>
              <a:rPr lang="en-GB" sz="2400"/>
              <a:t>Public parks, allotments, excursions, council housing with gardens.</a:t>
            </a:r>
          </a:p>
          <a:p>
            <a:pPr>
              <a:lnSpc>
                <a:spcPct val="90000"/>
              </a:lnSpc>
            </a:pPr>
            <a:r>
              <a:rPr lang="en-GB" sz="2400"/>
              <a:t>1920s, the Ramblers’ Association.  </a:t>
            </a:r>
          </a:p>
          <a:p>
            <a:pPr>
              <a:lnSpc>
                <a:spcPct val="90000"/>
              </a:lnSpc>
            </a:pPr>
            <a:r>
              <a:rPr lang="en-GB" sz="2400"/>
              <a:t>1950s marches against nuclear weapons</a:t>
            </a:r>
            <a:br>
              <a:rPr lang="en-GB" sz="2400"/>
            </a:br>
            <a:r>
              <a:rPr lang="en-GB" sz="2400"/>
              <a:t>1969 Friends of the Earth</a:t>
            </a:r>
          </a:p>
          <a:p>
            <a:pPr>
              <a:lnSpc>
                <a:spcPct val="90000"/>
              </a:lnSpc>
            </a:pPr>
            <a:r>
              <a:rPr lang="en-GB" sz="2400"/>
              <a:t>1970s pollution</a:t>
            </a:r>
          </a:p>
          <a:p>
            <a:pPr>
              <a:lnSpc>
                <a:spcPct val="90000"/>
              </a:lnSpc>
            </a:pPr>
            <a:r>
              <a:rPr lang="en-GB" sz="2400"/>
              <a:t>Partridge (2005, 75) 1990s protest camps, fluffy verses spikey.  The “Fluffies” tended to be middle class hippies and the “Spikies” working class urban.  </a:t>
            </a:r>
          </a:p>
          <a:p>
            <a:pPr>
              <a:lnSpc>
                <a:spcPct val="90000"/>
              </a:lnSpc>
            </a:pPr>
            <a:r>
              <a:rPr lang="en-GB" sz="2400"/>
              <a:t>1970s Greenpeace</a:t>
            </a:r>
            <a:r>
              <a:rPr lang="en-GB" sz="2400" b="1"/>
              <a:t> </a:t>
            </a:r>
            <a:endParaRPr lang="en-GB" sz="2400"/>
          </a:p>
          <a:p>
            <a:pPr>
              <a:lnSpc>
                <a:spcPct val="90000"/>
              </a:lnSpc>
              <a:buFont typeface="Wingdings" pitchFamily="2" charset="2"/>
              <a:buNone/>
            </a:pPr>
            <a:endParaRPr lang="en-GB" sz="2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endParaRPr lang="en-US"/>
          </a:p>
        </p:txBody>
      </p:sp>
      <p:sp>
        <p:nvSpPr>
          <p:cNvPr id="116739" name="Rectangle 3"/>
          <p:cNvSpPr>
            <a:spLocks noGrp="1" noChangeArrowheads="1"/>
          </p:cNvSpPr>
          <p:nvPr>
            <p:ph type="body" idx="1"/>
          </p:nvPr>
        </p:nvSpPr>
        <p:spPr/>
        <p:txBody>
          <a:bodyPr/>
          <a:lstStyle/>
          <a:p>
            <a:pPr>
              <a:lnSpc>
                <a:spcPct val="80000"/>
              </a:lnSpc>
            </a:pPr>
            <a:r>
              <a:rPr lang="en-GB" sz="2400"/>
              <a:t>Deep Ecology</a:t>
            </a:r>
          </a:p>
          <a:p>
            <a:pPr>
              <a:lnSpc>
                <a:spcPct val="80000"/>
              </a:lnSpc>
            </a:pPr>
            <a:r>
              <a:rPr lang="en-GB" sz="2400"/>
              <a:t>Social Ecology</a:t>
            </a:r>
          </a:p>
          <a:p>
            <a:pPr>
              <a:lnSpc>
                <a:spcPct val="80000"/>
              </a:lnSpc>
              <a:buFont typeface="Wingdings" pitchFamily="2" charset="2"/>
              <a:buNone/>
            </a:pPr>
            <a:r>
              <a:rPr lang="en-GB" sz="2400"/>
              <a:t>Bookchin (1995) a social ecologist,  </a:t>
            </a:r>
          </a:p>
          <a:p>
            <a:pPr>
              <a:lnSpc>
                <a:spcPct val="80000"/>
              </a:lnSpc>
              <a:buFont typeface="Wingdings" pitchFamily="2" charset="2"/>
              <a:buNone/>
            </a:pPr>
            <a:r>
              <a:rPr lang="en-GB" sz="2400"/>
              <a:t>“The greatest difference that is now emerging in the so-called ‘ecology Movement’ today is between a vague, formless, self-contradictory, invertebrate thing called ‘Deep Ecology’, and a long-developing, coherent, socially-oriented body of ideas that is best called Social Ecology.  Deep Ecology has parachuted into our midst quite recently from the sun belt’s bizarre mix of Hollywood and Disneyland, reborn Christianity, spiced homilies from Taoism, Buddhism, spirituality, and so on and forth”.  </a:t>
            </a:r>
          </a:p>
          <a:p>
            <a:pPr>
              <a:lnSpc>
                <a:spcPct val="80000"/>
              </a:lnSpc>
              <a:buFont typeface="Wingdings" pitchFamily="2" charset="2"/>
              <a:buNone/>
            </a:pPr>
            <a:endParaRPr lang="en-GB" sz="2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endParaRPr lang="en-US"/>
          </a:p>
        </p:txBody>
      </p:sp>
      <p:sp>
        <p:nvSpPr>
          <p:cNvPr id="117763" name="Rectangle 3"/>
          <p:cNvSpPr>
            <a:spLocks noGrp="1" noChangeArrowheads="1"/>
          </p:cNvSpPr>
          <p:nvPr>
            <p:ph type="body" idx="1"/>
          </p:nvPr>
        </p:nvSpPr>
        <p:spPr/>
        <p:txBody>
          <a:bodyPr/>
          <a:lstStyle/>
          <a:p>
            <a:pPr>
              <a:lnSpc>
                <a:spcPct val="80000"/>
              </a:lnSpc>
            </a:pPr>
            <a:r>
              <a:rPr lang="en-GB" sz="2000"/>
              <a:t>Pagan ecology</a:t>
            </a:r>
          </a:p>
          <a:p>
            <a:pPr>
              <a:lnSpc>
                <a:spcPct val="80000"/>
              </a:lnSpc>
              <a:buFont typeface="Wingdings" pitchFamily="2" charset="2"/>
              <a:buNone/>
            </a:pPr>
            <a:r>
              <a:rPr lang="en-GB" sz="2000"/>
              <a:t>Harvey (1997) identifies four roots of Pagan ecology.  1) The endangered earth.  He argues that western religion is a 'light Green' ecology and humans are seen as stewards of the Earth.  But humanity is not the centre of creation, just a part of the whole eco-system.  2) the Gaia hypothesis, with humans as participants in nature, not caretakers or tyrants.  3) highlights pagan notions about divinity.  He notes that in Paganism, deities are not 'out there' waiting for prayer and praise.  They are in everything.  4) highlights shamanic roots to Pagan ecology, with the notion that in order to live it is necessary to take life.  </a:t>
            </a:r>
          </a:p>
          <a:p>
            <a:pPr>
              <a:lnSpc>
                <a:spcPct val="80000"/>
              </a:lnSpc>
            </a:pPr>
            <a:r>
              <a:rPr lang="en-GB" sz="2000"/>
              <a:t/>
            </a:r>
            <a:br>
              <a:rPr lang="en-GB" sz="2000"/>
            </a:br>
            <a:endParaRPr lang="en-GB" sz="20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endParaRPr lang="en-US"/>
          </a:p>
        </p:txBody>
      </p:sp>
      <p:sp>
        <p:nvSpPr>
          <p:cNvPr id="118787" name="Rectangle 3"/>
          <p:cNvSpPr>
            <a:spLocks noGrp="1" noChangeArrowheads="1"/>
          </p:cNvSpPr>
          <p:nvPr>
            <p:ph type="body" idx="1"/>
          </p:nvPr>
        </p:nvSpPr>
        <p:spPr/>
        <p:txBody>
          <a:bodyPr/>
          <a:lstStyle/>
          <a:p>
            <a:pPr>
              <a:lnSpc>
                <a:spcPct val="80000"/>
              </a:lnSpc>
            </a:pPr>
            <a:r>
              <a:rPr lang="en-GB" sz="2000"/>
              <a:t>Sacred Ecology (Harris, 1995) moves beyond the cerebral to bring us to a direct experience of a wholeness rooted in the body.</a:t>
            </a:r>
          </a:p>
          <a:p>
            <a:pPr>
              <a:lnSpc>
                <a:spcPct val="80000"/>
              </a:lnSpc>
            </a:pPr>
            <a:r>
              <a:rPr lang="en-GB" sz="2000"/>
              <a:t>Somatic ecology, argues for a somatic (embodied) approach to ecological action and knowledge.  Bodily knowledge and experience teach people about ecology.</a:t>
            </a:r>
          </a:p>
          <a:p>
            <a:pPr>
              <a:lnSpc>
                <a:spcPct val="80000"/>
              </a:lnSpc>
            </a:pPr>
            <a:r>
              <a:rPr lang="en-GB" sz="2000"/>
              <a:t>Our Planet is not just an inanimate object ruled by the laws of science. Our Planet is alive. Walk barefoot through the long grass, listen to the whispering of the trees and you will feel the life force within our planet. Lie on the ground with your ear turned to the soil and you will hear our Mother Earths heartbeat. As with all living things the best way to comfort and to heal is with LOVE (http://www.earthways.co.uk/awareness.html) </a:t>
            </a:r>
          </a:p>
          <a:p>
            <a:pPr>
              <a:lnSpc>
                <a:spcPct val="80000"/>
              </a:lnSpc>
            </a:pPr>
            <a:r>
              <a:rPr lang="en-GB" sz="2000"/>
              <a:t/>
            </a:r>
            <a:br>
              <a:rPr lang="en-GB" sz="2000"/>
            </a:br>
            <a:endParaRPr lang="en-GB" sz="20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endParaRPr lang="en-US"/>
          </a:p>
        </p:txBody>
      </p:sp>
      <p:sp>
        <p:nvSpPr>
          <p:cNvPr id="119811" name="Rectangle 3"/>
          <p:cNvSpPr>
            <a:spLocks noGrp="1" noChangeArrowheads="1"/>
          </p:cNvSpPr>
          <p:nvPr>
            <p:ph type="body" idx="1"/>
          </p:nvPr>
        </p:nvSpPr>
        <p:spPr/>
        <p:txBody>
          <a:bodyPr/>
          <a:lstStyle/>
          <a:p>
            <a:pPr>
              <a:lnSpc>
                <a:spcPct val="80000"/>
              </a:lnSpc>
            </a:pPr>
            <a:r>
              <a:rPr lang="en-GB" sz="2000" u="sng"/>
              <a:t>Ecology’s Equivalent of “Reverse Sexism</a:t>
            </a:r>
            <a:r>
              <a:rPr lang="en-GB" sz="2000"/>
              <a:t>” ?</a:t>
            </a:r>
          </a:p>
          <a:p>
            <a:pPr>
              <a:lnSpc>
                <a:spcPct val="80000"/>
              </a:lnSpc>
              <a:buFont typeface="Wingdings" pitchFamily="2" charset="2"/>
              <a:buNone/>
            </a:pPr>
            <a:r>
              <a:rPr lang="en-GB" sz="2000"/>
              <a:t>Green bullets</a:t>
            </a:r>
            <a:endParaRPr lang="en-US" sz="2000"/>
          </a:p>
          <a:p>
            <a:pPr>
              <a:lnSpc>
                <a:spcPct val="80000"/>
              </a:lnSpc>
              <a:buFont typeface="Wingdings" pitchFamily="2" charset="2"/>
              <a:buNone/>
            </a:pPr>
            <a:r>
              <a:rPr lang="en-US" sz="2000"/>
              <a:t>“The US Army has begun producing a new type of "green" bullet, which it says is kinder to the environment because unlike most conventional bullets, it does not contain lead”. </a:t>
            </a:r>
          </a:p>
          <a:p>
            <a:pPr>
              <a:lnSpc>
                <a:spcPct val="80000"/>
              </a:lnSpc>
              <a:buFont typeface="Wingdings" pitchFamily="2" charset="2"/>
              <a:buNone/>
            </a:pPr>
            <a:r>
              <a:rPr lang="en-US" sz="2000"/>
              <a:t>“The bullets are made of tungsten-tin or a tungsten-nylon mix but, the army says, they are just as effective at killing”. </a:t>
            </a:r>
            <a:endParaRPr lang="en-GB" sz="2000"/>
          </a:p>
          <a:p>
            <a:pPr>
              <a:lnSpc>
                <a:spcPct val="80000"/>
              </a:lnSpc>
              <a:buFont typeface="Wingdings" pitchFamily="2" charset="2"/>
              <a:buNone/>
            </a:pPr>
            <a:r>
              <a:rPr lang="en-GB" sz="2000"/>
              <a:t>“The army says production of the new bullets are "part of a comprehensive programme to move to green ammunition in the next century".</a:t>
            </a:r>
          </a:p>
          <a:p>
            <a:pPr>
              <a:lnSpc>
                <a:spcPct val="80000"/>
              </a:lnSpc>
              <a:buFont typeface="Wingdings" pitchFamily="2" charset="2"/>
              <a:buNone/>
            </a:pPr>
            <a:endParaRPr lang="en-GB" sz="2000"/>
          </a:p>
          <a:p>
            <a:pPr>
              <a:lnSpc>
                <a:spcPct val="80000"/>
              </a:lnSpc>
              <a:buFont typeface="Wingdings" pitchFamily="2" charset="2"/>
              <a:buNone/>
            </a:pPr>
            <a:r>
              <a:rPr lang="en-GB" sz="2000"/>
              <a:t>http://news.bbc.co.uk/1/hi/world/americas/467350.stm 21/9/06</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endParaRPr lang="en-US"/>
          </a:p>
        </p:txBody>
      </p:sp>
      <p:sp>
        <p:nvSpPr>
          <p:cNvPr id="111619" name="Rectangle 3"/>
          <p:cNvSpPr>
            <a:spLocks noGrp="1" noChangeArrowheads="1"/>
          </p:cNvSpPr>
          <p:nvPr>
            <p:ph type="body" idx="1"/>
          </p:nvPr>
        </p:nvSpPr>
        <p:spPr/>
        <p:txBody>
          <a:bodyPr/>
          <a:lstStyle/>
          <a:p>
            <a:pPr>
              <a:lnSpc>
                <a:spcPct val="90000"/>
              </a:lnSpc>
            </a:pPr>
            <a:r>
              <a:rPr lang="en-GB" sz="1400"/>
              <a:t>Bruce S (2005) </a:t>
            </a:r>
            <a:r>
              <a:rPr lang="en-GB" sz="1400" i="1"/>
              <a:t>Religion in the Modern World, from Cathedrals to Cults</a:t>
            </a:r>
            <a:r>
              <a:rPr lang="en-GB" sz="1400"/>
              <a:t>, Oxford: Oxford University Press.</a:t>
            </a:r>
          </a:p>
          <a:p>
            <a:pPr>
              <a:lnSpc>
                <a:spcPct val="90000"/>
              </a:lnSpc>
            </a:pPr>
            <a:r>
              <a:rPr lang="en-GB" sz="1400"/>
              <a:t>Riddell, Carol (1990) </a:t>
            </a:r>
            <a:r>
              <a:rPr lang="en-GB" sz="1400" i="1"/>
              <a:t>The Findhorn Community: Creating a Human Identity for the 21st Century</a:t>
            </a:r>
            <a:r>
              <a:rPr lang="en-GB" sz="1400"/>
              <a:t>, Forres, Findhorn Press, in Bruce S (2005) </a:t>
            </a:r>
            <a:r>
              <a:rPr lang="en-GB" sz="1400" i="1"/>
              <a:t>Religion in the Modern World, from Cathedrals to Cults</a:t>
            </a:r>
            <a:r>
              <a:rPr lang="en-GB" sz="1400"/>
              <a:t>, Oxford: Oxford University Press</a:t>
            </a:r>
          </a:p>
          <a:p>
            <a:pPr>
              <a:lnSpc>
                <a:spcPct val="90000"/>
              </a:lnSpc>
            </a:pPr>
            <a:r>
              <a:rPr lang="en-GB" sz="1400"/>
              <a:t>Bloom, William (2005) </a:t>
            </a:r>
            <a:r>
              <a:rPr lang="en-GB" sz="1400" i="1"/>
              <a:t>Soulution, The Holistic Manifesto</a:t>
            </a:r>
            <a:r>
              <a:rPr lang="en-GB" sz="1400"/>
              <a:t>, London, Hay House UK Ltd.</a:t>
            </a:r>
          </a:p>
          <a:p>
            <a:pPr>
              <a:lnSpc>
                <a:spcPct val="90000"/>
              </a:lnSpc>
            </a:pPr>
            <a:r>
              <a:rPr lang="en-GB" sz="1400"/>
              <a:t>Kumar, Satish (2005) </a:t>
            </a:r>
            <a:r>
              <a:rPr lang="en-GB" sz="1400" i="1"/>
              <a:t>You Are Therefore I Am</a:t>
            </a:r>
            <a:r>
              <a:rPr lang="en-GB" sz="1400"/>
              <a:t>, Totnes, Green Books.</a:t>
            </a:r>
          </a:p>
          <a:p>
            <a:pPr>
              <a:lnSpc>
                <a:spcPct val="90000"/>
              </a:lnSpc>
            </a:pPr>
            <a:r>
              <a:rPr lang="en-GB" sz="1400"/>
              <a:t>Kemp, D (2004) </a:t>
            </a:r>
            <a:r>
              <a:rPr lang="en-GB" sz="1400" i="1"/>
              <a:t>New Age: A Guide</a:t>
            </a:r>
            <a:r>
              <a:rPr lang="en-GB" sz="1400"/>
              <a:t>, Edinburgh, Edinburgh University Press.</a:t>
            </a:r>
          </a:p>
          <a:p>
            <a:pPr>
              <a:lnSpc>
                <a:spcPct val="90000"/>
              </a:lnSpc>
            </a:pPr>
            <a:r>
              <a:rPr lang="en-GB" sz="1400"/>
              <a:t>Barker, E (1992) </a:t>
            </a:r>
            <a:r>
              <a:rPr lang="en-GB" sz="1400" i="1"/>
              <a:t>New Religious Movements: A Practical Introduction</a:t>
            </a:r>
            <a:r>
              <a:rPr lang="en-GB" sz="1400"/>
              <a:t>, London, HMSO.</a:t>
            </a:r>
          </a:p>
          <a:p>
            <a:pPr>
              <a:lnSpc>
                <a:spcPct val="90000"/>
              </a:lnSpc>
            </a:pPr>
            <a:r>
              <a:rPr lang="en-GB" sz="1400"/>
              <a:t>Heelas, P (1996) </a:t>
            </a:r>
            <a:r>
              <a:rPr lang="en-GB" sz="1400" i="1"/>
              <a:t>The New Age</a:t>
            </a:r>
            <a:r>
              <a:rPr lang="en-GB" sz="1400"/>
              <a:t>, Oxford: Blackwell.</a:t>
            </a:r>
          </a:p>
          <a:p>
            <a:pPr>
              <a:lnSpc>
                <a:spcPct val="90000"/>
              </a:lnSpc>
            </a:pPr>
            <a:r>
              <a:rPr lang="en-GB" sz="1400"/>
              <a:t>Schumacher, EF (2007) </a:t>
            </a:r>
            <a:r>
              <a:rPr lang="en-GB" sz="1400" i="1"/>
              <a:t>Small is Beautiful: a study of ecomonics as if people mattered</a:t>
            </a:r>
            <a:r>
              <a:rPr lang="en-GB" sz="1400"/>
              <a:t>, London, Vintage (1st pub 1973).</a:t>
            </a:r>
          </a:p>
          <a:p>
            <a:pPr>
              <a:lnSpc>
                <a:spcPct val="90000"/>
              </a:lnSpc>
            </a:pPr>
            <a:r>
              <a:rPr lang="en-GB" sz="1400"/>
              <a:t>Lovelock, James (2006) </a:t>
            </a:r>
            <a:r>
              <a:rPr lang="en-GB" sz="1400" i="1"/>
              <a:t>The Revenge of Gaia</a:t>
            </a:r>
            <a:r>
              <a:rPr lang="en-GB" sz="1400"/>
              <a:t>, London, Allen Lane.</a:t>
            </a:r>
          </a:p>
          <a:p>
            <a:pPr>
              <a:lnSpc>
                <a:spcPct val="90000"/>
              </a:lnSpc>
            </a:pPr>
            <a:r>
              <a:rPr lang="en-GB" sz="1400"/>
              <a:t>Lovelock, J (1995) </a:t>
            </a:r>
            <a:r>
              <a:rPr lang="en-GB" sz="1400" i="1"/>
              <a:t>Gaia, A New Look at Life on Earth</a:t>
            </a:r>
            <a:r>
              <a:rPr lang="en-GB" sz="1400"/>
              <a:t>, Oxford, Oxford University Press (1st pub 1979).</a:t>
            </a:r>
          </a:p>
          <a:p>
            <a:pPr>
              <a:lnSpc>
                <a:spcPct val="90000"/>
              </a:lnSpc>
            </a:pPr>
            <a:r>
              <a:rPr lang="en-GB" sz="1400"/>
              <a:t>Macy, Joanna, “Greening the Self – A Buddhist Approach”, in Bloom, W ed (2000) </a:t>
            </a:r>
            <a:r>
              <a:rPr lang="en-GB" sz="1400" i="1"/>
              <a:t>The Penguin Book of New Age and Holistic Writing</a:t>
            </a:r>
            <a:r>
              <a:rPr lang="en-GB" sz="1400"/>
              <a:t>, London, Penguin.</a:t>
            </a:r>
          </a:p>
          <a:p>
            <a:pPr>
              <a:lnSpc>
                <a:spcPct val="90000"/>
              </a:lnSpc>
            </a:pPr>
            <a:endParaRPr lang="en-GB" sz="1400"/>
          </a:p>
          <a:p>
            <a:pPr>
              <a:lnSpc>
                <a:spcPct val="90000"/>
              </a:lnSpc>
            </a:pPr>
            <a:endParaRPr lang="en-GB" sz="1400"/>
          </a:p>
          <a:p>
            <a:pPr>
              <a:lnSpc>
                <a:spcPct val="90000"/>
              </a:lnSpc>
            </a:pPr>
            <a:endParaRPr lang="en-GB" sz="1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endParaRPr lang="en-US"/>
          </a:p>
        </p:txBody>
      </p:sp>
      <p:sp>
        <p:nvSpPr>
          <p:cNvPr id="112643" name="Rectangle 3"/>
          <p:cNvSpPr>
            <a:spLocks noGrp="1" noChangeArrowheads="1"/>
          </p:cNvSpPr>
          <p:nvPr>
            <p:ph type="body" idx="1"/>
          </p:nvPr>
        </p:nvSpPr>
        <p:spPr/>
        <p:txBody>
          <a:bodyPr/>
          <a:lstStyle/>
          <a:p>
            <a:r>
              <a:rPr lang="en-GB" sz="1400" dirty="0"/>
              <a:t>Richard Roberts, ‘Gender, Religion and the Battle for the Earth’, in Pearson, Roberts &amp; Samuel </a:t>
            </a:r>
            <a:r>
              <a:rPr lang="en-GB" sz="1400" dirty="0" err="1"/>
              <a:t>eds</a:t>
            </a:r>
            <a:r>
              <a:rPr lang="en-GB" sz="1400" dirty="0"/>
              <a:t> (1998), </a:t>
            </a:r>
            <a:r>
              <a:rPr lang="en-GB" sz="1400" i="1" dirty="0"/>
              <a:t>Nature Religion Today</a:t>
            </a:r>
            <a:r>
              <a:rPr lang="en-GB" sz="1400" dirty="0"/>
              <a:t>, Edinburgh: Edinburgh University Press.</a:t>
            </a:r>
          </a:p>
          <a:p>
            <a:r>
              <a:rPr lang="en-GB" sz="1400" dirty="0" err="1">
                <a:hlinkClick r:id="" action="ppaction://noaction"/>
              </a:rPr>
              <a:t>Ruether</a:t>
            </a:r>
            <a:r>
              <a:rPr lang="en-GB" sz="1400" dirty="0">
                <a:hlinkClick r:id="" action="ppaction://noaction"/>
              </a:rPr>
              <a:t>, Rosemary Radford (1994) </a:t>
            </a:r>
            <a:r>
              <a:rPr lang="en-GB" sz="1400" i="1" dirty="0">
                <a:hlinkClick r:id="" action="ppaction://noaction"/>
              </a:rPr>
              <a:t>Gaia and God</a:t>
            </a:r>
            <a:r>
              <a:rPr lang="en-GB" sz="1400" dirty="0">
                <a:hlinkClick r:id="" action="ppaction://noaction"/>
              </a:rPr>
              <a:t>, San Francisco, Harper.</a:t>
            </a:r>
            <a:r>
              <a:rPr lang="en-GB" sz="1400" dirty="0"/>
              <a:t> </a:t>
            </a:r>
            <a:br>
              <a:rPr lang="en-GB" sz="1400" dirty="0"/>
            </a:br>
            <a:r>
              <a:rPr lang="en-GB" sz="1400" dirty="0"/>
              <a:t>White, L (1967) “The Historic Roots of our Ecologic Crisis”, </a:t>
            </a:r>
            <a:r>
              <a:rPr lang="en-GB" sz="1400" i="1" dirty="0"/>
              <a:t>Science</a:t>
            </a:r>
            <a:r>
              <a:rPr lang="en-GB" sz="1400" dirty="0"/>
              <a:t>, 1203-1207, in Deane-Drummond, C (1996) </a:t>
            </a:r>
            <a:r>
              <a:rPr lang="en-GB" sz="1400" i="1" dirty="0"/>
              <a:t>A Handbook in Theology and Ecology</a:t>
            </a:r>
            <a:r>
              <a:rPr lang="en-GB" sz="1400" dirty="0"/>
              <a:t>, London, SCM Press Ltd.</a:t>
            </a:r>
          </a:p>
          <a:p>
            <a:r>
              <a:rPr lang="en-GB" sz="1400" dirty="0" err="1"/>
              <a:t>Starhawk</a:t>
            </a:r>
            <a:r>
              <a:rPr lang="en-GB" sz="1400" dirty="0"/>
              <a:t>, “Feminism and Witchcraft”, in Bloom, W </a:t>
            </a:r>
            <a:r>
              <a:rPr lang="en-GB" sz="1400" dirty="0" err="1"/>
              <a:t>ed</a:t>
            </a:r>
            <a:r>
              <a:rPr lang="en-GB" sz="1400" dirty="0"/>
              <a:t> (2000) </a:t>
            </a:r>
            <a:r>
              <a:rPr lang="en-GB" sz="1400" i="1" dirty="0"/>
              <a:t>The Penguin Book of New Age and Holistic Writing</a:t>
            </a:r>
            <a:r>
              <a:rPr lang="en-GB" sz="1400" dirty="0"/>
              <a:t>, London, Penguin.</a:t>
            </a:r>
          </a:p>
          <a:p>
            <a:r>
              <a:rPr lang="en-GB" sz="1400" dirty="0"/>
              <a:t>Deane-Drummond, C (1996) </a:t>
            </a:r>
            <a:r>
              <a:rPr lang="en-GB" sz="1400" i="1" dirty="0"/>
              <a:t>A Handbook in Theology and Ecology</a:t>
            </a:r>
            <a:r>
              <a:rPr lang="en-GB" sz="1400" dirty="0"/>
              <a:t>, London, SCM Press Ltd.</a:t>
            </a:r>
          </a:p>
          <a:p>
            <a:r>
              <a:rPr lang="en-GB" sz="1400" dirty="0"/>
              <a:t>Vivienne Crowley, ‘Wicca as Nature Religion’, in in Pearson, Roberts &amp; Samuel </a:t>
            </a:r>
            <a:r>
              <a:rPr lang="en-GB" sz="1400" dirty="0" err="1"/>
              <a:t>eds</a:t>
            </a:r>
            <a:r>
              <a:rPr lang="en-GB" sz="1400" dirty="0"/>
              <a:t> (1998), </a:t>
            </a:r>
            <a:r>
              <a:rPr lang="en-GB" sz="1400" i="1" dirty="0"/>
              <a:t>Nature Religion Today</a:t>
            </a:r>
            <a:r>
              <a:rPr lang="en-GB" sz="1400" dirty="0"/>
              <a:t>, Edinburgh: Edinburgh University Press.</a:t>
            </a:r>
          </a:p>
          <a:p>
            <a:r>
              <a:rPr lang="en-GB" sz="1400" dirty="0"/>
              <a:t>Partridge, C (2005) </a:t>
            </a:r>
            <a:r>
              <a:rPr lang="en-GB" sz="1400" i="1" dirty="0"/>
              <a:t>The Re-Enchantment of the </a:t>
            </a:r>
            <a:r>
              <a:rPr lang="en-GB" sz="1400" dirty="0"/>
              <a:t>West, </a:t>
            </a:r>
            <a:r>
              <a:rPr lang="en-GB" sz="1400" dirty="0" err="1"/>
              <a:t>vol</a:t>
            </a:r>
            <a:r>
              <a:rPr lang="en-GB" sz="1400" dirty="0"/>
              <a:t> 2, London, T&amp;T Clark.</a:t>
            </a:r>
          </a:p>
          <a:p>
            <a:r>
              <a:rPr lang="en-GB" sz="1400" dirty="0" err="1"/>
              <a:t>Bookchin</a:t>
            </a:r>
            <a:r>
              <a:rPr lang="en-GB" sz="1400" dirty="0"/>
              <a:t>, M (1995) </a:t>
            </a:r>
            <a:r>
              <a:rPr lang="en-GB" sz="1400" i="1" dirty="0"/>
              <a:t>Re-Enchanting Humanity: A </a:t>
            </a:r>
            <a:r>
              <a:rPr lang="en-GB" sz="1400" i="1" dirty="0" err="1"/>
              <a:t>Defense</a:t>
            </a:r>
            <a:r>
              <a:rPr lang="en-GB" sz="1400" i="1" dirty="0"/>
              <a:t> of the Human Spirit Against Anti-humanism, Misanthropy, Mysticism and Primitivism</a:t>
            </a:r>
            <a:r>
              <a:rPr lang="en-GB" sz="1400" dirty="0"/>
              <a:t>, London, </a:t>
            </a:r>
            <a:r>
              <a:rPr lang="en-GB" sz="1400" dirty="0" err="1"/>
              <a:t>Cassell</a:t>
            </a:r>
            <a:r>
              <a:rPr lang="en-GB" sz="1400" dirty="0"/>
              <a:t>, in Partridge, C (2005) </a:t>
            </a:r>
            <a:r>
              <a:rPr lang="en-GB" sz="1400" i="1" dirty="0"/>
              <a:t>The Re-Enchantment of the </a:t>
            </a:r>
            <a:r>
              <a:rPr lang="en-GB" sz="1400" dirty="0"/>
              <a:t>West, </a:t>
            </a:r>
            <a:r>
              <a:rPr lang="en-GB" sz="1400" dirty="0" err="1"/>
              <a:t>vol</a:t>
            </a:r>
            <a:r>
              <a:rPr lang="en-GB" sz="1400" dirty="0"/>
              <a:t> 2, London, T&amp;T Clark.</a:t>
            </a:r>
          </a:p>
          <a:p>
            <a:r>
              <a:rPr lang="en-GB" sz="1200" dirty="0"/>
              <a:t>Harvey, G  (1997) </a:t>
            </a:r>
            <a:r>
              <a:rPr lang="en-GB" sz="1200" i="1" dirty="0"/>
              <a:t>Listening People, Speaking Earth</a:t>
            </a:r>
            <a:r>
              <a:rPr lang="en-GB" sz="1200" dirty="0"/>
              <a:t>, London, C Hurst</a:t>
            </a:r>
            <a:r>
              <a:rPr lang="en-GB" sz="1200" dirty="0" smtClean="0"/>
              <a:t>.</a:t>
            </a:r>
          </a:p>
          <a:p>
            <a:r>
              <a:rPr lang="en-GB" sz="1200" dirty="0" smtClean="0"/>
              <a:t>Adrian Harris, 'Sacred Ecology', in Harvey, G &amp; Hardman, C </a:t>
            </a:r>
            <a:r>
              <a:rPr lang="en-GB" sz="1200" dirty="0" err="1" smtClean="0"/>
              <a:t>eds</a:t>
            </a:r>
            <a:r>
              <a:rPr lang="en-GB" sz="1200" dirty="0" smtClean="0"/>
              <a:t> (1995) </a:t>
            </a:r>
            <a:r>
              <a:rPr lang="en-GB" sz="1200" i="1" dirty="0" smtClean="0"/>
              <a:t>Paganism Today</a:t>
            </a:r>
            <a:r>
              <a:rPr lang="en-GB" sz="1200" dirty="0" smtClean="0"/>
              <a:t>, London: </a:t>
            </a:r>
            <a:r>
              <a:rPr lang="en-GB" sz="1200" dirty="0" err="1" smtClean="0"/>
              <a:t>Thorsons</a:t>
            </a:r>
            <a:r>
              <a:rPr lang="en-GB" sz="1200" dirty="0" smtClean="0"/>
              <a:t>.</a:t>
            </a:r>
          </a:p>
          <a:p>
            <a:r>
              <a:rPr lang="en-GB" sz="1200" dirty="0" smtClean="0"/>
              <a:t>http://www.earthways.co.uk/awareness.html</a:t>
            </a:r>
          </a:p>
          <a:p>
            <a:endParaRPr lang="en-GB" sz="1200" dirty="0"/>
          </a:p>
          <a:p>
            <a:endParaRPr lang="en-GB" sz="1200" dirty="0"/>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endParaRPr lang="en-US"/>
          </a:p>
        </p:txBody>
      </p:sp>
      <p:sp>
        <p:nvSpPr>
          <p:cNvPr id="123907" name="Rectangle 3"/>
          <p:cNvSpPr>
            <a:spLocks noGrp="1" noChangeArrowheads="1"/>
          </p:cNvSpPr>
          <p:nvPr>
            <p:ph type="body" idx="1"/>
          </p:nvPr>
        </p:nvSpPr>
        <p:spPr/>
        <p:txBody>
          <a:bodyPr/>
          <a:lstStyle/>
          <a:p>
            <a:endParaRPr lang="en-GB" sz="1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Healing</a:t>
            </a:r>
            <a:endParaRPr lang="en-GB" dirty="0"/>
          </a:p>
        </p:txBody>
      </p:sp>
      <p:sp>
        <p:nvSpPr>
          <p:cNvPr id="3" name="Content Placeholder 2"/>
          <p:cNvSpPr>
            <a:spLocks noGrp="1"/>
          </p:cNvSpPr>
          <p:nvPr>
            <p:ph idx="1"/>
          </p:nvPr>
        </p:nvSpPr>
        <p:spPr/>
        <p:txBody>
          <a:bodyPr/>
          <a:lstStyle/>
          <a:p>
            <a:r>
              <a:rPr lang="en-GB" sz="1800" dirty="0">
                <a:solidFill>
                  <a:schemeClr val="tx1"/>
                </a:solidFill>
                <a:effectLst/>
                <a:latin typeface="+mn-lt"/>
                <a:ea typeface="+mn-ea"/>
                <a:cs typeface="+mn-cs"/>
              </a:rPr>
              <a:t>James Lewis </a:t>
            </a:r>
            <a:r>
              <a:rPr lang="en-GB" sz="1800" dirty="0" smtClean="0">
                <a:solidFill>
                  <a:schemeClr val="tx1"/>
                </a:solidFill>
                <a:effectLst/>
                <a:latin typeface="+mn-lt"/>
                <a:ea typeface="+mn-ea"/>
                <a:cs typeface="+mn-cs"/>
              </a:rPr>
              <a:t>(1992, 7) states </a:t>
            </a:r>
            <a:r>
              <a:rPr lang="en-GB" sz="1800" dirty="0">
                <a:solidFill>
                  <a:schemeClr val="tx1"/>
                </a:solidFill>
                <a:effectLst/>
                <a:latin typeface="+mn-lt"/>
                <a:ea typeface="+mn-ea"/>
                <a:cs typeface="+mn-cs"/>
              </a:rPr>
              <a:t>that New Age is characterised by its emphasis on healing and </a:t>
            </a:r>
            <a:r>
              <a:rPr lang="en-GB" sz="1800" dirty="0" err="1">
                <a:solidFill>
                  <a:schemeClr val="tx1"/>
                </a:solidFill>
                <a:effectLst/>
                <a:latin typeface="+mn-lt"/>
                <a:ea typeface="+mn-ea"/>
                <a:cs typeface="+mn-cs"/>
              </a:rPr>
              <a:t>Hanegraaff</a:t>
            </a:r>
            <a:r>
              <a:rPr lang="en-GB" sz="1800" dirty="0">
                <a:solidFill>
                  <a:schemeClr val="tx1"/>
                </a:solidFill>
                <a:effectLst/>
                <a:latin typeface="+mn-lt"/>
                <a:ea typeface="+mn-ea"/>
                <a:cs typeface="+mn-cs"/>
              </a:rPr>
              <a:t> </a:t>
            </a:r>
            <a:r>
              <a:rPr lang="en-GB" sz="1800" dirty="0" smtClean="0">
                <a:solidFill>
                  <a:schemeClr val="tx1"/>
                </a:solidFill>
                <a:effectLst/>
                <a:latin typeface="+mn-lt"/>
                <a:ea typeface="+mn-ea"/>
                <a:cs typeface="+mn-cs"/>
              </a:rPr>
              <a:t>(1996, 42) says </a:t>
            </a:r>
            <a:r>
              <a:rPr lang="en-GB" sz="1800" dirty="0">
                <a:solidFill>
                  <a:schemeClr val="tx1"/>
                </a:solidFill>
                <a:effectLst/>
                <a:latin typeface="+mn-lt"/>
                <a:ea typeface="+mn-ea"/>
                <a:cs typeface="+mn-cs"/>
              </a:rPr>
              <a:t>“The proliferation of what may loosely be called ‘alternative therapies’ undoubtedly represents one of the most visible aspects of the New Age Movement”. </a:t>
            </a:r>
            <a:endParaRPr lang="en-GB" sz="1800" dirty="0" smtClean="0">
              <a:solidFill>
                <a:schemeClr val="tx1"/>
              </a:solidFill>
              <a:effectLst/>
              <a:latin typeface="+mn-lt"/>
              <a:ea typeface="+mn-ea"/>
              <a:cs typeface="+mn-cs"/>
            </a:endParaRPr>
          </a:p>
          <a:p>
            <a:r>
              <a:rPr lang="en-GB" sz="2000" dirty="0">
                <a:solidFill>
                  <a:schemeClr val="tx1"/>
                </a:solidFill>
                <a:effectLst/>
                <a:latin typeface="+mn-lt"/>
                <a:ea typeface="+mn-ea"/>
                <a:cs typeface="+mn-cs"/>
              </a:rPr>
              <a:t>Crawford’s “</a:t>
            </a:r>
            <a:r>
              <a:rPr lang="en-GB" sz="2000" dirty="0" err="1">
                <a:solidFill>
                  <a:schemeClr val="tx1"/>
                </a:solidFill>
                <a:effectLst/>
                <a:latin typeface="+mn-lt"/>
                <a:ea typeface="+mn-ea"/>
                <a:cs typeface="+mn-cs"/>
              </a:rPr>
              <a:t>Healthism</a:t>
            </a:r>
            <a:r>
              <a:rPr lang="en-GB" sz="2000" dirty="0">
                <a:solidFill>
                  <a:schemeClr val="tx1"/>
                </a:solidFill>
                <a:effectLst/>
                <a:latin typeface="+mn-lt"/>
                <a:ea typeface="+mn-ea"/>
                <a:cs typeface="+mn-cs"/>
              </a:rPr>
              <a:t>”, as noted by </a:t>
            </a:r>
            <a:r>
              <a:rPr lang="en-GB" sz="2000" dirty="0" smtClean="0">
                <a:solidFill>
                  <a:schemeClr val="tx1"/>
                </a:solidFill>
                <a:effectLst/>
                <a:latin typeface="+mn-lt"/>
                <a:ea typeface="+mn-ea"/>
                <a:cs typeface="+mn-cs"/>
              </a:rPr>
              <a:t>Hunt (2003, 183-4), </a:t>
            </a:r>
            <a:r>
              <a:rPr lang="en-GB" sz="2000" dirty="0">
                <a:solidFill>
                  <a:schemeClr val="tx1"/>
                </a:solidFill>
                <a:effectLst/>
                <a:latin typeface="+mn-lt"/>
                <a:ea typeface="+mn-ea"/>
                <a:cs typeface="+mn-cs"/>
              </a:rPr>
              <a:t>makes the point that we today are not simply concerned with being free from sickness but in having a positive and proactive attitude to health, and “</a:t>
            </a:r>
            <a:r>
              <a:rPr lang="en-GB" sz="2000" dirty="0" err="1">
                <a:solidFill>
                  <a:schemeClr val="tx1"/>
                </a:solidFill>
                <a:effectLst/>
                <a:latin typeface="+mn-lt"/>
                <a:ea typeface="+mn-ea"/>
                <a:cs typeface="+mn-cs"/>
              </a:rPr>
              <a:t>Healthism</a:t>
            </a:r>
            <a:r>
              <a:rPr lang="en-GB" sz="2000" dirty="0">
                <a:solidFill>
                  <a:schemeClr val="tx1"/>
                </a:solidFill>
                <a:effectLst/>
                <a:latin typeface="+mn-lt"/>
                <a:ea typeface="+mn-ea"/>
                <a:cs typeface="+mn-cs"/>
              </a:rPr>
              <a:t>” is a focus on optimum performance. </a:t>
            </a:r>
            <a:endParaRPr lang="en-GB" sz="2000" dirty="0" smtClean="0">
              <a:solidFill>
                <a:schemeClr val="tx1"/>
              </a:solidFill>
              <a:effectLst/>
              <a:latin typeface="+mn-lt"/>
              <a:ea typeface="+mn-ea"/>
              <a:cs typeface="+mn-cs"/>
            </a:endParaRPr>
          </a:p>
          <a:p>
            <a:r>
              <a:rPr lang="en-GB" sz="2000" dirty="0" err="1">
                <a:solidFill>
                  <a:schemeClr val="tx1"/>
                </a:solidFill>
                <a:effectLst/>
                <a:latin typeface="+mn-lt"/>
                <a:ea typeface="+mn-ea"/>
                <a:cs typeface="+mn-cs"/>
              </a:rPr>
              <a:t>Hanegraaff</a:t>
            </a:r>
            <a:r>
              <a:rPr lang="en-GB" sz="2000" dirty="0">
                <a:solidFill>
                  <a:schemeClr val="tx1"/>
                </a:solidFill>
                <a:effectLst/>
                <a:latin typeface="+mn-lt"/>
                <a:ea typeface="+mn-ea"/>
                <a:cs typeface="+mn-cs"/>
              </a:rPr>
              <a:t> </a:t>
            </a:r>
            <a:r>
              <a:rPr lang="en-GB" sz="2000" dirty="0" smtClean="0">
                <a:solidFill>
                  <a:schemeClr val="tx1"/>
                </a:solidFill>
                <a:effectLst/>
                <a:latin typeface="+mn-lt"/>
                <a:ea typeface="+mn-ea"/>
                <a:cs typeface="+mn-cs"/>
              </a:rPr>
              <a:t> (1996, 44) suggests </a:t>
            </a:r>
            <a:r>
              <a:rPr lang="en-GB" sz="2000" dirty="0">
                <a:solidFill>
                  <a:schemeClr val="tx1"/>
                </a:solidFill>
                <a:effectLst/>
                <a:latin typeface="+mn-lt"/>
                <a:ea typeface="+mn-ea"/>
                <a:cs typeface="+mn-cs"/>
              </a:rPr>
              <a:t>that healing and health in modern society has been secularised, and have no meaning beyond the biophysical.  ‘Alternative approaches to healing, in contrast, offer general interpretive contexts for giving meaning to illness’. </a:t>
            </a:r>
          </a:p>
          <a:p>
            <a:endParaRPr lang="en-GB" sz="2000" dirty="0"/>
          </a:p>
        </p:txBody>
      </p:sp>
    </p:spTree>
    <p:extLst>
      <p:ext uri="{BB962C8B-B14F-4D97-AF65-F5344CB8AC3E}">
        <p14:creationId xmlns:p14="http://schemas.microsoft.com/office/powerpoint/2010/main" val="2709241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1600" dirty="0">
                <a:solidFill>
                  <a:schemeClr val="tx1"/>
                </a:solidFill>
                <a:effectLst/>
                <a:latin typeface="+mn-lt"/>
                <a:ea typeface="+mn-ea"/>
                <a:cs typeface="+mn-cs"/>
              </a:rPr>
              <a:t>Stephen Hunt </a:t>
            </a:r>
            <a:r>
              <a:rPr lang="en-GB" sz="1600" dirty="0" smtClean="0">
                <a:solidFill>
                  <a:schemeClr val="tx1"/>
                </a:solidFill>
                <a:effectLst/>
                <a:latin typeface="+mn-lt"/>
                <a:ea typeface="+mn-ea"/>
                <a:cs typeface="+mn-cs"/>
              </a:rPr>
              <a:t>(2003, 183-4) notes </a:t>
            </a:r>
            <a:r>
              <a:rPr lang="en-GB" sz="1600" dirty="0">
                <a:solidFill>
                  <a:schemeClr val="tx1"/>
                </a:solidFill>
                <a:effectLst/>
                <a:latin typeface="+mn-lt"/>
                <a:ea typeface="+mn-ea"/>
                <a:cs typeface="+mn-cs"/>
              </a:rPr>
              <a:t>that “…healing…is a preoccupation with current expressions of religiosity…it is often interpreted in a proactive way and links to the broader yet interconnected areas of life enhancement, human potential, and the attempt to construct the capacity for spiritual enrichment”.  He goes on to say that health, healing and human potential are given ‘religious’ qualities, and that our current emphasis on health “is now bordering on a form of religiosity – or even a form of fetishism”.  </a:t>
            </a:r>
            <a:endParaRPr lang="en-GB" sz="1600" dirty="0" smtClean="0">
              <a:solidFill>
                <a:schemeClr val="tx1"/>
              </a:solidFill>
              <a:effectLst/>
              <a:latin typeface="+mn-lt"/>
              <a:ea typeface="+mn-ea"/>
              <a:cs typeface="+mn-cs"/>
            </a:endParaRPr>
          </a:p>
          <a:p>
            <a:r>
              <a:rPr lang="en-GB" sz="1600" dirty="0" err="1">
                <a:solidFill>
                  <a:schemeClr val="tx1"/>
                </a:solidFill>
                <a:effectLst/>
                <a:latin typeface="+mn-lt"/>
                <a:ea typeface="+mn-ea"/>
                <a:cs typeface="+mn-cs"/>
              </a:rPr>
              <a:t>Hanegraaff</a:t>
            </a:r>
            <a:r>
              <a:rPr lang="en-GB" sz="1600" dirty="0">
                <a:solidFill>
                  <a:schemeClr val="tx1"/>
                </a:solidFill>
                <a:effectLst/>
                <a:latin typeface="+mn-lt"/>
                <a:ea typeface="+mn-ea"/>
                <a:cs typeface="+mn-cs"/>
              </a:rPr>
              <a:t> </a:t>
            </a:r>
            <a:r>
              <a:rPr lang="en-GB" sz="1600" dirty="0" smtClean="0">
                <a:solidFill>
                  <a:schemeClr val="tx1"/>
                </a:solidFill>
                <a:effectLst/>
                <a:latin typeface="+mn-lt"/>
                <a:ea typeface="+mn-ea"/>
                <a:cs typeface="+mn-cs"/>
              </a:rPr>
              <a:t>(2006, 48) distinguishes </a:t>
            </a:r>
            <a:r>
              <a:rPr lang="en-GB" sz="1600" dirty="0">
                <a:solidFill>
                  <a:schemeClr val="tx1"/>
                </a:solidFill>
                <a:effectLst/>
                <a:latin typeface="+mn-lt"/>
                <a:ea typeface="+mn-ea"/>
                <a:cs typeface="+mn-cs"/>
              </a:rPr>
              <a:t>between the Human Potential Movement and the Holistic Health Movement, stating “…this distinction rests on the relative emphasis on psychological healing in the former and on physical healing in the latter”.  He determines however that “…considering the substantial overlap between the movements, which both aspire to heal ‘body and soul’ as a while, this distinction must be understood largely as an </a:t>
            </a:r>
            <a:r>
              <a:rPr lang="en-GB" sz="1600" dirty="0" err="1">
                <a:solidFill>
                  <a:schemeClr val="tx1"/>
                </a:solidFill>
                <a:effectLst/>
                <a:latin typeface="+mn-lt"/>
                <a:ea typeface="+mn-ea"/>
                <a:cs typeface="+mn-cs"/>
              </a:rPr>
              <a:t>idealtypical</a:t>
            </a:r>
            <a:r>
              <a:rPr lang="en-GB" sz="1600" dirty="0">
                <a:solidFill>
                  <a:schemeClr val="tx1"/>
                </a:solidFill>
                <a:effectLst/>
                <a:latin typeface="+mn-lt"/>
                <a:ea typeface="+mn-ea"/>
                <a:cs typeface="+mn-cs"/>
              </a:rPr>
              <a:t> and </a:t>
            </a:r>
            <a:r>
              <a:rPr lang="en-GB" sz="1600" dirty="0" err="1">
                <a:solidFill>
                  <a:schemeClr val="tx1"/>
                </a:solidFill>
                <a:effectLst/>
                <a:latin typeface="+mn-lt"/>
                <a:ea typeface="+mn-ea"/>
                <a:cs typeface="+mn-cs"/>
              </a:rPr>
              <a:t>heuistic</a:t>
            </a:r>
            <a:r>
              <a:rPr lang="en-GB" sz="1600" dirty="0">
                <a:solidFill>
                  <a:schemeClr val="tx1"/>
                </a:solidFill>
                <a:effectLst/>
                <a:latin typeface="+mn-lt"/>
                <a:ea typeface="+mn-ea"/>
                <a:cs typeface="+mn-cs"/>
              </a:rPr>
              <a:t> device”. </a:t>
            </a:r>
          </a:p>
          <a:p>
            <a:endParaRPr lang="en-GB" sz="1600" dirty="0">
              <a:solidFill>
                <a:schemeClr val="tx1"/>
              </a:solidFill>
              <a:effectLst/>
              <a:latin typeface="+mn-lt"/>
              <a:ea typeface="+mn-ea"/>
              <a:cs typeface="+mn-cs"/>
            </a:endParaRPr>
          </a:p>
        </p:txBody>
      </p:sp>
    </p:spTree>
    <p:extLst>
      <p:ext uri="{BB962C8B-B14F-4D97-AF65-F5344CB8AC3E}">
        <p14:creationId xmlns:p14="http://schemas.microsoft.com/office/powerpoint/2010/main" val="9648683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981200"/>
            <a:ext cx="8229600" cy="4472136"/>
          </a:xfrm>
        </p:spPr>
        <p:txBody>
          <a:bodyPr/>
          <a:lstStyle/>
          <a:p>
            <a:r>
              <a:rPr lang="en-GB" sz="1600" dirty="0">
                <a:solidFill>
                  <a:schemeClr val="tx1"/>
                </a:solidFill>
                <a:effectLst/>
                <a:latin typeface="+mn-lt"/>
                <a:ea typeface="+mn-ea"/>
                <a:cs typeface="+mn-cs"/>
              </a:rPr>
              <a:t>Ruth Prince and David Riches </a:t>
            </a:r>
            <a:r>
              <a:rPr lang="en-GB" sz="1600" dirty="0" smtClean="0">
                <a:solidFill>
                  <a:schemeClr val="tx1"/>
                </a:solidFill>
                <a:effectLst/>
                <a:latin typeface="+mn-lt"/>
                <a:ea typeface="+mn-ea"/>
                <a:cs typeface="+mn-cs"/>
              </a:rPr>
              <a:t>(2000, 89-90) note </a:t>
            </a:r>
            <a:r>
              <a:rPr lang="en-GB" sz="1600" dirty="0">
                <a:solidFill>
                  <a:schemeClr val="tx1"/>
                </a:solidFill>
                <a:effectLst/>
                <a:latin typeface="+mn-lt"/>
                <a:ea typeface="+mn-ea"/>
                <a:cs typeface="+mn-cs"/>
              </a:rPr>
              <a:t>the change in attitudes towards health and disease in the West in recent years and the growth in belief in the link between a healthy mind and a healthy body.  They state “Alternative therapy, in short, endorses an holistic philosophy of the human person”.  Further that “From natural childbirth techniques, concern over ‘E’ numbers and preservatives, yoga classes, herbal throat pastilles, and not to forget meditation and </a:t>
            </a:r>
            <a:r>
              <a:rPr lang="en-GB" sz="1600" dirty="0" smtClean="0">
                <a:solidFill>
                  <a:schemeClr val="tx1"/>
                </a:solidFill>
                <a:effectLst/>
                <a:latin typeface="+mn-lt"/>
                <a:ea typeface="+mn-ea"/>
                <a:cs typeface="+mn-cs"/>
              </a:rPr>
              <a:t>massage</a:t>
            </a:r>
            <a:r>
              <a:rPr lang="en-GB" sz="1600" dirty="0">
                <a:solidFill>
                  <a:schemeClr val="tx1"/>
                </a:solidFill>
                <a:effectLst/>
                <a:latin typeface="+mn-lt"/>
                <a:ea typeface="+mn-ea"/>
                <a:cs typeface="+mn-cs"/>
              </a:rPr>
              <a:t>, so-called natural methods of healing are becoming increasingly </a:t>
            </a:r>
            <a:r>
              <a:rPr lang="en-GB" sz="1600" dirty="0" smtClean="0">
                <a:solidFill>
                  <a:schemeClr val="tx1"/>
                </a:solidFill>
                <a:effectLst/>
                <a:latin typeface="+mn-lt"/>
                <a:ea typeface="+mn-ea"/>
                <a:cs typeface="+mn-cs"/>
              </a:rPr>
              <a:t>accepted</a:t>
            </a:r>
            <a:r>
              <a:rPr lang="en-GB" sz="1600" dirty="0">
                <a:solidFill>
                  <a:schemeClr val="tx1"/>
                </a:solidFill>
                <a:effectLst/>
                <a:latin typeface="+mn-lt"/>
                <a:ea typeface="+mn-ea"/>
                <a:cs typeface="+mn-cs"/>
              </a:rPr>
              <a:t>”. </a:t>
            </a:r>
            <a:endParaRPr lang="en-GB" sz="1600" dirty="0" smtClean="0">
              <a:solidFill>
                <a:schemeClr val="tx1"/>
              </a:solidFill>
              <a:effectLst/>
              <a:latin typeface="+mn-lt"/>
              <a:ea typeface="+mn-ea"/>
              <a:cs typeface="+mn-cs"/>
            </a:endParaRPr>
          </a:p>
          <a:p>
            <a:r>
              <a:rPr lang="en-GB" sz="1600" dirty="0">
                <a:solidFill>
                  <a:schemeClr val="tx1"/>
                </a:solidFill>
                <a:effectLst/>
                <a:latin typeface="+mn-lt"/>
                <a:ea typeface="+mn-ea"/>
                <a:cs typeface="+mn-cs"/>
              </a:rPr>
              <a:t>They </a:t>
            </a:r>
            <a:r>
              <a:rPr lang="en-GB" sz="1600" dirty="0" smtClean="0">
                <a:solidFill>
                  <a:schemeClr val="tx1"/>
                </a:solidFill>
                <a:effectLst/>
                <a:latin typeface="+mn-lt"/>
                <a:ea typeface="+mn-ea"/>
                <a:cs typeface="+mn-cs"/>
              </a:rPr>
              <a:t>continue (2000, 91), </a:t>
            </a:r>
            <a:r>
              <a:rPr lang="en-GB" sz="1600" dirty="0">
                <a:solidFill>
                  <a:schemeClr val="tx1"/>
                </a:solidFill>
                <a:effectLst/>
                <a:latin typeface="+mn-lt"/>
                <a:ea typeface="+mn-ea"/>
                <a:cs typeface="+mn-cs"/>
              </a:rPr>
              <a:t>“The New Age ‘person’ includes four inseparable and mutually affecting elements: the physical, the emotional, the mental and the spiritual” and if there is not a balance between these, illness will follow.  They state further that New Age healing has three </a:t>
            </a:r>
            <a:r>
              <a:rPr lang="en-GB" sz="1600" dirty="0" smtClean="0">
                <a:solidFill>
                  <a:schemeClr val="tx1"/>
                </a:solidFill>
                <a:effectLst/>
                <a:latin typeface="+mn-lt"/>
                <a:ea typeface="+mn-ea"/>
                <a:cs typeface="+mn-cs"/>
              </a:rPr>
              <a:t>features (2000, 106):  </a:t>
            </a:r>
            <a:r>
              <a:rPr lang="en-GB" sz="1600" dirty="0">
                <a:solidFill>
                  <a:schemeClr val="tx1"/>
                </a:solidFill>
                <a:effectLst/>
                <a:latin typeface="+mn-lt"/>
                <a:ea typeface="+mn-ea"/>
                <a:cs typeface="+mn-cs"/>
              </a:rPr>
              <a:t>First, that healing is about patient empowerment, second, that New Age healers are inspirational and third, that New Age </a:t>
            </a:r>
            <a:r>
              <a:rPr lang="en-GB" sz="1600" dirty="0" smtClean="0">
                <a:solidFill>
                  <a:schemeClr val="tx1"/>
                </a:solidFill>
                <a:effectLst/>
                <a:latin typeface="+mn-lt"/>
                <a:ea typeface="+mn-ea"/>
                <a:cs typeface="+mn-cs"/>
              </a:rPr>
              <a:t>healers </a:t>
            </a:r>
            <a:r>
              <a:rPr lang="en-GB" sz="1600" dirty="0">
                <a:solidFill>
                  <a:schemeClr val="tx1"/>
                </a:solidFill>
                <a:effectLst/>
                <a:latin typeface="+mn-lt"/>
                <a:ea typeface="+mn-ea"/>
                <a:cs typeface="+mn-cs"/>
              </a:rPr>
              <a:t>advocate manipulative techniques.  They go on to state that knowledge about healing for New Agers comes from a combination of different sources; “…from practical participation in healing activity, from abstract instruction from gurus and teachers at first hand, and from pamphlets and other literature</a:t>
            </a:r>
            <a:r>
              <a:rPr lang="en-GB" sz="1600" dirty="0" smtClean="0">
                <a:solidFill>
                  <a:schemeClr val="tx1"/>
                </a:solidFill>
                <a:effectLst/>
                <a:latin typeface="+mn-lt"/>
                <a:ea typeface="+mn-ea"/>
                <a:cs typeface="+mn-cs"/>
              </a:rPr>
              <a:t>” (200, 95-6).</a:t>
            </a:r>
            <a:r>
              <a:rPr lang="en-GB" sz="1600" baseline="30000" dirty="0" smtClean="0">
                <a:solidFill>
                  <a:schemeClr val="tx1"/>
                </a:solidFill>
                <a:effectLst/>
                <a:latin typeface="+mn-lt"/>
                <a:ea typeface="+mn-ea"/>
                <a:cs typeface="+mn-cs"/>
              </a:rPr>
              <a:t> </a:t>
            </a:r>
            <a:endParaRPr lang="en-GB" sz="1600" dirty="0">
              <a:solidFill>
                <a:schemeClr val="tx1"/>
              </a:solidFill>
              <a:effectLst/>
              <a:latin typeface="+mn-lt"/>
              <a:ea typeface="+mn-ea"/>
              <a:cs typeface="+mn-cs"/>
            </a:endParaRPr>
          </a:p>
          <a:p>
            <a:endParaRPr lang="en-GB" sz="1600" dirty="0">
              <a:solidFill>
                <a:schemeClr val="tx1"/>
              </a:solidFill>
              <a:effectLst/>
              <a:latin typeface="+mn-lt"/>
              <a:ea typeface="+mn-ea"/>
              <a:cs typeface="+mn-cs"/>
            </a:endParaRPr>
          </a:p>
          <a:p>
            <a:endParaRPr lang="en-GB" dirty="0"/>
          </a:p>
        </p:txBody>
      </p:sp>
    </p:spTree>
    <p:extLst>
      <p:ext uri="{BB962C8B-B14F-4D97-AF65-F5344CB8AC3E}">
        <p14:creationId xmlns:p14="http://schemas.microsoft.com/office/powerpoint/2010/main" val="2009568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1800" dirty="0">
                <a:solidFill>
                  <a:schemeClr val="tx1"/>
                </a:solidFill>
                <a:effectLst/>
              </a:rPr>
              <a:t>Helen Graham </a:t>
            </a:r>
            <a:r>
              <a:rPr lang="en-GB" sz="1800" dirty="0" smtClean="0">
                <a:solidFill>
                  <a:schemeClr val="tx1"/>
                </a:solidFill>
                <a:effectLst/>
              </a:rPr>
              <a:t>(1999, 57) notes </a:t>
            </a:r>
            <a:r>
              <a:rPr lang="en-GB" sz="1800" dirty="0">
                <a:solidFill>
                  <a:schemeClr val="tx1"/>
                </a:solidFill>
                <a:effectLst/>
              </a:rPr>
              <a:t>that eastern and western views on healing are very different, and may be thought of in terms of unity verses separateness.  In the East there is balance, but mind and matter are dealt with separately in the West.</a:t>
            </a:r>
            <a:r>
              <a:rPr lang="en-GB" sz="1800" dirty="0" smtClean="0">
                <a:effectLst/>
              </a:rPr>
              <a:t> </a:t>
            </a:r>
          </a:p>
          <a:p>
            <a:r>
              <a:rPr lang="en-GB" sz="1800" dirty="0">
                <a:solidFill>
                  <a:schemeClr val="tx1"/>
                </a:solidFill>
                <a:effectLst/>
              </a:rPr>
              <a:t>The World Health Organisation’s definition of health is “Health is a state of complete physical, mental and social well-being and not merely the absence of disease or infirmity”, and this has not been amended since 1948. </a:t>
            </a:r>
            <a:r>
              <a:rPr lang="en-GB" sz="1800" dirty="0">
                <a:solidFill>
                  <a:schemeClr val="tx1"/>
                </a:solidFill>
                <a:effectLst/>
                <a:hlinkClick r:id="rId2"/>
              </a:rPr>
              <a:t>www.who.int/suggestions/faq/en</a:t>
            </a:r>
            <a:r>
              <a:rPr lang="en-GB" sz="1800" dirty="0" smtClean="0">
                <a:solidFill>
                  <a:schemeClr val="tx1"/>
                </a:solidFill>
                <a:effectLst/>
                <a:hlinkClick r:id="rId2"/>
              </a:rPr>
              <a:t>/</a:t>
            </a:r>
            <a:endParaRPr lang="en-GB" sz="1800" dirty="0" smtClean="0">
              <a:solidFill>
                <a:schemeClr val="tx1"/>
              </a:solidFill>
              <a:effectLst/>
            </a:endParaRPr>
          </a:p>
          <a:p>
            <a:r>
              <a:rPr lang="en-GB" sz="1800" dirty="0">
                <a:solidFill>
                  <a:schemeClr val="tx1"/>
                </a:solidFill>
                <a:effectLst/>
                <a:latin typeface="+mn-lt"/>
                <a:ea typeface="+mn-ea"/>
                <a:cs typeface="+mn-cs"/>
              </a:rPr>
              <a:t>A New Age definition of health </a:t>
            </a:r>
            <a:r>
              <a:rPr lang="en-GB" sz="1800" dirty="0" smtClean="0">
                <a:solidFill>
                  <a:schemeClr val="tx1"/>
                </a:solidFill>
                <a:effectLst/>
                <a:latin typeface="+mn-lt"/>
                <a:ea typeface="+mn-ea"/>
                <a:cs typeface="+mn-cs"/>
              </a:rPr>
              <a:t>is (</a:t>
            </a:r>
            <a:r>
              <a:rPr lang="en-GB" sz="1800" dirty="0" err="1" smtClean="0">
                <a:solidFill>
                  <a:schemeClr val="tx1"/>
                </a:solidFill>
                <a:effectLst/>
                <a:latin typeface="+mn-lt"/>
                <a:ea typeface="+mn-ea"/>
                <a:cs typeface="+mn-cs"/>
              </a:rPr>
              <a:t>Shearly</a:t>
            </a:r>
            <a:r>
              <a:rPr lang="en-GB" sz="1800" dirty="0" smtClean="0">
                <a:solidFill>
                  <a:schemeClr val="tx1"/>
                </a:solidFill>
                <a:effectLst/>
                <a:latin typeface="+mn-lt"/>
                <a:ea typeface="+mn-ea"/>
                <a:cs typeface="+mn-cs"/>
              </a:rPr>
              <a:t>, 1996, 11) </a:t>
            </a:r>
            <a:r>
              <a:rPr lang="en-GB" sz="1800" dirty="0">
                <a:solidFill>
                  <a:schemeClr val="tx1"/>
                </a:solidFill>
                <a:effectLst/>
                <a:latin typeface="+mn-lt"/>
                <a:ea typeface="+mn-ea"/>
                <a:cs typeface="+mn-cs"/>
              </a:rPr>
              <a:t>“a state of emotional, mental, spiritual and physical balance”. This adds the words “spiritual” and “balance” to the WHO definition and introduces the notion of “balance” and how balance leads to health.  </a:t>
            </a:r>
            <a:endParaRPr lang="en-GB" sz="1800" dirty="0">
              <a:solidFill>
                <a:schemeClr val="tx1"/>
              </a:solidFill>
              <a:effectLst/>
            </a:endParaRPr>
          </a:p>
          <a:p>
            <a:endParaRPr lang="en-GB" dirty="0"/>
          </a:p>
        </p:txBody>
      </p:sp>
    </p:spTree>
    <p:extLst>
      <p:ext uri="{BB962C8B-B14F-4D97-AF65-F5344CB8AC3E}">
        <p14:creationId xmlns:p14="http://schemas.microsoft.com/office/powerpoint/2010/main" val="1171442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1800" dirty="0">
                <a:solidFill>
                  <a:schemeClr val="tx1"/>
                </a:solidFill>
                <a:effectLst/>
                <a:latin typeface="+mn-lt"/>
                <a:ea typeface="+mn-ea"/>
                <a:cs typeface="+mn-cs"/>
              </a:rPr>
              <a:t>Graham </a:t>
            </a:r>
            <a:r>
              <a:rPr lang="en-GB" sz="1800" dirty="0" smtClean="0">
                <a:solidFill>
                  <a:schemeClr val="tx1"/>
                </a:solidFill>
                <a:effectLst/>
                <a:latin typeface="+mn-lt"/>
                <a:ea typeface="+mn-ea"/>
                <a:cs typeface="+mn-cs"/>
              </a:rPr>
              <a:t>(1999, 82) states </a:t>
            </a:r>
            <a:r>
              <a:rPr lang="en-GB" sz="1800" dirty="0">
                <a:solidFill>
                  <a:schemeClr val="tx1"/>
                </a:solidFill>
                <a:effectLst/>
                <a:latin typeface="+mn-lt"/>
                <a:ea typeface="+mn-ea"/>
                <a:cs typeface="+mn-cs"/>
              </a:rPr>
              <a:t>that since the nineteenth century in the West, with the displacement of religion by science and the increasing secularisation of science, the spiritual components of disease became </a:t>
            </a:r>
            <a:r>
              <a:rPr lang="en-GB" sz="1800" dirty="0" err="1" smtClean="0">
                <a:solidFill>
                  <a:schemeClr val="tx1"/>
                </a:solidFill>
                <a:effectLst/>
                <a:latin typeface="+mn-lt"/>
                <a:ea typeface="+mn-ea"/>
                <a:cs typeface="+mn-cs"/>
              </a:rPr>
              <a:t>obsured</a:t>
            </a:r>
            <a:r>
              <a:rPr lang="en-GB" sz="1800" dirty="0" smtClean="0">
                <a:solidFill>
                  <a:schemeClr val="tx1"/>
                </a:solidFill>
                <a:effectLst/>
                <a:latin typeface="+mn-lt"/>
                <a:ea typeface="+mn-ea"/>
                <a:cs typeface="+mn-cs"/>
              </a:rPr>
              <a:t> </a:t>
            </a:r>
            <a:r>
              <a:rPr lang="en-GB" sz="1800" dirty="0">
                <a:solidFill>
                  <a:schemeClr val="tx1"/>
                </a:solidFill>
                <a:effectLst/>
                <a:latin typeface="+mn-lt"/>
                <a:ea typeface="+mn-ea"/>
                <a:cs typeface="+mn-cs"/>
              </a:rPr>
              <a:t>and then ignored.  </a:t>
            </a:r>
          </a:p>
          <a:p>
            <a:r>
              <a:rPr lang="en-GB" sz="1800" dirty="0">
                <a:solidFill>
                  <a:schemeClr val="tx1"/>
                </a:solidFill>
                <a:effectLst/>
                <a:latin typeface="+mn-lt"/>
                <a:ea typeface="+mn-ea"/>
                <a:cs typeface="+mn-cs"/>
              </a:rPr>
              <a:t>Emphasis within medicine shifted entirely on to the physical aspects of disease as medicine became exclusively concerned with the body.  Disease whose origin could not be attributed to the physical body was incorporated into the framework of physical science by the simple expedient of converting soul or psyche to mind, and then into brain function, or dismissing it </a:t>
            </a:r>
            <a:r>
              <a:rPr lang="en-GB" sz="1800" dirty="0" smtClean="0">
                <a:solidFill>
                  <a:schemeClr val="tx1"/>
                </a:solidFill>
                <a:effectLst/>
                <a:latin typeface="+mn-lt"/>
                <a:ea typeface="+mn-ea"/>
                <a:cs typeface="+mn-cs"/>
              </a:rPr>
              <a:t>altogether</a:t>
            </a:r>
            <a:r>
              <a:rPr lang="en-GB" sz="1800" dirty="0">
                <a:solidFill>
                  <a:schemeClr val="tx1"/>
                </a:solidFill>
                <a:effectLst/>
                <a:latin typeface="+mn-lt"/>
                <a:ea typeface="+mn-ea"/>
                <a:cs typeface="+mn-cs"/>
              </a:rPr>
              <a:t>.</a:t>
            </a:r>
          </a:p>
          <a:p>
            <a:endParaRPr lang="en-GB" dirty="0"/>
          </a:p>
        </p:txBody>
      </p:sp>
    </p:spTree>
    <p:extLst>
      <p:ext uri="{BB962C8B-B14F-4D97-AF65-F5344CB8AC3E}">
        <p14:creationId xmlns:p14="http://schemas.microsoft.com/office/powerpoint/2010/main" val="3644198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1800" dirty="0" smtClean="0"/>
              <a:t>Complementary and Alternative Medicine (CAM)</a:t>
            </a:r>
          </a:p>
          <a:p>
            <a:r>
              <a:rPr lang="en-GB" sz="1800" dirty="0" smtClean="0">
                <a:solidFill>
                  <a:schemeClr val="tx1"/>
                </a:solidFill>
                <a:effectLst/>
              </a:rPr>
              <a:t>Hunt (2003, 184) “The </a:t>
            </a:r>
            <a:r>
              <a:rPr lang="en-GB" sz="1800" dirty="0">
                <a:solidFill>
                  <a:schemeClr val="tx1"/>
                </a:solidFill>
                <a:effectLst/>
              </a:rPr>
              <a:t>latter-day interest in Western societies with all things therapeutic reflects the specifically cultural conviction that each person has a unique character and special potentialities in an individual-orientated society free from collective restraints and obligations”. </a:t>
            </a:r>
            <a:endParaRPr lang="en-GB" sz="1800" dirty="0" smtClean="0">
              <a:solidFill>
                <a:schemeClr val="tx1"/>
              </a:solidFill>
              <a:effectLst/>
            </a:endParaRPr>
          </a:p>
          <a:p>
            <a:r>
              <a:rPr lang="en-GB" sz="1800" dirty="0">
                <a:solidFill>
                  <a:schemeClr val="tx1"/>
                </a:solidFill>
                <a:effectLst/>
                <a:latin typeface="+mn-lt"/>
                <a:ea typeface="+mn-ea"/>
                <a:cs typeface="+mn-cs"/>
              </a:rPr>
              <a:t>McGuire  1998, 233-4) notes the distinction between being healed and being cured. Being healed might be used to describe the point of becoming accepting of terminal illness and imminent death.  </a:t>
            </a:r>
            <a:r>
              <a:rPr lang="en-GB" sz="1800" dirty="0" err="1">
                <a:solidFill>
                  <a:schemeClr val="tx1"/>
                </a:solidFill>
                <a:effectLst/>
                <a:latin typeface="+mn-lt"/>
                <a:ea typeface="+mn-ea"/>
                <a:cs typeface="+mn-cs"/>
              </a:rPr>
              <a:t>Myss</a:t>
            </a:r>
            <a:r>
              <a:rPr lang="en-GB" sz="1800" dirty="0">
                <a:solidFill>
                  <a:schemeClr val="tx1"/>
                </a:solidFill>
                <a:effectLst/>
                <a:latin typeface="+mn-lt"/>
                <a:ea typeface="+mn-ea"/>
                <a:cs typeface="+mn-cs"/>
              </a:rPr>
              <a:t> (1991, 81) says, ‘Simultaneously, the holistic movement has approached the dying process with compassion and openness, thereby including the last stages of life as a vital part of an individual’s healing journey’.  She notes that within modern medicine, if a person dies it is seen as failure, ‘thereby implying that nothing of genuine value can occur within the human being once death is imminent’.  </a:t>
            </a:r>
          </a:p>
          <a:p>
            <a:endParaRPr lang="en-GB" sz="1800" dirty="0" smtClean="0"/>
          </a:p>
          <a:p>
            <a:endParaRPr lang="en-GB" dirty="0"/>
          </a:p>
        </p:txBody>
      </p:sp>
    </p:spTree>
    <p:extLst>
      <p:ext uri="{BB962C8B-B14F-4D97-AF65-F5344CB8AC3E}">
        <p14:creationId xmlns:p14="http://schemas.microsoft.com/office/powerpoint/2010/main" val="19575686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1800" dirty="0" smtClean="0">
                <a:solidFill>
                  <a:schemeClr val="tx1"/>
                </a:solidFill>
                <a:effectLst/>
              </a:rPr>
              <a:t>McGuire (1998)</a:t>
            </a:r>
            <a:r>
              <a:rPr lang="en-GB" sz="1800" dirty="0" smtClean="0">
                <a:effectLst/>
              </a:rPr>
              <a:t>: 5</a:t>
            </a:r>
            <a:r>
              <a:rPr lang="en-GB" sz="1800" dirty="0" smtClean="0">
                <a:solidFill>
                  <a:schemeClr val="tx1"/>
                </a:solidFill>
                <a:effectLst/>
              </a:rPr>
              <a:t> </a:t>
            </a:r>
            <a:r>
              <a:rPr lang="en-GB" sz="1800" dirty="0">
                <a:solidFill>
                  <a:schemeClr val="tx1"/>
                </a:solidFill>
                <a:effectLst/>
              </a:rPr>
              <a:t>main types of alternative healing.  Four of her categories are relevant to a study of New Age healing.  First, that practiced by “psychic and occult” groups, including individual psychics; spiritualists, </a:t>
            </a:r>
            <a:r>
              <a:rPr lang="en-GB" sz="1800" dirty="0" err="1">
                <a:solidFill>
                  <a:schemeClr val="tx1"/>
                </a:solidFill>
                <a:effectLst/>
              </a:rPr>
              <a:t>astrolers</a:t>
            </a:r>
            <a:r>
              <a:rPr lang="en-GB" sz="1800" dirty="0">
                <a:solidFill>
                  <a:schemeClr val="tx1"/>
                </a:solidFill>
                <a:effectLst/>
              </a:rPr>
              <a:t> and people working with crystals.  These, she says, “typically view the source of healing power as being outside the individual”.  Second are “technique practitioners”, those who apply a method such as shiatsu or acupuncture “typically in a client-adherent relationship rather than a group setting”.  Third is that of the “eastern meditation and human potential groups”, such as TM and </a:t>
            </a:r>
            <a:r>
              <a:rPr lang="en-GB" sz="1800" dirty="0" err="1">
                <a:solidFill>
                  <a:schemeClr val="tx1"/>
                </a:solidFill>
                <a:effectLst/>
              </a:rPr>
              <a:t>est</a:t>
            </a:r>
            <a:r>
              <a:rPr lang="en-GB" sz="1800" dirty="0">
                <a:solidFill>
                  <a:schemeClr val="tx1"/>
                </a:solidFill>
                <a:effectLst/>
              </a:rPr>
              <a:t> (Landmark).  Finally, for our purposes, healing with metaphysical groups, specifically meditation to “get in touch with one’s true self, God within”. </a:t>
            </a:r>
          </a:p>
          <a:p>
            <a:r>
              <a:rPr lang="en-GB" dirty="0">
                <a:solidFill>
                  <a:schemeClr val="tx1"/>
                </a:solidFill>
                <a:effectLst/>
                <a:latin typeface="+mn-lt"/>
                <a:ea typeface="+mn-ea"/>
                <a:cs typeface="+mn-cs"/>
              </a:rPr>
              <a:t> </a:t>
            </a:r>
          </a:p>
          <a:p>
            <a:endParaRPr lang="en-GB" dirty="0"/>
          </a:p>
        </p:txBody>
      </p:sp>
    </p:spTree>
    <p:extLst>
      <p:ext uri="{BB962C8B-B14F-4D97-AF65-F5344CB8AC3E}">
        <p14:creationId xmlns:p14="http://schemas.microsoft.com/office/powerpoint/2010/main" val="12678093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7200" y="1981200"/>
            <a:ext cx="8229600" cy="4328120"/>
          </a:xfrm>
        </p:spPr>
        <p:txBody>
          <a:bodyPr/>
          <a:lstStyle/>
          <a:p>
            <a:r>
              <a:rPr lang="en-GB" sz="1800" dirty="0">
                <a:solidFill>
                  <a:schemeClr val="tx1"/>
                </a:solidFill>
                <a:effectLst/>
                <a:latin typeface="+mn-lt"/>
                <a:ea typeface="+mn-ea"/>
                <a:cs typeface="+mn-cs"/>
              </a:rPr>
              <a:t>Faber (1996, 229), a key critic of New Age, acknowledges that “New Age thinking is everywhere preoccupied with matters of health”, but that we do not need New Age to tell us what is right, what is wrong, and how we should live our lives (1996, 15). </a:t>
            </a:r>
          </a:p>
          <a:p>
            <a:r>
              <a:rPr lang="en-GB" sz="1800" dirty="0">
                <a:solidFill>
                  <a:schemeClr val="tx1"/>
                </a:solidFill>
                <a:effectLst/>
                <a:latin typeface="+mn-lt"/>
                <a:ea typeface="+mn-ea"/>
                <a:cs typeface="+mn-cs"/>
              </a:rPr>
              <a:t>Frank </a:t>
            </a:r>
            <a:r>
              <a:rPr lang="en-GB" sz="1800" dirty="0" err="1">
                <a:solidFill>
                  <a:schemeClr val="tx1"/>
                </a:solidFill>
                <a:effectLst/>
                <a:latin typeface="+mn-lt"/>
                <a:ea typeface="+mn-ea"/>
                <a:cs typeface="+mn-cs"/>
              </a:rPr>
              <a:t>Furedi</a:t>
            </a:r>
            <a:r>
              <a:rPr lang="en-GB" sz="1800" dirty="0">
                <a:solidFill>
                  <a:schemeClr val="tx1"/>
                </a:solidFill>
                <a:effectLst/>
                <a:latin typeface="+mn-lt"/>
                <a:ea typeface="+mn-ea"/>
                <a:cs typeface="+mn-cs"/>
              </a:rPr>
              <a:t> (2004, 21) says “Therapeutic culture has helped construct a diminished sense of self that characteristically suffers from an emotional deficit and possesses a permanent consciousness of vulnerability.  Its main legacy so far is the cultivation of a unique sense of vulnerability”.  Applying </a:t>
            </a:r>
            <a:r>
              <a:rPr lang="en-GB" sz="1800" dirty="0" err="1">
                <a:solidFill>
                  <a:schemeClr val="tx1"/>
                </a:solidFill>
                <a:effectLst/>
                <a:latin typeface="+mn-lt"/>
                <a:ea typeface="+mn-ea"/>
                <a:cs typeface="+mn-cs"/>
              </a:rPr>
              <a:t>Furedi’s</a:t>
            </a:r>
            <a:r>
              <a:rPr lang="en-GB" sz="1800" dirty="0">
                <a:solidFill>
                  <a:schemeClr val="tx1"/>
                </a:solidFill>
                <a:effectLst/>
                <a:latin typeface="+mn-lt"/>
                <a:ea typeface="+mn-ea"/>
                <a:cs typeface="+mn-cs"/>
              </a:rPr>
              <a:t> theory to New Age would conclude that New Age has created the problem that it is being used to remedy.  </a:t>
            </a:r>
            <a:r>
              <a:rPr lang="en-GB" sz="1800" dirty="0" err="1">
                <a:solidFill>
                  <a:schemeClr val="tx1"/>
                </a:solidFill>
                <a:effectLst/>
                <a:latin typeface="+mn-lt"/>
                <a:ea typeface="+mn-ea"/>
                <a:cs typeface="+mn-cs"/>
              </a:rPr>
              <a:t>Furedi</a:t>
            </a:r>
            <a:r>
              <a:rPr lang="en-GB" sz="1800" dirty="0">
                <a:solidFill>
                  <a:schemeClr val="tx1"/>
                </a:solidFill>
                <a:effectLst/>
                <a:latin typeface="+mn-lt"/>
                <a:ea typeface="+mn-ea"/>
                <a:cs typeface="+mn-cs"/>
              </a:rPr>
              <a:t> states “…every stage in the life course – from birth to death – is portrayed as representing such grave risks as to require counselling and other forms of intervention” (2004, 9). Further, that “Therapists have assumed the role of relationship experts and have succeeded in </a:t>
            </a:r>
            <a:r>
              <a:rPr lang="en-GB" sz="1800" dirty="0" smtClean="0">
                <a:solidFill>
                  <a:schemeClr val="tx1"/>
                </a:solidFill>
                <a:effectLst/>
                <a:latin typeface="+mn-lt"/>
                <a:ea typeface="+mn-ea"/>
                <a:cs typeface="+mn-cs"/>
              </a:rPr>
              <a:t>establishing </a:t>
            </a:r>
            <a:r>
              <a:rPr lang="en-GB" sz="1800" dirty="0">
                <a:solidFill>
                  <a:schemeClr val="tx1"/>
                </a:solidFill>
                <a:effectLst/>
                <a:latin typeface="+mn-lt"/>
                <a:ea typeface="+mn-ea"/>
                <a:cs typeface="+mn-cs"/>
              </a:rPr>
              <a:t>a demand for their services in virtually every institutional setting”.</a:t>
            </a:r>
          </a:p>
          <a:p>
            <a:endParaRPr lang="en-GB" dirty="0"/>
          </a:p>
        </p:txBody>
      </p:sp>
    </p:spTree>
    <p:extLst>
      <p:ext uri="{BB962C8B-B14F-4D97-AF65-F5344CB8AC3E}">
        <p14:creationId xmlns:p14="http://schemas.microsoft.com/office/powerpoint/2010/main" val="3858423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idx="1"/>
          </p:nvPr>
        </p:nvSpPr>
        <p:spPr/>
        <p:txBody>
          <a:bodyPr/>
          <a:lstStyle/>
          <a:p>
            <a:r>
              <a:rPr lang="en-GB" sz="1200" dirty="0" err="1" smtClean="0">
                <a:solidFill>
                  <a:schemeClr val="tx1"/>
                </a:solidFill>
                <a:effectLst/>
              </a:rPr>
              <a:t>Hanegraaff</a:t>
            </a:r>
            <a:r>
              <a:rPr lang="en-GB" sz="1200" dirty="0" smtClean="0">
                <a:solidFill>
                  <a:schemeClr val="tx1"/>
                </a:solidFill>
                <a:effectLst/>
              </a:rPr>
              <a:t>, WJ (1996, 42) </a:t>
            </a:r>
            <a:r>
              <a:rPr lang="en-GB" sz="1200" i="1" dirty="0" smtClean="0">
                <a:solidFill>
                  <a:schemeClr val="tx1"/>
                </a:solidFill>
                <a:effectLst/>
              </a:rPr>
              <a:t>New Age Religion and Western Culture</a:t>
            </a:r>
            <a:r>
              <a:rPr lang="en-GB" sz="1200" dirty="0" smtClean="0">
                <a:solidFill>
                  <a:schemeClr val="tx1"/>
                </a:solidFill>
                <a:effectLst/>
              </a:rPr>
              <a:t>, New York, EJ Brill.</a:t>
            </a:r>
          </a:p>
          <a:p>
            <a:r>
              <a:rPr lang="en-GB" sz="1200" dirty="0" smtClean="0">
                <a:solidFill>
                  <a:schemeClr val="tx1"/>
                </a:solidFill>
                <a:effectLst/>
              </a:rPr>
              <a:t>Lewis, JR &amp; Melton, J.G., </a:t>
            </a:r>
            <a:r>
              <a:rPr lang="en-GB" sz="1200" dirty="0" err="1" smtClean="0">
                <a:solidFill>
                  <a:schemeClr val="tx1"/>
                </a:solidFill>
                <a:effectLst/>
              </a:rPr>
              <a:t>eds</a:t>
            </a:r>
            <a:r>
              <a:rPr lang="en-GB" sz="1200" dirty="0" smtClean="0">
                <a:solidFill>
                  <a:schemeClr val="tx1"/>
                </a:solidFill>
                <a:effectLst/>
              </a:rPr>
              <a:t> (1992), </a:t>
            </a:r>
            <a:r>
              <a:rPr lang="en-GB" sz="1200" i="1" dirty="0" smtClean="0">
                <a:solidFill>
                  <a:schemeClr val="tx1"/>
                </a:solidFill>
                <a:effectLst/>
              </a:rPr>
              <a:t>Perspectives on the New Age</a:t>
            </a:r>
            <a:r>
              <a:rPr lang="en-GB" sz="1200" dirty="0" smtClean="0">
                <a:solidFill>
                  <a:schemeClr val="tx1"/>
                </a:solidFill>
                <a:effectLst/>
              </a:rPr>
              <a:t>, Albany, State University of New York.</a:t>
            </a:r>
          </a:p>
          <a:p>
            <a:r>
              <a:rPr lang="en-GB" sz="1200" dirty="0" smtClean="0">
                <a:solidFill>
                  <a:schemeClr val="tx1"/>
                </a:solidFill>
                <a:effectLst/>
              </a:rPr>
              <a:t>Crawford, R (1984) “A Cultural Account of Health: Control, Release and the Social Body”, in J McKinley (</a:t>
            </a:r>
            <a:r>
              <a:rPr lang="en-GB" sz="1200" dirty="0" err="1" smtClean="0">
                <a:solidFill>
                  <a:schemeClr val="tx1"/>
                </a:solidFill>
                <a:effectLst/>
              </a:rPr>
              <a:t>ed</a:t>
            </a:r>
            <a:r>
              <a:rPr lang="en-GB" sz="1200" dirty="0" smtClean="0">
                <a:solidFill>
                  <a:schemeClr val="tx1"/>
                </a:solidFill>
                <a:effectLst/>
              </a:rPr>
              <a:t>) </a:t>
            </a:r>
            <a:r>
              <a:rPr lang="en-GB" sz="1200" i="1" dirty="0" smtClean="0">
                <a:solidFill>
                  <a:schemeClr val="tx1"/>
                </a:solidFill>
                <a:effectLst/>
              </a:rPr>
              <a:t>Issues in the Political Economy of Health Care</a:t>
            </a:r>
            <a:r>
              <a:rPr lang="en-GB" sz="1200" dirty="0" smtClean="0">
                <a:solidFill>
                  <a:schemeClr val="tx1"/>
                </a:solidFill>
                <a:effectLst/>
              </a:rPr>
              <a:t>, New York, </a:t>
            </a:r>
            <a:r>
              <a:rPr lang="en-GB" sz="1200" dirty="0" err="1" smtClean="0">
                <a:solidFill>
                  <a:schemeClr val="tx1"/>
                </a:solidFill>
                <a:effectLst/>
              </a:rPr>
              <a:t>Tavistock</a:t>
            </a:r>
            <a:r>
              <a:rPr lang="en-GB" sz="1200" dirty="0" smtClean="0">
                <a:solidFill>
                  <a:schemeClr val="tx1"/>
                </a:solidFill>
                <a:effectLst/>
              </a:rPr>
              <a:t>, cited in Hunt, Stephen (2003) Alternative Religions, A Sociological Introduction, Hampshire, </a:t>
            </a:r>
            <a:r>
              <a:rPr lang="en-GB" sz="1200" dirty="0" err="1" smtClean="0">
                <a:solidFill>
                  <a:schemeClr val="tx1"/>
                </a:solidFill>
                <a:effectLst/>
              </a:rPr>
              <a:t>Ashgate</a:t>
            </a:r>
            <a:r>
              <a:rPr lang="en-GB" sz="1200" dirty="0" smtClean="0">
                <a:effectLst/>
              </a:rPr>
              <a:t>.</a:t>
            </a:r>
          </a:p>
          <a:p>
            <a:r>
              <a:rPr lang="en-GB" sz="1200" dirty="0" smtClean="0">
                <a:solidFill>
                  <a:schemeClr val="tx1"/>
                </a:solidFill>
                <a:effectLst/>
                <a:latin typeface="+mn-lt"/>
                <a:ea typeface="+mn-ea"/>
                <a:cs typeface="+mn-cs"/>
              </a:rPr>
              <a:t>Prince, R &amp; Riches, D (2000) </a:t>
            </a:r>
            <a:r>
              <a:rPr lang="en-GB" sz="1200" i="1" dirty="0" smtClean="0">
                <a:solidFill>
                  <a:schemeClr val="tx1"/>
                </a:solidFill>
                <a:effectLst/>
                <a:latin typeface="+mn-lt"/>
                <a:ea typeface="+mn-ea"/>
                <a:cs typeface="+mn-cs"/>
              </a:rPr>
              <a:t>The New Age in Glastonbury.  The Construction of Religious Movements</a:t>
            </a:r>
            <a:r>
              <a:rPr lang="en-GB" sz="1200" dirty="0" smtClean="0">
                <a:solidFill>
                  <a:schemeClr val="tx1"/>
                </a:solidFill>
                <a:effectLst/>
                <a:latin typeface="+mn-lt"/>
                <a:ea typeface="+mn-ea"/>
                <a:cs typeface="+mn-cs"/>
              </a:rPr>
              <a:t>, Oxford, </a:t>
            </a:r>
            <a:r>
              <a:rPr lang="en-GB" sz="1200" dirty="0" err="1" smtClean="0">
                <a:solidFill>
                  <a:schemeClr val="tx1"/>
                </a:solidFill>
                <a:effectLst/>
                <a:latin typeface="+mn-lt"/>
                <a:ea typeface="+mn-ea"/>
                <a:cs typeface="+mn-cs"/>
              </a:rPr>
              <a:t>Berghan</a:t>
            </a:r>
            <a:r>
              <a:rPr lang="en-GB" sz="1200" dirty="0" smtClean="0">
                <a:solidFill>
                  <a:schemeClr val="tx1"/>
                </a:solidFill>
                <a:effectLst/>
                <a:latin typeface="+mn-lt"/>
                <a:ea typeface="+mn-ea"/>
                <a:cs typeface="+mn-cs"/>
              </a:rPr>
              <a:t> Books.</a:t>
            </a:r>
          </a:p>
          <a:p>
            <a:r>
              <a:rPr lang="en-GB" sz="1200" dirty="0" smtClean="0">
                <a:solidFill>
                  <a:schemeClr val="tx1"/>
                </a:solidFill>
                <a:effectLst/>
                <a:latin typeface="+mn-lt"/>
                <a:ea typeface="+mn-ea"/>
                <a:cs typeface="+mn-cs"/>
              </a:rPr>
              <a:t>Graham, H (1999) </a:t>
            </a:r>
            <a:r>
              <a:rPr lang="en-GB" sz="1200" i="1" dirty="0" smtClean="0">
                <a:solidFill>
                  <a:schemeClr val="tx1"/>
                </a:solidFill>
                <a:effectLst/>
                <a:latin typeface="+mn-lt"/>
                <a:ea typeface="+mn-ea"/>
                <a:cs typeface="+mn-cs"/>
              </a:rPr>
              <a:t>Complementary Therapies in Context:  The Psychology of Healing</a:t>
            </a:r>
            <a:r>
              <a:rPr lang="en-GB" sz="1200" dirty="0" smtClean="0">
                <a:solidFill>
                  <a:schemeClr val="tx1"/>
                </a:solidFill>
                <a:effectLst/>
                <a:latin typeface="+mn-lt"/>
                <a:ea typeface="+mn-ea"/>
                <a:cs typeface="+mn-cs"/>
              </a:rPr>
              <a:t>, London, Jessica Kingsley Publisher, 57.</a:t>
            </a:r>
          </a:p>
          <a:p>
            <a:r>
              <a:rPr lang="en-GB" sz="1200" dirty="0" smtClean="0">
                <a:solidFill>
                  <a:schemeClr val="tx1"/>
                </a:solidFill>
                <a:effectLst/>
                <a:hlinkClick r:id="rId2"/>
              </a:rPr>
              <a:t>www.who.int/suggestions/faq/en/</a:t>
            </a:r>
            <a:endParaRPr lang="en-GB" sz="1200" dirty="0" smtClean="0">
              <a:solidFill>
                <a:schemeClr val="tx1"/>
              </a:solidFill>
              <a:effectLst/>
            </a:endParaRPr>
          </a:p>
          <a:p>
            <a:r>
              <a:rPr lang="en-GB" sz="1200" dirty="0" err="1" smtClean="0">
                <a:solidFill>
                  <a:schemeClr val="tx1"/>
                </a:solidFill>
                <a:effectLst/>
                <a:latin typeface="+mn-lt"/>
                <a:ea typeface="+mn-ea"/>
                <a:cs typeface="+mn-cs"/>
              </a:rPr>
              <a:t>Shealy</a:t>
            </a:r>
            <a:r>
              <a:rPr lang="en-GB" sz="1200" dirty="0" smtClean="0">
                <a:solidFill>
                  <a:schemeClr val="tx1"/>
                </a:solidFill>
                <a:effectLst/>
                <a:latin typeface="+mn-lt"/>
                <a:ea typeface="+mn-ea"/>
                <a:cs typeface="+mn-cs"/>
              </a:rPr>
              <a:t>, CN (</a:t>
            </a:r>
            <a:r>
              <a:rPr lang="en-GB" sz="1200" dirty="0" err="1" smtClean="0">
                <a:solidFill>
                  <a:schemeClr val="tx1"/>
                </a:solidFill>
                <a:effectLst/>
                <a:latin typeface="+mn-lt"/>
                <a:ea typeface="+mn-ea"/>
                <a:cs typeface="+mn-cs"/>
              </a:rPr>
              <a:t>ed</a:t>
            </a:r>
            <a:r>
              <a:rPr lang="en-GB" sz="1200" dirty="0" smtClean="0">
                <a:solidFill>
                  <a:schemeClr val="tx1"/>
                </a:solidFill>
                <a:effectLst/>
                <a:latin typeface="+mn-lt"/>
                <a:ea typeface="+mn-ea"/>
                <a:cs typeface="+mn-cs"/>
              </a:rPr>
              <a:t>) (1996), </a:t>
            </a:r>
            <a:r>
              <a:rPr lang="en-GB" sz="1200" i="1" dirty="0" smtClean="0">
                <a:solidFill>
                  <a:schemeClr val="tx1"/>
                </a:solidFill>
                <a:effectLst/>
                <a:latin typeface="+mn-lt"/>
                <a:ea typeface="+mn-ea"/>
                <a:cs typeface="+mn-cs"/>
              </a:rPr>
              <a:t>Alternative Medicine.  An Illustrated Encyclopaedia of Natural Healing</a:t>
            </a:r>
            <a:r>
              <a:rPr lang="en-GB" sz="1200" dirty="0" smtClean="0">
                <a:solidFill>
                  <a:schemeClr val="tx1"/>
                </a:solidFill>
                <a:effectLst/>
                <a:latin typeface="+mn-lt"/>
                <a:ea typeface="+mn-ea"/>
                <a:cs typeface="+mn-cs"/>
              </a:rPr>
              <a:t>, Shaftesbury, Element Books Limited, 11.</a:t>
            </a:r>
          </a:p>
          <a:p>
            <a:r>
              <a:rPr lang="en-GB" sz="1200" dirty="0" smtClean="0">
                <a:solidFill>
                  <a:schemeClr val="tx1"/>
                </a:solidFill>
                <a:effectLst/>
                <a:latin typeface="+mn-lt"/>
                <a:ea typeface="+mn-ea"/>
                <a:cs typeface="+mn-cs"/>
              </a:rPr>
              <a:t>McGuire</a:t>
            </a:r>
            <a:r>
              <a:rPr lang="en-GB" sz="1200" dirty="0">
                <a:solidFill>
                  <a:schemeClr val="tx1"/>
                </a:solidFill>
                <a:effectLst/>
                <a:latin typeface="+mn-lt"/>
                <a:ea typeface="+mn-ea"/>
                <a:cs typeface="+mn-cs"/>
              </a:rPr>
              <a:t>, M with Kantor, D (1988) </a:t>
            </a:r>
            <a:r>
              <a:rPr lang="en-GB" sz="1200" i="1" dirty="0">
                <a:solidFill>
                  <a:schemeClr val="tx1"/>
                </a:solidFill>
                <a:effectLst/>
                <a:latin typeface="+mn-lt"/>
                <a:ea typeface="+mn-ea"/>
                <a:cs typeface="+mn-cs"/>
              </a:rPr>
              <a:t>Ritual Healing in Suburban America</a:t>
            </a:r>
            <a:r>
              <a:rPr lang="en-GB" sz="1200" dirty="0">
                <a:solidFill>
                  <a:schemeClr val="tx1"/>
                </a:solidFill>
                <a:effectLst/>
                <a:latin typeface="+mn-lt"/>
                <a:ea typeface="+mn-ea"/>
                <a:cs typeface="+mn-cs"/>
              </a:rPr>
              <a:t>, London, Rutgers, </a:t>
            </a:r>
            <a:r>
              <a:rPr lang="en-GB" sz="1200" dirty="0" smtClean="0">
                <a:solidFill>
                  <a:schemeClr val="tx1"/>
                </a:solidFill>
                <a:effectLst/>
                <a:latin typeface="+mn-lt"/>
                <a:ea typeface="+mn-ea"/>
                <a:cs typeface="+mn-cs"/>
              </a:rPr>
              <a:t>233-4</a:t>
            </a:r>
            <a:r>
              <a:rPr lang="en-GB" sz="1200" dirty="0">
                <a:effectLst/>
              </a:rPr>
              <a:t> </a:t>
            </a:r>
            <a:r>
              <a:rPr lang="en-GB" sz="1200" dirty="0" smtClean="0">
                <a:effectLst/>
              </a:rPr>
              <a:t>in </a:t>
            </a:r>
            <a:r>
              <a:rPr lang="en-GB" sz="1200" dirty="0" smtClean="0">
                <a:solidFill>
                  <a:schemeClr val="tx1"/>
                </a:solidFill>
                <a:effectLst/>
              </a:rPr>
              <a:t>Heelas, P (1996) </a:t>
            </a:r>
            <a:r>
              <a:rPr lang="en-GB" sz="1200" i="1" dirty="0" smtClean="0">
                <a:solidFill>
                  <a:schemeClr val="tx1"/>
                </a:solidFill>
                <a:effectLst/>
              </a:rPr>
              <a:t>The New Age</a:t>
            </a:r>
            <a:r>
              <a:rPr lang="en-GB" sz="1200" dirty="0" smtClean="0">
                <a:solidFill>
                  <a:schemeClr val="tx1"/>
                </a:solidFill>
                <a:effectLst/>
              </a:rPr>
              <a:t>, Oxford, Blackwell, </a:t>
            </a:r>
            <a:endParaRPr lang="en-GB" sz="1200" dirty="0" smtClean="0">
              <a:effectLst/>
            </a:endParaRPr>
          </a:p>
          <a:p>
            <a:r>
              <a:rPr lang="en-GB" sz="1200" dirty="0" smtClean="0">
                <a:solidFill>
                  <a:schemeClr val="tx1"/>
                </a:solidFill>
                <a:effectLst/>
                <a:latin typeface="+mn-lt"/>
                <a:ea typeface="+mn-ea"/>
                <a:cs typeface="+mn-cs"/>
              </a:rPr>
              <a:t> ‘</a:t>
            </a:r>
            <a:r>
              <a:rPr lang="en-GB" sz="1200" dirty="0">
                <a:solidFill>
                  <a:schemeClr val="tx1"/>
                </a:solidFill>
                <a:effectLst/>
                <a:latin typeface="+mn-lt"/>
                <a:ea typeface="+mn-ea"/>
                <a:cs typeface="+mn-cs"/>
              </a:rPr>
              <a:t>Redefining the Healing Process’, in Bloom, W., </a:t>
            </a:r>
            <a:r>
              <a:rPr lang="en-GB" sz="1200" dirty="0" err="1">
                <a:solidFill>
                  <a:schemeClr val="tx1"/>
                </a:solidFill>
                <a:effectLst/>
                <a:latin typeface="+mn-lt"/>
                <a:ea typeface="+mn-ea"/>
                <a:cs typeface="+mn-cs"/>
              </a:rPr>
              <a:t>ed</a:t>
            </a:r>
            <a:r>
              <a:rPr lang="en-GB" sz="1200" dirty="0">
                <a:solidFill>
                  <a:schemeClr val="tx1"/>
                </a:solidFill>
                <a:effectLst/>
                <a:latin typeface="+mn-lt"/>
                <a:ea typeface="+mn-ea"/>
                <a:cs typeface="+mn-cs"/>
              </a:rPr>
              <a:t> (1991) </a:t>
            </a:r>
            <a:r>
              <a:rPr lang="en-GB" sz="1200" i="1" dirty="0">
                <a:solidFill>
                  <a:schemeClr val="tx1"/>
                </a:solidFill>
                <a:effectLst/>
                <a:latin typeface="+mn-lt"/>
                <a:ea typeface="+mn-ea"/>
                <a:cs typeface="+mn-cs"/>
              </a:rPr>
              <a:t>The New Age: an anthology of essential writings</a:t>
            </a:r>
            <a:r>
              <a:rPr lang="en-GB" sz="1200" dirty="0">
                <a:solidFill>
                  <a:schemeClr val="tx1"/>
                </a:solidFill>
                <a:effectLst/>
                <a:latin typeface="+mn-lt"/>
                <a:ea typeface="+mn-ea"/>
                <a:cs typeface="+mn-cs"/>
              </a:rPr>
              <a:t>, London: Rider.  </a:t>
            </a:r>
            <a:endParaRPr lang="en-GB" sz="1200" dirty="0" smtClean="0">
              <a:solidFill>
                <a:schemeClr val="tx1"/>
              </a:solidFill>
              <a:effectLst/>
              <a:latin typeface="+mn-lt"/>
              <a:ea typeface="+mn-ea"/>
              <a:cs typeface="+mn-cs"/>
            </a:endParaRPr>
          </a:p>
          <a:p>
            <a:r>
              <a:rPr lang="en-GB" sz="1200" dirty="0">
                <a:solidFill>
                  <a:schemeClr val="tx1"/>
                </a:solidFill>
                <a:effectLst/>
                <a:latin typeface="+mn-lt"/>
                <a:ea typeface="+mn-ea"/>
                <a:cs typeface="+mn-cs"/>
              </a:rPr>
              <a:t>Faber, MD (1996) </a:t>
            </a:r>
            <a:r>
              <a:rPr lang="en-GB" sz="1200" i="1" dirty="0">
                <a:solidFill>
                  <a:schemeClr val="tx1"/>
                </a:solidFill>
                <a:effectLst/>
                <a:latin typeface="+mn-lt"/>
                <a:ea typeface="+mn-ea"/>
                <a:cs typeface="+mn-cs"/>
              </a:rPr>
              <a:t>New Age Thinking</a:t>
            </a:r>
            <a:r>
              <a:rPr lang="en-GB" sz="1200" dirty="0">
                <a:solidFill>
                  <a:schemeClr val="tx1"/>
                </a:solidFill>
                <a:effectLst/>
                <a:latin typeface="+mn-lt"/>
                <a:ea typeface="+mn-ea"/>
                <a:cs typeface="+mn-cs"/>
              </a:rPr>
              <a:t>, Ottawa, University of Ottawa press.</a:t>
            </a:r>
          </a:p>
          <a:p>
            <a:r>
              <a:rPr lang="en-GB" sz="1200" dirty="0" err="1">
                <a:solidFill>
                  <a:schemeClr val="tx1"/>
                </a:solidFill>
                <a:effectLst/>
                <a:latin typeface="+mn-lt"/>
                <a:ea typeface="+mn-ea"/>
                <a:cs typeface="+mn-cs"/>
              </a:rPr>
              <a:t>Furedi</a:t>
            </a:r>
            <a:r>
              <a:rPr lang="en-GB" sz="1200" dirty="0">
                <a:solidFill>
                  <a:schemeClr val="tx1"/>
                </a:solidFill>
                <a:effectLst/>
                <a:latin typeface="+mn-lt"/>
                <a:ea typeface="+mn-ea"/>
                <a:cs typeface="+mn-cs"/>
              </a:rPr>
              <a:t>, F (2004) </a:t>
            </a:r>
            <a:r>
              <a:rPr lang="en-GB" sz="1200" i="1" dirty="0">
                <a:solidFill>
                  <a:schemeClr val="tx1"/>
                </a:solidFill>
                <a:effectLst/>
                <a:latin typeface="+mn-lt"/>
                <a:ea typeface="+mn-ea"/>
                <a:cs typeface="+mn-cs"/>
              </a:rPr>
              <a:t>Therapy Culture: Cultivating Vulnerability in an Uncertain Age</a:t>
            </a:r>
            <a:r>
              <a:rPr lang="en-GB" sz="1200" dirty="0">
                <a:solidFill>
                  <a:schemeClr val="tx1"/>
                </a:solidFill>
                <a:effectLst/>
                <a:latin typeface="+mn-lt"/>
                <a:ea typeface="+mn-ea"/>
                <a:cs typeface="+mn-cs"/>
              </a:rPr>
              <a:t>, London, Routledge.</a:t>
            </a:r>
          </a:p>
          <a:p>
            <a:endParaRPr lang="en-GB" sz="1200" dirty="0">
              <a:solidFill>
                <a:schemeClr val="tx1"/>
              </a:solidFill>
              <a:effectLst/>
              <a:latin typeface="+mn-lt"/>
              <a:ea typeface="+mn-ea"/>
              <a:cs typeface="+mn-cs"/>
            </a:endParaRPr>
          </a:p>
          <a:p>
            <a:endParaRPr lang="en-GB" sz="1200" dirty="0" smtClean="0">
              <a:solidFill>
                <a:schemeClr val="tx1"/>
              </a:solidFill>
              <a:effectLst/>
              <a:latin typeface="+mn-lt"/>
              <a:ea typeface="+mn-ea"/>
              <a:cs typeface="+mn-cs"/>
            </a:endParaRPr>
          </a:p>
          <a:p>
            <a:endParaRPr lang="en-GB" sz="1200" dirty="0" smtClean="0">
              <a:solidFill>
                <a:schemeClr val="tx1"/>
              </a:solidFill>
              <a:effectLst/>
            </a:endParaRPr>
          </a:p>
          <a:p>
            <a:endParaRPr lang="en-GB" sz="1200" dirty="0" smtClean="0">
              <a:solidFill>
                <a:schemeClr val="tx1"/>
              </a:solidFill>
              <a:effectLst/>
              <a:latin typeface="+mn-lt"/>
              <a:ea typeface="+mn-ea"/>
              <a:cs typeface="+mn-cs"/>
            </a:endParaRPr>
          </a:p>
          <a:p>
            <a:endParaRPr lang="en-GB" sz="1200" dirty="0" smtClean="0">
              <a:solidFill>
                <a:schemeClr val="tx1"/>
              </a:solidFill>
              <a:effectLst/>
              <a:latin typeface="+mn-lt"/>
              <a:ea typeface="+mn-ea"/>
              <a:cs typeface="+mn-cs"/>
            </a:endParaRPr>
          </a:p>
          <a:p>
            <a:endParaRPr lang="en-GB" sz="1200" dirty="0" smtClean="0">
              <a:effectLst/>
            </a:endParaRPr>
          </a:p>
          <a:p>
            <a:endParaRPr lang="en-GB" sz="1200" dirty="0" smtClean="0">
              <a:effectLst/>
            </a:endParaRPr>
          </a:p>
          <a:p>
            <a:endParaRPr lang="en-GB" sz="1200" dirty="0"/>
          </a:p>
        </p:txBody>
      </p:sp>
    </p:spTree>
    <p:extLst>
      <p:ext uri="{BB962C8B-B14F-4D97-AF65-F5344CB8AC3E}">
        <p14:creationId xmlns:p14="http://schemas.microsoft.com/office/powerpoint/2010/main" val="1311907405"/>
      </p:ext>
    </p:extLst>
  </p:cSld>
  <p:clrMapOvr>
    <a:masterClrMapping/>
  </p:clrMapOvr>
</p:sld>
</file>

<file path=ppt/theme/theme1.xml><?xml version="1.0" encoding="utf-8"?>
<a:theme xmlns:a="http://schemas.openxmlformats.org/drawingml/2006/main" name="Textured">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Textured">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Textured</Template>
  <TotalTime>295</TotalTime>
  <Words>4173</Words>
  <Application>Microsoft Office PowerPoint</Application>
  <PresentationFormat>On-screen Show (4:3)</PresentationFormat>
  <Paragraphs>127</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Tahoma</vt:lpstr>
      <vt:lpstr>Wingdings</vt:lpstr>
      <vt:lpstr>Textured</vt:lpstr>
      <vt:lpstr>Sects, Self and Society: Alternative Spiritualities  in the West</vt:lpstr>
      <vt:lpstr>Ecology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Healing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Bibliography</vt:lpstr>
    </vt:vector>
  </TitlesOfParts>
  <Company>University of Wales Lampeter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sr002</dc:creator>
  <cp:lastModifiedBy>Sarah</cp:lastModifiedBy>
  <cp:revision>20</cp:revision>
  <dcterms:created xsi:type="dcterms:W3CDTF">2013-04-22T11:38:40Z</dcterms:created>
  <dcterms:modified xsi:type="dcterms:W3CDTF">2013-04-28T22:23:54Z</dcterms:modified>
</cp:coreProperties>
</file>