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4"/>
  </p:sldMasterIdLst>
  <p:sldIdLst>
    <p:sldId id="256" r:id="rId5"/>
    <p:sldId id="257" r:id="rId6"/>
    <p:sldId id="259" r:id="rId7"/>
    <p:sldId id="268" r:id="rId8"/>
    <p:sldId id="267" r:id="rId9"/>
    <p:sldId id="270" r:id="rId10"/>
    <p:sldId id="271" r:id="rId11"/>
    <p:sldId id="272" r:id="rId12"/>
    <p:sldId id="273" r:id="rId13"/>
    <p:sldId id="274" r:id="rId14"/>
    <p:sldId id="258" r:id="rId15"/>
    <p:sldId id="260" r:id="rId16"/>
    <p:sldId id="261" r:id="rId17"/>
    <p:sldId id="275" r:id="rId18"/>
    <p:sldId id="276" r:id="rId19"/>
    <p:sldId id="262" r:id="rId20"/>
    <p:sldId id="264" r:id="rId21"/>
    <p:sldId id="263" r:id="rId22"/>
    <p:sldId id="269" r:id="rId23"/>
    <p:sldId id="265" r:id="rId24"/>
    <p:sldId id="266"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45" autoAdjust="0"/>
    <p:restoredTop sz="94660"/>
  </p:normalViewPr>
  <p:slideViewPr>
    <p:cSldViewPr snapToGrid="0">
      <p:cViewPr varScale="1">
        <p:scale>
          <a:sx n="47" d="100"/>
          <a:sy n="47" d="100"/>
        </p:scale>
        <p:origin x="317"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7/7/2025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931737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7/7/2025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7303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7/7/2025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060782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7/7/2025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347796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7/7/2025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92165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7/7/2025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274518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7/7/2025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888324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7/7/2025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054811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7/7/2025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761291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7/7/2025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189214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7/7/2025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655594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7/7/2025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2409642757"/>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56" r:id="rId6"/>
    <p:sldLayoutId id="2147483752" r:id="rId7"/>
    <p:sldLayoutId id="2147483753" r:id="rId8"/>
    <p:sldLayoutId id="2147483754" r:id="rId9"/>
    <p:sldLayoutId id="2147483755" r:id="rId10"/>
    <p:sldLayoutId id="2147483757"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E5473D2-DD46-DFAF-84EC-264D6CE58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F09539-A045-E2F2-A1A0-A8E9D2AFE6A4}"/>
              </a:ext>
            </a:extLst>
          </p:cNvPr>
          <p:cNvSpPr>
            <a:spLocks noGrp="1"/>
          </p:cNvSpPr>
          <p:nvPr>
            <p:ph type="ctrTitle"/>
          </p:nvPr>
        </p:nvSpPr>
        <p:spPr>
          <a:xfrm>
            <a:off x="8285847" y="-391866"/>
            <a:ext cx="3788767" cy="2811737"/>
          </a:xfrm>
        </p:spPr>
        <p:txBody>
          <a:bodyPr>
            <a:normAutofit/>
          </a:bodyPr>
          <a:lstStyle/>
          <a:p>
            <a:pPr algn="l"/>
            <a:r>
              <a:rPr lang="en-GB" sz="4400" dirty="0"/>
              <a:t>Market Research </a:t>
            </a:r>
          </a:p>
        </p:txBody>
      </p:sp>
      <p:sp>
        <p:nvSpPr>
          <p:cNvPr id="3" name="Subtitle 2">
            <a:extLst>
              <a:ext uri="{FF2B5EF4-FFF2-40B4-BE49-F238E27FC236}">
                <a16:creationId xmlns:a16="http://schemas.microsoft.com/office/drawing/2014/main" id="{E9D2AC35-4E4C-3F44-7D89-15F68C48CF5F}"/>
              </a:ext>
            </a:extLst>
          </p:cNvPr>
          <p:cNvSpPr>
            <a:spLocks noGrp="1"/>
          </p:cNvSpPr>
          <p:nvPr>
            <p:ph type="subTitle" idx="1"/>
          </p:nvPr>
        </p:nvSpPr>
        <p:spPr>
          <a:xfrm>
            <a:off x="7843395" y="4524046"/>
            <a:ext cx="3614857" cy="1319951"/>
          </a:xfrm>
        </p:spPr>
        <p:txBody>
          <a:bodyPr>
            <a:normAutofit/>
          </a:bodyPr>
          <a:lstStyle/>
          <a:p>
            <a:pPr algn="l"/>
            <a:r>
              <a:rPr lang="en-GB" sz="1400" dirty="0"/>
              <a:t>By Farhan Ahmed</a:t>
            </a:r>
          </a:p>
        </p:txBody>
      </p:sp>
      <p:sp>
        <p:nvSpPr>
          <p:cNvPr id="6" name="Title 1">
            <a:extLst>
              <a:ext uri="{FF2B5EF4-FFF2-40B4-BE49-F238E27FC236}">
                <a16:creationId xmlns:a16="http://schemas.microsoft.com/office/drawing/2014/main" id="{0FB63D12-B73B-349C-0446-3A8FEC19E884}"/>
              </a:ext>
            </a:extLst>
          </p:cNvPr>
          <p:cNvSpPr txBox="1">
            <a:spLocks/>
          </p:cNvSpPr>
          <p:nvPr/>
        </p:nvSpPr>
        <p:spPr>
          <a:xfrm>
            <a:off x="7843395" y="698306"/>
            <a:ext cx="4435561" cy="2811737"/>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algn="l"/>
            <a:r>
              <a:rPr lang="en-GB" sz="1400" dirty="0">
                <a:solidFill>
                  <a:schemeClr val="tx1">
                    <a:lumMod val="50000"/>
                    <a:lumOff val="50000"/>
                  </a:schemeClr>
                </a:solidFill>
                <a:latin typeface="Arial" panose="020B0604020202020204" pitchFamily="34" charset="0"/>
                <a:cs typeface="Arial" panose="020B0604020202020204" pitchFamily="34" charset="0"/>
              </a:rPr>
              <a:t>Understanding Demand, Competition and opportunity   </a:t>
            </a:r>
          </a:p>
        </p:txBody>
      </p:sp>
      <p:pic>
        <p:nvPicPr>
          <p:cNvPr id="7" name="Picture 6">
            <a:extLst>
              <a:ext uri="{FF2B5EF4-FFF2-40B4-BE49-F238E27FC236}">
                <a16:creationId xmlns:a16="http://schemas.microsoft.com/office/drawing/2014/main" id="{92583709-F94D-6A16-306B-780CBF5BAB0A}"/>
              </a:ext>
            </a:extLst>
          </p:cNvPr>
          <p:cNvPicPr>
            <a:picLocks noChangeAspect="1"/>
          </p:cNvPicPr>
          <p:nvPr/>
        </p:nvPicPr>
        <p:blipFill>
          <a:blip r:embed="rId2"/>
          <a:stretch>
            <a:fillRect/>
          </a:stretch>
        </p:blipFill>
        <p:spPr>
          <a:xfrm>
            <a:off x="2086572" y="412955"/>
            <a:ext cx="4524068" cy="6032090"/>
          </a:xfrm>
          <a:prstGeom prst="rect">
            <a:avLst/>
          </a:prstGeom>
        </p:spPr>
      </p:pic>
    </p:spTree>
    <p:extLst>
      <p:ext uri="{BB962C8B-B14F-4D97-AF65-F5344CB8AC3E}">
        <p14:creationId xmlns:p14="http://schemas.microsoft.com/office/powerpoint/2010/main" val="823347533"/>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6E37E9F-0D7B-3A32-831F-F60BBD6B9B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A2A41F-D254-57E0-5C5A-9CA08FC1D888}"/>
              </a:ext>
            </a:extLst>
          </p:cNvPr>
          <p:cNvSpPr>
            <a:spLocks noGrp="1"/>
          </p:cNvSpPr>
          <p:nvPr>
            <p:ph type="title"/>
          </p:nvPr>
        </p:nvSpPr>
        <p:spPr>
          <a:xfrm>
            <a:off x="1179576" y="1069848"/>
            <a:ext cx="4916424" cy="1353312"/>
          </a:xfrm>
        </p:spPr>
        <p:txBody>
          <a:bodyPr vert="horz" lIns="91440" tIns="45720" rIns="91440" bIns="45720" rtlCol="0" anchor="b">
            <a:normAutofit/>
          </a:bodyPr>
          <a:lstStyle/>
          <a:p>
            <a:r>
              <a:rPr lang="en-US" b="1" kern="1200">
                <a:solidFill>
                  <a:schemeClr val="tx1"/>
                </a:solidFill>
                <a:latin typeface="+mj-lt"/>
                <a:ea typeface="+mj-ea"/>
                <a:cs typeface="+mj-cs"/>
              </a:rPr>
              <a:t>Introduction </a:t>
            </a:r>
          </a:p>
        </p:txBody>
      </p:sp>
      <p:sp>
        <p:nvSpPr>
          <p:cNvPr id="6" name="TextBox 5">
            <a:extLst>
              <a:ext uri="{FF2B5EF4-FFF2-40B4-BE49-F238E27FC236}">
                <a16:creationId xmlns:a16="http://schemas.microsoft.com/office/drawing/2014/main" id="{519E270F-3CB3-0B41-EDCF-AAEE03C7CD14}"/>
              </a:ext>
            </a:extLst>
          </p:cNvPr>
          <p:cNvSpPr txBox="1"/>
          <p:nvPr/>
        </p:nvSpPr>
        <p:spPr>
          <a:xfrm>
            <a:off x="1172509" y="2510288"/>
            <a:ext cx="4916424" cy="3454933"/>
          </a:xfrm>
          <a:prstGeom prst="rect">
            <a:avLst/>
          </a:prstGeom>
        </p:spPr>
        <p:txBody>
          <a:bodyPr vert="horz" lIns="91440" tIns="45720" rIns="91440" bIns="45720" rtlCol="0">
            <a:normAutofit/>
          </a:bodyPr>
          <a:lstStyle/>
          <a:p>
            <a:pPr>
              <a:lnSpc>
                <a:spcPct val="120000"/>
              </a:lnSpc>
              <a:spcAft>
                <a:spcPts val="600"/>
              </a:spcAft>
            </a:pPr>
            <a:r>
              <a:rPr lang="en-US" dirty="0"/>
              <a:t>The presentation shares the research behind launching a smoothie bar in Swansea indoor market focused on offering fresh, healthy, and locally sourced smoothies. The goal is to meet growing demand for convenient and nutritious drinks while supporting local suppliers.</a:t>
            </a:r>
          </a:p>
        </p:txBody>
      </p:sp>
      <p:pic>
        <p:nvPicPr>
          <p:cNvPr id="3" name="Picture 2" descr="A large building with a large glass roof&#10;&#10;AI-generated content may be incorrect.">
            <a:extLst>
              <a:ext uri="{FF2B5EF4-FFF2-40B4-BE49-F238E27FC236}">
                <a16:creationId xmlns:a16="http://schemas.microsoft.com/office/drawing/2014/main" id="{32EE72C1-F2DA-8A7F-A913-EF9ED30286A7}"/>
              </a:ext>
            </a:extLst>
          </p:cNvPr>
          <p:cNvPicPr>
            <a:picLocks noChangeAspect="1"/>
          </p:cNvPicPr>
          <p:nvPr/>
        </p:nvPicPr>
        <p:blipFill>
          <a:blip r:embed="rId2"/>
          <a:stretch>
            <a:fillRect/>
          </a:stretch>
        </p:blipFill>
        <p:spPr>
          <a:xfrm>
            <a:off x="7764613" y="843913"/>
            <a:ext cx="3110085" cy="2427771"/>
          </a:xfrm>
          <a:prstGeom prst="rect">
            <a:avLst/>
          </a:prstGeom>
        </p:spPr>
      </p:pic>
      <p:pic>
        <p:nvPicPr>
          <p:cNvPr id="4" name="Content Placeholder 3" descr="A black background with a black square&#10;&#10;AI-generated content may be incorrect.">
            <a:extLst>
              <a:ext uri="{FF2B5EF4-FFF2-40B4-BE49-F238E27FC236}">
                <a16:creationId xmlns:a16="http://schemas.microsoft.com/office/drawing/2014/main" id="{EBA2B234-6BB8-6E11-E048-631CD91EC4B6}"/>
              </a:ext>
            </a:extLst>
          </p:cNvPr>
          <p:cNvPicPr>
            <a:picLocks noGrp="1" noChangeAspect="1"/>
          </p:cNvPicPr>
          <p:nvPr>
            <p:ph idx="1"/>
          </p:nvPr>
        </p:nvPicPr>
        <p:blipFill>
          <a:blip r:embed="rId3"/>
          <a:stretch>
            <a:fillRect/>
          </a:stretch>
        </p:blipFill>
        <p:spPr>
          <a:xfrm>
            <a:off x="7275576" y="0"/>
            <a:ext cx="4088161" cy="1235846"/>
          </a:xfrm>
          <a:prstGeom prst="rect">
            <a:avLst/>
          </a:prstGeom>
        </p:spPr>
      </p:pic>
      <p:sp>
        <p:nvSpPr>
          <p:cNvPr id="7" name="TextBox 6">
            <a:extLst>
              <a:ext uri="{FF2B5EF4-FFF2-40B4-BE49-F238E27FC236}">
                <a16:creationId xmlns:a16="http://schemas.microsoft.com/office/drawing/2014/main" id="{CEE16D0D-BF22-7658-4332-34C6CF608C8D}"/>
              </a:ext>
            </a:extLst>
          </p:cNvPr>
          <p:cNvSpPr txBox="1"/>
          <p:nvPr/>
        </p:nvSpPr>
        <p:spPr>
          <a:xfrm>
            <a:off x="7764613" y="3271684"/>
            <a:ext cx="3324848" cy="923330"/>
          </a:xfrm>
          <a:prstGeom prst="rect">
            <a:avLst/>
          </a:prstGeom>
          <a:noFill/>
        </p:spPr>
        <p:txBody>
          <a:bodyPr wrap="square">
            <a:spAutoFit/>
          </a:bodyPr>
          <a:lstStyle/>
          <a:p>
            <a:r>
              <a:rPr lang="en-GB" dirty="0"/>
              <a:t>Casual Stall B is located near the Oxford Street entrance of the Market.</a:t>
            </a:r>
          </a:p>
        </p:txBody>
      </p:sp>
      <p:pic>
        <p:nvPicPr>
          <p:cNvPr id="8" name="Picture 7">
            <a:extLst>
              <a:ext uri="{FF2B5EF4-FFF2-40B4-BE49-F238E27FC236}">
                <a16:creationId xmlns:a16="http://schemas.microsoft.com/office/drawing/2014/main" id="{419D48AF-53B7-B6A5-E9D3-869D53BB7F30}"/>
              </a:ext>
            </a:extLst>
          </p:cNvPr>
          <p:cNvPicPr>
            <a:picLocks noChangeAspect="1"/>
          </p:cNvPicPr>
          <p:nvPr/>
        </p:nvPicPr>
        <p:blipFill>
          <a:blip r:embed="rId4"/>
          <a:stretch>
            <a:fillRect/>
          </a:stretch>
        </p:blipFill>
        <p:spPr>
          <a:xfrm>
            <a:off x="7764613" y="4195014"/>
            <a:ext cx="3385821" cy="2545412"/>
          </a:xfrm>
          <a:prstGeom prst="rect">
            <a:avLst/>
          </a:prstGeom>
        </p:spPr>
      </p:pic>
    </p:spTree>
    <p:extLst>
      <p:ext uri="{BB962C8B-B14F-4D97-AF65-F5344CB8AC3E}">
        <p14:creationId xmlns:p14="http://schemas.microsoft.com/office/powerpoint/2010/main" val="9602871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2A721-88AD-9E23-7EB7-8C1E13349E9A}"/>
              </a:ext>
            </a:extLst>
          </p:cNvPr>
          <p:cNvSpPr>
            <a:spLocks noGrp="1"/>
          </p:cNvSpPr>
          <p:nvPr>
            <p:ph type="title"/>
          </p:nvPr>
        </p:nvSpPr>
        <p:spPr/>
        <p:txBody>
          <a:bodyPr/>
          <a:lstStyle/>
          <a:p>
            <a:r>
              <a:rPr lang="en-GB" dirty="0"/>
              <a:t>Market Research Overview  </a:t>
            </a:r>
          </a:p>
        </p:txBody>
      </p:sp>
      <p:sp>
        <p:nvSpPr>
          <p:cNvPr id="3" name="Content Placeholder 2">
            <a:extLst>
              <a:ext uri="{FF2B5EF4-FFF2-40B4-BE49-F238E27FC236}">
                <a16:creationId xmlns:a16="http://schemas.microsoft.com/office/drawing/2014/main" id="{4714561D-B0B1-DE84-15C5-58A052B37E67}"/>
              </a:ext>
            </a:extLst>
          </p:cNvPr>
          <p:cNvSpPr>
            <a:spLocks noGrp="1"/>
          </p:cNvSpPr>
          <p:nvPr>
            <p:ph idx="1"/>
          </p:nvPr>
        </p:nvSpPr>
        <p:spPr>
          <a:xfrm>
            <a:off x="612646" y="1260269"/>
            <a:ext cx="10653579" cy="4593828"/>
          </a:xfrm>
        </p:spPr>
        <p:txBody>
          <a:bodyPr/>
          <a:lstStyle/>
          <a:p>
            <a:r>
              <a:rPr lang="en-GB" dirty="0"/>
              <a:t>The global smoothie market is experiencing significant growth and is expected to increase from £12 billion in 2023 to £17 billion by 2028. In the UK, smoothies have become increasingly popular as consumers look for healthier, functional beverages that can serve as meal replacements or snacks. This growth is largely driven by a rise in health awareness, interest in plant-based diets, and the demand for convenient, on-the-go options that do not compromise on nutrition.</a:t>
            </a:r>
          </a:p>
        </p:txBody>
      </p:sp>
      <p:pic>
        <p:nvPicPr>
          <p:cNvPr id="4" name="Picture 3">
            <a:extLst>
              <a:ext uri="{FF2B5EF4-FFF2-40B4-BE49-F238E27FC236}">
                <a16:creationId xmlns:a16="http://schemas.microsoft.com/office/drawing/2014/main" id="{AD8CA0A0-49C3-91C7-52DF-1E6E7AEF6715}"/>
              </a:ext>
            </a:extLst>
          </p:cNvPr>
          <p:cNvPicPr>
            <a:picLocks noChangeAspect="1"/>
          </p:cNvPicPr>
          <p:nvPr/>
        </p:nvPicPr>
        <p:blipFill>
          <a:blip r:embed="rId2"/>
          <a:stretch>
            <a:fillRect/>
          </a:stretch>
        </p:blipFill>
        <p:spPr>
          <a:xfrm>
            <a:off x="4003788" y="5687467"/>
            <a:ext cx="3871296" cy="1170533"/>
          </a:xfrm>
          <a:prstGeom prst="rect">
            <a:avLst/>
          </a:prstGeom>
        </p:spPr>
      </p:pic>
      <p:sp>
        <p:nvSpPr>
          <p:cNvPr id="8" name="TextBox 7">
            <a:extLst>
              <a:ext uri="{FF2B5EF4-FFF2-40B4-BE49-F238E27FC236}">
                <a16:creationId xmlns:a16="http://schemas.microsoft.com/office/drawing/2014/main" id="{13734983-BC5E-826E-3BAE-900AA8214C7B}"/>
              </a:ext>
            </a:extLst>
          </p:cNvPr>
          <p:cNvSpPr txBox="1"/>
          <p:nvPr/>
        </p:nvSpPr>
        <p:spPr>
          <a:xfrm>
            <a:off x="2658532" y="5597731"/>
            <a:ext cx="8365067" cy="369332"/>
          </a:xfrm>
          <a:prstGeom prst="rect">
            <a:avLst/>
          </a:prstGeom>
          <a:noFill/>
        </p:spPr>
        <p:txBody>
          <a:bodyPr wrap="square">
            <a:spAutoFit/>
          </a:bodyPr>
          <a:lstStyle/>
          <a:p>
            <a:r>
              <a:rPr lang="en-GB" dirty="0"/>
              <a:t>Euromonitor International (2023); Mintel (2024); Statista (2024).</a:t>
            </a:r>
          </a:p>
        </p:txBody>
      </p:sp>
    </p:spTree>
    <p:extLst>
      <p:ext uri="{BB962C8B-B14F-4D97-AF65-F5344CB8AC3E}">
        <p14:creationId xmlns:p14="http://schemas.microsoft.com/office/powerpoint/2010/main" val="9902176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FF4130-F5A5-01C3-F90F-BE5FFF40EDB2}"/>
              </a:ext>
            </a:extLst>
          </p:cNvPr>
          <p:cNvSpPr>
            <a:spLocks noGrp="1"/>
          </p:cNvSpPr>
          <p:nvPr>
            <p:ph idx="1"/>
          </p:nvPr>
        </p:nvSpPr>
        <p:spPr>
          <a:xfrm>
            <a:off x="612647" y="1275265"/>
            <a:ext cx="12256686" cy="4593828"/>
          </a:xfrm>
        </p:spPr>
        <p:txBody>
          <a:bodyPr>
            <a:normAutofit fontScale="77500" lnSpcReduction="20000"/>
          </a:bodyPr>
          <a:lstStyle/>
          <a:p>
            <a:pPr marL="0" indent="0">
              <a:buNone/>
            </a:pPr>
            <a:r>
              <a:rPr lang="en-GB" u="sng" dirty="0">
                <a:latin typeface="Arial" panose="020B0604020202020204" pitchFamily="34" charset="0"/>
                <a:cs typeface="Arial" panose="020B0604020202020204" pitchFamily="34" charset="0"/>
              </a:rPr>
              <a:t>Purpose </a:t>
            </a:r>
          </a:p>
          <a:p>
            <a:pPr marL="0" indent="0">
              <a:buNone/>
            </a:pPr>
            <a:r>
              <a:rPr lang="en-GB" dirty="0">
                <a:latin typeface="Arial" panose="020B0604020202020204" pitchFamily="34" charset="0"/>
                <a:cs typeface="Arial" panose="020B0604020202020204" pitchFamily="34" charset="0"/>
              </a:rPr>
              <a:t>1. Size of market </a:t>
            </a:r>
          </a:p>
          <a:p>
            <a:pPr marL="0" indent="0">
              <a:buNone/>
            </a:pPr>
            <a:r>
              <a:rPr lang="en-GB" dirty="0">
                <a:latin typeface="Arial" panose="020B0604020202020204" pitchFamily="34" charset="0"/>
                <a:cs typeface="Arial" panose="020B0604020202020204" pitchFamily="34" charset="0"/>
              </a:rPr>
              <a:t>2. Market Trends </a:t>
            </a:r>
          </a:p>
          <a:p>
            <a:pPr marL="0" indent="0">
              <a:buNone/>
            </a:pPr>
            <a:r>
              <a:rPr lang="en-GB" dirty="0">
                <a:latin typeface="Arial" panose="020B0604020202020204" pitchFamily="34" charset="0"/>
                <a:cs typeface="Arial" panose="020B0604020202020204" pitchFamily="34" charset="0"/>
              </a:rPr>
              <a:t>3. Forecasting </a:t>
            </a:r>
          </a:p>
          <a:p>
            <a:pPr marL="0" indent="0">
              <a:buNone/>
            </a:pPr>
            <a:r>
              <a:rPr lang="en-GB" dirty="0">
                <a:latin typeface="Arial" panose="020B0604020202020204" pitchFamily="34" charset="0"/>
                <a:cs typeface="Arial" panose="020B0604020202020204" pitchFamily="34" charset="0"/>
              </a:rPr>
              <a:t>4. Planning </a:t>
            </a:r>
          </a:p>
          <a:p>
            <a:pPr marL="0" indent="0">
              <a:buNone/>
            </a:pPr>
            <a:r>
              <a:rPr lang="en-GB" dirty="0">
                <a:latin typeface="Arial" panose="020B0604020202020204" pitchFamily="34" charset="0"/>
                <a:cs typeface="Arial" panose="020B0604020202020204" pitchFamily="34" charset="0"/>
              </a:rPr>
              <a:t>5. Evaluation of strategic /promotions</a:t>
            </a:r>
          </a:p>
          <a:p>
            <a:pPr marL="0" indent="0">
              <a:buNone/>
            </a:pPr>
            <a:r>
              <a:rPr lang="en-GB" dirty="0">
                <a:latin typeface="Arial" panose="020B0604020202020204" pitchFamily="34" charset="0"/>
                <a:cs typeface="Arial" panose="020B0604020202020204" pitchFamily="34" charset="0"/>
              </a:rPr>
              <a:t>6. Assessing the marketing mix</a:t>
            </a:r>
          </a:p>
          <a:p>
            <a:pPr marL="0" indent="0">
              <a:buNone/>
            </a:pPr>
            <a:r>
              <a:rPr lang="en-GB" dirty="0">
                <a:latin typeface="Arial" panose="020B0604020202020204" pitchFamily="34" charset="0"/>
                <a:cs typeface="Arial" panose="020B0604020202020204" pitchFamily="34" charset="0"/>
              </a:rPr>
              <a:t>7. Identifying the market segmentation</a:t>
            </a:r>
          </a:p>
          <a:p>
            <a:pPr marL="0" indent="0">
              <a:buNone/>
            </a:pPr>
            <a:r>
              <a:rPr lang="en-GB" dirty="0">
                <a:latin typeface="Arial" panose="020B0604020202020204" pitchFamily="34" charset="0"/>
                <a:cs typeface="Arial" panose="020B0604020202020204" pitchFamily="34" charset="0"/>
              </a:rPr>
              <a:t>8. Identifying customers’ needs</a:t>
            </a:r>
          </a:p>
          <a:p>
            <a:pPr marL="0" indent="0">
              <a:buNone/>
            </a:pPr>
            <a:r>
              <a:rPr lang="en-GB" dirty="0">
                <a:latin typeface="Arial" panose="020B0604020202020204" pitchFamily="34" charset="0"/>
                <a:cs typeface="Arial" panose="020B0604020202020204" pitchFamily="34" charset="0"/>
              </a:rPr>
              <a:t>9. Identifying the competition</a:t>
            </a:r>
          </a:p>
          <a:p>
            <a:pPr marL="0" indent="0">
              <a:buNone/>
            </a:pPr>
            <a:r>
              <a:rPr lang="en-GB" dirty="0">
                <a:latin typeface="Arial" panose="020B0604020202020204" pitchFamily="34" charset="0"/>
                <a:cs typeface="Arial" panose="020B0604020202020204" pitchFamily="34" charset="0"/>
              </a:rPr>
              <a:t>10. Identifying opportunities/ gaps in the market</a:t>
            </a:r>
          </a:p>
          <a:p>
            <a:pPr marL="0" indent="0">
              <a:buNone/>
            </a:pPr>
            <a:r>
              <a:rPr lang="en-GB" dirty="0">
                <a:latin typeface="Arial" panose="020B0604020202020204" pitchFamily="34" charset="0"/>
                <a:cs typeface="Arial" panose="020B0604020202020204" pitchFamily="34" charset="0"/>
              </a:rPr>
              <a:t>11. Reduce Risks</a:t>
            </a:r>
          </a:p>
          <a:p>
            <a:endParaRPr lang="en-GB" dirty="0"/>
          </a:p>
        </p:txBody>
      </p:sp>
      <p:sp>
        <p:nvSpPr>
          <p:cNvPr id="5" name="TextBox 4">
            <a:extLst>
              <a:ext uri="{FF2B5EF4-FFF2-40B4-BE49-F238E27FC236}">
                <a16:creationId xmlns:a16="http://schemas.microsoft.com/office/drawing/2014/main" id="{C13B21FB-3504-EDBD-ED2E-D95D376DE232}"/>
              </a:ext>
            </a:extLst>
          </p:cNvPr>
          <p:cNvSpPr txBox="1"/>
          <p:nvPr/>
        </p:nvSpPr>
        <p:spPr>
          <a:xfrm>
            <a:off x="5858933" y="1997839"/>
            <a:ext cx="6028267" cy="2862322"/>
          </a:xfrm>
          <a:prstGeom prst="rect">
            <a:avLst/>
          </a:prstGeom>
          <a:noFill/>
        </p:spPr>
        <p:txBody>
          <a:bodyPr wrap="square">
            <a:spAutoFit/>
          </a:bodyPr>
          <a:lstStyle/>
          <a:p>
            <a:r>
              <a:rPr lang="en-GB" u="sng" dirty="0">
                <a:latin typeface="Arial" panose="020B0604020202020204" pitchFamily="34" charset="0"/>
                <a:cs typeface="Arial" panose="020B0604020202020204" pitchFamily="34" charset="0"/>
              </a:rPr>
              <a:t>8 objectives </a:t>
            </a:r>
          </a:p>
          <a:p>
            <a:r>
              <a:rPr lang="en-GB" dirty="0">
                <a:latin typeface="Arial" panose="020B0604020202020204" pitchFamily="34" charset="0"/>
                <a:cs typeface="Arial" panose="020B0604020202020204" pitchFamily="34" charset="0"/>
              </a:rPr>
              <a:t>•	Target new customer</a:t>
            </a:r>
          </a:p>
          <a:p>
            <a:r>
              <a:rPr lang="en-GB" dirty="0">
                <a:latin typeface="Arial" panose="020B0604020202020204" pitchFamily="34" charset="0"/>
                <a:cs typeface="Arial" panose="020B0604020202020204" pitchFamily="34" charset="0"/>
              </a:rPr>
              <a:t>•	Build Brand Awareness </a:t>
            </a:r>
          </a:p>
          <a:p>
            <a:r>
              <a:rPr lang="en-GB" dirty="0">
                <a:latin typeface="Arial" panose="020B0604020202020204" pitchFamily="34" charset="0"/>
                <a:cs typeface="Arial" panose="020B0604020202020204" pitchFamily="34" charset="0"/>
              </a:rPr>
              <a:t>•	Launch new products or service </a:t>
            </a:r>
          </a:p>
          <a:p>
            <a:r>
              <a:rPr lang="en-GB" dirty="0">
                <a:latin typeface="Arial" panose="020B0604020202020204" pitchFamily="34" charset="0"/>
                <a:cs typeface="Arial" panose="020B0604020202020204" pitchFamily="34" charset="0"/>
              </a:rPr>
              <a:t>•	Enter new market internationally or locally</a:t>
            </a:r>
          </a:p>
          <a:p>
            <a:r>
              <a:rPr lang="en-GB" dirty="0">
                <a:latin typeface="Arial" panose="020B0604020202020204" pitchFamily="34" charset="0"/>
                <a:cs typeface="Arial" panose="020B0604020202020204" pitchFamily="34" charset="0"/>
              </a:rPr>
              <a:t>•	Enhance customer relationships</a:t>
            </a:r>
          </a:p>
          <a:p>
            <a:r>
              <a:rPr lang="en-GB" dirty="0">
                <a:latin typeface="Arial" panose="020B0604020202020204" pitchFamily="34" charset="0"/>
                <a:cs typeface="Arial" panose="020B0604020202020204" pitchFamily="34" charset="0"/>
              </a:rPr>
              <a:t>•	Increase profit </a:t>
            </a:r>
          </a:p>
          <a:p>
            <a:r>
              <a:rPr lang="en-GB" dirty="0">
                <a:latin typeface="Arial" panose="020B0604020202020204" pitchFamily="34" charset="0"/>
                <a:cs typeface="Arial" panose="020B0604020202020204" pitchFamily="34" charset="0"/>
              </a:rPr>
              <a:t>•	Finding out who my competition is</a:t>
            </a:r>
          </a:p>
          <a:p>
            <a:r>
              <a:rPr lang="en-GB" dirty="0">
                <a:latin typeface="Arial" panose="020B0604020202020204" pitchFamily="34" charset="0"/>
                <a:cs typeface="Arial" panose="020B0604020202020204" pitchFamily="34" charset="0"/>
              </a:rPr>
              <a:t>•	Knowing the rate and extent of completion and strength and weaknesses of other competitors.</a:t>
            </a:r>
          </a:p>
        </p:txBody>
      </p:sp>
    </p:spTree>
    <p:extLst>
      <p:ext uri="{BB962C8B-B14F-4D97-AF65-F5344CB8AC3E}">
        <p14:creationId xmlns:p14="http://schemas.microsoft.com/office/powerpoint/2010/main" val="23019375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B98925-0550-1AFB-C1DC-02792400F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C8880F-A9A5-6409-18D8-CCC44814E1B5}"/>
              </a:ext>
            </a:extLst>
          </p:cNvPr>
          <p:cNvSpPr>
            <a:spLocks noGrp="1"/>
          </p:cNvSpPr>
          <p:nvPr>
            <p:ph type="title"/>
          </p:nvPr>
        </p:nvSpPr>
        <p:spPr>
          <a:xfrm>
            <a:off x="327593" y="340661"/>
            <a:ext cx="7326472" cy="787897"/>
          </a:xfrm>
        </p:spPr>
        <p:txBody>
          <a:bodyPr vert="horz" wrap="square" lIns="91440" tIns="45720" rIns="91440" bIns="45720" rtlCol="0" anchor="b">
            <a:normAutofit/>
          </a:bodyPr>
          <a:lstStyle/>
          <a:p>
            <a:r>
              <a:rPr lang="en-US" sz="4000"/>
              <a:t>Website Development </a:t>
            </a:r>
          </a:p>
        </p:txBody>
      </p:sp>
      <p:pic>
        <p:nvPicPr>
          <p:cNvPr id="4" name="Content Placeholder 3" descr="A screenshot of a website&#10;&#10;AI-generated content may be incorrect.">
            <a:extLst>
              <a:ext uri="{FF2B5EF4-FFF2-40B4-BE49-F238E27FC236}">
                <a16:creationId xmlns:a16="http://schemas.microsoft.com/office/drawing/2014/main" id="{430A68D0-73AD-37F3-E50D-3F74933976B0}"/>
              </a:ext>
            </a:extLst>
          </p:cNvPr>
          <p:cNvPicPr>
            <a:picLocks noGrp="1" noChangeAspect="1"/>
          </p:cNvPicPr>
          <p:nvPr>
            <p:ph idx="1"/>
          </p:nvPr>
        </p:nvPicPr>
        <p:blipFill>
          <a:blip r:embed="rId2"/>
          <a:srcRect t="8731"/>
          <a:stretch>
            <a:fillRect/>
          </a:stretch>
        </p:blipFill>
        <p:spPr>
          <a:xfrm>
            <a:off x="20" y="1238596"/>
            <a:ext cx="12191979" cy="5619404"/>
          </a:xfrm>
          <a:prstGeom prst="rect">
            <a:avLst/>
          </a:prstGeom>
        </p:spPr>
      </p:pic>
    </p:spTree>
    <p:extLst>
      <p:ext uri="{BB962C8B-B14F-4D97-AF65-F5344CB8AC3E}">
        <p14:creationId xmlns:p14="http://schemas.microsoft.com/office/powerpoint/2010/main" val="28039856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B98925-0550-1AFB-C1DC-02792400F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screenshot of a website&#10;&#10;AI-generated content may be incorrect.">
            <a:extLst>
              <a:ext uri="{FF2B5EF4-FFF2-40B4-BE49-F238E27FC236}">
                <a16:creationId xmlns:a16="http://schemas.microsoft.com/office/drawing/2014/main" id="{179967B2-8F67-06D4-125A-12E3294693A7}"/>
              </a:ext>
            </a:extLst>
          </p:cNvPr>
          <p:cNvPicPr>
            <a:picLocks noGrp="1" noChangeAspect="1"/>
          </p:cNvPicPr>
          <p:nvPr>
            <p:ph idx="1"/>
          </p:nvPr>
        </p:nvPicPr>
        <p:blipFill>
          <a:blip r:embed="rId2"/>
          <a:srcRect t="7362" b="915"/>
          <a:stretch>
            <a:fillRect/>
          </a:stretch>
        </p:blipFill>
        <p:spPr>
          <a:xfrm>
            <a:off x="20" y="1238596"/>
            <a:ext cx="12191979" cy="5619404"/>
          </a:xfrm>
          <a:prstGeom prst="rect">
            <a:avLst/>
          </a:prstGeom>
        </p:spPr>
      </p:pic>
    </p:spTree>
    <p:extLst>
      <p:ext uri="{BB962C8B-B14F-4D97-AF65-F5344CB8AC3E}">
        <p14:creationId xmlns:p14="http://schemas.microsoft.com/office/powerpoint/2010/main" val="14753651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B98925-0550-1AFB-C1DC-02792400F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33CDC2-9C80-4EB5-CB9E-82B0DEDEE08B}"/>
              </a:ext>
            </a:extLst>
          </p:cNvPr>
          <p:cNvSpPr>
            <a:spLocks noGrp="1"/>
          </p:cNvSpPr>
          <p:nvPr>
            <p:ph type="title"/>
          </p:nvPr>
        </p:nvSpPr>
        <p:spPr>
          <a:xfrm>
            <a:off x="327593" y="340661"/>
            <a:ext cx="7326472" cy="787897"/>
          </a:xfrm>
        </p:spPr>
        <p:txBody>
          <a:bodyPr vert="horz" wrap="square" lIns="91440" tIns="45720" rIns="91440" bIns="45720" rtlCol="0" anchor="b">
            <a:normAutofit/>
          </a:bodyPr>
          <a:lstStyle/>
          <a:p>
            <a:endParaRPr lang="en-US" sz="4000"/>
          </a:p>
        </p:txBody>
      </p:sp>
      <p:pic>
        <p:nvPicPr>
          <p:cNvPr id="4" name="Content Placeholder 3" descr="A screenshot of a website&#10;&#10;AI-generated content may be incorrect.">
            <a:extLst>
              <a:ext uri="{FF2B5EF4-FFF2-40B4-BE49-F238E27FC236}">
                <a16:creationId xmlns:a16="http://schemas.microsoft.com/office/drawing/2014/main" id="{1EE0495A-80F8-BE49-C728-83920EA86C1F}"/>
              </a:ext>
            </a:extLst>
          </p:cNvPr>
          <p:cNvPicPr>
            <a:picLocks noGrp="1" noChangeAspect="1"/>
          </p:cNvPicPr>
          <p:nvPr>
            <p:ph idx="1"/>
          </p:nvPr>
        </p:nvPicPr>
        <p:blipFill>
          <a:blip r:embed="rId2"/>
          <a:srcRect t="34854"/>
          <a:stretch>
            <a:fillRect/>
          </a:stretch>
        </p:blipFill>
        <p:spPr>
          <a:xfrm>
            <a:off x="20" y="1238596"/>
            <a:ext cx="12191979" cy="5619404"/>
          </a:xfrm>
          <a:prstGeom prst="rect">
            <a:avLst/>
          </a:prstGeom>
        </p:spPr>
      </p:pic>
    </p:spTree>
    <p:extLst>
      <p:ext uri="{BB962C8B-B14F-4D97-AF65-F5344CB8AC3E}">
        <p14:creationId xmlns:p14="http://schemas.microsoft.com/office/powerpoint/2010/main" val="20561112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0B98925-0550-1AFB-C1DC-02792400F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
            <a:extLst>
              <a:ext uri="{FF2B5EF4-FFF2-40B4-BE49-F238E27FC236}">
                <a16:creationId xmlns:a16="http://schemas.microsoft.com/office/drawing/2014/main" id="{6479447F-55A1-73EE-5DC7-5A124F29E3FE}"/>
              </a:ext>
            </a:extLst>
          </p:cNvPr>
          <p:cNvSpPr>
            <a:spLocks noGrp="1"/>
          </p:cNvSpPr>
          <p:nvPr>
            <p:ph type="title"/>
          </p:nvPr>
        </p:nvSpPr>
        <p:spPr>
          <a:xfrm>
            <a:off x="327593" y="340661"/>
            <a:ext cx="7326472" cy="787897"/>
          </a:xfrm>
        </p:spPr>
        <p:txBody>
          <a:bodyPr vert="horz" wrap="square" lIns="91440" tIns="45720" rIns="91440" bIns="45720" rtlCol="0" anchor="b">
            <a:normAutofit/>
          </a:bodyPr>
          <a:lstStyle/>
          <a:p>
            <a:endParaRPr lang="en-US" sz="4000"/>
          </a:p>
        </p:txBody>
      </p:sp>
      <p:pic>
        <p:nvPicPr>
          <p:cNvPr id="4" name="Content Placeholder 3" descr="A screenshot of a website&#10;&#10;AI-generated content may be incorrect.">
            <a:extLst>
              <a:ext uri="{FF2B5EF4-FFF2-40B4-BE49-F238E27FC236}">
                <a16:creationId xmlns:a16="http://schemas.microsoft.com/office/drawing/2014/main" id="{D78DD308-85C3-4FAC-981A-FB6D0EA81892}"/>
              </a:ext>
            </a:extLst>
          </p:cNvPr>
          <p:cNvPicPr>
            <a:picLocks noGrp="1" noChangeAspect="1"/>
          </p:cNvPicPr>
          <p:nvPr>
            <p:ph idx="1"/>
          </p:nvPr>
        </p:nvPicPr>
        <p:blipFill>
          <a:blip r:embed="rId2"/>
          <a:srcRect l="1560" r="7858"/>
          <a:stretch>
            <a:fillRect/>
          </a:stretch>
        </p:blipFill>
        <p:spPr>
          <a:xfrm>
            <a:off x="20" y="1238596"/>
            <a:ext cx="12191979" cy="5619404"/>
          </a:xfrm>
          <a:prstGeom prst="rect">
            <a:avLst/>
          </a:prstGeom>
        </p:spPr>
      </p:pic>
    </p:spTree>
    <p:extLst>
      <p:ext uri="{BB962C8B-B14F-4D97-AF65-F5344CB8AC3E}">
        <p14:creationId xmlns:p14="http://schemas.microsoft.com/office/powerpoint/2010/main" val="7802086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B98925-0550-1AFB-C1DC-02792400F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screenshot of a computer&#10;&#10;AI-generated content may be incorrect.">
            <a:extLst>
              <a:ext uri="{FF2B5EF4-FFF2-40B4-BE49-F238E27FC236}">
                <a16:creationId xmlns:a16="http://schemas.microsoft.com/office/drawing/2014/main" id="{41D80FE8-7CAC-2C61-03B8-54C9DB99D468}"/>
              </a:ext>
            </a:extLst>
          </p:cNvPr>
          <p:cNvPicPr>
            <a:picLocks noGrp="1" noChangeAspect="1"/>
          </p:cNvPicPr>
          <p:nvPr>
            <p:ph idx="1"/>
          </p:nvPr>
        </p:nvPicPr>
        <p:blipFill>
          <a:blip r:embed="rId2"/>
          <a:srcRect r="9961"/>
          <a:stretch>
            <a:fillRect/>
          </a:stretch>
        </p:blipFill>
        <p:spPr>
          <a:xfrm>
            <a:off x="20" y="1238596"/>
            <a:ext cx="12191979" cy="5619404"/>
          </a:xfrm>
          <a:prstGeom prst="rect">
            <a:avLst/>
          </a:prstGeom>
        </p:spPr>
      </p:pic>
    </p:spTree>
    <p:extLst>
      <p:ext uri="{BB962C8B-B14F-4D97-AF65-F5344CB8AC3E}">
        <p14:creationId xmlns:p14="http://schemas.microsoft.com/office/powerpoint/2010/main" val="629648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B98925-0550-1AFB-C1DC-02792400F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5589EE2A-180E-127F-7090-087406E58E93}"/>
              </a:ext>
            </a:extLst>
          </p:cNvPr>
          <p:cNvPicPr>
            <a:picLocks noGrp="1" noChangeAspect="1"/>
          </p:cNvPicPr>
          <p:nvPr>
            <p:ph idx="1"/>
          </p:nvPr>
        </p:nvPicPr>
        <p:blipFill>
          <a:blip r:embed="rId2"/>
          <a:srcRect l="11045" r="1" b="1"/>
          <a:stretch>
            <a:fillRect/>
          </a:stretch>
        </p:blipFill>
        <p:spPr>
          <a:xfrm>
            <a:off x="20" y="1238596"/>
            <a:ext cx="12191979" cy="5619404"/>
          </a:xfrm>
          <a:prstGeom prst="rect">
            <a:avLst/>
          </a:prstGeom>
        </p:spPr>
      </p:pic>
    </p:spTree>
    <p:extLst>
      <p:ext uri="{BB962C8B-B14F-4D97-AF65-F5344CB8AC3E}">
        <p14:creationId xmlns:p14="http://schemas.microsoft.com/office/powerpoint/2010/main" val="39093524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22C622-A1F7-73AC-E635-58FE11040317}"/>
              </a:ext>
            </a:extLst>
          </p:cNvPr>
          <p:cNvSpPr>
            <a:spLocks noGrp="1"/>
          </p:cNvSpPr>
          <p:nvPr>
            <p:ph type="title"/>
          </p:nvPr>
        </p:nvSpPr>
        <p:spPr>
          <a:xfrm>
            <a:off x="612648" y="1114923"/>
            <a:ext cx="4621553" cy="1360728"/>
          </a:xfrm>
        </p:spPr>
        <p:txBody>
          <a:bodyPr anchor="b">
            <a:normAutofit/>
          </a:bodyPr>
          <a:lstStyle/>
          <a:p>
            <a:r>
              <a:rPr lang="en-GB" sz="3100"/>
              <a:t>Local Market Analysis — Swansea Market</a:t>
            </a:r>
          </a:p>
        </p:txBody>
      </p:sp>
      <p:sp>
        <p:nvSpPr>
          <p:cNvPr id="6" name="Content Placeholder 5">
            <a:extLst>
              <a:ext uri="{FF2B5EF4-FFF2-40B4-BE49-F238E27FC236}">
                <a16:creationId xmlns:a16="http://schemas.microsoft.com/office/drawing/2014/main" id="{76CE2589-87F5-BB60-BE72-666F9FC8E6A2}"/>
              </a:ext>
            </a:extLst>
          </p:cNvPr>
          <p:cNvSpPr>
            <a:spLocks noGrp="1"/>
          </p:cNvSpPr>
          <p:nvPr>
            <p:ph idx="1"/>
          </p:nvPr>
        </p:nvSpPr>
        <p:spPr>
          <a:xfrm>
            <a:off x="612648" y="2584058"/>
            <a:ext cx="4621553" cy="3159018"/>
          </a:xfrm>
        </p:spPr>
        <p:txBody>
          <a:bodyPr>
            <a:normAutofit/>
          </a:bodyPr>
          <a:lstStyle/>
          <a:p>
            <a:r>
              <a:rPr lang="en-GB" sz="1800"/>
              <a:t>When we look at Swansea specifically, it has around 300,000 residents and a big student population, which is a great target group. People here are active, thanks to the coast and outdoor activities, and there's strong tourist traffic in summer. All of this supports the idea that there’s a big market for a health-focused smoothie bar.</a:t>
            </a:r>
          </a:p>
        </p:txBody>
      </p:sp>
      <p:pic>
        <p:nvPicPr>
          <p:cNvPr id="4" name="Picture 3">
            <a:extLst>
              <a:ext uri="{FF2B5EF4-FFF2-40B4-BE49-F238E27FC236}">
                <a16:creationId xmlns:a16="http://schemas.microsoft.com/office/drawing/2014/main" id="{325DE5FF-FEEC-1307-BF8C-523FED0ABF81}"/>
              </a:ext>
            </a:extLst>
          </p:cNvPr>
          <p:cNvPicPr>
            <a:picLocks noChangeAspect="1"/>
          </p:cNvPicPr>
          <p:nvPr/>
        </p:nvPicPr>
        <p:blipFill>
          <a:blip r:embed="rId2"/>
          <a:stretch>
            <a:fillRect/>
          </a:stretch>
        </p:blipFill>
        <p:spPr>
          <a:xfrm>
            <a:off x="5691261" y="2546438"/>
            <a:ext cx="5837780" cy="1765123"/>
          </a:xfrm>
          <a:prstGeom prst="rect">
            <a:avLst/>
          </a:prstGeom>
        </p:spPr>
      </p:pic>
      <p:sp>
        <p:nvSpPr>
          <p:cNvPr id="8" name="TextBox 7">
            <a:extLst>
              <a:ext uri="{FF2B5EF4-FFF2-40B4-BE49-F238E27FC236}">
                <a16:creationId xmlns:a16="http://schemas.microsoft.com/office/drawing/2014/main" id="{E35B6AAA-4169-814C-0B28-58855BCA465D}"/>
              </a:ext>
            </a:extLst>
          </p:cNvPr>
          <p:cNvSpPr txBox="1"/>
          <p:nvPr/>
        </p:nvSpPr>
        <p:spPr>
          <a:xfrm>
            <a:off x="612648" y="5666817"/>
            <a:ext cx="6096000" cy="369332"/>
          </a:xfrm>
          <a:prstGeom prst="rect">
            <a:avLst/>
          </a:prstGeom>
          <a:noFill/>
        </p:spPr>
        <p:txBody>
          <a:bodyPr wrap="square">
            <a:spAutoFit/>
          </a:bodyPr>
          <a:lstStyle/>
          <a:p>
            <a:r>
              <a:rPr lang="en-GB" dirty="0"/>
              <a:t>Swansea Council (2023); University of Swansea (2024).</a:t>
            </a:r>
          </a:p>
        </p:txBody>
      </p:sp>
    </p:spTree>
    <p:extLst>
      <p:ext uri="{BB962C8B-B14F-4D97-AF65-F5344CB8AC3E}">
        <p14:creationId xmlns:p14="http://schemas.microsoft.com/office/powerpoint/2010/main" val="38820558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6B6E17-9F8E-52F7-0B04-E3C1A94FC7DA}"/>
              </a:ext>
            </a:extLst>
          </p:cNvPr>
          <p:cNvSpPr>
            <a:spLocks noGrp="1"/>
          </p:cNvSpPr>
          <p:nvPr>
            <p:ph type="title"/>
          </p:nvPr>
        </p:nvSpPr>
        <p:spPr>
          <a:xfrm>
            <a:off x="473500" y="481202"/>
            <a:ext cx="4621553" cy="1360728"/>
          </a:xfrm>
        </p:spPr>
        <p:txBody>
          <a:bodyPr anchor="b">
            <a:normAutofit/>
          </a:bodyPr>
          <a:lstStyle/>
          <a:p>
            <a:r>
              <a:rPr lang="en-GB" dirty="0"/>
              <a:t>Target Audience </a:t>
            </a:r>
          </a:p>
        </p:txBody>
      </p:sp>
      <p:sp>
        <p:nvSpPr>
          <p:cNvPr id="5" name="Rectangle 1">
            <a:extLst>
              <a:ext uri="{FF2B5EF4-FFF2-40B4-BE49-F238E27FC236}">
                <a16:creationId xmlns:a16="http://schemas.microsoft.com/office/drawing/2014/main" id="{EC7FAFA6-3A2C-B31A-7EAA-DA555B5FA265}"/>
              </a:ext>
            </a:extLst>
          </p:cNvPr>
          <p:cNvSpPr>
            <a:spLocks noGrp="1" noChangeArrowheads="1"/>
          </p:cNvSpPr>
          <p:nvPr>
            <p:ph idx="1"/>
          </p:nvPr>
        </p:nvSpPr>
        <p:spPr bwMode="auto">
          <a:xfrm>
            <a:off x="662959" y="2323132"/>
            <a:ext cx="4621553" cy="315901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dirty="0">
                <a:ln>
                  <a:noFill/>
                </a:ln>
                <a:effectLst/>
                <a:latin typeface="Arial" panose="020B0604020202020204" pitchFamily="34" charset="0"/>
              </a:rPr>
              <a:t>Age range: 15–40.</a:t>
            </a: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dirty="0">
                <a:ln>
                  <a:noFill/>
                </a:ln>
                <a:effectLst/>
                <a:latin typeface="Arial" panose="020B0604020202020204" pitchFamily="34" charset="0"/>
              </a:rPr>
              <a:t>Students, young professionals, and gym-goers.</a:t>
            </a: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dirty="0">
                <a:ln>
                  <a:noFill/>
                </a:ln>
                <a:effectLst/>
                <a:latin typeface="Arial" panose="020B0604020202020204" pitchFamily="34" charset="0"/>
              </a:rPr>
              <a:t>Value health, convenience, and quality.</a:t>
            </a: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dirty="0">
                <a:ln>
                  <a:noFill/>
                </a:ln>
                <a:effectLst/>
                <a:latin typeface="Arial" panose="020B0604020202020204" pitchFamily="34" charset="0"/>
              </a:rPr>
              <a:t>Willing to pay more for fresh, sustainable options.</a:t>
            </a:r>
          </a:p>
        </p:txBody>
      </p:sp>
      <p:pic>
        <p:nvPicPr>
          <p:cNvPr id="4" name="Picture 3">
            <a:extLst>
              <a:ext uri="{FF2B5EF4-FFF2-40B4-BE49-F238E27FC236}">
                <a16:creationId xmlns:a16="http://schemas.microsoft.com/office/drawing/2014/main" id="{57585D59-A4B0-D6DD-6A61-9A94417753B1}"/>
              </a:ext>
            </a:extLst>
          </p:cNvPr>
          <p:cNvPicPr>
            <a:picLocks noChangeAspect="1"/>
          </p:cNvPicPr>
          <p:nvPr/>
        </p:nvPicPr>
        <p:blipFill>
          <a:blip r:embed="rId2"/>
          <a:stretch>
            <a:fillRect/>
          </a:stretch>
        </p:blipFill>
        <p:spPr>
          <a:xfrm>
            <a:off x="5691261" y="2546438"/>
            <a:ext cx="5837780" cy="1765123"/>
          </a:xfrm>
          <a:prstGeom prst="rect">
            <a:avLst/>
          </a:prstGeom>
        </p:spPr>
      </p:pic>
      <p:sp>
        <p:nvSpPr>
          <p:cNvPr id="7" name="TextBox 6">
            <a:extLst>
              <a:ext uri="{FF2B5EF4-FFF2-40B4-BE49-F238E27FC236}">
                <a16:creationId xmlns:a16="http://schemas.microsoft.com/office/drawing/2014/main" id="{0E1E63E9-3771-812D-1E84-BECD600B630B}"/>
              </a:ext>
            </a:extLst>
          </p:cNvPr>
          <p:cNvSpPr txBox="1"/>
          <p:nvPr/>
        </p:nvSpPr>
        <p:spPr>
          <a:xfrm>
            <a:off x="3276530" y="5746540"/>
            <a:ext cx="6096000" cy="369332"/>
          </a:xfrm>
          <a:prstGeom prst="rect">
            <a:avLst/>
          </a:prstGeom>
          <a:noFill/>
        </p:spPr>
        <p:txBody>
          <a:bodyPr wrap="square">
            <a:spAutoFit/>
          </a:bodyPr>
          <a:lstStyle/>
          <a:p>
            <a:r>
              <a:rPr lang="en-GB" dirty="0"/>
              <a:t>Mintel (2024); British Nutrition Foundation (2024).</a:t>
            </a:r>
          </a:p>
        </p:txBody>
      </p:sp>
    </p:spTree>
    <p:extLst>
      <p:ext uri="{BB962C8B-B14F-4D97-AF65-F5344CB8AC3E}">
        <p14:creationId xmlns:p14="http://schemas.microsoft.com/office/powerpoint/2010/main" val="5669478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5A14613-C96C-F5FD-0593-24D7C0DA49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1D3918-1C0A-85C8-1BC8-DA2B05B9D42D}"/>
              </a:ext>
            </a:extLst>
          </p:cNvPr>
          <p:cNvSpPr>
            <a:spLocks noGrp="1"/>
          </p:cNvSpPr>
          <p:nvPr>
            <p:ph type="title"/>
          </p:nvPr>
        </p:nvSpPr>
        <p:spPr>
          <a:xfrm>
            <a:off x="719150" y="0"/>
            <a:ext cx="5237576" cy="1527048"/>
          </a:xfrm>
        </p:spPr>
        <p:txBody>
          <a:bodyPr anchor="b">
            <a:normAutofit/>
          </a:bodyPr>
          <a:lstStyle/>
          <a:p>
            <a:r>
              <a:rPr lang="en-GB" dirty="0"/>
              <a:t>Competitor Analysis </a:t>
            </a:r>
          </a:p>
        </p:txBody>
      </p:sp>
      <p:sp>
        <p:nvSpPr>
          <p:cNvPr id="6" name="Content Placeholder 5">
            <a:extLst>
              <a:ext uri="{FF2B5EF4-FFF2-40B4-BE49-F238E27FC236}">
                <a16:creationId xmlns:a16="http://schemas.microsoft.com/office/drawing/2014/main" id="{8126980A-745F-F2D7-E772-66B4BD02ECDC}"/>
              </a:ext>
            </a:extLst>
          </p:cNvPr>
          <p:cNvSpPr>
            <a:spLocks noGrp="1"/>
          </p:cNvSpPr>
          <p:nvPr>
            <p:ph idx="1"/>
          </p:nvPr>
        </p:nvSpPr>
        <p:spPr>
          <a:xfrm>
            <a:off x="8685071" y="5768186"/>
            <a:ext cx="3571286" cy="4084113"/>
          </a:xfrm>
        </p:spPr>
        <p:txBody>
          <a:bodyPr>
            <a:normAutofit/>
          </a:bodyPr>
          <a:lstStyle/>
          <a:p>
            <a:pPr marL="0" indent="0">
              <a:buNone/>
            </a:pPr>
            <a:r>
              <a:rPr lang="en-GB" sz="1800" dirty="0"/>
              <a:t>Mintel (2024); British Nutrition Foundation (2024).</a:t>
            </a:r>
          </a:p>
        </p:txBody>
      </p:sp>
      <p:pic>
        <p:nvPicPr>
          <p:cNvPr id="4" name="Picture 3">
            <a:extLst>
              <a:ext uri="{FF2B5EF4-FFF2-40B4-BE49-F238E27FC236}">
                <a16:creationId xmlns:a16="http://schemas.microsoft.com/office/drawing/2014/main" id="{EAA90EAB-A7AF-C7DB-C86F-AD49331BC449}"/>
              </a:ext>
            </a:extLst>
          </p:cNvPr>
          <p:cNvPicPr>
            <a:picLocks noChangeAspect="1"/>
          </p:cNvPicPr>
          <p:nvPr/>
        </p:nvPicPr>
        <p:blipFill>
          <a:blip r:embed="rId2"/>
          <a:stretch>
            <a:fillRect/>
          </a:stretch>
        </p:blipFill>
        <p:spPr>
          <a:xfrm>
            <a:off x="7639928" y="952243"/>
            <a:ext cx="4919650" cy="1487515"/>
          </a:xfrm>
          <a:prstGeom prst="rect">
            <a:avLst/>
          </a:prstGeom>
        </p:spPr>
      </p:pic>
      <p:pic>
        <p:nvPicPr>
          <p:cNvPr id="3" name="Picture 2">
            <a:extLst>
              <a:ext uri="{FF2B5EF4-FFF2-40B4-BE49-F238E27FC236}">
                <a16:creationId xmlns:a16="http://schemas.microsoft.com/office/drawing/2014/main" id="{B48D4EF5-3EAB-8C1B-5AB9-1E15529AB5BC}"/>
              </a:ext>
            </a:extLst>
          </p:cNvPr>
          <p:cNvPicPr>
            <a:picLocks noChangeAspect="1"/>
          </p:cNvPicPr>
          <p:nvPr/>
        </p:nvPicPr>
        <p:blipFill>
          <a:blip r:embed="rId3"/>
          <a:stretch>
            <a:fillRect/>
          </a:stretch>
        </p:blipFill>
        <p:spPr>
          <a:xfrm>
            <a:off x="8471672" y="2212848"/>
            <a:ext cx="3849042" cy="2896404"/>
          </a:xfrm>
          <a:prstGeom prst="rect">
            <a:avLst/>
          </a:prstGeom>
        </p:spPr>
      </p:pic>
      <p:graphicFrame>
        <p:nvGraphicFramePr>
          <p:cNvPr id="5" name="Table 4">
            <a:extLst>
              <a:ext uri="{FF2B5EF4-FFF2-40B4-BE49-F238E27FC236}">
                <a16:creationId xmlns:a16="http://schemas.microsoft.com/office/drawing/2014/main" id="{9C17729F-3A6C-1377-90E1-82FA43FA4F3E}"/>
              </a:ext>
            </a:extLst>
          </p:cNvPr>
          <p:cNvGraphicFramePr>
            <a:graphicFrameLocks noGrp="1"/>
          </p:cNvGraphicFramePr>
          <p:nvPr>
            <p:extLst>
              <p:ext uri="{D42A27DB-BD31-4B8C-83A1-F6EECF244321}">
                <p14:modId xmlns:p14="http://schemas.microsoft.com/office/powerpoint/2010/main" val="3297205613"/>
              </p:ext>
            </p:extLst>
          </p:nvPr>
        </p:nvGraphicFramePr>
        <p:xfrm>
          <a:off x="99299" y="1560649"/>
          <a:ext cx="7956501" cy="5308551"/>
        </p:xfrm>
        <a:graphic>
          <a:graphicData uri="http://schemas.openxmlformats.org/drawingml/2006/table">
            <a:tbl>
              <a:tblPr/>
              <a:tblGrid>
                <a:gridCol w="2652167">
                  <a:extLst>
                    <a:ext uri="{9D8B030D-6E8A-4147-A177-3AD203B41FA5}">
                      <a16:colId xmlns:a16="http://schemas.microsoft.com/office/drawing/2014/main" val="664388937"/>
                    </a:ext>
                  </a:extLst>
                </a:gridCol>
                <a:gridCol w="2652167">
                  <a:extLst>
                    <a:ext uri="{9D8B030D-6E8A-4147-A177-3AD203B41FA5}">
                      <a16:colId xmlns:a16="http://schemas.microsoft.com/office/drawing/2014/main" val="2399006533"/>
                    </a:ext>
                  </a:extLst>
                </a:gridCol>
                <a:gridCol w="2652167">
                  <a:extLst>
                    <a:ext uri="{9D8B030D-6E8A-4147-A177-3AD203B41FA5}">
                      <a16:colId xmlns:a16="http://schemas.microsoft.com/office/drawing/2014/main" val="1005327504"/>
                    </a:ext>
                  </a:extLst>
                </a:gridCol>
              </a:tblGrid>
              <a:tr h="293086">
                <a:tc>
                  <a:txBody>
                    <a:bodyPr/>
                    <a:lstStyle/>
                    <a:p>
                      <a:pPr>
                        <a:buNone/>
                      </a:pPr>
                      <a:r>
                        <a:rPr lang="en-GB" sz="1800" b="1" u="sng" dirty="0"/>
                        <a:t>Competitor</a:t>
                      </a:r>
                    </a:p>
                  </a:txBody>
                  <a:tcPr anchor="ctr">
                    <a:lnL>
                      <a:noFill/>
                    </a:lnL>
                    <a:lnR>
                      <a:noFill/>
                    </a:lnR>
                    <a:lnT>
                      <a:noFill/>
                    </a:lnT>
                    <a:lnB>
                      <a:noFill/>
                    </a:lnB>
                    <a:noFill/>
                  </a:tcPr>
                </a:tc>
                <a:tc>
                  <a:txBody>
                    <a:bodyPr/>
                    <a:lstStyle/>
                    <a:p>
                      <a:pPr>
                        <a:buNone/>
                      </a:pPr>
                      <a:r>
                        <a:rPr lang="en-GB" sz="1800" b="1" u="sng" dirty="0"/>
                        <a:t>Strengths</a:t>
                      </a:r>
                    </a:p>
                  </a:txBody>
                  <a:tcPr anchor="ctr">
                    <a:lnL>
                      <a:noFill/>
                    </a:lnL>
                    <a:lnR>
                      <a:noFill/>
                    </a:lnR>
                    <a:lnT>
                      <a:noFill/>
                    </a:lnT>
                    <a:lnB>
                      <a:noFill/>
                    </a:lnB>
                    <a:noFill/>
                  </a:tcPr>
                </a:tc>
                <a:tc>
                  <a:txBody>
                    <a:bodyPr/>
                    <a:lstStyle/>
                    <a:p>
                      <a:pPr>
                        <a:buNone/>
                      </a:pPr>
                      <a:r>
                        <a:rPr lang="en-GB" sz="1800" b="1" u="sng" dirty="0"/>
                        <a:t>Weaknesses</a:t>
                      </a:r>
                    </a:p>
                  </a:txBody>
                  <a:tcPr anchor="ctr">
                    <a:lnL>
                      <a:noFill/>
                    </a:lnL>
                    <a:lnR>
                      <a:noFill/>
                    </a:lnR>
                    <a:lnT>
                      <a:noFill/>
                    </a:lnT>
                    <a:lnB>
                      <a:noFill/>
                    </a:lnB>
                    <a:noFill/>
                  </a:tcPr>
                </a:tc>
                <a:extLst>
                  <a:ext uri="{0D108BD9-81ED-4DB2-BD59-A6C34878D82A}">
                    <a16:rowId xmlns:a16="http://schemas.microsoft.com/office/drawing/2014/main" val="2148317863"/>
                  </a:ext>
                </a:extLst>
              </a:tr>
              <a:tr h="899598">
                <a:tc>
                  <a:txBody>
                    <a:bodyPr/>
                    <a:lstStyle/>
                    <a:p>
                      <a:pPr>
                        <a:buNone/>
                      </a:pPr>
                      <a:r>
                        <a:rPr lang="en-GB" sz="1800" dirty="0"/>
                        <a:t>Big coffee chains</a:t>
                      </a:r>
                    </a:p>
                  </a:txBody>
                  <a:tcPr anchor="ctr">
                    <a:lnL>
                      <a:noFill/>
                    </a:lnL>
                    <a:lnR>
                      <a:noFill/>
                    </a:lnR>
                    <a:lnT>
                      <a:noFill/>
                    </a:lnT>
                    <a:lnB>
                      <a:noFill/>
                    </a:lnB>
                    <a:noFill/>
                  </a:tcPr>
                </a:tc>
                <a:tc>
                  <a:txBody>
                    <a:bodyPr/>
                    <a:lstStyle/>
                    <a:p>
                      <a:pPr>
                        <a:buNone/>
                      </a:pPr>
                      <a:r>
                        <a:rPr lang="en-GB" sz="1800" dirty="0"/>
                        <a:t>Strong brand, convenient locations</a:t>
                      </a:r>
                    </a:p>
                  </a:txBody>
                  <a:tcPr anchor="ctr">
                    <a:lnL>
                      <a:noFill/>
                    </a:lnL>
                    <a:lnR>
                      <a:noFill/>
                    </a:lnR>
                    <a:lnT>
                      <a:noFill/>
                    </a:lnT>
                    <a:lnB>
                      <a:noFill/>
                    </a:lnB>
                    <a:noFill/>
                  </a:tcPr>
                </a:tc>
                <a:tc>
                  <a:txBody>
                    <a:bodyPr/>
                    <a:lstStyle/>
                    <a:p>
                      <a:pPr>
                        <a:buNone/>
                      </a:pPr>
                      <a:r>
                        <a:rPr lang="en-GB" sz="1800" dirty="0"/>
                        <a:t>Limited smoothies, less health-focused, no customisation</a:t>
                      </a:r>
                    </a:p>
                  </a:txBody>
                  <a:tcPr anchor="ctr">
                    <a:lnL>
                      <a:noFill/>
                    </a:lnL>
                    <a:lnR>
                      <a:noFill/>
                    </a:lnR>
                    <a:lnT>
                      <a:noFill/>
                    </a:lnT>
                    <a:lnB>
                      <a:noFill/>
                    </a:lnB>
                    <a:noFill/>
                  </a:tcPr>
                </a:tc>
                <a:extLst>
                  <a:ext uri="{0D108BD9-81ED-4DB2-BD59-A6C34878D82A}">
                    <a16:rowId xmlns:a16="http://schemas.microsoft.com/office/drawing/2014/main" val="2951206237"/>
                  </a:ext>
                </a:extLst>
              </a:tr>
              <a:tr h="899598">
                <a:tc>
                  <a:txBody>
                    <a:bodyPr/>
                    <a:lstStyle/>
                    <a:p>
                      <a:pPr>
                        <a:buNone/>
                      </a:pPr>
                      <a:r>
                        <a:rPr lang="en-GB" sz="1800" dirty="0"/>
                        <a:t>Cafés</a:t>
                      </a:r>
                    </a:p>
                  </a:txBody>
                  <a:tcPr anchor="ctr">
                    <a:lnL>
                      <a:noFill/>
                    </a:lnL>
                    <a:lnR>
                      <a:noFill/>
                    </a:lnR>
                    <a:lnT>
                      <a:noFill/>
                    </a:lnT>
                    <a:lnB>
                      <a:noFill/>
                    </a:lnB>
                    <a:noFill/>
                  </a:tcPr>
                </a:tc>
                <a:tc>
                  <a:txBody>
                    <a:bodyPr/>
                    <a:lstStyle/>
                    <a:p>
                      <a:pPr>
                        <a:buNone/>
                      </a:pPr>
                      <a:r>
                        <a:rPr lang="en-GB" sz="1800" dirty="0"/>
                        <a:t>Community connection, relaxed atmosphere</a:t>
                      </a:r>
                    </a:p>
                  </a:txBody>
                  <a:tcPr anchor="ctr">
                    <a:lnL>
                      <a:noFill/>
                    </a:lnL>
                    <a:lnR>
                      <a:noFill/>
                    </a:lnR>
                    <a:lnT>
                      <a:noFill/>
                    </a:lnT>
                    <a:lnB>
                      <a:noFill/>
                    </a:lnB>
                    <a:noFill/>
                  </a:tcPr>
                </a:tc>
                <a:tc>
                  <a:txBody>
                    <a:bodyPr/>
                    <a:lstStyle/>
                    <a:p>
                      <a:pPr>
                        <a:buNone/>
                      </a:pPr>
                      <a:r>
                        <a:rPr lang="en-GB" sz="1800" dirty="0"/>
                        <a:t>Few smoothies, focus on coffee and cakes</a:t>
                      </a:r>
                    </a:p>
                  </a:txBody>
                  <a:tcPr anchor="ctr">
                    <a:lnL>
                      <a:noFill/>
                    </a:lnL>
                    <a:lnR>
                      <a:noFill/>
                    </a:lnR>
                    <a:lnT>
                      <a:noFill/>
                    </a:lnT>
                    <a:lnB>
                      <a:noFill/>
                    </a:lnB>
                    <a:noFill/>
                  </a:tcPr>
                </a:tc>
                <a:extLst>
                  <a:ext uri="{0D108BD9-81ED-4DB2-BD59-A6C34878D82A}">
                    <a16:rowId xmlns:a16="http://schemas.microsoft.com/office/drawing/2014/main" val="202515645"/>
                  </a:ext>
                </a:extLst>
              </a:tr>
              <a:tr h="691998">
                <a:tc>
                  <a:txBody>
                    <a:bodyPr/>
                    <a:lstStyle/>
                    <a:p>
                      <a:pPr>
                        <a:buNone/>
                      </a:pPr>
                      <a:r>
                        <a:rPr lang="en-GB" sz="1800" dirty="0"/>
                        <a:t>Smoothie Bars</a:t>
                      </a:r>
                    </a:p>
                  </a:txBody>
                  <a:tcPr anchor="ctr">
                    <a:lnL>
                      <a:noFill/>
                    </a:lnL>
                    <a:lnR>
                      <a:noFill/>
                    </a:lnR>
                    <a:lnT>
                      <a:noFill/>
                    </a:lnT>
                    <a:lnB>
                      <a:noFill/>
                    </a:lnB>
                    <a:noFill/>
                  </a:tcPr>
                </a:tc>
                <a:tc>
                  <a:txBody>
                    <a:bodyPr/>
                    <a:lstStyle/>
                    <a:p>
                      <a:pPr>
                        <a:buNone/>
                      </a:pPr>
                      <a:r>
                        <a:rPr lang="en-GB" sz="1800"/>
                        <a:t>Fresh ingredients, healthy appeal</a:t>
                      </a:r>
                    </a:p>
                  </a:txBody>
                  <a:tcPr anchor="ctr">
                    <a:lnL>
                      <a:noFill/>
                    </a:lnL>
                    <a:lnR>
                      <a:noFill/>
                    </a:lnR>
                    <a:lnT>
                      <a:noFill/>
                    </a:lnT>
                    <a:lnB>
                      <a:noFill/>
                    </a:lnB>
                    <a:noFill/>
                  </a:tcPr>
                </a:tc>
                <a:tc>
                  <a:txBody>
                    <a:bodyPr/>
                    <a:lstStyle/>
                    <a:p>
                      <a:pPr>
                        <a:buNone/>
                      </a:pPr>
                      <a:r>
                        <a:rPr lang="en-GB" sz="1800" dirty="0"/>
                        <a:t>Higher price, limited options, lower visibility</a:t>
                      </a:r>
                    </a:p>
                  </a:txBody>
                  <a:tcPr anchor="ctr">
                    <a:lnL>
                      <a:noFill/>
                    </a:lnL>
                    <a:lnR>
                      <a:noFill/>
                    </a:lnR>
                    <a:lnT>
                      <a:noFill/>
                    </a:lnT>
                    <a:lnB>
                      <a:noFill/>
                    </a:lnB>
                    <a:noFill/>
                  </a:tcPr>
                </a:tc>
                <a:extLst>
                  <a:ext uri="{0D108BD9-81ED-4DB2-BD59-A6C34878D82A}">
                    <a16:rowId xmlns:a16="http://schemas.microsoft.com/office/drawing/2014/main" val="2332924210"/>
                  </a:ext>
                </a:extLst>
              </a:tr>
              <a:tr h="1314796">
                <a:tc>
                  <a:txBody>
                    <a:bodyPr/>
                    <a:lstStyle/>
                    <a:p>
                      <a:pPr>
                        <a:buNone/>
                      </a:pPr>
                      <a:r>
                        <a:rPr lang="en-GB" sz="1800" b="1" dirty="0"/>
                        <a:t>Swansea Indoor Market stalls (current)</a:t>
                      </a:r>
                      <a:endParaRPr lang="en-GB" sz="1800" dirty="0"/>
                    </a:p>
                  </a:txBody>
                  <a:tcPr anchor="ctr">
                    <a:lnL>
                      <a:noFill/>
                    </a:lnL>
                    <a:lnR>
                      <a:noFill/>
                    </a:lnR>
                    <a:lnT>
                      <a:noFill/>
                    </a:lnT>
                    <a:lnB>
                      <a:noFill/>
                    </a:lnB>
                    <a:noFill/>
                  </a:tcPr>
                </a:tc>
                <a:tc>
                  <a:txBody>
                    <a:bodyPr/>
                    <a:lstStyle/>
                    <a:p>
                      <a:pPr>
                        <a:buNone/>
                      </a:pPr>
                      <a:r>
                        <a:rPr lang="en-GB" sz="1800"/>
                        <a:t>Local produce, strong footfall, local trust</a:t>
                      </a:r>
                    </a:p>
                  </a:txBody>
                  <a:tcPr anchor="ctr">
                    <a:lnL>
                      <a:noFill/>
                    </a:lnL>
                    <a:lnR>
                      <a:noFill/>
                    </a:lnR>
                    <a:lnT>
                      <a:noFill/>
                    </a:lnT>
                    <a:lnB>
                      <a:noFill/>
                    </a:lnB>
                    <a:noFill/>
                  </a:tcPr>
                </a:tc>
                <a:tc>
                  <a:txBody>
                    <a:bodyPr/>
                    <a:lstStyle/>
                    <a:p>
                      <a:pPr>
                        <a:buNone/>
                      </a:pPr>
                      <a:r>
                        <a:rPr lang="en-GB" sz="1800"/>
                        <a:t>Limited customisation, inconsistent opening, no smoothie-focused brand</a:t>
                      </a:r>
                    </a:p>
                  </a:txBody>
                  <a:tcPr anchor="ctr">
                    <a:lnL>
                      <a:noFill/>
                    </a:lnL>
                    <a:lnR>
                      <a:noFill/>
                    </a:lnR>
                    <a:lnT>
                      <a:noFill/>
                    </a:lnT>
                    <a:lnB>
                      <a:noFill/>
                    </a:lnB>
                    <a:noFill/>
                  </a:tcPr>
                </a:tc>
                <a:extLst>
                  <a:ext uri="{0D108BD9-81ED-4DB2-BD59-A6C34878D82A}">
                    <a16:rowId xmlns:a16="http://schemas.microsoft.com/office/drawing/2014/main" val="807499138"/>
                  </a:ext>
                </a:extLst>
              </a:tr>
              <a:tr h="1107197">
                <a:tc>
                  <a:txBody>
                    <a:bodyPr/>
                    <a:lstStyle/>
                    <a:p>
                      <a:pPr>
                        <a:buNone/>
                      </a:pPr>
                      <a:r>
                        <a:rPr lang="en-GB" sz="1800" b="1"/>
                        <a:t>Proposed smoothie stall (future)</a:t>
                      </a:r>
                      <a:endParaRPr lang="en-GB" sz="1800"/>
                    </a:p>
                  </a:txBody>
                  <a:tcPr anchor="ctr">
                    <a:lnL>
                      <a:noFill/>
                    </a:lnL>
                    <a:lnR>
                      <a:noFill/>
                    </a:lnR>
                    <a:lnT>
                      <a:noFill/>
                    </a:lnT>
                    <a:lnB>
                      <a:noFill/>
                    </a:lnB>
                    <a:noFill/>
                  </a:tcPr>
                </a:tc>
                <a:tc>
                  <a:txBody>
                    <a:bodyPr/>
                    <a:lstStyle/>
                    <a:p>
                      <a:pPr>
                        <a:buNone/>
                      </a:pPr>
                      <a:r>
                        <a:rPr lang="en-GB" sz="1800" dirty="0"/>
                        <a:t>Fresh local ingredients, full customisation, strong brand focus</a:t>
                      </a:r>
                    </a:p>
                  </a:txBody>
                  <a:tcPr anchor="ctr">
                    <a:lnL>
                      <a:noFill/>
                    </a:lnL>
                    <a:lnR>
                      <a:noFill/>
                    </a:lnR>
                    <a:lnT>
                      <a:noFill/>
                    </a:lnT>
                    <a:lnB>
                      <a:noFill/>
                    </a:lnB>
                    <a:noFill/>
                  </a:tcPr>
                </a:tc>
                <a:tc>
                  <a:txBody>
                    <a:bodyPr/>
                    <a:lstStyle/>
                    <a:p>
                      <a:pPr>
                        <a:buNone/>
                      </a:pPr>
                      <a:r>
                        <a:rPr lang="en-GB" sz="1800" dirty="0"/>
                        <a:t>Still new in market, requires clear marketing to stand out</a:t>
                      </a:r>
                    </a:p>
                  </a:txBody>
                  <a:tcPr anchor="ctr">
                    <a:lnL>
                      <a:noFill/>
                    </a:lnL>
                    <a:lnR>
                      <a:noFill/>
                    </a:lnR>
                    <a:lnT>
                      <a:noFill/>
                    </a:lnT>
                    <a:lnB>
                      <a:noFill/>
                    </a:lnB>
                    <a:noFill/>
                  </a:tcPr>
                </a:tc>
                <a:extLst>
                  <a:ext uri="{0D108BD9-81ED-4DB2-BD59-A6C34878D82A}">
                    <a16:rowId xmlns:a16="http://schemas.microsoft.com/office/drawing/2014/main" val="3976690609"/>
                  </a:ext>
                </a:extLst>
              </a:tr>
            </a:tbl>
          </a:graphicData>
        </a:graphic>
      </p:graphicFrame>
    </p:spTree>
    <p:extLst>
      <p:ext uri="{BB962C8B-B14F-4D97-AF65-F5344CB8AC3E}">
        <p14:creationId xmlns:p14="http://schemas.microsoft.com/office/powerpoint/2010/main" val="9195565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B65F7F7-2FCE-8F01-53DE-15C39342B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BAB85B-F235-E54C-397D-01556E2C2793}"/>
              </a:ext>
            </a:extLst>
          </p:cNvPr>
          <p:cNvSpPr>
            <a:spLocks noGrp="1"/>
          </p:cNvSpPr>
          <p:nvPr>
            <p:ph type="title"/>
          </p:nvPr>
        </p:nvSpPr>
        <p:spPr>
          <a:xfrm>
            <a:off x="1731821" y="501345"/>
            <a:ext cx="8728364" cy="689279"/>
          </a:xfrm>
        </p:spPr>
        <p:txBody>
          <a:bodyPr vert="horz" lIns="91440" tIns="45720" rIns="91440" bIns="45720" rtlCol="0" anchor="b">
            <a:normAutofit/>
          </a:bodyPr>
          <a:lstStyle/>
          <a:p>
            <a:pPr algn="ctr"/>
            <a:r>
              <a:rPr lang="en-US"/>
              <a:t>Cashflow Forecast 12-Months </a:t>
            </a:r>
          </a:p>
        </p:txBody>
      </p:sp>
      <p:pic>
        <p:nvPicPr>
          <p:cNvPr id="7" name="Content Placeholder 6" descr="A screenshot of a spreadsheet&#10;&#10;AI-generated content may be incorrect.">
            <a:extLst>
              <a:ext uri="{FF2B5EF4-FFF2-40B4-BE49-F238E27FC236}">
                <a16:creationId xmlns:a16="http://schemas.microsoft.com/office/drawing/2014/main" id="{9B137F4D-B14F-A4E7-B33B-8354AF2FBA15}"/>
              </a:ext>
            </a:extLst>
          </p:cNvPr>
          <p:cNvPicPr>
            <a:picLocks noGrp="1" noChangeAspect="1"/>
          </p:cNvPicPr>
          <p:nvPr>
            <p:ph idx="1"/>
          </p:nvPr>
        </p:nvPicPr>
        <p:blipFill>
          <a:blip r:embed="rId2"/>
          <a:stretch>
            <a:fillRect/>
          </a:stretch>
        </p:blipFill>
        <p:spPr>
          <a:xfrm>
            <a:off x="474693" y="1394233"/>
            <a:ext cx="11717307" cy="4962422"/>
          </a:xfrm>
          <a:prstGeom prst="rect">
            <a:avLst/>
          </a:prstGeom>
        </p:spPr>
      </p:pic>
    </p:spTree>
    <p:extLst>
      <p:ext uri="{BB962C8B-B14F-4D97-AF65-F5344CB8AC3E}">
        <p14:creationId xmlns:p14="http://schemas.microsoft.com/office/powerpoint/2010/main" val="39506044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5A14613-C96C-F5FD-0593-24D7C0DA49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8077A1-7E18-36C1-EA4E-BA47C7036A20}"/>
              </a:ext>
            </a:extLst>
          </p:cNvPr>
          <p:cNvSpPr>
            <a:spLocks noGrp="1"/>
          </p:cNvSpPr>
          <p:nvPr>
            <p:ph type="title"/>
          </p:nvPr>
        </p:nvSpPr>
        <p:spPr>
          <a:xfrm>
            <a:off x="619759" y="603504"/>
            <a:ext cx="5237576" cy="1527048"/>
          </a:xfrm>
        </p:spPr>
        <p:txBody>
          <a:bodyPr anchor="b">
            <a:normAutofit/>
          </a:bodyPr>
          <a:lstStyle/>
          <a:p>
            <a:r>
              <a:rPr lang="en-GB" dirty="0"/>
              <a:t>SMART</a:t>
            </a:r>
          </a:p>
        </p:txBody>
      </p:sp>
      <p:sp>
        <p:nvSpPr>
          <p:cNvPr id="3" name="Content Placeholder 2">
            <a:extLst>
              <a:ext uri="{FF2B5EF4-FFF2-40B4-BE49-F238E27FC236}">
                <a16:creationId xmlns:a16="http://schemas.microsoft.com/office/drawing/2014/main" id="{2C453CD3-4F33-1850-6E4F-C3F3CFED2062}"/>
              </a:ext>
            </a:extLst>
          </p:cNvPr>
          <p:cNvSpPr>
            <a:spLocks noGrp="1"/>
          </p:cNvSpPr>
          <p:nvPr>
            <p:ph idx="1"/>
          </p:nvPr>
        </p:nvSpPr>
        <p:spPr>
          <a:xfrm>
            <a:off x="619758" y="2212848"/>
            <a:ext cx="5237577" cy="4096512"/>
          </a:xfrm>
        </p:spPr>
        <p:txBody>
          <a:bodyPr>
            <a:normAutofit/>
          </a:bodyPr>
          <a:lstStyle/>
          <a:p>
            <a:pPr lvl="0"/>
            <a:r>
              <a:rPr lang="en-GB" sz="1800"/>
              <a:t>Launch in Swansea Market 2026 with at least 15 unique smoothie options.</a:t>
            </a:r>
          </a:p>
          <a:p>
            <a:pPr lvl="0"/>
            <a:r>
              <a:rPr lang="en-GB" sz="1800"/>
              <a:t>Achieve monthly sales of £15,000 by the end of year one.</a:t>
            </a:r>
          </a:p>
          <a:p>
            <a:pPr lvl="0"/>
            <a:r>
              <a:rPr lang="en-GB" sz="1800"/>
              <a:t>Partner with 5 local gyms and wellness centres within 18 months.</a:t>
            </a:r>
          </a:p>
          <a:p>
            <a:pPr lvl="0"/>
            <a:r>
              <a:rPr lang="en-GB" sz="1800"/>
              <a:t>Reach 5,000 Instagram followers by month six to build strong online presence.</a:t>
            </a:r>
          </a:p>
          <a:p>
            <a:endParaRPr lang="en-GB" sz="1800"/>
          </a:p>
        </p:txBody>
      </p:sp>
      <p:pic>
        <p:nvPicPr>
          <p:cNvPr id="4" name="Picture 3" descr="A black background with a black square&#10;&#10;AI-generated content may be incorrect.">
            <a:extLst>
              <a:ext uri="{FF2B5EF4-FFF2-40B4-BE49-F238E27FC236}">
                <a16:creationId xmlns:a16="http://schemas.microsoft.com/office/drawing/2014/main" id="{B9F2D481-ED1C-3E27-F9CD-B9C5D7FEA41E}"/>
              </a:ext>
            </a:extLst>
          </p:cNvPr>
          <p:cNvPicPr>
            <a:picLocks noChangeAspect="1"/>
          </p:cNvPicPr>
          <p:nvPr/>
        </p:nvPicPr>
        <p:blipFill>
          <a:blip r:embed="rId2"/>
          <a:stretch>
            <a:fillRect/>
          </a:stretch>
        </p:blipFill>
        <p:spPr>
          <a:xfrm>
            <a:off x="6834858" y="1828740"/>
            <a:ext cx="4919650" cy="1485662"/>
          </a:xfrm>
          <a:prstGeom prst="rect">
            <a:avLst/>
          </a:prstGeom>
        </p:spPr>
      </p:pic>
      <p:pic>
        <p:nvPicPr>
          <p:cNvPr id="5" name="Picture 4" descr="A close-up of several words&#10;&#10;AI-generated content may be incorrect.">
            <a:extLst>
              <a:ext uri="{FF2B5EF4-FFF2-40B4-BE49-F238E27FC236}">
                <a16:creationId xmlns:a16="http://schemas.microsoft.com/office/drawing/2014/main" id="{5FC4A4FE-6105-82B5-BFA8-987F0E5AED82}"/>
              </a:ext>
            </a:extLst>
          </p:cNvPr>
          <p:cNvPicPr>
            <a:picLocks noChangeAspect="1"/>
          </p:cNvPicPr>
          <p:nvPr/>
        </p:nvPicPr>
        <p:blipFill>
          <a:blip r:embed="rId3"/>
          <a:stretch>
            <a:fillRect/>
          </a:stretch>
        </p:blipFill>
        <p:spPr>
          <a:xfrm>
            <a:off x="6834858" y="3542235"/>
            <a:ext cx="4919652" cy="2066253"/>
          </a:xfrm>
          <a:prstGeom prst="rect">
            <a:avLst/>
          </a:prstGeom>
        </p:spPr>
      </p:pic>
    </p:spTree>
    <p:extLst>
      <p:ext uri="{BB962C8B-B14F-4D97-AF65-F5344CB8AC3E}">
        <p14:creationId xmlns:p14="http://schemas.microsoft.com/office/powerpoint/2010/main" val="30156135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F52FB1-73F5-8948-2B97-3DDECFB79047}"/>
              </a:ext>
            </a:extLst>
          </p:cNvPr>
          <p:cNvSpPr>
            <a:spLocks noGrp="1"/>
          </p:cNvSpPr>
          <p:nvPr>
            <p:ph type="title"/>
          </p:nvPr>
        </p:nvSpPr>
        <p:spPr>
          <a:xfrm>
            <a:off x="612648" y="1114923"/>
            <a:ext cx="4621553" cy="1360728"/>
          </a:xfrm>
        </p:spPr>
        <p:txBody>
          <a:bodyPr anchor="b">
            <a:normAutofit/>
          </a:bodyPr>
          <a:lstStyle/>
          <a:p>
            <a:r>
              <a:rPr lang="en-GB" dirty="0"/>
              <a:t>SWOT Analysis </a:t>
            </a:r>
          </a:p>
        </p:txBody>
      </p:sp>
      <p:sp>
        <p:nvSpPr>
          <p:cNvPr id="5" name="Rectangle 1">
            <a:extLst>
              <a:ext uri="{FF2B5EF4-FFF2-40B4-BE49-F238E27FC236}">
                <a16:creationId xmlns:a16="http://schemas.microsoft.com/office/drawing/2014/main" id="{F0CADC68-CCD3-2AAC-336F-B81D24BE2FD7}"/>
              </a:ext>
            </a:extLst>
          </p:cNvPr>
          <p:cNvSpPr>
            <a:spLocks noGrp="1" noChangeArrowheads="1"/>
          </p:cNvSpPr>
          <p:nvPr>
            <p:ph idx="1"/>
          </p:nvPr>
        </p:nvSpPr>
        <p:spPr bwMode="auto">
          <a:xfrm>
            <a:off x="612648" y="2584058"/>
            <a:ext cx="4621553" cy="315901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dirty="0">
                <a:ln>
                  <a:noFill/>
                </a:ln>
                <a:effectLst/>
                <a:latin typeface="Arial" panose="020B0604020202020204" pitchFamily="34" charset="0"/>
              </a:rPr>
              <a:t>Strengths: Fresh, customizable menu; local ingredients; health focus.</a:t>
            </a: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dirty="0">
                <a:ln>
                  <a:noFill/>
                </a:ln>
                <a:effectLst/>
                <a:latin typeface="Arial" panose="020B0604020202020204" pitchFamily="34" charset="0"/>
              </a:rPr>
              <a:t>Weaknesses: New brand; no initial awareness.</a:t>
            </a: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dirty="0">
                <a:ln>
                  <a:noFill/>
                </a:ln>
                <a:effectLst/>
                <a:latin typeface="Arial" panose="020B0604020202020204" pitchFamily="34" charset="0"/>
              </a:rPr>
              <a:t>Opportunities: Health trends; partnerships with gyms &amp; universities.</a:t>
            </a: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dirty="0">
                <a:ln>
                  <a:noFill/>
                </a:ln>
                <a:effectLst/>
                <a:latin typeface="Arial" panose="020B0604020202020204" pitchFamily="34" charset="0"/>
              </a:rPr>
              <a:t>Threats: Big coffee chains; seasonal fluctuations.</a:t>
            </a:r>
          </a:p>
        </p:txBody>
      </p:sp>
      <p:pic>
        <p:nvPicPr>
          <p:cNvPr id="4" name="Picture 3">
            <a:extLst>
              <a:ext uri="{FF2B5EF4-FFF2-40B4-BE49-F238E27FC236}">
                <a16:creationId xmlns:a16="http://schemas.microsoft.com/office/drawing/2014/main" id="{08E69CB0-049B-A8A4-972E-12EBE147474E}"/>
              </a:ext>
            </a:extLst>
          </p:cNvPr>
          <p:cNvPicPr>
            <a:picLocks noChangeAspect="1"/>
          </p:cNvPicPr>
          <p:nvPr/>
        </p:nvPicPr>
        <p:blipFill>
          <a:blip r:embed="rId2"/>
          <a:stretch>
            <a:fillRect/>
          </a:stretch>
        </p:blipFill>
        <p:spPr>
          <a:xfrm>
            <a:off x="3217333" y="108408"/>
            <a:ext cx="5837780" cy="1765123"/>
          </a:xfrm>
          <a:prstGeom prst="rect">
            <a:avLst/>
          </a:prstGeom>
        </p:spPr>
      </p:pic>
      <p:sp>
        <p:nvSpPr>
          <p:cNvPr id="7" name="TextBox 6">
            <a:extLst>
              <a:ext uri="{FF2B5EF4-FFF2-40B4-BE49-F238E27FC236}">
                <a16:creationId xmlns:a16="http://schemas.microsoft.com/office/drawing/2014/main" id="{D511F5C5-8AF6-1C29-9647-773A7C8F4906}"/>
              </a:ext>
            </a:extLst>
          </p:cNvPr>
          <p:cNvSpPr txBox="1"/>
          <p:nvPr/>
        </p:nvSpPr>
        <p:spPr>
          <a:xfrm>
            <a:off x="3217333" y="6115872"/>
            <a:ext cx="6096000" cy="369332"/>
          </a:xfrm>
          <a:prstGeom prst="rect">
            <a:avLst/>
          </a:prstGeom>
          <a:noFill/>
        </p:spPr>
        <p:txBody>
          <a:bodyPr wrap="square">
            <a:spAutoFit/>
          </a:bodyPr>
          <a:lstStyle/>
          <a:p>
            <a:r>
              <a:rPr lang="en-GB" dirty="0"/>
              <a:t>Mintel (2024); British Nutrition Foundation (2024).</a:t>
            </a:r>
          </a:p>
        </p:txBody>
      </p:sp>
      <p:pic>
        <p:nvPicPr>
          <p:cNvPr id="3" name="Picture 2">
            <a:extLst>
              <a:ext uri="{FF2B5EF4-FFF2-40B4-BE49-F238E27FC236}">
                <a16:creationId xmlns:a16="http://schemas.microsoft.com/office/drawing/2014/main" id="{E2812F56-28E5-039E-E523-696C3BACE069}"/>
              </a:ext>
            </a:extLst>
          </p:cNvPr>
          <p:cNvPicPr>
            <a:picLocks noChangeAspect="1"/>
          </p:cNvPicPr>
          <p:nvPr/>
        </p:nvPicPr>
        <p:blipFill>
          <a:blip r:embed="rId3"/>
          <a:stretch>
            <a:fillRect/>
          </a:stretch>
        </p:blipFill>
        <p:spPr>
          <a:xfrm>
            <a:off x="5970104" y="3499788"/>
            <a:ext cx="5756328" cy="1765124"/>
          </a:xfrm>
          <a:prstGeom prst="rect">
            <a:avLst/>
          </a:prstGeom>
        </p:spPr>
      </p:pic>
    </p:spTree>
    <p:extLst>
      <p:ext uri="{BB962C8B-B14F-4D97-AF65-F5344CB8AC3E}">
        <p14:creationId xmlns:p14="http://schemas.microsoft.com/office/powerpoint/2010/main" val="34182568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0EE0E09-FEE7-8342-81DF-01FBC0795BC2}"/>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7EBA1F-BE28-54A9-A856-6F91C49B0254}"/>
              </a:ext>
            </a:extLst>
          </p:cNvPr>
          <p:cNvSpPr>
            <a:spLocks noGrp="1"/>
          </p:cNvSpPr>
          <p:nvPr>
            <p:ph type="title"/>
          </p:nvPr>
        </p:nvSpPr>
        <p:spPr>
          <a:xfrm>
            <a:off x="612648" y="1114923"/>
            <a:ext cx="4621553" cy="1360728"/>
          </a:xfrm>
        </p:spPr>
        <p:txBody>
          <a:bodyPr anchor="b">
            <a:normAutofit/>
          </a:bodyPr>
          <a:lstStyle/>
          <a:p>
            <a:r>
              <a:rPr lang="en-GB" dirty="0"/>
              <a:t>Market trends &amp; Insights </a:t>
            </a:r>
          </a:p>
        </p:txBody>
      </p:sp>
      <p:sp>
        <p:nvSpPr>
          <p:cNvPr id="5" name="Rectangle 1">
            <a:extLst>
              <a:ext uri="{FF2B5EF4-FFF2-40B4-BE49-F238E27FC236}">
                <a16:creationId xmlns:a16="http://schemas.microsoft.com/office/drawing/2014/main" id="{B53EFD1F-1936-0BE0-ED67-EBEC6373328B}"/>
              </a:ext>
            </a:extLst>
          </p:cNvPr>
          <p:cNvSpPr>
            <a:spLocks noGrp="1" noChangeArrowheads="1"/>
          </p:cNvSpPr>
          <p:nvPr>
            <p:ph idx="1"/>
          </p:nvPr>
        </p:nvSpPr>
        <p:spPr bwMode="auto">
          <a:xfrm>
            <a:off x="612648" y="2584058"/>
            <a:ext cx="4621553" cy="315901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dirty="0">
                <a:ln>
                  <a:noFill/>
                </a:ln>
                <a:effectLst/>
                <a:latin typeface="Arial" panose="020B0604020202020204" pitchFamily="34" charset="0"/>
              </a:rPr>
              <a:t>Growth in plant-based diets.</a:t>
            </a: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dirty="0">
                <a:ln>
                  <a:noFill/>
                </a:ln>
                <a:effectLst/>
                <a:latin typeface="Arial" panose="020B0604020202020204" pitchFamily="34" charset="0"/>
              </a:rPr>
              <a:t>Interest in eco-friendly packaging and sustainability.</a:t>
            </a: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dirty="0">
                <a:ln>
                  <a:noFill/>
                </a:ln>
                <a:effectLst/>
                <a:latin typeface="Arial" panose="020B0604020202020204" pitchFamily="34" charset="0"/>
              </a:rPr>
              <a:t>Demand for low-sugar and high-protein options.</a:t>
            </a: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dirty="0">
                <a:ln>
                  <a:noFill/>
                </a:ln>
                <a:effectLst/>
                <a:latin typeface="Arial" panose="020B0604020202020204" pitchFamily="34" charset="0"/>
              </a:rPr>
              <a:t>Food seen as part of an overall healthy lifestyle.</a:t>
            </a:r>
          </a:p>
        </p:txBody>
      </p:sp>
      <p:pic>
        <p:nvPicPr>
          <p:cNvPr id="4" name="Picture 3">
            <a:extLst>
              <a:ext uri="{FF2B5EF4-FFF2-40B4-BE49-F238E27FC236}">
                <a16:creationId xmlns:a16="http://schemas.microsoft.com/office/drawing/2014/main" id="{F435CDDC-252D-725A-C6B2-44A1A5B0F7C5}"/>
              </a:ext>
            </a:extLst>
          </p:cNvPr>
          <p:cNvPicPr>
            <a:picLocks noChangeAspect="1"/>
          </p:cNvPicPr>
          <p:nvPr/>
        </p:nvPicPr>
        <p:blipFill>
          <a:blip r:embed="rId2"/>
          <a:stretch>
            <a:fillRect/>
          </a:stretch>
        </p:blipFill>
        <p:spPr>
          <a:xfrm>
            <a:off x="5691261" y="2546438"/>
            <a:ext cx="5837780" cy="1765123"/>
          </a:xfrm>
          <a:prstGeom prst="rect">
            <a:avLst/>
          </a:prstGeom>
        </p:spPr>
      </p:pic>
      <p:sp>
        <p:nvSpPr>
          <p:cNvPr id="7" name="TextBox 6">
            <a:extLst>
              <a:ext uri="{FF2B5EF4-FFF2-40B4-BE49-F238E27FC236}">
                <a16:creationId xmlns:a16="http://schemas.microsoft.com/office/drawing/2014/main" id="{8159C106-9B90-939E-197C-4628947E1F2F}"/>
              </a:ext>
            </a:extLst>
          </p:cNvPr>
          <p:cNvSpPr txBox="1"/>
          <p:nvPr/>
        </p:nvSpPr>
        <p:spPr>
          <a:xfrm>
            <a:off x="3048000" y="5482151"/>
            <a:ext cx="6096000" cy="369332"/>
          </a:xfrm>
          <a:prstGeom prst="rect">
            <a:avLst/>
          </a:prstGeom>
          <a:noFill/>
        </p:spPr>
        <p:txBody>
          <a:bodyPr wrap="square">
            <a:spAutoFit/>
          </a:bodyPr>
          <a:lstStyle/>
          <a:p>
            <a:r>
              <a:rPr lang="en-GB" dirty="0"/>
              <a:t>British Nutrition Foundation (2024); NHS (2024).</a:t>
            </a:r>
          </a:p>
        </p:txBody>
      </p:sp>
    </p:spTree>
    <p:extLst>
      <p:ext uri="{BB962C8B-B14F-4D97-AF65-F5344CB8AC3E}">
        <p14:creationId xmlns:p14="http://schemas.microsoft.com/office/powerpoint/2010/main" val="19966885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A5A14613-C96C-F5FD-0593-24D7C0DA49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8C3CBA-F7C3-A78D-FE05-733648AD76F7}"/>
              </a:ext>
            </a:extLst>
          </p:cNvPr>
          <p:cNvSpPr>
            <a:spLocks noGrp="1"/>
          </p:cNvSpPr>
          <p:nvPr>
            <p:ph type="title"/>
          </p:nvPr>
        </p:nvSpPr>
        <p:spPr>
          <a:xfrm>
            <a:off x="619759" y="603504"/>
            <a:ext cx="5237576" cy="1527048"/>
          </a:xfrm>
        </p:spPr>
        <p:txBody>
          <a:bodyPr anchor="b">
            <a:normAutofit/>
          </a:bodyPr>
          <a:lstStyle/>
          <a:p>
            <a:r>
              <a:rPr lang="en-GB" dirty="0"/>
              <a:t>Customer Survey Highlights </a:t>
            </a:r>
          </a:p>
        </p:txBody>
      </p:sp>
      <p:sp>
        <p:nvSpPr>
          <p:cNvPr id="4" name="Rectangle 1">
            <a:extLst>
              <a:ext uri="{FF2B5EF4-FFF2-40B4-BE49-F238E27FC236}">
                <a16:creationId xmlns:a16="http://schemas.microsoft.com/office/drawing/2014/main" id="{62F5920A-8108-9F20-D5B2-049E6B8E7DEF}"/>
              </a:ext>
            </a:extLst>
          </p:cNvPr>
          <p:cNvSpPr>
            <a:spLocks noGrp="1" noChangeArrowheads="1"/>
          </p:cNvSpPr>
          <p:nvPr>
            <p:ph idx="1"/>
          </p:nvPr>
        </p:nvSpPr>
        <p:spPr bwMode="auto">
          <a:xfrm>
            <a:off x="619758" y="2212848"/>
            <a:ext cx="5237577" cy="409651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a:ln>
                  <a:noFill/>
                </a:ln>
                <a:effectLst/>
                <a:latin typeface="Arial" panose="020B0604020202020204" pitchFamily="34" charset="0"/>
              </a:rPr>
              <a:t>Survey emailed to students and teachers in Swansea to get feedback.</a:t>
            </a: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a:ln>
                  <a:noFill/>
                </a:ln>
                <a:effectLst/>
                <a:latin typeface="Arial" panose="020B0604020202020204" pitchFamily="34" charset="0"/>
              </a:rPr>
              <a:t>Included closed questions like: </a:t>
            </a:r>
            <a:r>
              <a:rPr kumimoji="0" lang="en-US" altLang="en-US" sz="1800" b="0" i="1" u="none" strike="noStrike" cap="none" normalizeH="0" baseline="0">
                <a:ln>
                  <a:noFill/>
                </a:ln>
                <a:effectLst/>
                <a:latin typeface="Arial" panose="020B0604020202020204" pitchFamily="34" charset="0"/>
              </a:rPr>
              <a:t>When are you most likely to buy smoothies?</a:t>
            </a:r>
            <a:endParaRPr kumimoji="0" lang="en-US" altLang="en-US" sz="1800"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a:ln>
                  <a:noFill/>
                </a:ln>
                <a:effectLst/>
                <a:latin typeface="Arial" panose="020B0604020202020204" pitchFamily="34" charset="0"/>
              </a:rPr>
              <a:t>Included open questions like: </a:t>
            </a:r>
            <a:r>
              <a:rPr kumimoji="0" lang="en-US" altLang="en-US" sz="1800" b="0" i="1" u="none" strike="noStrike" cap="none" normalizeH="0" baseline="0">
                <a:ln>
                  <a:noFill/>
                </a:ln>
                <a:effectLst/>
                <a:latin typeface="Arial" panose="020B0604020202020204" pitchFamily="34" charset="0"/>
              </a:rPr>
              <a:t>What would make you return regularly to a smoothie bar?</a:t>
            </a:r>
            <a:endParaRPr kumimoji="0" lang="en-US" altLang="en-US" sz="1800"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None/>
              <a:tabLst/>
            </a:pPr>
            <a:endParaRPr kumimoji="0" lang="en-US" altLang="en-US" sz="1800" b="0" i="0" u="none" strike="noStrike" cap="none" normalizeH="0" baseline="0">
              <a:ln>
                <a:noFill/>
              </a:ln>
              <a:effectLst/>
              <a:latin typeface="Arial" panose="020B0604020202020204" pitchFamily="34" charset="0"/>
            </a:endParaRPr>
          </a:p>
        </p:txBody>
      </p:sp>
      <p:pic>
        <p:nvPicPr>
          <p:cNvPr id="5" name="Picture 4" descr="A black background with a black square&#10;&#10;AI-generated content may be incorrect.">
            <a:extLst>
              <a:ext uri="{FF2B5EF4-FFF2-40B4-BE49-F238E27FC236}">
                <a16:creationId xmlns:a16="http://schemas.microsoft.com/office/drawing/2014/main" id="{012C027E-FDBF-8C8C-DA57-73E6AE7006B7}"/>
              </a:ext>
            </a:extLst>
          </p:cNvPr>
          <p:cNvPicPr>
            <a:picLocks noChangeAspect="1"/>
          </p:cNvPicPr>
          <p:nvPr/>
        </p:nvPicPr>
        <p:blipFill>
          <a:blip r:embed="rId2"/>
          <a:stretch>
            <a:fillRect/>
          </a:stretch>
        </p:blipFill>
        <p:spPr>
          <a:xfrm>
            <a:off x="6834858" y="1826886"/>
            <a:ext cx="4919650" cy="1487515"/>
          </a:xfrm>
          <a:prstGeom prst="rect">
            <a:avLst/>
          </a:prstGeom>
        </p:spPr>
      </p:pic>
      <p:pic>
        <p:nvPicPr>
          <p:cNvPr id="6" name="Picture 5" descr="A screenshot of a menu&#10;&#10;AI-generated content may be incorrect.">
            <a:extLst>
              <a:ext uri="{FF2B5EF4-FFF2-40B4-BE49-F238E27FC236}">
                <a16:creationId xmlns:a16="http://schemas.microsoft.com/office/drawing/2014/main" id="{28BFD65F-CD95-BECA-6C7B-450BEBB70247}"/>
              </a:ext>
            </a:extLst>
          </p:cNvPr>
          <p:cNvPicPr>
            <a:picLocks noChangeAspect="1"/>
          </p:cNvPicPr>
          <p:nvPr/>
        </p:nvPicPr>
        <p:blipFill>
          <a:blip r:embed="rId3"/>
          <a:stretch>
            <a:fillRect/>
          </a:stretch>
        </p:blipFill>
        <p:spPr>
          <a:xfrm>
            <a:off x="6834858" y="3542235"/>
            <a:ext cx="4919652" cy="2287638"/>
          </a:xfrm>
          <a:prstGeom prst="rect">
            <a:avLst/>
          </a:prstGeom>
        </p:spPr>
      </p:pic>
    </p:spTree>
    <p:extLst>
      <p:ext uri="{BB962C8B-B14F-4D97-AF65-F5344CB8AC3E}">
        <p14:creationId xmlns:p14="http://schemas.microsoft.com/office/powerpoint/2010/main" val="42689904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F3E6F82-836B-858F-ADED-19E9A71A00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40CA93-BFC2-DAD2-49DD-F324B2B2C36F}"/>
              </a:ext>
            </a:extLst>
          </p:cNvPr>
          <p:cNvSpPr>
            <a:spLocks noGrp="1"/>
          </p:cNvSpPr>
          <p:nvPr>
            <p:ph type="title"/>
          </p:nvPr>
        </p:nvSpPr>
        <p:spPr>
          <a:xfrm>
            <a:off x="1729740" y="454924"/>
            <a:ext cx="8732520" cy="905256"/>
          </a:xfrm>
        </p:spPr>
        <p:txBody>
          <a:bodyPr vert="horz" lIns="91440" tIns="45720" rIns="91440" bIns="45720" rtlCol="0" anchor="b">
            <a:normAutofit/>
          </a:bodyPr>
          <a:lstStyle/>
          <a:p>
            <a:pPr algn="ctr"/>
            <a:r>
              <a:rPr lang="en-US" sz="4400" dirty="0"/>
              <a:t>Survey Questions</a:t>
            </a:r>
          </a:p>
        </p:txBody>
      </p:sp>
      <p:pic>
        <p:nvPicPr>
          <p:cNvPr id="5" name="Picture 4" descr="A screenshot of a graph&#10;&#10;AI-generated content may be incorrect.">
            <a:extLst>
              <a:ext uri="{FF2B5EF4-FFF2-40B4-BE49-F238E27FC236}">
                <a16:creationId xmlns:a16="http://schemas.microsoft.com/office/drawing/2014/main" id="{98AB0D04-27B5-E802-4481-9EF565ABD04C}"/>
              </a:ext>
            </a:extLst>
          </p:cNvPr>
          <p:cNvPicPr>
            <a:picLocks noChangeAspect="1"/>
          </p:cNvPicPr>
          <p:nvPr/>
        </p:nvPicPr>
        <p:blipFill>
          <a:blip r:embed="rId2"/>
          <a:stretch>
            <a:fillRect/>
          </a:stretch>
        </p:blipFill>
        <p:spPr>
          <a:xfrm>
            <a:off x="1590238" y="2362952"/>
            <a:ext cx="4389119" cy="3840480"/>
          </a:xfrm>
          <a:prstGeom prst="rect">
            <a:avLst/>
          </a:prstGeom>
        </p:spPr>
      </p:pic>
      <p:pic>
        <p:nvPicPr>
          <p:cNvPr id="4" name="Content Placeholder 3" descr="A screenshot of a graph&#10;&#10;AI-generated content may be incorrect.">
            <a:extLst>
              <a:ext uri="{FF2B5EF4-FFF2-40B4-BE49-F238E27FC236}">
                <a16:creationId xmlns:a16="http://schemas.microsoft.com/office/drawing/2014/main" id="{06C04C93-2022-2232-C030-6AB04BEFF6C4}"/>
              </a:ext>
            </a:extLst>
          </p:cNvPr>
          <p:cNvPicPr>
            <a:picLocks noGrp="1" noChangeAspect="1"/>
          </p:cNvPicPr>
          <p:nvPr>
            <p:ph idx="1"/>
          </p:nvPr>
        </p:nvPicPr>
        <p:blipFill>
          <a:blip r:embed="rId3"/>
          <a:stretch>
            <a:fillRect/>
          </a:stretch>
        </p:blipFill>
        <p:spPr>
          <a:xfrm>
            <a:off x="6210024" y="2362952"/>
            <a:ext cx="5625723" cy="2587832"/>
          </a:xfrm>
          <a:prstGeom prst="rect">
            <a:avLst/>
          </a:prstGeom>
        </p:spPr>
      </p:pic>
    </p:spTree>
    <p:extLst>
      <p:ext uri="{BB962C8B-B14F-4D97-AF65-F5344CB8AC3E}">
        <p14:creationId xmlns:p14="http://schemas.microsoft.com/office/powerpoint/2010/main" val="30840206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83614-9C2F-EEFF-A51D-9362552AF605}"/>
              </a:ext>
            </a:extLst>
          </p:cNvPr>
          <p:cNvSpPr>
            <a:spLocks noGrp="1"/>
          </p:cNvSpPr>
          <p:nvPr>
            <p:ph type="title"/>
          </p:nvPr>
        </p:nvSpPr>
        <p:spPr/>
        <p:txBody>
          <a:bodyPr/>
          <a:lstStyle/>
          <a:p>
            <a:r>
              <a:rPr lang="en-GB" dirty="0"/>
              <a:t>Opportunities &amp; Next steps </a:t>
            </a:r>
          </a:p>
        </p:txBody>
      </p:sp>
      <p:sp>
        <p:nvSpPr>
          <p:cNvPr id="4" name="Rectangle 1">
            <a:extLst>
              <a:ext uri="{FF2B5EF4-FFF2-40B4-BE49-F238E27FC236}">
                <a16:creationId xmlns:a16="http://schemas.microsoft.com/office/drawing/2014/main" id="{3BA77844-C182-0512-558D-CEA2F5FC17BF}"/>
              </a:ext>
            </a:extLst>
          </p:cNvPr>
          <p:cNvSpPr>
            <a:spLocks noGrp="1" noChangeArrowheads="1"/>
          </p:cNvSpPr>
          <p:nvPr>
            <p:ph idx="1"/>
          </p:nvPr>
        </p:nvSpPr>
        <p:spPr bwMode="auto">
          <a:xfrm>
            <a:off x="1137595" y="1721661"/>
            <a:ext cx="6209851"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Use social media and influencer marketing to build excitement.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Offer pop-up stalls and free samples to attract customers.</a:t>
            </a:r>
          </a:p>
          <a:p>
            <a:pPr marL="0" indent="0" eaLnBrk="0" fontAlgn="base" hangingPunct="0">
              <a:lnSpc>
                <a:spcPct val="100000"/>
              </a:lnSpc>
              <a:spcBef>
                <a:spcPct val="0"/>
              </a:spcBef>
              <a:spcAft>
                <a:spcPct val="0"/>
              </a:spcAft>
              <a:buFontTx/>
              <a:buChar char="•"/>
            </a:pPr>
            <a:r>
              <a:rPr kumimoji="0" lang="en-US" altLang="en-US" sz="1800" b="0" i="0" u="none" strike="noStrike" cap="none" normalizeH="0" baseline="0" dirty="0">
                <a:ln>
                  <a:noFill/>
                </a:ln>
                <a:solidFill>
                  <a:schemeClr val="tx1"/>
                </a:solidFill>
                <a:effectLst/>
                <a:latin typeface="Arial" panose="020B0604020202020204" pitchFamily="34" charset="0"/>
              </a:rPr>
              <a:t>Launch loyalty programs and student discounts.</a:t>
            </a:r>
          </a:p>
          <a:p>
            <a:pPr marL="0" indent="0" eaLnBrk="0" fontAlgn="base" hangingPunct="0">
              <a:lnSpc>
                <a:spcPct val="100000"/>
              </a:lnSpc>
              <a:spcBef>
                <a:spcPct val="0"/>
              </a:spcBef>
              <a:spcAft>
                <a:spcPct val="0"/>
              </a:spcAft>
              <a:buFontTx/>
              <a:buChar char="•"/>
            </a:pPr>
            <a:r>
              <a:rPr lang="en-US" altLang="en-US" sz="1800" dirty="0">
                <a:latin typeface="Arial" panose="020B0604020202020204" pitchFamily="34" charset="0"/>
              </a:rPr>
              <a:t> Build partnerships with gyms, universities, and local suppliers.</a:t>
            </a:r>
          </a:p>
          <a:p>
            <a:pPr marL="0" indent="0" eaLnBrk="0" fontAlgn="base" hangingPunct="0">
              <a:lnSpc>
                <a:spcPct val="100000"/>
              </a:lnSpc>
              <a:spcBef>
                <a:spcPct val="0"/>
              </a:spcBef>
              <a:spcAft>
                <a:spcPct val="0"/>
              </a:spcAft>
              <a:buFontTx/>
              <a:buChar char="•"/>
            </a:pPr>
            <a:r>
              <a:rPr lang="en-US" altLang="en-US" sz="1800" dirty="0">
                <a:latin typeface="Arial" panose="020B0604020202020204" pitchFamily="34" charset="0"/>
              </a:rPr>
              <a:t>Smoothie Food trucks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D635D3B5-1500-662E-691C-D30658EAF5F0}"/>
              </a:ext>
            </a:extLst>
          </p:cNvPr>
          <p:cNvSpPr txBox="1"/>
          <p:nvPr/>
        </p:nvSpPr>
        <p:spPr>
          <a:xfrm>
            <a:off x="1137595" y="4070746"/>
            <a:ext cx="9916809" cy="1200329"/>
          </a:xfrm>
          <a:prstGeom prst="rect">
            <a:avLst/>
          </a:prstGeom>
          <a:noFill/>
        </p:spPr>
        <p:txBody>
          <a:bodyPr wrap="square">
            <a:spAutoFit/>
          </a:bodyPr>
          <a:lstStyle/>
          <a:p>
            <a:r>
              <a:rPr lang="en-GB" dirty="0"/>
              <a:t>Partnerships with gyms and universities would help us reach health-focused and student audiences. Social media and local influencers will help create buzz. Pop-up stalls and samples will give people a chance to try before we open fully. And finally, loyalty cards and student discounts will help encourage people to keep coming back.</a:t>
            </a:r>
          </a:p>
        </p:txBody>
      </p:sp>
      <p:pic>
        <p:nvPicPr>
          <p:cNvPr id="3" name="Picture 2">
            <a:extLst>
              <a:ext uri="{FF2B5EF4-FFF2-40B4-BE49-F238E27FC236}">
                <a16:creationId xmlns:a16="http://schemas.microsoft.com/office/drawing/2014/main" id="{401E8D39-A49B-62AD-F760-F9D349446722}"/>
              </a:ext>
            </a:extLst>
          </p:cNvPr>
          <p:cNvPicPr>
            <a:picLocks noChangeAspect="1"/>
          </p:cNvPicPr>
          <p:nvPr/>
        </p:nvPicPr>
        <p:blipFill>
          <a:blip r:embed="rId2"/>
          <a:stretch>
            <a:fillRect/>
          </a:stretch>
        </p:blipFill>
        <p:spPr>
          <a:xfrm>
            <a:off x="7264166" y="1199299"/>
            <a:ext cx="4315186" cy="2483821"/>
          </a:xfrm>
          <a:prstGeom prst="rect">
            <a:avLst/>
          </a:prstGeom>
        </p:spPr>
      </p:pic>
    </p:spTree>
    <p:extLst>
      <p:ext uri="{BB962C8B-B14F-4D97-AF65-F5344CB8AC3E}">
        <p14:creationId xmlns:p14="http://schemas.microsoft.com/office/powerpoint/2010/main" val="15133059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56B73-39BB-139A-EEDF-D22734319FB5}"/>
              </a:ext>
            </a:extLst>
          </p:cNvPr>
          <p:cNvSpPr>
            <a:spLocks noGrp="1"/>
          </p:cNvSpPr>
          <p:nvPr>
            <p:ph type="title"/>
          </p:nvPr>
        </p:nvSpPr>
        <p:spPr/>
        <p:txBody>
          <a:bodyPr/>
          <a:lstStyle/>
          <a:p>
            <a:r>
              <a:rPr lang="en-GB" dirty="0"/>
              <a:t>Conclusions </a:t>
            </a:r>
          </a:p>
        </p:txBody>
      </p:sp>
      <p:sp>
        <p:nvSpPr>
          <p:cNvPr id="3" name="Content Placeholder 2">
            <a:extLst>
              <a:ext uri="{FF2B5EF4-FFF2-40B4-BE49-F238E27FC236}">
                <a16:creationId xmlns:a16="http://schemas.microsoft.com/office/drawing/2014/main" id="{34F99615-585B-9399-9D06-8EF1E9D740C1}"/>
              </a:ext>
            </a:extLst>
          </p:cNvPr>
          <p:cNvSpPr>
            <a:spLocks noGrp="1"/>
          </p:cNvSpPr>
          <p:nvPr>
            <p:ph idx="1"/>
          </p:nvPr>
        </p:nvSpPr>
        <p:spPr>
          <a:xfrm>
            <a:off x="240114" y="2264172"/>
            <a:ext cx="8616019" cy="4593828"/>
          </a:xfrm>
        </p:spPr>
        <p:txBody>
          <a:bodyPr/>
          <a:lstStyle/>
          <a:p>
            <a:pPr marL="0" indent="0">
              <a:buNone/>
            </a:pPr>
            <a:r>
              <a:rPr lang="en-GB" dirty="0"/>
              <a:t>Swansea Market is a strong market for a smoothie bar focused on health, freshness, and sustainability. There is clear demand, and the business can fill a gap in the local Swansea Market.</a:t>
            </a:r>
          </a:p>
        </p:txBody>
      </p:sp>
      <p:sp>
        <p:nvSpPr>
          <p:cNvPr id="5" name="TextBox 4">
            <a:extLst>
              <a:ext uri="{FF2B5EF4-FFF2-40B4-BE49-F238E27FC236}">
                <a16:creationId xmlns:a16="http://schemas.microsoft.com/office/drawing/2014/main" id="{8826701F-3E1F-3A2A-DF21-6636F27B1299}"/>
              </a:ext>
            </a:extLst>
          </p:cNvPr>
          <p:cNvSpPr txBox="1"/>
          <p:nvPr/>
        </p:nvSpPr>
        <p:spPr>
          <a:xfrm>
            <a:off x="3335866" y="5940028"/>
            <a:ext cx="6096000" cy="369332"/>
          </a:xfrm>
          <a:prstGeom prst="rect">
            <a:avLst/>
          </a:prstGeom>
          <a:noFill/>
        </p:spPr>
        <p:txBody>
          <a:bodyPr wrap="square">
            <a:spAutoFit/>
          </a:bodyPr>
          <a:lstStyle/>
          <a:p>
            <a:r>
              <a:rPr lang="en-GB" dirty="0"/>
              <a:t>Mintel (2024); British Nutrition Foundation (2024);</a:t>
            </a:r>
          </a:p>
        </p:txBody>
      </p:sp>
    </p:spTree>
    <p:extLst>
      <p:ext uri="{BB962C8B-B14F-4D97-AF65-F5344CB8AC3E}">
        <p14:creationId xmlns:p14="http://schemas.microsoft.com/office/powerpoint/2010/main" val="230903361"/>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7C3DBBDDD03D9419471381A29C7D881" ma:contentTypeVersion="6" ma:contentTypeDescription="Create a new document." ma:contentTypeScope="" ma:versionID="f6deb4878bdbb036a7ea79b05cb542f4">
  <xsd:schema xmlns:xsd="http://www.w3.org/2001/XMLSchema" xmlns:xs="http://www.w3.org/2001/XMLSchema" xmlns:p="http://schemas.microsoft.com/office/2006/metadata/properties" xmlns:ns3="170d7878-6d73-463a-a069-a6c57769e00c" targetNamespace="http://schemas.microsoft.com/office/2006/metadata/properties" ma:root="true" ma:fieldsID="a94747511c87121103ab665fa2fc8575" ns3:_="">
    <xsd:import namespace="170d7878-6d73-463a-a069-a6c57769e00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0d7878-6d73-463a-a069-a6c57769e00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170d7878-6d73-463a-a069-a6c57769e00c" xsi:nil="true"/>
  </documentManagement>
</p:properties>
</file>

<file path=customXml/itemProps1.xml><?xml version="1.0" encoding="utf-8"?>
<ds:datastoreItem xmlns:ds="http://schemas.openxmlformats.org/officeDocument/2006/customXml" ds:itemID="{9C34DA59-A20E-40AB-8B05-813A5F74B81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0d7878-6d73-463a-a069-a6c57769e00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AFCFC49-DF02-4C70-8670-5A0FEE4A87E3}">
  <ds:schemaRefs>
    <ds:schemaRef ds:uri="http://schemas.microsoft.com/sharepoint/v3/contenttype/forms"/>
  </ds:schemaRefs>
</ds:datastoreItem>
</file>

<file path=customXml/itemProps3.xml><?xml version="1.0" encoding="utf-8"?>
<ds:datastoreItem xmlns:ds="http://schemas.openxmlformats.org/officeDocument/2006/customXml" ds:itemID="{FD38F1C4-78DF-4370-8D43-2C4B4CC2A896}">
  <ds:schemaRefs>
    <ds:schemaRef ds:uri="http://schemas.microsoft.com/office/2006/metadata/properties"/>
    <ds:schemaRef ds:uri="http://www.w3.org/XML/1998/namespace"/>
    <ds:schemaRef ds:uri="http://purl.org/dc/elements/1.1/"/>
    <ds:schemaRef ds:uri="http://schemas.microsoft.com/office/infopath/2007/PartnerControls"/>
    <ds:schemaRef ds:uri="http://purl.org/dc/dcmitype/"/>
    <ds:schemaRef ds:uri="http://schemas.microsoft.com/office/2006/documentManagement/types"/>
    <ds:schemaRef ds:uri="http://schemas.openxmlformats.org/package/2006/metadata/core-properties"/>
    <ds:schemaRef ds:uri="170d7878-6d73-463a-a069-a6c57769e00c"/>
    <ds:schemaRef ds:uri="http://purl.org/dc/terms/"/>
  </ds:schemaRefs>
</ds:datastoreItem>
</file>

<file path=docProps/app.xml><?xml version="1.0" encoding="utf-8"?>
<Properties xmlns="http://schemas.openxmlformats.org/officeDocument/2006/extended-properties" xmlns:vt="http://schemas.openxmlformats.org/officeDocument/2006/docPropsVTypes">
  <TotalTime>482</TotalTime>
  <Words>875</Words>
  <Application>Microsoft Office PowerPoint</Application>
  <PresentationFormat>Widescreen</PresentationFormat>
  <Paragraphs>93</Paragraphs>
  <Slides>21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Arial</vt:lpstr>
      <vt:lpstr>Neue Haas Grotesk Text Pro</vt:lpstr>
      <vt:lpstr>VanillaVTI</vt:lpstr>
      <vt:lpstr>Market Research </vt:lpstr>
      <vt:lpstr>Introduction </vt:lpstr>
      <vt:lpstr>Market Research Overview  </vt:lpstr>
      <vt:lpstr>PowerPoint Presentation</vt:lpstr>
      <vt:lpstr>Website Development </vt:lpstr>
      <vt:lpstr>PowerPoint Presentation</vt:lpstr>
      <vt:lpstr>PowerPoint Presentation</vt:lpstr>
      <vt:lpstr>PowerPoint Presentation</vt:lpstr>
      <vt:lpstr>PowerPoint Presentation</vt:lpstr>
      <vt:lpstr>PowerPoint Presentation</vt:lpstr>
      <vt:lpstr>Local Market Analysis — Swansea Market</vt:lpstr>
      <vt:lpstr>Target Audience </vt:lpstr>
      <vt:lpstr>Competitor Analysis </vt:lpstr>
      <vt:lpstr>Cashflow Forecast 12-Months </vt:lpstr>
      <vt:lpstr>SMART</vt:lpstr>
      <vt:lpstr>SWOT Analysis </vt:lpstr>
      <vt:lpstr>Market trends &amp; Insights </vt:lpstr>
      <vt:lpstr>Customer Survey Highlights </vt:lpstr>
      <vt:lpstr>Survey Questions</vt:lpstr>
      <vt:lpstr>Opportunities &amp; Next steps </vt:lpstr>
      <vt:lpstr>Conclusions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Farhan Ahmed (2406518)</dc:creator>
  <cp:lastModifiedBy>Farhan Ahmed (2406518)</cp:lastModifiedBy>
  <cp:revision>3</cp:revision>
  <dcterms:created xsi:type="dcterms:W3CDTF">2025-06-29T23:03:16Z</dcterms:created>
  <dcterms:modified xsi:type="dcterms:W3CDTF">2025-07-07T22:22:33Z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0x01010097C3DBBDDD03D9419471381A29C7D881</vt:lpwstr>
  </property>
</Properties>
</file>