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notesMasterIdLst>
    <p:notesMasterId r:id="rId17"/>
  </p:notesMasterIdLst>
  <p:handoutMasterIdLst>
    <p:handoutMasterId r:id="rId18"/>
  </p:handoutMasterIdLst>
  <p:sldIdLst>
    <p:sldId id="323" r:id="rId2"/>
    <p:sldId id="329" r:id="rId3"/>
    <p:sldId id="324" r:id="rId4"/>
    <p:sldId id="317" r:id="rId5"/>
    <p:sldId id="320" r:id="rId6"/>
    <p:sldId id="310" r:id="rId7"/>
    <p:sldId id="322" r:id="rId8"/>
    <p:sldId id="327" r:id="rId9"/>
    <p:sldId id="328" r:id="rId10"/>
    <p:sldId id="313" r:id="rId11"/>
    <p:sldId id="314" r:id="rId12"/>
    <p:sldId id="319" r:id="rId13"/>
    <p:sldId id="330" r:id="rId14"/>
    <p:sldId id="316" r:id="rId15"/>
    <p:sldId id="321" r:id="rId1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64" autoAdjust="0"/>
    <p:restoredTop sz="73016"/>
  </p:normalViewPr>
  <p:slideViewPr>
    <p:cSldViewPr snapToGrid="0">
      <p:cViewPr varScale="1">
        <p:scale>
          <a:sx n="55" d="100"/>
          <a:sy n="55" d="100"/>
        </p:scale>
        <p:origin x="192" y="4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handoutMaster" Target="handoutMasters/handout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24/10/2018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nrich.maths.org/" TargetMode="External"/><Relationship Id="rId4" Type="http://schemas.openxmlformats.org/officeDocument/2006/relationships/hyperlink" Target="NULL" TargetMode="External"/><Relationship Id="rId5" Type="http://schemas.openxmlformats.org/officeDocument/2006/relationships/hyperlink" Target="http://www.iseemaths.com/" TargetMode="External"/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91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8704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Welsh Government (2014) Teacher Support Materials: What is Numerical Reasoning</a:t>
            </a:r>
          </a:p>
          <a:p>
            <a:r>
              <a:rPr lang="en-US" dirty="0"/>
              <a:t>http://</a:t>
            </a:r>
            <a:r>
              <a:rPr lang="en-US" dirty="0" err="1"/>
              <a:t>learning.gov.wales</a:t>
            </a:r>
            <a:r>
              <a:rPr lang="en-US" dirty="0"/>
              <a:t>/docs/</a:t>
            </a:r>
            <a:r>
              <a:rPr lang="en-US" dirty="0" err="1"/>
              <a:t>learningwales</a:t>
            </a:r>
            <a:r>
              <a:rPr lang="en-US" dirty="0"/>
              <a:t>/publications/140228-what-is-numerical-reasoning-en.pdf</a:t>
            </a:r>
          </a:p>
          <a:p>
            <a:endParaRPr lang="en-US" dirty="0"/>
          </a:p>
          <a:p>
            <a:r>
              <a:rPr lang="en-US" dirty="0" err="1"/>
              <a:t>Deunyddiau</a:t>
            </a:r>
            <a:r>
              <a:rPr lang="en-US" dirty="0"/>
              <a:t>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athrawon</a:t>
            </a:r>
            <a:r>
              <a:rPr lang="en-US" dirty="0"/>
              <a:t>: 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rhifiadol</a:t>
            </a:r>
            <a:r>
              <a:rPr lang="en-US" dirty="0"/>
              <a:t>?</a:t>
            </a:r>
          </a:p>
          <a:p>
            <a:r>
              <a:rPr lang="en-US" dirty="0"/>
              <a:t>http://</a:t>
            </a:r>
            <a:r>
              <a:rPr lang="en-US" dirty="0" err="1"/>
              <a:t>learning.gov.wales</a:t>
            </a:r>
            <a:r>
              <a:rPr lang="en-US" dirty="0"/>
              <a:t>/docs/</a:t>
            </a:r>
            <a:r>
              <a:rPr lang="en-US" dirty="0" err="1"/>
              <a:t>learningwales</a:t>
            </a:r>
            <a:r>
              <a:rPr lang="en-US" dirty="0"/>
              <a:t>/publications/140228-what-is-numerical-reasoning-cy.pdf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124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NRich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tasks 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https://nrich.maths.org/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Challenge tasks (on Moodle </a:t>
            </a:r>
            <a:r>
              <a:rPr lang="mr-IN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PowerPoints WM and EM)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related book is here: 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invalidUrl="https://www.egfl.org.uk/sites/default/files/maths puzzles all.pdf"/>
              </a:rPr>
              <a:t>https://www.egfl.org.uk/sites/default/files/maths%20puzzles%20all.pdf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ATM ‘Pick and mix’ mathematical challenges / CAA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 Reasoning in the classroom http://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learning.gov.wales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/resources/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learningpacks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/reasoning-in-the-classroom/?skip=1&amp;lang=cy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‘Gareth Metcalfe’ tasks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http://www.iseemaths.com/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38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503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921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285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135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15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33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913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468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79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25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007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76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25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11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hyperlink" Target="https://moodle.uwtsd.ac.uk/pluginfile.php/63312/mod_folder/content/0/MathematicsNumberPlans.pdf?forcedownload=1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learningpacks/reasoning-in-the-classroom/?skip=1&amp;lang=en" TargetMode="External"/><Relationship Id="rId4" Type="http://schemas.openxmlformats.org/officeDocument/2006/relationships/hyperlink" Target="http://www.iseemaths.com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rich.maths.org.uk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36513" y="332657"/>
            <a:ext cx="86677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>
                <a:solidFill>
                  <a:schemeClr val="bg1"/>
                </a:solidFill>
              </a:rPr>
              <a:t>BA2 2018-19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  <a:p>
            <a:pPr algn="ctr"/>
            <a:r>
              <a:rPr lang="en-US" sz="4500" dirty="0">
                <a:solidFill>
                  <a:schemeClr val="bg1"/>
                </a:solidFill>
              </a:rPr>
              <a:t>ECAD5004/C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03512" y="4365105"/>
            <a:ext cx="880225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400" dirty="0" err="1">
                <a:solidFill>
                  <a:schemeClr val="bg1"/>
                </a:solidFill>
              </a:rPr>
              <a:t>Datblygu</a:t>
            </a:r>
            <a:r>
              <a:rPr lang="en-US" sz="3400" dirty="0">
                <a:solidFill>
                  <a:schemeClr val="bg1"/>
                </a:solidFill>
              </a:rPr>
              <a:t> </a:t>
            </a:r>
            <a:r>
              <a:rPr lang="en-US" sz="3400" dirty="0" err="1">
                <a:solidFill>
                  <a:schemeClr val="bg1"/>
                </a:solidFill>
              </a:rPr>
              <a:t>Ymresymu</a:t>
            </a:r>
            <a:r>
              <a:rPr lang="en-US" sz="3400" dirty="0">
                <a:solidFill>
                  <a:schemeClr val="bg1"/>
                </a:solidFill>
              </a:rPr>
              <a:t> </a:t>
            </a:r>
            <a:r>
              <a:rPr lang="en-US" sz="3400" dirty="0" err="1">
                <a:solidFill>
                  <a:schemeClr val="bg1"/>
                </a:solidFill>
              </a:rPr>
              <a:t>Rhifyddol</a:t>
            </a:r>
            <a:endParaRPr lang="en-US" sz="3400" dirty="0">
              <a:solidFill>
                <a:schemeClr val="bg1"/>
              </a:solidFill>
            </a:endParaRPr>
          </a:p>
          <a:p>
            <a:pPr algn="ctr"/>
            <a:r>
              <a:rPr lang="en-US" sz="3400" i="1" dirty="0">
                <a:solidFill>
                  <a:schemeClr val="bg1"/>
                </a:solidFill>
              </a:rPr>
              <a:t>Developing Numerical Reasoning</a:t>
            </a:r>
          </a:p>
        </p:txBody>
      </p:sp>
    </p:spTree>
    <p:extLst>
      <p:ext uri="{BB962C8B-B14F-4D97-AF65-F5344CB8AC3E}">
        <p14:creationId xmlns:p14="http://schemas.microsoft.com/office/powerpoint/2010/main" val="2107985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991545" y="171449"/>
            <a:ext cx="8785225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mr-IN" dirty="0"/>
              <a:t>–</a:t>
            </a:r>
            <a:r>
              <a:rPr lang="en-GB" dirty="0"/>
              <a:t> Directed Task</a:t>
            </a:r>
            <a:endParaRPr lang="en-GB" dirty="0"/>
          </a:p>
        </p:txBody>
      </p:sp>
      <p:sp>
        <p:nvSpPr>
          <p:cNvPr id="37890" name="Content Placeholder 4"/>
          <p:cNvSpPr txBox="1">
            <a:spLocks/>
          </p:cNvSpPr>
          <p:nvPr/>
        </p:nvSpPr>
        <p:spPr bwMode="auto">
          <a:xfrm>
            <a:off x="6126163" y="1260475"/>
            <a:ext cx="5643806" cy="425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>
              <a:spcAft>
                <a:spcPts val="1200"/>
              </a:spcAft>
              <a:buClrTx/>
            </a:pPr>
            <a:r>
              <a:rPr lang="en-US" altLang="x-none" sz="2800" dirty="0"/>
              <a:t>Choose a Mathematics Number Plan from the </a:t>
            </a:r>
            <a:r>
              <a:rPr lang="en-US" altLang="x-none" sz="2800" dirty="0">
                <a:hlinkClick r:id="rId2"/>
              </a:rPr>
              <a:t>Moodle</a:t>
            </a:r>
            <a:r>
              <a:rPr lang="en-US" altLang="x-none" sz="2800" dirty="0"/>
              <a:t> document (linked)</a:t>
            </a:r>
          </a:p>
          <a:p>
            <a:pPr>
              <a:spcAft>
                <a:spcPts val="1200"/>
              </a:spcAft>
              <a:buClrTx/>
            </a:pPr>
            <a:r>
              <a:rPr lang="en-US" altLang="x-none" sz="2800" dirty="0"/>
              <a:t>Identify the strategies used to support a range of learners within the lesson</a:t>
            </a:r>
          </a:p>
          <a:p>
            <a:pPr>
              <a:spcAft>
                <a:spcPts val="1200"/>
              </a:spcAft>
              <a:buClrTx/>
            </a:pPr>
            <a:r>
              <a:rPr lang="en-US" altLang="x-none" sz="2800" dirty="0"/>
              <a:t>You have two weeks to complete this </a:t>
            </a:r>
            <a:r>
              <a:rPr lang="en-US" altLang="x-none" sz="2800" dirty="0" smtClean="0"/>
              <a:t>task </a:t>
            </a:r>
            <a:r>
              <a:rPr lang="en-US" altLang="x-none" sz="2800" dirty="0"/>
              <a:t>(by 25-10-2018)</a:t>
            </a:r>
            <a:endParaRPr lang="en-US" altLang="x-none" sz="2800" dirty="0"/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375138" y="1333500"/>
            <a:ext cx="5722450" cy="411003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800" dirty="0" err="1"/>
              <a:t>Dewisiwch</a:t>
            </a:r>
            <a:r>
              <a:rPr lang="en-US" sz="2800" dirty="0"/>
              <a:t> un </a:t>
            </a:r>
            <a:r>
              <a:rPr lang="en-US" sz="2800" dirty="0" err="1"/>
              <a:t>cynllun</a:t>
            </a:r>
            <a:r>
              <a:rPr lang="en-US" sz="2800" dirty="0"/>
              <a:t> </a:t>
            </a:r>
            <a:r>
              <a:rPr lang="en-US" sz="2800" dirty="0" err="1"/>
              <a:t>gwers</a:t>
            </a:r>
            <a:r>
              <a:rPr lang="en-US" sz="2800" dirty="0"/>
              <a:t> (</a:t>
            </a:r>
            <a:r>
              <a:rPr lang="en-US" sz="2800" dirty="0" err="1"/>
              <a:t>cyfrwng</a:t>
            </a:r>
            <a:r>
              <a:rPr lang="en-US" sz="2800" dirty="0"/>
              <a:t> </a:t>
            </a:r>
            <a:r>
              <a:rPr lang="en-US" sz="2800" dirty="0" err="1"/>
              <a:t>Saesneg</a:t>
            </a:r>
            <a:r>
              <a:rPr lang="en-US" sz="2800" dirty="0"/>
              <a:t>)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ffeil</a:t>
            </a:r>
            <a:r>
              <a:rPr lang="en-US" sz="2800" dirty="0"/>
              <a:t> Mathematics </a:t>
            </a:r>
            <a:r>
              <a:rPr lang="en-US" sz="2800" dirty="0"/>
              <a:t>N</a:t>
            </a:r>
            <a:r>
              <a:rPr lang="en-US" sz="2800" dirty="0"/>
              <a:t>umber Plans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>
                <a:hlinkClick r:id="rId2"/>
              </a:rPr>
              <a:t>Moodle</a:t>
            </a:r>
            <a:r>
              <a:rPr lang="en-US" sz="2800" dirty="0"/>
              <a:t> (</a:t>
            </a:r>
            <a:r>
              <a:rPr lang="en-US" sz="2800" dirty="0" err="1"/>
              <a:t>gweler</a:t>
            </a:r>
            <a:r>
              <a:rPr lang="en-US" sz="2800" dirty="0"/>
              <a:t> </a:t>
            </a:r>
            <a:r>
              <a:rPr lang="en-US" sz="2800" dirty="0" err="1"/>
              <a:t>linc</a:t>
            </a:r>
            <a:r>
              <a:rPr lang="en-US" sz="2800" dirty="0"/>
              <a:t>)</a:t>
            </a:r>
          </a:p>
          <a:p>
            <a:pPr>
              <a:defRPr/>
            </a:pPr>
            <a:r>
              <a:rPr lang="en-US" sz="2800" dirty="0" err="1"/>
              <a:t>Ewch</a:t>
            </a:r>
            <a:r>
              <a:rPr lang="en-US" sz="2800" dirty="0"/>
              <a:t> </a:t>
            </a:r>
            <a:r>
              <a:rPr lang="en-US" sz="2800" dirty="0" err="1"/>
              <a:t>ati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adnabod</a:t>
            </a:r>
            <a:r>
              <a:rPr lang="en-US" sz="2800" dirty="0"/>
              <a:t> y </a:t>
            </a:r>
            <a:r>
              <a:rPr lang="en-US" sz="2800" dirty="0" err="1"/>
              <a:t>strategaethau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yno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gefnogi</a:t>
            </a:r>
            <a:r>
              <a:rPr lang="en-US" sz="2800" dirty="0"/>
              <a:t> </a:t>
            </a:r>
            <a:r>
              <a:rPr lang="en-US" sz="2800" dirty="0" err="1"/>
              <a:t>ystod</a:t>
            </a:r>
            <a:r>
              <a:rPr lang="en-US" sz="2800" dirty="0"/>
              <a:t> o </a:t>
            </a:r>
            <a:r>
              <a:rPr lang="en-US" sz="2800" dirty="0" err="1"/>
              <a:t>ddysgwyr</a:t>
            </a:r>
            <a:r>
              <a:rPr lang="en-US" sz="2800" dirty="0"/>
              <a:t> o </a:t>
            </a:r>
            <a:r>
              <a:rPr lang="en-US" sz="2800" dirty="0" err="1"/>
              <a:t>fewn</a:t>
            </a:r>
            <a:r>
              <a:rPr lang="en-US" sz="2800" dirty="0"/>
              <a:t> y </a:t>
            </a:r>
            <a:r>
              <a:rPr lang="en-US" sz="2800" dirty="0" err="1"/>
              <a:t>wers</a:t>
            </a:r>
            <a:endParaRPr lang="en-US" sz="2800" dirty="0"/>
          </a:p>
          <a:p>
            <a:pPr>
              <a:defRPr/>
            </a:pPr>
            <a:r>
              <a:rPr lang="en-US" sz="2800" dirty="0"/>
              <a:t>Mae </a:t>
            </a:r>
            <a:r>
              <a:rPr lang="en-US" sz="2800" dirty="0" err="1"/>
              <a:t>gennych</a:t>
            </a:r>
            <a:r>
              <a:rPr lang="en-US" sz="2800" dirty="0"/>
              <a:t> </a:t>
            </a:r>
            <a:r>
              <a:rPr lang="en-US" sz="2800" dirty="0" err="1"/>
              <a:t>bythefnos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gwblhau’r</a:t>
            </a:r>
            <a:r>
              <a:rPr lang="en-US" sz="2800" dirty="0"/>
              <a:t> </a:t>
            </a:r>
            <a:r>
              <a:rPr lang="en-US" sz="2800" dirty="0" err="1"/>
              <a:t>dasg</a:t>
            </a:r>
            <a:r>
              <a:rPr lang="en-US" sz="2800" dirty="0"/>
              <a:t> hon (</a:t>
            </a:r>
            <a:r>
              <a:rPr lang="en-US" sz="2800" dirty="0" err="1"/>
              <a:t>erbyn</a:t>
            </a:r>
            <a:r>
              <a:rPr lang="en-US" sz="2800" dirty="0"/>
              <a:t>  25-10-2018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662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736600" y="390333"/>
            <a:ext cx="10820400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6000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60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6000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6000" dirty="0">
                <a:solidFill>
                  <a:schemeClr val="accent1">
                    <a:lumMod val="75000"/>
                  </a:schemeClr>
                </a:solidFill>
              </a:rPr>
              <a:t>  - </a:t>
            </a:r>
            <a:r>
              <a:rPr lang="en-GB" sz="16000" i="1" dirty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343651" y="1403777"/>
            <a:ext cx="5416549" cy="30833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en-US" dirty="0">
                <a:ea typeface="ＭＳ Ｐゴシック" panose="020B0600070205080204" pitchFamily="34" charset="-128"/>
              </a:rPr>
              <a:t>Questioning techniques </a:t>
            </a:r>
            <a:r>
              <a:rPr lang="mr-IN" altLang="en-US" dirty="0">
                <a:ea typeface="ＭＳ Ｐゴシック" panose="020B0600070205080204" pitchFamily="34" charset="-128"/>
              </a:rPr>
              <a:t>–</a:t>
            </a:r>
            <a:r>
              <a:rPr lang="en-US" altLang="en-US" dirty="0">
                <a:ea typeface="ＭＳ Ｐゴシック" panose="020B0600070205080204" pitchFamily="34" charset="-128"/>
              </a:rPr>
              <a:t> how to encourage reasoning</a:t>
            </a:r>
          </a:p>
          <a:p>
            <a:pPr>
              <a:spcAft>
                <a:spcPts val="1200"/>
              </a:spcAft>
            </a:pPr>
            <a:r>
              <a:rPr lang="en-US" altLang="en-US" dirty="0">
                <a:ea typeface="ＭＳ Ｐゴシック" panose="020B0600070205080204" pitchFamily="34" charset="-128"/>
              </a:rPr>
              <a:t>Consider how reasoning can be used to develop mathematical understanding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58800" y="1406160"/>
            <a:ext cx="5784851" cy="45431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dirty="0" err="1">
                <a:ea typeface="ＭＳ Ｐゴシック" charset="-128"/>
              </a:rPr>
              <a:t>Technegau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cwestiynu</a:t>
            </a:r>
            <a:r>
              <a:rPr lang="en-US" altLang="x-none" dirty="0">
                <a:ea typeface="ＭＳ Ｐゴシック" charset="-128"/>
              </a:rPr>
              <a:t> – </a:t>
            </a:r>
            <a:r>
              <a:rPr lang="en-US" altLang="x-none" dirty="0" err="1">
                <a:ea typeface="ＭＳ Ｐゴシック" charset="-128"/>
              </a:rPr>
              <a:t>sut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annog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ymresymu</a:t>
            </a:r>
            <a:endParaRPr lang="en-US" altLang="x-none" dirty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dirty="0" err="1">
                <a:ea typeface="ＭＳ Ｐゴシック" charset="-128"/>
              </a:rPr>
              <a:t>Ystyried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sut</a:t>
            </a:r>
            <a:r>
              <a:rPr lang="en-US" altLang="x-none" dirty="0">
                <a:ea typeface="ＭＳ Ｐゴシック" charset="-128"/>
              </a:rPr>
              <a:t> y </a:t>
            </a:r>
            <a:r>
              <a:rPr lang="en-US" altLang="x-none" dirty="0" err="1">
                <a:ea typeface="ＭＳ Ｐゴシック" charset="-128"/>
              </a:rPr>
              <a:t>gellir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defnyddio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ymresymu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ddatblygu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dealltwriaeth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fathemategol</a:t>
            </a:r>
            <a:r>
              <a:rPr lang="en-US" altLang="x-none" dirty="0">
                <a:ea typeface="ＭＳ Ｐゴシック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2110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800" y="3498983"/>
            <a:ext cx="9525000" cy="28256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E580BF02-7A63-4385-A1C0-024BB2F3CE55}"/>
              </a:ext>
            </a:extLst>
          </p:cNvPr>
          <p:cNvSpPr/>
          <p:nvPr/>
        </p:nvSpPr>
        <p:spPr>
          <a:xfrm>
            <a:off x="1701800" y="3905383"/>
            <a:ext cx="94488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/>
              <a:t>Consider the two </a:t>
            </a:r>
            <a:r>
              <a:rPr lang="en-GB" sz="4400"/>
              <a:t>questions above.</a:t>
            </a:r>
            <a:endParaRPr lang="en-GB" sz="4400" dirty="0"/>
          </a:p>
          <a:p>
            <a:r>
              <a:rPr lang="en-GB" sz="4400" dirty="0"/>
              <a:t>What is the same and what is different about them?</a:t>
            </a:r>
          </a:p>
        </p:txBody>
      </p:sp>
      <p:sp>
        <p:nvSpPr>
          <p:cNvPr id="2" name="Rectangle 1"/>
          <p:cNvSpPr/>
          <p:nvPr/>
        </p:nvSpPr>
        <p:spPr>
          <a:xfrm>
            <a:off x="666606" y="698216"/>
            <a:ext cx="474296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/>
              <a:t>Multiply 345 by 27</a:t>
            </a:r>
          </a:p>
        </p:txBody>
      </p:sp>
      <p:sp>
        <p:nvSpPr>
          <p:cNvPr id="3" name="Rectangle 2"/>
          <p:cNvSpPr/>
          <p:nvPr/>
        </p:nvSpPr>
        <p:spPr>
          <a:xfrm>
            <a:off x="5765800" y="698216"/>
            <a:ext cx="6096000" cy="280076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400" dirty="0"/>
              <a:t>If you know that 345 × 27 is 9315, how could you quickly work out 345 × 54? </a:t>
            </a:r>
          </a:p>
        </p:txBody>
      </p:sp>
    </p:spTree>
    <p:extLst>
      <p:ext uri="{BB962C8B-B14F-4D97-AF65-F5344CB8AC3E}">
        <p14:creationId xmlns:p14="http://schemas.microsoft.com/office/powerpoint/2010/main" val="92143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775520" y="390333"/>
            <a:ext cx="8496944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i="1">
                <a:solidFill>
                  <a:schemeClr val="accent1">
                    <a:lumMod val="75000"/>
                  </a:schemeClr>
                </a:solidFill>
              </a:rPr>
              <a:t>Procedural </a:t>
            </a:r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knowledge v Numerical reasoning</a:t>
            </a: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929284" y="953369"/>
            <a:ext cx="6345835" cy="30833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/>
              <a:t>Numerical reasoning </a:t>
            </a:r>
            <a:r>
              <a:rPr lang="en-US" sz="2800" dirty="0"/>
              <a:t>focuses on the ability to apply those facts and procedures within a wide range of contexts. It is about ‘making sense’. It requires active engagement from the learner to think mathematically, choosing what to do and how to do it. 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1168401" y="1052736"/>
            <a:ext cx="4004916" cy="45431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sz="2800" b="1" dirty="0"/>
              <a:t>Procedural knowledge </a:t>
            </a:r>
            <a:r>
              <a:rPr lang="en-US" sz="2800" dirty="0"/>
              <a:t>focuses on the ability to recall numerical facts and procedures.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sz="2400" dirty="0"/>
              <a:t>	</a:t>
            </a:r>
          </a:p>
          <a:p>
            <a:pPr marL="0" indent="0">
              <a:spcAft>
                <a:spcPts val="1200"/>
              </a:spcAft>
              <a:buNone/>
            </a:pPr>
            <a:endParaRPr lang="en-US" sz="2400" dirty="0"/>
          </a:p>
          <a:p>
            <a:pPr marL="0" indent="0">
              <a:spcAft>
                <a:spcPts val="1200"/>
              </a:spcAft>
              <a:buNone/>
            </a:pPr>
            <a:endParaRPr lang="en-US" sz="2400" dirty="0"/>
          </a:p>
          <a:p>
            <a:pPr marL="0" indent="0">
              <a:spcAft>
                <a:spcPts val="1200"/>
              </a:spcAft>
              <a:buNone/>
            </a:pP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401" y="3547952"/>
            <a:ext cx="10106718" cy="17907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286947" y="5249322"/>
            <a:ext cx="26591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</a:pPr>
            <a:r>
              <a:rPr lang="en-US"/>
              <a:t>Welsh Government (2014)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309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697744" y="2445780"/>
            <a:ext cx="3822192" cy="639762"/>
          </a:xfrm>
        </p:spPr>
        <p:txBody>
          <a:bodyPr/>
          <a:lstStyle/>
          <a:p>
            <a:r>
              <a:rPr lang="en-GB" dirty="0"/>
              <a:t>Procedural Questions/Tasks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948730" y="3204667"/>
            <a:ext cx="3090672" cy="3304117"/>
          </a:xfrm>
        </p:spPr>
        <p:txBody>
          <a:bodyPr>
            <a:noAutofit/>
          </a:bodyPr>
          <a:lstStyle/>
          <a:p>
            <a:r>
              <a:rPr lang="en-GB" dirty="0"/>
              <a:t>Application of a process (knowing how)</a:t>
            </a:r>
          </a:p>
          <a:p>
            <a:r>
              <a:rPr lang="en-GB" dirty="0"/>
              <a:t>Can rely on memory more than understanding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735960" y="2445780"/>
            <a:ext cx="3822192" cy="639762"/>
          </a:xfrm>
        </p:spPr>
        <p:txBody>
          <a:bodyPr/>
          <a:lstStyle/>
          <a:p>
            <a:r>
              <a:rPr lang="en-GB" dirty="0"/>
              <a:t>Reasoning Questions/Tasks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35557" y="3110130"/>
            <a:ext cx="3090672" cy="330411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Requires learners to pause/stop and think</a:t>
            </a:r>
          </a:p>
          <a:p>
            <a:r>
              <a:rPr lang="en-GB" dirty="0"/>
              <a:t>Requires a deeper of understanding than simply ‘being able to do something’</a:t>
            </a:r>
          </a:p>
          <a:p>
            <a:r>
              <a:rPr lang="en-GB" dirty="0"/>
              <a:t>Offers a springboard for further thinking</a:t>
            </a:r>
          </a:p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785" y="113012"/>
            <a:ext cx="1944216" cy="206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186" y="147880"/>
            <a:ext cx="1944216" cy="206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280" y="5588132"/>
            <a:ext cx="1512168" cy="1128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745" y="5424913"/>
            <a:ext cx="1728191" cy="129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917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09122" y="2198643"/>
            <a:ext cx="7056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Sort the cards on your table into two piles: procedural and reasoning.</a:t>
            </a:r>
          </a:p>
        </p:txBody>
      </p:sp>
    </p:spTree>
    <p:extLst>
      <p:ext uri="{BB962C8B-B14F-4D97-AF65-F5344CB8AC3E}">
        <p14:creationId xmlns:p14="http://schemas.microsoft.com/office/powerpoint/2010/main" val="453081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400" y="536848"/>
            <a:ext cx="6554867" cy="1524000"/>
          </a:xfrm>
        </p:spPr>
        <p:txBody>
          <a:bodyPr/>
          <a:lstStyle/>
          <a:p>
            <a:r>
              <a:rPr lang="en-GB" dirty="0"/>
              <a:t>Opening Up Questions and Tasks in Mathematics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2348880"/>
            <a:ext cx="10388600" cy="3767670"/>
          </a:xfrm>
        </p:spPr>
        <p:txBody>
          <a:bodyPr>
            <a:normAutofit/>
          </a:bodyPr>
          <a:lstStyle/>
          <a:p>
            <a:r>
              <a:rPr lang="en-GB" dirty="0"/>
              <a:t>Turn an answer into a question: If … is the answer, what could the question be?</a:t>
            </a:r>
          </a:p>
          <a:p>
            <a:r>
              <a:rPr lang="en-GB" dirty="0"/>
              <a:t>Find all the ways of doing something: How many different rectangles can you draw with an area of 12cm squares.</a:t>
            </a:r>
          </a:p>
          <a:p>
            <a:r>
              <a:rPr lang="en-GB" dirty="0"/>
              <a:t>Redefine something: Give me some mathematical facts about the number 5</a:t>
            </a:r>
          </a:p>
          <a:p>
            <a:r>
              <a:rPr lang="en-GB" dirty="0"/>
              <a:t>Compare things: how are these two numbers 10 and 15 similar, how are they different? Which could be the odd one out: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8966200" y="5828518"/>
            <a:ext cx="1994670" cy="576064"/>
            <a:chOff x="4572000" y="5301208"/>
            <a:chExt cx="1994670" cy="576064"/>
          </a:xfrm>
        </p:grpSpPr>
        <p:sp>
          <p:nvSpPr>
            <p:cNvPr id="4" name="Right Triangle 3"/>
            <p:cNvSpPr/>
            <p:nvPr/>
          </p:nvSpPr>
          <p:spPr>
            <a:xfrm>
              <a:off x="4572000" y="5301208"/>
              <a:ext cx="504056" cy="576064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/>
            <p:cNvSpPr/>
            <p:nvPr/>
          </p:nvSpPr>
          <p:spPr>
            <a:xfrm>
              <a:off x="5209295" y="5301208"/>
              <a:ext cx="576064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5918598" y="5301208"/>
              <a:ext cx="648072" cy="576064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52605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142" y="351636"/>
            <a:ext cx="6554867" cy="1524000"/>
          </a:xfrm>
        </p:spPr>
        <p:txBody>
          <a:bodyPr>
            <a:normAutofit fontScale="90000"/>
          </a:bodyPr>
          <a:lstStyle/>
          <a:p>
            <a:r>
              <a:rPr lang="en-GB" dirty="0"/>
              <a:t>Great mathematical reasoning question starters…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6943" y="2670013"/>
            <a:ext cx="8749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If …. is the answer then what is the question?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6943" y="1875636"/>
            <a:ext cx="108252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If you know…what else do you know/how can you work out…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6943" y="3267051"/>
            <a:ext cx="75602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is the same and what is different …?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6943" y="3864089"/>
            <a:ext cx="78695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many different ways can you find to…?</a:t>
            </a:r>
            <a:endParaRPr lang="en-GB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56943" y="4468471"/>
            <a:ext cx="80817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Give me some examples of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6943" y="5077772"/>
            <a:ext cx="763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Change one thing…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6943" y="5840481"/>
            <a:ext cx="61607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Which is the odd one out?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6451" y="3865092"/>
            <a:ext cx="1853029" cy="2715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7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423423"/>
              </p:ext>
            </p:extLst>
          </p:nvPr>
        </p:nvGraphicFramePr>
        <p:xfrm>
          <a:off x="682580" y="188640"/>
          <a:ext cx="10676586" cy="6300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223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33435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56970">
                <a:tc>
                  <a:txBody>
                    <a:bodyPr/>
                    <a:lstStyle/>
                    <a:p>
                      <a:r>
                        <a:rPr lang="en-GB" dirty="0"/>
                        <a:t>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92425">
                <a:tc>
                  <a:txBody>
                    <a:bodyPr/>
                    <a:lstStyle/>
                    <a:p>
                      <a:r>
                        <a:rPr lang="en-GB" dirty="0"/>
                        <a:t>If you know…what else do you know/how</a:t>
                      </a:r>
                      <a:r>
                        <a:rPr lang="en-GB" baseline="0" dirty="0"/>
                        <a:t> can you work out…?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you</a:t>
                      </a:r>
                      <a:r>
                        <a:rPr lang="en-GB" baseline="0" dirty="0"/>
                        <a:t> know 8 + 11 , how could work out 8 + 41?</a:t>
                      </a:r>
                    </a:p>
                    <a:p>
                      <a:r>
                        <a:rPr lang="en-GB" baseline="0" dirty="0"/>
                        <a:t>If you know 3 + 7 = 10, what else do you know?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24698">
                <a:tc>
                  <a:txBody>
                    <a:bodyPr/>
                    <a:lstStyle/>
                    <a:p>
                      <a:r>
                        <a:rPr lang="en-GB" dirty="0"/>
                        <a:t>If … is the answer, what is the question?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54 is the answer, what is the question?</a:t>
                      </a:r>
                    </a:p>
                    <a:p>
                      <a:r>
                        <a:rPr lang="en-GB" dirty="0"/>
                        <a:t>If £1.50 is the answer, what is the question?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92425">
                <a:tc>
                  <a:txBody>
                    <a:bodyPr/>
                    <a:lstStyle/>
                    <a:p>
                      <a:r>
                        <a:rPr lang="en-GB" dirty="0"/>
                        <a:t>What is the same and what is different?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</a:t>
                      </a:r>
                    </a:p>
                    <a:p>
                      <a:r>
                        <a:rPr lang="en-GB" dirty="0"/>
                        <a:t> What is the same and what is different about these shapes?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160153">
                <a:tc>
                  <a:txBody>
                    <a:bodyPr/>
                    <a:lstStyle/>
                    <a:p>
                      <a:r>
                        <a:rPr lang="en-GB" dirty="0"/>
                        <a:t>How many different ways can you</a:t>
                      </a:r>
                      <a:r>
                        <a:rPr lang="en-GB" baseline="0" dirty="0"/>
                        <a:t> find to?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many different ways can you find to calculate 24 + 49?</a:t>
                      </a:r>
                    </a:p>
                    <a:p>
                      <a:r>
                        <a:rPr lang="en-GB" dirty="0"/>
                        <a:t>How many different ways can you find</a:t>
                      </a:r>
                      <a:r>
                        <a:rPr lang="en-GB" baseline="0" dirty="0"/>
                        <a:t> to make 10p using coins?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182368">
                <a:tc>
                  <a:txBody>
                    <a:bodyPr/>
                    <a:lstStyle/>
                    <a:p>
                      <a:r>
                        <a:rPr lang="en-GB" dirty="0"/>
                        <a:t>Give me an example</a:t>
                      </a:r>
                      <a:r>
                        <a:rPr lang="en-GB" baseline="0" dirty="0"/>
                        <a:t> of…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Give me an example of a set of number whose mean is 5</a:t>
                      </a:r>
                    </a:p>
                    <a:p>
                      <a:r>
                        <a:rPr lang="en-GB" dirty="0"/>
                        <a:t>Give</a:t>
                      </a:r>
                      <a:r>
                        <a:rPr lang="en-GB" baseline="0" dirty="0"/>
                        <a:t> me an example of a shape with an area of 16 square cm</a:t>
                      </a:r>
                    </a:p>
                    <a:p>
                      <a:r>
                        <a:rPr lang="en-GB" baseline="0" dirty="0"/>
                        <a:t>Give me an example of a hexagon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527081">
                <a:tc>
                  <a:txBody>
                    <a:bodyPr/>
                    <a:lstStyle/>
                    <a:p>
                      <a:r>
                        <a:rPr lang="en-GB" dirty="0"/>
                        <a:t>Change one thing…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Change one thing about the number sentence</a:t>
                      </a:r>
                      <a:r>
                        <a:rPr lang="en-GB" baseline="0" dirty="0"/>
                        <a:t> 12 ÷ 3 so that there is a remainder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527081">
                <a:tc>
                  <a:txBody>
                    <a:bodyPr/>
                    <a:lstStyle/>
                    <a:p>
                      <a:r>
                        <a:rPr lang="en-GB" dirty="0"/>
                        <a:t>Which is the odd one out…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7, 11, 14   Which could be the odd one out? Why?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 rot="21138600">
            <a:off x="5911888" y="2140008"/>
            <a:ext cx="43974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 rot="20965027">
            <a:off x="6556495" y="2189589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rapezoid 5"/>
          <p:cNvSpPr/>
          <p:nvPr/>
        </p:nvSpPr>
        <p:spPr>
          <a:xfrm rot="21316445">
            <a:off x="7042245" y="2180642"/>
            <a:ext cx="360040" cy="261137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629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66258" y="0"/>
            <a:ext cx="10018713" cy="1752599"/>
          </a:xfrm>
        </p:spPr>
        <p:txBody>
          <a:bodyPr>
            <a:normAutofit/>
          </a:bodyPr>
          <a:lstStyle/>
          <a:p>
            <a:r>
              <a:rPr lang="en-GB" b="1" dirty="0"/>
              <a:t>Numerical reasoning in the curriculum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60401" y="1611518"/>
            <a:ext cx="10769600" cy="4586082"/>
          </a:xfrm>
        </p:spPr>
        <p:txBody>
          <a:bodyPr>
            <a:normAutofit fontScale="85000" lnSpcReduction="20000"/>
          </a:bodyPr>
          <a:lstStyle/>
          <a:p>
            <a:r>
              <a:rPr lang="en-GB" sz="4300" dirty="0"/>
              <a:t>Involves skills that should develop over time through selection of questions and tasks which allow for reasoning</a:t>
            </a:r>
          </a:p>
          <a:p>
            <a:r>
              <a:rPr lang="en-GB" sz="4300" dirty="0"/>
              <a:t>Any mathematics teaching can have a numerical reasoning element within it, particularly if reasoning questions are used</a:t>
            </a:r>
          </a:p>
          <a:p>
            <a:r>
              <a:rPr lang="en-GB" sz="4300" dirty="0"/>
              <a:t>A ‘rich task’ is a task which would require learners to use a range of  numerical reasoning skills</a:t>
            </a:r>
          </a:p>
          <a:p>
            <a:pPr marL="0" indent="0">
              <a:buNone/>
            </a:pPr>
            <a:r>
              <a:rPr lang="en-GB" sz="4300" dirty="0"/>
              <a:t>    </a:t>
            </a:r>
          </a:p>
          <a:p>
            <a:pPr marL="0" indent="0">
              <a:buNone/>
            </a:pPr>
            <a:r>
              <a:rPr lang="en-GB" sz="4300" dirty="0"/>
              <a:t>nrich.maths.org has lots of rich tasks</a:t>
            </a:r>
          </a:p>
          <a:p>
            <a:endParaRPr lang="en-GB" sz="43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288" y="4817739"/>
            <a:ext cx="270510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377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793" y="2441360"/>
            <a:ext cx="4108450" cy="232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422162"/>
            <a:ext cx="11548843" cy="112407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Rich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Tasks: What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makes a task ‘rich’?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400" y="1317287"/>
            <a:ext cx="8991600" cy="5131366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y-GB" altLang="x-none" dirty="0">
                <a:solidFill>
                  <a:srgbClr val="000000"/>
                </a:solidFill>
                <a:latin typeface="Helvetica" charset="0"/>
                <a:ea typeface="ＭＳ Ｐゴシック" charset="-128"/>
                <a:sym typeface="Helvetica" charset="0"/>
              </a:rPr>
              <a:t>It is within easy reach for a range of learners and abilities 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y-GB" altLang="x-none" dirty="0">
                <a:solidFill>
                  <a:srgbClr val="000000"/>
                </a:solidFill>
                <a:latin typeface="Helvetica" charset="0"/>
                <a:ea typeface="ＭＳ Ｐゴシック" charset="-128"/>
                <a:sym typeface="Helvetica" charset="0"/>
              </a:rPr>
              <a:t>Offers different levels of challenge (low threshold - high ceiling)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y-GB" altLang="x-none" dirty="0">
                <a:solidFill>
                  <a:srgbClr val="000000"/>
                </a:solidFill>
                <a:latin typeface="Helvetica" charset="0"/>
                <a:ea typeface="ＭＳ Ｐゴシック" charset="-128"/>
                <a:sym typeface="Helvetica" charset="0"/>
              </a:rPr>
              <a:t>Motivates the learner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y-GB" altLang="x-none" dirty="0">
                <a:solidFill>
                  <a:srgbClr val="000000"/>
                </a:solidFill>
                <a:latin typeface="Helvetica" charset="0"/>
                <a:ea typeface="ＭＳ Ｐゴシック" charset="-128"/>
                <a:sym typeface="Helvetica" charset="0"/>
              </a:rPr>
              <a:t>Encourages creativity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y-GB" altLang="x-none" dirty="0">
                <a:solidFill>
                  <a:srgbClr val="000000"/>
                </a:solidFill>
                <a:latin typeface="Helvetica" charset="0"/>
                <a:ea typeface="ＭＳ Ｐゴシック" charset="-128"/>
                <a:sym typeface="Helvetica" charset="0"/>
              </a:rPr>
              <a:t>Facilitates collaboration and discussion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y-GB" altLang="x-none" dirty="0">
                <a:solidFill>
                  <a:srgbClr val="000000"/>
                </a:solidFill>
                <a:latin typeface="Helvetica" charset="0"/>
                <a:ea typeface="ＭＳ Ｐゴシック" charset="-128"/>
                <a:sym typeface="Helvetica" charset="0"/>
              </a:rPr>
              <a:t>Offers opportunities for the learners to ask questions, justify decisions, evaluate results</a:t>
            </a:r>
          </a:p>
        </p:txBody>
      </p:sp>
    </p:spTree>
    <p:extLst>
      <p:ext uri="{BB962C8B-B14F-4D97-AF65-F5344CB8AC3E}">
        <p14:creationId xmlns:p14="http://schemas.microsoft.com/office/powerpoint/2010/main" val="195332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2340" y="184871"/>
            <a:ext cx="3362919" cy="1524000"/>
          </a:xfrm>
        </p:spPr>
        <p:txBody>
          <a:bodyPr/>
          <a:lstStyle/>
          <a:p>
            <a:r>
              <a:rPr lang="en-GB" smtClean="0"/>
              <a:t>TASG -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0" y="2057400"/>
            <a:ext cx="6172200" cy="4463912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Look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at the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teaching resource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you have been allocated</a:t>
            </a:r>
          </a:p>
          <a:p>
            <a:r>
              <a:rPr lang="en-GB" dirty="0"/>
              <a:t>In </a:t>
            </a:r>
            <a:r>
              <a:rPr lang="en-GB" dirty="0" smtClean="0"/>
              <a:t>your group </a:t>
            </a:r>
            <a:r>
              <a:rPr lang="en-GB" dirty="0"/>
              <a:t>discuss </a:t>
            </a:r>
            <a:r>
              <a:rPr lang="en-GB" dirty="0" smtClean="0"/>
              <a:t>the resource critically. Think about advantages and disadvantages.</a:t>
            </a:r>
            <a:endParaRPr lang="en-GB" dirty="0"/>
          </a:p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Make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sure everybody in the group is able to confidently give an overview of the task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to others and be able to highlight the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reasoning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links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77800" y="2057400"/>
            <a:ext cx="5842000" cy="48957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Edrychwch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adnodd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addysgu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wedi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ei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rhoi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chi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feirniadol</a:t>
            </a:r>
            <a:r>
              <a:rPr lang="en-GB" dirty="0" smtClean="0"/>
              <a:t>. </a:t>
            </a:r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anfanteision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anfanteision</a:t>
            </a:r>
            <a:r>
              <a:rPr lang="en-GB" dirty="0" smtClean="0"/>
              <a:t>. </a:t>
            </a:r>
          </a:p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Gwnewch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siwr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fod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pob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aelod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o’r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grwp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hyderus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ac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mynd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fedru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rhoi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trosolwg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o’r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dasg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eraill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ogystal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ag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amlygu’r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cysylltiadau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ymresymu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6391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1AAE68-D108-4EF2-87B4-F6AD4FDD2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-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C5C85B5-0183-4A40-9E79-2B6D71BC7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6769"/>
            <a:ext cx="10515600" cy="4770194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www.nrich.maths.org.uk</a:t>
            </a:r>
            <a:r>
              <a:rPr lang="en-GB" dirty="0" smtClean="0"/>
              <a:t> </a:t>
            </a:r>
            <a:r>
              <a:rPr lang="en-GB" dirty="0"/>
              <a:t>– a range of rich tasks for all ages and useful articles and resources</a:t>
            </a:r>
          </a:p>
          <a:p>
            <a:r>
              <a:rPr lang="en-GB" dirty="0" smtClean="0"/>
              <a:t>Welsh Government reasoning </a:t>
            </a:r>
            <a:r>
              <a:rPr lang="en-GB" dirty="0"/>
              <a:t>in the classroom resource packs: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http://learning.wales.gov.uk/resources/learningpacks/reasoning-in-the-classroom/?skip=1&amp;lang=en</a:t>
            </a:r>
            <a:endParaRPr lang="en-GB" dirty="0"/>
          </a:p>
          <a:p>
            <a:r>
              <a:rPr lang="en-GB" dirty="0"/>
              <a:t>The interactive framework on Learning Wales sites has ‘rich activities’ for some of the numeracy skills</a:t>
            </a:r>
          </a:p>
          <a:p>
            <a:r>
              <a:rPr lang="en-GB" dirty="0" smtClean="0"/>
              <a:t>ATM </a:t>
            </a:r>
            <a:r>
              <a:rPr lang="en-GB" dirty="0"/>
              <a:t>‘Pick and mix’ mathematical challenges </a:t>
            </a:r>
            <a:r>
              <a:rPr lang="en-GB" dirty="0" smtClean="0"/>
              <a:t>(Moodle)</a:t>
            </a:r>
          </a:p>
          <a:p>
            <a:r>
              <a:rPr lang="en-GB" dirty="0" smtClean="0"/>
              <a:t>Mathematical </a:t>
            </a:r>
            <a:r>
              <a:rPr lang="en-GB" dirty="0"/>
              <a:t>challenges’ on </a:t>
            </a:r>
            <a:r>
              <a:rPr lang="en-GB" dirty="0" smtClean="0"/>
              <a:t>Moodle</a:t>
            </a:r>
            <a:endParaRPr lang="en-GB" dirty="0"/>
          </a:p>
          <a:p>
            <a:r>
              <a:rPr lang="en-GB" dirty="0" smtClean="0"/>
              <a:t>‘Gareth </a:t>
            </a:r>
            <a:r>
              <a:rPr lang="en-GB" dirty="0"/>
              <a:t>Metcalfe’ </a:t>
            </a:r>
            <a:r>
              <a:rPr lang="en-GB" dirty="0" smtClean="0"/>
              <a:t>tasks e.g. </a:t>
            </a:r>
            <a:r>
              <a:rPr lang="en-US" dirty="0">
                <a:hlinkClick r:id="rId4"/>
              </a:rPr>
              <a:t>http://www.iseemaths.com/</a:t>
            </a:r>
            <a:r>
              <a:rPr lang="en-US" dirty="0"/>
              <a:t> 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2552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34606" y="854854"/>
            <a:ext cx="10018713" cy="17525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1034606" y="2160430"/>
            <a:ext cx="8134794" cy="363077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dirty="0"/>
              <a:t>Haylock, D. and Cockburn, A. (2017) </a:t>
            </a:r>
            <a:r>
              <a:rPr lang="en-GB" altLang="en-US" sz="3200" i="1" dirty="0"/>
              <a:t>Understanding Mathematics for Young Children</a:t>
            </a:r>
            <a:r>
              <a:rPr lang="en-GB" altLang="en-US" sz="3200" dirty="0"/>
              <a:t>. 5</a:t>
            </a:r>
            <a:r>
              <a:rPr lang="en-GB" altLang="en-US" sz="3200" baseline="30000" dirty="0"/>
              <a:t>th</a:t>
            </a:r>
            <a:r>
              <a:rPr lang="en-GB" altLang="en-US" sz="3200" dirty="0"/>
              <a:t> ed. London: SAGE.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b="1" dirty="0"/>
              <a:t>Chapter 11 </a:t>
            </a:r>
            <a:r>
              <a:rPr lang="en-GB" sz="3200" dirty="0"/>
              <a:t>(Reasoning)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/>
          </a:p>
        </p:txBody>
      </p:sp>
      <p:pic>
        <p:nvPicPr>
          <p:cNvPr id="4" name="Picture 3" descr="mage result for Haylock and cockburn 5th ed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5184" y="1731154"/>
            <a:ext cx="2322576" cy="31242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7006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1029</TotalTime>
  <Words>1036</Words>
  <Application>Microsoft Macintosh PowerPoint</Application>
  <PresentationFormat>Widescreen</PresentationFormat>
  <Paragraphs>123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Calibri Light</vt:lpstr>
      <vt:lpstr>Helvetica</vt:lpstr>
      <vt:lpstr>Mangal</vt:lpstr>
      <vt:lpstr>ＭＳ Ｐゴシック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Opening Up Questions and Tasks in Mathematics</vt:lpstr>
      <vt:lpstr>Great mathematical reasoning question starters…</vt:lpstr>
      <vt:lpstr>PowerPoint Presentation</vt:lpstr>
      <vt:lpstr>Numerical reasoning in the curriculum</vt:lpstr>
      <vt:lpstr>Rich Tasks: What makes a task ‘rich’? </vt:lpstr>
      <vt:lpstr>TASG - TASK</vt:lpstr>
      <vt:lpstr>Adnoddau - Resources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Nerys Defis</cp:lastModifiedBy>
  <cp:revision>78</cp:revision>
  <dcterms:created xsi:type="dcterms:W3CDTF">2013-10-13T11:17:52Z</dcterms:created>
  <dcterms:modified xsi:type="dcterms:W3CDTF">2018-10-24T11:55:56Z</dcterms:modified>
</cp:coreProperties>
</file>