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75BD8C-63C4-4C41-BEA3-D9E72F09AD1F}" v="11" dt="2026-10-15T09:04:35.1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82" autoAdjust="0"/>
    <p:restoredTop sz="94660"/>
  </p:normalViewPr>
  <p:slideViewPr>
    <p:cSldViewPr snapToGrid="0" showGuides="1">
      <p:cViewPr varScale="1">
        <p:scale>
          <a:sx n="89" d="100"/>
          <a:sy n="89" d="100"/>
        </p:scale>
        <p:origin x="21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custSel addSld modSld">
      <pc:chgData name="Simona Ferraraccio" userId="c9694aeb-2f50-401b-8abf-67f8a7106701" providerId="ADAL" clId="{728671C3-614E-440E-8F04-5DA1EFA065FD}" dt="2026-10-15T09:49:48.256" v="88" actId="404"/>
      <pc:docMkLst>
        <pc:docMk/>
      </pc:docMkLst>
      <pc:sldChg chg="addSp modSp mod">
        <pc:chgData name="Simona Ferraraccio" userId="c9694aeb-2f50-401b-8abf-67f8a7106701" providerId="ADAL" clId="{728671C3-614E-440E-8F04-5DA1EFA065FD}" dt="2026-10-15T08:45:44.393" v="24" actId="1076"/>
        <pc:sldMkLst>
          <pc:docMk/>
          <pc:sldMk cId="379436643" sldId="257"/>
        </pc:sldMkLst>
        <pc:spChg chg="mod">
          <ac:chgData name="Simona Ferraraccio" userId="c9694aeb-2f50-401b-8abf-67f8a7106701" providerId="ADAL" clId="{728671C3-614E-440E-8F04-5DA1EFA065FD}" dt="2026-10-15T08:45:31.625" v="4" actId="1076"/>
          <ac:spMkLst>
            <pc:docMk/>
            <pc:sldMk cId="379436643" sldId="257"/>
            <ac:spMk id="5" creationId="{B2CE4405-DCD9-4DAF-B689-F9209EFBF25F}"/>
          </ac:spMkLst>
        </pc:spChg>
        <pc:spChg chg="add mod">
          <ac:chgData name="Simona Ferraraccio" userId="c9694aeb-2f50-401b-8abf-67f8a7106701" providerId="ADAL" clId="{728671C3-614E-440E-8F04-5DA1EFA065FD}" dt="2026-10-15T08:45:44.393" v="24" actId="1076"/>
          <ac:spMkLst>
            <pc:docMk/>
            <pc:sldMk cId="379436643" sldId="257"/>
            <ac:spMk id="10" creationId="{13652DD6-BE1E-F59E-6A14-041744C5B717}"/>
          </ac:spMkLst>
        </pc:spChg>
      </pc:sldChg>
      <pc:sldChg chg="addSp delSp modSp new mod">
        <pc:chgData name="Simona Ferraraccio" userId="c9694aeb-2f50-401b-8abf-67f8a7106701" providerId="ADAL" clId="{728671C3-614E-440E-8F04-5DA1EFA065FD}" dt="2026-10-15T09:49:48.256" v="88" actId="404"/>
        <pc:sldMkLst>
          <pc:docMk/>
          <pc:sldMk cId="1087110046" sldId="258"/>
        </pc:sldMkLst>
        <pc:spChg chg="del">
          <ac:chgData name="Simona Ferraraccio" userId="c9694aeb-2f50-401b-8abf-67f8a7106701" providerId="ADAL" clId="{728671C3-614E-440E-8F04-5DA1EFA065FD}" dt="2026-10-15T08:47:16.094" v="27" actId="478"/>
          <ac:spMkLst>
            <pc:docMk/>
            <pc:sldMk cId="1087110046" sldId="258"/>
            <ac:spMk id="2" creationId="{9EA19DD8-35D7-400B-C1D6-462F27795F8F}"/>
          </ac:spMkLst>
        </pc:spChg>
        <pc:spChg chg="del">
          <ac:chgData name="Simona Ferraraccio" userId="c9694aeb-2f50-401b-8abf-67f8a7106701" providerId="ADAL" clId="{728671C3-614E-440E-8F04-5DA1EFA065FD}" dt="2026-10-15T08:47:15.214" v="26" actId="478"/>
          <ac:spMkLst>
            <pc:docMk/>
            <pc:sldMk cId="1087110046" sldId="258"/>
            <ac:spMk id="3" creationId="{DA43960B-9A83-895B-0CCC-8B562DED1D2A}"/>
          </ac:spMkLst>
        </pc:spChg>
        <pc:spChg chg="add mod">
          <ac:chgData name="Simona Ferraraccio" userId="c9694aeb-2f50-401b-8abf-67f8a7106701" providerId="ADAL" clId="{728671C3-614E-440E-8F04-5DA1EFA065FD}" dt="2026-10-15T08:47:31.914" v="32" actId="113"/>
          <ac:spMkLst>
            <pc:docMk/>
            <pc:sldMk cId="1087110046" sldId="258"/>
            <ac:spMk id="4" creationId="{33FC6D1D-E5FB-F8AD-2799-6E5AB7E1568A}"/>
          </ac:spMkLst>
        </pc:spChg>
        <pc:spChg chg="add mod">
          <ac:chgData name="Simona Ferraraccio" userId="c9694aeb-2f50-401b-8abf-67f8a7106701" providerId="ADAL" clId="{728671C3-614E-440E-8F04-5DA1EFA065FD}" dt="2026-10-15T09:49:48.256" v="88" actId="404"/>
          <ac:spMkLst>
            <pc:docMk/>
            <pc:sldMk cId="1087110046" sldId="258"/>
            <ac:spMk id="5" creationId="{6DEDB9B3-1A81-603C-E904-373D3D80A6AD}"/>
          </ac:spMkLst>
        </pc:spChg>
        <pc:spChg chg="add del mod">
          <ac:chgData name="Simona Ferraraccio" userId="c9694aeb-2f50-401b-8abf-67f8a7106701" providerId="ADAL" clId="{728671C3-614E-440E-8F04-5DA1EFA065FD}" dt="2026-10-15T08:47:24.115" v="30" actId="478"/>
          <ac:spMkLst>
            <pc:docMk/>
            <pc:sldMk cId="1087110046" sldId="258"/>
            <ac:spMk id="6" creationId="{778F4ADD-0B87-3143-D270-78BD55A771C6}"/>
          </ac:spMkLst>
        </pc:spChg>
        <pc:spChg chg="add del mod">
          <ac:chgData name="Simona Ferraraccio" userId="c9694aeb-2f50-401b-8abf-67f8a7106701" providerId="ADAL" clId="{728671C3-614E-440E-8F04-5DA1EFA065FD}" dt="2026-10-15T08:47:24.115" v="30" actId="478"/>
          <ac:spMkLst>
            <pc:docMk/>
            <pc:sldMk cId="1087110046" sldId="258"/>
            <ac:spMk id="7" creationId="{44BB7CF8-8C77-C001-0473-EA79D9ED3B83}"/>
          </ac:spMkLst>
        </pc:spChg>
        <pc:spChg chg="add mod">
          <ac:chgData name="Simona Ferraraccio" userId="c9694aeb-2f50-401b-8abf-67f8a7106701" providerId="ADAL" clId="{728671C3-614E-440E-8F04-5DA1EFA065FD}" dt="2026-10-15T08:47:49.501" v="34" actId="1076"/>
          <ac:spMkLst>
            <pc:docMk/>
            <pc:sldMk cId="1087110046" sldId="258"/>
            <ac:spMk id="13" creationId="{FF960277-64CB-E195-1951-1C91406D55BF}"/>
          </ac:spMkLst>
        </pc:spChg>
        <pc:spChg chg="add mod">
          <ac:chgData name="Simona Ferraraccio" userId="c9694aeb-2f50-401b-8abf-67f8a7106701" providerId="ADAL" clId="{728671C3-614E-440E-8F04-5DA1EFA065FD}" dt="2026-10-15T08:47:49.501" v="34" actId="1076"/>
          <ac:spMkLst>
            <pc:docMk/>
            <pc:sldMk cId="1087110046" sldId="258"/>
            <ac:spMk id="15" creationId="{92833318-AD42-E465-38CC-78D938364C35}"/>
          </ac:spMkLst>
        </pc:spChg>
        <pc:spChg chg="add mod">
          <ac:chgData name="Simona Ferraraccio" userId="c9694aeb-2f50-401b-8abf-67f8a7106701" providerId="ADAL" clId="{728671C3-614E-440E-8F04-5DA1EFA065FD}" dt="2026-10-15T08:47:49.501" v="34" actId="1076"/>
          <ac:spMkLst>
            <pc:docMk/>
            <pc:sldMk cId="1087110046" sldId="258"/>
            <ac:spMk id="17" creationId="{623EE6AA-C928-1D58-2CB5-38512BEC8675}"/>
          </ac:spMkLst>
        </pc:spChg>
        <pc:picChg chg="add">
          <ac:chgData name="Simona Ferraraccio" userId="c9694aeb-2f50-401b-8abf-67f8a7106701" providerId="ADAL" clId="{728671C3-614E-440E-8F04-5DA1EFA065FD}" dt="2026-10-15T08:47:28.926" v="31" actId="22"/>
          <ac:picMkLst>
            <pc:docMk/>
            <pc:sldMk cId="1087110046" sldId="258"/>
            <ac:picMk id="9" creationId="{416084B1-D5B1-6C61-332A-05D23791F34E}"/>
          </ac:picMkLst>
        </pc:picChg>
        <pc:picChg chg="add">
          <ac:chgData name="Simona Ferraraccio" userId="c9694aeb-2f50-401b-8abf-67f8a7106701" providerId="ADAL" clId="{728671C3-614E-440E-8F04-5DA1EFA065FD}" dt="2026-10-15T08:47:28.926" v="31" actId="22"/>
          <ac:picMkLst>
            <pc:docMk/>
            <pc:sldMk cId="1087110046" sldId="258"/>
            <ac:picMk id="11" creationId="{59D7F8C6-1063-6E6D-FAF4-F3ED9013E002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10-15T08:49:45.813" v="58" actId="20577"/>
        <pc:sldMkLst>
          <pc:docMk/>
          <pc:sldMk cId="239518251" sldId="259"/>
        </pc:sldMkLst>
        <pc:spChg chg="mod">
          <ac:chgData name="Simona Ferraraccio" userId="c9694aeb-2f50-401b-8abf-67f8a7106701" providerId="ADAL" clId="{728671C3-614E-440E-8F04-5DA1EFA065FD}" dt="2026-10-15T08:49:23.858" v="39" actId="26606"/>
          <ac:spMkLst>
            <pc:docMk/>
            <pc:sldMk cId="239518251" sldId="259"/>
            <ac:spMk id="2" creationId="{A61BC668-30B7-FE2F-9108-FFEDCBB3CAE5}"/>
          </ac:spMkLst>
        </pc:spChg>
        <pc:spChg chg="del">
          <ac:chgData name="Simona Ferraraccio" userId="c9694aeb-2f50-401b-8abf-67f8a7106701" providerId="ADAL" clId="{728671C3-614E-440E-8F04-5DA1EFA065FD}" dt="2026-10-15T08:49:20.077" v="37" actId="478"/>
          <ac:spMkLst>
            <pc:docMk/>
            <pc:sldMk cId="239518251" sldId="259"/>
            <ac:spMk id="3" creationId="{20CA5428-97A0-EAE6-2018-6A60019C34D3}"/>
          </ac:spMkLst>
        </pc:spChg>
        <pc:spChg chg="add del mod">
          <ac:chgData name="Simona Ferraraccio" userId="c9694aeb-2f50-401b-8abf-67f8a7106701" providerId="ADAL" clId="{728671C3-614E-440E-8F04-5DA1EFA065FD}" dt="2026-10-15T08:49:23.858" v="39" actId="26606"/>
          <ac:spMkLst>
            <pc:docMk/>
            <pc:sldMk cId="239518251" sldId="259"/>
            <ac:spMk id="5" creationId="{D74C2A22-D7F6-FB8A-B007-3B8B6C044536}"/>
          </ac:spMkLst>
        </pc:spChg>
        <pc:spChg chg="add mod">
          <ac:chgData name="Simona Ferraraccio" userId="c9694aeb-2f50-401b-8abf-67f8a7106701" providerId="ADAL" clId="{728671C3-614E-440E-8F04-5DA1EFA065FD}" dt="2026-10-15T08:49:23.858" v="39" actId="26606"/>
          <ac:spMkLst>
            <pc:docMk/>
            <pc:sldMk cId="239518251" sldId="259"/>
            <ac:spMk id="6" creationId="{172305F7-7B53-F337-ED90-20776E49D722}"/>
          </ac:spMkLst>
        </pc:spChg>
        <pc:spChg chg="add mod">
          <ac:chgData name="Simona Ferraraccio" userId="c9694aeb-2f50-401b-8abf-67f8a7106701" providerId="ADAL" clId="{728671C3-614E-440E-8F04-5DA1EFA065FD}" dt="2026-10-15T08:49:45.813" v="58" actId="20577"/>
          <ac:spMkLst>
            <pc:docMk/>
            <pc:sldMk cId="239518251" sldId="259"/>
            <ac:spMk id="12" creationId="{CAB54999-AEE1-ED2C-1DDE-EC66AE2AD83A}"/>
          </ac:spMkLst>
        </pc:spChg>
        <pc:picChg chg="add mod">
          <ac:chgData name="Simona Ferraraccio" userId="c9694aeb-2f50-401b-8abf-67f8a7106701" providerId="ADAL" clId="{728671C3-614E-440E-8F04-5DA1EFA065FD}" dt="2026-10-15T08:49:23.858" v="39" actId="26606"/>
          <ac:picMkLst>
            <pc:docMk/>
            <pc:sldMk cId="239518251" sldId="259"/>
            <ac:picMk id="4" creationId="{752744EC-79C5-E54D-5B3B-6A6D2E19CCDD}"/>
          </ac:picMkLst>
        </pc:picChg>
        <pc:picChg chg="add mod">
          <ac:chgData name="Simona Ferraraccio" userId="c9694aeb-2f50-401b-8abf-67f8a7106701" providerId="ADAL" clId="{728671C3-614E-440E-8F04-5DA1EFA065FD}" dt="2026-10-15T08:49:33.860" v="41" actId="1076"/>
          <ac:picMkLst>
            <pc:docMk/>
            <pc:sldMk cId="239518251" sldId="259"/>
            <ac:picMk id="8" creationId="{A2A18E72-BD30-E2EE-5487-1846BC40F7DD}"/>
          </ac:picMkLst>
        </pc:picChg>
        <pc:picChg chg="add mod">
          <ac:chgData name="Simona Ferraraccio" userId="c9694aeb-2f50-401b-8abf-67f8a7106701" providerId="ADAL" clId="{728671C3-614E-440E-8F04-5DA1EFA065FD}" dt="2026-10-15T08:49:33.860" v="41" actId="1076"/>
          <ac:picMkLst>
            <pc:docMk/>
            <pc:sldMk cId="239518251" sldId="259"/>
            <ac:picMk id="10" creationId="{3126A76B-DF0A-11FF-BB7E-EC28CC13D305}"/>
          </ac:picMkLst>
        </pc:picChg>
        <pc:cxnChg chg="add">
          <ac:chgData name="Simona Ferraraccio" userId="c9694aeb-2f50-401b-8abf-67f8a7106701" providerId="ADAL" clId="{728671C3-614E-440E-8F04-5DA1EFA065FD}" dt="2026-10-15T08:49:23.858" v="39" actId="26606"/>
          <ac:cxnSpMkLst>
            <pc:docMk/>
            <pc:sldMk cId="239518251" sldId="259"/>
            <ac:cxnSpMk id="11" creationId="{1503BFE4-729B-D9D0-C17B-501E6AF1127A}"/>
          </ac:cxnSpMkLst>
        </pc:cxnChg>
      </pc:sldChg>
      <pc:sldChg chg="modSp new mod">
        <pc:chgData name="Simona Ferraraccio" userId="c9694aeb-2f50-401b-8abf-67f8a7106701" providerId="ADAL" clId="{728671C3-614E-440E-8F04-5DA1EFA065FD}" dt="2026-10-15T09:24:48.549" v="86" actId="1076"/>
        <pc:sldMkLst>
          <pc:docMk/>
          <pc:sldMk cId="3203344035" sldId="260"/>
        </pc:sldMkLst>
        <pc:spChg chg="mod">
          <ac:chgData name="Simona Ferraraccio" userId="c9694aeb-2f50-401b-8abf-67f8a7106701" providerId="ADAL" clId="{728671C3-614E-440E-8F04-5DA1EFA065FD}" dt="2026-10-15T09:24:43.516" v="85" actId="20577"/>
          <ac:spMkLst>
            <pc:docMk/>
            <pc:sldMk cId="3203344035" sldId="260"/>
            <ac:spMk id="2" creationId="{4DD66967-2FDF-4D27-7FD8-34658543565D}"/>
          </ac:spMkLst>
        </pc:spChg>
        <pc:spChg chg="mod">
          <ac:chgData name="Simona Ferraraccio" userId="c9694aeb-2f50-401b-8abf-67f8a7106701" providerId="ADAL" clId="{728671C3-614E-440E-8F04-5DA1EFA065FD}" dt="2026-10-15T09:24:48.549" v="86" actId="1076"/>
          <ac:spMkLst>
            <pc:docMk/>
            <pc:sldMk cId="3203344035" sldId="260"/>
            <ac:spMk id="3" creationId="{5FAEBC6D-A5DC-BE15-6EC4-19A1D60EA70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C0DD9-E1BA-993F-4E51-BDEC55534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738F98-1F94-353A-1FB7-56320F381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44468-2E62-89BB-C1A9-8020BD983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D2C97-F7F6-014F-604C-1BB5C8729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47362-9660-3079-065E-5E5935663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492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D1391-8F64-F55C-1B2F-D14782C6C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4FC1A-0351-5582-BD58-5404C6965E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B7D64-66FE-326F-B16E-9179A5FA0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CB770-4C33-F8DD-8021-18362A17F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B4ED8-B506-D909-46EC-AE1E515BA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545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05EEF-0686-2598-4B7E-FF67B93DB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2AE8A0-8840-1386-D7E7-615C3DAD88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AE297-F64C-7DD3-15C0-55513A419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CC18D9-2094-C070-4FF8-0278034E0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E58AA-264F-8ACD-06DC-7D17AC87A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487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06F18-B29C-11B6-E864-B5733BD9D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C6100-201B-87F0-6344-449FCAAE1E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D11BC2-A07C-2940-BA41-18FD558C8F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A6BE11-5334-C0C8-F5C0-1DBE50A4C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67AF29-583D-D7C1-C2A7-028259C83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429C5A-0A8C-8E8C-96E9-267F71F13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762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7EC5D-61E3-9C88-0A1D-02D4179BB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3BB23E-60DC-F903-FBD7-DBFD3A1ADC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E240F6-C0BA-BC11-3C57-829CF7C74F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F34902-C1CA-3344-7048-F761EB47A0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083ED0-51ED-BFB4-4D2F-CEC84F8084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C290F6-BC7D-C71C-6BE6-77CDD3D82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D84610-61CE-9555-9046-7451D14FE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F0A3B3-EBEA-08EB-3BFE-DF377BEB5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196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5F12D-1103-457E-BD7C-A76B3474C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118EDE-FC94-3F99-2FD7-917AB8ED6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E5D0B-636D-C27D-BEAF-263FBB894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2B6090-3E2E-2CA5-D383-70CCFD8BE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702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6EC666-D424-07B2-1A62-951496CC9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2CCB38-8AE5-6CBC-172B-FEA380A96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C4C76D-B76C-08DA-A2F1-8A1995B36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01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5E18D-5CAD-C324-EA41-334752ADB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F65D0-5C52-EAFE-1336-B9AF6CD67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DFAEB3-A2DB-583D-3AD5-AAE47C8C91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C45D36-DDF3-4348-F5FE-54169604A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A55F6-40E9-96F8-0A32-3EEF9D0EC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639E3D-04BD-3377-0663-807D57DC1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15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59AE8-4339-4DDA-D694-B0FB58D0A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D5FBD4-E3D1-6CA3-DA9B-EC9DB6ADE8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7065B8-6004-640E-D486-296BF770CF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D42F3D-72F1-3D1B-1591-276080142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85306A-7855-6F95-FE4C-7835FEFEA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4FEBB-BA04-EE22-3305-4DCD813BF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085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BC231-8CCE-AFDB-1D42-1EDAD1AFA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AF1112-A0EA-A151-1E8B-C782D34ED8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134684-42EF-48C8-401E-954114C8D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347C3-FA73-0A17-82BA-68DE1E6F4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27F71-F3E9-407E-C7C8-58F5F3F46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51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25E7D3-E24B-0C53-32DC-EAFD289EC1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1ACD1E-9AC6-8F6B-3D62-DFFBE086CC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3B5C0-7D8D-D6FE-DD09-E761D94C2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A9560-1EE9-C70A-929D-A7A91034F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E3CFC-A381-02A1-ED8F-073D2B984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504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75973A-4C17-7D4F-7153-9AF144782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0786B0-8521-54A8-52ED-956379590B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939FF-A984-E99D-5D2B-3718085CE3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6AB76A-152F-4569-90A6-13601B4D8B5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6B6A4-95E7-9875-1116-494C0C3B7F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CCE36D-C51D-4CF0-A283-0EE791CD73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D50684-9CFF-4D14-9870-87686072E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830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8D1BCC9-8292-3D99-EEAA-F595E7C70FAA}"/>
              </a:ext>
            </a:extLst>
          </p:cNvPr>
          <p:cNvSpPr txBox="1"/>
          <p:nvPr/>
        </p:nvSpPr>
        <p:spPr>
          <a:xfrm>
            <a:off x="7471532" y="1419559"/>
            <a:ext cx="455664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solidFill>
                  <a:srgbClr val="C00000"/>
                </a:solidFill>
              </a:rPr>
              <a:t>BMDS7008</a:t>
            </a:r>
          </a:p>
          <a:p>
            <a:endParaRPr lang="en-GB" sz="3600" b="1" dirty="0"/>
          </a:p>
          <a:p>
            <a:pPr algn="ctr"/>
            <a:r>
              <a:rPr lang="en-GB" sz="2400" b="1" dirty="0"/>
              <a:t>Introduction to Enterprise Architecture </a:t>
            </a:r>
          </a:p>
          <a:p>
            <a:endParaRPr lang="en-GB" sz="3600" b="1" dirty="0"/>
          </a:p>
          <a:p>
            <a:pPr algn="ctr"/>
            <a:r>
              <a:rPr lang="en-GB" dirty="0"/>
              <a:t>Dr Simona Ferraraccio</a:t>
            </a:r>
            <a:endParaRPr lang="en-GB" sz="6000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255F98E0-B264-DB6D-F303-92F53ED50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108" y="5702005"/>
            <a:ext cx="2497354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image001">
            <a:extLst>
              <a:ext uri="{FF2B5EF4-FFF2-40B4-BE49-F238E27FC236}">
                <a16:creationId xmlns:a16="http://schemas.microsoft.com/office/drawing/2014/main" id="{C8409E05-C69A-10E6-169B-3F1E496781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098" y="4757218"/>
            <a:ext cx="4165374" cy="72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601A7D68-413D-AC88-C6FA-51A4F89339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"/>
            <a:ext cx="7381098" cy="685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3">
            <a:extLst>
              <a:ext uri="{FF2B5EF4-FFF2-40B4-BE49-F238E27FC236}">
                <a16:creationId xmlns:a16="http://schemas.microsoft.com/office/drawing/2014/main" id="{234EB3B3-A9A3-8D03-2510-08ABF2FF61D2}"/>
              </a:ext>
            </a:extLst>
          </p:cNvPr>
          <p:cNvSpPr>
            <a:spLocks noGrp="1"/>
          </p:cNvSpPr>
          <p:nvPr/>
        </p:nvSpPr>
        <p:spPr>
          <a:xfrm>
            <a:off x="-609508" y="927116"/>
            <a:ext cx="8600113" cy="9848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00" b="1" i="0">
                <a:solidFill>
                  <a:srgbClr val="333399"/>
                </a:solidFill>
                <a:latin typeface="Arial"/>
                <a:ea typeface="+mj-ea"/>
                <a:cs typeface="Arial"/>
              </a:defRPr>
            </a:lvl1pPr>
          </a:lstStyle>
          <a:p>
            <a:pPr algn="ctr"/>
            <a:r>
              <a:rPr lang="en-GB" sz="3200" dirty="0">
                <a:solidFill>
                  <a:schemeClr val="bg1"/>
                </a:solidFill>
                <a:latin typeface="Aptos Narrow" panose="020B0004020202020204" pitchFamily="34" charset="0"/>
                <a:ea typeface="Times New Roman" panose="02020603050405020304" pitchFamily="18" charset="0"/>
              </a:rPr>
              <a:t>Digital Transformation for Health and Care Professionals</a:t>
            </a:r>
            <a:endParaRPr lang="en-GB" sz="3200" dirty="0">
              <a:solidFill>
                <a:schemeClr val="bg1"/>
              </a:solidFill>
              <a:latin typeface="Aptos Narrow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3968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58CE8AB-5712-4F54-F5F0-3D40BE004CFB}"/>
              </a:ext>
            </a:extLst>
          </p:cNvPr>
          <p:cNvSpPr txBox="1">
            <a:spLocks/>
          </p:cNvSpPr>
          <p:nvPr/>
        </p:nvSpPr>
        <p:spPr>
          <a:xfrm>
            <a:off x="119616" y="500062"/>
            <a:ext cx="1195276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What Do We Mean by Enterprise Architecture?</a:t>
            </a:r>
            <a:endParaRPr lang="en-GB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2CE4405-DCD9-4DAF-B689-F9209EFBF25F}"/>
              </a:ext>
            </a:extLst>
          </p:cNvPr>
          <p:cNvSpPr txBox="1">
            <a:spLocks/>
          </p:cNvSpPr>
          <p:nvPr/>
        </p:nvSpPr>
        <p:spPr>
          <a:xfrm>
            <a:off x="119616" y="2583710"/>
            <a:ext cx="10953307" cy="23492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dirty="0"/>
          </a:p>
          <a:p>
            <a:r>
              <a:rPr lang="en-GB" sz="2000" dirty="0"/>
              <a:t>Aligning strategy, process, data, and technology</a:t>
            </a:r>
          </a:p>
          <a:p>
            <a:r>
              <a:rPr lang="en-GB" sz="2000" dirty="0"/>
              <a:t>Creating coherence across complex organisations</a:t>
            </a:r>
          </a:p>
          <a:p>
            <a:r>
              <a:rPr lang="en-GB" sz="2000" dirty="0"/>
              <a:t>Designing for safe, deliberate change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A0764B48-AA1E-CED9-2E41-0EDA0855B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625" y="6044497"/>
            <a:ext cx="1615481" cy="74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image001">
            <a:extLst>
              <a:ext uri="{FF2B5EF4-FFF2-40B4-BE49-F238E27FC236}">
                <a16:creationId xmlns:a16="http://schemas.microsoft.com/office/drawing/2014/main" id="{BB11AA57-E660-F01A-29C7-2C17B7783E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460" y="6047699"/>
            <a:ext cx="3557407" cy="62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3652DD6-BE1E-F59E-6A14-041744C5B717}"/>
              </a:ext>
            </a:extLst>
          </p:cNvPr>
          <p:cNvSpPr txBox="1"/>
          <p:nvPr/>
        </p:nvSpPr>
        <p:spPr>
          <a:xfrm>
            <a:off x="9994604" y="5119393"/>
            <a:ext cx="1687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(Castillo, 2025)</a:t>
            </a:r>
          </a:p>
        </p:txBody>
      </p:sp>
    </p:spTree>
    <p:extLst>
      <p:ext uri="{BB962C8B-B14F-4D97-AF65-F5344CB8AC3E}">
        <p14:creationId xmlns:p14="http://schemas.microsoft.com/office/powerpoint/2010/main" val="37943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3FC6D1D-E5FB-F8AD-2799-6E5AB7E15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b="1" dirty="0"/>
              <a:t>A Short History of Enterprise Architecture</a:t>
            </a:r>
            <a:endParaRPr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DEDB9B3-1A81-603C-E904-373D3D80A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511" y="1563548"/>
            <a:ext cx="11132289" cy="4351338"/>
          </a:xfrm>
        </p:spPr>
        <p:txBody>
          <a:bodyPr>
            <a:normAutofit/>
          </a:bodyPr>
          <a:lstStyle/>
          <a:p>
            <a:endParaRPr sz="2400" dirty="0"/>
          </a:p>
          <a:p>
            <a:r>
              <a:rPr sz="2400" dirty="0"/>
              <a:t>1980s – Zachman Framework</a:t>
            </a:r>
          </a:p>
          <a:p>
            <a:r>
              <a:rPr sz="2400" dirty="0"/>
              <a:t>1990s – TOGAF (</a:t>
            </a:r>
            <a:r>
              <a:rPr lang="en-US" sz="2400" dirty="0"/>
              <a:t>The </a:t>
            </a:r>
            <a:r>
              <a:rPr sz="2400" dirty="0"/>
              <a:t>Open Group Architecture Framework)</a:t>
            </a:r>
          </a:p>
          <a:p>
            <a:r>
              <a:rPr sz="2400" dirty="0"/>
              <a:t>2020s – Open Agile Architecture (O-AA)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416084B1-D5B1-6C61-332A-05D23791F3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625" y="6044497"/>
            <a:ext cx="1615481" cy="74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image001">
            <a:extLst>
              <a:ext uri="{FF2B5EF4-FFF2-40B4-BE49-F238E27FC236}">
                <a16:creationId xmlns:a16="http://schemas.microsoft.com/office/drawing/2014/main" id="{59D7F8C6-1063-6E6D-FAF4-F3ED9013E0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460" y="6047699"/>
            <a:ext cx="3557407" cy="62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F960277-64CB-E195-1951-1C91406D55BF}"/>
              </a:ext>
            </a:extLst>
          </p:cNvPr>
          <p:cNvSpPr txBox="1"/>
          <p:nvPr/>
        </p:nvSpPr>
        <p:spPr>
          <a:xfrm>
            <a:off x="6640479" y="4403481"/>
            <a:ext cx="2751034" cy="138499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O-AA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</a:rPr>
              <a:t>adaptation + learning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833318-AD42-E465-38CC-78D938364C35}"/>
              </a:ext>
            </a:extLst>
          </p:cNvPr>
          <p:cNvSpPr txBox="1"/>
          <p:nvPr/>
        </p:nvSpPr>
        <p:spPr>
          <a:xfrm>
            <a:off x="2316123" y="4403482"/>
            <a:ext cx="2751035" cy="138499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TOGAF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</a:rPr>
              <a:t>control + documentation </a:t>
            </a:r>
            <a:endParaRPr lang="en-GB" sz="2800" dirty="0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623EE6AA-C928-1D58-2CB5-38512BEC8675}"/>
              </a:ext>
            </a:extLst>
          </p:cNvPr>
          <p:cNvSpPr/>
          <p:nvPr/>
        </p:nvSpPr>
        <p:spPr>
          <a:xfrm>
            <a:off x="5067158" y="4839604"/>
            <a:ext cx="1573321" cy="512748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110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BC668-30B7-FE2F-9108-FFEDCBB3C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5598" y="1138036"/>
            <a:ext cx="559820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Why Architecture Matters in the NHS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2744EC-79C5-E54D-5B3B-6A6D2E19CC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2601" y="768626"/>
            <a:ext cx="3644479" cy="545989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8738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72305F7-7B53-F337-ED90-20776E49D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5598" y="2551176"/>
            <a:ext cx="5444382" cy="3591207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NHS is a federation, not a single body</a:t>
            </a:r>
          </a:p>
          <a:p>
            <a:r>
              <a:rPr lang="en-GB" sz="2000" dirty="0"/>
              <a:t>Thousands of systems, suppliers, and organisations</a:t>
            </a:r>
          </a:p>
          <a:p>
            <a:r>
              <a:rPr lang="en-GB" sz="2000" dirty="0"/>
              <a:t>EA ensures safe, traceable, and repeatable change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A2A18E72-BD30-E2EE-5487-1846BC40F7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7138" y="6117513"/>
            <a:ext cx="1615481" cy="74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image001">
            <a:extLst>
              <a:ext uri="{FF2B5EF4-FFF2-40B4-BE49-F238E27FC236}">
                <a16:creationId xmlns:a16="http://schemas.microsoft.com/office/drawing/2014/main" id="{3126A76B-DF0A-11FF-BB7E-EC28CC13D3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973" y="6120715"/>
            <a:ext cx="3557407" cy="620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AB54999-AEE1-ED2C-1DDE-EC66AE2AD83A}"/>
              </a:ext>
            </a:extLst>
          </p:cNvPr>
          <p:cNvSpPr txBox="1"/>
          <p:nvPr/>
        </p:nvSpPr>
        <p:spPr>
          <a:xfrm>
            <a:off x="10342619" y="5326912"/>
            <a:ext cx="1687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(Castillo, 2025)</a:t>
            </a:r>
          </a:p>
        </p:txBody>
      </p:sp>
    </p:spTree>
    <p:extLst>
      <p:ext uri="{BB962C8B-B14F-4D97-AF65-F5344CB8AC3E}">
        <p14:creationId xmlns:p14="http://schemas.microsoft.com/office/powerpoint/2010/main" val="239518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66967-2FDF-4D27-7FD8-346585435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EBC6D-A5DC-BE15-6EC4-19A1D60EA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041" y="2141537"/>
            <a:ext cx="10515600" cy="4351338"/>
          </a:xfrm>
        </p:spPr>
        <p:txBody>
          <a:bodyPr>
            <a:normAutofit/>
          </a:bodyPr>
          <a:lstStyle/>
          <a:p>
            <a:r>
              <a:rPr lang="en-US" sz="1600" b="1" dirty="0"/>
              <a:t>Enterprise Architecture as Strategy</a:t>
            </a:r>
            <a:r>
              <a:rPr lang="en-US" sz="1600" dirty="0"/>
              <a:t>, Jeanne W Ross, Peter Weill &amp; David C Robertson, Harvard Business Review Press (1 Aug. 2006)</a:t>
            </a:r>
          </a:p>
          <a:p>
            <a:r>
              <a:rPr lang="en-US" sz="1600" b="1" dirty="0"/>
              <a:t>Mastering the Requirements Process: Getting Requirements Right, </a:t>
            </a:r>
            <a:r>
              <a:rPr lang="en-US" sz="1600" dirty="0"/>
              <a:t>Suzanne Robertson &amp; James Robertson, Addison-Wesley Professional; 3rd edition (23 Aug. 2012)</a:t>
            </a:r>
          </a:p>
          <a:p>
            <a:r>
              <a:rPr lang="en-US" sz="1600" b="1" dirty="0"/>
              <a:t>ArchiMate® 3.2 Specification (The Open Group Series), </a:t>
            </a:r>
            <a:r>
              <a:rPr lang="en-US" sz="1600" dirty="0"/>
              <a:t>The Open Group, Van Haren Publishing; 7th ed. edition (24 Jan. 2023)</a:t>
            </a:r>
          </a:p>
          <a:p>
            <a:r>
              <a:rPr lang="en-US" sz="1600" b="1" dirty="0"/>
              <a:t>Data as Foundation: Building Healthcare’s Invisible Infrastructure. </a:t>
            </a:r>
            <a:r>
              <a:rPr lang="en-US" sz="1600" dirty="0"/>
              <a:t>Tito Castillo, Agile Health Informatics, July 2025</a:t>
            </a:r>
          </a:p>
          <a:p>
            <a:r>
              <a:rPr lang="en-US" sz="1600" b="1" dirty="0"/>
              <a:t>Scripting </a:t>
            </a:r>
            <a:r>
              <a:rPr lang="en-US" sz="1600" b="1" dirty="0" err="1"/>
              <a:t>Sparx</a:t>
            </a:r>
            <a:r>
              <a:rPr lang="en-US" sz="1600" b="1" dirty="0"/>
              <a:t> Enterprise Architect: A Practical Handbook. </a:t>
            </a:r>
            <a:r>
              <a:rPr lang="en-US" sz="1600" dirty="0"/>
              <a:t>Tito Castillo, Agile Health Informatics, TBC</a:t>
            </a:r>
          </a:p>
          <a:p>
            <a:endParaRPr lang="en-US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03344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238</Words>
  <Application>Microsoft Office PowerPoint</Application>
  <PresentationFormat>Widescreen</PresentationFormat>
  <Paragraphs>33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Aptos Narrow</vt:lpstr>
      <vt:lpstr>Arial</vt:lpstr>
      <vt:lpstr>Office Theme</vt:lpstr>
      <vt:lpstr>PowerPoint Presentation</vt:lpstr>
      <vt:lpstr>PowerPoint Presentation</vt:lpstr>
      <vt:lpstr>A Short History of Enterprise Architecture</vt:lpstr>
      <vt:lpstr>Why Architecture Matters in the NHS</vt:lpstr>
      <vt:lpstr>Useful 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2026-10-15T08:41:03Z</dcterms:created>
  <dcterms:modified xsi:type="dcterms:W3CDTF">2026-10-15T09:49:55Z</dcterms:modified>
</cp:coreProperties>
</file>