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3" r:id="rId4"/>
    <p:sldId id="258" r:id="rId5"/>
    <p:sldId id="265" r:id="rId6"/>
    <p:sldId id="266" r:id="rId7"/>
    <p:sldId id="267" r:id="rId8"/>
    <p:sldId id="259" r:id="rId9"/>
    <p:sldId id="261" r:id="rId10"/>
    <p:sldId id="260"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CC1685-0169-4B63-938E-14F4202C3396}" v="26" dt="2026-02-21T16:17:07.4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7" d="100"/>
          <a:sy n="57" d="100"/>
        </p:scale>
        <p:origin x="1260" y="2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5.svg"/></Relationships>
</file>

<file path=ppt/diagrams/_rels/data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3025C67E-FD2D-4963-AB2A-F346ADDDD88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D8F72AF-675F-441E-92F1-9EEDB6963486}">
      <dgm:prSet/>
      <dgm:spPr/>
      <dgm:t>
        <a:bodyPr/>
        <a:lstStyle/>
        <a:p>
          <a:r>
            <a:rPr lang="en-GB"/>
            <a:t>The hospitality sector is a service-driven industry, expanding from hotels and restaurants to events and leisure businesses on a global scale. </a:t>
          </a:r>
          <a:endParaRPr lang="en-US"/>
        </a:p>
      </dgm:t>
    </dgm:pt>
    <dgm:pt modelId="{2B85227D-5489-41F6-88AE-B95DE0C59B43}" type="parTrans" cxnId="{DC786239-6687-49A4-B27C-5103DE9BFA17}">
      <dgm:prSet/>
      <dgm:spPr/>
      <dgm:t>
        <a:bodyPr/>
        <a:lstStyle/>
        <a:p>
          <a:endParaRPr lang="en-US"/>
        </a:p>
      </dgm:t>
    </dgm:pt>
    <dgm:pt modelId="{A166EF66-E07F-485F-81EB-18C243E955E6}" type="sibTrans" cxnId="{DC786239-6687-49A4-B27C-5103DE9BFA17}">
      <dgm:prSet/>
      <dgm:spPr/>
      <dgm:t>
        <a:bodyPr/>
        <a:lstStyle/>
        <a:p>
          <a:endParaRPr lang="en-US"/>
        </a:p>
      </dgm:t>
    </dgm:pt>
    <dgm:pt modelId="{A59970FE-B1F8-4AF1-AD41-39C65BFE80DD}">
      <dgm:prSet/>
      <dgm:spPr/>
      <dgm:t>
        <a:bodyPr/>
        <a:lstStyle/>
        <a:p>
          <a:r>
            <a:rPr lang="en-GB"/>
            <a:t>With the sector’s primary focus on customer service, hospitality businesses have to adapt to using more eco-friendly practices to meet the needs of changing trends and customer behaviour.</a:t>
          </a:r>
          <a:endParaRPr lang="en-US"/>
        </a:p>
      </dgm:t>
    </dgm:pt>
    <dgm:pt modelId="{0C184069-E2C3-41DB-A934-9910861AD9B7}" type="parTrans" cxnId="{3F3CFEA1-CBAA-4D44-B194-1B0930417D26}">
      <dgm:prSet/>
      <dgm:spPr/>
      <dgm:t>
        <a:bodyPr/>
        <a:lstStyle/>
        <a:p>
          <a:endParaRPr lang="en-US"/>
        </a:p>
      </dgm:t>
    </dgm:pt>
    <dgm:pt modelId="{93C72734-EE7F-4037-A1BC-E0663D8B93B9}" type="sibTrans" cxnId="{3F3CFEA1-CBAA-4D44-B194-1B0930417D26}">
      <dgm:prSet/>
      <dgm:spPr/>
      <dgm:t>
        <a:bodyPr/>
        <a:lstStyle/>
        <a:p>
          <a:endParaRPr lang="en-US"/>
        </a:p>
      </dgm:t>
    </dgm:pt>
    <dgm:pt modelId="{4F407A70-7D07-4599-91ED-4676C14A5C89}">
      <dgm:prSet/>
      <dgm:spPr/>
      <dgm:t>
        <a:bodyPr/>
        <a:lstStyle/>
        <a:p>
          <a:r>
            <a:rPr lang="en-GB"/>
            <a:t>To do so, the sector needs to address its prevalent food waste, as it has been recorded to be the highest contributing factor to any waste produced by a hotel or restaurant.</a:t>
          </a:r>
          <a:endParaRPr lang="en-US"/>
        </a:p>
      </dgm:t>
    </dgm:pt>
    <dgm:pt modelId="{6A1244DB-1482-423B-BECE-7B3EE4A8FE8A}" type="parTrans" cxnId="{DAAEB8E6-D39B-47D2-A871-384D083A2FF0}">
      <dgm:prSet/>
      <dgm:spPr/>
      <dgm:t>
        <a:bodyPr/>
        <a:lstStyle/>
        <a:p>
          <a:endParaRPr lang="en-US"/>
        </a:p>
      </dgm:t>
    </dgm:pt>
    <dgm:pt modelId="{3888ED7C-E9EB-4EBD-9896-94BBD05D26CB}" type="sibTrans" cxnId="{DAAEB8E6-D39B-47D2-A871-384D083A2FF0}">
      <dgm:prSet/>
      <dgm:spPr/>
      <dgm:t>
        <a:bodyPr/>
        <a:lstStyle/>
        <a:p>
          <a:endParaRPr lang="en-US"/>
        </a:p>
      </dgm:t>
    </dgm:pt>
    <dgm:pt modelId="{CEAD5E36-005D-4639-9477-C0BAC80C579B}" type="pres">
      <dgm:prSet presAssocID="{3025C67E-FD2D-4963-AB2A-F346ADDDD888}" presName="root" presStyleCnt="0">
        <dgm:presLayoutVars>
          <dgm:dir/>
          <dgm:resizeHandles val="exact"/>
        </dgm:presLayoutVars>
      </dgm:prSet>
      <dgm:spPr/>
    </dgm:pt>
    <dgm:pt modelId="{A9F613F7-EA33-4AB9-9DAC-8BB346D90CBF}" type="pres">
      <dgm:prSet presAssocID="{4D8F72AF-675F-441E-92F1-9EEDB6963486}" presName="compNode" presStyleCnt="0"/>
      <dgm:spPr/>
    </dgm:pt>
    <dgm:pt modelId="{948D4D2B-CC8B-42FE-8EAF-6745204EF8D5}" type="pres">
      <dgm:prSet presAssocID="{4D8F72AF-675F-441E-92F1-9EEDB6963486}" presName="bgRect" presStyleLbl="bgShp" presStyleIdx="0" presStyleCnt="3"/>
      <dgm:spPr/>
    </dgm:pt>
    <dgm:pt modelId="{81CF75B4-4CDC-4CAC-AF51-7593C4EC40B2}" type="pres">
      <dgm:prSet presAssocID="{4D8F72AF-675F-441E-92F1-9EEDB696348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ilding"/>
        </a:ext>
      </dgm:extLst>
    </dgm:pt>
    <dgm:pt modelId="{B0C63AA6-0647-43E2-8C43-8B56B3CCE13D}" type="pres">
      <dgm:prSet presAssocID="{4D8F72AF-675F-441E-92F1-9EEDB6963486}" presName="spaceRect" presStyleCnt="0"/>
      <dgm:spPr/>
    </dgm:pt>
    <dgm:pt modelId="{9E1CA52A-9AD5-44A3-B802-35B6A1FDEA32}" type="pres">
      <dgm:prSet presAssocID="{4D8F72AF-675F-441E-92F1-9EEDB6963486}" presName="parTx" presStyleLbl="revTx" presStyleIdx="0" presStyleCnt="3">
        <dgm:presLayoutVars>
          <dgm:chMax val="0"/>
          <dgm:chPref val="0"/>
        </dgm:presLayoutVars>
      </dgm:prSet>
      <dgm:spPr/>
    </dgm:pt>
    <dgm:pt modelId="{406495EB-5305-4625-B2AE-9EE5124AFE13}" type="pres">
      <dgm:prSet presAssocID="{A166EF66-E07F-485F-81EB-18C243E955E6}" presName="sibTrans" presStyleCnt="0"/>
      <dgm:spPr/>
    </dgm:pt>
    <dgm:pt modelId="{B91F46D2-1031-43A4-8C96-54F24D6B24A4}" type="pres">
      <dgm:prSet presAssocID="{A59970FE-B1F8-4AF1-AD41-39C65BFE80DD}" presName="compNode" presStyleCnt="0"/>
      <dgm:spPr/>
    </dgm:pt>
    <dgm:pt modelId="{AAB2F158-A18F-4467-B972-3E962CC75FEB}" type="pres">
      <dgm:prSet presAssocID="{A59970FE-B1F8-4AF1-AD41-39C65BFE80DD}" presName="bgRect" presStyleLbl="bgShp" presStyleIdx="1" presStyleCnt="3"/>
      <dgm:spPr/>
    </dgm:pt>
    <dgm:pt modelId="{5E949665-77A7-4B17-9DD4-415FAC532A09}" type="pres">
      <dgm:prSet presAssocID="{A59970FE-B1F8-4AF1-AD41-39C65BFE80D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stainability"/>
        </a:ext>
      </dgm:extLst>
    </dgm:pt>
    <dgm:pt modelId="{1C284F7B-DA97-465F-BCD3-768BEAADD703}" type="pres">
      <dgm:prSet presAssocID="{A59970FE-B1F8-4AF1-AD41-39C65BFE80DD}" presName="spaceRect" presStyleCnt="0"/>
      <dgm:spPr/>
    </dgm:pt>
    <dgm:pt modelId="{8EE9F76C-D2CB-4E30-9E6B-A3F02D1D065D}" type="pres">
      <dgm:prSet presAssocID="{A59970FE-B1F8-4AF1-AD41-39C65BFE80DD}" presName="parTx" presStyleLbl="revTx" presStyleIdx="1" presStyleCnt="3">
        <dgm:presLayoutVars>
          <dgm:chMax val="0"/>
          <dgm:chPref val="0"/>
        </dgm:presLayoutVars>
      </dgm:prSet>
      <dgm:spPr/>
    </dgm:pt>
    <dgm:pt modelId="{39667256-4F8C-42D9-9A2C-D7EFAEF6EF99}" type="pres">
      <dgm:prSet presAssocID="{93C72734-EE7F-4037-A1BC-E0663D8B93B9}" presName="sibTrans" presStyleCnt="0"/>
      <dgm:spPr/>
    </dgm:pt>
    <dgm:pt modelId="{7E3F5B3F-2CA4-4C33-BA9C-ABA3CEE01A24}" type="pres">
      <dgm:prSet presAssocID="{4F407A70-7D07-4599-91ED-4676C14A5C89}" presName="compNode" presStyleCnt="0"/>
      <dgm:spPr/>
    </dgm:pt>
    <dgm:pt modelId="{0AED34A1-7A53-4102-A4D0-A9F55D4BACAE}" type="pres">
      <dgm:prSet presAssocID="{4F407A70-7D07-4599-91ED-4676C14A5C89}" presName="bgRect" presStyleLbl="bgShp" presStyleIdx="2" presStyleCnt="3"/>
      <dgm:spPr/>
    </dgm:pt>
    <dgm:pt modelId="{7F327F78-4CF5-47E0-AF69-EE45C481AEAA}" type="pres">
      <dgm:prSet presAssocID="{4F407A70-7D07-4599-91ED-4676C14A5C8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cycle"/>
        </a:ext>
      </dgm:extLst>
    </dgm:pt>
    <dgm:pt modelId="{DEC3D344-0749-4F13-BD74-C4FCDE01CE91}" type="pres">
      <dgm:prSet presAssocID="{4F407A70-7D07-4599-91ED-4676C14A5C89}" presName="spaceRect" presStyleCnt="0"/>
      <dgm:spPr/>
    </dgm:pt>
    <dgm:pt modelId="{8E68B98F-B515-482C-9BFA-F4A93B183013}" type="pres">
      <dgm:prSet presAssocID="{4F407A70-7D07-4599-91ED-4676C14A5C89}" presName="parTx" presStyleLbl="revTx" presStyleIdx="2" presStyleCnt="3">
        <dgm:presLayoutVars>
          <dgm:chMax val="0"/>
          <dgm:chPref val="0"/>
        </dgm:presLayoutVars>
      </dgm:prSet>
      <dgm:spPr/>
    </dgm:pt>
  </dgm:ptLst>
  <dgm:cxnLst>
    <dgm:cxn modelId="{DC786239-6687-49A4-B27C-5103DE9BFA17}" srcId="{3025C67E-FD2D-4963-AB2A-F346ADDDD888}" destId="{4D8F72AF-675F-441E-92F1-9EEDB6963486}" srcOrd="0" destOrd="0" parTransId="{2B85227D-5489-41F6-88AE-B95DE0C59B43}" sibTransId="{A166EF66-E07F-485F-81EB-18C243E955E6}"/>
    <dgm:cxn modelId="{5C688294-B8FF-4E8D-B42B-1961A4171821}" type="presOf" srcId="{4D8F72AF-675F-441E-92F1-9EEDB6963486}" destId="{9E1CA52A-9AD5-44A3-B802-35B6A1FDEA32}" srcOrd="0" destOrd="0" presId="urn:microsoft.com/office/officeart/2018/2/layout/IconVerticalSolidList"/>
    <dgm:cxn modelId="{3F3CFEA1-CBAA-4D44-B194-1B0930417D26}" srcId="{3025C67E-FD2D-4963-AB2A-F346ADDDD888}" destId="{A59970FE-B1F8-4AF1-AD41-39C65BFE80DD}" srcOrd="1" destOrd="0" parTransId="{0C184069-E2C3-41DB-A934-9910861AD9B7}" sibTransId="{93C72734-EE7F-4037-A1BC-E0663D8B93B9}"/>
    <dgm:cxn modelId="{A16BA1E6-721E-4AFE-8726-9F0C2E800E86}" type="presOf" srcId="{4F407A70-7D07-4599-91ED-4676C14A5C89}" destId="{8E68B98F-B515-482C-9BFA-F4A93B183013}" srcOrd="0" destOrd="0" presId="urn:microsoft.com/office/officeart/2018/2/layout/IconVerticalSolidList"/>
    <dgm:cxn modelId="{DAAEB8E6-D39B-47D2-A871-384D083A2FF0}" srcId="{3025C67E-FD2D-4963-AB2A-F346ADDDD888}" destId="{4F407A70-7D07-4599-91ED-4676C14A5C89}" srcOrd="2" destOrd="0" parTransId="{6A1244DB-1482-423B-BECE-7B3EE4A8FE8A}" sibTransId="{3888ED7C-E9EB-4EBD-9896-94BBD05D26CB}"/>
    <dgm:cxn modelId="{5044FBF8-B8B3-44E9-B7F9-9B8E6F959AD1}" type="presOf" srcId="{A59970FE-B1F8-4AF1-AD41-39C65BFE80DD}" destId="{8EE9F76C-D2CB-4E30-9E6B-A3F02D1D065D}" srcOrd="0" destOrd="0" presId="urn:microsoft.com/office/officeart/2018/2/layout/IconVerticalSolidList"/>
    <dgm:cxn modelId="{84B93DFE-0BA4-471B-9B36-ECC4F0F754CA}" type="presOf" srcId="{3025C67E-FD2D-4963-AB2A-F346ADDDD888}" destId="{CEAD5E36-005D-4639-9477-C0BAC80C579B}" srcOrd="0" destOrd="0" presId="urn:microsoft.com/office/officeart/2018/2/layout/IconVerticalSolidList"/>
    <dgm:cxn modelId="{30D22EC3-DBE4-439B-AE6F-470F8A8036F6}" type="presParOf" srcId="{CEAD5E36-005D-4639-9477-C0BAC80C579B}" destId="{A9F613F7-EA33-4AB9-9DAC-8BB346D90CBF}" srcOrd="0" destOrd="0" presId="urn:microsoft.com/office/officeart/2018/2/layout/IconVerticalSolidList"/>
    <dgm:cxn modelId="{B8B92581-E925-43CF-9BD7-96BF6EBA0790}" type="presParOf" srcId="{A9F613F7-EA33-4AB9-9DAC-8BB346D90CBF}" destId="{948D4D2B-CC8B-42FE-8EAF-6745204EF8D5}" srcOrd="0" destOrd="0" presId="urn:microsoft.com/office/officeart/2018/2/layout/IconVerticalSolidList"/>
    <dgm:cxn modelId="{FB7324DD-624C-4978-85B2-9B59BD613A78}" type="presParOf" srcId="{A9F613F7-EA33-4AB9-9DAC-8BB346D90CBF}" destId="{81CF75B4-4CDC-4CAC-AF51-7593C4EC40B2}" srcOrd="1" destOrd="0" presId="urn:microsoft.com/office/officeart/2018/2/layout/IconVerticalSolidList"/>
    <dgm:cxn modelId="{0AA94B85-3DAB-4A24-ACD8-B76E835D2BA8}" type="presParOf" srcId="{A9F613F7-EA33-4AB9-9DAC-8BB346D90CBF}" destId="{B0C63AA6-0647-43E2-8C43-8B56B3CCE13D}" srcOrd="2" destOrd="0" presId="urn:microsoft.com/office/officeart/2018/2/layout/IconVerticalSolidList"/>
    <dgm:cxn modelId="{ADBA13AE-127A-416C-B50E-CB26815DF46F}" type="presParOf" srcId="{A9F613F7-EA33-4AB9-9DAC-8BB346D90CBF}" destId="{9E1CA52A-9AD5-44A3-B802-35B6A1FDEA32}" srcOrd="3" destOrd="0" presId="urn:microsoft.com/office/officeart/2018/2/layout/IconVerticalSolidList"/>
    <dgm:cxn modelId="{A5EF0364-3B88-4DA6-80C6-6DAE6F41148C}" type="presParOf" srcId="{CEAD5E36-005D-4639-9477-C0BAC80C579B}" destId="{406495EB-5305-4625-B2AE-9EE5124AFE13}" srcOrd="1" destOrd="0" presId="urn:microsoft.com/office/officeart/2018/2/layout/IconVerticalSolidList"/>
    <dgm:cxn modelId="{3F937444-1E52-49C1-AF16-F75FD756E590}" type="presParOf" srcId="{CEAD5E36-005D-4639-9477-C0BAC80C579B}" destId="{B91F46D2-1031-43A4-8C96-54F24D6B24A4}" srcOrd="2" destOrd="0" presId="urn:microsoft.com/office/officeart/2018/2/layout/IconVerticalSolidList"/>
    <dgm:cxn modelId="{75E0AD88-A9F9-45EE-A90B-E1A8A3FA8529}" type="presParOf" srcId="{B91F46D2-1031-43A4-8C96-54F24D6B24A4}" destId="{AAB2F158-A18F-4467-B972-3E962CC75FEB}" srcOrd="0" destOrd="0" presId="urn:microsoft.com/office/officeart/2018/2/layout/IconVerticalSolidList"/>
    <dgm:cxn modelId="{83F4050E-E00B-4D2E-BE34-517399619C34}" type="presParOf" srcId="{B91F46D2-1031-43A4-8C96-54F24D6B24A4}" destId="{5E949665-77A7-4B17-9DD4-415FAC532A09}" srcOrd="1" destOrd="0" presId="urn:microsoft.com/office/officeart/2018/2/layout/IconVerticalSolidList"/>
    <dgm:cxn modelId="{1D045E0B-66F6-4020-84F0-836E33F99D7C}" type="presParOf" srcId="{B91F46D2-1031-43A4-8C96-54F24D6B24A4}" destId="{1C284F7B-DA97-465F-BCD3-768BEAADD703}" srcOrd="2" destOrd="0" presId="urn:microsoft.com/office/officeart/2018/2/layout/IconVerticalSolidList"/>
    <dgm:cxn modelId="{770104EC-DD0F-45A2-887F-D81B9C76CAD2}" type="presParOf" srcId="{B91F46D2-1031-43A4-8C96-54F24D6B24A4}" destId="{8EE9F76C-D2CB-4E30-9E6B-A3F02D1D065D}" srcOrd="3" destOrd="0" presId="urn:microsoft.com/office/officeart/2018/2/layout/IconVerticalSolidList"/>
    <dgm:cxn modelId="{A5C104E5-A35B-4D58-8BCC-5AC7FDCAA914}" type="presParOf" srcId="{CEAD5E36-005D-4639-9477-C0BAC80C579B}" destId="{39667256-4F8C-42D9-9A2C-D7EFAEF6EF99}" srcOrd="3" destOrd="0" presId="urn:microsoft.com/office/officeart/2018/2/layout/IconVerticalSolidList"/>
    <dgm:cxn modelId="{C7EDC73E-CCB1-4BEB-A9CC-F1A3C66A01B8}" type="presParOf" srcId="{CEAD5E36-005D-4639-9477-C0BAC80C579B}" destId="{7E3F5B3F-2CA4-4C33-BA9C-ABA3CEE01A24}" srcOrd="4" destOrd="0" presId="urn:microsoft.com/office/officeart/2018/2/layout/IconVerticalSolidList"/>
    <dgm:cxn modelId="{0BE653E7-C7AC-444E-95FC-D3D7FA9DC1A8}" type="presParOf" srcId="{7E3F5B3F-2CA4-4C33-BA9C-ABA3CEE01A24}" destId="{0AED34A1-7A53-4102-A4D0-A9F55D4BACAE}" srcOrd="0" destOrd="0" presId="urn:microsoft.com/office/officeart/2018/2/layout/IconVerticalSolidList"/>
    <dgm:cxn modelId="{9C30C731-0F31-4D33-B245-3327985EF2C3}" type="presParOf" srcId="{7E3F5B3F-2CA4-4C33-BA9C-ABA3CEE01A24}" destId="{7F327F78-4CF5-47E0-AF69-EE45C481AEAA}" srcOrd="1" destOrd="0" presId="urn:microsoft.com/office/officeart/2018/2/layout/IconVerticalSolidList"/>
    <dgm:cxn modelId="{21950216-3702-43D9-B13C-3809DADB3B75}" type="presParOf" srcId="{7E3F5B3F-2CA4-4C33-BA9C-ABA3CEE01A24}" destId="{DEC3D344-0749-4F13-BD74-C4FCDE01CE91}" srcOrd="2" destOrd="0" presId="urn:microsoft.com/office/officeart/2018/2/layout/IconVerticalSolidList"/>
    <dgm:cxn modelId="{0C1E9B67-DD8B-4D55-9E88-F2D9A0655D01}" type="presParOf" srcId="{7E3F5B3F-2CA4-4C33-BA9C-ABA3CEE01A24}" destId="{8E68B98F-B515-482C-9BFA-F4A93B18301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C44ADE8-049D-403B-B578-13B1191CC5D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010F4BF-51F4-4B13-B70E-50D6AB7050B5}">
      <dgm:prSet/>
      <dgm:spPr/>
      <dgm:t>
        <a:bodyPr/>
        <a:lstStyle/>
        <a:p>
          <a:r>
            <a:rPr lang="en-GB" b="1"/>
            <a:t>People (Social): </a:t>
          </a:r>
          <a:r>
            <a:rPr lang="en-GB"/>
            <a:t>With changing trends and customer behaviours, hotels and restaurants in the sector have to adapt to guest and customer demands to retain their position. To show efforts towards doing so, businesses have to employ initiatives that are beneficial to both them and the guests. A good example is Premier Inn’s “Force for Good”, focused primarily on charitable donations and environmentally friendly initiatives (Premier Inn, 2025).</a:t>
          </a:r>
          <a:endParaRPr lang="en-US"/>
        </a:p>
      </dgm:t>
    </dgm:pt>
    <dgm:pt modelId="{63F3D127-3873-4B46-A79A-3A16731B480A}" type="parTrans" cxnId="{00BA165A-89D2-479F-8660-159B14BF092B}">
      <dgm:prSet/>
      <dgm:spPr/>
      <dgm:t>
        <a:bodyPr/>
        <a:lstStyle/>
        <a:p>
          <a:endParaRPr lang="en-US"/>
        </a:p>
      </dgm:t>
    </dgm:pt>
    <dgm:pt modelId="{45500AC0-02FC-47C0-8367-BE732F8D95BC}" type="sibTrans" cxnId="{00BA165A-89D2-479F-8660-159B14BF092B}">
      <dgm:prSet/>
      <dgm:spPr/>
      <dgm:t>
        <a:bodyPr/>
        <a:lstStyle/>
        <a:p>
          <a:endParaRPr lang="en-US"/>
        </a:p>
      </dgm:t>
    </dgm:pt>
    <dgm:pt modelId="{81BF423D-F848-4E11-B61A-C9B35D0AD430}">
      <dgm:prSet/>
      <dgm:spPr/>
      <dgm:t>
        <a:bodyPr/>
        <a:lstStyle/>
        <a:p>
          <a:r>
            <a:rPr lang="en-GB" b="1"/>
            <a:t>Planet (Environmental): </a:t>
          </a:r>
          <a:r>
            <a:rPr lang="en-GB"/>
            <a:t>Food waste problems also push for initiatives to support the environment, in hopes to balance out the problems with better eco-friendly practices. As an example, Hilton launched its ‘Green Ramadan Initiative’ in late 2023, reducing 61% in food waste across its Middle East operations (Sustainable Restaurant Association, 2024).</a:t>
          </a:r>
          <a:endParaRPr lang="en-US"/>
        </a:p>
      </dgm:t>
    </dgm:pt>
    <dgm:pt modelId="{76854C7F-B484-4DB8-91B0-512A1C31316F}" type="parTrans" cxnId="{FA978653-AB73-4FE2-8C81-FF2398401D2B}">
      <dgm:prSet/>
      <dgm:spPr/>
      <dgm:t>
        <a:bodyPr/>
        <a:lstStyle/>
        <a:p>
          <a:endParaRPr lang="en-US"/>
        </a:p>
      </dgm:t>
    </dgm:pt>
    <dgm:pt modelId="{312FEC1E-D9FF-4469-A15D-EDE21F528EE8}" type="sibTrans" cxnId="{FA978653-AB73-4FE2-8C81-FF2398401D2B}">
      <dgm:prSet/>
      <dgm:spPr/>
      <dgm:t>
        <a:bodyPr/>
        <a:lstStyle/>
        <a:p>
          <a:endParaRPr lang="en-US"/>
        </a:p>
      </dgm:t>
    </dgm:pt>
    <dgm:pt modelId="{D7B9DD3F-2015-4EC7-843D-91E427086A94}">
      <dgm:prSet/>
      <dgm:spPr/>
      <dgm:t>
        <a:bodyPr/>
        <a:lstStyle/>
        <a:p>
          <a:r>
            <a:rPr lang="en-GB" b="1"/>
            <a:t>Profit (Economic): </a:t>
          </a:r>
          <a:r>
            <a:rPr lang="en-GB"/>
            <a:t>Food waste itself represents excess costs taken on by hospitality businesses. In response to balance this out, hospitality businesses taking on eco-friendly practices are seeing a major increase in guest intake rates, as revealed by a sustainable travel report by ‘Booking.com’. This data found that 75% of global travellers prefer to stay in eco-friendly accommodations with 43% being willing to pay a premium to support sustainable and environmentally responsible hotels (Booking.com, 2024).</a:t>
          </a:r>
          <a:endParaRPr lang="en-US"/>
        </a:p>
      </dgm:t>
    </dgm:pt>
    <dgm:pt modelId="{2CE2F3C6-1B06-4B4F-A0BF-6F063937344A}" type="parTrans" cxnId="{91557EA4-B96D-4E68-B839-4E473610BBB1}">
      <dgm:prSet/>
      <dgm:spPr/>
      <dgm:t>
        <a:bodyPr/>
        <a:lstStyle/>
        <a:p>
          <a:endParaRPr lang="en-US"/>
        </a:p>
      </dgm:t>
    </dgm:pt>
    <dgm:pt modelId="{E128BDB7-0DE6-4064-9915-467A430F9576}" type="sibTrans" cxnId="{91557EA4-B96D-4E68-B839-4E473610BBB1}">
      <dgm:prSet/>
      <dgm:spPr/>
      <dgm:t>
        <a:bodyPr/>
        <a:lstStyle/>
        <a:p>
          <a:endParaRPr lang="en-US"/>
        </a:p>
      </dgm:t>
    </dgm:pt>
    <dgm:pt modelId="{E1AB3907-8611-4075-8A5E-AC7B8F8EF7CC}" type="pres">
      <dgm:prSet presAssocID="{1C44ADE8-049D-403B-B578-13B1191CC5D8}" presName="root" presStyleCnt="0">
        <dgm:presLayoutVars>
          <dgm:dir/>
          <dgm:resizeHandles val="exact"/>
        </dgm:presLayoutVars>
      </dgm:prSet>
      <dgm:spPr/>
    </dgm:pt>
    <dgm:pt modelId="{D42201A7-0289-42A3-A540-F9E0CE3AB029}" type="pres">
      <dgm:prSet presAssocID="{2010F4BF-51F4-4B13-B70E-50D6AB7050B5}" presName="compNode" presStyleCnt="0"/>
      <dgm:spPr/>
    </dgm:pt>
    <dgm:pt modelId="{2C57818C-07AE-4A7D-BBC0-E1EC14EF1CD2}" type="pres">
      <dgm:prSet presAssocID="{2010F4BF-51F4-4B13-B70E-50D6AB7050B5}" presName="bgRect" presStyleLbl="bgShp" presStyleIdx="0" presStyleCnt="3"/>
      <dgm:spPr/>
    </dgm:pt>
    <dgm:pt modelId="{C37D8058-E8AA-473D-8758-460019F4845A}" type="pres">
      <dgm:prSet presAssocID="{2010F4BF-51F4-4B13-B70E-50D6AB7050B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iter"/>
        </a:ext>
      </dgm:extLst>
    </dgm:pt>
    <dgm:pt modelId="{ACD3F032-2C98-4EBC-A152-365A69EFC88D}" type="pres">
      <dgm:prSet presAssocID="{2010F4BF-51F4-4B13-B70E-50D6AB7050B5}" presName="spaceRect" presStyleCnt="0"/>
      <dgm:spPr/>
    </dgm:pt>
    <dgm:pt modelId="{25598F8C-1BA0-4682-8089-7D17FCFE402C}" type="pres">
      <dgm:prSet presAssocID="{2010F4BF-51F4-4B13-B70E-50D6AB7050B5}" presName="parTx" presStyleLbl="revTx" presStyleIdx="0" presStyleCnt="3">
        <dgm:presLayoutVars>
          <dgm:chMax val="0"/>
          <dgm:chPref val="0"/>
        </dgm:presLayoutVars>
      </dgm:prSet>
      <dgm:spPr/>
    </dgm:pt>
    <dgm:pt modelId="{0F220592-46BC-4025-B638-E5DE0A113A09}" type="pres">
      <dgm:prSet presAssocID="{45500AC0-02FC-47C0-8367-BE732F8D95BC}" presName="sibTrans" presStyleCnt="0"/>
      <dgm:spPr/>
    </dgm:pt>
    <dgm:pt modelId="{7D3B06FB-294F-402E-B2AB-D89DE273F6CA}" type="pres">
      <dgm:prSet presAssocID="{81BF423D-F848-4E11-B61A-C9B35D0AD430}" presName="compNode" presStyleCnt="0"/>
      <dgm:spPr/>
    </dgm:pt>
    <dgm:pt modelId="{255C0E1A-8FDD-485D-A5DB-4988C13EBE2C}" type="pres">
      <dgm:prSet presAssocID="{81BF423D-F848-4E11-B61A-C9B35D0AD430}" presName="bgRect" presStyleLbl="bgShp" presStyleIdx="1" presStyleCnt="3"/>
      <dgm:spPr/>
    </dgm:pt>
    <dgm:pt modelId="{7F3F1B9A-0EA3-4AF7-9C4E-DDF2256ACE06}" type="pres">
      <dgm:prSet presAssocID="{81BF423D-F848-4E11-B61A-C9B35D0AD43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stainability"/>
        </a:ext>
      </dgm:extLst>
    </dgm:pt>
    <dgm:pt modelId="{4E42BF37-26D3-4472-B880-0BF248185FCF}" type="pres">
      <dgm:prSet presAssocID="{81BF423D-F848-4E11-B61A-C9B35D0AD430}" presName="spaceRect" presStyleCnt="0"/>
      <dgm:spPr/>
    </dgm:pt>
    <dgm:pt modelId="{AC5B45CB-1000-4BEA-8CC5-287167A2B652}" type="pres">
      <dgm:prSet presAssocID="{81BF423D-F848-4E11-B61A-C9B35D0AD430}" presName="parTx" presStyleLbl="revTx" presStyleIdx="1" presStyleCnt="3">
        <dgm:presLayoutVars>
          <dgm:chMax val="0"/>
          <dgm:chPref val="0"/>
        </dgm:presLayoutVars>
      </dgm:prSet>
      <dgm:spPr/>
    </dgm:pt>
    <dgm:pt modelId="{55057DED-95FD-44EE-BA0A-2DC793F13049}" type="pres">
      <dgm:prSet presAssocID="{312FEC1E-D9FF-4469-A15D-EDE21F528EE8}" presName="sibTrans" presStyleCnt="0"/>
      <dgm:spPr/>
    </dgm:pt>
    <dgm:pt modelId="{577F2ABB-F397-4739-8398-DEFCCD5D693D}" type="pres">
      <dgm:prSet presAssocID="{D7B9DD3F-2015-4EC7-843D-91E427086A94}" presName="compNode" presStyleCnt="0"/>
      <dgm:spPr/>
    </dgm:pt>
    <dgm:pt modelId="{614C804D-652E-466B-8CFA-F63C6ECBDBB6}" type="pres">
      <dgm:prSet presAssocID="{D7B9DD3F-2015-4EC7-843D-91E427086A94}" presName="bgRect" presStyleLbl="bgShp" presStyleIdx="2" presStyleCnt="3"/>
      <dgm:spPr/>
    </dgm:pt>
    <dgm:pt modelId="{DE875578-B187-4A64-8375-C4B2096A8709}" type="pres">
      <dgm:prSet presAssocID="{D7B9DD3F-2015-4EC7-843D-91E427086A9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llar"/>
        </a:ext>
      </dgm:extLst>
    </dgm:pt>
    <dgm:pt modelId="{02CA9715-E52D-4CC4-96AD-E01CFB51D974}" type="pres">
      <dgm:prSet presAssocID="{D7B9DD3F-2015-4EC7-843D-91E427086A94}" presName="spaceRect" presStyleCnt="0"/>
      <dgm:spPr/>
    </dgm:pt>
    <dgm:pt modelId="{336B9C8E-C1D8-4685-8999-1CF119F00828}" type="pres">
      <dgm:prSet presAssocID="{D7B9DD3F-2015-4EC7-843D-91E427086A94}" presName="parTx" presStyleLbl="revTx" presStyleIdx="2" presStyleCnt="3">
        <dgm:presLayoutVars>
          <dgm:chMax val="0"/>
          <dgm:chPref val="0"/>
        </dgm:presLayoutVars>
      </dgm:prSet>
      <dgm:spPr/>
    </dgm:pt>
  </dgm:ptLst>
  <dgm:cxnLst>
    <dgm:cxn modelId="{05CAE502-9D9D-4F60-8E0D-B54938FFA686}" type="presOf" srcId="{1C44ADE8-049D-403B-B578-13B1191CC5D8}" destId="{E1AB3907-8611-4075-8A5E-AC7B8F8EF7CC}" srcOrd="0" destOrd="0" presId="urn:microsoft.com/office/officeart/2018/2/layout/IconVerticalSolidList"/>
    <dgm:cxn modelId="{8D35AA07-00F2-43D8-8993-E76CD3B21A64}" type="presOf" srcId="{D7B9DD3F-2015-4EC7-843D-91E427086A94}" destId="{336B9C8E-C1D8-4685-8999-1CF119F00828}" srcOrd="0" destOrd="0" presId="urn:microsoft.com/office/officeart/2018/2/layout/IconVerticalSolidList"/>
    <dgm:cxn modelId="{FA978653-AB73-4FE2-8C81-FF2398401D2B}" srcId="{1C44ADE8-049D-403B-B578-13B1191CC5D8}" destId="{81BF423D-F848-4E11-B61A-C9B35D0AD430}" srcOrd="1" destOrd="0" parTransId="{76854C7F-B484-4DB8-91B0-512A1C31316F}" sibTransId="{312FEC1E-D9FF-4469-A15D-EDE21F528EE8}"/>
    <dgm:cxn modelId="{00BA165A-89D2-479F-8660-159B14BF092B}" srcId="{1C44ADE8-049D-403B-B578-13B1191CC5D8}" destId="{2010F4BF-51F4-4B13-B70E-50D6AB7050B5}" srcOrd="0" destOrd="0" parTransId="{63F3D127-3873-4B46-A79A-3A16731B480A}" sibTransId="{45500AC0-02FC-47C0-8367-BE732F8D95BC}"/>
    <dgm:cxn modelId="{2BAF7F7D-20BE-41DD-BFDC-AEAC89352221}" type="presOf" srcId="{81BF423D-F848-4E11-B61A-C9B35D0AD430}" destId="{AC5B45CB-1000-4BEA-8CC5-287167A2B652}" srcOrd="0" destOrd="0" presId="urn:microsoft.com/office/officeart/2018/2/layout/IconVerticalSolidList"/>
    <dgm:cxn modelId="{C6B11493-5E39-4162-AA35-4052CD5230E0}" type="presOf" srcId="{2010F4BF-51F4-4B13-B70E-50D6AB7050B5}" destId="{25598F8C-1BA0-4682-8089-7D17FCFE402C}" srcOrd="0" destOrd="0" presId="urn:microsoft.com/office/officeart/2018/2/layout/IconVerticalSolidList"/>
    <dgm:cxn modelId="{91557EA4-B96D-4E68-B839-4E473610BBB1}" srcId="{1C44ADE8-049D-403B-B578-13B1191CC5D8}" destId="{D7B9DD3F-2015-4EC7-843D-91E427086A94}" srcOrd="2" destOrd="0" parTransId="{2CE2F3C6-1B06-4B4F-A0BF-6F063937344A}" sibTransId="{E128BDB7-0DE6-4064-9915-467A430F9576}"/>
    <dgm:cxn modelId="{247D7F63-E9A3-4857-BEED-CB77C8522603}" type="presParOf" srcId="{E1AB3907-8611-4075-8A5E-AC7B8F8EF7CC}" destId="{D42201A7-0289-42A3-A540-F9E0CE3AB029}" srcOrd="0" destOrd="0" presId="urn:microsoft.com/office/officeart/2018/2/layout/IconVerticalSolidList"/>
    <dgm:cxn modelId="{174F43B1-7077-42DE-BA94-D7F75E070D6A}" type="presParOf" srcId="{D42201A7-0289-42A3-A540-F9E0CE3AB029}" destId="{2C57818C-07AE-4A7D-BBC0-E1EC14EF1CD2}" srcOrd="0" destOrd="0" presId="urn:microsoft.com/office/officeart/2018/2/layout/IconVerticalSolidList"/>
    <dgm:cxn modelId="{94DD115A-C18B-415F-9984-3C44F28416AF}" type="presParOf" srcId="{D42201A7-0289-42A3-A540-F9E0CE3AB029}" destId="{C37D8058-E8AA-473D-8758-460019F4845A}" srcOrd="1" destOrd="0" presId="urn:microsoft.com/office/officeart/2018/2/layout/IconVerticalSolidList"/>
    <dgm:cxn modelId="{FDB5C198-EB19-4084-935E-74D910184E26}" type="presParOf" srcId="{D42201A7-0289-42A3-A540-F9E0CE3AB029}" destId="{ACD3F032-2C98-4EBC-A152-365A69EFC88D}" srcOrd="2" destOrd="0" presId="urn:microsoft.com/office/officeart/2018/2/layout/IconVerticalSolidList"/>
    <dgm:cxn modelId="{FA1F3640-E60F-4FD7-8369-5B8E54343812}" type="presParOf" srcId="{D42201A7-0289-42A3-A540-F9E0CE3AB029}" destId="{25598F8C-1BA0-4682-8089-7D17FCFE402C}" srcOrd="3" destOrd="0" presId="urn:microsoft.com/office/officeart/2018/2/layout/IconVerticalSolidList"/>
    <dgm:cxn modelId="{60949E7A-8589-4C83-9174-1DF6EF5C897C}" type="presParOf" srcId="{E1AB3907-8611-4075-8A5E-AC7B8F8EF7CC}" destId="{0F220592-46BC-4025-B638-E5DE0A113A09}" srcOrd="1" destOrd="0" presId="urn:microsoft.com/office/officeart/2018/2/layout/IconVerticalSolidList"/>
    <dgm:cxn modelId="{FA929392-7DF7-4AFB-99BC-DED862A5CE0B}" type="presParOf" srcId="{E1AB3907-8611-4075-8A5E-AC7B8F8EF7CC}" destId="{7D3B06FB-294F-402E-B2AB-D89DE273F6CA}" srcOrd="2" destOrd="0" presId="urn:microsoft.com/office/officeart/2018/2/layout/IconVerticalSolidList"/>
    <dgm:cxn modelId="{05931E17-BBBC-4C3F-A272-572CC1EA8CD7}" type="presParOf" srcId="{7D3B06FB-294F-402E-B2AB-D89DE273F6CA}" destId="{255C0E1A-8FDD-485D-A5DB-4988C13EBE2C}" srcOrd="0" destOrd="0" presId="urn:microsoft.com/office/officeart/2018/2/layout/IconVerticalSolidList"/>
    <dgm:cxn modelId="{02AC9E05-34AB-4A4E-A175-DB9DE5440922}" type="presParOf" srcId="{7D3B06FB-294F-402E-B2AB-D89DE273F6CA}" destId="{7F3F1B9A-0EA3-4AF7-9C4E-DDF2256ACE06}" srcOrd="1" destOrd="0" presId="urn:microsoft.com/office/officeart/2018/2/layout/IconVerticalSolidList"/>
    <dgm:cxn modelId="{029516FF-F414-4735-93E8-6467120781CB}" type="presParOf" srcId="{7D3B06FB-294F-402E-B2AB-D89DE273F6CA}" destId="{4E42BF37-26D3-4472-B880-0BF248185FCF}" srcOrd="2" destOrd="0" presId="urn:microsoft.com/office/officeart/2018/2/layout/IconVerticalSolidList"/>
    <dgm:cxn modelId="{04AE1CCA-0342-4B2C-B46D-D1883BF39073}" type="presParOf" srcId="{7D3B06FB-294F-402E-B2AB-D89DE273F6CA}" destId="{AC5B45CB-1000-4BEA-8CC5-287167A2B652}" srcOrd="3" destOrd="0" presId="urn:microsoft.com/office/officeart/2018/2/layout/IconVerticalSolidList"/>
    <dgm:cxn modelId="{3659062A-8BCA-4C9E-8E7A-02A4CE6E1A8A}" type="presParOf" srcId="{E1AB3907-8611-4075-8A5E-AC7B8F8EF7CC}" destId="{55057DED-95FD-44EE-BA0A-2DC793F13049}" srcOrd="3" destOrd="0" presId="urn:microsoft.com/office/officeart/2018/2/layout/IconVerticalSolidList"/>
    <dgm:cxn modelId="{7EA84057-FC7B-4AD3-B65B-93E3598E6AB5}" type="presParOf" srcId="{E1AB3907-8611-4075-8A5E-AC7B8F8EF7CC}" destId="{577F2ABB-F397-4739-8398-DEFCCD5D693D}" srcOrd="4" destOrd="0" presId="urn:microsoft.com/office/officeart/2018/2/layout/IconVerticalSolidList"/>
    <dgm:cxn modelId="{0877EB54-C418-422D-888D-2D8DB2945B61}" type="presParOf" srcId="{577F2ABB-F397-4739-8398-DEFCCD5D693D}" destId="{614C804D-652E-466B-8CFA-F63C6ECBDBB6}" srcOrd="0" destOrd="0" presId="urn:microsoft.com/office/officeart/2018/2/layout/IconVerticalSolidList"/>
    <dgm:cxn modelId="{90E281E5-B459-4EAF-8C4E-8EB2069E67C7}" type="presParOf" srcId="{577F2ABB-F397-4739-8398-DEFCCD5D693D}" destId="{DE875578-B187-4A64-8375-C4B2096A8709}" srcOrd="1" destOrd="0" presId="urn:microsoft.com/office/officeart/2018/2/layout/IconVerticalSolidList"/>
    <dgm:cxn modelId="{3F868461-6D4C-4506-8BA9-6108EC80E387}" type="presParOf" srcId="{577F2ABB-F397-4739-8398-DEFCCD5D693D}" destId="{02CA9715-E52D-4CC4-96AD-E01CFB51D974}" srcOrd="2" destOrd="0" presId="urn:microsoft.com/office/officeart/2018/2/layout/IconVerticalSolidList"/>
    <dgm:cxn modelId="{086208D9-43F2-4355-BA8A-2AAE4DD0421D}" type="presParOf" srcId="{577F2ABB-F397-4739-8398-DEFCCD5D693D}" destId="{336B9C8E-C1D8-4685-8999-1CF119F0082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BFEF85C-01C7-4717-971E-7F32736D35E6}"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083D4C6B-196D-4A41-B0EA-A561F32E1AA4}">
      <dgm:prSet/>
      <dgm:spPr/>
      <dgm:t>
        <a:bodyPr/>
        <a:lstStyle/>
        <a:p>
          <a:r>
            <a:rPr lang="en-GB" b="1" dirty="0"/>
            <a:t>Political:</a:t>
          </a:r>
          <a:r>
            <a:rPr lang="en-GB" u="sng" dirty="0"/>
            <a:t> </a:t>
          </a:r>
          <a:r>
            <a:rPr lang="en-GB" dirty="0"/>
            <a:t>Due to poor food waste management, the UK government created the ‘UK Environment Act of 2021’, enforcing new policies for hospitality businesses to adapt to. As example, Hilton had to change strategies to more eco-friendly inventory management as to avoid legal repercussions (CEBA Solutions, 2022).</a:t>
          </a:r>
          <a:endParaRPr lang="en-US" dirty="0"/>
        </a:p>
      </dgm:t>
    </dgm:pt>
    <dgm:pt modelId="{D3DDD86E-8433-4F08-A921-5327A48181CF}" type="parTrans" cxnId="{E09D9FA8-FAC0-405C-850F-23D2B91829AF}">
      <dgm:prSet/>
      <dgm:spPr/>
      <dgm:t>
        <a:bodyPr/>
        <a:lstStyle/>
        <a:p>
          <a:endParaRPr lang="en-US"/>
        </a:p>
      </dgm:t>
    </dgm:pt>
    <dgm:pt modelId="{8D137359-021B-4EBC-8A97-87E8FB2F009E}" type="sibTrans" cxnId="{E09D9FA8-FAC0-405C-850F-23D2B91829AF}">
      <dgm:prSet/>
      <dgm:spPr/>
      <dgm:t>
        <a:bodyPr/>
        <a:lstStyle/>
        <a:p>
          <a:endParaRPr lang="en-US"/>
        </a:p>
      </dgm:t>
    </dgm:pt>
    <dgm:pt modelId="{B8A35E12-7708-464F-8DFD-7C725A3E4793}">
      <dgm:prSet/>
      <dgm:spPr/>
      <dgm:t>
        <a:bodyPr/>
        <a:lstStyle/>
        <a:p>
          <a:r>
            <a:rPr lang="en-GB" b="1"/>
            <a:t>Environmental: </a:t>
          </a:r>
          <a:r>
            <a:rPr lang="en-GB"/>
            <a:t>Smart inventory management proved to be a significant contributor towards reducing food waste and helping to analyse and recycle food scraps in hotels and restaurants. As a result, the amount of waste going to landfill is significantly reduced, consequently reducing the damage towards the environment (Ciccullo, </a:t>
          </a:r>
          <a:r>
            <a:rPr lang="en-GB" i="1"/>
            <a:t>et al., </a:t>
          </a:r>
          <a:r>
            <a:rPr lang="en-GB"/>
            <a:t>2022).</a:t>
          </a:r>
          <a:endParaRPr lang="en-US"/>
        </a:p>
      </dgm:t>
    </dgm:pt>
    <dgm:pt modelId="{91143B3C-7C8F-44E2-A0A1-88B3F91DBE0D}" type="parTrans" cxnId="{B36AE263-E60E-4555-9AFB-914953891BE2}">
      <dgm:prSet/>
      <dgm:spPr/>
      <dgm:t>
        <a:bodyPr/>
        <a:lstStyle/>
        <a:p>
          <a:endParaRPr lang="en-US"/>
        </a:p>
      </dgm:t>
    </dgm:pt>
    <dgm:pt modelId="{5E50FDF8-642F-4EF3-B74F-ED226F9378CA}" type="sibTrans" cxnId="{B36AE263-E60E-4555-9AFB-914953891BE2}">
      <dgm:prSet/>
      <dgm:spPr/>
      <dgm:t>
        <a:bodyPr/>
        <a:lstStyle/>
        <a:p>
          <a:endParaRPr lang="en-US"/>
        </a:p>
      </dgm:t>
    </dgm:pt>
    <dgm:pt modelId="{5DE8F18B-3F81-4491-AEB0-C3C50F1F60EE}">
      <dgm:prSet/>
      <dgm:spPr/>
      <dgm:t>
        <a:bodyPr/>
        <a:lstStyle/>
        <a:p>
          <a:r>
            <a:rPr lang="en-GB" b="1"/>
            <a:t>Legal: </a:t>
          </a:r>
          <a:r>
            <a:rPr lang="en-GB"/>
            <a:t>Food waste itself not only creates ethical issues but also problems with UK law, health and safety policy, and general environmental law. Hence, hospitality businesses are forced to oversee and monitor their operations closely as to not infringe on any law or policy, all whilst helping to avoid putting anyone in danger or negatively impacting the environment any further.</a:t>
          </a:r>
          <a:endParaRPr lang="en-US" dirty="0"/>
        </a:p>
      </dgm:t>
    </dgm:pt>
    <dgm:pt modelId="{B1ECF950-2A8C-45D1-8F5F-573F447B4804}" type="parTrans" cxnId="{49FFC7DC-58D6-4E6E-8FAA-9154F85602EA}">
      <dgm:prSet/>
      <dgm:spPr/>
      <dgm:t>
        <a:bodyPr/>
        <a:lstStyle/>
        <a:p>
          <a:endParaRPr lang="en-US"/>
        </a:p>
      </dgm:t>
    </dgm:pt>
    <dgm:pt modelId="{815DD0FD-0620-4276-BE52-ED4CA02F0DF1}" type="sibTrans" cxnId="{49FFC7DC-58D6-4E6E-8FAA-9154F85602EA}">
      <dgm:prSet/>
      <dgm:spPr/>
      <dgm:t>
        <a:bodyPr/>
        <a:lstStyle/>
        <a:p>
          <a:endParaRPr lang="en-US"/>
        </a:p>
      </dgm:t>
    </dgm:pt>
    <dgm:pt modelId="{03F21810-455B-4A1C-82C2-87805E7D2CC7}">
      <dgm:prSet/>
      <dgm:spPr/>
      <dgm:t>
        <a:bodyPr/>
        <a:lstStyle/>
        <a:p>
          <a:r>
            <a:rPr lang="en-GB" b="1"/>
            <a:t>Technological: </a:t>
          </a:r>
          <a:r>
            <a:rPr lang="en-GB"/>
            <a:t>Use of artificial intelligence and smart inventory management systems like Winnow and others is a crucial part in working towards a more sustainable business. With the implementation of smarter inventory systems, hospitality brands like Scandic were able to redirect leftover food from the landfill to instead be sold onward and sent to charities, amounting to over 155,000 portions at one time (Sustainable Hospitality Alliance, 2021).</a:t>
          </a:r>
          <a:endParaRPr lang="en-US" dirty="0"/>
        </a:p>
      </dgm:t>
    </dgm:pt>
    <dgm:pt modelId="{A56B6FA0-E649-4194-B89A-E74D41EC4FD1}" type="sibTrans" cxnId="{E3F68EA3-057E-4DDB-95DA-DDE0A33B438F}">
      <dgm:prSet/>
      <dgm:spPr/>
      <dgm:t>
        <a:bodyPr/>
        <a:lstStyle/>
        <a:p>
          <a:endParaRPr lang="en-US"/>
        </a:p>
      </dgm:t>
    </dgm:pt>
    <dgm:pt modelId="{9DAB0170-2245-4AD6-8D9E-574392ED3B76}" type="parTrans" cxnId="{E3F68EA3-057E-4DDB-95DA-DDE0A33B438F}">
      <dgm:prSet/>
      <dgm:spPr/>
      <dgm:t>
        <a:bodyPr/>
        <a:lstStyle/>
        <a:p>
          <a:endParaRPr lang="en-US"/>
        </a:p>
      </dgm:t>
    </dgm:pt>
    <dgm:pt modelId="{BBDF8B5F-A347-4C0F-87E4-C2226C26F8D4}">
      <dgm:prSet/>
      <dgm:spPr/>
      <dgm:t>
        <a:bodyPr/>
        <a:lstStyle/>
        <a:p>
          <a:r>
            <a:rPr lang="en-GB" b="1"/>
            <a:t>Social: </a:t>
          </a:r>
          <a:r>
            <a:rPr lang="en-GB"/>
            <a:t>To meet guest demand, hotels employ different strategies to inspire customers and guests to choose their services over others. Premier Inn enforces its strong public image through affordable and sustainable services, with its operational scopes being to reduce food waste by half by the year 2030 (Premier Inn, 2025). This public information is a significant help towards attracting new guests as a travellers are likely to choose eco-friendly hospitality businesses over non-eco-friendly ones (Booking.com, 2024).</a:t>
          </a:r>
          <a:endParaRPr lang="en-US"/>
        </a:p>
      </dgm:t>
    </dgm:pt>
    <dgm:pt modelId="{219DF5F9-C699-4AE5-845E-C7048814F076}" type="sibTrans" cxnId="{10C803A0-957A-4CB9-BCA5-66AA02F7804B}">
      <dgm:prSet/>
      <dgm:spPr/>
      <dgm:t>
        <a:bodyPr/>
        <a:lstStyle/>
        <a:p>
          <a:endParaRPr lang="en-US"/>
        </a:p>
      </dgm:t>
    </dgm:pt>
    <dgm:pt modelId="{0EDA8CE5-0A21-401C-A6E7-64C221574139}" type="parTrans" cxnId="{10C803A0-957A-4CB9-BCA5-66AA02F7804B}">
      <dgm:prSet/>
      <dgm:spPr/>
      <dgm:t>
        <a:bodyPr/>
        <a:lstStyle/>
        <a:p>
          <a:endParaRPr lang="en-US"/>
        </a:p>
      </dgm:t>
    </dgm:pt>
    <dgm:pt modelId="{4EA3D2DC-53DD-42DF-A335-E754E4F4D3B1}">
      <dgm:prSet/>
      <dgm:spPr/>
      <dgm:t>
        <a:bodyPr/>
        <a:lstStyle/>
        <a:p>
          <a:r>
            <a:rPr lang="en-GB" b="1" dirty="0"/>
            <a:t>Economical: </a:t>
          </a:r>
          <a:r>
            <a:rPr lang="en-GB" dirty="0"/>
            <a:t>By improving food waste management, hospitality businesses could see a significant increase in profits and reduction in costs. As an example, by using the Winnow connected smart scale, 56 hotels reduced food waste by 56% in 2020 (One Planet, 2023). Specifically, one hotel in China managed to reduce food waste by over 50%, saving 133,000 RMB (19,000 USD).</a:t>
          </a:r>
          <a:endParaRPr lang="en-US" dirty="0"/>
        </a:p>
      </dgm:t>
    </dgm:pt>
    <dgm:pt modelId="{006E0FEE-B1B9-49FF-A4B3-8779D533623B}" type="sibTrans" cxnId="{C4E38540-EAEB-4A53-89D3-3F5EEA3E6032}">
      <dgm:prSet/>
      <dgm:spPr/>
      <dgm:t>
        <a:bodyPr/>
        <a:lstStyle/>
        <a:p>
          <a:endParaRPr lang="en-US"/>
        </a:p>
      </dgm:t>
    </dgm:pt>
    <dgm:pt modelId="{8DE5C400-212A-413A-8983-0CA93DC23343}" type="parTrans" cxnId="{C4E38540-EAEB-4A53-89D3-3F5EEA3E6032}">
      <dgm:prSet/>
      <dgm:spPr/>
      <dgm:t>
        <a:bodyPr/>
        <a:lstStyle/>
        <a:p>
          <a:endParaRPr lang="en-US"/>
        </a:p>
      </dgm:t>
    </dgm:pt>
    <dgm:pt modelId="{AD5ED9E1-9311-4538-BC9A-1D7554E99009}" type="pres">
      <dgm:prSet presAssocID="{8BFEF85C-01C7-4717-971E-7F32736D35E6}" presName="diagram" presStyleCnt="0">
        <dgm:presLayoutVars>
          <dgm:dir/>
          <dgm:resizeHandles val="exact"/>
        </dgm:presLayoutVars>
      </dgm:prSet>
      <dgm:spPr/>
    </dgm:pt>
    <dgm:pt modelId="{F54DDAA2-FFC6-4FB1-B94A-94C2FEC4F793}" type="pres">
      <dgm:prSet presAssocID="{083D4C6B-196D-4A41-B0EA-A561F32E1AA4}" presName="node" presStyleLbl="node1" presStyleIdx="0" presStyleCnt="6">
        <dgm:presLayoutVars>
          <dgm:bulletEnabled val="1"/>
        </dgm:presLayoutVars>
      </dgm:prSet>
      <dgm:spPr/>
    </dgm:pt>
    <dgm:pt modelId="{7B4FC066-9DFF-4462-B7A0-4AC26DB310B9}" type="pres">
      <dgm:prSet presAssocID="{8D137359-021B-4EBC-8A97-87E8FB2F009E}" presName="sibTrans" presStyleCnt="0"/>
      <dgm:spPr/>
    </dgm:pt>
    <dgm:pt modelId="{7D8909E9-5D23-4A63-A021-EAF8797AC7F9}" type="pres">
      <dgm:prSet presAssocID="{4EA3D2DC-53DD-42DF-A335-E754E4F4D3B1}" presName="node" presStyleLbl="node1" presStyleIdx="1" presStyleCnt="6">
        <dgm:presLayoutVars>
          <dgm:bulletEnabled val="1"/>
        </dgm:presLayoutVars>
      </dgm:prSet>
      <dgm:spPr/>
    </dgm:pt>
    <dgm:pt modelId="{B6759028-D0BD-463E-BA2F-0F11CA9F73AF}" type="pres">
      <dgm:prSet presAssocID="{006E0FEE-B1B9-49FF-A4B3-8779D533623B}" presName="sibTrans" presStyleCnt="0"/>
      <dgm:spPr/>
    </dgm:pt>
    <dgm:pt modelId="{1E7C69F4-C0DE-43EC-B020-63DB307F9D70}" type="pres">
      <dgm:prSet presAssocID="{BBDF8B5F-A347-4C0F-87E4-C2226C26F8D4}" presName="node" presStyleLbl="node1" presStyleIdx="2" presStyleCnt="6">
        <dgm:presLayoutVars>
          <dgm:bulletEnabled val="1"/>
        </dgm:presLayoutVars>
      </dgm:prSet>
      <dgm:spPr/>
    </dgm:pt>
    <dgm:pt modelId="{9380751F-8412-4EBF-BF88-FDFDB3A63B42}" type="pres">
      <dgm:prSet presAssocID="{219DF5F9-C699-4AE5-845E-C7048814F076}" presName="sibTrans" presStyleCnt="0"/>
      <dgm:spPr/>
    </dgm:pt>
    <dgm:pt modelId="{FC8EE818-1F27-4E00-9B7A-34EDABFB684E}" type="pres">
      <dgm:prSet presAssocID="{03F21810-455B-4A1C-82C2-87805E7D2CC7}" presName="node" presStyleLbl="node1" presStyleIdx="3" presStyleCnt="6">
        <dgm:presLayoutVars>
          <dgm:bulletEnabled val="1"/>
        </dgm:presLayoutVars>
      </dgm:prSet>
      <dgm:spPr/>
    </dgm:pt>
    <dgm:pt modelId="{4EA9513E-3B69-4E06-9CC5-A6022A2EFE19}" type="pres">
      <dgm:prSet presAssocID="{A56B6FA0-E649-4194-B89A-E74D41EC4FD1}" presName="sibTrans" presStyleCnt="0"/>
      <dgm:spPr/>
    </dgm:pt>
    <dgm:pt modelId="{748DA7BC-7921-4EBD-BFDB-9B2D1F510FD0}" type="pres">
      <dgm:prSet presAssocID="{B8A35E12-7708-464F-8DFD-7C725A3E4793}" presName="node" presStyleLbl="node1" presStyleIdx="4" presStyleCnt="6">
        <dgm:presLayoutVars>
          <dgm:bulletEnabled val="1"/>
        </dgm:presLayoutVars>
      </dgm:prSet>
      <dgm:spPr/>
    </dgm:pt>
    <dgm:pt modelId="{43A46158-E86F-4F54-BB8D-23EA7D89601B}" type="pres">
      <dgm:prSet presAssocID="{5E50FDF8-642F-4EF3-B74F-ED226F9378CA}" presName="sibTrans" presStyleCnt="0"/>
      <dgm:spPr/>
    </dgm:pt>
    <dgm:pt modelId="{7FE9FA84-0338-46B0-9AA1-6B2ECA0296C1}" type="pres">
      <dgm:prSet presAssocID="{5DE8F18B-3F81-4491-AEB0-C3C50F1F60EE}" presName="node" presStyleLbl="node1" presStyleIdx="5" presStyleCnt="6">
        <dgm:presLayoutVars>
          <dgm:bulletEnabled val="1"/>
        </dgm:presLayoutVars>
      </dgm:prSet>
      <dgm:spPr/>
    </dgm:pt>
  </dgm:ptLst>
  <dgm:cxnLst>
    <dgm:cxn modelId="{65D2BE0A-3683-48DC-B14F-621D1B84BDC7}" type="presOf" srcId="{B8A35E12-7708-464F-8DFD-7C725A3E4793}" destId="{748DA7BC-7921-4EBD-BFDB-9B2D1F510FD0}" srcOrd="0" destOrd="0" presId="urn:microsoft.com/office/officeart/2005/8/layout/default"/>
    <dgm:cxn modelId="{E2635919-5C59-49D3-A47E-44A4F5F83C92}" type="presOf" srcId="{BBDF8B5F-A347-4C0F-87E4-C2226C26F8D4}" destId="{1E7C69F4-C0DE-43EC-B020-63DB307F9D70}" srcOrd="0" destOrd="0" presId="urn:microsoft.com/office/officeart/2005/8/layout/default"/>
    <dgm:cxn modelId="{74979A1E-B236-41A3-975D-A738FDB590A0}" type="presOf" srcId="{8BFEF85C-01C7-4717-971E-7F32736D35E6}" destId="{AD5ED9E1-9311-4538-BC9A-1D7554E99009}" srcOrd="0" destOrd="0" presId="urn:microsoft.com/office/officeart/2005/8/layout/default"/>
    <dgm:cxn modelId="{C4E38540-EAEB-4A53-89D3-3F5EEA3E6032}" srcId="{8BFEF85C-01C7-4717-971E-7F32736D35E6}" destId="{4EA3D2DC-53DD-42DF-A335-E754E4F4D3B1}" srcOrd="1" destOrd="0" parTransId="{8DE5C400-212A-413A-8983-0CA93DC23343}" sibTransId="{006E0FEE-B1B9-49FF-A4B3-8779D533623B}"/>
    <dgm:cxn modelId="{B36AE263-E60E-4555-9AFB-914953891BE2}" srcId="{8BFEF85C-01C7-4717-971E-7F32736D35E6}" destId="{B8A35E12-7708-464F-8DFD-7C725A3E4793}" srcOrd="4" destOrd="0" parTransId="{91143B3C-7C8F-44E2-A0A1-88B3F91DBE0D}" sibTransId="{5E50FDF8-642F-4EF3-B74F-ED226F9378CA}"/>
    <dgm:cxn modelId="{84BBD875-8C40-453E-8E69-102F08482061}" type="presOf" srcId="{4EA3D2DC-53DD-42DF-A335-E754E4F4D3B1}" destId="{7D8909E9-5D23-4A63-A021-EAF8797AC7F9}" srcOrd="0" destOrd="0" presId="urn:microsoft.com/office/officeart/2005/8/layout/default"/>
    <dgm:cxn modelId="{10C803A0-957A-4CB9-BCA5-66AA02F7804B}" srcId="{8BFEF85C-01C7-4717-971E-7F32736D35E6}" destId="{BBDF8B5F-A347-4C0F-87E4-C2226C26F8D4}" srcOrd="2" destOrd="0" parTransId="{0EDA8CE5-0A21-401C-A6E7-64C221574139}" sibTransId="{219DF5F9-C699-4AE5-845E-C7048814F076}"/>
    <dgm:cxn modelId="{E3F68EA3-057E-4DDB-95DA-DDE0A33B438F}" srcId="{8BFEF85C-01C7-4717-971E-7F32736D35E6}" destId="{03F21810-455B-4A1C-82C2-87805E7D2CC7}" srcOrd="3" destOrd="0" parTransId="{9DAB0170-2245-4AD6-8D9E-574392ED3B76}" sibTransId="{A56B6FA0-E649-4194-B89A-E74D41EC4FD1}"/>
    <dgm:cxn modelId="{E09D9FA8-FAC0-405C-850F-23D2B91829AF}" srcId="{8BFEF85C-01C7-4717-971E-7F32736D35E6}" destId="{083D4C6B-196D-4A41-B0EA-A561F32E1AA4}" srcOrd="0" destOrd="0" parTransId="{D3DDD86E-8433-4F08-A921-5327A48181CF}" sibTransId="{8D137359-021B-4EBC-8A97-87E8FB2F009E}"/>
    <dgm:cxn modelId="{49FFC7DC-58D6-4E6E-8FAA-9154F85602EA}" srcId="{8BFEF85C-01C7-4717-971E-7F32736D35E6}" destId="{5DE8F18B-3F81-4491-AEB0-C3C50F1F60EE}" srcOrd="5" destOrd="0" parTransId="{B1ECF950-2A8C-45D1-8F5F-573F447B4804}" sibTransId="{815DD0FD-0620-4276-BE52-ED4CA02F0DF1}"/>
    <dgm:cxn modelId="{D74EC7E4-BB77-45C5-8405-7918700F35C8}" type="presOf" srcId="{03F21810-455B-4A1C-82C2-87805E7D2CC7}" destId="{FC8EE818-1F27-4E00-9B7A-34EDABFB684E}" srcOrd="0" destOrd="0" presId="urn:microsoft.com/office/officeart/2005/8/layout/default"/>
    <dgm:cxn modelId="{5BD4E6EB-A298-42A8-8F85-EC82A714811D}" type="presOf" srcId="{083D4C6B-196D-4A41-B0EA-A561F32E1AA4}" destId="{F54DDAA2-FFC6-4FB1-B94A-94C2FEC4F793}" srcOrd="0" destOrd="0" presId="urn:microsoft.com/office/officeart/2005/8/layout/default"/>
    <dgm:cxn modelId="{5EC905EE-908E-495C-8DBC-789B388B73B2}" type="presOf" srcId="{5DE8F18B-3F81-4491-AEB0-C3C50F1F60EE}" destId="{7FE9FA84-0338-46B0-9AA1-6B2ECA0296C1}" srcOrd="0" destOrd="0" presId="urn:microsoft.com/office/officeart/2005/8/layout/default"/>
    <dgm:cxn modelId="{2F8FD3C7-D33F-4B34-AD3F-95A60116272F}" type="presParOf" srcId="{AD5ED9E1-9311-4538-BC9A-1D7554E99009}" destId="{F54DDAA2-FFC6-4FB1-B94A-94C2FEC4F793}" srcOrd="0" destOrd="0" presId="urn:microsoft.com/office/officeart/2005/8/layout/default"/>
    <dgm:cxn modelId="{FE2230A1-7D02-4313-8BB6-365A0B36F6A0}" type="presParOf" srcId="{AD5ED9E1-9311-4538-BC9A-1D7554E99009}" destId="{7B4FC066-9DFF-4462-B7A0-4AC26DB310B9}" srcOrd="1" destOrd="0" presId="urn:microsoft.com/office/officeart/2005/8/layout/default"/>
    <dgm:cxn modelId="{F999E1B5-1EB4-4F28-9149-4441A3EF414A}" type="presParOf" srcId="{AD5ED9E1-9311-4538-BC9A-1D7554E99009}" destId="{7D8909E9-5D23-4A63-A021-EAF8797AC7F9}" srcOrd="2" destOrd="0" presId="urn:microsoft.com/office/officeart/2005/8/layout/default"/>
    <dgm:cxn modelId="{D36E5485-20E9-4015-890E-5226C4690D46}" type="presParOf" srcId="{AD5ED9E1-9311-4538-BC9A-1D7554E99009}" destId="{B6759028-D0BD-463E-BA2F-0F11CA9F73AF}" srcOrd="3" destOrd="0" presId="urn:microsoft.com/office/officeart/2005/8/layout/default"/>
    <dgm:cxn modelId="{AD16DF21-8565-4FDD-AE17-ADF466EF33EA}" type="presParOf" srcId="{AD5ED9E1-9311-4538-BC9A-1D7554E99009}" destId="{1E7C69F4-C0DE-43EC-B020-63DB307F9D70}" srcOrd="4" destOrd="0" presId="urn:microsoft.com/office/officeart/2005/8/layout/default"/>
    <dgm:cxn modelId="{CBCE872D-2C1D-4CCB-B4F0-011574DF6E07}" type="presParOf" srcId="{AD5ED9E1-9311-4538-BC9A-1D7554E99009}" destId="{9380751F-8412-4EBF-BF88-FDFDB3A63B42}" srcOrd="5" destOrd="0" presId="urn:microsoft.com/office/officeart/2005/8/layout/default"/>
    <dgm:cxn modelId="{B1C2DEC1-E8D0-44F9-8E23-559F0AE9E4C5}" type="presParOf" srcId="{AD5ED9E1-9311-4538-BC9A-1D7554E99009}" destId="{FC8EE818-1F27-4E00-9B7A-34EDABFB684E}" srcOrd="6" destOrd="0" presId="urn:microsoft.com/office/officeart/2005/8/layout/default"/>
    <dgm:cxn modelId="{9A1F2621-EB73-4381-AA59-01D16AE28E7E}" type="presParOf" srcId="{AD5ED9E1-9311-4538-BC9A-1D7554E99009}" destId="{4EA9513E-3B69-4E06-9CC5-A6022A2EFE19}" srcOrd="7" destOrd="0" presId="urn:microsoft.com/office/officeart/2005/8/layout/default"/>
    <dgm:cxn modelId="{A281A0F9-A835-4499-A8C1-F4B3D09B7C55}" type="presParOf" srcId="{AD5ED9E1-9311-4538-BC9A-1D7554E99009}" destId="{748DA7BC-7921-4EBD-BFDB-9B2D1F510FD0}" srcOrd="8" destOrd="0" presId="urn:microsoft.com/office/officeart/2005/8/layout/default"/>
    <dgm:cxn modelId="{290113DF-C625-4547-B190-9A965061B477}" type="presParOf" srcId="{AD5ED9E1-9311-4538-BC9A-1D7554E99009}" destId="{43A46158-E86F-4F54-BB8D-23EA7D89601B}" srcOrd="9" destOrd="0" presId="urn:microsoft.com/office/officeart/2005/8/layout/default"/>
    <dgm:cxn modelId="{F9FF82E2-DB70-4B3F-BC77-CA233CF9342D}" type="presParOf" srcId="{AD5ED9E1-9311-4538-BC9A-1D7554E99009}" destId="{7FE9FA84-0338-46B0-9AA1-6B2ECA0296C1}"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28211A1-6483-4EF8-8A45-924DE3721B3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BCFE876-1C1C-4476-AFF2-A23CEDBC3765}">
      <dgm:prSet/>
      <dgm:spPr/>
      <dgm:t>
        <a:bodyPr/>
        <a:lstStyle/>
        <a:p>
          <a:r>
            <a:rPr lang="en-GB" b="1"/>
            <a:t>Smart Inventory and AI-Driven Food Waste Monitoring: </a:t>
          </a:r>
          <a:r>
            <a:rPr lang="en-GB"/>
            <a:t>Smart inventory and AI-driven food waste monitoring methods and systems should be implemented into more businesses within the sector. By being able to track food inventory in real-time and even track waste processes, hospitality businesses can considerably reduce spoilage and unnecessary waste going to landfills (Omar, </a:t>
          </a:r>
          <a:r>
            <a:rPr lang="en-GB" i="1"/>
            <a:t>et al., </a:t>
          </a:r>
          <a:r>
            <a:rPr lang="en-GB"/>
            <a:t>2024).</a:t>
          </a:r>
          <a:endParaRPr lang="en-US"/>
        </a:p>
      </dgm:t>
    </dgm:pt>
    <dgm:pt modelId="{79AFC694-0C5E-4A14-A3D6-67FA42FCE410}" type="parTrans" cxnId="{ECB46C5A-4E5D-44D9-8A3B-8D6DF822B6E7}">
      <dgm:prSet/>
      <dgm:spPr/>
      <dgm:t>
        <a:bodyPr/>
        <a:lstStyle/>
        <a:p>
          <a:endParaRPr lang="en-US"/>
        </a:p>
      </dgm:t>
    </dgm:pt>
    <dgm:pt modelId="{A48C4576-E496-4D60-A517-E5CCED971C91}" type="sibTrans" cxnId="{ECB46C5A-4E5D-44D9-8A3B-8D6DF822B6E7}">
      <dgm:prSet/>
      <dgm:spPr/>
      <dgm:t>
        <a:bodyPr/>
        <a:lstStyle/>
        <a:p>
          <a:endParaRPr lang="en-US"/>
        </a:p>
      </dgm:t>
    </dgm:pt>
    <dgm:pt modelId="{D0F8C95B-6158-4902-8306-2410D1979833}">
      <dgm:prSet/>
      <dgm:spPr/>
      <dgm:t>
        <a:bodyPr/>
        <a:lstStyle/>
        <a:p>
          <a:r>
            <a:rPr lang="en-GB" b="1"/>
            <a:t>Staff Training and Engagement: </a:t>
          </a:r>
          <a:r>
            <a:rPr lang="en-GB"/>
            <a:t>Implementing any advanced or complex methods in relation to monitoring food waste would be useless if staff were not properly trained and engaged into participating. Hence, employing newer and informative training modules for staff members within the hotels and restaurants ir paramount to making these systems work effectively and efficiently in reducing food waste and promoting sustainability (Amicarelli, </a:t>
          </a:r>
          <a:r>
            <a:rPr lang="en-GB" i="1"/>
            <a:t>et al., </a:t>
          </a:r>
          <a:r>
            <a:rPr lang="en-GB"/>
            <a:t>2022).</a:t>
          </a:r>
          <a:endParaRPr lang="en-US"/>
        </a:p>
      </dgm:t>
    </dgm:pt>
    <dgm:pt modelId="{69F4FF7D-D8F2-419D-A7F8-27353DC59AEE}" type="parTrans" cxnId="{8741709C-2F9E-4AAA-B6DF-DB3D984B880E}">
      <dgm:prSet/>
      <dgm:spPr/>
      <dgm:t>
        <a:bodyPr/>
        <a:lstStyle/>
        <a:p>
          <a:endParaRPr lang="en-US"/>
        </a:p>
      </dgm:t>
    </dgm:pt>
    <dgm:pt modelId="{54B6EF3E-98FA-47AE-B551-E75B79CE4AD7}" type="sibTrans" cxnId="{8741709C-2F9E-4AAA-B6DF-DB3D984B880E}">
      <dgm:prSet/>
      <dgm:spPr/>
      <dgm:t>
        <a:bodyPr/>
        <a:lstStyle/>
        <a:p>
          <a:endParaRPr lang="en-US"/>
        </a:p>
      </dgm:t>
    </dgm:pt>
    <dgm:pt modelId="{52331B2E-104E-4E2B-8891-9BD7B0A0F43A}">
      <dgm:prSet/>
      <dgm:spPr/>
      <dgm:t>
        <a:bodyPr/>
        <a:lstStyle/>
        <a:p>
          <a:r>
            <a:rPr lang="en-GB" b="1"/>
            <a:t>Redesign Menus and Methods of Service: </a:t>
          </a:r>
          <a:r>
            <a:rPr lang="en-GB"/>
            <a:t>In hotels and more commonly in restaurants, portion sizes are a large problem in creating food waste through excess leftovers. Therefore, businesses in the hospitality and hotel industry should focus on creating limited portion sizes or customising their menus in a way that evidently excess ordering will not be possible as to avoid too many leftovers at the end (Kattiyapornpong, </a:t>
          </a:r>
          <a:r>
            <a:rPr lang="en-GB" i="1"/>
            <a:t>et al., </a:t>
          </a:r>
          <a:r>
            <a:rPr lang="en-GB"/>
            <a:t>2023).</a:t>
          </a:r>
          <a:endParaRPr lang="en-US"/>
        </a:p>
      </dgm:t>
    </dgm:pt>
    <dgm:pt modelId="{3AA079C0-B233-4AF7-AF4E-AA11815B93AB}" type="parTrans" cxnId="{58B7BA2E-868D-4E00-987B-956DFA8284AD}">
      <dgm:prSet/>
      <dgm:spPr/>
      <dgm:t>
        <a:bodyPr/>
        <a:lstStyle/>
        <a:p>
          <a:endParaRPr lang="en-US"/>
        </a:p>
      </dgm:t>
    </dgm:pt>
    <dgm:pt modelId="{BA4F1AC4-3D0F-4065-9B87-43FB6A716A54}" type="sibTrans" cxnId="{58B7BA2E-868D-4E00-987B-956DFA8284AD}">
      <dgm:prSet/>
      <dgm:spPr/>
      <dgm:t>
        <a:bodyPr/>
        <a:lstStyle/>
        <a:p>
          <a:endParaRPr lang="en-US"/>
        </a:p>
      </dgm:t>
    </dgm:pt>
    <dgm:pt modelId="{01DA9206-4DD9-4CC0-AE5C-2400E5E9BBED}" type="pres">
      <dgm:prSet presAssocID="{328211A1-6483-4EF8-8A45-924DE3721B3B}" presName="root" presStyleCnt="0">
        <dgm:presLayoutVars>
          <dgm:dir/>
          <dgm:resizeHandles val="exact"/>
        </dgm:presLayoutVars>
      </dgm:prSet>
      <dgm:spPr/>
    </dgm:pt>
    <dgm:pt modelId="{61AC333C-43B2-46CF-B19B-70C711B8DEE6}" type="pres">
      <dgm:prSet presAssocID="{BBCFE876-1C1C-4476-AFF2-A23CEDBC3765}" presName="compNode" presStyleCnt="0"/>
      <dgm:spPr/>
    </dgm:pt>
    <dgm:pt modelId="{03AC9C12-0B76-448E-B7F2-B6F22DA48B4F}" type="pres">
      <dgm:prSet presAssocID="{BBCFE876-1C1C-4476-AFF2-A23CEDBC3765}" presName="bgRect" presStyleLbl="bgShp" presStyleIdx="0" presStyleCnt="3"/>
      <dgm:spPr/>
    </dgm:pt>
    <dgm:pt modelId="{16E0C4DE-D647-42DC-BBC2-65B3C8173480}" type="pres">
      <dgm:prSet presAssocID="{BBCFE876-1C1C-4476-AFF2-A23CEDBC376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obot"/>
        </a:ext>
      </dgm:extLst>
    </dgm:pt>
    <dgm:pt modelId="{14D79FAD-7FEE-4011-8338-E25C13E42128}" type="pres">
      <dgm:prSet presAssocID="{BBCFE876-1C1C-4476-AFF2-A23CEDBC3765}" presName="spaceRect" presStyleCnt="0"/>
      <dgm:spPr/>
    </dgm:pt>
    <dgm:pt modelId="{671D4716-BE6B-4041-B736-313F56FC1037}" type="pres">
      <dgm:prSet presAssocID="{BBCFE876-1C1C-4476-AFF2-A23CEDBC3765}" presName="parTx" presStyleLbl="revTx" presStyleIdx="0" presStyleCnt="3">
        <dgm:presLayoutVars>
          <dgm:chMax val="0"/>
          <dgm:chPref val="0"/>
        </dgm:presLayoutVars>
      </dgm:prSet>
      <dgm:spPr/>
    </dgm:pt>
    <dgm:pt modelId="{89EEB04D-993B-4348-B2F6-5EB21587BA2B}" type="pres">
      <dgm:prSet presAssocID="{A48C4576-E496-4D60-A517-E5CCED971C91}" presName="sibTrans" presStyleCnt="0"/>
      <dgm:spPr/>
    </dgm:pt>
    <dgm:pt modelId="{960D8813-FE9A-4FDE-ADA5-DA3C93BC6368}" type="pres">
      <dgm:prSet presAssocID="{D0F8C95B-6158-4902-8306-2410D1979833}" presName="compNode" presStyleCnt="0"/>
      <dgm:spPr/>
    </dgm:pt>
    <dgm:pt modelId="{68618B15-64D5-46B1-A7F6-3B5432BC1AEC}" type="pres">
      <dgm:prSet presAssocID="{D0F8C95B-6158-4902-8306-2410D1979833}" presName="bgRect" presStyleLbl="bgShp" presStyleIdx="1" presStyleCnt="3"/>
      <dgm:spPr/>
    </dgm:pt>
    <dgm:pt modelId="{5634552E-11E6-4380-A03A-FCCFE1C7B6A3}" type="pres">
      <dgm:prSet presAssocID="{D0F8C95B-6158-4902-8306-2410D197983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esentation with Checklist"/>
        </a:ext>
      </dgm:extLst>
    </dgm:pt>
    <dgm:pt modelId="{8081A3B3-C86C-48DD-AAA3-D74FE4229726}" type="pres">
      <dgm:prSet presAssocID="{D0F8C95B-6158-4902-8306-2410D1979833}" presName="spaceRect" presStyleCnt="0"/>
      <dgm:spPr/>
    </dgm:pt>
    <dgm:pt modelId="{B31BC70E-AD2B-438B-9F46-E3AB150F7846}" type="pres">
      <dgm:prSet presAssocID="{D0F8C95B-6158-4902-8306-2410D1979833}" presName="parTx" presStyleLbl="revTx" presStyleIdx="1" presStyleCnt="3">
        <dgm:presLayoutVars>
          <dgm:chMax val="0"/>
          <dgm:chPref val="0"/>
        </dgm:presLayoutVars>
      </dgm:prSet>
      <dgm:spPr/>
    </dgm:pt>
    <dgm:pt modelId="{40304A78-EFC9-4531-87EF-AD60D16D2D92}" type="pres">
      <dgm:prSet presAssocID="{54B6EF3E-98FA-47AE-B551-E75B79CE4AD7}" presName="sibTrans" presStyleCnt="0"/>
      <dgm:spPr/>
    </dgm:pt>
    <dgm:pt modelId="{EAB6DFBA-2A02-4867-970F-A2D3D02211AE}" type="pres">
      <dgm:prSet presAssocID="{52331B2E-104E-4E2B-8891-9BD7B0A0F43A}" presName="compNode" presStyleCnt="0"/>
      <dgm:spPr/>
    </dgm:pt>
    <dgm:pt modelId="{57EA916E-D94E-40FC-BCE7-B8C124EF66C0}" type="pres">
      <dgm:prSet presAssocID="{52331B2E-104E-4E2B-8891-9BD7B0A0F43A}" presName="bgRect" presStyleLbl="bgShp" presStyleIdx="2" presStyleCnt="3"/>
      <dgm:spPr/>
    </dgm:pt>
    <dgm:pt modelId="{E9E3F947-926B-4CFB-B70F-B4CF18D01C6B}" type="pres">
      <dgm:prSet presAssocID="{52331B2E-104E-4E2B-8891-9BD7B0A0F43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rger and Drink"/>
        </a:ext>
      </dgm:extLst>
    </dgm:pt>
    <dgm:pt modelId="{F59DB7B0-7772-40B2-B814-AAA8BDB9A286}" type="pres">
      <dgm:prSet presAssocID="{52331B2E-104E-4E2B-8891-9BD7B0A0F43A}" presName="spaceRect" presStyleCnt="0"/>
      <dgm:spPr/>
    </dgm:pt>
    <dgm:pt modelId="{69047577-3D7C-48B9-A35F-DB170C619432}" type="pres">
      <dgm:prSet presAssocID="{52331B2E-104E-4E2B-8891-9BD7B0A0F43A}" presName="parTx" presStyleLbl="revTx" presStyleIdx="2" presStyleCnt="3">
        <dgm:presLayoutVars>
          <dgm:chMax val="0"/>
          <dgm:chPref val="0"/>
        </dgm:presLayoutVars>
      </dgm:prSet>
      <dgm:spPr/>
    </dgm:pt>
  </dgm:ptLst>
  <dgm:cxnLst>
    <dgm:cxn modelId="{58B7BA2E-868D-4E00-987B-956DFA8284AD}" srcId="{328211A1-6483-4EF8-8A45-924DE3721B3B}" destId="{52331B2E-104E-4E2B-8891-9BD7B0A0F43A}" srcOrd="2" destOrd="0" parTransId="{3AA079C0-B233-4AF7-AF4E-AA11815B93AB}" sibTransId="{BA4F1AC4-3D0F-4065-9B87-43FB6A716A54}"/>
    <dgm:cxn modelId="{68A5D136-9943-41A1-9263-266EB2F24BC2}" type="presOf" srcId="{D0F8C95B-6158-4902-8306-2410D1979833}" destId="{B31BC70E-AD2B-438B-9F46-E3AB150F7846}" srcOrd="0" destOrd="0" presId="urn:microsoft.com/office/officeart/2018/2/layout/IconVerticalSolidList"/>
    <dgm:cxn modelId="{642D5B55-8A1A-4376-8D7E-96413AC69B89}" type="presOf" srcId="{52331B2E-104E-4E2B-8891-9BD7B0A0F43A}" destId="{69047577-3D7C-48B9-A35F-DB170C619432}" srcOrd="0" destOrd="0" presId="urn:microsoft.com/office/officeart/2018/2/layout/IconVerticalSolidList"/>
    <dgm:cxn modelId="{ECB46C5A-4E5D-44D9-8A3B-8D6DF822B6E7}" srcId="{328211A1-6483-4EF8-8A45-924DE3721B3B}" destId="{BBCFE876-1C1C-4476-AFF2-A23CEDBC3765}" srcOrd="0" destOrd="0" parTransId="{79AFC694-0C5E-4A14-A3D6-67FA42FCE410}" sibTransId="{A48C4576-E496-4D60-A517-E5CCED971C91}"/>
    <dgm:cxn modelId="{B583C598-2BB2-44AB-B90A-5C1E4663CBB0}" type="presOf" srcId="{328211A1-6483-4EF8-8A45-924DE3721B3B}" destId="{01DA9206-4DD9-4CC0-AE5C-2400E5E9BBED}" srcOrd="0" destOrd="0" presId="urn:microsoft.com/office/officeart/2018/2/layout/IconVerticalSolidList"/>
    <dgm:cxn modelId="{8741709C-2F9E-4AAA-B6DF-DB3D984B880E}" srcId="{328211A1-6483-4EF8-8A45-924DE3721B3B}" destId="{D0F8C95B-6158-4902-8306-2410D1979833}" srcOrd="1" destOrd="0" parTransId="{69F4FF7D-D8F2-419D-A7F8-27353DC59AEE}" sibTransId="{54B6EF3E-98FA-47AE-B551-E75B79CE4AD7}"/>
    <dgm:cxn modelId="{15C25AC0-6A68-492F-A016-D97809803FD6}" type="presOf" srcId="{BBCFE876-1C1C-4476-AFF2-A23CEDBC3765}" destId="{671D4716-BE6B-4041-B736-313F56FC1037}" srcOrd="0" destOrd="0" presId="urn:microsoft.com/office/officeart/2018/2/layout/IconVerticalSolidList"/>
    <dgm:cxn modelId="{94B198F4-0C34-4AC0-99C2-BC1C38ECA9CC}" type="presParOf" srcId="{01DA9206-4DD9-4CC0-AE5C-2400E5E9BBED}" destId="{61AC333C-43B2-46CF-B19B-70C711B8DEE6}" srcOrd="0" destOrd="0" presId="urn:microsoft.com/office/officeart/2018/2/layout/IconVerticalSolidList"/>
    <dgm:cxn modelId="{316AD443-67D7-417E-BBD0-6ADA8F537905}" type="presParOf" srcId="{61AC333C-43B2-46CF-B19B-70C711B8DEE6}" destId="{03AC9C12-0B76-448E-B7F2-B6F22DA48B4F}" srcOrd="0" destOrd="0" presId="urn:microsoft.com/office/officeart/2018/2/layout/IconVerticalSolidList"/>
    <dgm:cxn modelId="{753C0DCC-4E81-4230-9948-D0229BA65FA6}" type="presParOf" srcId="{61AC333C-43B2-46CF-B19B-70C711B8DEE6}" destId="{16E0C4DE-D647-42DC-BBC2-65B3C8173480}" srcOrd="1" destOrd="0" presId="urn:microsoft.com/office/officeart/2018/2/layout/IconVerticalSolidList"/>
    <dgm:cxn modelId="{A4744FFB-BF20-4035-A25D-312676DCB24E}" type="presParOf" srcId="{61AC333C-43B2-46CF-B19B-70C711B8DEE6}" destId="{14D79FAD-7FEE-4011-8338-E25C13E42128}" srcOrd="2" destOrd="0" presId="urn:microsoft.com/office/officeart/2018/2/layout/IconVerticalSolidList"/>
    <dgm:cxn modelId="{30F4958A-5450-499A-A2F2-B56DCD00508D}" type="presParOf" srcId="{61AC333C-43B2-46CF-B19B-70C711B8DEE6}" destId="{671D4716-BE6B-4041-B736-313F56FC1037}" srcOrd="3" destOrd="0" presId="urn:microsoft.com/office/officeart/2018/2/layout/IconVerticalSolidList"/>
    <dgm:cxn modelId="{7DA74F20-44B8-421D-A133-D59C93BD3D54}" type="presParOf" srcId="{01DA9206-4DD9-4CC0-AE5C-2400E5E9BBED}" destId="{89EEB04D-993B-4348-B2F6-5EB21587BA2B}" srcOrd="1" destOrd="0" presId="urn:microsoft.com/office/officeart/2018/2/layout/IconVerticalSolidList"/>
    <dgm:cxn modelId="{F99BDEE2-3B08-480E-85F5-0D0278D3DE70}" type="presParOf" srcId="{01DA9206-4DD9-4CC0-AE5C-2400E5E9BBED}" destId="{960D8813-FE9A-4FDE-ADA5-DA3C93BC6368}" srcOrd="2" destOrd="0" presId="urn:microsoft.com/office/officeart/2018/2/layout/IconVerticalSolidList"/>
    <dgm:cxn modelId="{2A4C16C4-4BEF-4C65-9E20-6F188FF7EBDC}" type="presParOf" srcId="{960D8813-FE9A-4FDE-ADA5-DA3C93BC6368}" destId="{68618B15-64D5-46B1-A7F6-3B5432BC1AEC}" srcOrd="0" destOrd="0" presId="urn:microsoft.com/office/officeart/2018/2/layout/IconVerticalSolidList"/>
    <dgm:cxn modelId="{A11B3CF1-36A6-41B8-A921-2E945A48145F}" type="presParOf" srcId="{960D8813-FE9A-4FDE-ADA5-DA3C93BC6368}" destId="{5634552E-11E6-4380-A03A-FCCFE1C7B6A3}" srcOrd="1" destOrd="0" presId="urn:microsoft.com/office/officeart/2018/2/layout/IconVerticalSolidList"/>
    <dgm:cxn modelId="{D16A44EE-0776-4FBC-A4DC-9BA6A4F7AEA2}" type="presParOf" srcId="{960D8813-FE9A-4FDE-ADA5-DA3C93BC6368}" destId="{8081A3B3-C86C-48DD-AAA3-D74FE4229726}" srcOrd="2" destOrd="0" presId="urn:microsoft.com/office/officeart/2018/2/layout/IconVerticalSolidList"/>
    <dgm:cxn modelId="{5B88EB13-9482-4B46-8459-9440DE3703EE}" type="presParOf" srcId="{960D8813-FE9A-4FDE-ADA5-DA3C93BC6368}" destId="{B31BC70E-AD2B-438B-9F46-E3AB150F7846}" srcOrd="3" destOrd="0" presId="urn:microsoft.com/office/officeart/2018/2/layout/IconVerticalSolidList"/>
    <dgm:cxn modelId="{3DE7AC43-7854-460B-B19D-2F9BCF815E36}" type="presParOf" srcId="{01DA9206-4DD9-4CC0-AE5C-2400E5E9BBED}" destId="{40304A78-EFC9-4531-87EF-AD60D16D2D92}" srcOrd="3" destOrd="0" presId="urn:microsoft.com/office/officeart/2018/2/layout/IconVerticalSolidList"/>
    <dgm:cxn modelId="{62774ABC-3F47-4C79-B4DB-805C0C990E67}" type="presParOf" srcId="{01DA9206-4DD9-4CC0-AE5C-2400E5E9BBED}" destId="{EAB6DFBA-2A02-4867-970F-A2D3D02211AE}" srcOrd="4" destOrd="0" presId="urn:microsoft.com/office/officeart/2018/2/layout/IconVerticalSolidList"/>
    <dgm:cxn modelId="{BE653F4C-2BC2-4742-AD2B-7FB2D15ECB94}" type="presParOf" srcId="{EAB6DFBA-2A02-4867-970F-A2D3D02211AE}" destId="{57EA916E-D94E-40FC-BCE7-B8C124EF66C0}" srcOrd="0" destOrd="0" presId="urn:microsoft.com/office/officeart/2018/2/layout/IconVerticalSolidList"/>
    <dgm:cxn modelId="{0557D45E-394F-484A-97C4-BCDA8D2E5FE7}" type="presParOf" srcId="{EAB6DFBA-2A02-4867-970F-A2D3D02211AE}" destId="{E9E3F947-926B-4CFB-B70F-B4CF18D01C6B}" srcOrd="1" destOrd="0" presId="urn:microsoft.com/office/officeart/2018/2/layout/IconVerticalSolidList"/>
    <dgm:cxn modelId="{DEE49582-68B3-406A-88D4-B0A345C5E730}" type="presParOf" srcId="{EAB6DFBA-2A02-4867-970F-A2D3D02211AE}" destId="{F59DB7B0-7772-40B2-B814-AAA8BDB9A286}" srcOrd="2" destOrd="0" presId="urn:microsoft.com/office/officeart/2018/2/layout/IconVerticalSolidList"/>
    <dgm:cxn modelId="{1BEFF799-0047-49F9-BE33-1461BE1F69BC}" type="presParOf" srcId="{EAB6DFBA-2A02-4867-970F-A2D3D02211AE}" destId="{69047577-3D7C-48B9-A35F-DB170C61943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8D4D2B-CC8B-42FE-8EAF-6745204EF8D5}">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CF75B4-4CDC-4CAC-AF51-7593C4EC40B2}">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1CA52A-9AD5-44A3-B802-35B6A1FDEA32}">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The hospitality sector is a service-driven industry, expanding from hotels and restaurants to events and leisure businesses on a global scale. </a:t>
          </a:r>
          <a:endParaRPr lang="en-US" sz="2300" kern="1200"/>
        </a:p>
      </dsp:txBody>
      <dsp:txXfrm>
        <a:off x="1437631" y="531"/>
        <a:ext cx="9077968" cy="1244702"/>
      </dsp:txXfrm>
    </dsp:sp>
    <dsp:sp modelId="{AAB2F158-A18F-4467-B972-3E962CC75FEB}">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949665-77A7-4B17-9DD4-415FAC532A09}">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E9F76C-D2CB-4E30-9E6B-A3F02D1D065D}">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With the sector’s primary focus on customer service, hospitality businesses have to adapt to using more eco-friendly practices to meet the needs of changing trends and customer behaviour.</a:t>
          </a:r>
          <a:endParaRPr lang="en-US" sz="2300" kern="1200"/>
        </a:p>
      </dsp:txBody>
      <dsp:txXfrm>
        <a:off x="1437631" y="1556410"/>
        <a:ext cx="9077968" cy="1244702"/>
      </dsp:txXfrm>
    </dsp:sp>
    <dsp:sp modelId="{0AED34A1-7A53-4102-A4D0-A9F55D4BACAE}">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327F78-4CF5-47E0-AF69-EE45C481AEAA}">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68B98F-B515-482C-9BFA-F4A93B183013}">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To do so, the sector needs to address its prevalent food waste, as it has been recorded to be the highest contributing factor to any waste produced by a hotel or restaurant.</a:t>
          </a:r>
          <a:endParaRPr lang="en-US" sz="2300" kern="1200"/>
        </a:p>
      </dsp:txBody>
      <dsp:txXfrm>
        <a:off x="1437631" y="3112289"/>
        <a:ext cx="9077968" cy="12447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57818C-07AE-4A7D-BBC0-E1EC14EF1CD2}">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7D8058-E8AA-473D-8758-460019F4845A}">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598F8C-1BA0-4682-8089-7D17FCFE402C}">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622300">
            <a:lnSpc>
              <a:spcPct val="90000"/>
            </a:lnSpc>
            <a:spcBef>
              <a:spcPct val="0"/>
            </a:spcBef>
            <a:spcAft>
              <a:spcPct val="35000"/>
            </a:spcAft>
            <a:buNone/>
          </a:pPr>
          <a:r>
            <a:rPr lang="en-GB" sz="1400" b="1" kern="1200"/>
            <a:t>People (Social): </a:t>
          </a:r>
          <a:r>
            <a:rPr lang="en-GB" sz="1400" kern="1200"/>
            <a:t>With changing trends and customer behaviours, hotels and restaurants in the sector have to adapt to guest and customer demands to retain their position. To show efforts towards doing so, businesses have to employ initiatives that are beneficial to both them and the guests. A good example is Premier Inn’s “Force for Good”, focused primarily on charitable donations and environmentally friendly initiatives (Premier Inn, 2025).</a:t>
          </a:r>
          <a:endParaRPr lang="en-US" sz="1400" kern="1200"/>
        </a:p>
      </dsp:txBody>
      <dsp:txXfrm>
        <a:off x="1437631" y="531"/>
        <a:ext cx="9077968" cy="1244702"/>
      </dsp:txXfrm>
    </dsp:sp>
    <dsp:sp modelId="{255C0E1A-8FDD-485D-A5DB-4988C13EBE2C}">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3F1B9A-0EA3-4AF7-9C4E-DDF2256ACE06}">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5B45CB-1000-4BEA-8CC5-287167A2B652}">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622300">
            <a:lnSpc>
              <a:spcPct val="90000"/>
            </a:lnSpc>
            <a:spcBef>
              <a:spcPct val="0"/>
            </a:spcBef>
            <a:spcAft>
              <a:spcPct val="35000"/>
            </a:spcAft>
            <a:buNone/>
          </a:pPr>
          <a:r>
            <a:rPr lang="en-GB" sz="1400" b="1" kern="1200"/>
            <a:t>Planet (Environmental): </a:t>
          </a:r>
          <a:r>
            <a:rPr lang="en-GB" sz="1400" kern="1200"/>
            <a:t>Food waste problems also push for initiatives to support the environment, in hopes to balance out the problems with better eco-friendly practices. As an example, Hilton launched its ‘Green Ramadan Initiative’ in late 2023, reducing 61% in food waste across its Middle East operations (Sustainable Restaurant Association, 2024).</a:t>
          </a:r>
          <a:endParaRPr lang="en-US" sz="1400" kern="1200"/>
        </a:p>
      </dsp:txBody>
      <dsp:txXfrm>
        <a:off x="1437631" y="1556410"/>
        <a:ext cx="9077968" cy="1244702"/>
      </dsp:txXfrm>
    </dsp:sp>
    <dsp:sp modelId="{614C804D-652E-466B-8CFA-F63C6ECBDBB6}">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875578-B187-4A64-8375-C4B2096A8709}">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6B9C8E-C1D8-4685-8999-1CF119F00828}">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622300">
            <a:lnSpc>
              <a:spcPct val="90000"/>
            </a:lnSpc>
            <a:spcBef>
              <a:spcPct val="0"/>
            </a:spcBef>
            <a:spcAft>
              <a:spcPct val="35000"/>
            </a:spcAft>
            <a:buNone/>
          </a:pPr>
          <a:r>
            <a:rPr lang="en-GB" sz="1400" b="1" kern="1200"/>
            <a:t>Profit (Economic): </a:t>
          </a:r>
          <a:r>
            <a:rPr lang="en-GB" sz="1400" kern="1200"/>
            <a:t>Food waste itself represents excess costs taken on by hospitality businesses. In response to balance this out, hospitality businesses taking on eco-friendly practices are seeing a major increase in guest intake rates, as revealed by a sustainable travel report by ‘Booking.com’. This data found that 75% of global travellers prefer to stay in eco-friendly accommodations with 43% being willing to pay a premium to support sustainable and environmentally responsible hotels (Booking.com, 2024).</a:t>
          </a:r>
          <a:endParaRPr lang="en-US" sz="1400" kern="1200"/>
        </a:p>
      </dsp:txBody>
      <dsp:txXfrm>
        <a:off x="1437631" y="3112289"/>
        <a:ext cx="9077968" cy="12447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4DDAA2-FFC6-4FB1-B94A-94C2FEC4F793}">
      <dsp:nvSpPr>
        <dsp:cNvPr id="0" name=""/>
        <dsp:cNvSpPr/>
      </dsp:nvSpPr>
      <dsp:spPr>
        <a:xfrm>
          <a:off x="0" y="42780"/>
          <a:ext cx="3286125" cy="197167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t>Political:</a:t>
          </a:r>
          <a:r>
            <a:rPr lang="en-GB" sz="1100" u="sng" kern="1200" dirty="0"/>
            <a:t> </a:t>
          </a:r>
          <a:r>
            <a:rPr lang="en-GB" sz="1100" kern="1200" dirty="0"/>
            <a:t>Due to poor food waste management, the UK government created the ‘UK Environment Act of 2021’, enforcing new policies for hospitality businesses to adapt to. As example, Hilton had to change strategies to more eco-friendly inventory management as to avoid legal repercussions (CEBA Solutions, 2022).</a:t>
          </a:r>
          <a:endParaRPr lang="en-US" sz="1100" kern="1200" dirty="0"/>
        </a:p>
      </dsp:txBody>
      <dsp:txXfrm>
        <a:off x="0" y="42780"/>
        <a:ext cx="3286125" cy="1971675"/>
      </dsp:txXfrm>
    </dsp:sp>
    <dsp:sp modelId="{7D8909E9-5D23-4A63-A021-EAF8797AC7F9}">
      <dsp:nvSpPr>
        <dsp:cNvPr id="0" name=""/>
        <dsp:cNvSpPr/>
      </dsp:nvSpPr>
      <dsp:spPr>
        <a:xfrm>
          <a:off x="3614737" y="42780"/>
          <a:ext cx="3286125" cy="1971675"/>
        </a:xfrm>
        <a:prstGeom prst="rect">
          <a:avLst/>
        </a:prstGeom>
        <a:solidFill>
          <a:schemeClr val="accent2">
            <a:hueOff val="1288723"/>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t>Economical: </a:t>
          </a:r>
          <a:r>
            <a:rPr lang="en-GB" sz="1100" kern="1200" dirty="0"/>
            <a:t>By improving food waste management, hospitality businesses could see a significant increase in profits and reduction in costs. As an example, by using the Winnow connected smart scale, 56 hotels reduced food waste by 56% in 2020 (One Planet, 2023). Specifically, one hotel in China managed to reduce food waste by over 50%, saving 133,000 RMB (19,000 USD).</a:t>
          </a:r>
          <a:endParaRPr lang="en-US" sz="1100" kern="1200" dirty="0"/>
        </a:p>
      </dsp:txBody>
      <dsp:txXfrm>
        <a:off x="3614737" y="42780"/>
        <a:ext cx="3286125" cy="1971675"/>
      </dsp:txXfrm>
    </dsp:sp>
    <dsp:sp modelId="{1E7C69F4-C0DE-43EC-B020-63DB307F9D70}">
      <dsp:nvSpPr>
        <dsp:cNvPr id="0" name=""/>
        <dsp:cNvSpPr/>
      </dsp:nvSpPr>
      <dsp:spPr>
        <a:xfrm>
          <a:off x="7229475" y="42780"/>
          <a:ext cx="3286125" cy="1971675"/>
        </a:xfrm>
        <a:prstGeom prst="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Social: </a:t>
          </a:r>
          <a:r>
            <a:rPr lang="en-GB" sz="1100" kern="1200"/>
            <a:t>To meet guest demand, hotels employ different strategies to inspire customers and guests to choose their services over others. Premier Inn enforces its strong public image through affordable and sustainable services, with its operational scopes being to reduce food waste by half by the year 2030 (Premier Inn, 2025). This public information is a significant help towards attracting new guests as a travellers are likely to choose eco-friendly hospitality businesses over non-eco-friendly ones (Booking.com, 2024).</a:t>
          </a:r>
          <a:endParaRPr lang="en-US" sz="1100" kern="1200"/>
        </a:p>
      </dsp:txBody>
      <dsp:txXfrm>
        <a:off x="7229475" y="42780"/>
        <a:ext cx="3286125" cy="1971675"/>
      </dsp:txXfrm>
    </dsp:sp>
    <dsp:sp modelId="{FC8EE818-1F27-4E00-9B7A-34EDABFB684E}">
      <dsp:nvSpPr>
        <dsp:cNvPr id="0" name=""/>
        <dsp:cNvSpPr/>
      </dsp:nvSpPr>
      <dsp:spPr>
        <a:xfrm>
          <a:off x="0" y="2343068"/>
          <a:ext cx="3286125" cy="1971675"/>
        </a:xfrm>
        <a:prstGeom prst="rect">
          <a:avLst/>
        </a:prstGeom>
        <a:solidFill>
          <a:schemeClr val="accent2">
            <a:hueOff val="3866169"/>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Technological: </a:t>
          </a:r>
          <a:r>
            <a:rPr lang="en-GB" sz="1100" kern="1200"/>
            <a:t>Use of artificial intelligence and smart inventory management systems like Winnow and others is a crucial part in working towards a more sustainable business. With the implementation of smarter inventory systems, hospitality brands like Scandic were able to redirect leftover food from the landfill to instead be sold onward and sent to charities, amounting to over 155,000 portions at one time (Sustainable Hospitality Alliance, 2021).</a:t>
          </a:r>
          <a:endParaRPr lang="en-US" sz="1100" kern="1200" dirty="0"/>
        </a:p>
      </dsp:txBody>
      <dsp:txXfrm>
        <a:off x="0" y="2343068"/>
        <a:ext cx="3286125" cy="1971675"/>
      </dsp:txXfrm>
    </dsp:sp>
    <dsp:sp modelId="{748DA7BC-7921-4EBD-BFDB-9B2D1F510FD0}">
      <dsp:nvSpPr>
        <dsp:cNvPr id="0" name=""/>
        <dsp:cNvSpPr/>
      </dsp:nvSpPr>
      <dsp:spPr>
        <a:xfrm>
          <a:off x="3614737" y="2343068"/>
          <a:ext cx="3286125" cy="1971675"/>
        </a:xfrm>
        <a:prstGeom prst="rect">
          <a:avLst/>
        </a:prstGeom>
        <a:solidFill>
          <a:schemeClr val="accent2">
            <a:hueOff val="5154891"/>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Environmental: </a:t>
          </a:r>
          <a:r>
            <a:rPr lang="en-GB" sz="1100" kern="1200"/>
            <a:t>Smart inventory management proved to be a significant contributor towards reducing food waste and helping to analyse and recycle food scraps in hotels and restaurants. As a result, the amount of waste going to landfill is significantly reduced, consequently reducing the damage towards the environment (Ciccullo, </a:t>
          </a:r>
          <a:r>
            <a:rPr lang="en-GB" sz="1100" i="1" kern="1200"/>
            <a:t>et al., </a:t>
          </a:r>
          <a:r>
            <a:rPr lang="en-GB" sz="1100" kern="1200"/>
            <a:t>2022).</a:t>
          </a:r>
          <a:endParaRPr lang="en-US" sz="1100" kern="1200"/>
        </a:p>
      </dsp:txBody>
      <dsp:txXfrm>
        <a:off x="3614737" y="2343068"/>
        <a:ext cx="3286125" cy="1971675"/>
      </dsp:txXfrm>
    </dsp:sp>
    <dsp:sp modelId="{7FE9FA84-0338-46B0-9AA1-6B2ECA0296C1}">
      <dsp:nvSpPr>
        <dsp:cNvPr id="0" name=""/>
        <dsp:cNvSpPr/>
      </dsp:nvSpPr>
      <dsp:spPr>
        <a:xfrm>
          <a:off x="7229475" y="2343068"/>
          <a:ext cx="3286125" cy="1971675"/>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Legal: </a:t>
          </a:r>
          <a:r>
            <a:rPr lang="en-GB" sz="1100" kern="1200"/>
            <a:t>Food waste itself not only creates ethical issues but also problems with UK law, health and safety policy, and general environmental law. Hence, hospitality businesses are forced to oversee and monitor their operations closely as to not infringe on any law or policy, all whilst helping to avoid putting anyone in danger or negatively impacting the environment any further.</a:t>
          </a:r>
          <a:endParaRPr lang="en-US" sz="1100" kern="1200" dirty="0"/>
        </a:p>
      </dsp:txBody>
      <dsp:txXfrm>
        <a:off x="7229475" y="2343068"/>
        <a:ext cx="3286125" cy="19716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AC9C12-0B76-448E-B7F2-B6F22DA48B4F}">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E0C4DE-D647-42DC-BBC2-65B3C8173480}">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1D4716-BE6B-4041-B736-313F56FC1037}">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622300">
            <a:lnSpc>
              <a:spcPct val="90000"/>
            </a:lnSpc>
            <a:spcBef>
              <a:spcPct val="0"/>
            </a:spcBef>
            <a:spcAft>
              <a:spcPct val="35000"/>
            </a:spcAft>
            <a:buNone/>
          </a:pPr>
          <a:r>
            <a:rPr lang="en-GB" sz="1400" b="1" kern="1200"/>
            <a:t>Smart Inventory and AI-Driven Food Waste Monitoring: </a:t>
          </a:r>
          <a:r>
            <a:rPr lang="en-GB" sz="1400" kern="1200"/>
            <a:t>Smart inventory and AI-driven food waste monitoring methods and systems should be implemented into more businesses within the sector. By being able to track food inventory in real-time and even track waste processes, hospitality businesses can considerably reduce spoilage and unnecessary waste going to landfills (Omar, </a:t>
          </a:r>
          <a:r>
            <a:rPr lang="en-GB" sz="1400" i="1" kern="1200"/>
            <a:t>et al., </a:t>
          </a:r>
          <a:r>
            <a:rPr lang="en-GB" sz="1400" kern="1200"/>
            <a:t>2024).</a:t>
          </a:r>
          <a:endParaRPr lang="en-US" sz="1400" kern="1200"/>
        </a:p>
      </dsp:txBody>
      <dsp:txXfrm>
        <a:off x="1437631" y="531"/>
        <a:ext cx="9077968" cy="1244702"/>
      </dsp:txXfrm>
    </dsp:sp>
    <dsp:sp modelId="{68618B15-64D5-46B1-A7F6-3B5432BC1AEC}">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34552E-11E6-4380-A03A-FCCFE1C7B6A3}">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1BC70E-AD2B-438B-9F46-E3AB150F7846}">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622300">
            <a:lnSpc>
              <a:spcPct val="90000"/>
            </a:lnSpc>
            <a:spcBef>
              <a:spcPct val="0"/>
            </a:spcBef>
            <a:spcAft>
              <a:spcPct val="35000"/>
            </a:spcAft>
            <a:buNone/>
          </a:pPr>
          <a:r>
            <a:rPr lang="en-GB" sz="1400" b="1" kern="1200"/>
            <a:t>Staff Training and Engagement: </a:t>
          </a:r>
          <a:r>
            <a:rPr lang="en-GB" sz="1400" kern="1200"/>
            <a:t>Implementing any advanced or complex methods in relation to monitoring food waste would be useless if staff were not properly trained and engaged into participating. Hence, employing newer and informative training modules for staff members within the hotels and restaurants ir paramount to making these systems work effectively and efficiently in reducing food waste and promoting sustainability (Amicarelli, </a:t>
          </a:r>
          <a:r>
            <a:rPr lang="en-GB" sz="1400" i="1" kern="1200"/>
            <a:t>et al., </a:t>
          </a:r>
          <a:r>
            <a:rPr lang="en-GB" sz="1400" kern="1200"/>
            <a:t>2022).</a:t>
          </a:r>
          <a:endParaRPr lang="en-US" sz="1400" kern="1200"/>
        </a:p>
      </dsp:txBody>
      <dsp:txXfrm>
        <a:off x="1437631" y="1556410"/>
        <a:ext cx="9077968" cy="1244702"/>
      </dsp:txXfrm>
    </dsp:sp>
    <dsp:sp modelId="{57EA916E-D94E-40FC-BCE7-B8C124EF66C0}">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E3F947-926B-4CFB-B70F-B4CF18D01C6B}">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047577-3D7C-48B9-A35F-DB170C619432}">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622300">
            <a:lnSpc>
              <a:spcPct val="90000"/>
            </a:lnSpc>
            <a:spcBef>
              <a:spcPct val="0"/>
            </a:spcBef>
            <a:spcAft>
              <a:spcPct val="35000"/>
            </a:spcAft>
            <a:buNone/>
          </a:pPr>
          <a:r>
            <a:rPr lang="en-GB" sz="1400" b="1" kern="1200"/>
            <a:t>Redesign Menus and Methods of Service: </a:t>
          </a:r>
          <a:r>
            <a:rPr lang="en-GB" sz="1400" kern="1200"/>
            <a:t>In hotels and more commonly in restaurants, portion sizes are a large problem in creating food waste through excess leftovers. Therefore, businesses in the hospitality and hotel industry should focus on creating limited portion sizes or customising their menus in a way that evidently excess ordering will not be possible as to avoid too many leftovers at the end (Kattiyapornpong, </a:t>
          </a:r>
          <a:r>
            <a:rPr lang="en-GB" sz="1400" i="1" kern="1200"/>
            <a:t>et al., </a:t>
          </a:r>
          <a:r>
            <a:rPr lang="en-GB" sz="1400" kern="1200"/>
            <a:t>2023).</a:t>
          </a:r>
          <a:endParaRPr lang="en-US" sz="1400" kern="1200"/>
        </a:p>
      </dsp:txBody>
      <dsp:txXfrm>
        <a:off x="1437631" y="3112289"/>
        <a:ext cx="9077968" cy="124470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5FC3C-6988-8C8B-4922-D0EC00493F9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D1009E0-0FCA-B77A-1959-38D05DA60A9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10AD1B5-F423-C0DD-E7F4-79E5DE929659}"/>
              </a:ext>
            </a:extLst>
          </p:cNvPr>
          <p:cNvSpPr>
            <a:spLocks noGrp="1"/>
          </p:cNvSpPr>
          <p:nvPr>
            <p:ph type="dt" sz="half" idx="10"/>
          </p:nvPr>
        </p:nvSpPr>
        <p:spPr/>
        <p:txBody>
          <a:bodyPr/>
          <a:lstStyle/>
          <a:p>
            <a:fld id="{C3A68F39-AD70-4E7B-936F-66899EC52837}" type="datetimeFigureOut">
              <a:rPr lang="en-GB" smtClean="0"/>
              <a:t>25/02/2026</a:t>
            </a:fld>
            <a:endParaRPr lang="en-GB"/>
          </a:p>
        </p:txBody>
      </p:sp>
      <p:sp>
        <p:nvSpPr>
          <p:cNvPr id="5" name="Footer Placeholder 4">
            <a:extLst>
              <a:ext uri="{FF2B5EF4-FFF2-40B4-BE49-F238E27FC236}">
                <a16:creationId xmlns:a16="http://schemas.microsoft.com/office/drawing/2014/main" id="{80887006-D529-F5B7-0DC8-8E36D016BA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366B88-7DCE-F1E0-F580-16B6B4F6B67B}"/>
              </a:ext>
            </a:extLst>
          </p:cNvPr>
          <p:cNvSpPr>
            <a:spLocks noGrp="1"/>
          </p:cNvSpPr>
          <p:nvPr>
            <p:ph type="sldNum" sz="quarter" idx="12"/>
          </p:nvPr>
        </p:nvSpPr>
        <p:spPr/>
        <p:txBody>
          <a:bodyPr/>
          <a:lstStyle/>
          <a:p>
            <a:fld id="{2122B278-E099-4EA2-8733-D9E6B7171A67}" type="slidenum">
              <a:rPr lang="en-GB" smtClean="0"/>
              <a:t>‹#›</a:t>
            </a:fld>
            <a:endParaRPr lang="en-GB"/>
          </a:p>
        </p:txBody>
      </p:sp>
    </p:spTree>
    <p:extLst>
      <p:ext uri="{BB962C8B-B14F-4D97-AF65-F5344CB8AC3E}">
        <p14:creationId xmlns:p14="http://schemas.microsoft.com/office/powerpoint/2010/main" val="25786068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600E1-41CC-A7C0-B7F5-2AC12A5D8AE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B7ED8CA-9236-D448-939C-7527B90E8F3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4F344D5-834D-9534-AD0D-90973F6157A3}"/>
              </a:ext>
            </a:extLst>
          </p:cNvPr>
          <p:cNvSpPr>
            <a:spLocks noGrp="1"/>
          </p:cNvSpPr>
          <p:nvPr>
            <p:ph type="dt" sz="half" idx="10"/>
          </p:nvPr>
        </p:nvSpPr>
        <p:spPr/>
        <p:txBody>
          <a:bodyPr/>
          <a:lstStyle/>
          <a:p>
            <a:fld id="{C3A68F39-AD70-4E7B-936F-66899EC52837}" type="datetimeFigureOut">
              <a:rPr lang="en-GB" smtClean="0"/>
              <a:t>25/02/2026</a:t>
            </a:fld>
            <a:endParaRPr lang="en-GB"/>
          </a:p>
        </p:txBody>
      </p:sp>
      <p:sp>
        <p:nvSpPr>
          <p:cNvPr id="5" name="Footer Placeholder 4">
            <a:extLst>
              <a:ext uri="{FF2B5EF4-FFF2-40B4-BE49-F238E27FC236}">
                <a16:creationId xmlns:a16="http://schemas.microsoft.com/office/drawing/2014/main" id="{14F74A2F-5DAD-CA01-59F8-EBF7073005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04D67A-EE6E-9A5C-A2E7-CE67EE6CC5D3}"/>
              </a:ext>
            </a:extLst>
          </p:cNvPr>
          <p:cNvSpPr>
            <a:spLocks noGrp="1"/>
          </p:cNvSpPr>
          <p:nvPr>
            <p:ph type="sldNum" sz="quarter" idx="12"/>
          </p:nvPr>
        </p:nvSpPr>
        <p:spPr/>
        <p:txBody>
          <a:bodyPr/>
          <a:lstStyle/>
          <a:p>
            <a:fld id="{2122B278-E099-4EA2-8733-D9E6B7171A67}" type="slidenum">
              <a:rPr lang="en-GB" smtClean="0"/>
              <a:t>‹#›</a:t>
            </a:fld>
            <a:endParaRPr lang="en-GB"/>
          </a:p>
        </p:txBody>
      </p:sp>
    </p:spTree>
    <p:extLst>
      <p:ext uri="{BB962C8B-B14F-4D97-AF65-F5344CB8AC3E}">
        <p14:creationId xmlns:p14="http://schemas.microsoft.com/office/powerpoint/2010/main" val="38069161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CBDF6-8527-3284-BD82-C10765EB808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D429162-54A6-879F-3940-416F178A019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0B46117-1544-107F-64BC-3CC5BA66C923}"/>
              </a:ext>
            </a:extLst>
          </p:cNvPr>
          <p:cNvSpPr>
            <a:spLocks noGrp="1"/>
          </p:cNvSpPr>
          <p:nvPr>
            <p:ph type="dt" sz="half" idx="10"/>
          </p:nvPr>
        </p:nvSpPr>
        <p:spPr/>
        <p:txBody>
          <a:bodyPr/>
          <a:lstStyle/>
          <a:p>
            <a:fld id="{C3A68F39-AD70-4E7B-936F-66899EC52837}" type="datetimeFigureOut">
              <a:rPr lang="en-GB" smtClean="0"/>
              <a:t>25/02/2026</a:t>
            </a:fld>
            <a:endParaRPr lang="en-GB"/>
          </a:p>
        </p:txBody>
      </p:sp>
      <p:sp>
        <p:nvSpPr>
          <p:cNvPr id="5" name="Footer Placeholder 4">
            <a:extLst>
              <a:ext uri="{FF2B5EF4-FFF2-40B4-BE49-F238E27FC236}">
                <a16:creationId xmlns:a16="http://schemas.microsoft.com/office/drawing/2014/main" id="{CF873D23-7BD7-EFD4-605D-5FFBCD351F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6B93C5-06F5-97B4-7C1A-0ED39BFD3F07}"/>
              </a:ext>
            </a:extLst>
          </p:cNvPr>
          <p:cNvSpPr>
            <a:spLocks noGrp="1"/>
          </p:cNvSpPr>
          <p:nvPr>
            <p:ph type="sldNum" sz="quarter" idx="12"/>
          </p:nvPr>
        </p:nvSpPr>
        <p:spPr/>
        <p:txBody>
          <a:bodyPr/>
          <a:lstStyle/>
          <a:p>
            <a:fld id="{2122B278-E099-4EA2-8733-D9E6B7171A67}" type="slidenum">
              <a:rPr lang="en-GB" smtClean="0"/>
              <a:t>‹#›</a:t>
            </a:fld>
            <a:endParaRPr lang="en-GB"/>
          </a:p>
        </p:txBody>
      </p:sp>
    </p:spTree>
    <p:extLst>
      <p:ext uri="{BB962C8B-B14F-4D97-AF65-F5344CB8AC3E}">
        <p14:creationId xmlns:p14="http://schemas.microsoft.com/office/powerpoint/2010/main" val="35377307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37145-93C5-0502-D613-9080BE33EF4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AB572AF-7BD0-ECAD-E882-5F5A67AFEDF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96669F4-F8B8-42C1-69C4-18D5DB0E0C7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34A061F-EC86-5F7A-CBE3-06E03954D12E}"/>
              </a:ext>
            </a:extLst>
          </p:cNvPr>
          <p:cNvSpPr>
            <a:spLocks noGrp="1"/>
          </p:cNvSpPr>
          <p:nvPr>
            <p:ph type="dt" sz="half" idx="10"/>
          </p:nvPr>
        </p:nvSpPr>
        <p:spPr/>
        <p:txBody>
          <a:bodyPr/>
          <a:lstStyle/>
          <a:p>
            <a:fld id="{C3A68F39-AD70-4E7B-936F-66899EC52837}" type="datetimeFigureOut">
              <a:rPr lang="en-GB" smtClean="0"/>
              <a:t>25/02/2026</a:t>
            </a:fld>
            <a:endParaRPr lang="en-GB"/>
          </a:p>
        </p:txBody>
      </p:sp>
      <p:sp>
        <p:nvSpPr>
          <p:cNvPr id="6" name="Footer Placeholder 5">
            <a:extLst>
              <a:ext uri="{FF2B5EF4-FFF2-40B4-BE49-F238E27FC236}">
                <a16:creationId xmlns:a16="http://schemas.microsoft.com/office/drawing/2014/main" id="{8BAF94B6-D006-2555-4BF4-0A58A4ADF12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C380CC-8762-1691-36FC-8778CA9DC87F}"/>
              </a:ext>
            </a:extLst>
          </p:cNvPr>
          <p:cNvSpPr>
            <a:spLocks noGrp="1"/>
          </p:cNvSpPr>
          <p:nvPr>
            <p:ph type="sldNum" sz="quarter" idx="12"/>
          </p:nvPr>
        </p:nvSpPr>
        <p:spPr/>
        <p:txBody>
          <a:bodyPr/>
          <a:lstStyle/>
          <a:p>
            <a:fld id="{2122B278-E099-4EA2-8733-D9E6B7171A67}" type="slidenum">
              <a:rPr lang="en-GB" smtClean="0"/>
              <a:t>‹#›</a:t>
            </a:fld>
            <a:endParaRPr lang="en-GB"/>
          </a:p>
        </p:txBody>
      </p:sp>
    </p:spTree>
    <p:extLst>
      <p:ext uri="{BB962C8B-B14F-4D97-AF65-F5344CB8AC3E}">
        <p14:creationId xmlns:p14="http://schemas.microsoft.com/office/powerpoint/2010/main" val="14564344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1F7DE-C05A-1CF5-B027-955224D2D86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3BA5DFB-FF46-50C4-462A-2D09551B7F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4BE19E7-E339-A43E-3F29-F0DB182122C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D6F76D8-0CFD-1CF0-F6A5-34727560302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3D1F631-6FB6-12AA-DF48-774DEC531CF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7A4C820-C638-3E5E-F07D-F7B47B15CF19}"/>
              </a:ext>
            </a:extLst>
          </p:cNvPr>
          <p:cNvSpPr>
            <a:spLocks noGrp="1"/>
          </p:cNvSpPr>
          <p:nvPr>
            <p:ph type="dt" sz="half" idx="10"/>
          </p:nvPr>
        </p:nvSpPr>
        <p:spPr/>
        <p:txBody>
          <a:bodyPr/>
          <a:lstStyle/>
          <a:p>
            <a:fld id="{C3A68F39-AD70-4E7B-936F-66899EC52837}" type="datetimeFigureOut">
              <a:rPr lang="en-GB" smtClean="0"/>
              <a:t>25/02/2026</a:t>
            </a:fld>
            <a:endParaRPr lang="en-GB"/>
          </a:p>
        </p:txBody>
      </p:sp>
      <p:sp>
        <p:nvSpPr>
          <p:cNvPr id="8" name="Footer Placeholder 7">
            <a:extLst>
              <a:ext uri="{FF2B5EF4-FFF2-40B4-BE49-F238E27FC236}">
                <a16:creationId xmlns:a16="http://schemas.microsoft.com/office/drawing/2014/main" id="{69FCE620-52CD-8B8F-8E76-25D5A60A03D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9EC042E-FA05-6286-5DB0-C4FAEA2139BE}"/>
              </a:ext>
            </a:extLst>
          </p:cNvPr>
          <p:cNvSpPr>
            <a:spLocks noGrp="1"/>
          </p:cNvSpPr>
          <p:nvPr>
            <p:ph type="sldNum" sz="quarter" idx="12"/>
          </p:nvPr>
        </p:nvSpPr>
        <p:spPr/>
        <p:txBody>
          <a:bodyPr/>
          <a:lstStyle/>
          <a:p>
            <a:fld id="{2122B278-E099-4EA2-8733-D9E6B7171A67}" type="slidenum">
              <a:rPr lang="en-GB" smtClean="0"/>
              <a:t>‹#›</a:t>
            </a:fld>
            <a:endParaRPr lang="en-GB"/>
          </a:p>
        </p:txBody>
      </p:sp>
    </p:spTree>
    <p:extLst>
      <p:ext uri="{BB962C8B-B14F-4D97-AF65-F5344CB8AC3E}">
        <p14:creationId xmlns:p14="http://schemas.microsoft.com/office/powerpoint/2010/main" val="27213122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5E78D-DA49-5D28-33D7-09D5A4953E33}"/>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C2177F9-2CD8-AFC5-567A-7B0D6B7EB295}"/>
              </a:ext>
            </a:extLst>
          </p:cNvPr>
          <p:cNvSpPr>
            <a:spLocks noGrp="1"/>
          </p:cNvSpPr>
          <p:nvPr>
            <p:ph type="dt" sz="half" idx="10"/>
          </p:nvPr>
        </p:nvSpPr>
        <p:spPr/>
        <p:txBody>
          <a:bodyPr/>
          <a:lstStyle/>
          <a:p>
            <a:fld id="{C3A68F39-AD70-4E7B-936F-66899EC52837}" type="datetimeFigureOut">
              <a:rPr lang="en-GB" smtClean="0"/>
              <a:t>25/02/2026</a:t>
            </a:fld>
            <a:endParaRPr lang="en-GB"/>
          </a:p>
        </p:txBody>
      </p:sp>
      <p:sp>
        <p:nvSpPr>
          <p:cNvPr id="4" name="Footer Placeholder 3">
            <a:extLst>
              <a:ext uri="{FF2B5EF4-FFF2-40B4-BE49-F238E27FC236}">
                <a16:creationId xmlns:a16="http://schemas.microsoft.com/office/drawing/2014/main" id="{9D6771DF-DEBD-CDE2-987E-37F29A70FB3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2316254-9D9F-276C-8BEE-F096E00F2756}"/>
              </a:ext>
            </a:extLst>
          </p:cNvPr>
          <p:cNvSpPr>
            <a:spLocks noGrp="1"/>
          </p:cNvSpPr>
          <p:nvPr>
            <p:ph type="sldNum" sz="quarter" idx="12"/>
          </p:nvPr>
        </p:nvSpPr>
        <p:spPr/>
        <p:txBody>
          <a:bodyPr/>
          <a:lstStyle/>
          <a:p>
            <a:fld id="{2122B278-E099-4EA2-8733-D9E6B7171A67}" type="slidenum">
              <a:rPr lang="en-GB" smtClean="0"/>
              <a:t>‹#›</a:t>
            </a:fld>
            <a:endParaRPr lang="en-GB"/>
          </a:p>
        </p:txBody>
      </p:sp>
    </p:spTree>
    <p:extLst>
      <p:ext uri="{BB962C8B-B14F-4D97-AF65-F5344CB8AC3E}">
        <p14:creationId xmlns:p14="http://schemas.microsoft.com/office/powerpoint/2010/main" val="4038216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B7EA62D-F049-3E0A-D37F-C54299608BF4}"/>
              </a:ext>
            </a:extLst>
          </p:cNvPr>
          <p:cNvSpPr>
            <a:spLocks noGrp="1"/>
          </p:cNvSpPr>
          <p:nvPr>
            <p:ph type="dt" sz="half" idx="10"/>
          </p:nvPr>
        </p:nvSpPr>
        <p:spPr/>
        <p:txBody>
          <a:bodyPr/>
          <a:lstStyle/>
          <a:p>
            <a:fld id="{C3A68F39-AD70-4E7B-936F-66899EC52837}" type="datetimeFigureOut">
              <a:rPr lang="en-GB" smtClean="0"/>
              <a:t>25/02/2026</a:t>
            </a:fld>
            <a:endParaRPr lang="en-GB"/>
          </a:p>
        </p:txBody>
      </p:sp>
      <p:sp>
        <p:nvSpPr>
          <p:cNvPr id="3" name="Footer Placeholder 2">
            <a:extLst>
              <a:ext uri="{FF2B5EF4-FFF2-40B4-BE49-F238E27FC236}">
                <a16:creationId xmlns:a16="http://schemas.microsoft.com/office/drawing/2014/main" id="{57AE2A64-8F0E-9BE1-BB1E-0E5CC389538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97EFE9B-B71D-238B-76FA-F1791B1C02A7}"/>
              </a:ext>
            </a:extLst>
          </p:cNvPr>
          <p:cNvSpPr>
            <a:spLocks noGrp="1"/>
          </p:cNvSpPr>
          <p:nvPr>
            <p:ph type="sldNum" sz="quarter" idx="12"/>
          </p:nvPr>
        </p:nvSpPr>
        <p:spPr/>
        <p:txBody>
          <a:bodyPr/>
          <a:lstStyle/>
          <a:p>
            <a:fld id="{2122B278-E099-4EA2-8733-D9E6B7171A67}" type="slidenum">
              <a:rPr lang="en-GB" smtClean="0"/>
              <a:t>‹#›</a:t>
            </a:fld>
            <a:endParaRPr lang="en-GB"/>
          </a:p>
        </p:txBody>
      </p:sp>
    </p:spTree>
    <p:extLst>
      <p:ext uri="{BB962C8B-B14F-4D97-AF65-F5344CB8AC3E}">
        <p14:creationId xmlns:p14="http://schemas.microsoft.com/office/powerpoint/2010/main" val="24657872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663AE-8C71-2698-83FC-994B28D6FD6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08BE3E8-3B7A-FEDD-3DAB-EA5EB4DE74B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23BDD22-5912-F95B-A697-2A454A725C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651A0E7-BE28-139E-5BF7-0D84222DABBC}"/>
              </a:ext>
            </a:extLst>
          </p:cNvPr>
          <p:cNvSpPr>
            <a:spLocks noGrp="1"/>
          </p:cNvSpPr>
          <p:nvPr>
            <p:ph type="dt" sz="half" idx="10"/>
          </p:nvPr>
        </p:nvSpPr>
        <p:spPr/>
        <p:txBody>
          <a:bodyPr/>
          <a:lstStyle/>
          <a:p>
            <a:fld id="{C3A68F39-AD70-4E7B-936F-66899EC52837}" type="datetimeFigureOut">
              <a:rPr lang="en-GB" smtClean="0"/>
              <a:t>25/02/2026</a:t>
            </a:fld>
            <a:endParaRPr lang="en-GB"/>
          </a:p>
        </p:txBody>
      </p:sp>
      <p:sp>
        <p:nvSpPr>
          <p:cNvPr id="6" name="Footer Placeholder 5">
            <a:extLst>
              <a:ext uri="{FF2B5EF4-FFF2-40B4-BE49-F238E27FC236}">
                <a16:creationId xmlns:a16="http://schemas.microsoft.com/office/drawing/2014/main" id="{298C3445-81A1-EC22-9702-479D2315D1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3DC188-9139-7E87-BF6C-1C65110DA257}"/>
              </a:ext>
            </a:extLst>
          </p:cNvPr>
          <p:cNvSpPr>
            <a:spLocks noGrp="1"/>
          </p:cNvSpPr>
          <p:nvPr>
            <p:ph type="sldNum" sz="quarter" idx="12"/>
          </p:nvPr>
        </p:nvSpPr>
        <p:spPr/>
        <p:txBody>
          <a:bodyPr/>
          <a:lstStyle/>
          <a:p>
            <a:fld id="{2122B278-E099-4EA2-8733-D9E6B7171A67}" type="slidenum">
              <a:rPr lang="en-GB" smtClean="0"/>
              <a:t>‹#›</a:t>
            </a:fld>
            <a:endParaRPr lang="en-GB"/>
          </a:p>
        </p:txBody>
      </p:sp>
    </p:spTree>
    <p:extLst>
      <p:ext uri="{BB962C8B-B14F-4D97-AF65-F5344CB8AC3E}">
        <p14:creationId xmlns:p14="http://schemas.microsoft.com/office/powerpoint/2010/main" val="3288218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38AFF-8BD4-57E7-C5EA-B75D90B4EDE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87B6856-9FB6-5EE0-E68F-0DB9A760939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19F4111-D796-B768-6716-43940A88D4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99982A6-8994-566F-91DD-BADCC8BF1F6E}"/>
              </a:ext>
            </a:extLst>
          </p:cNvPr>
          <p:cNvSpPr>
            <a:spLocks noGrp="1"/>
          </p:cNvSpPr>
          <p:nvPr>
            <p:ph type="dt" sz="half" idx="10"/>
          </p:nvPr>
        </p:nvSpPr>
        <p:spPr/>
        <p:txBody>
          <a:bodyPr/>
          <a:lstStyle/>
          <a:p>
            <a:fld id="{C3A68F39-AD70-4E7B-936F-66899EC52837}" type="datetimeFigureOut">
              <a:rPr lang="en-GB" smtClean="0"/>
              <a:t>25/02/2026</a:t>
            </a:fld>
            <a:endParaRPr lang="en-GB"/>
          </a:p>
        </p:txBody>
      </p:sp>
      <p:sp>
        <p:nvSpPr>
          <p:cNvPr id="6" name="Footer Placeholder 5">
            <a:extLst>
              <a:ext uri="{FF2B5EF4-FFF2-40B4-BE49-F238E27FC236}">
                <a16:creationId xmlns:a16="http://schemas.microsoft.com/office/drawing/2014/main" id="{D2D416E7-EE58-FF64-7339-D4929F3420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AFE670-4BF0-9F59-1727-E0646DB27A75}"/>
              </a:ext>
            </a:extLst>
          </p:cNvPr>
          <p:cNvSpPr>
            <a:spLocks noGrp="1"/>
          </p:cNvSpPr>
          <p:nvPr>
            <p:ph type="sldNum" sz="quarter" idx="12"/>
          </p:nvPr>
        </p:nvSpPr>
        <p:spPr/>
        <p:txBody>
          <a:bodyPr/>
          <a:lstStyle/>
          <a:p>
            <a:fld id="{2122B278-E099-4EA2-8733-D9E6B7171A67}" type="slidenum">
              <a:rPr lang="en-GB" smtClean="0"/>
              <a:t>‹#›</a:t>
            </a:fld>
            <a:endParaRPr lang="en-GB"/>
          </a:p>
        </p:txBody>
      </p:sp>
    </p:spTree>
    <p:extLst>
      <p:ext uri="{BB962C8B-B14F-4D97-AF65-F5344CB8AC3E}">
        <p14:creationId xmlns:p14="http://schemas.microsoft.com/office/powerpoint/2010/main" val="33192043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20225-F5CA-7028-F524-4DEB242F32B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F90E9E9-3F23-B35E-BD88-2CF9ED4CAD9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35ED24C-5D6C-442A-DA49-47164E44C912}"/>
              </a:ext>
            </a:extLst>
          </p:cNvPr>
          <p:cNvSpPr>
            <a:spLocks noGrp="1"/>
          </p:cNvSpPr>
          <p:nvPr>
            <p:ph type="dt" sz="half" idx="10"/>
          </p:nvPr>
        </p:nvSpPr>
        <p:spPr/>
        <p:txBody>
          <a:bodyPr/>
          <a:lstStyle/>
          <a:p>
            <a:fld id="{C3A68F39-AD70-4E7B-936F-66899EC52837}" type="datetimeFigureOut">
              <a:rPr lang="en-GB" smtClean="0"/>
              <a:t>25/02/2026</a:t>
            </a:fld>
            <a:endParaRPr lang="en-GB"/>
          </a:p>
        </p:txBody>
      </p:sp>
      <p:sp>
        <p:nvSpPr>
          <p:cNvPr id="5" name="Footer Placeholder 4">
            <a:extLst>
              <a:ext uri="{FF2B5EF4-FFF2-40B4-BE49-F238E27FC236}">
                <a16:creationId xmlns:a16="http://schemas.microsoft.com/office/drawing/2014/main" id="{D4ACAB7F-5ED5-B49F-5663-C8E3F51029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A9964B-14F5-546B-9374-32BF79E11C03}"/>
              </a:ext>
            </a:extLst>
          </p:cNvPr>
          <p:cNvSpPr>
            <a:spLocks noGrp="1"/>
          </p:cNvSpPr>
          <p:nvPr>
            <p:ph type="sldNum" sz="quarter" idx="12"/>
          </p:nvPr>
        </p:nvSpPr>
        <p:spPr/>
        <p:txBody>
          <a:bodyPr/>
          <a:lstStyle/>
          <a:p>
            <a:fld id="{2122B278-E099-4EA2-8733-D9E6B7171A67}" type="slidenum">
              <a:rPr lang="en-GB" smtClean="0"/>
              <a:t>‹#›</a:t>
            </a:fld>
            <a:endParaRPr lang="en-GB"/>
          </a:p>
        </p:txBody>
      </p:sp>
    </p:spTree>
    <p:extLst>
      <p:ext uri="{BB962C8B-B14F-4D97-AF65-F5344CB8AC3E}">
        <p14:creationId xmlns:p14="http://schemas.microsoft.com/office/powerpoint/2010/main" val="1418653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CD8D4F3-402C-D950-1524-A0275E98D9B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E5D4FE94-7275-E3C4-E1D4-9401BF53F8A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C94A819-FB91-D37F-4946-F03CD09767B8}"/>
              </a:ext>
            </a:extLst>
          </p:cNvPr>
          <p:cNvSpPr>
            <a:spLocks noGrp="1"/>
          </p:cNvSpPr>
          <p:nvPr>
            <p:ph type="dt" sz="half" idx="10"/>
          </p:nvPr>
        </p:nvSpPr>
        <p:spPr/>
        <p:txBody>
          <a:bodyPr/>
          <a:lstStyle/>
          <a:p>
            <a:fld id="{C3A68F39-AD70-4E7B-936F-66899EC52837}" type="datetimeFigureOut">
              <a:rPr lang="en-GB" smtClean="0"/>
              <a:t>25/02/2026</a:t>
            </a:fld>
            <a:endParaRPr lang="en-GB"/>
          </a:p>
        </p:txBody>
      </p:sp>
      <p:sp>
        <p:nvSpPr>
          <p:cNvPr id="5" name="Footer Placeholder 4">
            <a:extLst>
              <a:ext uri="{FF2B5EF4-FFF2-40B4-BE49-F238E27FC236}">
                <a16:creationId xmlns:a16="http://schemas.microsoft.com/office/drawing/2014/main" id="{5F6AA273-E997-D03C-323E-30A578CFAD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0974F0-5BDF-9ED3-AC22-1447288F9D2C}"/>
              </a:ext>
            </a:extLst>
          </p:cNvPr>
          <p:cNvSpPr>
            <a:spLocks noGrp="1"/>
          </p:cNvSpPr>
          <p:nvPr>
            <p:ph type="sldNum" sz="quarter" idx="12"/>
          </p:nvPr>
        </p:nvSpPr>
        <p:spPr/>
        <p:txBody>
          <a:bodyPr/>
          <a:lstStyle/>
          <a:p>
            <a:fld id="{2122B278-E099-4EA2-8733-D9E6B7171A67}" type="slidenum">
              <a:rPr lang="en-GB" smtClean="0"/>
              <a:t>‹#›</a:t>
            </a:fld>
            <a:endParaRPr lang="en-GB"/>
          </a:p>
        </p:txBody>
      </p:sp>
    </p:spTree>
    <p:extLst>
      <p:ext uri="{BB962C8B-B14F-4D97-AF65-F5344CB8AC3E}">
        <p14:creationId xmlns:p14="http://schemas.microsoft.com/office/powerpoint/2010/main" val="3254690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F219553-87A5-93B2-3F7B-4FAD29C7F2A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F0FB810-B414-1DA0-6BBC-75412D0B5B7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E6E916D-E1CC-B80E-6C09-28A733B3D2E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3A68F39-AD70-4E7B-936F-66899EC52837}" type="datetimeFigureOut">
              <a:rPr lang="en-GB" smtClean="0"/>
              <a:t>25/02/2026</a:t>
            </a:fld>
            <a:endParaRPr lang="en-GB"/>
          </a:p>
        </p:txBody>
      </p:sp>
      <p:sp>
        <p:nvSpPr>
          <p:cNvPr id="5" name="Footer Placeholder 4">
            <a:extLst>
              <a:ext uri="{FF2B5EF4-FFF2-40B4-BE49-F238E27FC236}">
                <a16:creationId xmlns:a16="http://schemas.microsoft.com/office/drawing/2014/main" id="{0ACD35D3-727B-F4A7-4BF7-D39B53F51E0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26C3E2F-7E7D-B1F3-CE7E-5CAA4F899A6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122B278-E099-4EA2-8733-D9E6B7171A67}" type="slidenum">
              <a:rPr lang="en-GB" smtClean="0"/>
              <a:t>‹#›</a:t>
            </a:fld>
            <a:endParaRPr lang="en-GB"/>
          </a:p>
        </p:txBody>
      </p:sp>
    </p:spTree>
    <p:extLst>
      <p:ext uri="{BB962C8B-B14F-4D97-AF65-F5344CB8AC3E}">
        <p14:creationId xmlns:p14="http://schemas.microsoft.com/office/powerpoint/2010/main" val="8500693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8" Type="http://schemas.openxmlformats.org/officeDocument/2006/relationships/hyperlink" Target="https://doi.org/10.1108/JTF-02-2025-0033" TargetMode="External"/><Relationship Id="rId3" Type="http://schemas.openxmlformats.org/officeDocument/2006/relationships/hyperlink" Target="https://cebasolutions.co.uk/commercial-catering-the-2023-food-waste-legislation/" TargetMode="External"/><Relationship Id="rId7" Type="http://schemas.openxmlformats.org/officeDocument/2006/relationships/hyperlink" Target="https://sustainablehospitalityalliance.org/wp-content/uploads/2021/06/Food-waste-factsheet.pdf" TargetMode="External"/><Relationship Id="rId2" Type="http://schemas.openxmlformats.org/officeDocument/2006/relationships/hyperlink" Target="https://news.booking.com/latest-bookingcom-sustainable-travel-data-reveals-ongoing-challenges-for-consumers--highlights-a-heightened-opportunity-for-cross-industry-collaboration/" TargetMode="External"/><Relationship Id="rId1" Type="http://schemas.openxmlformats.org/officeDocument/2006/relationships/slideLayout" Target="../slideLayouts/slideLayout2.xml"/><Relationship Id="rId6" Type="http://schemas.openxmlformats.org/officeDocument/2006/relationships/hyperlink" Target="https://www.premierinn.com/gb/en/why/force-for-good.html" TargetMode="External"/><Relationship Id="rId5" Type="http://schemas.openxmlformats.org/officeDocument/2006/relationships/hyperlink" Target="https://www.oneplanetnetwork.org/knowledge-centre/resources/case-study-accor-planet-21-reducing-food-waste-accommodation-sector" TargetMode="External"/><Relationship Id="rId4" Type="http://schemas.openxmlformats.org/officeDocument/2006/relationships/hyperlink" Target="https://doi.org/10.1016/j.jclepro.2022.13067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Small plant growing on soil">
            <a:extLst>
              <a:ext uri="{FF2B5EF4-FFF2-40B4-BE49-F238E27FC236}">
                <a16:creationId xmlns:a16="http://schemas.microsoft.com/office/drawing/2014/main" id="{064A5BB1-626F-72DD-436E-3140B89807D9}"/>
              </a:ext>
            </a:extLst>
          </p:cNvPr>
          <p:cNvPicPr>
            <a:picLocks noChangeAspect="1"/>
          </p:cNvPicPr>
          <p:nvPr/>
        </p:nvPicPr>
        <p:blipFill>
          <a:blip r:embed="rId2"/>
          <a:srcRect t="9091" r="23298"/>
          <a:stretch>
            <a:fillRect/>
          </a:stretch>
        </p:blipFill>
        <p:spPr>
          <a:xfrm>
            <a:off x="3523488" y="10"/>
            <a:ext cx="8668512" cy="6857990"/>
          </a:xfrm>
          <a:prstGeom prst="rect">
            <a:avLst/>
          </a:prstGeom>
        </p:spPr>
      </p:pic>
      <p:sp>
        <p:nvSpPr>
          <p:cNvPr id="24" name="Rectangle 23">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8EB3E22-B546-781D-87D5-4170C7917EF7}"/>
              </a:ext>
            </a:extLst>
          </p:cNvPr>
          <p:cNvSpPr>
            <a:spLocks noGrp="1"/>
          </p:cNvSpPr>
          <p:nvPr>
            <p:ph type="ctrTitle"/>
          </p:nvPr>
        </p:nvSpPr>
        <p:spPr>
          <a:xfrm>
            <a:off x="477981" y="1122363"/>
            <a:ext cx="4023360" cy="3204134"/>
          </a:xfrm>
        </p:spPr>
        <p:txBody>
          <a:bodyPr anchor="b">
            <a:normAutofit/>
          </a:bodyPr>
          <a:lstStyle/>
          <a:p>
            <a:pPr algn="l"/>
            <a:r>
              <a:rPr lang="en-GB" sz="4800"/>
              <a:t>Sustainability in food waste and its efficacy</a:t>
            </a:r>
          </a:p>
        </p:txBody>
      </p:sp>
      <p:sp>
        <p:nvSpPr>
          <p:cNvPr id="3" name="Subtitle 2">
            <a:extLst>
              <a:ext uri="{FF2B5EF4-FFF2-40B4-BE49-F238E27FC236}">
                <a16:creationId xmlns:a16="http://schemas.microsoft.com/office/drawing/2014/main" id="{5175939F-EAAA-DB0C-681C-3955EC6A782D}"/>
              </a:ext>
            </a:extLst>
          </p:cNvPr>
          <p:cNvSpPr>
            <a:spLocks noGrp="1"/>
          </p:cNvSpPr>
          <p:nvPr>
            <p:ph type="subTitle" idx="1"/>
          </p:nvPr>
        </p:nvSpPr>
        <p:spPr>
          <a:xfrm>
            <a:off x="477980" y="4872922"/>
            <a:ext cx="4023359" cy="1208141"/>
          </a:xfrm>
        </p:spPr>
        <p:txBody>
          <a:bodyPr>
            <a:normAutofit/>
          </a:bodyPr>
          <a:lstStyle/>
          <a:p>
            <a:pPr algn="l"/>
            <a:r>
              <a:rPr lang="en-GB" sz="2000" dirty="0"/>
              <a:t>Student Name: Iulia Tanase</a:t>
            </a:r>
          </a:p>
          <a:p>
            <a:pPr algn="l"/>
            <a:r>
              <a:rPr lang="en-GB" sz="2000" dirty="0"/>
              <a:t>Student Number: 2230512</a:t>
            </a:r>
          </a:p>
        </p:txBody>
      </p:sp>
      <p:sp>
        <p:nvSpPr>
          <p:cNvPr id="26" name="Rectangle 2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8" name="Rectangle 2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50882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667DE-D019-2FAA-C97F-7365FF5068BF}"/>
              </a:ext>
            </a:extLst>
          </p:cNvPr>
          <p:cNvSpPr>
            <a:spLocks noGrp="1"/>
          </p:cNvSpPr>
          <p:nvPr>
            <p:ph type="title"/>
          </p:nvPr>
        </p:nvSpPr>
        <p:spPr>
          <a:xfrm>
            <a:off x="841248" y="256032"/>
            <a:ext cx="10506456" cy="1014984"/>
          </a:xfrm>
        </p:spPr>
        <p:txBody>
          <a:bodyPr anchor="b">
            <a:normAutofit/>
          </a:bodyPr>
          <a:lstStyle/>
          <a:p>
            <a:r>
              <a:rPr lang="en-GB" dirty="0"/>
              <a:t>Introduction</a:t>
            </a:r>
          </a:p>
        </p:txBody>
      </p:sp>
      <p:graphicFrame>
        <p:nvGraphicFramePr>
          <p:cNvPr id="5" name="Content Placeholder 2">
            <a:extLst>
              <a:ext uri="{FF2B5EF4-FFF2-40B4-BE49-F238E27FC236}">
                <a16:creationId xmlns:a16="http://schemas.microsoft.com/office/drawing/2014/main" id="{105ECFEA-A82C-9B35-F8E1-8929325D009B}"/>
              </a:ext>
            </a:extLst>
          </p:cNvPr>
          <p:cNvGraphicFramePr>
            <a:graphicFrameLocks noGrp="1"/>
          </p:cNvGraphicFramePr>
          <p:nvPr>
            <p:ph idx="1"/>
            <p:extLst>
              <p:ext uri="{D42A27DB-BD31-4B8C-83A1-F6EECF244321}">
                <p14:modId xmlns:p14="http://schemas.microsoft.com/office/powerpoint/2010/main" val="2638613203"/>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264322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Freeform: Shape 8">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8" name="Freeform: Shape 10">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AAB07DB-1070-A018-5351-4BDE9D6356A3}"/>
              </a:ext>
            </a:extLst>
          </p:cNvPr>
          <p:cNvSpPr>
            <a:spLocks noGrp="1"/>
          </p:cNvSpPr>
          <p:nvPr>
            <p:ph type="title"/>
          </p:nvPr>
        </p:nvSpPr>
        <p:spPr>
          <a:xfrm>
            <a:off x="1524003" y="1999615"/>
            <a:ext cx="9144000" cy="2764028"/>
          </a:xfrm>
        </p:spPr>
        <p:txBody>
          <a:bodyPr vert="horz" lIns="91440" tIns="45720" rIns="91440" bIns="45720" rtlCol="0" anchor="ctr">
            <a:normAutofit/>
          </a:bodyPr>
          <a:lstStyle/>
          <a:p>
            <a:pPr algn="ctr"/>
            <a:r>
              <a:rPr lang="en-US" sz="7200" b="1" kern="1200">
                <a:solidFill>
                  <a:schemeClr val="tx1"/>
                </a:solidFill>
                <a:latin typeface="+mj-lt"/>
                <a:ea typeface="+mj-ea"/>
                <a:cs typeface="+mj-cs"/>
              </a:rPr>
              <a:t>Literature Review</a:t>
            </a:r>
          </a:p>
        </p:txBody>
      </p:sp>
      <p:sp>
        <p:nvSpPr>
          <p:cNvPr id="10" name="Rectangle 9">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07681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 name="Rectangle 40">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3" name="Rectangle 42">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44211E5-0AFA-6A96-9A89-53F860C4D45A}"/>
              </a:ext>
            </a:extLst>
          </p:cNvPr>
          <p:cNvSpPr>
            <a:spLocks noGrp="1"/>
          </p:cNvSpPr>
          <p:nvPr>
            <p:ph type="title"/>
          </p:nvPr>
        </p:nvSpPr>
        <p:spPr>
          <a:xfrm>
            <a:off x="1115568" y="548640"/>
            <a:ext cx="10168128" cy="1179576"/>
          </a:xfrm>
        </p:spPr>
        <p:txBody>
          <a:bodyPr>
            <a:normAutofit/>
          </a:bodyPr>
          <a:lstStyle/>
          <a:p>
            <a:r>
              <a:rPr lang="en-GB" sz="4000"/>
              <a:t>Key Theory and Concepts</a:t>
            </a:r>
          </a:p>
        </p:txBody>
      </p:sp>
      <p:sp>
        <p:nvSpPr>
          <p:cNvPr id="45" name="Rectangle 44">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4" name="Content Placeholder 2">
            <a:extLst>
              <a:ext uri="{FF2B5EF4-FFF2-40B4-BE49-F238E27FC236}">
                <a16:creationId xmlns:a16="http://schemas.microsoft.com/office/drawing/2014/main" id="{90C16E0B-ABA0-6A17-90E4-49CD79A1B134}"/>
              </a:ext>
            </a:extLst>
          </p:cNvPr>
          <p:cNvSpPr>
            <a:spLocks noGrp="1"/>
          </p:cNvSpPr>
          <p:nvPr>
            <p:ph idx="1"/>
          </p:nvPr>
        </p:nvSpPr>
        <p:spPr>
          <a:xfrm>
            <a:off x="1115568" y="2481943"/>
            <a:ext cx="10168128" cy="3695020"/>
          </a:xfrm>
        </p:spPr>
        <p:txBody>
          <a:bodyPr>
            <a:normAutofit/>
          </a:bodyPr>
          <a:lstStyle/>
          <a:p>
            <a:pPr marL="0" indent="0">
              <a:buNone/>
            </a:pPr>
            <a:r>
              <a:rPr lang="en-GB" sz="2200"/>
              <a:t>To effectively gather and assess crucial data, this study utilises the Triple Bottom Line and PESTEL analysis frameworks.</a:t>
            </a:r>
          </a:p>
          <a:p>
            <a:pPr marL="0" indent="0">
              <a:buNone/>
            </a:pPr>
            <a:r>
              <a:rPr lang="en-GB" sz="2200"/>
              <a:t>The Triple Bottom Line framework separates data into a focus on people, environmental, and economic factors. This could be used to effectively assess benefits and potential threats to a business.</a:t>
            </a:r>
          </a:p>
          <a:p>
            <a:pPr marL="0" indent="0">
              <a:buNone/>
            </a:pPr>
            <a:r>
              <a:rPr lang="en-GB" sz="2200"/>
              <a:t>A PESTEL analysis on the other hand is a more comprehensive method of analysis, covering more diverse factors in relation to a company’s external factors, covering political, economical, social, technological, environmental, and legal factors.</a:t>
            </a:r>
          </a:p>
        </p:txBody>
      </p:sp>
    </p:spTree>
    <p:extLst>
      <p:ext uri="{BB962C8B-B14F-4D97-AF65-F5344CB8AC3E}">
        <p14:creationId xmlns:p14="http://schemas.microsoft.com/office/powerpoint/2010/main" val="17540951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2ACAAFD-40D9-1F08-F5F0-CFE81A8C10F5}"/>
            </a:ext>
          </a:extLst>
        </p:cNvPr>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Rectangle 5">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 name="Rectangle 6">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674CBF2-E3EC-B90B-9F6E-87950355A98B}"/>
              </a:ext>
            </a:extLst>
          </p:cNvPr>
          <p:cNvSpPr>
            <a:spLocks noGrp="1"/>
          </p:cNvSpPr>
          <p:nvPr>
            <p:ph type="title"/>
          </p:nvPr>
        </p:nvSpPr>
        <p:spPr>
          <a:xfrm>
            <a:off x="1115568" y="548640"/>
            <a:ext cx="10168128" cy="1179576"/>
          </a:xfrm>
        </p:spPr>
        <p:txBody>
          <a:bodyPr>
            <a:normAutofit/>
          </a:bodyPr>
          <a:lstStyle/>
          <a:p>
            <a:r>
              <a:rPr lang="en-GB" sz="4000"/>
              <a:t>Impact on Hospitality and Hotel Industry</a:t>
            </a:r>
          </a:p>
        </p:txBody>
      </p:sp>
      <p:sp>
        <p:nvSpPr>
          <p:cNvPr id="9" name="Rectangle 8">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08A5D15C-DF9B-BF24-7EC6-5FC00648276F}"/>
              </a:ext>
            </a:extLst>
          </p:cNvPr>
          <p:cNvSpPr>
            <a:spLocks noGrp="1"/>
          </p:cNvSpPr>
          <p:nvPr>
            <p:ph idx="1"/>
          </p:nvPr>
        </p:nvSpPr>
        <p:spPr>
          <a:xfrm>
            <a:off x="1115568" y="2481943"/>
            <a:ext cx="10168128" cy="3695020"/>
          </a:xfrm>
        </p:spPr>
        <p:txBody>
          <a:bodyPr>
            <a:normAutofit/>
          </a:bodyPr>
          <a:lstStyle/>
          <a:p>
            <a:pPr marL="0" indent="0">
              <a:buNone/>
            </a:pPr>
            <a:r>
              <a:rPr lang="en-GB" sz="2200"/>
              <a:t>Data shows that without predictive analytics implemented in the food production process, restaurants and hotels are unable to accurately track the amount of ingredients, leading to over-purchasing and unnecessary amounts of leftovers at the end (Tiwari, </a:t>
            </a:r>
            <a:r>
              <a:rPr lang="en-GB" sz="2200" i="1"/>
              <a:t>et al., </a:t>
            </a:r>
            <a:r>
              <a:rPr lang="en-GB" sz="2200"/>
              <a:t>2024).</a:t>
            </a:r>
          </a:p>
          <a:p>
            <a:pPr marL="0" indent="0">
              <a:buNone/>
            </a:pPr>
            <a:r>
              <a:rPr lang="en-GB" sz="2200"/>
              <a:t>Smart inventory management including use of artificial intelligence proves to combat these challenges effectively, by offering methods and technology to better manage food stock, expiry dates, and purchase patterns (Tiwari, </a:t>
            </a:r>
            <a:r>
              <a:rPr lang="en-GB" sz="2200" i="1"/>
              <a:t>et al., </a:t>
            </a:r>
            <a:r>
              <a:rPr lang="en-GB" sz="2200"/>
              <a:t>2024; Vukolić, </a:t>
            </a:r>
            <a:r>
              <a:rPr lang="en-GB" sz="2200" i="1"/>
              <a:t>et al., </a:t>
            </a:r>
            <a:r>
              <a:rPr lang="en-GB" sz="2200"/>
              <a:t>2025).</a:t>
            </a:r>
          </a:p>
          <a:p>
            <a:pPr marL="0" indent="0">
              <a:buNone/>
            </a:pPr>
            <a:endParaRPr lang="en-GB" sz="2200"/>
          </a:p>
        </p:txBody>
      </p:sp>
    </p:spTree>
    <p:extLst>
      <p:ext uri="{BB962C8B-B14F-4D97-AF65-F5344CB8AC3E}">
        <p14:creationId xmlns:p14="http://schemas.microsoft.com/office/powerpoint/2010/main" val="33735886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0045A0C-8370-6E46-AC57-81D3FE76E6DF}"/>
            </a:ext>
          </a:extLst>
        </p:cNvPr>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 name="Freeform: Shape 8">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6" name="Freeform: Shape 10">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51D2AAD-7F16-A27F-013E-FD5C6612281B}"/>
              </a:ext>
            </a:extLst>
          </p:cNvPr>
          <p:cNvSpPr>
            <a:spLocks noGrp="1"/>
          </p:cNvSpPr>
          <p:nvPr>
            <p:ph type="title"/>
          </p:nvPr>
        </p:nvSpPr>
        <p:spPr>
          <a:xfrm>
            <a:off x="1524003" y="1999615"/>
            <a:ext cx="9144000" cy="2764028"/>
          </a:xfrm>
        </p:spPr>
        <p:txBody>
          <a:bodyPr vert="horz" lIns="91440" tIns="45720" rIns="91440" bIns="45720" rtlCol="0" anchor="ctr">
            <a:normAutofit/>
          </a:bodyPr>
          <a:lstStyle/>
          <a:p>
            <a:pPr algn="ctr"/>
            <a:r>
              <a:rPr lang="en-US" sz="7200" b="1" kern="1200">
                <a:solidFill>
                  <a:schemeClr val="tx1"/>
                </a:solidFill>
                <a:latin typeface="+mj-lt"/>
                <a:ea typeface="+mj-ea"/>
                <a:cs typeface="+mj-cs"/>
              </a:rPr>
              <a:t>Method</a:t>
            </a:r>
          </a:p>
        </p:txBody>
      </p:sp>
      <p:sp>
        <p:nvSpPr>
          <p:cNvPr id="8" name="Rectangle 7">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8383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8A0011-FE7C-71C5-065C-332CAB4816E0}"/>
              </a:ext>
            </a:extLst>
          </p:cNvPr>
          <p:cNvSpPr>
            <a:spLocks noGrp="1"/>
          </p:cNvSpPr>
          <p:nvPr>
            <p:ph type="title"/>
          </p:nvPr>
        </p:nvSpPr>
        <p:spPr>
          <a:xfrm>
            <a:off x="841248" y="256032"/>
            <a:ext cx="10506456" cy="1014984"/>
          </a:xfrm>
        </p:spPr>
        <p:txBody>
          <a:bodyPr anchor="b">
            <a:normAutofit/>
          </a:bodyPr>
          <a:lstStyle/>
          <a:p>
            <a:r>
              <a:rPr lang="en-GB"/>
              <a:t>Triple Bottom Line Analysis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A4745142-789A-7312-562D-4CF58259CCC2}"/>
              </a:ext>
            </a:extLst>
          </p:cNvPr>
          <p:cNvGraphicFramePr>
            <a:graphicFrameLocks noGrp="1"/>
          </p:cNvGraphicFramePr>
          <p:nvPr>
            <p:ph idx="1"/>
            <p:extLst>
              <p:ext uri="{D42A27DB-BD31-4B8C-83A1-F6EECF244321}">
                <p14:modId xmlns:p14="http://schemas.microsoft.com/office/powerpoint/2010/main" val="2648795762"/>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478784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D78CBD-C1E3-610F-2653-F41B65EE8055}"/>
              </a:ext>
            </a:extLst>
          </p:cNvPr>
          <p:cNvSpPr>
            <a:spLocks noGrp="1"/>
          </p:cNvSpPr>
          <p:nvPr>
            <p:ph type="title"/>
          </p:nvPr>
        </p:nvSpPr>
        <p:spPr>
          <a:xfrm>
            <a:off x="841248" y="256032"/>
            <a:ext cx="10506456" cy="1014984"/>
          </a:xfrm>
        </p:spPr>
        <p:txBody>
          <a:bodyPr anchor="b">
            <a:normAutofit/>
          </a:bodyPr>
          <a:lstStyle/>
          <a:p>
            <a:r>
              <a:rPr lang="en-GB"/>
              <a:t>PESTEL Analysis</a:t>
            </a:r>
            <a:endParaRPr lang="en-GB" dirty="0"/>
          </a:p>
        </p:txBody>
      </p:sp>
      <p:sp>
        <p:nvSpPr>
          <p:cNvPr id="32" name="Rectangle 31">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3" name="Rectangle 3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20" name="Content Placeholder 2">
            <a:extLst>
              <a:ext uri="{FF2B5EF4-FFF2-40B4-BE49-F238E27FC236}">
                <a16:creationId xmlns:a16="http://schemas.microsoft.com/office/drawing/2014/main" id="{7B8C02BE-7A60-B7CD-4EC2-BDF598E4D25C}"/>
              </a:ext>
            </a:extLst>
          </p:cNvPr>
          <p:cNvGraphicFramePr>
            <a:graphicFrameLocks noGrp="1"/>
          </p:cNvGraphicFramePr>
          <p:nvPr>
            <p:ph idx="1"/>
            <p:extLst>
              <p:ext uri="{D42A27DB-BD31-4B8C-83A1-F6EECF244321}">
                <p14:modId xmlns:p14="http://schemas.microsoft.com/office/powerpoint/2010/main" val="3151129423"/>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38166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9B116F2F-43C7-51D1-5321-E4B3FEB60862}"/>
              </a:ext>
            </a:extLst>
          </p:cNvPr>
          <p:cNvPicPr>
            <a:picLocks noChangeAspect="1"/>
          </p:cNvPicPr>
          <p:nvPr/>
        </p:nvPicPr>
        <p:blipFill>
          <a:blip r:embed="rId2"/>
          <a:srcRect l="14892" r="35166"/>
          <a:stretch>
            <a:fillRect/>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B0C3CD-A831-4CE8-B583-420F6CDF128E}"/>
              </a:ext>
            </a:extLst>
          </p:cNvPr>
          <p:cNvSpPr>
            <a:spLocks noGrp="1"/>
          </p:cNvSpPr>
          <p:nvPr>
            <p:ph type="title"/>
          </p:nvPr>
        </p:nvSpPr>
        <p:spPr>
          <a:xfrm>
            <a:off x="761801" y="328512"/>
            <a:ext cx="4778387" cy="1628970"/>
          </a:xfrm>
        </p:spPr>
        <p:txBody>
          <a:bodyPr anchor="ctr">
            <a:normAutofit/>
          </a:bodyPr>
          <a:lstStyle/>
          <a:p>
            <a:r>
              <a:rPr lang="en-GB" sz="4000"/>
              <a:t>Conclusion</a:t>
            </a:r>
          </a:p>
        </p:txBody>
      </p:sp>
      <p:sp>
        <p:nvSpPr>
          <p:cNvPr id="3" name="Content Placeholder 2">
            <a:extLst>
              <a:ext uri="{FF2B5EF4-FFF2-40B4-BE49-F238E27FC236}">
                <a16:creationId xmlns:a16="http://schemas.microsoft.com/office/drawing/2014/main" id="{8350A70A-C95C-57C2-C5EF-636E25A6D6DD}"/>
              </a:ext>
            </a:extLst>
          </p:cNvPr>
          <p:cNvSpPr>
            <a:spLocks noGrp="1"/>
          </p:cNvSpPr>
          <p:nvPr>
            <p:ph idx="1"/>
          </p:nvPr>
        </p:nvSpPr>
        <p:spPr>
          <a:xfrm>
            <a:off x="761801" y="2884929"/>
            <a:ext cx="4659756" cy="3374137"/>
          </a:xfrm>
        </p:spPr>
        <p:txBody>
          <a:bodyPr anchor="ctr">
            <a:normAutofit/>
          </a:bodyPr>
          <a:lstStyle/>
          <a:p>
            <a:pPr marL="0" indent="0">
              <a:buNone/>
            </a:pPr>
            <a:r>
              <a:rPr lang="en-GB" sz="1300"/>
              <a:t>Food waste is not simply an operational issue, but instead a significant sustainability challenge within the hospitality and hotel industry. Throughout this study, many different factors relating to sustainability in food waste and its efficacy within the hospitality and hotel sector were assessed, covering overproduction, ineffective inventory control, and financial strains.</a:t>
            </a:r>
          </a:p>
          <a:p>
            <a:pPr marL="0" indent="0">
              <a:buNone/>
            </a:pPr>
            <a:r>
              <a:rPr lang="en-GB" sz="1300"/>
              <a:t>The findings of the study demonstrate that smart inventory management and artificial intelligence forecasting systems offer undoubtedly the best possible solutions for the sector. Being able to predict demand and adapt accordingly can reduce excess food production and minimise unnecessary costs.</a:t>
            </a:r>
          </a:p>
          <a:p>
            <a:pPr marL="0" indent="0">
              <a:buNone/>
            </a:pPr>
            <a:r>
              <a:rPr lang="en-GB" sz="1300"/>
              <a:t>As a result, sustainability in hospitality is no longer optional, but instead crucial to maintaining a strong position and influence over customers.</a:t>
            </a:r>
          </a:p>
        </p:txBody>
      </p:sp>
    </p:spTree>
    <p:extLst>
      <p:ext uri="{BB962C8B-B14F-4D97-AF65-F5344CB8AC3E}">
        <p14:creationId xmlns:p14="http://schemas.microsoft.com/office/powerpoint/2010/main" val="14463185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EB0B1E-ED9E-00A5-C2D6-7CFC934C679F}"/>
              </a:ext>
            </a:extLst>
          </p:cNvPr>
          <p:cNvSpPr>
            <a:spLocks noGrp="1"/>
          </p:cNvSpPr>
          <p:nvPr>
            <p:ph type="title"/>
          </p:nvPr>
        </p:nvSpPr>
        <p:spPr>
          <a:xfrm>
            <a:off x="841248" y="256032"/>
            <a:ext cx="10506456" cy="1014984"/>
          </a:xfrm>
        </p:spPr>
        <p:txBody>
          <a:bodyPr anchor="b">
            <a:normAutofit/>
          </a:bodyPr>
          <a:lstStyle/>
          <a:p>
            <a:r>
              <a:rPr lang="en-GB" dirty="0"/>
              <a:t>Recommendations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6" name="Content Placeholder 2">
            <a:extLst>
              <a:ext uri="{FF2B5EF4-FFF2-40B4-BE49-F238E27FC236}">
                <a16:creationId xmlns:a16="http://schemas.microsoft.com/office/drawing/2014/main" id="{754ADC19-7672-A59F-D96B-965ED5FB8DF4}"/>
              </a:ext>
            </a:extLst>
          </p:cNvPr>
          <p:cNvGraphicFramePr>
            <a:graphicFrameLocks noGrp="1"/>
          </p:cNvGraphicFramePr>
          <p:nvPr>
            <p:ph idx="1"/>
            <p:extLst>
              <p:ext uri="{D42A27DB-BD31-4B8C-83A1-F6EECF244321}">
                <p14:modId xmlns:p14="http://schemas.microsoft.com/office/powerpoint/2010/main" val="1737985750"/>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304070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82C54CE-94B7-6EF6-9A99-98551D50A35F}"/>
              </a:ext>
            </a:extLst>
          </p:cNvPr>
          <p:cNvSpPr>
            <a:spLocks noGrp="1"/>
          </p:cNvSpPr>
          <p:nvPr>
            <p:ph type="title"/>
          </p:nvPr>
        </p:nvSpPr>
        <p:spPr>
          <a:xfrm>
            <a:off x="1115568" y="548640"/>
            <a:ext cx="10168128" cy="1179576"/>
          </a:xfrm>
        </p:spPr>
        <p:txBody>
          <a:bodyPr>
            <a:normAutofit/>
          </a:bodyPr>
          <a:lstStyle/>
          <a:p>
            <a:r>
              <a:rPr lang="en-GB" sz="4000"/>
              <a:t>References</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010E0DDA-64BA-8FF6-4EC8-86BA586CC070}"/>
              </a:ext>
            </a:extLst>
          </p:cNvPr>
          <p:cNvSpPr>
            <a:spLocks noGrp="1"/>
          </p:cNvSpPr>
          <p:nvPr>
            <p:ph idx="1"/>
          </p:nvPr>
        </p:nvSpPr>
        <p:spPr>
          <a:xfrm>
            <a:off x="558209" y="2481942"/>
            <a:ext cx="11164399" cy="4376058"/>
          </a:xfrm>
        </p:spPr>
        <p:txBody>
          <a:bodyPr>
            <a:normAutofit lnSpcReduction="10000"/>
          </a:bodyPr>
          <a:lstStyle/>
          <a:p>
            <a:pPr marL="0" indent="0">
              <a:buNone/>
            </a:pPr>
            <a:r>
              <a:rPr lang="en-GB" sz="1100" dirty="0" err="1"/>
              <a:t>Amicarelli</a:t>
            </a:r>
            <a:r>
              <a:rPr lang="en-GB" sz="1100" dirty="0"/>
              <a:t>, V., </a:t>
            </a:r>
            <a:r>
              <a:rPr lang="en-GB" sz="1100" dirty="0" err="1"/>
              <a:t>Aluculesei</a:t>
            </a:r>
            <a:r>
              <a:rPr lang="en-GB" sz="1100" dirty="0"/>
              <a:t>, A.C., Lagioia, G., </a:t>
            </a:r>
            <a:r>
              <a:rPr lang="en-GB" sz="1100" dirty="0" err="1"/>
              <a:t>Pamfilie</a:t>
            </a:r>
            <a:r>
              <a:rPr lang="en-GB" sz="1100" dirty="0"/>
              <a:t>, R. and Bux, C., (2022) ‘How to manage and minimize food waste in the hotel industry: An exploratory research’. </a:t>
            </a:r>
            <a:r>
              <a:rPr lang="en-GB" sz="1100" i="1" dirty="0"/>
              <a:t>International Journal of Culture, Tourism and Hospitality Research</a:t>
            </a:r>
            <a:r>
              <a:rPr lang="en-GB" sz="1100" dirty="0"/>
              <a:t>, </a:t>
            </a:r>
            <a:r>
              <a:rPr lang="en-GB" sz="1100" i="1" dirty="0"/>
              <a:t>16</a:t>
            </a:r>
            <a:r>
              <a:rPr lang="en-GB" sz="1100" dirty="0"/>
              <a:t>(1), pp.152-167.</a:t>
            </a:r>
          </a:p>
          <a:p>
            <a:pPr marL="0" indent="0">
              <a:buNone/>
            </a:pPr>
            <a:r>
              <a:rPr lang="en-GB" sz="1100" dirty="0"/>
              <a:t>Booking.com (2024) </a:t>
            </a:r>
            <a:r>
              <a:rPr lang="en-GB" sz="1100" i="1" dirty="0"/>
              <a:t>Latest Booking.com Sustainable Travel Data Reveals Ongoing Challenges for Consumers &amp; Highlights a Heightened Opportunity for Cross-Industry Collaboration</a:t>
            </a:r>
            <a:r>
              <a:rPr lang="en-GB" sz="1100" dirty="0"/>
              <a:t>. Available at: </a:t>
            </a:r>
            <a:r>
              <a:rPr lang="en-GB" sz="1100" u="sng" dirty="0">
                <a:hlinkClick r:id="rId2"/>
              </a:rPr>
              <a:t>https://news.booking.com/latest-bookingcom-sustainable-travel-data-reveals-ongoing-challenges-for-consumers--highlights-a-heightened-opportunity-for-cross-industry-collaboration/</a:t>
            </a:r>
            <a:r>
              <a:rPr lang="en-GB" sz="1100" dirty="0"/>
              <a:t> (Accessed: 06/02/2026)</a:t>
            </a:r>
          </a:p>
          <a:p>
            <a:pPr marL="0" indent="0">
              <a:buNone/>
            </a:pPr>
            <a:r>
              <a:rPr lang="en-GB" sz="1100" dirty="0"/>
              <a:t>CEBA Solutions (2022) </a:t>
            </a:r>
            <a:r>
              <a:rPr lang="en-GB" sz="1100" i="1" dirty="0"/>
              <a:t>Commercial Catering: The 2023 Food Waste Legislation. </a:t>
            </a:r>
            <a:r>
              <a:rPr lang="en-GB" sz="1100" dirty="0"/>
              <a:t>Available at: </a:t>
            </a:r>
            <a:r>
              <a:rPr lang="en-GB" sz="1100" u="sng" dirty="0">
                <a:hlinkClick r:id="rId3"/>
              </a:rPr>
              <a:t>https://cebasolutions.co.uk/commercial-catering-the-2023-food-waste-legislation/</a:t>
            </a:r>
            <a:r>
              <a:rPr lang="en-GB" sz="1100" dirty="0"/>
              <a:t> (Accessed: 06/02/2026)</a:t>
            </a:r>
          </a:p>
          <a:p>
            <a:pPr marL="0" indent="0">
              <a:buNone/>
            </a:pPr>
            <a:r>
              <a:rPr lang="en-GB" sz="1100" dirty="0" err="1"/>
              <a:t>Ciccullo</a:t>
            </a:r>
            <a:r>
              <a:rPr lang="en-GB" sz="1100" dirty="0"/>
              <a:t>, F., Fabbri, M., </a:t>
            </a:r>
            <a:r>
              <a:rPr lang="en-GB" sz="1100" dirty="0" err="1"/>
              <a:t>Abdelkafi</a:t>
            </a:r>
            <a:r>
              <a:rPr lang="en-GB" sz="1100" dirty="0"/>
              <a:t>, N. and Pero, M. (2022), ‘Exploring the potential of business models for sustainability and big data for food waste reduction’. Journal of Cleaner Production, Vol. 340, 130673, DOI: </a:t>
            </a:r>
            <a:r>
              <a:rPr lang="en-GB" sz="1100" u="sng" dirty="0">
                <a:hlinkClick r:id="rId4"/>
              </a:rPr>
              <a:t>https://doi.org/10.1016/j.jclepro.2022.130673</a:t>
            </a:r>
            <a:r>
              <a:rPr lang="en-GB" sz="1100" dirty="0"/>
              <a:t>.</a:t>
            </a:r>
          </a:p>
          <a:p>
            <a:pPr marL="0" indent="0">
              <a:buNone/>
            </a:pPr>
            <a:r>
              <a:rPr lang="en-GB" sz="1100" dirty="0" err="1"/>
              <a:t>Kattiyapornpong</a:t>
            </a:r>
            <a:r>
              <a:rPr lang="en-GB" sz="1100" dirty="0"/>
              <a:t>, U., Ditta-</a:t>
            </a:r>
            <a:r>
              <a:rPr lang="en-GB" sz="1100" dirty="0" err="1"/>
              <a:t>Apichai</a:t>
            </a:r>
            <a:r>
              <a:rPr lang="en-GB" sz="1100" dirty="0"/>
              <a:t>, M. and </a:t>
            </a:r>
            <a:r>
              <a:rPr lang="en-GB" sz="1100" dirty="0" err="1"/>
              <a:t>Chuntamara</a:t>
            </a:r>
            <a:r>
              <a:rPr lang="en-GB" sz="1100" dirty="0"/>
              <a:t>, C., (2023) ‘Sustainable food waste management practices: Perspectives from five-star hotels in Thailand’. </a:t>
            </a:r>
            <a:r>
              <a:rPr lang="en-GB" sz="1100" i="1" dirty="0"/>
              <a:t>Sustainability</a:t>
            </a:r>
            <a:r>
              <a:rPr lang="en-GB" sz="1100" dirty="0"/>
              <a:t>, </a:t>
            </a:r>
            <a:r>
              <a:rPr lang="en-GB" sz="1100" i="1" dirty="0"/>
              <a:t>15</a:t>
            </a:r>
            <a:r>
              <a:rPr lang="en-GB" sz="1100" dirty="0"/>
              <a:t>(13), p. 10-213.</a:t>
            </a:r>
          </a:p>
          <a:p>
            <a:pPr marL="0" indent="0">
              <a:buNone/>
            </a:pPr>
            <a:r>
              <a:rPr lang="en-GB" sz="1100" dirty="0"/>
              <a:t>Omar, I.A., Hasan, H.R., Jayaraman, R., Salah, K. and Omar, M., (2024) ‘Using blockchain technology to achieve sustainability in the hospitality industry by reducing food waste’. </a:t>
            </a:r>
            <a:r>
              <a:rPr lang="en-GB" sz="1100" i="1" dirty="0"/>
              <a:t>Computers &amp; Industrial Engineering</a:t>
            </a:r>
            <a:r>
              <a:rPr lang="en-GB" sz="1100" dirty="0"/>
              <a:t>, </a:t>
            </a:r>
            <a:r>
              <a:rPr lang="en-GB" sz="1100" i="1" dirty="0"/>
              <a:t>197</a:t>
            </a:r>
            <a:r>
              <a:rPr lang="en-GB" sz="1100" dirty="0"/>
              <a:t>, p.110586.</a:t>
            </a:r>
          </a:p>
          <a:p>
            <a:pPr marL="0" indent="0">
              <a:buNone/>
            </a:pPr>
            <a:r>
              <a:rPr lang="en-GB" sz="1100" dirty="0"/>
              <a:t>One Planet, (2023) </a:t>
            </a:r>
            <a:r>
              <a:rPr lang="en-GB" sz="1100" i="1" dirty="0"/>
              <a:t>Case Study from Accor – Planet 21: Reducing food waste in the accommodation sector. </a:t>
            </a:r>
            <a:r>
              <a:rPr lang="en-GB" sz="1100" dirty="0"/>
              <a:t>Available at: </a:t>
            </a:r>
            <a:r>
              <a:rPr lang="en-GB" sz="1100" dirty="0">
                <a:hlinkClick r:id="rId5"/>
              </a:rPr>
              <a:t>https://www.oneplanetnetwork.org/knowledge-centre/resources/case-study-accor-planet-21-reducing-food-waste-accommodation-sector</a:t>
            </a:r>
            <a:r>
              <a:rPr lang="en-GB" sz="1100" dirty="0"/>
              <a:t> </a:t>
            </a:r>
            <a:r>
              <a:rPr lang="en-GB" sz="1100"/>
              <a:t>(Accessed: 16/02/2026)</a:t>
            </a:r>
            <a:endParaRPr lang="en-GB" sz="1100" dirty="0"/>
          </a:p>
          <a:p>
            <a:pPr marL="0" indent="0">
              <a:buNone/>
            </a:pPr>
            <a:r>
              <a:rPr lang="en-GB" sz="1100" dirty="0"/>
              <a:t>Premier Inn (2025) </a:t>
            </a:r>
            <a:r>
              <a:rPr lang="en-GB" sz="1100" i="1" dirty="0"/>
              <a:t>Force for Good. </a:t>
            </a:r>
            <a:r>
              <a:rPr lang="en-GB" sz="1100" dirty="0"/>
              <a:t>Available at: </a:t>
            </a:r>
            <a:r>
              <a:rPr lang="en-GB" sz="1100" u="sng" dirty="0">
                <a:hlinkClick r:id="rId6"/>
              </a:rPr>
              <a:t>https://www.premierinn.com/gb/en/why/force-for-good.html</a:t>
            </a:r>
            <a:r>
              <a:rPr lang="en-GB" sz="1100" dirty="0"/>
              <a:t> (Accessed: 06/02/2026)</a:t>
            </a:r>
          </a:p>
          <a:p>
            <a:pPr marL="0" indent="0">
              <a:buNone/>
            </a:pPr>
            <a:r>
              <a:rPr lang="en-GB" sz="1100" dirty="0"/>
              <a:t>Sustainability Hospitality Alliance (2021) </a:t>
            </a:r>
            <a:r>
              <a:rPr lang="en-GB" sz="1100" i="1" dirty="0"/>
              <a:t>Food Waste. </a:t>
            </a:r>
            <a:r>
              <a:rPr lang="en-GB" sz="1100" dirty="0"/>
              <a:t>Available at: </a:t>
            </a:r>
            <a:r>
              <a:rPr lang="en-GB" sz="1100" u="sng" dirty="0">
                <a:hlinkClick r:id="rId7"/>
              </a:rPr>
              <a:t>https://sustainablehospitalityalliance.org/wp-content/uploads/2021/06/Food-waste-factsheet.pdf</a:t>
            </a:r>
            <a:r>
              <a:rPr lang="en-GB" sz="1100" dirty="0"/>
              <a:t> (Accessed: 06/02/2026)</a:t>
            </a:r>
          </a:p>
          <a:p>
            <a:pPr marL="0" indent="0">
              <a:buNone/>
            </a:pPr>
            <a:r>
              <a:rPr lang="en-GB" sz="1100" dirty="0"/>
              <a:t>Tiwari, T., Garg, T., Singh, G., Mishra, S. and </a:t>
            </a:r>
            <a:r>
              <a:rPr lang="en-GB" sz="1100" dirty="0" err="1"/>
              <a:t>Guleria</a:t>
            </a:r>
            <a:r>
              <a:rPr lang="en-GB" sz="1100" dirty="0"/>
              <a:t>, K., (2024) ‘Optimizing Food Utilization: A Smart Inventory Management and AI-Predictive Analytics in Reducing Food Waste’. </a:t>
            </a:r>
            <a:r>
              <a:rPr lang="en-GB" sz="1100" i="1" dirty="0"/>
              <a:t>International Journal of Science and Social Science Research</a:t>
            </a:r>
            <a:r>
              <a:rPr lang="en-GB" sz="1100" dirty="0"/>
              <a:t>, </a:t>
            </a:r>
            <a:r>
              <a:rPr lang="en-GB" sz="1100" i="1" dirty="0"/>
              <a:t>2</a:t>
            </a:r>
            <a:r>
              <a:rPr lang="en-GB" sz="1100" dirty="0"/>
              <a:t>(3), pp. 165-170.</a:t>
            </a:r>
          </a:p>
          <a:p>
            <a:pPr marL="0" indent="0">
              <a:buNone/>
            </a:pPr>
            <a:r>
              <a:rPr lang="en-GB" sz="1100" dirty="0" err="1"/>
              <a:t>Vukolić</a:t>
            </a:r>
            <a:r>
              <a:rPr lang="en-GB" sz="1100" dirty="0"/>
              <a:t>, D., Gajić, T., Cabral, Ó., </a:t>
            </a:r>
            <a:r>
              <a:rPr lang="en-GB" sz="1100" dirty="0" err="1"/>
              <a:t>Veljović</a:t>
            </a:r>
            <a:r>
              <a:rPr lang="en-GB" sz="1100" dirty="0"/>
              <a:t>, S., Knežević S., (2025), "Revolutionizing the hospitality industry: the impact of AI technologies on efficient food management and reduction of food waste". </a:t>
            </a:r>
            <a:r>
              <a:rPr lang="en-GB" sz="1100" i="1" dirty="0"/>
              <a:t>Journal of Tourism Futures</a:t>
            </a:r>
            <a:r>
              <a:rPr lang="en-GB" sz="1100" dirty="0"/>
              <a:t>. DOI: </a:t>
            </a:r>
            <a:r>
              <a:rPr lang="en-GB" sz="1100" u="sng" dirty="0">
                <a:hlinkClick r:id="rId8"/>
              </a:rPr>
              <a:t>https://doi.org/10.1108/JTF-02-2025-0033</a:t>
            </a:r>
            <a:r>
              <a:rPr lang="en-GB" sz="1100" u="sng" dirty="0"/>
              <a:t>.</a:t>
            </a:r>
            <a:endParaRPr lang="en-GB" sz="1100" dirty="0"/>
          </a:p>
        </p:txBody>
      </p:sp>
    </p:spTree>
    <p:extLst>
      <p:ext uri="{BB962C8B-B14F-4D97-AF65-F5344CB8AC3E}">
        <p14:creationId xmlns:p14="http://schemas.microsoft.com/office/powerpoint/2010/main" val="42897703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17</TotalTime>
  <Words>1816</Words>
  <Application>Microsoft Office PowerPoint</Application>
  <PresentationFormat>Widescreen</PresentationFormat>
  <Paragraphs>47</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Aptos Display</vt:lpstr>
      <vt:lpstr>Arial</vt:lpstr>
      <vt:lpstr>Calibri</vt:lpstr>
      <vt:lpstr>Office Theme</vt:lpstr>
      <vt:lpstr>Sustainability in food waste and its efficacy</vt:lpstr>
      <vt:lpstr>Introduction</vt:lpstr>
      <vt:lpstr>Literature Review</vt:lpstr>
      <vt:lpstr>Key Theory and Concepts</vt:lpstr>
      <vt:lpstr>Impact on Hospitality and Hotel Industry</vt:lpstr>
      <vt:lpstr>Method</vt:lpstr>
      <vt:lpstr>Triple Bottom Line Analysis</vt:lpstr>
      <vt:lpstr>PESTEL Analysis</vt:lpstr>
      <vt:lpstr>Conclusion</vt:lpstr>
      <vt:lpstr>Recommendations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Teo Ichim</dc:creator>
  <cp:lastModifiedBy>Iulia Tanase</cp:lastModifiedBy>
  <cp:revision>4</cp:revision>
  <dcterms:created xsi:type="dcterms:W3CDTF">2026-02-19T22:49:08Z</dcterms:created>
  <dcterms:modified xsi:type="dcterms:W3CDTF">2026-02-25T17:06:48Z</dcterms:modified>
</cp:coreProperties>
</file>