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77" r:id="rId1"/>
  </p:sldMasterIdLst>
  <p:sldIdLst>
    <p:sldId id="256" r:id="rId2"/>
    <p:sldId id="257" r:id="rId3"/>
    <p:sldId id="258" r:id="rId4"/>
    <p:sldId id="259" r:id="rId5"/>
    <p:sldId id="260" r:id="rId6"/>
    <p:sldId id="261" r:id="rId7"/>
    <p:sldId id="269" r:id="rId8"/>
    <p:sldId id="262" r:id="rId9"/>
    <p:sldId id="263" r:id="rId10"/>
    <p:sldId id="264" r:id="rId11"/>
    <p:sldId id="265" r:id="rId12"/>
    <p:sldId id="266"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294" autoAdjust="0"/>
    <p:restoredTop sz="94660"/>
  </p:normalViewPr>
  <p:slideViewPr>
    <p:cSldViewPr snapToGrid="0">
      <p:cViewPr varScale="1">
        <p:scale>
          <a:sx n="78" d="100"/>
          <a:sy n="78" d="100"/>
        </p:scale>
        <p:origin x="79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E4C57AE-EF45-4B82-A4EB-2DF2FB9B1737}" type="datetimeFigureOut">
              <a:rPr lang="en-GB" smtClean="0"/>
              <a:t>07/04/2021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7A639B4-A68C-40FC-BBBB-55A3E194EC18}" type="slidenum">
              <a:rPr lang="en-GB" smtClean="0"/>
              <a:t>‹#›</a:t>
            </a:fld>
            <a:endParaRPr lang="en-GB"/>
          </a:p>
        </p:txBody>
      </p:sp>
    </p:spTree>
    <p:extLst>
      <p:ext uri="{BB962C8B-B14F-4D97-AF65-F5344CB8AC3E}">
        <p14:creationId xmlns:p14="http://schemas.microsoft.com/office/powerpoint/2010/main" val="19584246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E4C57AE-EF45-4B82-A4EB-2DF2FB9B1737}" type="datetimeFigureOut">
              <a:rPr lang="en-GB" smtClean="0"/>
              <a:t>07/04/2021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7A639B4-A68C-40FC-BBBB-55A3E194EC18}" type="slidenum">
              <a:rPr lang="en-GB" smtClean="0"/>
              <a:t>‹#›</a:t>
            </a:fld>
            <a:endParaRPr lang="en-GB"/>
          </a:p>
        </p:txBody>
      </p:sp>
    </p:spTree>
    <p:extLst>
      <p:ext uri="{BB962C8B-B14F-4D97-AF65-F5344CB8AC3E}">
        <p14:creationId xmlns:p14="http://schemas.microsoft.com/office/powerpoint/2010/main" val="38588981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E4C57AE-EF45-4B82-A4EB-2DF2FB9B1737}" type="datetimeFigureOut">
              <a:rPr lang="en-GB" smtClean="0"/>
              <a:t>07/04/2021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7A639B4-A68C-40FC-BBBB-55A3E194EC18}" type="slidenum">
              <a:rPr lang="en-GB" smtClean="0"/>
              <a:t>‹#›</a:t>
            </a:fld>
            <a:endParaRPr lang="en-GB"/>
          </a:p>
        </p:txBody>
      </p:sp>
    </p:spTree>
    <p:extLst>
      <p:ext uri="{BB962C8B-B14F-4D97-AF65-F5344CB8AC3E}">
        <p14:creationId xmlns:p14="http://schemas.microsoft.com/office/powerpoint/2010/main" val="14505391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E4C57AE-EF45-4B82-A4EB-2DF2FB9B1737}" type="datetimeFigureOut">
              <a:rPr lang="en-GB" smtClean="0"/>
              <a:t>07/04/2021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7A639B4-A68C-40FC-BBBB-55A3E194EC18}" type="slidenum">
              <a:rPr lang="en-GB" smtClean="0"/>
              <a:t>‹#›</a:t>
            </a:fld>
            <a:endParaRPr lang="en-GB"/>
          </a:p>
        </p:txBody>
      </p:sp>
    </p:spTree>
    <p:extLst>
      <p:ext uri="{BB962C8B-B14F-4D97-AF65-F5344CB8AC3E}">
        <p14:creationId xmlns:p14="http://schemas.microsoft.com/office/powerpoint/2010/main" val="35502211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E4C57AE-EF45-4B82-A4EB-2DF2FB9B1737}" type="datetimeFigureOut">
              <a:rPr lang="en-GB" smtClean="0"/>
              <a:t>07/04/2021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7A639B4-A68C-40FC-BBBB-55A3E194EC18}" type="slidenum">
              <a:rPr lang="en-GB" smtClean="0"/>
              <a:t>‹#›</a:t>
            </a:fld>
            <a:endParaRPr lang="en-GB"/>
          </a:p>
        </p:txBody>
      </p:sp>
    </p:spTree>
    <p:extLst>
      <p:ext uri="{BB962C8B-B14F-4D97-AF65-F5344CB8AC3E}">
        <p14:creationId xmlns:p14="http://schemas.microsoft.com/office/powerpoint/2010/main" val="20933690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E4C57AE-EF45-4B82-A4EB-2DF2FB9B1737}" type="datetimeFigureOut">
              <a:rPr lang="en-GB" smtClean="0"/>
              <a:t>07/04/2021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7A639B4-A68C-40FC-BBBB-55A3E194EC18}" type="slidenum">
              <a:rPr lang="en-GB" smtClean="0"/>
              <a:t>‹#›</a:t>
            </a:fld>
            <a:endParaRPr lang="en-GB"/>
          </a:p>
        </p:txBody>
      </p:sp>
    </p:spTree>
    <p:extLst>
      <p:ext uri="{BB962C8B-B14F-4D97-AF65-F5344CB8AC3E}">
        <p14:creationId xmlns:p14="http://schemas.microsoft.com/office/powerpoint/2010/main" val="41752375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E4C57AE-EF45-4B82-A4EB-2DF2FB9B1737}" type="datetimeFigureOut">
              <a:rPr lang="en-GB" smtClean="0"/>
              <a:t>07/04/2021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7A639B4-A68C-40FC-BBBB-55A3E194EC18}" type="slidenum">
              <a:rPr lang="en-GB" smtClean="0"/>
              <a:t>‹#›</a:t>
            </a:fld>
            <a:endParaRPr lang="en-GB"/>
          </a:p>
        </p:txBody>
      </p:sp>
    </p:spTree>
    <p:extLst>
      <p:ext uri="{BB962C8B-B14F-4D97-AF65-F5344CB8AC3E}">
        <p14:creationId xmlns:p14="http://schemas.microsoft.com/office/powerpoint/2010/main" val="1187606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E4C57AE-EF45-4B82-A4EB-2DF2FB9B1737}" type="datetimeFigureOut">
              <a:rPr lang="en-GB" smtClean="0"/>
              <a:t>07/04/2021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7A639B4-A68C-40FC-BBBB-55A3E194EC18}" type="slidenum">
              <a:rPr lang="en-GB" smtClean="0"/>
              <a:t>‹#›</a:t>
            </a:fld>
            <a:endParaRPr lang="en-GB"/>
          </a:p>
        </p:txBody>
      </p:sp>
    </p:spTree>
    <p:extLst>
      <p:ext uri="{BB962C8B-B14F-4D97-AF65-F5344CB8AC3E}">
        <p14:creationId xmlns:p14="http://schemas.microsoft.com/office/powerpoint/2010/main" val="40101969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4C57AE-EF45-4B82-A4EB-2DF2FB9B1737}" type="datetimeFigureOut">
              <a:rPr lang="en-GB" smtClean="0"/>
              <a:t>07/04/2021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7A639B4-A68C-40FC-BBBB-55A3E194EC18}" type="slidenum">
              <a:rPr lang="en-GB" smtClean="0"/>
              <a:t>‹#›</a:t>
            </a:fld>
            <a:endParaRPr lang="en-GB"/>
          </a:p>
        </p:txBody>
      </p:sp>
    </p:spTree>
    <p:extLst>
      <p:ext uri="{BB962C8B-B14F-4D97-AF65-F5344CB8AC3E}">
        <p14:creationId xmlns:p14="http://schemas.microsoft.com/office/powerpoint/2010/main" val="41486741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E4C57AE-EF45-4B82-A4EB-2DF2FB9B1737}" type="datetimeFigureOut">
              <a:rPr lang="en-GB" smtClean="0"/>
              <a:t>07/04/2021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7A639B4-A68C-40FC-BBBB-55A3E194EC18}" type="slidenum">
              <a:rPr lang="en-GB" smtClean="0"/>
              <a:t>‹#›</a:t>
            </a:fld>
            <a:endParaRPr lang="en-GB"/>
          </a:p>
        </p:txBody>
      </p:sp>
    </p:spTree>
    <p:extLst>
      <p:ext uri="{BB962C8B-B14F-4D97-AF65-F5344CB8AC3E}">
        <p14:creationId xmlns:p14="http://schemas.microsoft.com/office/powerpoint/2010/main" val="4181025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E4C57AE-EF45-4B82-A4EB-2DF2FB9B1737}" type="datetimeFigureOut">
              <a:rPr lang="en-GB" smtClean="0"/>
              <a:t>07/04/2021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7A639B4-A68C-40FC-BBBB-55A3E194EC18}"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7305267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E4C57AE-EF45-4B82-A4EB-2DF2FB9B1737}" type="datetimeFigureOut">
              <a:rPr lang="en-GB" smtClean="0"/>
              <a:t>07/04/2021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7A639B4-A68C-40FC-BBBB-55A3E194EC18}" type="slidenum">
              <a:rPr lang="en-GB" smtClean="0"/>
              <a:t>‹#›</a:t>
            </a:fld>
            <a:endParaRPr lang="en-GB"/>
          </a:p>
        </p:txBody>
      </p:sp>
    </p:spTree>
    <p:extLst>
      <p:ext uri="{BB962C8B-B14F-4D97-AF65-F5344CB8AC3E}">
        <p14:creationId xmlns:p14="http://schemas.microsoft.com/office/powerpoint/2010/main" val="20383556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E4C57AE-EF45-4B82-A4EB-2DF2FB9B1737}" type="datetimeFigureOut">
              <a:rPr lang="en-GB" smtClean="0"/>
              <a:t>07/04/2021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7A639B4-A68C-40FC-BBBB-55A3E194EC18}"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9523416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E4C57AE-EF45-4B82-A4EB-2DF2FB9B1737}" type="datetimeFigureOut">
              <a:rPr lang="en-GB" smtClean="0"/>
              <a:t>07/04/2021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7A639B4-A68C-40FC-BBBB-55A3E194EC18}" type="slidenum">
              <a:rPr lang="en-GB" smtClean="0"/>
              <a:t>‹#›</a:t>
            </a:fld>
            <a:endParaRPr lang="en-GB"/>
          </a:p>
        </p:txBody>
      </p:sp>
    </p:spTree>
    <p:extLst>
      <p:ext uri="{BB962C8B-B14F-4D97-AF65-F5344CB8AC3E}">
        <p14:creationId xmlns:p14="http://schemas.microsoft.com/office/powerpoint/2010/main" val="291489633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E4C57AE-EF45-4B82-A4EB-2DF2FB9B1737}" type="datetimeFigureOut">
              <a:rPr lang="en-GB" smtClean="0"/>
              <a:t>07/04/2021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7A639B4-A68C-40FC-BBBB-55A3E194EC18}" type="slidenum">
              <a:rPr lang="en-GB" smtClean="0"/>
              <a:t>‹#›</a:t>
            </a:fld>
            <a:endParaRPr lang="en-GB"/>
          </a:p>
        </p:txBody>
      </p:sp>
    </p:spTree>
    <p:extLst>
      <p:ext uri="{BB962C8B-B14F-4D97-AF65-F5344CB8AC3E}">
        <p14:creationId xmlns:p14="http://schemas.microsoft.com/office/powerpoint/2010/main" val="174772746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E4C57AE-EF45-4B82-A4EB-2DF2FB9B1737}" type="datetimeFigureOut">
              <a:rPr lang="en-GB" smtClean="0"/>
              <a:t>07/04/2021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7A639B4-A68C-40FC-BBBB-55A3E194EC18}" type="slidenum">
              <a:rPr lang="en-GB" smtClean="0"/>
              <a:t>‹#›</a:t>
            </a:fld>
            <a:endParaRPr lang="en-GB"/>
          </a:p>
        </p:txBody>
      </p:sp>
    </p:spTree>
    <p:extLst>
      <p:ext uri="{BB962C8B-B14F-4D97-AF65-F5344CB8AC3E}">
        <p14:creationId xmlns:p14="http://schemas.microsoft.com/office/powerpoint/2010/main" val="949504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E4C57AE-EF45-4B82-A4EB-2DF2FB9B1737}" type="datetimeFigureOut">
              <a:rPr lang="en-GB" smtClean="0"/>
              <a:t>07/04/2021</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C7A639B4-A68C-40FC-BBBB-55A3E194EC18}" type="slidenum">
              <a:rPr lang="en-GB" smtClean="0"/>
              <a:t>‹#›</a:t>
            </a:fld>
            <a:endParaRPr lang="en-GB"/>
          </a:p>
        </p:txBody>
      </p:sp>
    </p:spTree>
    <p:extLst>
      <p:ext uri="{BB962C8B-B14F-4D97-AF65-F5344CB8AC3E}">
        <p14:creationId xmlns:p14="http://schemas.microsoft.com/office/powerpoint/2010/main" val="67269858"/>
      </p:ext>
    </p:extLst>
  </p:cSld>
  <p:clrMap bg1="dk1" tx1="lt1" bg2="dk2" tx2="lt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Academic and Employability Skills</a:t>
            </a:r>
          </a:p>
        </p:txBody>
      </p:sp>
      <p:sp>
        <p:nvSpPr>
          <p:cNvPr id="3" name="Subtitle 2"/>
          <p:cNvSpPr>
            <a:spLocks noGrp="1"/>
          </p:cNvSpPr>
          <p:nvPr>
            <p:ph type="subTitle" idx="1"/>
          </p:nvPr>
        </p:nvSpPr>
        <p:spPr>
          <a:xfrm>
            <a:off x="-751224" y="4369488"/>
            <a:ext cx="7766936" cy="1096899"/>
          </a:xfrm>
        </p:spPr>
        <p:txBody>
          <a:bodyPr/>
          <a:lstStyle/>
          <a:p>
            <a:r>
              <a:rPr lang="en-GB" dirty="0"/>
              <a:t>Student ID:    2021813</a:t>
            </a:r>
          </a:p>
          <a:p>
            <a:r>
              <a:rPr lang="en-GB" dirty="0"/>
              <a:t>Student Name: </a:t>
            </a:r>
            <a:r>
              <a:rPr lang="en-GB"/>
              <a:t>Angela Cretu                 </a:t>
            </a:r>
            <a:endParaRPr lang="en-GB" dirty="0"/>
          </a:p>
        </p:txBody>
      </p:sp>
    </p:spTree>
    <p:extLst>
      <p:ext uri="{BB962C8B-B14F-4D97-AF65-F5344CB8AC3E}">
        <p14:creationId xmlns:p14="http://schemas.microsoft.com/office/powerpoint/2010/main" val="10715651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a:t>
            </a:r>
          </a:p>
        </p:txBody>
      </p:sp>
      <p:sp>
        <p:nvSpPr>
          <p:cNvPr id="3" name="Content Placeholder 2"/>
          <p:cNvSpPr>
            <a:spLocks noGrp="1"/>
          </p:cNvSpPr>
          <p:nvPr>
            <p:ph idx="1"/>
          </p:nvPr>
        </p:nvSpPr>
        <p:spPr/>
        <p:txBody>
          <a:bodyPr/>
          <a:lstStyle/>
          <a:p>
            <a:pPr>
              <a:lnSpc>
                <a:spcPct val="150000"/>
              </a:lnSpc>
            </a:pPr>
            <a:r>
              <a:rPr lang="en-US" dirty="0"/>
              <a:t>As well as academic skills employability skills are essential for the students (Philpot, Curnick, Soars and Soars, 2013).</a:t>
            </a:r>
          </a:p>
          <a:p>
            <a:pPr>
              <a:lnSpc>
                <a:spcPct val="150000"/>
              </a:lnSpc>
            </a:pPr>
            <a:r>
              <a:rPr lang="en-US" dirty="0"/>
              <a:t>In this presentation, different aspects of academic and employability skills will be discussed.</a:t>
            </a:r>
          </a:p>
          <a:p>
            <a:pPr>
              <a:lnSpc>
                <a:spcPct val="150000"/>
              </a:lnSpc>
            </a:pPr>
            <a:r>
              <a:rPr lang="en-US" dirty="0"/>
              <a:t>I have explained the necessary skills for my desired job and compared them with my skills.</a:t>
            </a:r>
          </a:p>
          <a:p>
            <a:pPr>
              <a:lnSpc>
                <a:spcPct val="150000"/>
              </a:lnSpc>
            </a:pPr>
            <a:r>
              <a:rPr lang="en-US" dirty="0"/>
              <a:t>SWOT analysis, time management tools, personal development plan are also used for the application to my situation.</a:t>
            </a:r>
          </a:p>
        </p:txBody>
      </p:sp>
    </p:spTree>
    <p:extLst>
      <p:ext uri="{BB962C8B-B14F-4D97-AF65-F5344CB8AC3E}">
        <p14:creationId xmlns:p14="http://schemas.microsoft.com/office/powerpoint/2010/main" val="24617863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Intended Career</a:t>
            </a:r>
          </a:p>
        </p:txBody>
      </p:sp>
      <p:sp>
        <p:nvSpPr>
          <p:cNvPr id="3" name="Content Placeholder 2"/>
          <p:cNvSpPr>
            <a:spLocks noGrp="1"/>
          </p:cNvSpPr>
          <p:nvPr>
            <p:ph idx="1"/>
          </p:nvPr>
        </p:nvSpPr>
        <p:spPr/>
        <p:txBody>
          <a:bodyPr anchor="ctr"/>
          <a:lstStyle/>
          <a:p>
            <a:pPr>
              <a:lnSpc>
                <a:spcPct val="150000"/>
              </a:lnSpc>
            </a:pPr>
            <a:r>
              <a:rPr lang="en-US" dirty="0"/>
              <a:t>My intended career is to be a teacher.</a:t>
            </a:r>
          </a:p>
          <a:p>
            <a:pPr>
              <a:lnSpc>
                <a:spcPct val="150000"/>
              </a:lnSpc>
            </a:pPr>
            <a:r>
              <a:rPr lang="en-US" dirty="0"/>
              <a:t>From my childhood, I wanted to be a teacher.</a:t>
            </a:r>
          </a:p>
          <a:p>
            <a:pPr>
              <a:lnSpc>
                <a:spcPct val="150000"/>
              </a:lnSpc>
            </a:pPr>
            <a:r>
              <a:rPr lang="en-US" dirty="0"/>
              <a:t>To me, teaching is an honorable profession and I have always desired for being a teacher.</a:t>
            </a:r>
          </a:p>
          <a:p>
            <a:pPr>
              <a:lnSpc>
                <a:spcPct val="150000"/>
              </a:lnSpc>
            </a:pPr>
            <a:r>
              <a:rPr lang="en-US" dirty="0"/>
              <a:t>That is why I’m preparing myself for adopting the skills of a teacher</a:t>
            </a:r>
            <a:endParaRPr lang="en-GB" dirty="0"/>
          </a:p>
        </p:txBody>
      </p:sp>
    </p:spTree>
    <p:extLst>
      <p:ext uri="{BB962C8B-B14F-4D97-AF65-F5344CB8AC3E}">
        <p14:creationId xmlns:p14="http://schemas.microsoft.com/office/powerpoint/2010/main" val="28972725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Necessary Skills for the Job</a:t>
            </a:r>
            <a:endParaRPr lang="en-GB" dirty="0"/>
          </a:p>
        </p:txBody>
      </p:sp>
      <p:sp>
        <p:nvSpPr>
          <p:cNvPr id="3" name="Content Placeholder 2"/>
          <p:cNvSpPr>
            <a:spLocks noGrp="1"/>
          </p:cNvSpPr>
          <p:nvPr>
            <p:ph idx="1"/>
          </p:nvPr>
        </p:nvSpPr>
        <p:spPr/>
        <p:txBody>
          <a:bodyPr/>
          <a:lstStyle/>
          <a:p>
            <a:pPr marL="0" indent="0">
              <a:lnSpc>
                <a:spcPct val="150000"/>
              </a:lnSpc>
              <a:buNone/>
            </a:pPr>
            <a:r>
              <a:rPr lang="en-GB" dirty="0"/>
              <a:t>For being a teacher some skills are necessary which are mentioned below:</a:t>
            </a:r>
          </a:p>
          <a:p>
            <a:pPr>
              <a:lnSpc>
                <a:spcPct val="150000"/>
              </a:lnSpc>
            </a:pPr>
            <a:r>
              <a:rPr lang="en-GB" dirty="0"/>
              <a:t>Communication Skill</a:t>
            </a:r>
          </a:p>
          <a:p>
            <a:pPr>
              <a:lnSpc>
                <a:spcPct val="150000"/>
              </a:lnSpc>
            </a:pPr>
            <a:r>
              <a:rPr lang="en-GB" dirty="0"/>
              <a:t>Leadership Skill</a:t>
            </a:r>
          </a:p>
          <a:p>
            <a:pPr>
              <a:lnSpc>
                <a:spcPct val="150000"/>
              </a:lnSpc>
            </a:pPr>
            <a:r>
              <a:rPr lang="en-GB" dirty="0"/>
              <a:t>Time Management Skill</a:t>
            </a:r>
          </a:p>
          <a:p>
            <a:pPr>
              <a:lnSpc>
                <a:spcPct val="150000"/>
              </a:lnSpc>
            </a:pPr>
            <a:r>
              <a:rPr lang="en-GB" dirty="0"/>
              <a:t>Patience Skill</a:t>
            </a:r>
          </a:p>
          <a:p>
            <a:pPr>
              <a:lnSpc>
                <a:spcPct val="150000"/>
              </a:lnSpc>
            </a:pPr>
            <a:r>
              <a:rPr lang="en-GB" dirty="0"/>
              <a:t>Technological Skills</a:t>
            </a:r>
          </a:p>
          <a:p>
            <a:pPr>
              <a:lnSpc>
                <a:spcPct val="150000"/>
              </a:lnSpc>
            </a:pPr>
            <a:r>
              <a:rPr lang="en-GB" dirty="0"/>
              <a:t>Critical Thinking Skill etc. (KASAPOGLU, 2020)</a:t>
            </a:r>
          </a:p>
          <a:p>
            <a:endParaRPr lang="en-GB" dirty="0"/>
          </a:p>
        </p:txBody>
      </p:sp>
    </p:spTree>
    <p:extLst>
      <p:ext uri="{BB962C8B-B14F-4D97-AF65-F5344CB8AC3E}">
        <p14:creationId xmlns:p14="http://schemas.microsoft.com/office/powerpoint/2010/main" val="7486834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My Skills </a:t>
            </a:r>
          </a:p>
        </p:txBody>
      </p:sp>
      <p:sp>
        <p:nvSpPr>
          <p:cNvPr id="3" name="Content Placeholder 2"/>
          <p:cNvSpPr>
            <a:spLocks noGrp="1"/>
          </p:cNvSpPr>
          <p:nvPr>
            <p:ph idx="1"/>
          </p:nvPr>
        </p:nvSpPr>
        <p:spPr>
          <a:xfrm>
            <a:off x="677334" y="1524001"/>
            <a:ext cx="8596668" cy="4517362"/>
          </a:xfrm>
        </p:spPr>
        <p:txBody>
          <a:bodyPr>
            <a:normAutofit/>
          </a:bodyPr>
          <a:lstStyle/>
          <a:p>
            <a:pPr marL="0" indent="0">
              <a:lnSpc>
                <a:spcPct val="150000"/>
              </a:lnSpc>
              <a:buNone/>
            </a:pPr>
            <a:r>
              <a:rPr lang="en-GB" dirty="0"/>
              <a:t>According to the skills needed for the teaching profession, I’m discussing my skills in the following:</a:t>
            </a:r>
          </a:p>
          <a:p>
            <a:pPr>
              <a:lnSpc>
                <a:spcPct val="150000"/>
              </a:lnSpc>
            </a:pPr>
            <a:r>
              <a:rPr lang="en-US" b="1" dirty="0"/>
              <a:t>Communication Skill: </a:t>
            </a:r>
            <a:r>
              <a:rPr lang="en-US" dirty="0"/>
              <a:t>Communication skill is necessary for being a teacher because it helps the teachers in communicating with the students properly and in understanding the issues and knowledge of the students (Yorke, 2010). I have great communication skill.</a:t>
            </a:r>
          </a:p>
          <a:p>
            <a:pPr>
              <a:lnSpc>
                <a:spcPct val="150000"/>
              </a:lnSpc>
            </a:pPr>
            <a:r>
              <a:rPr lang="en-US" b="1" dirty="0"/>
              <a:t>Leadership Skill: </a:t>
            </a:r>
            <a:r>
              <a:rPr lang="en-US" dirty="0"/>
              <a:t>Since the teacher needs to lead students to the right path and directions he needs to have leadership skill so that he can lead, motivate and inspire the students for achieving the right objectives and I have that skill (Lussier and Achua, 2012).</a:t>
            </a:r>
          </a:p>
          <a:p>
            <a:pPr marL="0" indent="0">
              <a:buNone/>
            </a:pPr>
            <a:endParaRPr lang="en-GB" dirty="0"/>
          </a:p>
        </p:txBody>
      </p:sp>
    </p:spTree>
    <p:extLst>
      <p:ext uri="{BB962C8B-B14F-4D97-AF65-F5344CB8AC3E}">
        <p14:creationId xmlns:p14="http://schemas.microsoft.com/office/powerpoint/2010/main" val="32674416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My Skills (Contd.)</a:t>
            </a:r>
          </a:p>
        </p:txBody>
      </p:sp>
      <p:sp>
        <p:nvSpPr>
          <p:cNvPr id="3" name="Content Placeholder 2"/>
          <p:cNvSpPr>
            <a:spLocks noGrp="1"/>
          </p:cNvSpPr>
          <p:nvPr>
            <p:ph idx="1"/>
          </p:nvPr>
        </p:nvSpPr>
        <p:spPr>
          <a:xfrm>
            <a:off x="677334" y="1427018"/>
            <a:ext cx="8596668" cy="4614345"/>
          </a:xfrm>
        </p:spPr>
        <p:txBody>
          <a:bodyPr anchor="ctr">
            <a:noAutofit/>
          </a:bodyPr>
          <a:lstStyle/>
          <a:p>
            <a:pPr>
              <a:lnSpc>
                <a:spcPct val="150000"/>
              </a:lnSpc>
            </a:pPr>
            <a:r>
              <a:rPr lang="en-US" dirty="0"/>
              <a:t>Time Management Skill: A teacher needs to be punctual and that is the reason why time management skill should be properly developed and learned by a person who wants to be a teacher (Gravells, 2010). And in that case, I am practicing punctuality since my childhood. </a:t>
            </a:r>
          </a:p>
          <a:p>
            <a:pPr>
              <a:lnSpc>
                <a:spcPct val="150000"/>
              </a:lnSpc>
            </a:pPr>
            <a:r>
              <a:rPr lang="en-US" dirty="0"/>
              <a:t>Patience Skill: Patience skill helps a person in being patient in a critical and problematic situation and that helps the person in handling things or situations better even if there are so many issues (Ruetten and Pavlik, 2012). Since a teacher has to handle the students and face different types of issues in the teaching profession patience skill is necessary and I need to work on that skill for better patience skill. </a:t>
            </a:r>
          </a:p>
          <a:p>
            <a:pPr marL="0" indent="0">
              <a:buNone/>
            </a:pPr>
            <a:endParaRPr lang="en-GB" sz="1200" dirty="0"/>
          </a:p>
        </p:txBody>
      </p:sp>
    </p:spTree>
    <p:extLst>
      <p:ext uri="{BB962C8B-B14F-4D97-AF65-F5344CB8AC3E}">
        <p14:creationId xmlns:p14="http://schemas.microsoft.com/office/powerpoint/2010/main" val="38292065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My Skills (Contd.)</a:t>
            </a:r>
          </a:p>
        </p:txBody>
      </p:sp>
      <p:sp>
        <p:nvSpPr>
          <p:cNvPr id="3" name="Content Placeholder 2"/>
          <p:cNvSpPr>
            <a:spLocks noGrp="1"/>
          </p:cNvSpPr>
          <p:nvPr>
            <p:ph idx="1"/>
          </p:nvPr>
        </p:nvSpPr>
        <p:spPr>
          <a:xfrm>
            <a:off x="677334" y="1773383"/>
            <a:ext cx="8596668" cy="4267980"/>
          </a:xfrm>
        </p:spPr>
        <p:txBody>
          <a:bodyPr>
            <a:normAutofit fontScale="92500" lnSpcReduction="10000"/>
          </a:bodyPr>
          <a:lstStyle/>
          <a:p>
            <a:pPr>
              <a:lnSpc>
                <a:spcPct val="150000"/>
              </a:lnSpc>
            </a:pPr>
            <a:r>
              <a:rPr lang="en-US" sz="1900" b="1" dirty="0"/>
              <a:t>Technological Skill: </a:t>
            </a:r>
            <a:r>
              <a:rPr lang="en-US" sz="1900" dirty="0"/>
              <a:t>In this modern world technological knowledge and skill are a must needed skill for joining any career job (Ruetten and Pavlik, 2012). As well as other jobs the teaching profession also needs technical skills such as MS Word, MS Excel etc. and I have developed these skills properly.</a:t>
            </a:r>
          </a:p>
          <a:p>
            <a:pPr>
              <a:lnSpc>
                <a:spcPct val="150000"/>
              </a:lnSpc>
            </a:pPr>
            <a:r>
              <a:rPr lang="en-US" sz="1900" b="1" dirty="0"/>
              <a:t>Critical Thinking Skill: </a:t>
            </a:r>
            <a:r>
              <a:rPr lang="en-US" sz="1900" dirty="0"/>
              <a:t>Critical thinking is necessary for being a great teacher and the reason behind that is a teacher need to understand the thoughts and knowledge of students and he needs to make questions for examining the students and in that case, critical thinking skill helps the teachers in doing that (Gravells, 2010). In my case, I’m a little weaker in critical thinking which is why I need to focus on that. </a:t>
            </a:r>
          </a:p>
          <a:p>
            <a:pPr marL="0" indent="0">
              <a:buNone/>
            </a:pPr>
            <a:endParaRPr lang="en-GB" dirty="0"/>
          </a:p>
        </p:txBody>
      </p:sp>
    </p:spTree>
    <p:extLst>
      <p:ext uri="{BB962C8B-B14F-4D97-AF65-F5344CB8AC3E}">
        <p14:creationId xmlns:p14="http://schemas.microsoft.com/office/powerpoint/2010/main" val="27341968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SWOT Analysis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088208662"/>
              </p:ext>
            </p:extLst>
          </p:nvPr>
        </p:nvGraphicFramePr>
        <p:xfrm>
          <a:off x="677863" y="2160589"/>
          <a:ext cx="8854064" cy="3877491"/>
        </p:xfrm>
        <a:graphic>
          <a:graphicData uri="http://schemas.openxmlformats.org/drawingml/2006/table">
            <a:tbl>
              <a:tblPr firstRow="1" bandRow="1">
                <a:tableStyleId>{5C22544A-7EE6-4342-B048-85BDC9FD1C3A}</a:tableStyleId>
              </a:tblPr>
              <a:tblGrid>
                <a:gridCol w="2213516">
                  <a:extLst>
                    <a:ext uri="{9D8B030D-6E8A-4147-A177-3AD203B41FA5}">
                      <a16:colId xmlns:a16="http://schemas.microsoft.com/office/drawing/2014/main" val="3365896155"/>
                    </a:ext>
                  </a:extLst>
                </a:gridCol>
                <a:gridCol w="2213516">
                  <a:extLst>
                    <a:ext uri="{9D8B030D-6E8A-4147-A177-3AD203B41FA5}">
                      <a16:colId xmlns:a16="http://schemas.microsoft.com/office/drawing/2014/main" val="41772230"/>
                    </a:ext>
                  </a:extLst>
                </a:gridCol>
                <a:gridCol w="2213516">
                  <a:extLst>
                    <a:ext uri="{9D8B030D-6E8A-4147-A177-3AD203B41FA5}">
                      <a16:colId xmlns:a16="http://schemas.microsoft.com/office/drawing/2014/main" val="2743646864"/>
                    </a:ext>
                  </a:extLst>
                </a:gridCol>
                <a:gridCol w="2213516">
                  <a:extLst>
                    <a:ext uri="{9D8B030D-6E8A-4147-A177-3AD203B41FA5}">
                      <a16:colId xmlns:a16="http://schemas.microsoft.com/office/drawing/2014/main" val="3878625764"/>
                    </a:ext>
                  </a:extLst>
                </a:gridCol>
              </a:tblGrid>
              <a:tr h="768531">
                <a:tc>
                  <a:txBody>
                    <a:bodyPr/>
                    <a:lstStyle/>
                    <a:p>
                      <a:pPr algn="ctr"/>
                      <a:r>
                        <a:rPr lang="en-GB" dirty="0"/>
                        <a:t>Strengths</a:t>
                      </a:r>
                    </a:p>
                  </a:txBody>
                  <a:tcPr/>
                </a:tc>
                <a:tc>
                  <a:txBody>
                    <a:bodyPr/>
                    <a:lstStyle/>
                    <a:p>
                      <a:pPr algn="ctr"/>
                      <a:r>
                        <a:rPr lang="en-GB" dirty="0"/>
                        <a:t>Weaknesses</a:t>
                      </a:r>
                    </a:p>
                  </a:txBody>
                  <a:tcPr/>
                </a:tc>
                <a:tc>
                  <a:txBody>
                    <a:bodyPr/>
                    <a:lstStyle/>
                    <a:p>
                      <a:pPr algn="ctr"/>
                      <a:r>
                        <a:rPr lang="en-GB" dirty="0"/>
                        <a:t>Opportunities</a:t>
                      </a:r>
                    </a:p>
                  </a:txBody>
                  <a:tcPr/>
                </a:tc>
                <a:tc>
                  <a:txBody>
                    <a:bodyPr/>
                    <a:lstStyle/>
                    <a:p>
                      <a:pPr algn="ctr"/>
                      <a:r>
                        <a:rPr lang="en-GB" dirty="0"/>
                        <a:t>Threats</a:t>
                      </a:r>
                    </a:p>
                  </a:txBody>
                  <a:tcPr/>
                </a:tc>
                <a:extLst>
                  <a:ext uri="{0D108BD9-81ED-4DB2-BD59-A6C34878D82A}">
                    <a16:rowId xmlns:a16="http://schemas.microsoft.com/office/drawing/2014/main" val="1808814024"/>
                  </a:ext>
                </a:extLst>
              </a:tr>
              <a:tr h="2404881">
                <a:tc>
                  <a:txBody>
                    <a:bodyPr/>
                    <a:lstStyle/>
                    <a:p>
                      <a:pPr marL="285750" indent="-285750">
                        <a:buFont typeface="Arial" panose="020B0604020202020204" pitchFamily="34" charset="0"/>
                        <a:buChar char="•"/>
                      </a:pPr>
                      <a:r>
                        <a:rPr lang="en-GB" dirty="0"/>
                        <a:t>Great communication</a:t>
                      </a:r>
                      <a:r>
                        <a:rPr lang="en-GB" baseline="0" dirty="0"/>
                        <a:t> skill</a:t>
                      </a:r>
                    </a:p>
                    <a:p>
                      <a:pPr marL="285750" indent="-285750">
                        <a:buFont typeface="Arial" panose="020B0604020202020204" pitchFamily="34" charset="0"/>
                        <a:buChar char="•"/>
                      </a:pPr>
                      <a:r>
                        <a:rPr lang="en-GB" dirty="0"/>
                        <a:t>Great leadership</a:t>
                      </a:r>
                      <a:r>
                        <a:rPr lang="en-GB" baseline="0" dirty="0"/>
                        <a:t> skill</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Time</a:t>
                      </a:r>
                      <a:r>
                        <a:rPr lang="en-GB" baseline="0" dirty="0"/>
                        <a:t> management ability</a:t>
                      </a:r>
                      <a:endParaRPr lang="en-GB" dirty="0"/>
                    </a:p>
                    <a:p>
                      <a:pPr marL="285750" indent="-285750">
                        <a:buFont typeface="Arial" panose="020B0604020202020204" pitchFamily="34" charset="0"/>
                        <a:buChar char="•"/>
                      </a:pPr>
                      <a:r>
                        <a:rPr lang="en-GB" baseline="0" dirty="0"/>
                        <a:t>Better technological skills</a:t>
                      </a:r>
                    </a:p>
                  </a:txBody>
                  <a:tcPr/>
                </a:tc>
                <a:tc>
                  <a:txBody>
                    <a:bodyPr/>
                    <a:lstStyle/>
                    <a:p>
                      <a:pPr marL="285750" indent="-285750">
                        <a:buFont typeface="Arial" panose="020B0604020202020204" pitchFamily="34" charset="0"/>
                        <a:buChar char="•"/>
                      </a:pPr>
                      <a:r>
                        <a:rPr lang="en-GB" dirty="0"/>
                        <a:t>Poor patience ability</a:t>
                      </a:r>
                    </a:p>
                    <a:p>
                      <a:pPr marL="285750" indent="-285750">
                        <a:buFont typeface="Arial" panose="020B0604020202020204" pitchFamily="34" charset="0"/>
                        <a:buChar char="•"/>
                      </a:pPr>
                      <a:r>
                        <a:rPr lang="en-GB" dirty="0"/>
                        <a:t>Weak</a:t>
                      </a:r>
                      <a:r>
                        <a:rPr lang="en-GB" baseline="0" dirty="0"/>
                        <a:t> in critical thinking ability</a:t>
                      </a:r>
                    </a:p>
                    <a:p>
                      <a:pPr marL="285750" indent="-285750">
                        <a:buFont typeface="Arial" panose="020B0604020202020204" pitchFamily="34" charset="0"/>
                        <a:buChar char="•"/>
                      </a:pPr>
                      <a:r>
                        <a:rPr lang="en-GB" baseline="0" dirty="0"/>
                        <a:t>Not fit enough for the job right now</a:t>
                      </a:r>
                      <a:endParaRPr lang="en-GB" dirty="0"/>
                    </a:p>
                  </a:txBody>
                  <a:tcPr/>
                </a:tc>
                <a:tc>
                  <a:txBody>
                    <a:bodyPr/>
                    <a:lstStyle/>
                    <a:p>
                      <a:pPr marL="285750" indent="-285750">
                        <a:buFont typeface="Arial" panose="020B0604020202020204" pitchFamily="34" charset="0"/>
                        <a:buChar char="•"/>
                      </a:pPr>
                      <a:r>
                        <a:rPr lang="en-GB" dirty="0"/>
                        <a:t>Student of business faculty</a:t>
                      </a:r>
                    </a:p>
                    <a:p>
                      <a:pPr marL="285750" indent="-285750">
                        <a:buFont typeface="Arial" panose="020B0604020202020204" pitchFamily="34" charset="0"/>
                        <a:buChar char="•"/>
                      </a:pPr>
                      <a:r>
                        <a:rPr lang="en-GB" dirty="0"/>
                        <a:t>Have some</a:t>
                      </a:r>
                      <a:r>
                        <a:rPr lang="en-GB" baseline="0" dirty="0"/>
                        <a:t> major skills that is necessary for the teaching profession</a:t>
                      </a:r>
                      <a:endParaRPr lang="en-GB" dirty="0"/>
                    </a:p>
                  </a:txBody>
                  <a:tcPr/>
                </a:tc>
                <a:tc>
                  <a:txBody>
                    <a:bodyPr/>
                    <a:lstStyle/>
                    <a:p>
                      <a:pPr marL="285750" indent="-285750">
                        <a:buFont typeface="Arial" panose="020B0604020202020204" pitchFamily="34" charset="0"/>
                        <a:buChar char="•"/>
                      </a:pPr>
                      <a:r>
                        <a:rPr lang="en-GB" dirty="0"/>
                        <a:t>Maintenance</a:t>
                      </a:r>
                      <a:r>
                        <a:rPr lang="en-GB" baseline="0" dirty="0"/>
                        <a:t> of academic skills and employability skills</a:t>
                      </a:r>
                    </a:p>
                    <a:p>
                      <a:pPr marL="285750" indent="-285750">
                        <a:buFont typeface="Arial" panose="020B0604020202020204" pitchFamily="34" charset="0"/>
                        <a:buChar char="•"/>
                      </a:pPr>
                      <a:r>
                        <a:rPr lang="en-GB" dirty="0"/>
                        <a:t>Competition in current market</a:t>
                      </a:r>
                    </a:p>
                    <a:p>
                      <a:pPr marL="285750" indent="-285750">
                        <a:buFont typeface="Arial" panose="020B0604020202020204" pitchFamily="34" charset="0"/>
                        <a:buChar char="•"/>
                      </a:pPr>
                      <a:r>
                        <a:rPr lang="en-GB" dirty="0"/>
                        <a:t>Lesser employment opportunities</a:t>
                      </a:r>
                    </a:p>
                  </a:txBody>
                  <a:tcPr/>
                </a:tc>
                <a:extLst>
                  <a:ext uri="{0D108BD9-81ED-4DB2-BD59-A6C34878D82A}">
                    <a16:rowId xmlns:a16="http://schemas.microsoft.com/office/drawing/2014/main" val="2368111376"/>
                  </a:ext>
                </a:extLst>
              </a:tr>
            </a:tbl>
          </a:graphicData>
        </a:graphic>
      </p:graphicFrame>
    </p:spTree>
    <p:extLst>
      <p:ext uri="{BB962C8B-B14F-4D97-AF65-F5344CB8AC3E}">
        <p14:creationId xmlns:p14="http://schemas.microsoft.com/office/powerpoint/2010/main" val="4271872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Time Management Tools</a:t>
            </a:r>
          </a:p>
        </p:txBody>
      </p:sp>
      <p:sp>
        <p:nvSpPr>
          <p:cNvPr id="3" name="Content Placeholder 2"/>
          <p:cNvSpPr>
            <a:spLocks noGrp="1"/>
          </p:cNvSpPr>
          <p:nvPr>
            <p:ph idx="1"/>
          </p:nvPr>
        </p:nvSpPr>
        <p:spPr>
          <a:xfrm>
            <a:off x="677334" y="1617785"/>
            <a:ext cx="8596668" cy="4423577"/>
          </a:xfrm>
        </p:spPr>
        <p:txBody>
          <a:bodyPr anchor="ctr">
            <a:normAutofit/>
          </a:bodyPr>
          <a:lstStyle/>
          <a:p>
            <a:r>
              <a:rPr lang="en-US" dirty="0"/>
              <a:t>There remain different types of time management tools that help people in maintaining and managing time properly (Williams and Reid, 2011).</a:t>
            </a:r>
          </a:p>
          <a:p>
            <a:r>
              <a:rPr lang="en-US" dirty="0"/>
              <a:t>Among different management tools, I use ‘Toggl’ and ‘RescueTime’ for managing time.</a:t>
            </a:r>
          </a:p>
          <a:p>
            <a:r>
              <a:rPr lang="en-US" dirty="0"/>
              <a:t>Toggl is a vibrant time management tool that helps me in tracking time properly and by using it I can track spent time in other app using, watch report summary and manage time by following those.</a:t>
            </a:r>
          </a:p>
          <a:p>
            <a:r>
              <a:rPr lang="en-US" dirty="0"/>
              <a:t>RescueTime helps me in managing time properly through productivity challenge and in reducing bad habits through effective time reminding feature. </a:t>
            </a:r>
            <a:endParaRPr lang="en-GB" dirty="0"/>
          </a:p>
        </p:txBody>
      </p:sp>
    </p:spTree>
    <p:extLst>
      <p:ext uri="{BB962C8B-B14F-4D97-AF65-F5344CB8AC3E}">
        <p14:creationId xmlns:p14="http://schemas.microsoft.com/office/powerpoint/2010/main" val="12640304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Personal Development Plan (PDP)</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624199898"/>
              </p:ext>
            </p:extLst>
          </p:nvPr>
        </p:nvGraphicFramePr>
        <p:xfrm>
          <a:off x="677861" y="1704108"/>
          <a:ext cx="8596140" cy="3357420"/>
        </p:xfrm>
        <a:graphic>
          <a:graphicData uri="http://schemas.openxmlformats.org/drawingml/2006/table">
            <a:tbl>
              <a:tblPr firstRow="1" bandRow="1">
                <a:tableStyleId>{5C22544A-7EE6-4342-B048-85BDC9FD1C3A}</a:tableStyleId>
              </a:tblPr>
              <a:tblGrid>
                <a:gridCol w="2149035">
                  <a:extLst>
                    <a:ext uri="{9D8B030D-6E8A-4147-A177-3AD203B41FA5}">
                      <a16:colId xmlns:a16="http://schemas.microsoft.com/office/drawing/2014/main" val="1439001853"/>
                    </a:ext>
                  </a:extLst>
                </a:gridCol>
                <a:gridCol w="2149035">
                  <a:extLst>
                    <a:ext uri="{9D8B030D-6E8A-4147-A177-3AD203B41FA5}">
                      <a16:colId xmlns:a16="http://schemas.microsoft.com/office/drawing/2014/main" val="1389955275"/>
                    </a:ext>
                  </a:extLst>
                </a:gridCol>
                <a:gridCol w="2149035">
                  <a:extLst>
                    <a:ext uri="{9D8B030D-6E8A-4147-A177-3AD203B41FA5}">
                      <a16:colId xmlns:a16="http://schemas.microsoft.com/office/drawing/2014/main" val="2890354432"/>
                    </a:ext>
                  </a:extLst>
                </a:gridCol>
                <a:gridCol w="2149035">
                  <a:extLst>
                    <a:ext uri="{9D8B030D-6E8A-4147-A177-3AD203B41FA5}">
                      <a16:colId xmlns:a16="http://schemas.microsoft.com/office/drawing/2014/main" val="2475722273"/>
                    </a:ext>
                  </a:extLst>
                </a:gridCol>
              </a:tblGrid>
              <a:tr h="734292">
                <a:tc>
                  <a:txBody>
                    <a:bodyPr/>
                    <a:lstStyle/>
                    <a:p>
                      <a:r>
                        <a:rPr lang="en-GB" dirty="0"/>
                        <a:t>Goals</a:t>
                      </a:r>
                    </a:p>
                  </a:txBody>
                  <a:tcPr/>
                </a:tc>
                <a:tc>
                  <a:txBody>
                    <a:bodyPr/>
                    <a:lstStyle/>
                    <a:p>
                      <a:r>
                        <a:rPr lang="en-GB" dirty="0"/>
                        <a:t>Methods</a:t>
                      </a:r>
                    </a:p>
                  </a:txBody>
                  <a:tcPr/>
                </a:tc>
                <a:tc>
                  <a:txBody>
                    <a:bodyPr/>
                    <a:lstStyle/>
                    <a:p>
                      <a:r>
                        <a:rPr lang="en-GB" dirty="0"/>
                        <a:t>Measurement</a:t>
                      </a:r>
                    </a:p>
                  </a:txBody>
                  <a:tcPr/>
                </a:tc>
                <a:tc>
                  <a:txBody>
                    <a:bodyPr/>
                    <a:lstStyle/>
                    <a:p>
                      <a:r>
                        <a:rPr lang="en-GB" dirty="0"/>
                        <a:t>Target</a:t>
                      </a:r>
                      <a:r>
                        <a:rPr lang="en-GB" baseline="0" dirty="0"/>
                        <a:t> Period</a:t>
                      </a:r>
                      <a:endParaRPr lang="en-GB" dirty="0"/>
                    </a:p>
                  </a:txBody>
                  <a:tcPr/>
                </a:tc>
                <a:extLst>
                  <a:ext uri="{0D108BD9-81ED-4DB2-BD59-A6C34878D82A}">
                    <a16:rowId xmlns:a16="http://schemas.microsoft.com/office/drawing/2014/main" val="3041446211"/>
                  </a:ext>
                </a:extLst>
              </a:tr>
              <a:tr h="1311564">
                <a:tc>
                  <a:txBody>
                    <a:bodyPr/>
                    <a:lstStyle/>
                    <a:p>
                      <a:r>
                        <a:rPr lang="en-GB" dirty="0"/>
                        <a:t>Patience Skills</a:t>
                      </a:r>
                    </a:p>
                  </a:txBody>
                  <a:tcPr/>
                </a:tc>
                <a:tc>
                  <a:txBody>
                    <a:bodyPr/>
                    <a:lstStyle/>
                    <a:p>
                      <a:r>
                        <a:rPr lang="en-GB" dirty="0"/>
                        <a:t>Training programs, Counselling</a:t>
                      </a:r>
                      <a:r>
                        <a:rPr lang="en-GB" baseline="0" dirty="0"/>
                        <a:t> programs</a:t>
                      </a:r>
                      <a:endParaRPr lang="en-GB" dirty="0"/>
                    </a:p>
                  </a:txBody>
                  <a:tcPr/>
                </a:tc>
                <a:tc>
                  <a:txBody>
                    <a:bodyPr/>
                    <a:lstStyle/>
                    <a:p>
                      <a:r>
                        <a:rPr lang="en-GB" dirty="0"/>
                        <a:t>Through attending different patient games and programs.</a:t>
                      </a:r>
                    </a:p>
                  </a:txBody>
                  <a:tcPr/>
                </a:tc>
                <a:tc>
                  <a:txBody>
                    <a:bodyPr/>
                    <a:lstStyle/>
                    <a:p>
                      <a:r>
                        <a:rPr lang="en-GB" dirty="0"/>
                        <a:t>4 Months</a:t>
                      </a:r>
                    </a:p>
                  </a:txBody>
                  <a:tcPr/>
                </a:tc>
                <a:extLst>
                  <a:ext uri="{0D108BD9-81ED-4DB2-BD59-A6C34878D82A}">
                    <a16:rowId xmlns:a16="http://schemas.microsoft.com/office/drawing/2014/main" val="678421090"/>
                  </a:ext>
                </a:extLst>
              </a:tr>
              <a:tr h="1311564">
                <a:tc>
                  <a:txBody>
                    <a:bodyPr/>
                    <a:lstStyle/>
                    <a:p>
                      <a:r>
                        <a:rPr lang="en-GB" dirty="0"/>
                        <a:t>Critical Thinking Skills</a:t>
                      </a:r>
                    </a:p>
                  </a:txBody>
                  <a:tcPr/>
                </a:tc>
                <a:tc>
                  <a:txBody>
                    <a:bodyPr/>
                    <a:lstStyle/>
                    <a:p>
                      <a:r>
                        <a:rPr lang="en-GB" dirty="0"/>
                        <a:t>Solving</a:t>
                      </a:r>
                      <a:r>
                        <a:rPr lang="en-GB" baseline="0" dirty="0"/>
                        <a:t> more real case studies, and more puzzle and analytical solving</a:t>
                      </a:r>
                      <a:endParaRPr lang="en-GB" dirty="0"/>
                    </a:p>
                  </a:txBody>
                  <a:tcPr/>
                </a:tc>
                <a:tc>
                  <a:txBody>
                    <a:bodyPr/>
                    <a:lstStyle/>
                    <a:p>
                      <a:r>
                        <a:rPr lang="en-GB" dirty="0"/>
                        <a:t>By attending critical examinations and competitions</a:t>
                      </a:r>
                    </a:p>
                  </a:txBody>
                  <a:tcPr/>
                </a:tc>
                <a:tc>
                  <a:txBody>
                    <a:bodyPr/>
                    <a:lstStyle/>
                    <a:p>
                      <a:r>
                        <a:rPr lang="en-GB" dirty="0"/>
                        <a:t>6 Months</a:t>
                      </a:r>
                    </a:p>
                  </a:txBody>
                  <a:tcPr/>
                </a:tc>
                <a:extLst>
                  <a:ext uri="{0D108BD9-81ED-4DB2-BD59-A6C34878D82A}">
                    <a16:rowId xmlns:a16="http://schemas.microsoft.com/office/drawing/2014/main" val="2933134584"/>
                  </a:ext>
                </a:extLst>
              </a:tr>
            </a:tbl>
          </a:graphicData>
        </a:graphic>
      </p:graphicFrame>
    </p:spTree>
    <p:extLst>
      <p:ext uri="{BB962C8B-B14F-4D97-AF65-F5344CB8AC3E}">
        <p14:creationId xmlns:p14="http://schemas.microsoft.com/office/powerpoint/2010/main" val="34843579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Conclusion</a:t>
            </a:r>
          </a:p>
        </p:txBody>
      </p:sp>
      <p:sp>
        <p:nvSpPr>
          <p:cNvPr id="3" name="Content Placeholder 2"/>
          <p:cNvSpPr>
            <a:spLocks noGrp="1"/>
          </p:cNvSpPr>
          <p:nvPr>
            <p:ph idx="1"/>
          </p:nvPr>
        </p:nvSpPr>
        <p:spPr/>
        <p:txBody>
          <a:bodyPr anchor="ctr"/>
          <a:lstStyle/>
          <a:p>
            <a:pPr>
              <a:lnSpc>
                <a:spcPct val="150000"/>
              </a:lnSpc>
            </a:pPr>
            <a:r>
              <a:rPr lang="en-US" dirty="0"/>
              <a:t>Every student need to develop employability skills as well as academic skills.</a:t>
            </a:r>
          </a:p>
          <a:p>
            <a:pPr>
              <a:lnSpc>
                <a:spcPct val="150000"/>
              </a:lnSpc>
            </a:pPr>
            <a:r>
              <a:rPr lang="en-US" dirty="0"/>
              <a:t>Employability skills help a student in getting fit for the desired job.</a:t>
            </a:r>
          </a:p>
          <a:p>
            <a:pPr>
              <a:lnSpc>
                <a:spcPct val="150000"/>
              </a:lnSpc>
            </a:pPr>
            <a:r>
              <a:rPr lang="en-US" dirty="0"/>
              <a:t>Since I want to be a teacher I’m focusing more on the needed skills for being a teacher. </a:t>
            </a:r>
          </a:p>
          <a:p>
            <a:endParaRPr lang="en-GB" dirty="0"/>
          </a:p>
        </p:txBody>
      </p:sp>
    </p:spTree>
    <p:extLst>
      <p:ext uri="{BB962C8B-B14F-4D97-AF65-F5344CB8AC3E}">
        <p14:creationId xmlns:p14="http://schemas.microsoft.com/office/powerpoint/2010/main" val="40522057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 List</a:t>
            </a:r>
          </a:p>
        </p:txBody>
      </p:sp>
      <p:sp>
        <p:nvSpPr>
          <p:cNvPr id="3" name="Content Placeholder 2"/>
          <p:cNvSpPr>
            <a:spLocks noGrp="1"/>
          </p:cNvSpPr>
          <p:nvPr>
            <p:ph idx="1"/>
          </p:nvPr>
        </p:nvSpPr>
        <p:spPr>
          <a:xfrm>
            <a:off x="677334" y="1510145"/>
            <a:ext cx="8596668" cy="4793673"/>
          </a:xfrm>
        </p:spPr>
        <p:txBody>
          <a:bodyPr>
            <a:normAutofit lnSpcReduction="10000"/>
          </a:bodyPr>
          <a:lstStyle/>
          <a:p>
            <a:pPr>
              <a:lnSpc>
                <a:spcPct val="110000"/>
              </a:lnSpc>
            </a:pPr>
            <a:r>
              <a:rPr lang="en-US" noProof="1"/>
              <a:t>Gravells, A., 2010. Delivering employability skills in the lifelong sector. Exeter: Learning Matters.</a:t>
            </a:r>
          </a:p>
          <a:p>
            <a:pPr>
              <a:lnSpc>
                <a:spcPct val="110000"/>
              </a:lnSpc>
            </a:pPr>
            <a:r>
              <a:rPr lang="en-US" noProof="1"/>
              <a:t>KASAPOGLU, H., 2020. Status of Teaching Profession from the Perspective of the Teachers. Eurasian Journal of Educational Research, 20(87), pp.1-18.</a:t>
            </a:r>
          </a:p>
          <a:p>
            <a:pPr>
              <a:lnSpc>
                <a:spcPct val="110000"/>
              </a:lnSpc>
            </a:pPr>
            <a:r>
              <a:rPr lang="en-US" noProof="1"/>
              <a:t>Lussier, R. and Achua, C., 2012. Leadership. Mason, Ohio: South-Western.</a:t>
            </a:r>
          </a:p>
          <a:p>
            <a:pPr>
              <a:lnSpc>
                <a:spcPct val="110000"/>
              </a:lnSpc>
            </a:pPr>
            <a:r>
              <a:rPr lang="en-US" noProof="1"/>
              <a:t>Philpot, S., Curnick, L., Soars, L. and Soars, J., 2013. Academic skills. Oxford: Oxford University Press.</a:t>
            </a:r>
          </a:p>
          <a:p>
            <a:pPr>
              <a:lnSpc>
                <a:spcPct val="110000"/>
              </a:lnSpc>
            </a:pPr>
            <a:r>
              <a:rPr lang="en-US" noProof="1"/>
              <a:t>Ruetten, M. and Pavlik, C., 2012. Developing composition skills. Boston (Mass.): Heinle Cengage Learning.</a:t>
            </a:r>
          </a:p>
          <a:p>
            <a:pPr>
              <a:lnSpc>
                <a:spcPct val="110000"/>
              </a:lnSpc>
            </a:pPr>
            <a:r>
              <a:rPr lang="en-US" noProof="1"/>
              <a:t>Williams, K. and Reid, M., 2011. Time management. New York, NY: Palgrave Macmillan Ltd.</a:t>
            </a:r>
          </a:p>
          <a:p>
            <a:pPr>
              <a:lnSpc>
                <a:spcPct val="110000"/>
              </a:lnSpc>
            </a:pPr>
            <a:r>
              <a:rPr lang="en-US" noProof="1"/>
              <a:t>Yorke, M., 2010. Employability: aligning the message, the medium and academic values. Journal of Teaching and Learning for Graduate Employability, 1(1), pp.2-12.</a:t>
            </a:r>
          </a:p>
        </p:txBody>
      </p:sp>
    </p:spTree>
    <p:extLst>
      <p:ext uri="{BB962C8B-B14F-4D97-AF65-F5344CB8AC3E}">
        <p14:creationId xmlns:p14="http://schemas.microsoft.com/office/powerpoint/2010/main" val="3789964039"/>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8C59B386-999D-4CB6-B907-9F3997C027CC}"/>
    </a:ext>
  </a:extLst>
</a:theme>
</file>

<file path=docProps/app.xml><?xml version="1.0" encoding="utf-8"?>
<Properties xmlns="http://schemas.openxmlformats.org/officeDocument/2006/extended-properties" xmlns:vt="http://schemas.openxmlformats.org/officeDocument/2006/docPropsVTypes">
  <Template>Facet</Template>
  <TotalTime>0</TotalTime>
  <Words>1010</Words>
  <Application>Microsoft Office PowerPoint</Application>
  <PresentationFormat>Widescreen</PresentationFormat>
  <Paragraphs>78</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Trebuchet MS</vt:lpstr>
      <vt:lpstr>Wingdings 3</vt:lpstr>
      <vt:lpstr>Facet</vt:lpstr>
      <vt:lpstr>Academic and Employability Skills</vt:lpstr>
      <vt:lpstr>Introduction</vt:lpstr>
      <vt:lpstr>Intended Career</vt:lpstr>
      <vt:lpstr>Necessary Skills for the Job</vt:lpstr>
      <vt:lpstr>My Skills </vt:lpstr>
      <vt:lpstr>My Skills (Contd.)</vt:lpstr>
      <vt:lpstr>My Skills (Contd.)</vt:lpstr>
      <vt:lpstr>SWOT Analysis</vt:lpstr>
      <vt:lpstr>Time Management Tools</vt:lpstr>
      <vt:lpstr>Personal Development Plan (PDP)</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2021-03-28T21:45:04Z</dcterms:created>
  <dcterms:modified xsi:type="dcterms:W3CDTF">2021-04-07T19:42:23Z</dcterms:modified>
</cp:coreProperties>
</file>