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92" r:id="rId3"/>
    <p:sldId id="328" r:id="rId4"/>
    <p:sldId id="347" r:id="rId5"/>
    <p:sldId id="331" r:id="rId6"/>
    <p:sldId id="325" r:id="rId7"/>
    <p:sldId id="322" r:id="rId8"/>
    <p:sldId id="339" r:id="rId9"/>
    <p:sldId id="349" r:id="rId10"/>
    <p:sldId id="340" r:id="rId11"/>
    <p:sldId id="346" r:id="rId12"/>
    <p:sldId id="324" r:id="rId13"/>
    <p:sldId id="326" r:id="rId14"/>
    <p:sldId id="337" r:id="rId15"/>
    <p:sldId id="338" r:id="rId16"/>
    <p:sldId id="336" r:id="rId17"/>
    <p:sldId id="261" r:id="rId18"/>
    <p:sldId id="335" r:id="rId19"/>
    <p:sldId id="333" r:id="rId20"/>
    <p:sldId id="297" r:id="rId21"/>
    <p:sldId id="266" r:id="rId22"/>
    <p:sldId id="267" r:id="rId23"/>
    <p:sldId id="268" r:id="rId24"/>
    <p:sldId id="281" r:id="rId25"/>
    <p:sldId id="282" r:id="rId26"/>
    <p:sldId id="284" r:id="rId27"/>
    <p:sldId id="330" r:id="rId28"/>
    <p:sldId id="285" r:id="rId29"/>
    <p:sldId id="317" r:id="rId30"/>
    <p:sldId id="348" r:id="rId31"/>
    <p:sldId id="299" r:id="rId32"/>
    <p:sldId id="259" r:id="rId33"/>
    <p:sldId id="300" r:id="rId34"/>
    <p:sldId id="296" r:id="rId35"/>
    <p:sldId id="342" r:id="rId36"/>
    <p:sldId id="343" r:id="rId37"/>
    <p:sldId id="341" r:id="rId38"/>
    <p:sldId id="308" r:id="rId39"/>
    <p:sldId id="344" r:id="rId40"/>
    <p:sldId id="34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AD400-4FAD-407C-A4EF-389D07964719}" v="12" dt="2026-02-01T17:46:32.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pc:chgData name="Helen Lee" userId="950b76d7-29a8-4037-9cf6-1d47a6b96373" providerId="ADAL" clId="{0E72E064-B994-40C3-97B2-7A443233E461}" dt="2026-02-01T17:51:52.177" v="269" actId="729"/>
      <pc:docMkLst>
        <pc:docMk/>
      </pc:docMkLst>
      <pc:sldChg chg="modSp del mod">
        <pc:chgData name="Helen Lee" userId="950b76d7-29a8-4037-9cf6-1d47a6b96373" providerId="ADAL" clId="{0E72E064-B994-40C3-97B2-7A443233E461}" dt="2026-02-01T16:28:10.361" v="1" actId="47"/>
        <pc:sldMkLst>
          <pc:docMk/>
          <pc:sldMk cId="2001912091" sldId="256"/>
        </pc:sldMkLst>
        <pc:spChg chg="mod">
          <ac:chgData name="Helen Lee" userId="950b76d7-29a8-4037-9cf6-1d47a6b96373" providerId="ADAL" clId="{0E72E064-B994-40C3-97B2-7A443233E461}" dt="2026-02-01T16:27:53.265" v="0" actId="6549"/>
          <ac:spMkLst>
            <pc:docMk/>
            <pc:sldMk cId="2001912091" sldId="256"/>
            <ac:spMk id="3" creationId="{7656A0CE-8939-C029-9567-593ED79E9120}"/>
          </ac:spMkLst>
        </pc:spChg>
      </pc:sldChg>
      <pc:sldChg chg="del">
        <pc:chgData name="Helen Lee" userId="950b76d7-29a8-4037-9cf6-1d47a6b96373" providerId="ADAL" clId="{0E72E064-B994-40C3-97B2-7A443233E461}" dt="2026-02-01T16:28:16.431" v="2" actId="47"/>
        <pc:sldMkLst>
          <pc:docMk/>
          <pc:sldMk cId="3629684267" sldId="258"/>
        </pc:sldMkLst>
      </pc:sldChg>
      <pc:sldChg chg="mod modShow">
        <pc:chgData name="Helen Lee" userId="950b76d7-29a8-4037-9cf6-1d47a6b96373" providerId="ADAL" clId="{0E72E064-B994-40C3-97B2-7A443233E461}" dt="2026-02-01T17:51:25.367" v="261" actId="729"/>
        <pc:sldMkLst>
          <pc:docMk/>
          <pc:sldMk cId="0" sldId="267"/>
        </pc:sldMkLst>
      </pc:sldChg>
      <pc:sldChg chg="mod modShow">
        <pc:chgData name="Helen Lee" userId="950b76d7-29a8-4037-9cf6-1d47a6b96373" providerId="ADAL" clId="{0E72E064-B994-40C3-97B2-7A443233E461}" dt="2026-02-01T17:51:29.188" v="262" actId="729"/>
        <pc:sldMkLst>
          <pc:docMk/>
          <pc:sldMk cId="0" sldId="268"/>
        </pc:sldMkLst>
      </pc:sldChg>
      <pc:sldChg chg="mod modShow">
        <pc:chgData name="Helen Lee" userId="950b76d7-29a8-4037-9cf6-1d47a6b96373" providerId="ADAL" clId="{0E72E064-B994-40C3-97B2-7A443233E461}" dt="2026-02-01T17:51:31.718" v="263" actId="729"/>
        <pc:sldMkLst>
          <pc:docMk/>
          <pc:sldMk cId="0" sldId="281"/>
        </pc:sldMkLst>
      </pc:sldChg>
      <pc:sldChg chg="mod modShow">
        <pc:chgData name="Helen Lee" userId="950b76d7-29a8-4037-9cf6-1d47a6b96373" providerId="ADAL" clId="{0E72E064-B994-40C3-97B2-7A443233E461}" dt="2026-02-01T17:51:34.216" v="264" actId="729"/>
        <pc:sldMkLst>
          <pc:docMk/>
          <pc:sldMk cId="0" sldId="282"/>
        </pc:sldMkLst>
      </pc:sldChg>
      <pc:sldChg chg="mod modShow">
        <pc:chgData name="Helen Lee" userId="950b76d7-29a8-4037-9cf6-1d47a6b96373" providerId="ADAL" clId="{0E72E064-B994-40C3-97B2-7A443233E461}" dt="2026-02-01T17:51:36.696" v="265" actId="729"/>
        <pc:sldMkLst>
          <pc:docMk/>
          <pc:sldMk cId="0" sldId="284"/>
        </pc:sldMkLst>
      </pc:sldChg>
      <pc:sldChg chg="mod modShow">
        <pc:chgData name="Helen Lee" userId="950b76d7-29a8-4037-9cf6-1d47a6b96373" providerId="ADAL" clId="{0E72E064-B994-40C3-97B2-7A443233E461}" dt="2026-02-01T17:51:42.350" v="267" actId="729"/>
        <pc:sldMkLst>
          <pc:docMk/>
          <pc:sldMk cId="0" sldId="285"/>
        </pc:sldMkLst>
      </pc:sldChg>
      <pc:sldChg chg="del">
        <pc:chgData name="Helen Lee" userId="950b76d7-29a8-4037-9cf6-1d47a6b96373" providerId="ADAL" clId="{0E72E064-B994-40C3-97B2-7A443233E461}" dt="2026-02-01T16:28:16.431" v="2" actId="47"/>
        <pc:sldMkLst>
          <pc:docMk/>
          <pc:sldMk cId="0" sldId="290"/>
        </pc:sldMkLst>
      </pc:sldChg>
      <pc:sldChg chg="mod modShow">
        <pc:chgData name="Helen Lee" userId="950b76d7-29a8-4037-9cf6-1d47a6b96373" providerId="ADAL" clId="{0E72E064-B994-40C3-97B2-7A443233E461}" dt="2026-02-01T17:51:19.908" v="260" actId="729"/>
        <pc:sldMkLst>
          <pc:docMk/>
          <pc:sldMk cId="0" sldId="297"/>
        </pc:sldMkLst>
      </pc:sldChg>
      <pc:sldChg chg="mod modShow">
        <pc:chgData name="Helen Lee" userId="950b76d7-29a8-4037-9cf6-1d47a6b96373" providerId="ADAL" clId="{0E72E064-B994-40C3-97B2-7A443233E461}" dt="2026-02-01T17:51:49.166" v="268" actId="729"/>
        <pc:sldMkLst>
          <pc:docMk/>
          <pc:sldMk cId="1523319103" sldId="317"/>
        </pc:sldMkLst>
      </pc:sldChg>
      <pc:sldChg chg="addSp delSp modSp mod">
        <pc:chgData name="Helen Lee" userId="950b76d7-29a8-4037-9cf6-1d47a6b96373" providerId="ADAL" clId="{0E72E064-B994-40C3-97B2-7A443233E461}" dt="2026-02-01T17:33:58.125" v="57" actId="14100"/>
        <pc:sldMkLst>
          <pc:docMk/>
          <pc:sldMk cId="0" sldId="322"/>
        </pc:sldMkLst>
        <pc:spChg chg="mod">
          <ac:chgData name="Helen Lee" userId="950b76d7-29a8-4037-9cf6-1d47a6b96373" providerId="ADAL" clId="{0E72E064-B994-40C3-97B2-7A443233E461}" dt="2026-02-01T17:33:55.085" v="56" actId="14100"/>
          <ac:spMkLst>
            <pc:docMk/>
            <pc:sldMk cId="0" sldId="322"/>
            <ac:spMk id="8" creationId="{A27FA415-A664-1025-41FE-AE2A2B76B05E}"/>
          </ac:spMkLst>
        </pc:spChg>
        <pc:spChg chg="mod">
          <ac:chgData name="Helen Lee" userId="950b76d7-29a8-4037-9cf6-1d47a6b96373" providerId="ADAL" clId="{0E72E064-B994-40C3-97B2-7A443233E461}" dt="2026-02-01T17:33:58.125" v="57" actId="14100"/>
          <ac:spMkLst>
            <pc:docMk/>
            <pc:sldMk cId="0" sldId="322"/>
            <ac:spMk id="15" creationId="{E3F3FD21-99E9-992F-153E-528BFFB147FC}"/>
          </ac:spMkLst>
        </pc:spChg>
        <pc:graphicFrameChg chg="add del mod">
          <ac:chgData name="Helen Lee" userId="950b76d7-29a8-4037-9cf6-1d47a6b96373" providerId="ADAL" clId="{0E72E064-B994-40C3-97B2-7A443233E461}" dt="2026-02-01T17:32:15.483" v="36" actId="478"/>
          <ac:graphicFrameMkLst>
            <pc:docMk/>
            <pc:sldMk cId="0" sldId="322"/>
            <ac:graphicFrameMk id="6" creationId="{6A409C7C-3DD0-D565-A1DD-380430F278BE}"/>
          </ac:graphicFrameMkLst>
        </pc:graphicFrameChg>
        <pc:graphicFrameChg chg="add del mod">
          <ac:chgData name="Helen Lee" userId="950b76d7-29a8-4037-9cf6-1d47a6b96373" providerId="ADAL" clId="{0E72E064-B994-40C3-97B2-7A443233E461}" dt="2026-02-01T17:33:03.915" v="40" actId="478"/>
          <ac:graphicFrameMkLst>
            <pc:docMk/>
            <pc:sldMk cId="0" sldId="322"/>
            <ac:graphicFrameMk id="9" creationId="{98BDAAD5-FEFA-F7DE-56A6-16E514AB85D1}"/>
          </ac:graphicFrameMkLst>
        </pc:graphicFrameChg>
        <pc:picChg chg="del">
          <ac:chgData name="Helen Lee" userId="950b76d7-29a8-4037-9cf6-1d47a6b96373" providerId="ADAL" clId="{0E72E064-B994-40C3-97B2-7A443233E461}" dt="2026-02-01T17:31:02.193" v="31" actId="478"/>
          <ac:picMkLst>
            <pc:docMk/>
            <pc:sldMk cId="0" sldId="322"/>
            <ac:picMk id="7" creationId="{AA3AD2C6-9860-94DE-4CB3-F8C53FFD9528}"/>
          </ac:picMkLst>
        </pc:picChg>
        <pc:picChg chg="add mod modCrop">
          <ac:chgData name="Helen Lee" userId="950b76d7-29a8-4037-9cf6-1d47a6b96373" providerId="ADAL" clId="{0E72E064-B994-40C3-97B2-7A443233E461}" dt="2026-02-01T17:33:51.375" v="55" actId="1440"/>
          <ac:picMkLst>
            <pc:docMk/>
            <pc:sldMk cId="0" sldId="322"/>
            <ac:picMk id="10" creationId="{1E51283B-5425-19B5-C2F3-59E9C62C5B59}"/>
          </ac:picMkLst>
        </pc:picChg>
      </pc:sldChg>
      <pc:sldChg chg="del">
        <pc:chgData name="Helen Lee" userId="950b76d7-29a8-4037-9cf6-1d47a6b96373" providerId="ADAL" clId="{0E72E064-B994-40C3-97B2-7A443233E461}" dt="2026-02-01T17:34:10.364" v="58" actId="47"/>
        <pc:sldMkLst>
          <pc:docMk/>
          <pc:sldMk cId="0" sldId="323"/>
        </pc:sldMkLst>
      </pc:sldChg>
      <pc:sldChg chg="addSp delSp modSp mod setBg">
        <pc:chgData name="Helen Lee" userId="950b76d7-29a8-4037-9cf6-1d47a6b96373" providerId="ADAL" clId="{0E72E064-B994-40C3-97B2-7A443233E461}" dt="2026-02-01T17:50:23.830" v="254" actId="14100"/>
        <pc:sldMkLst>
          <pc:docMk/>
          <pc:sldMk cId="3787927058" sldId="324"/>
        </pc:sldMkLst>
        <pc:spChg chg="mod">
          <ac:chgData name="Helen Lee" userId="950b76d7-29a8-4037-9cf6-1d47a6b96373" providerId="ADAL" clId="{0E72E064-B994-40C3-97B2-7A443233E461}" dt="2026-02-01T17:43:14.418" v="223" actId="26606"/>
          <ac:spMkLst>
            <pc:docMk/>
            <pc:sldMk cId="3787927058" sldId="324"/>
            <ac:spMk id="2" creationId="{E0AEBAFA-8CA0-47AD-A513-BD9D917C3959}"/>
          </ac:spMkLst>
        </pc:spChg>
        <pc:spChg chg="mod">
          <ac:chgData name="Helen Lee" userId="950b76d7-29a8-4037-9cf6-1d47a6b96373" providerId="ADAL" clId="{0E72E064-B994-40C3-97B2-7A443233E461}" dt="2026-02-01T17:50:23.830" v="254" actId="14100"/>
          <ac:spMkLst>
            <pc:docMk/>
            <pc:sldMk cId="3787927058" sldId="324"/>
            <ac:spMk id="3" creationId="{5CB91671-4F78-4428-AF43-4DFB51442CE0}"/>
          </ac:spMkLst>
        </pc:spChg>
        <pc:spChg chg="add del">
          <ac:chgData name="Helen Lee" userId="950b76d7-29a8-4037-9cf6-1d47a6b96373" providerId="ADAL" clId="{0E72E064-B994-40C3-97B2-7A443233E461}" dt="2026-02-01T17:41:11.578" v="140" actId="22"/>
          <ac:spMkLst>
            <pc:docMk/>
            <pc:sldMk cId="3787927058" sldId="324"/>
            <ac:spMk id="8" creationId="{3EBC2874-72DE-743D-4B29-CA6DC5986287}"/>
          </ac:spMkLst>
        </pc:spChg>
        <pc:spChg chg="add del">
          <ac:chgData name="Helen Lee" userId="950b76d7-29a8-4037-9cf6-1d47a6b96373" providerId="ADAL" clId="{0E72E064-B994-40C3-97B2-7A443233E461}" dt="2026-02-01T17:43:14.418" v="223" actId="26606"/>
          <ac:spMkLst>
            <pc:docMk/>
            <pc:sldMk cId="3787927058" sldId="324"/>
            <ac:spMk id="14" creationId="{524E9777-DF7E-45E5-B387-86C306DA64AB}"/>
          </ac:spMkLst>
        </pc:spChg>
        <pc:spChg chg="add del">
          <ac:chgData name="Helen Lee" userId="950b76d7-29a8-4037-9cf6-1d47a6b96373" providerId="ADAL" clId="{0E72E064-B994-40C3-97B2-7A443233E461}" dt="2026-02-01T17:43:14.418" v="223" actId="26606"/>
          <ac:spMkLst>
            <pc:docMk/>
            <pc:sldMk cId="3787927058" sldId="324"/>
            <ac:spMk id="16" creationId="{90464369-70FA-42AF-948F-80664CA7BFE5}"/>
          </ac:spMkLst>
        </pc:spChg>
        <pc:spChg chg="add del">
          <ac:chgData name="Helen Lee" userId="950b76d7-29a8-4037-9cf6-1d47a6b96373" providerId="ADAL" clId="{0E72E064-B994-40C3-97B2-7A443233E461}" dt="2026-02-01T17:43:14.418" v="223" actId="26606"/>
          <ac:spMkLst>
            <pc:docMk/>
            <pc:sldMk cId="3787927058" sldId="324"/>
            <ac:spMk id="18" creationId="{A6604B49-AD5C-4590-B051-06C8222ECD99}"/>
          </ac:spMkLst>
        </pc:spChg>
        <pc:spChg chg="add del">
          <ac:chgData name="Helen Lee" userId="950b76d7-29a8-4037-9cf6-1d47a6b96373" providerId="ADAL" clId="{0E72E064-B994-40C3-97B2-7A443233E461}" dt="2026-02-01T17:43:14.418" v="223" actId="26606"/>
          <ac:spMkLst>
            <pc:docMk/>
            <pc:sldMk cId="3787927058" sldId="324"/>
            <ac:spMk id="20" creationId="{A648176E-454C-437C-B0FC-9B82FCF32B24}"/>
          </ac:spMkLst>
        </pc:spChg>
        <pc:spChg chg="add del">
          <ac:chgData name="Helen Lee" userId="950b76d7-29a8-4037-9cf6-1d47a6b96373" providerId="ADAL" clId="{0E72E064-B994-40C3-97B2-7A443233E461}" dt="2026-02-01T17:43:14.418" v="223" actId="26606"/>
          <ac:spMkLst>
            <pc:docMk/>
            <pc:sldMk cId="3787927058" sldId="324"/>
            <ac:spMk id="22" creationId="{4335D5A6-AB7A-4677-8D44-034515D66C4B}"/>
          </ac:spMkLst>
        </pc:spChg>
        <pc:spChg chg="add">
          <ac:chgData name="Helen Lee" userId="950b76d7-29a8-4037-9cf6-1d47a6b96373" providerId="ADAL" clId="{0E72E064-B994-40C3-97B2-7A443233E461}" dt="2026-02-01T17:43:14.418" v="223" actId="26606"/>
          <ac:spMkLst>
            <pc:docMk/>
            <pc:sldMk cId="3787927058" sldId="324"/>
            <ac:spMk id="27" creationId="{201CC55D-ED54-4C5C-95E6-10947BD1103B}"/>
          </ac:spMkLst>
        </pc:spChg>
        <pc:spChg chg="add">
          <ac:chgData name="Helen Lee" userId="950b76d7-29a8-4037-9cf6-1d47a6b96373" providerId="ADAL" clId="{0E72E064-B994-40C3-97B2-7A443233E461}" dt="2026-02-01T17:43:14.418" v="223" actId="26606"/>
          <ac:spMkLst>
            <pc:docMk/>
            <pc:sldMk cId="3787927058" sldId="324"/>
            <ac:spMk id="33" creationId="{3873B707-463F-40B0-8227-E8CC6C67EB25}"/>
          </ac:spMkLst>
        </pc:spChg>
        <pc:spChg chg="add">
          <ac:chgData name="Helen Lee" userId="950b76d7-29a8-4037-9cf6-1d47a6b96373" providerId="ADAL" clId="{0E72E064-B994-40C3-97B2-7A443233E461}" dt="2026-02-01T17:43:14.418" v="223" actId="26606"/>
          <ac:spMkLst>
            <pc:docMk/>
            <pc:sldMk cId="3787927058" sldId="324"/>
            <ac:spMk id="35" creationId="{C13237C8-E62C-4F0D-A318-BD6FB6C2D138}"/>
          </ac:spMkLst>
        </pc:spChg>
        <pc:spChg chg="add">
          <ac:chgData name="Helen Lee" userId="950b76d7-29a8-4037-9cf6-1d47a6b96373" providerId="ADAL" clId="{0E72E064-B994-40C3-97B2-7A443233E461}" dt="2026-02-01T17:43:14.418" v="223" actId="26606"/>
          <ac:spMkLst>
            <pc:docMk/>
            <pc:sldMk cId="3787927058" sldId="324"/>
            <ac:spMk id="37" creationId="{19C9EAEA-39D0-4B0E-A0EB-51E7B26740B1}"/>
          </ac:spMkLst>
        </pc:spChg>
        <pc:picChg chg="del mod ord">
          <ac:chgData name="Helen Lee" userId="950b76d7-29a8-4037-9cf6-1d47a6b96373" providerId="ADAL" clId="{0E72E064-B994-40C3-97B2-7A443233E461}" dt="2026-02-01T17:43:09.182" v="219" actId="478"/>
          <ac:picMkLst>
            <pc:docMk/>
            <pc:sldMk cId="3787927058" sldId="324"/>
            <ac:picMk id="4" creationId="{95B97A38-9FFA-1E0E-FAB6-9D69805ACBE7}"/>
          </ac:picMkLst>
        </pc:picChg>
        <pc:picChg chg="del mod">
          <ac:chgData name="Helen Lee" userId="950b76d7-29a8-4037-9cf6-1d47a6b96373" providerId="ADAL" clId="{0E72E064-B994-40C3-97B2-7A443233E461}" dt="2026-02-01T17:43:10.320" v="222" actId="478"/>
          <ac:picMkLst>
            <pc:docMk/>
            <pc:sldMk cId="3787927058" sldId="324"/>
            <ac:picMk id="5" creationId="{E45909BD-926C-FCAC-1831-CE56E54C5F8E}"/>
          </ac:picMkLst>
        </pc:picChg>
        <pc:picChg chg="del">
          <ac:chgData name="Helen Lee" userId="950b76d7-29a8-4037-9cf6-1d47a6b96373" providerId="ADAL" clId="{0E72E064-B994-40C3-97B2-7A443233E461}" dt="2026-02-01T17:43:09.828" v="220" actId="478"/>
          <ac:picMkLst>
            <pc:docMk/>
            <pc:sldMk cId="3787927058" sldId="324"/>
            <ac:picMk id="6" creationId="{F9FBC9E4-813E-C6AB-BBB0-E28CDECA1DE6}"/>
          </ac:picMkLst>
        </pc:picChg>
        <pc:picChg chg="add mod">
          <ac:chgData name="Helen Lee" userId="950b76d7-29a8-4037-9cf6-1d47a6b96373" providerId="ADAL" clId="{0E72E064-B994-40C3-97B2-7A443233E461}" dt="2026-02-01T17:43:06.874" v="217" actId="26606"/>
          <ac:picMkLst>
            <pc:docMk/>
            <pc:sldMk cId="3787927058" sldId="324"/>
            <ac:picMk id="9" creationId="{6006C294-EA44-889B-3AD2-F873F2860F8C}"/>
          </ac:picMkLst>
        </pc:picChg>
      </pc:sldChg>
      <pc:sldChg chg="add del mod modShow">
        <pc:chgData name="Helen Lee" userId="950b76d7-29a8-4037-9cf6-1d47a6b96373" providerId="ADAL" clId="{0E72E064-B994-40C3-97B2-7A443233E461}" dt="2026-02-01T17:50:30.585" v="255" actId="729"/>
        <pc:sldMkLst>
          <pc:docMk/>
          <pc:sldMk cId="1126240472" sldId="326"/>
        </pc:sldMkLst>
      </pc:sldChg>
      <pc:sldChg chg="del">
        <pc:chgData name="Helen Lee" userId="950b76d7-29a8-4037-9cf6-1d47a6b96373" providerId="ADAL" clId="{0E72E064-B994-40C3-97B2-7A443233E461}" dt="2026-02-01T16:28:10.361" v="1" actId="47"/>
        <pc:sldMkLst>
          <pc:docMk/>
          <pc:sldMk cId="3666819674" sldId="327"/>
        </pc:sldMkLst>
      </pc:sldChg>
      <pc:sldChg chg="add del">
        <pc:chgData name="Helen Lee" userId="950b76d7-29a8-4037-9cf6-1d47a6b96373" providerId="ADAL" clId="{0E72E064-B994-40C3-97B2-7A443233E461}" dt="2026-02-01T16:28:29.039" v="4" actId="47"/>
        <pc:sldMkLst>
          <pc:docMk/>
          <pc:sldMk cId="0" sldId="328"/>
        </pc:sldMkLst>
      </pc:sldChg>
      <pc:sldChg chg="mod modShow">
        <pc:chgData name="Helen Lee" userId="950b76d7-29a8-4037-9cf6-1d47a6b96373" providerId="ADAL" clId="{0E72E064-B994-40C3-97B2-7A443233E461}" dt="2026-02-01T17:51:39.740" v="266" actId="729"/>
        <pc:sldMkLst>
          <pc:docMk/>
          <pc:sldMk cId="0" sldId="330"/>
        </pc:sldMkLst>
      </pc:sldChg>
      <pc:sldChg chg="modSp mod">
        <pc:chgData name="Helen Lee" userId="950b76d7-29a8-4037-9cf6-1d47a6b96373" providerId="ADAL" clId="{0E72E064-B994-40C3-97B2-7A443233E461}" dt="2026-02-01T16:30:23.274" v="30" actId="20577"/>
        <pc:sldMkLst>
          <pc:docMk/>
          <pc:sldMk cId="2564726119" sldId="331"/>
        </pc:sldMkLst>
        <pc:graphicFrameChg chg="mod modGraphic">
          <ac:chgData name="Helen Lee" userId="950b76d7-29a8-4037-9cf6-1d47a6b96373" providerId="ADAL" clId="{0E72E064-B994-40C3-97B2-7A443233E461}" dt="2026-02-01T16:30:23.274" v="30" actId="20577"/>
          <ac:graphicFrameMkLst>
            <pc:docMk/>
            <pc:sldMk cId="2564726119" sldId="331"/>
            <ac:graphicFrameMk id="2" creationId="{D7228C96-3273-588A-7ECB-1E59FC7AD22D}"/>
          </ac:graphicFrameMkLst>
        </pc:graphicFrameChg>
      </pc:sldChg>
      <pc:sldChg chg="mod modShow">
        <pc:chgData name="Helen Lee" userId="950b76d7-29a8-4037-9cf6-1d47a6b96373" providerId="ADAL" clId="{0E72E064-B994-40C3-97B2-7A443233E461}" dt="2026-02-01T17:51:14.619" v="259" actId="729"/>
        <pc:sldMkLst>
          <pc:docMk/>
          <pc:sldMk cId="360315810" sldId="333"/>
        </pc:sldMkLst>
      </pc:sldChg>
      <pc:sldChg chg="del">
        <pc:chgData name="Helen Lee" userId="950b76d7-29a8-4037-9cf6-1d47a6b96373" providerId="ADAL" clId="{0E72E064-B994-40C3-97B2-7A443233E461}" dt="2026-02-01T16:28:10.361" v="1" actId="47"/>
        <pc:sldMkLst>
          <pc:docMk/>
          <pc:sldMk cId="3182074558" sldId="334"/>
        </pc:sldMkLst>
      </pc:sldChg>
      <pc:sldChg chg="mod modShow">
        <pc:chgData name="Helen Lee" userId="950b76d7-29a8-4037-9cf6-1d47a6b96373" providerId="ADAL" clId="{0E72E064-B994-40C3-97B2-7A443233E461}" dt="2026-02-01T17:51:09.888" v="258" actId="729"/>
        <pc:sldMkLst>
          <pc:docMk/>
          <pc:sldMk cId="1231113410" sldId="335"/>
        </pc:sldMkLst>
      </pc:sldChg>
      <pc:sldChg chg="add del mod modShow">
        <pc:chgData name="Helen Lee" userId="950b76d7-29a8-4037-9cf6-1d47a6b96373" providerId="ADAL" clId="{0E72E064-B994-40C3-97B2-7A443233E461}" dt="2026-02-01T17:50:33.904" v="256" actId="729"/>
        <pc:sldMkLst>
          <pc:docMk/>
          <pc:sldMk cId="3216614729" sldId="337"/>
        </pc:sldMkLst>
      </pc:sldChg>
      <pc:sldChg chg="add del mod modShow">
        <pc:chgData name="Helen Lee" userId="950b76d7-29a8-4037-9cf6-1d47a6b96373" providerId="ADAL" clId="{0E72E064-B994-40C3-97B2-7A443233E461}" dt="2026-02-01T17:50:48.216" v="257" actId="729"/>
        <pc:sldMkLst>
          <pc:docMk/>
          <pc:sldMk cId="3988881013" sldId="338"/>
        </pc:sldMkLst>
      </pc:sldChg>
      <pc:sldChg chg="mod modShow">
        <pc:chgData name="Helen Lee" userId="950b76d7-29a8-4037-9cf6-1d47a6b96373" providerId="ADAL" clId="{0E72E064-B994-40C3-97B2-7A443233E461}" dt="2026-02-01T17:51:52.177" v="269" actId="729"/>
        <pc:sldMkLst>
          <pc:docMk/>
          <pc:sldMk cId="3326552780" sldId="348"/>
        </pc:sldMkLst>
      </pc:sldChg>
      <pc:sldChg chg="delSp modSp new mod">
        <pc:chgData name="Helen Lee" userId="950b76d7-29a8-4037-9cf6-1d47a6b96373" providerId="ADAL" clId="{0E72E064-B994-40C3-97B2-7A443233E461}" dt="2026-02-01T17:34:57.559" v="138" actId="20577"/>
        <pc:sldMkLst>
          <pc:docMk/>
          <pc:sldMk cId="1108767900" sldId="349"/>
        </pc:sldMkLst>
        <pc:spChg chg="mod">
          <ac:chgData name="Helen Lee" userId="950b76d7-29a8-4037-9cf6-1d47a6b96373" providerId="ADAL" clId="{0E72E064-B994-40C3-97B2-7A443233E461}" dt="2026-02-01T17:34:57.559" v="138" actId="20577"/>
          <ac:spMkLst>
            <pc:docMk/>
            <pc:sldMk cId="1108767900" sldId="349"/>
            <ac:spMk id="2" creationId="{F77C2879-A576-11BD-3C8B-2F65C96084E1}"/>
          </ac:spMkLst>
        </pc:spChg>
        <pc:spChg chg="del">
          <ac:chgData name="Helen Lee" userId="950b76d7-29a8-4037-9cf6-1d47a6b96373" providerId="ADAL" clId="{0E72E064-B994-40C3-97B2-7A443233E461}" dt="2026-02-01T17:34:33.158" v="60" actId="478"/>
          <ac:spMkLst>
            <pc:docMk/>
            <pc:sldMk cId="1108767900" sldId="349"/>
            <ac:spMk id="3" creationId="{1513772F-FF4E-4120-E3ED-640959997BC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E2EA37-7FB0-4EBD-846D-7BF455078D1B}" type="doc">
      <dgm:prSet loTypeId="urn:microsoft.com/office/officeart/2005/8/layout/arrow2" loCatId="process" qsTypeId="urn:microsoft.com/office/officeart/2005/8/quickstyle/simple1" qsCatId="simple" csTypeId="urn:microsoft.com/office/officeart/2005/8/colors/accent1_2" csCatId="accent1" phldr="1"/>
      <dgm:spPr/>
    </dgm:pt>
    <dgm:pt modelId="{6C13777C-0209-4A61-B812-DFE99CBE74AA}">
      <dgm:prSet phldrT="[Text]"/>
      <dgm:spPr/>
      <dgm:t>
        <a:bodyPr/>
        <a:lstStyle/>
        <a:p>
          <a:r>
            <a:rPr lang="en-US" dirty="0"/>
            <a:t>Conceptual </a:t>
          </a:r>
          <a:endParaRPr lang="en-GB" dirty="0"/>
        </a:p>
      </dgm:t>
    </dgm:pt>
    <dgm:pt modelId="{69D88667-531B-40EC-9A33-7CB3A13F83F5}" type="parTrans" cxnId="{23C77B2F-7DF3-41E2-9A19-B63B05930F07}">
      <dgm:prSet/>
      <dgm:spPr/>
      <dgm:t>
        <a:bodyPr/>
        <a:lstStyle/>
        <a:p>
          <a:endParaRPr lang="en-GB"/>
        </a:p>
      </dgm:t>
    </dgm:pt>
    <dgm:pt modelId="{6B09744C-161C-4E7E-99EC-F6F69B851607}" type="sibTrans" cxnId="{23C77B2F-7DF3-41E2-9A19-B63B05930F07}">
      <dgm:prSet/>
      <dgm:spPr/>
      <dgm:t>
        <a:bodyPr/>
        <a:lstStyle/>
        <a:p>
          <a:endParaRPr lang="en-GB"/>
        </a:p>
      </dgm:t>
    </dgm:pt>
    <dgm:pt modelId="{1D51CC8B-3983-4C3C-809C-CED4CE0D860B}">
      <dgm:prSet phldrT="[Text]"/>
      <dgm:spPr/>
      <dgm:t>
        <a:bodyPr/>
        <a:lstStyle/>
        <a:p>
          <a:r>
            <a:rPr lang="en-US" dirty="0"/>
            <a:t>Implementation</a:t>
          </a:r>
          <a:endParaRPr lang="en-GB" dirty="0"/>
        </a:p>
      </dgm:t>
    </dgm:pt>
    <dgm:pt modelId="{BD0ED52F-7BDD-486F-A743-23669C842F75}" type="parTrans" cxnId="{097D8211-424F-42E2-8ED6-D77FD8326B3B}">
      <dgm:prSet/>
      <dgm:spPr/>
      <dgm:t>
        <a:bodyPr/>
        <a:lstStyle/>
        <a:p>
          <a:endParaRPr lang="en-GB"/>
        </a:p>
      </dgm:t>
    </dgm:pt>
    <dgm:pt modelId="{0CF86CBB-4BBE-4418-B458-2A0F3AB2F705}" type="sibTrans" cxnId="{097D8211-424F-42E2-8ED6-D77FD8326B3B}">
      <dgm:prSet/>
      <dgm:spPr/>
      <dgm:t>
        <a:bodyPr/>
        <a:lstStyle/>
        <a:p>
          <a:endParaRPr lang="en-GB"/>
        </a:p>
      </dgm:t>
    </dgm:pt>
    <dgm:pt modelId="{FB793F32-7594-4751-8135-8D0708646A76}">
      <dgm:prSet phldrT="[Text]"/>
      <dgm:spPr/>
      <dgm:t>
        <a:bodyPr/>
        <a:lstStyle/>
        <a:p>
          <a:r>
            <a:rPr lang="en-US" dirty="0"/>
            <a:t>Analysis</a:t>
          </a:r>
          <a:endParaRPr lang="en-GB" dirty="0"/>
        </a:p>
      </dgm:t>
    </dgm:pt>
    <dgm:pt modelId="{603F1FE3-DC6A-456E-982F-34061D923E56}" type="parTrans" cxnId="{277BECF2-0824-4F51-878D-0A44A971D148}">
      <dgm:prSet/>
      <dgm:spPr/>
      <dgm:t>
        <a:bodyPr/>
        <a:lstStyle/>
        <a:p>
          <a:endParaRPr lang="en-GB"/>
        </a:p>
      </dgm:t>
    </dgm:pt>
    <dgm:pt modelId="{2A42A678-1BB6-413F-89BB-81A0AA7BDDC6}" type="sibTrans" cxnId="{277BECF2-0824-4F51-878D-0A44A971D148}">
      <dgm:prSet/>
      <dgm:spPr/>
      <dgm:t>
        <a:bodyPr/>
        <a:lstStyle/>
        <a:p>
          <a:endParaRPr lang="en-GB"/>
        </a:p>
      </dgm:t>
    </dgm:pt>
    <dgm:pt modelId="{9C0F5770-977E-4D72-A62E-7CFF9CA8E604}" type="pres">
      <dgm:prSet presAssocID="{50E2EA37-7FB0-4EBD-846D-7BF455078D1B}" presName="arrowDiagram" presStyleCnt="0">
        <dgm:presLayoutVars>
          <dgm:chMax val="5"/>
          <dgm:dir/>
          <dgm:resizeHandles val="exact"/>
        </dgm:presLayoutVars>
      </dgm:prSet>
      <dgm:spPr/>
    </dgm:pt>
    <dgm:pt modelId="{D341A531-0EDB-4D93-9F38-64649274EDA5}" type="pres">
      <dgm:prSet presAssocID="{50E2EA37-7FB0-4EBD-846D-7BF455078D1B}" presName="arrow" presStyleLbl="bgShp" presStyleIdx="0" presStyleCnt="1" custLinFactNeighborX="-3238" custLinFactNeighborY="-9718"/>
      <dgm:spPr/>
    </dgm:pt>
    <dgm:pt modelId="{8EE90876-908C-4987-A462-5C698ED39731}" type="pres">
      <dgm:prSet presAssocID="{50E2EA37-7FB0-4EBD-846D-7BF455078D1B}" presName="arrowDiagram3" presStyleCnt="0"/>
      <dgm:spPr/>
    </dgm:pt>
    <dgm:pt modelId="{CD9FDE2B-63AB-4861-8DCE-072E262D8C63}" type="pres">
      <dgm:prSet presAssocID="{6C13777C-0209-4A61-B812-DFE99CBE74AA}" presName="bullet3a" presStyleLbl="node1" presStyleIdx="0" presStyleCnt="3"/>
      <dgm:spPr/>
    </dgm:pt>
    <dgm:pt modelId="{88FF2218-6881-4122-B450-E88C520D3D50}" type="pres">
      <dgm:prSet presAssocID="{6C13777C-0209-4A61-B812-DFE99CBE74AA}" presName="textBox3a" presStyleLbl="revTx" presStyleIdx="0" presStyleCnt="3">
        <dgm:presLayoutVars>
          <dgm:bulletEnabled val="1"/>
        </dgm:presLayoutVars>
      </dgm:prSet>
      <dgm:spPr/>
    </dgm:pt>
    <dgm:pt modelId="{0F217B43-9FDC-42E3-8D08-838136B09D2B}" type="pres">
      <dgm:prSet presAssocID="{1D51CC8B-3983-4C3C-809C-CED4CE0D860B}" presName="bullet3b" presStyleLbl="node1" presStyleIdx="1" presStyleCnt="3"/>
      <dgm:spPr/>
    </dgm:pt>
    <dgm:pt modelId="{4BAD9F52-7828-4840-B90D-D0F30C58E2E7}" type="pres">
      <dgm:prSet presAssocID="{1D51CC8B-3983-4C3C-809C-CED4CE0D860B}" presName="textBox3b" presStyleLbl="revTx" presStyleIdx="1" presStyleCnt="3" custScaleX="159147">
        <dgm:presLayoutVars>
          <dgm:bulletEnabled val="1"/>
        </dgm:presLayoutVars>
      </dgm:prSet>
      <dgm:spPr/>
    </dgm:pt>
    <dgm:pt modelId="{009E1AAD-2FCB-481E-A04A-EC6D1E803741}" type="pres">
      <dgm:prSet presAssocID="{FB793F32-7594-4751-8135-8D0708646A76}" presName="bullet3c" presStyleLbl="node1" presStyleIdx="2" presStyleCnt="3"/>
      <dgm:spPr/>
    </dgm:pt>
    <dgm:pt modelId="{0CCF0171-1E00-47D4-AE5C-0B658EB235C2}" type="pres">
      <dgm:prSet presAssocID="{FB793F32-7594-4751-8135-8D0708646A76}" presName="textBox3c" presStyleLbl="revTx" presStyleIdx="2" presStyleCnt="3">
        <dgm:presLayoutVars>
          <dgm:bulletEnabled val="1"/>
        </dgm:presLayoutVars>
      </dgm:prSet>
      <dgm:spPr/>
    </dgm:pt>
  </dgm:ptLst>
  <dgm:cxnLst>
    <dgm:cxn modelId="{097D8211-424F-42E2-8ED6-D77FD8326B3B}" srcId="{50E2EA37-7FB0-4EBD-846D-7BF455078D1B}" destId="{1D51CC8B-3983-4C3C-809C-CED4CE0D860B}" srcOrd="1" destOrd="0" parTransId="{BD0ED52F-7BDD-486F-A743-23669C842F75}" sibTransId="{0CF86CBB-4BBE-4418-B458-2A0F3AB2F705}"/>
    <dgm:cxn modelId="{53D3181E-6E4B-4DA4-AA95-7A042794255D}" type="presOf" srcId="{FB793F32-7594-4751-8135-8D0708646A76}" destId="{0CCF0171-1E00-47D4-AE5C-0B658EB235C2}" srcOrd="0" destOrd="0" presId="urn:microsoft.com/office/officeart/2005/8/layout/arrow2"/>
    <dgm:cxn modelId="{23C77B2F-7DF3-41E2-9A19-B63B05930F07}" srcId="{50E2EA37-7FB0-4EBD-846D-7BF455078D1B}" destId="{6C13777C-0209-4A61-B812-DFE99CBE74AA}" srcOrd="0" destOrd="0" parTransId="{69D88667-531B-40EC-9A33-7CB3A13F83F5}" sibTransId="{6B09744C-161C-4E7E-99EC-F6F69B851607}"/>
    <dgm:cxn modelId="{F247F98C-FA93-4924-BFF8-52E3900A6044}" type="presOf" srcId="{50E2EA37-7FB0-4EBD-846D-7BF455078D1B}" destId="{9C0F5770-977E-4D72-A62E-7CFF9CA8E604}" srcOrd="0" destOrd="0" presId="urn:microsoft.com/office/officeart/2005/8/layout/arrow2"/>
    <dgm:cxn modelId="{4A01FC9D-7F4F-4984-889C-71582EB862EC}" type="presOf" srcId="{1D51CC8B-3983-4C3C-809C-CED4CE0D860B}" destId="{4BAD9F52-7828-4840-B90D-D0F30C58E2E7}" srcOrd="0" destOrd="0" presId="urn:microsoft.com/office/officeart/2005/8/layout/arrow2"/>
    <dgm:cxn modelId="{277BECF2-0824-4F51-878D-0A44A971D148}" srcId="{50E2EA37-7FB0-4EBD-846D-7BF455078D1B}" destId="{FB793F32-7594-4751-8135-8D0708646A76}" srcOrd="2" destOrd="0" parTransId="{603F1FE3-DC6A-456E-982F-34061D923E56}" sibTransId="{2A42A678-1BB6-413F-89BB-81A0AA7BDDC6}"/>
    <dgm:cxn modelId="{6F1D95F3-E3B9-488B-8E67-DEBF866C9ABD}" type="presOf" srcId="{6C13777C-0209-4A61-B812-DFE99CBE74AA}" destId="{88FF2218-6881-4122-B450-E88C520D3D50}" srcOrd="0" destOrd="0" presId="urn:microsoft.com/office/officeart/2005/8/layout/arrow2"/>
    <dgm:cxn modelId="{C33A0275-E8A3-4A4B-A1B7-B46D59FA32C5}" type="presParOf" srcId="{9C0F5770-977E-4D72-A62E-7CFF9CA8E604}" destId="{D341A531-0EDB-4D93-9F38-64649274EDA5}" srcOrd="0" destOrd="0" presId="urn:microsoft.com/office/officeart/2005/8/layout/arrow2"/>
    <dgm:cxn modelId="{50AF527A-9E1E-458D-84D6-28494A2954E3}" type="presParOf" srcId="{9C0F5770-977E-4D72-A62E-7CFF9CA8E604}" destId="{8EE90876-908C-4987-A462-5C698ED39731}" srcOrd="1" destOrd="0" presId="urn:microsoft.com/office/officeart/2005/8/layout/arrow2"/>
    <dgm:cxn modelId="{30CF7404-8B46-4572-BED6-514C66F58970}" type="presParOf" srcId="{8EE90876-908C-4987-A462-5C698ED39731}" destId="{CD9FDE2B-63AB-4861-8DCE-072E262D8C63}" srcOrd="0" destOrd="0" presId="urn:microsoft.com/office/officeart/2005/8/layout/arrow2"/>
    <dgm:cxn modelId="{B5855431-EFFB-466E-9DFB-6C46AEB8C647}" type="presParOf" srcId="{8EE90876-908C-4987-A462-5C698ED39731}" destId="{88FF2218-6881-4122-B450-E88C520D3D50}" srcOrd="1" destOrd="0" presId="urn:microsoft.com/office/officeart/2005/8/layout/arrow2"/>
    <dgm:cxn modelId="{7B86445D-6F58-4904-A7D4-C721B613BC1D}" type="presParOf" srcId="{8EE90876-908C-4987-A462-5C698ED39731}" destId="{0F217B43-9FDC-42E3-8D08-838136B09D2B}" srcOrd="2" destOrd="0" presId="urn:microsoft.com/office/officeart/2005/8/layout/arrow2"/>
    <dgm:cxn modelId="{2DD04A11-B3C6-4D96-830C-9E743833FC40}" type="presParOf" srcId="{8EE90876-908C-4987-A462-5C698ED39731}" destId="{4BAD9F52-7828-4840-B90D-D0F30C58E2E7}" srcOrd="3" destOrd="0" presId="urn:microsoft.com/office/officeart/2005/8/layout/arrow2"/>
    <dgm:cxn modelId="{57A98658-33BA-4310-A750-BE45949EDEEC}" type="presParOf" srcId="{8EE90876-908C-4987-A462-5C698ED39731}" destId="{009E1AAD-2FCB-481E-A04A-EC6D1E803741}" srcOrd="4" destOrd="0" presId="urn:microsoft.com/office/officeart/2005/8/layout/arrow2"/>
    <dgm:cxn modelId="{7393F36B-1190-41E6-9C9E-EF51CE2FDCDF}" type="presParOf" srcId="{8EE90876-908C-4987-A462-5C698ED39731}" destId="{0CCF0171-1E00-47D4-AE5C-0B658EB235C2}" srcOrd="5" destOrd="0" presId="urn:microsoft.com/office/officeart/2005/8/layout/arrow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ACD1F6-FB0E-40CE-ADB9-1FE8C4798362}" type="doc">
      <dgm:prSet loTypeId="urn:microsoft.com/office/officeart/2005/8/layout/chevron1" loCatId="process" qsTypeId="urn:microsoft.com/office/officeart/2005/8/quickstyle/simple1" qsCatId="simple" csTypeId="urn:microsoft.com/office/officeart/2005/8/colors/accent1_2" csCatId="accent1" phldr="1"/>
      <dgm:spPr/>
    </dgm:pt>
    <dgm:pt modelId="{3393393C-BC69-403B-BB00-A9004F2AF4CF}">
      <dgm:prSet phldrT="[Text]"/>
      <dgm:spPr/>
      <dgm:t>
        <a:bodyPr/>
        <a:lstStyle/>
        <a:p>
          <a:r>
            <a:rPr lang="en-GB" dirty="0"/>
            <a:t>Conceptual Framework</a:t>
          </a:r>
        </a:p>
      </dgm:t>
    </dgm:pt>
    <dgm:pt modelId="{74DDE4C4-B941-4010-B211-535AF68FF00B}" type="parTrans" cxnId="{76CB7E7F-0048-40D2-BB05-BE2336F771BB}">
      <dgm:prSet/>
      <dgm:spPr/>
      <dgm:t>
        <a:bodyPr/>
        <a:lstStyle/>
        <a:p>
          <a:endParaRPr lang="en-GB"/>
        </a:p>
      </dgm:t>
    </dgm:pt>
    <dgm:pt modelId="{6A57A133-0038-491E-9A6C-39E6A6EE36ED}" type="sibTrans" cxnId="{76CB7E7F-0048-40D2-BB05-BE2336F771BB}">
      <dgm:prSet/>
      <dgm:spPr/>
      <dgm:t>
        <a:bodyPr/>
        <a:lstStyle/>
        <a:p>
          <a:endParaRPr lang="en-GB"/>
        </a:p>
      </dgm:t>
    </dgm:pt>
    <dgm:pt modelId="{6B4C684F-237A-45BD-BFE3-9D1395B9C686}">
      <dgm:prSet phldrT="[Text]"/>
      <dgm:spPr/>
      <dgm:t>
        <a:bodyPr/>
        <a:lstStyle/>
        <a:p>
          <a:r>
            <a:rPr lang="en-GB" dirty="0"/>
            <a:t>Theoretical Framework</a:t>
          </a:r>
        </a:p>
      </dgm:t>
    </dgm:pt>
    <dgm:pt modelId="{06149467-F0FA-428E-9ABA-9BA71096F8DA}" type="parTrans" cxnId="{D0A266F6-05CA-407C-91B4-843517B7A276}">
      <dgm:prSet/>
      <dgm:spPr/>
      <dgm:t>
        <a:bodyPr/>
        <a:lstStyle/>
        <a:p>
          <a:endParaRPr lang="en-GB"/>
        </a:p>
      </dgm:t>
    </dgm:pt>
    <dgm:pt modelId="{E06FD8B3-A765-4E56-94CF-6759413689C6}" type="sibTrans" cxnId="{D0A266F6-05CA-407C-91B4-843517B7A276}">
      <dgm:prSet/>
      <dgm:spPr/>
      <dgm:t>
        <a:bodyPr/>
        <a:lstStyle/>
        <a:p>
          <a:endParaRPr lang="en-GB"/>
        </a:p>
      </dgm:t>
    </dgm:pt>
    <dgm:pt modelId="{CCC7E144-BDBF-459A-84BC-2B34C5863EDB}">
      <dgm:prSet phldrT="[Text]"/>
      <dgm:spPr/>
      <dgm:t>
        <a:bodyPr/>
        <a:lstStyle/>
        <a:p>
          <a:r>
            <a:rPr lang="en-GB" dirty="0"/>
            <a:t>Hypotheses</a:t>
          </a:r>
        </a:p>
      </dgm:t>
    </dgm:pt>
    <dgm:pt modelId="{0E0B18F8-C988-4A33-9CED-973F5D947015}" type="parTrans" cxnId="{1CFE0EFD-DEE0-4E76-91CA-916F3102A754}">
      <dgm:prSet/>
      <dgm:spPr/>
      <dgm:t>
        <a:bodyPr/>
        <a:lstStyle/>
        <a:p>
          <a:endParaRPr lang="en-GB"/>
        </a:p>
      </dgm:t>
    </dgm:pt>
    <dgm:pt modelId="{257E1F19-C319-4A34-8A8E-619CDCDDC65D}" type="sibTrans" cxnId="{1CFE0EFD-DEE0-4E76-91CA-916F3102A754}">
      <dgm:prSet/>
      <dgm:spPr/>
      <dgm:t>
        <a:bodyPr/>
        <a:lstStyle/>
        <a:p>
          <a:endParaRPr lang="en-GB"/>
        </a:p>
      </dgm:t>
    </dgm:pt>
    <dgm:pt modelId="{E2E2C13A-F899-4CD3-9951-9B7BA157A172}">
      <dgm:prSet/>
      <dgm:spPr/>
      <dgm:t>
        <a:bodyPr/>
        <a:lstStyle/>
        <a:p>
          <a:r>
            <a:rPr lang="en-GB" dirty="0"/>
            <a:t>Research Design</a:t>
          </a:r>
        </a:p>
      </dgm:t>
    </dgm:pt>
    <dgm:pt modelId="{E3C120D3-42D7-4C7A-9347-B416D06B7224}" type="parTrans" cxnId="{A7810A94-19E8-45E8-A559-FE1493FDF5A7}">
      <dgm:prSet/>
      <dgm:spPr/>
      <dgm:t>
        <a:bodyPr/>
        <a:lstStyle/>
        <a:p>
          <a:endParaRPr lang="en-GB"/>
        </a:p>
      </dgm:t>
    </dgm:pt>
    <dgm:pt modelId="{5D8C5FE3-49CD-4246-9D30-7426D76FB58A}" type="sibTrans" cxnId="{A7810A94-19E8-45E8-A559-FE1493FDF5A7}">
      <dgm:prSet/>
      <dgm:spPr/>
      <dgm:t>
        <a:bodyPr/>
        <a:lstStyle/>
        <a:p>
          <a:endParaRPr lang="en-GB"/>
        </a:p>
      </dgm:t>
    </dgm:pt>
    <dgm:pt modelId="{825F6B17-C4EB-493B-AFC8-BF87C4717494}" type="pres">
      <dgm:prSet presAssocID="{BAACD1F6-FB0E-40CE-ADB9-1FE8C4798362}" presName="Name0" presStyleCnt="0">
        <dgm:presLayoutVars>
          <dgm:dir/>
          <dgm:animLvl val="lvl"/>
          <dgm:resizeHandles val="exact"/>
        </dgm:presLayoutVars>
      </dgm:prSet>
      <dgm:spPr/>
    </dgm:pt>
    <dgm:pt modelId="{EEE3F011-BA7F-4F58-B06D-D475CFC1F379}" type="pres">
      <dgm:prSet presAssocID="{3393393C-BC69-403B-BB00-A9004F2AF4CF}" presName="parTxOnly" presStyleLbl="node1" presStyleIdx="0" presStyleCnt="4">
        <dgm:presLayoutVars>
          <dgm:chMax val="0"/>
          <dgm:chPref val="0"/>
          <dgm:bulletEnabled val="1"/>
        </dgm:presLayoutVars>
      </dgm:prSet>
      <dgm:spPr/>
    </dgm:pt>
    <dgm:pt modelId="{8F8B97D5-B9E4-47F6-B700-22968E1C8882}" type="pres">
      <dgm:prSet presAssocID="{6A57A133-0038-491E-9A6C-39E6A6EE36ED}" presName="parTxOnlySpace" presStyleCnt="0"/>
      <dgm:spPr/>
    </dgm:pt>
    <dgm:pt modelId="{FC950CBA-152A-4D57-BE63-A3A79034500C}" type="pres">
      <dgm:prSet presAssocID="{6B4C684F-237A-45BD-BFE3-9D1395B9C686}" presName="parTxOnly" presStyleLbl="node1" presStyleIdx="1" presStyleCnt="4">
        <dgm:presLayoutVars>
          <dgm:chMax val="0"/>
          <dgm:chPref val="0"/>
          <dgm:bulletEnabled val="1"/>
        </dgm:presLayoutVars>
      </dgm:prSet>
      <dgm:spPr/>
    </dgm:pt>
    <dgm:pt modelId="{CC9EF663-B91D-4BF5-A455-C343B3C74B0B}" type="pres">
      <dgm:prSet presAssocID="{E06FD8B3-A765-4E56-94CF-6759413689C6}" presName="parTxOnlySpace" presStyleCnt="0"/>
      <dgm:spPr/>
    </dgm:pt>
    <dgm:pt modelId="{D559ED2B-8ED9-4FE7-8992-3B667CEF7D8C}" type="pres">
      <dgm:prSet presAssocID="{CCC7E144-BDBF-459A-84BC-2B34C5863EDB}" presName="parTxOnly" presStyleLbl="node1" presStyleIdx="2" presStyleCnt="4">
        <dgm:presLayoutVars>
          <dgm:chMax val="0"/>
          <dgm:chPref val="0"/>
          <dgm:bulletEnabled val="1"/>
        </dgm:presLayoutVars>
      </dgm:prSet>
      <dgm:spPr/>
    </dgm:pt>
    <dgm:pt modelId="{02A95803-2F90-4780-849C-370A41B7278F}" type="pres">
      <dgm:prSet presAssocID="{257E1F19-C319-4A34-8A8E-619CDCDDC65D}" presName="parTxOnlySpace" presStyleCnt="0"/>
      <dgm:spPr/>
    </dgm:pt>
    <dgm:pt modelId="{13F2D791-CD9C-43F6-95F6-6B7F0CAA88AD}" type="pres">
      <dgm:prSet presAssocID="{E2E2C13A-F899-4CD3-9951-9B7BA157A172}" presName="parTxOnly" presStyleLbl="node1" presStyleIdx="3" presStyleCnt="4">
        <dgm:presLayoutVars>
          <dgm:chMax val="0"/>
          <dgm:chPref val="0"/>
          <dgm:bulletEnabled val="1"/>
        </dgm:presLayoutVars>
      </dgm:prSet>
      <dgm:spPr/>
    </dgm:pt>
  </dgm:ptLst>
  <dgm:cxnLst>
    <dgm:cxn modelId="{CCB50504-9107-40D4-85AE-BB4AB827A811}" type="presOf" srcId="{CCC7E144-BDBF-459A-84BC-2B34C5863EDB}" destId="{D559ED2B-8ED9-4FE7-8992-3B667CEF7D8C}" srcOrd="0" destOrd="0" presId="urn:microsoft.com/office/officeart/2005/8/layout/chevron1"/>
    <dgm:cxn modelId="{2F46A77D-085E-44EB-B14B-D0425BD775D5}" type="presOf" srcId="{E2E2C13A-F899-4CD3-9951-9B7BA157A172}" destId="{13F2D791-CD9C-43F6-95F6-6B7F0CAA88AD}" srcOrd="0" destOrd="0" presId="urn:microsoft.com/office/officeart/2005/8/layout/chevron1"/>
    <dgm:cxn modelId="{76CB7E7F-0048-40D2-BB05-BE2336F771BB}" srcId="{BAACD1F6-FB0E-40CE-ADB9-1FE8C4798362}" destId="{3393393C-BC69-403B-BB00-A9004F2AF4CF}" srcOrd="0" destOrd="0" parTransId="{74DDE4C4-B941-4010-B211-535AF68FF00B}" sibTransId="{6A57A133-0038-491E-9A6C-39E6A6EE36ED}"/>
    <dgm:cxn modelId="{A7810A94-19E8-45E8-A559-FE1493FDF5A7}" srcId="{BAACD1F6-FB0E-40CE-ADB9-1FE8C4798362}" destId="{E2E2C13A-F899-4CD3-9951-9B7BA157A172}" srcOrd="3" destOrd="0" parTransId="{E3C120D3-42D7-4C7A-9347-B416D06B7224}" sibTransId="{5D8C5FE3-49CD-4246-9D30-7426D76FB58A}"/>
    <dgm:cxn modelId="{92844FAC-6DB8-4E6C-9D2E-19729E544E17}" type="presOf" srcId="{6B4C684F-237A-45BD-BFE3-9D1395B9C686}" destId="{FC950CBA-152A-4D57-BE63-A3A79034500C}" srcOrd="0" destOrd="0" presId="urn:microsoft.com/office/officeart/2005/8/layout/chevron1"/>
    <dgm:cxn modelId="{929706BB-A16D-4C4E-AA46-39F7EA5156C7}" type="presOf" srcId="{3393393C-BC69-403B-BB00-A9004F2AF4CF}" destId="{EEE3F011-BA7F-4F58-B06D-D475CFC1F379}" srcOrd="0" destOrd="0" presId="urn:microsoft.com/office/officeart/2005/8/layout/chevron1"/>
    <dgm:cxn modelId="{580C4AE2-13D9-40D5-82C8-6F88B5F5080D}" type="presOf" srcId="{BAACD1F6-FB0E-40CE-ADB9-1FE8C4798362}" destId="{825F6B17-C4EB-493B-AFC8-BF87C4717494}" srcOrd="0" destOrd="0" presId="urn:microsoft.com/office/officeart/2005/8/layout/chevron1"/>
    <dgm:cxn modelId="{D0A266F6-05CA-407C-91B4-843517B7A276}" srcId="{BAACD1F6-FB0E-40CE-ADB9-1FE8C4798362}" destId="{6B4C684F-237A-45BD-BFE3-9D1395B9C686}" srcOrd="1" destOrd="0" parTransId="{06149467-F0FA-428E-9ABA-9BA71096F8DA}" sibTransId="{E06FD8B3-A765-4E56-94CF-6759413689C6}"/>
    <dgm:cxn modelId="{1CFE0EFD-DEE0-4E76-91CA-916F3102A754}" srcId="{BAACD1F6-FB0E-40CE-ADB9-1FE8C4798362}" destId="{CCC7E144-BDBF-459A-84BC-2B34C5863EDB}" srcOrd="2" destOrd="0" parTransId="{0E0B18F8-C988-4A33-9CED-973F5D947015}" sibTransId="{257E1F19-C319-4A34-8A8E-619CDCDDC65D}"/>
    <dgm:cxn modelId="{974AF3D2-449A-44A6-A643-85FCA5CE3300}" type="presParOf" srcId="{825F6B17-C4EB-493B-AFC8-BF87C4717494}" destId="{EEE3F011-BA7F-4F58-B06D-D475CFC1F379}" srcOrd="0" destOrd="0" presId="urn:microsoft.com/office/officeart/2005/8/layout/chevron1"/>
    <dgm:cxn modelId="{8C8E3BC2-C99C-43AA-9B62-7A5C61A34060}" type="presParOf" srcId="{825F6B17-C4EB-493B-AFC8-BF87C4717494}" destId="{8F8B97D5-B9E4-47F6-B700-22968E1C8882}" srcOrd="1" destOrd="0" presId="urn:microsoft.com/office/officeart/2005/8/layout/chevron1"/>
    <dgm:cxn modelId="{AE396FE9-38B0-4D00-B7AF-3BAFCC8CBBB5}" type="presParOf" srcId="{825F6B17-C4EB-493B-AFC8-BF87C4717494}" destId="{FC950CBA-152A-4D57-BE63-A3A79034500C}" srcOrd="2" destOrd="0" presId="urn:microsoft.com/office/officeart/2005/8/layout/chevron1"/>
    <dgm:cxn modelId="{3D33A3FD-47A5-45DF-9436-41D9F61CEA7B}" type="presParOf" srcId="{825F6B17-C4EB-493B-AFC8-BF87C4717494}" destId="{CC9EF663-B91D-4BF5-A455-C343B3C74B0B}" srcOrd="3" destOrd="0" presId="urn:microsoft.com/office/officeart/2005/8/layout/chevron1"/>
    <dgm:cxn modelId="{04A8CE9E-4CF6-4CB4-91DD-83D9C4A40CF0}" type="presParOf" srcId="{825F6B17-C4EB-493B-AFC8-BF87C4717494}" destId="{D559ED2B-8ED9-4FE7-8992-3B667CEF7D8C}" srcOrd="4" destOrd="0" presId="urn:microsoft.com/office/officeart/2005/8/layout/chevron1"/>
    <dgm:cxn modelId="{D1437896-3523-4BE4-9D98-8C09BB6C2DFE}" type="presParOf" srcId="{825F6B17-C4EB-493B-AFC8-BF87C4717494}" destId="{02A95803-2F90-4780-849C-370A41B7278F}" srcOrd="5" destOrd="0" presId="urn:microsoft.com/office/officeart/2005/8/layout/chevron1"/>
    <dgm:cxn modelId="{D060AD0B-9CD9-440E-8DD5-2787D8E1B747}" type="presParOf" srcId="{825F6B17-C4EB-493B-AFC8-BF87C4717494}" destId="{13F2D791-CD9C-43F6-95F6-6B7F0CAA88AD}"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1A531-0EDB-4D93-9F38-64649274EDA5}">
      <dsp:nvSpPr>
        <dsp:cNvPr id="0" name=""/>
        <dsp:cNvSpPr/>
      </dsp:nvSpPr>
      <dsp:spPr>
        <a:xfrm>
          <a:off x="0" y="0"/>
          <a:ext cx="8128000" cy="5079999"/>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FDE2B-63AB-4861-8DCE-072E262D8C63}">
      <dsp:nvSpPr>
        <dsp:cNvPr id="0" name=""/>
        <dsp:cNvSpPr/>
      </dsp:nvSpPr>
      <dsp:spPr>
        <a:xfrm>
          <a:off x="1032256" y="3675549"/>
          <a:ext cx="211328" cy="21132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FF2218-6881-4122-B450-E88C520D3D50}">
      <dsp:nvSpPr>
        <dsp:cNvPr id="0" name=""/>
        <dsp:cNvSpPr/>
      </dsp:nvSpPr>
      <dsp:spPr>
        <a:xfrm>
          <a:off x="1137920" y="3781213"/>
          <a:ext cx="1893824" cy="1468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78" tIns="0" rIns="0" bIns="0" numCol="1" spcCol="1270" anchor="t" anchorCtr="0">
          <a:noAutofit/>
        </a:bodyPr>
        <a:lstStyle/>
        <a:p>
          <a:pPr marL="0" lvl="0" indent="0" algn="l" defTabSz="1333500">
            <a:lnSpc>
              <a:spcPct val="90000"/>
            </a:lnSpc>
            <a:spcBef>
              <a:spcPct val="0"/>
            </a:spcBef>
            <a:spcAft>
              <a:spcPct val="35000"/>
            </a:spcAft>
            <a:buNone/>
          </a:pPr>
          <a:r>
            <a:rPr lang="en-US" sz="3000" kern="1200" dirty="0"/>
            <a:t>Conceptual </a:t>
          </a:r>
          <a:endParaRPr lang="en-GB" sz="3000" kern="1200" dirty="0"/>
        </a:p>
      </dsp:txBody>
      <dsp:txXfrm>
        <a:off x="1137920" y="3781213"/>
        <a:ext cx="1893824" cy="1468120"/>
      </dsp:txXfrm>
    </dsp:sp>
    <dsp:sp modelId="{0F217B43-9FDC-42E3-8D08-838136B09D2B}">
      <dsp:nvSpPr>
        <dsp:cNvPr id="0" name=""/>
        <dsp:cNvSpPr/>
      </dsp:nvSpPr>
      <dsp:spPr>
        <a:xfrm>
          <a:off x="2897632" y="2294805"/>
          <a:ext cx="382016" cy="3820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AD9F52-7828-4840-B90D-D0F30C58E2E7}">
      <dsp:nvSpPr>
        <dsp:cNvPr id="0" name=""/>
        <dsp:cNvSpPr/>
      </dsp:nvSpPr>
      <dsp:spPr>
        <a:xfrm>
          <a:off x="2511743" y="2485813"/>
          <a:ext cx="3104512" cy="276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422" tIns="0" rIns="0" bIns="0" numCol="1" spcCol="1270" anchor="t" anchorCtr="0">
          <a:noAutofit/>
        </a:bodyPr>
        <a:lstStyle/>
        <a:p>
          <a:pPr marL="0" lvl="0" indent="0" algn="l" defTabSz="1333500">
            <a:lnSpc>
              <a:spcPct val="90000"/>
            </a:lnSpc>
            <a:spcBef>
              <a:spcPct val="0"/>
            </a:spcBef>
            <a:spcAft>
              <a:spcPct val="35000"/>
            </a:spcAft>
            <a:buNone/>
          </a:pPr>
          <a:r>
            <a:rPr lang="en-US" sz="3000" kern="1200" dirty="0"/>
            <a:t>Implementation</a:t>
          </a:r>
          <a:endParaRPr lang="en-GB" sz="3000" kern="1200" dirty="0"/>
        </a:p>
      </dsp:txBody>
      <dsp:txXfrm>
        <a:off x="2511743" y="2485813"/>
        <a:ext cx="3104512" cy="2763519"/>
      </dsp:txXfrm>
    </dsp:sp>
    <dsp:sp modelId="{009E1AAD-2FCB-481E-A04A-EC6D1E803741}">
      <dsp:nvSpPr>
        <dsp:cNvPr id="0" name=""/>
        <dsp:cNvSpPr/>
      </dsp:nvSpPr>
      <dsp:spPr>
        <a:xfrm>
          <a:off x="5140960" y="1454573"/>
          <a:ext cx="528320" cy="5283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F0171-1E00-47D4-AE5C-0B658EB235C2}">
      <dsp:nvSpPr>
        <dsp:cNvPr id="0" name=""/>
        <dsp:cNvSpPr/>
      </dsp:nvSpPr>
      <dsp:spPr>
        <a:xfrm>
          <a:off x="5405120" y="1718733"/>
          <a:ext cx="1950720" cy="3530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946" tIns="0" rIns="0" bIns="0" numCol="1" spcCol="1270" anchor="t" anchorCtr="0">
          <a:noAutofit/>
        </a:bodyPr>
        <a:lstStyle/>
        <a:p>
          <a:pPr marL="0" lvl="0" indent="0" algn="l" defTabSz="1333500">
            <a:lnSpc>
              <a:spcPct val="90000"/>
            </a:lnSpc>
            <a:spcBef>
              <a:spcPct val="0"/>
            </a:spcBef>
            <a:spcAft>
              <a:spcPct val="35000"/>
            </a:spcAft>
            <a:buNone/>
          </a:pPr>
          <a:r>
            <a:rPr lang="en-US" sz="3000" kern="1200" dirty="0"/>
            <a:t>Analysis</a:t>
          </a:r>
          <a:endParaRPr lang="en-GB" sz="3000" kern="1200" dirty="0"/>
        </a:p>
      </dsp:txBody>
      <dsp:txXfrm>
        <a:off x="5405120" y="1718733"/>
        <a:ext cx="1950720" cy="3530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3F011-BA7F-4F58-B06D-D475CFC1F379}">
      <dsp:nvSpPr>
        <dsp:cNvPr id="0" name=""/>
        <dsp:cNvSpPr/>
      </dsp:nvSpPr>
      <dsp:spPr>
        <a:xfrm>
          <a:off x="3762"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Conceptual Framework</a:t>
          </a:r>
        </a:p>
      </dsp:txBody>
      <dsp:txXfrm>
        <a:off x="441854" y="2169972"/>
        <a:ext cx="1314275" cy="876183"/>
      </dsp:txXfrm>
    </dsp:sp>
    <dsp:sp modelId="{FC950CBA-152A-4D57-BE63-A3A79034500C}">
      <dsp:nvSpPr>
        <dsp:cNvPr id="0" name=""/>
        <dsp:cNvSpPr/>
      </dsp:nvSpPr>
      <dsp:spPr>
        <a:xfrm>
          <a:off x="1975176"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Theoretical Framework</a:t>
          </a:r>
        </a:p>
      </dsp:txBody>
      <dsp:txXfrm>
        <a:off x="2413268" y="2169972"/>
        <a:ext cx="1314275" cy="876183"/>
      </dsp:txXfrm>
    </dsp:sp>
    <dsp:sp modelId="{D559ED2B-8ED9-4FE7-8992-3B667CEF7D8C}">
      <dsp:nvSpPr>
        <dsp:cNvPr id="0" name=""/>
        <dsp:cNvSpPr/>
      </dsp:nvSpPr>
      <dsp:spPr>
        <a:xfrm>
          <a:off x="3946589"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Hypotheses</a:t>
          </a:r>
        </a:p>
      </dsp:txBody>
      <dsp:txXfrm>
        <a:off x="4384681" y="2169972"/>
        <a:ext cx="1314275" cy="876183"/>
      </dsp:txXfrm>
    </dsp:sp>
    <dsp:sp modelId="{13F2D791-CD9C-43F6-95F6-6B7F0CAA88AD}">
      <dsp:nvSpPr>
        <dsp:cNvPr id="0" name=""/>
        <dsp:cNvSpPr/>
      </dsp:nvSpPr>
      <dsp:spPr>
        <a:xfrm>
          <a:off x="5918002"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Research Design</a:t>
          </a:r>
        </a:p>
      </dsp:txBody>
      <dsp:txXfrm>
        <a:off x="6356094" y="2169972"/>
        <a:ext cx="1314275" cy="876183"/>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dirty="0"/>
          </a:p>
        </p:txBody>
      </p:sp>
    </p:spTree>
    <p:extLst>
      <p:ext uri="{BB962C8B-B14F-4D97-AF65-F5344CB8AC3E}">
        <p14:creationId xmlns:p14="http://schemas.microsoft.com/office/powerpoint/2010/main" val="1968612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1" dirty="0">
                <a:solidFill>
                  <a:srgbClr val="3A3A3A"/>
                </a:solidFill>
                <a:effectLst/>
                <a:highlight>
                  <a:srgbClr val="FFFFFF"/>
                </a:highlight>
                <a:latin typeface="Open Sans" panose="020B0606030504020204" pitchFamily="34" charset="0"/>
              </a:rPr>
              <a:t>Ontology</a:t>
            </a:r>
            <a:endParaRPr lang="en-US" b="0" i="0" dirty="0">
              <a:solidFill>
                <a:srgbClr val="3A3A3A"/>
              </a:solidFill>
              <a:effectLst/>
              <a:highlight>
                <a:srgbClr val="FFFFFF"/>
              </a:highlight>
              <a:latin typeface="Open Sans" panose="020B0606030504020204" pitchFamily="34" charset="0"/>
            </a:endParaRPr>
          </a:p>
          <a:p>
            <a:pPr algn="l"/>
            <a:r>
              <a:rPr lang="en-US" b="0" i="0" dirty="0">
                <a:solidFill>
                  <a:srgbClr val="3A3A3A"/>
                </a:solidFill>
                <a:effectLst/>
                <a:highlight>
                  <a:srgbClr val="FFFFFF"/>
                </a:highlight>
                <a:latin typeface="Open Sans" panose="020B0606030504020204" pitchFamily="34" charset="0"/>
              </a:rPr>
              <a:t>The first branch is ontology, or the ‘study of being’, which is concerned with what actually exists in the world about which humans can acquire knowledge. Ontology helps researchers recognize how certain they can be about the nature and existence of objects they are researching. For instance, what ‘truth claims’ can a researcher make about reality? Who decides the legitimacy of what is ‘real’? How do researchers deal with different and conflicting ideas of reality?</a:t>
            </a:r>
          </a:p>
          <a:p>
            <a:endParaRPr lang="en-GB" dirty="0"/>
          </a:p>
          <a:p>
            <a:pPr algn="l"/>
            <a:r>
              <a:rPr lang="en-US" b="0" i="0" dirty="0">
                <a:solidFill>
                  <a:srgbClr val="3A3A3A"/>
                </a:solidFill>
                <a:effectLst/>
                <a:highlight>
                  <a:srgbClr val="FFFFFF"/>
                </a:highlight>
                <a:latin typeface="Open Sans" panose="020B0606030504020204" pitchFamily="34" charset="0"/>
              </a:rPr>
              <a:t>The second branch is epistemology, the ‘study of knowledge’. Epistemology is concerned with all aspects of the validity, scope and methods of acquiring knowledge, such as a) what constitutes a knowledge claim; b) how can knowledge be acquired or produced; and c) how the extent of its transferability can be assessed. Epistemology is important because it influences how researchers frame their research in their attempts to discover knowledge.</a:t>
            </a:r>
          </a:p>
          <a:p>
            <a:pPr algn="l"/>
            <a:r>
              <a:rPr lang="en-US" b="0" i="0" dirty="0">
                <a:solidFill>
                  <a:srgbClr val="3A3A3A"/>
                </a:solidFill>
                <a:effectLst/>
                <a:highlight>
                  <a:srgbClr val="FFFFFF"/>
                </a:highlight>
                <a:latin typeface="Open Sans" panose="020B0606030504020204" pitchFamily="34" charset="0"/>
              </a:rPr>
              <a:t>By looking at the relationship between a subject and an object we can explore the idea of epistemology and how it influences research design. Objectivist epistemology assumes that reality exists outside, or independently, of the individual mind. Objectivist research is useful in providing reliability (consistency of results obtained) and external validity (applicability of the results to other contexts).</a:t>
            </a:r>
          </a:p>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23</a:t>
            </a:fld>
            <a:endParaRPr lang="en-GB"/>
          </a:p>
        </p:txBody>
      </p:sp>
    </p:spTree>
    <p:extLst>
      <p:ext uri="{BB962C8B-B14F-4D97-AF65-F5344CB8AC3E}">
        <p14:creationId xmlns:p14="http://schemas.microsoft.com/office/powerpoint/2010/main" val="2992371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01/02/2026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6.emf"/><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menti.com/al68ph5cyhmq" TargetMode="External"/><Relationship Id="rId5" Type="http://schemas.openxmlformats.org/officeDocument/2006/relationships/hyperlink" Target="https://www.mentimeter.com/app/presentation/alzkgx9iupbmzw5o4mw874msoo7oubs6/5n1yig6c2aw5" TargetMode="Externa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3.png"/><Relationship Id="rId7" Type="http://schemas.openxmlformats.org/officeDocument/2006/relationships/hyperlink" Target="https://www.menti.com/alzvgqj36nx7"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menti.com/al68ph5cyhmq" TargetMode="External"/><Relationship Id="rId5" Type="http://schemas.openxmlformats.org/officeDocument/2006/relationships/hyperlink" Target="https://www.mentimeter.com/app/presentation/alzkgx9iupbmzw5o4mw874msoo7oubs6/5n1yig6c2aw5" TargetMode="Externa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hyperlink" Target="https://youtu.be/wEUrefBPPvM" TargetMode="External"/><Relationship Id="rId2" Type="http://schemas.openxmlformats.org/officeDocument/2006/relationships/hyperlink" Target="https://www.youtube.com/watch?v=wEUrefBPPvM"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scribbr.co.uk/bias-in-research/generalisability/" TargetMode="Externa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hyperlink" Target="http://www.erm.ecs.soton.ac.uk/theme2/what_is_your_paradigm.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3gz-PxXTjE" TargetMode="External"/><Relationship Id="rId2" Type="http://schemas.openxmlformats.org/officeDocument/2006/relationships/hyperlink" Target="https://youtu.be/8xvpxBVCo0c"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youtube.com/watch?v=t3gz-PxXTjE" TargetMode="External"/><Relationship Id="rId5" Type="http://schemas.openxmlformats.org/officeDocument/2006/relationships/image" Target="../media/image13.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hyperlink" Target="https://www.ons.gov.uk/peoplepopulationandcommunity/leisureandtourism/datasets/monthlyoverseastravelandtourismreferencetables" TargetMode="External"/><Relationship Id="rId2" Type="http://schemas.openxmlformats.org/officeDocument/2006/relationships/hyperlink" Target="https://www.ons.gov.uk/peoplepopulationandcommunity/birthsdeathsandmarriages/families/datasets/familiesandhouseholdsfamiliesandhouseholds/current"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hyperlink" Target="https://twitter.com/sfabreguesf" TargetMode="External"/><Relationship Id="rId7" Type="http://schemas.openxmlformats.org/officeDocument/2006/relationships/image" Target="../media/image4.png"/><Relationship Id="rId2" Type="http://schemas.openxmlformats.org/officeDocument/2006/relationships/hyperlink" Target="http://www.amazon.com/Research-Methods-Business-Studies-Practical/dp/0273681567/ref=sr_1_1?ie=UTF8&amp;qid=1386666942&amp;sr=8-1&amp;keywords=Research+methods+in+business+studies%3A+A+practical+guide."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www.amazon.com/Research-Methods-Business-Students-Edition/dp/0273716867/ref=sr_1_2?ie=UTF8&amp;qid=1386676348&amp;sr=8-2&amp;keywords=research+methods+for+business+student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9EB997-256B-F503-2FBD-2DAF34C4221B}"/>
              </a:ext>
            </a:extLst>
          </p:cNvPr>
          <p:cNvPicPr>
            <a:picLocks noChangeAspect="1"/>
          </p:cNvPicPr>
          <p:nvPr/>
        </p:nvPicPr>
        <p:blipFill rotWithShape="1">
          <a:blip r:embed="rId2"/>
          <a:srcRect t="10724"/>
          <a:stretch/>
        </p:blipFill>
        <p:spPr>
          <a:xfrm>
            <a:off x="0" y="2143846"/>
            <a:ext cx="4041631" cy="3434762"/>
          </a:xfrm>
          <a:prstGeom prst="rect">
            <a:avLst/>
          </a:prstGeom>
        </p:spPr>
      </p:pic>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127501" y="262394"/>
            <a:ext cx="11587912" cy="882527"/>
          </a:xfrm>
          <a:solidFill>
            <a:schemeClr val="bg1"/>
          </a:solidFill>
        </p:spPr>
        <p:txBody>
          <a:bodyPr>
            <a:normAutofit/>
          </a:bodyPr>
          <a:lstStyle/>
          <a:p>
            <a:r>
              <a:rPr lang="en-GB" sz="4800"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056094" y="2758569"/>
            <a:ext cx="6659319" cy="1821115"/>
          </a:xfrm>
        </p:spPr>
        <p:txBody>
          <a:bodyPr>
            <a:normAutofit/>
          </a:bodyPr>
          <a:lstStyle/>
          <a:p>
            <a:r>
              <a:rPr lang="en-US" sz="4800" dirty="0"/>
              <a:t>Week 1 – Overview</a:t>
            </a:r>
          </a:p>
          <a:p>
            <a:r>
              <a:rPr lang="en-US" sz="4800" dirty="0"/>
              <a:t>Dr. Helen Lee, UWTSD</a:t>
            </a:r>
          </a:p>
          <a:p>
            <a:endParaRPr lang="en-US" dirty="0"/>
          </a:p>
          <a:p>
            <a:endParaRPr lang="en-GB" dirty="0"/>
          </a:p>
        </p:txBody>
      </p:sp>
      <p:grpSp>
        <p:nvGrpSpPr>
          <p:cNvPr id="5" name="Group 4">
            <a:extLst>
              <a:ext uri="{FF2B5EF4-FFF2-40B4-BE49-F238E27FC236}">
                <a16:creationId xmlns:a16="http://schemas.microsoft.com/office/drawing/2014/main" id="{598DA2C9-1A9C-A063-91E8-A7C419D25D63}"/>
              </a:ext>
            </a:extLst>
          </p:cNvPr>
          <p:cNvGrpSpPr/>
          <p:nvPr/>
        </p:nvGrpSpPr>
        <p:grpSpPr>
          <a:xfrm>
            <a:off x="0" y="5975472"/>
            <a:ext cx="12192000" cy="882528"/>
            <a:chOff x="0" y="5975472"/>
            <a:chExt cx="12192000" cy="882528"/>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3"/>
            <a:srcRect l="35783" t="36155" r="37774" b="45189"/>
            <a:stretch/>
          </p:blipFill>
          <p:spPr>
            <a:xfrm>
              <a:off x="9471853" y="5975472"/>
              <a:ext cx="2720147" cy="882528"/>
            </a:xfrm>
            <a:prstGeom prst="rect">
              <a:avLst/>
            </a:prstGeom>
          </p:spPr>
        </p:pic>
        <p:grpSp>
          <p:nvGrpSpPr>
            <p:cNvPr id="4" name="Group 3">
              <a:extLst>
                <a:ext uri="{FF2B5EF4-FFF2-40B4-BE49-F238E27FC236}">
                  <a16:creationId xmlns:a16="http://schemas.microsoft.com/office/drawing/2014/main" id="{6D40EEEC-C7F7-E9A6-C8C9-70E78FAC78AC}"/>
                </a:ext>
              </a:extLst>
            </p:cNvPr>
            <p:cNvGrpSpPr/>
            <p:nvPr/>
          </p:nvGrpSpPr>
          <p:grpSpPr>
            <a:xfrm>
              <a:off x="0" y="5975473"/>
              <a:ext cx="9471852" cy="882527"/>
              <a:chOff x="0" y="5578608"/>
              <a:chExt cx="9471852" cy="1279393"/>
            </a:xfrm>
          </p:grpSpPr>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0682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08D5BBF-1253-E239-D114-1B7CEBFD8874}"/>
              </a:ext>
            </a:extLst>
          </p:cNvPr>
          <p:cNvSpPr>
            <a:spLocks noGrp="1"/>
          </p:cNvSpPr>
          <p:nvPr>
            <p:ph type="title"/>
          </p:nvPr>
        </p:nvSpPr>
        <p:spPr>
          <a:xfrm>
            <a:off x="1524000" y="15875"/>
            <a:ext cx="9144000" cy="596900"/>
          </a:xfrm>
        </p:spPr>
        <p:txBody>
          <a:bodyPr/>
          <a:lstStyle/>
          <a:p>
            <a:pPr algn="ctr"/>
            <a:r>
              <a:rPr lang="en-GB" altLang="en-GB" sz="3200"/>
              <a:t>House Rules </a:t>
            </a:r>
            <a:endParaRPr lang="en-GB" altLang="en-GB" sz="3200" dirty="0"/>
          </a:p>
        </p:txBody>
      </p:sp>
      <p:sp>
        <p:nvSpPr>
          <p:cNvPr id="3" name="Content Placeholder 2">
            <a:extLst>
              <a:ext uri="{FF2B5EF4-FFF2-40B4-BE49-F238E27FC236}">
                <a16:creationId xmlns:a16="http://schemas.microsoft.com/office/drawing/2014/main" id="{FCEFE095-3CD0-33A9-5BD8-522496AF8F13}"/>
              </a:ext>
            </a:extLst>
          </p:cNvPr>
          <p:cNvSpPr>
            <a:spLocks noGrp="1"/>
          </p:cNvSpPr>
          <p:nvPr>
            <p:ph idx="1"/>
          </p:nvPr>
        </p:nvSpPr>
        <p:spPr>
          <a:xfrm>
            <a:off x="815973" y="852558"/>
            <a:ext cx="10654969" cy="5193399"/>
          </a:xfrm>
        </p:spPr>
        <p:txBody>
          <a:bodyPr>
            <a:normAutofit/>
          </a:bodyPr>
          <a:lstStyle/>
          <a:p>
            <a:pPr>
              <a:defRPr/>
            </a:pPr>
            <a:r>
              <a:rPr lang="en-GB" dirty="0">
                <a:latin typeface="Arial" panose="020B0604020202020204" pitchFamily="34" charset="0"/>
                <a:cs typeface="Arial" panose="020B0604020202020204" pitchFamily="34" charset="0"/>
              </a:rPr>
              <a:t>As a person, I have a few guiding principles for ensuring harmonious relationship. </a:t>
            </a:r>
          </a:p>
          <a:p>
            <a:pPr>
              <a:defRPr/>
            </a:pPr>
            <a:r>
              <a:rPr lang="en-GB" dirty="0">
                <a:latin typeface="Arial" panose="020B0604020202020204" pitchFamily="34" charset="0"/>
                <a:cs typeface="Arial" panose="020B0604020202020204" pitchFamily="34" charset="0"/>
              </a:rPr>
              <a:t>Moral message: Don’t do to people what you would not wish that somebody should do to you.</a:t>
            </a:r>
          </a:p>
          <a:p>
            <a:pPr>
              <a:defRPr/>
            </a:pPr>
            <a:r>
              <a:rPr lang="en-GB" dirty="0">
                <a:latin typeface="Arial" panose="020B0604020202020204" pitchFamily="34" charset="0"/>
                <a:cs typeface="Arial" panose="020B0604020202020204" pitchFamily="34" charset="0"/>
              </a:rPr>
              <a:t>Respect everyone ! Let’s be nice to one another and enjoy the sessions together, and at the end have good memories of one another.</a:t>
            </a:r>
          </a:p>
          <a:p>
            <a:pPr>
              <a:defRPr/>
            </a:pPr>
            <a:r>
              <a:rPr lang="en-GB" dirty="0">
                <a:latin typeface="Arial" panose="020B0604020202020204" pitchFamily="34" charset="0"/>
                <a:cs typeface="Arial" panose="020B0604020202020204" pitchFamily="34" charset="0"/>
              </a:rPr>
              <a:t>The lecture sessions would be interactive, and would involve lectures, video sessions, and Q&amp;A sessions. At some point, I will do the talking, and at some point, you will do the talking</a:t>
            </a:r>
            <a:endParaRPr lang="en-DE" dirty="0">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1E1BE41B-F8F2-B642-80A3-3FEC5A4FE697}"/>
              </a:ext>
            </a:extLst>
          </p:cNvPr>
          <p:cNvGrpSpPr/>
          <p:nvPr/>
        </p:nvGrpSpPr>
        <p:grpSpPr>
          <a:xfrm>
            <a:off x="0" y="5970849"/>
            <a:ext cx="12192000" cy="887151"/>
            <a:chOff x="0" y="5578608"/>
            <a:chExt cx="12192000" cy="1279393"/>
          </a:xfrm>
        </p:grpSpPr>
        <p:pic>
          <p:nvPicPr>
            <p:cNvPr id="4" name="Picture 3">
              <a:extLst>
                <a:ext uri="{FF2B5EF4-FFF2-40B4-BE49-F238E27FC236}">
                  <a16:creationId xmlns:a16="http://schemas.microsoft.com/office/drawing/2014/main" id="{BB25BD98-F811-D0D5-5B66-F933F06E94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E75F21A-2082-A4CD-5240-4C0DFB7DB4B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97E2EC2-68C8-8BF7-48ED-1FD8040A4E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10322D47-68E3-A6AE-2F45-41A868E3BE2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5A2754CC-75F0-2FF2-0679-C0BB104E0107}"/>
              </a:ext>
            </a:extLst>
          </p:cNvPr>
          <p:cNvSpPr>
            <a:spLocks noGrp="1"/>
          </p:cNvSpPr>
          <p:nvPr>
            <p:ph idx="1"/>
          </p:nvPr>
        </p:nvSpPr>
        <p:spPr>
          <a:xfrm>
            <a:off x="702453" y="369393"/>
            <a:ext cx="11251359" cy="5744804"/>
          </a:xfrm>
        </p:spPr>
        <p:txBody>
          <a:bodyPr>
            <a:normAutofit fontScale="92500" lnSpcReduction="20000"/>
          </a:bodyPr>
          <a:lstStyle/>
          <a:p>
            <a:pPr algn="ctr" eaLnBrk="1" hangingPunct="1">
              <a:buFont typeface="Wingdings 2" panose="05020102010507070707" pitchFamily="18" charset="2"/>
              <a:buNone/>
            </a:pPr>
            <a:r>
              <a:rPr lang="de-DE" altLang="en-GB" sz="3200" dirty="0">
                <a:latin typeface="Arial" panose="020B0604020202020204" pitchFamily="34" charset="0"/>
                <a:cs typeface="Arial" panose="020B0604020202020204" pitchFamily="34" charset="0"/>
              </a:rPr>
              <a:t>LCDB 7011 Quantitative Research Methods</a:t>
            </a:r>
          </a:p>
          <a:p>
            <a:pPr algn="ctr" eaLnBrk="1" hangingPunct="1">
              <a:buFont typeface="Wingdings 2" panose="05020102010507070707" pitchFamily="18" charset="2"/>
              <a:buNone/>
            </a:pPr>
            <a:endParaRPr lang="de-DE" altLang="en-GB" sz="800" dirty="0">
              <a:latin typeface="Arial" panose="020B0604020202020204" pitchFamily="34" charset="0"/>
              <a:cs typeface="Arial" panose="020B0604020202020204" pitchFamily="34" charset="0"/>
            </a:endParaRPr>
          </a:p>
          <a:p>
            <a:pPr algn="ctr" eaLnBrk="1" hangingPunct="1">
              <a:buFont typeface="Wingdings 2" panose="05020102010507070707" pitchFamily="18" charset="2"/>
              <a:buNone/>
            </a:pPr>
            <a:r>
              <a:rPr lang="de-DE" altLang="en-GB" u="sng" dirty="0">
                <a:latin typeface="Arial" panose="020B0604020202020204" pitchFamily="34" charset="0"/>
                <a:cs typeface="Arial" panose="020B0604020202020204" pitchFamily="34" charset="0"/>
              </a:rPr>
              <a:t>Module Outline</a:t>
            </a:r>
          </a:p>
          <a:p>
            <a:r>
              <a:rPr lang="en-GB" altLang="en-GB" dirty="0">
                <a:latin typeface="Arial" panose="020B0604020202020204" pitchFamily="34" charset="0"/>
                <a:cs typeface="Arial" panose="020B0604020202020204" pitchFamily="34" charset="0"/>
              </a:rPr>
              <a:t>This module will be taught over a period of 12 weeks:</a:t>
            </a:r>
          </a:p>
          <a:p>
            <a:r>
              <a:rPr lang="en-GB" altLang="en-GB" dirty="0">
                <a:latin typeface="Arial" panose="020B0604020202020204" pitchFamily="34" charset="0"/>
                <a:cs typeface="Arial" panose="020B0604020202020204" pitchFamily="34" charset="0"/>
              </a:rPr>
              <a:t>Week 1 Module Overview, Research Paradigm &amp; Conceptualisation</a:t>
            </a:r>
          </a:p>
          <a:p>
            <a:r>
              <a:rPr lang="en-GB" altLang="en-GB" dirty="0">
                <a:latin typeface="Arial" panose="020B0604020202020204" pitchFamily="34" charset="0"/>
                <a:cs typeface="Arial" panose="020B0604020202020204" pitchFamily="34" charset="0"/>
              </a:rPr>
              <a:t>Week 2 Research Design and Process </a:t>
            </a:r>
          </a:p>
          <a:p>
            <a:r>
              <a:rPr lang="en-GB" altLang="en-GB" dirty="0">
                <a:latin typeface="Arial" panose="020B0604020202020204" pitchFamily="34" charset="0"/>
                <a:cs typeface="Arial" panose="020B0604020202020204" pitchFamily="34" charset="0"/>
              </a:rPr>
              <a:t>Week 3-4 Sampling and Questionnaire</a:t>
            </a:r>
          </a:p>
          <a:p>
            <a:r>
              <a:rPr lang="en-GB" altLang="en-GB" dirty="0">
                <a:latin typeface="Arial" panose="020B0604020202020204" pitchFamily="34" charset="0"/>
                <a:cs typeface="Arial" panose="020B0604020202020204" pitchFamily="34" charset="0"/>
              </a:rPr>
              <a:t>Week 5-6 Basics of Statistical Analyses</a:t>
            </a:r>
          </a:p>
          <a:p>
            <a:r>
              <a:rPr lang="en-GB" altLang="en-GB" dirty="0">
                <a:latin typeface="Arial" panose="020B0604020202020204" pitchFamily="34" charset="0"/>
                <a:cs typeface="Arial" panose="020B0604020202020204" pitchFamily="34" charset="0"/>
              </a:rPr>
              <a:t>Week 7 Coursework Discussion</a:t>
            </a:r>
          </a:p>
          <a:p>
            <a:r>
              <a:rPr lang="en-GB" altLang="en-GB" dirty="0">
                <a:latin typeface="Arial" panose="020B0604020202020204" pitchFamily="34" charset="0"/>
                <a:cs typeface="Arial" panose="020B0604020202020204" pitchFamily="34" charset="0"/>
              </a:rPr>
              <a:t>Week 8 Test Classifications</a:t>
            </a:r>
          </a:p>
          <a:p>
            <a:r>
              <a:rPr lang="en-GB" altLang="en-GB" dirty="0">
                <a:latin typeface="Arial" panose="020B0604020202020204" pitchFamily="34" charset="0"/>
                <a:cs typeface="Arial" panose="020B0604020202020204" pitchFamily="34" charset="0"/>
              </a:rPr>
              <a:t>Week 9-10 Multivariate Analyses (I) (Reliability, Validity, Regression Analyses, Testing Hypotheses)</a:t>
            </a:r>
          </a:p>
          <a:p>
            <a:r>
              <a:rPr lang="en-GB" altLang="en-GB" dirty="0">
                <a:latin typeface="Arial" panose="020B0604020202020204" pitchFamily="34" charset="0"/>
                <a:cs typeface="Arial" panose="020B0604020202020204" pitchFamily="34" charset="0"/>
              </a:rPr>
              <a:t>Week 11 Multivariate Analyses (II)</a:t>
            </a:r>
          </a:p>
          <a:p>
            <a:r>
              <a:rPr lang="en-GB" altLang="en-GB" dirty="0">
                <a:latin typeface="Arial" panose="020B0604020202020204" pitchFamily="34" charset="0"/>
                <a:cs typeface="Arial" panose="020B0604020202020204" pitchFamily="34" charset="0"/>
              </a:rPr>
              <a:t>Week 12 Research Report write-up &amp; structure </a:t>
            </a:r>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en-GB" altLang="en-GB" dirty="0"/>
          </a:p>
        </p:txBody>
      </p:sp>
      <p:pic>
        <p:nvPicPr>
          <p:cNvPr id="2" name="Picture 1">
            <a:extLst>
              <a:ext uri="{FF2B5EF4-FFF2-40B4-BE49-F238E27FC236}">
                <a16:creationId xmlns:a16="http://schemas.microsoft.com/office/drawing/2014/main" id="{EAB93714-D0F7-4A05-ABD2-BED0CD388845}"/>
              </a:ext>
            </a:extLst>
          </p:cNvPr>
          <p:cNvPicPr>
            <a:picLocks noChangeAspect="1"/>
          </p:cNvPicPr>
          <p:nvPr/>
        </p:nvPicPr>
        <p:blipFill>
          <a:blip r:embed="rId2"/>
          <a:stretch>
            <a:fillRect/>
          </a:stretch>
        </p:blipFill>
        <p:spPr>
          <a:xfrm>
            <a:off x="9681838" y="2777698"/>
            <a:ext cx="1405341" cy="1405341"/>
          </a:xfrm>
          <a:prstGeom prst="rect">
            <a:avLst/>
          </a:prstGeom>
        </p:spPr>
      </p:pic>
      <p:grpSp>
        <p:nvGrpSpPr>
          <p:cNvPr id="3" name="Group 2">
            <a:extLst>
              <a:ext uri="{FF2B5EF4-FFF2-40B4-BE49-F238E27FC236}">
                <a16:creationId xmlns:a16="http://schemas.microsoft.com/office/drawing/2014/main" id="{807F69A7-270A-4AA1-5400-6FA59DF278F0}"/>
              </a:ext>
            </a:extLst>
          </p:cNvPr>
          <p:cNvGrpSpPr/>
          <p:nvPr/>
        </p:nvGrpSpPr>
        <p:grpSpPr>
          <a:xfrm>
            <a:off x="0" y="5910294"/>
            <a:ext cx="12192000" cy="947706"/>
            <a:chOff x="0" y="5910294"/>
            <a:chExt cx="12192000" cy="947706"/>
          </a:xfrm>
        </p:grpSpPr>
        <p:grpSp>
          <p:nvGrpSpPr>
            <p:cNvPr id="4" name="Group 3">
              <a:extLst>
                <a:ext uri="{FF2B5EF4-FFF2-40B4-BE49-F238E27FC236}">
                  <a16:creationId xmlns:a16="http://schemas.microsoft.com/office/drawing/2014/main" id="{E934F098-01D6-A614-0452-DDAA306A8B84}"/>
                </a:ext>
              </a:extLst>
            </p:cNvPr>
            <p:cNvGrpSpPr/>
            <p:nvPr/>
          </p:nvGrpSpPr>
          <p:grpSpPr>
            <a:xfrm>
              <a:off x="5152445" y="5910294"/>
              <a:ext cx="7039555" cy="947706"/>
              <a:chOff x="5152445" y="5828338"/>
              <a:chExt cx="7039555" cy="1029662"/>
            </a:xfrm>
          </p:grpSpPr>
          <p:pic>
            <p:nvPicPr>
              <p:cNvPr id="6" name="Picture 5">
                <a:extLst>
                  <a:ext uri="{FF2B5EF4-FFF2-40B4-BE49-F238E27FC236}">
                    <a16:creationId xmlns:a16="http://schemas.microsoft.com/office/drawing/2014/main" id="{101D0AFC-37DC-13ED-7CF0-435FB3936E48}"/>
                  </a:ext>
                </a:extLst>
              </p:cNvPr>
              <p:cNvPicPr>
                <a:picLocks noChangeAspect="1"/>
              </p:cNvPicPr>
              <p:nvPr/>
            </p:nvPicPr>
            <p:blipFill rotWithShape="1">
              <a:blip r:embed="rId3"/>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850AA8FD-9553-4D1E-A18E-C67301DD11AB}"/>
                  </a:ext>
                </a:extLst>
              </p:cNvPr>
              <p:cNvPicPr>
                <a:picLocks noChangeAspect="1"/>
              </p:cNvPicPr>
              <p:nvPr/>
            </p:nvPicPr>
            <p:blipFill rotWithShape="1">
              <a:blip r:embed="rId4"/>
              <a:srcRect l="40286" t="48724" r="8390" b="19509"/>
              <a:stretch/>
            </p:blipFill>
            <p:spPr>
              <a:xfrm>
                <a:off x="5152445" y="5828338"/>
                <a:ext cx="4319407" cy="1029662"/>
              </a:xfrm>
              <a:prstGeom prst="rect">
                <a:avLst/>
              </a:prstGeom>
            </p:spPr>
          </p:pic>
        </p:grpSp>
        <p:pic>
          <p:nvPicPr>
            <p:cNvPr id="5" name="Picture 4">
              <a:extLst>
                <a:ext uri="{FF2B5EF4-FFF2-40B4-BE49-F238E27FC236}">
                  <a16:creationId xmlns:a16="http://schemas.microsoft.com/office/drawing/2014/main" id="{C1C2AE5B-266D-A5F4-3624-4C59B922BA9C}"/>
                </a:ext>
              </a:extLst>
            </p:cNvPr>
            <p:cNvPicPr>
              <a:picLocks noChangeAspect="1"/>
            </p:cNvPicPr>
            <p:nvPr/>
          </p:nvPicPr>
          <p:blipFill rotWithShape="1">
            <a:blip r:embed="rId5"/>
            <a:srcRect l="44460" t="53448" r="30342" b="33142"/>
            <a:stretch/>
          </p:blipFill>
          <p:spPr>
            <a:xfrm>
              <a:off x="0" y="5910294"/>
              <a:ext cx="5263763" cy="947706"/>
            </a:xfrm>
            <a:prstGeom prst="rect">
              <a:avLst/>
            </a:prstGeom>
          </p:spPr>
        </p:pic>
      </p:grpSp>
    </p:spTree>
  </p:cSld>
  <p:clrMapOvr>
    <a:masterClrMapping/>
  </p:clrMapOvr>
  <p:transition advClick="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ACE4113-3428-33E5-0143-098241518773}"/>
              </a:ext>
            </a:extLst>
          </p:cNvPr>
          <p:cNvSpPr>
            <a:spLocks noGrp="1"/>
          </p:cNvSpPr>
          <p:nvPr>
            <p:ph type="title"/>
          </p:nvPr>
        </p:nvSpPr>
        <p:spPr>
          <a:xfrm>
            <a:off x="499085" y="296727"/>
            <a:ext cx="10515600" cy="779478"/>
          </a:xfrm>
        </p:spPr>
        <p:txBody>
          <a:bodyPr>
            <a:normAutofit fontScale="90000"/>
          </a:bodyPr>
          <a:lstStyle/>
          <a:p>
            <a:r>
              <a:rPr lang="de-DE" altLang="en-GB" sz="4400" dirty="0">
                <a:latin typeface="Arial" panose="020B0604020202020204" pitchFamily="34" charset="0"/>
                <a:cs typeface="Arial" panose="020B0604020202020204" pitchFamily="34" charset="0"/>
              </a:rPr>
              <a:t>LCDB 7011 Quantitative Research Methods</a:t>
            </a:r>
            <a:br>
              <a:rPr lang="de-DE" altLang="en-GB" sz="4400" dirty="0">
                <a:latin typeface="Arial" panose="020B0604020202020204" pitchFamily="34" charset="0"/>
                <a:cs typeface="Arial" panose="020B0604020202020204" pitchFamily="34" charset="0"/>
              </a:rPr>
            </a:br>
            <a:endParaRPr lang="en-GB" dirty="0"/>
          </a:p>
        </p:txBody>
      </p:sp>
      <p:grpSp>
        <p:nvGrpSpPr>
          <p:cNvPr id="3" name="Group 2">
            <a:extLst>
              <a:ext uri="{FF2B5EF4-FFF2-40B4-BE49-F238E27FC236}">
                <a16:creationId xmlns:a16="http://schemas.microsoft.com/office/drawing/2014/main" id="{807F69A7-270A-4AA1-5400-6FA59DF278F0}"/>
              </a:ext>
            </a:extLst>
          </p:cNvPr>
          <p:cNvGrpSpPr/>
          <p:nvPr/>
        </p:nvGrpSpPr>
        <p:grpSpPr>
          <a:xfrm>
            <a:off x="0" y="5910294"/>
            <a:ext cx="12192000" cy="947706"/>
            <a:chOff x="0" y="5910294"/>
            <a:chExt cx="12192000" cy="947706"/>
          </a:xfrm>
        </p:grpSpPr>
        <p:grpSp>
          <p:nvGrpSpPr>
            <p:cNvPr id="4" name="Group 3">
              <a:extLst>
                <a:ext uri="{FF2B5EF4-FFF2-40B4-BE49-F238E27FC236}">
                  <a16:creationId xmlns:a16="http://schemas.microsoft.com/office/drawing/2014/main" id="{E934F098-01D6-A614-0452-DDAA306A8B84}"/>
                </a:ext>
              </a:extLst>
            </p:cNvPr>
            <p:cNvGrpSpPr/>
            <p:nvPr/>
          </p:nvGrpSpPr>
          <p:grpSpPr>
            <a:xfrm>
              <a:off x="5152445" y="5910294"/>
              <a:ext cx="7039555" cy="947706"/>
              <a:chOff x="5152445" y="5828338"/>
              <a:chExt cx="7039555" cy="1029662"/>
            </a:xfrm>
          </p:grpSpPr>
          <p:pic>
            <p:nvPicPr>
              <p:cNvPr id="6" name="Picture 5">
                <a:extLst>
                  <a:ext uri="{FF2B5EF4-FFF2-40B4-BE49-F238E27FC236}">
                    <a16:creationId xmlns:a16="http://schemas.microsoft.com/office/drawing/2014/main" id="{101D0AFC-37DC-13ED-7CF0-435FB3936E48}"/>
                  </a:ext>
                </a:extLst>
              </p:cNvPr>
              <p:cNvPicPr>
                <a:picLocks noChangeAspect="1"/>
              </p:cNvPicPr>
              <p:nvPr/>
            </p:nvPicPr>
            <p:blipFill rotWithShape="1">
              <a:blip r:embed="rId2"/>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850AA8FD-9553-4D1E-A18E-C67301DD11AB}"/>
                  </a:ext>
                </a:extLst>
              </p:cNvPr>
              <p:cNvPicPr>
                <a:picLocks noChangeAspect="1"/>
              </p:cNvPicPr>
              <p:nvPr/>
            </p:nvPicPr>
            <p:blipFill rotWithShape="1">
              <a:blip r:embed="rId3"/>
              <a:srcRect l="40286" t="48724" r="8390" b="19509"/>
              <a:stretch/>
            </p:blipFill>
            <p:spPr>
              <a:xfrm>
                <a:off x="5152445" y="5828338"/>
                <a:ext cx="4319407" cy="1029662"/>
              </a:xfrm>
              <a:prstGeom prst="rect">
                <a:avLst/>
              </a:prstGeom>
            </p:spPr>
          </p:pic>
        </p:grpSp>
        <p:pic>
          <p:nvPicPr>
            <p:cNvPr id="5" name="Picture 4">
              <a:extLst>
                <a:ext uri="{FF2B5EF4-FFF2-40B4-BE49-F238E27FC236}">
                  <a16:creationId xmlns:a16="http://schemas.microsoft.com/office/drawing/2014/main" id="{C1C2AE5B-266D-A5F4-3624-4C59B922BA9C}"/>
                </a:ext>
              </a:extLst>
            </p:cNvPr>
            <p:cNvPicPr>
              <a:picLocks noChangeAspect="1"/>
            </p:cNvPicPr>
            <p:nvPr/>
          </p:nvPicPr>
          <p:blipFill rotWithShape="1">
            <a:blip r:embed="rId4"/>
            <a:srcRect l="44460" t="53448" r="30342" b="33142"/>
            <a:stretch/>
          </p:blipFill>
          <p:spPr>
            <a:xfrm>
              <a:off x="0" y="5910294"/>
              <a:ext cx="5263763" cy="947706"/>
            </a:xfrm>
            <a:prstGeom prst="rect">
              <a:avLst/>
            </a:prstGeom>
          </p:spPr>
        </p:pic>
      </p:grpSp>
      <p:sp>
        <p:nvSpPr>
          <p:cNvPr id="10" name="Rectangle: Rounded Corners 9">
            <a:extLst>
              <a:ext uri="{FF2B5EF4-FFF2-40B4-BE49-F238E27FC236}">
                <a16:creationId xmlns:a16="http://schemas.microsoft.com/office/drawing/2014/main" id="{30BE0E3A-C86A-68A2-FEFC-4CBDF8BDC9CA}"/>
              </a:ext>
            </a:extLst>
          </p:cNvPr>
          <p:cNvSpPr/>
          <p:nvPr/>
        </p:nvSpPr>
        <p:spPr>
          <a:xfrm>
            <a:off x="239533" y="5049102"/>
            <a:ext cx="1792467" cy="861192"/>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Session 1 </a:t>
            </a:r>
            <a:endParaRPr lang="en-GB" dirty="0">
              <a:solidFill>
                <a:schemeClr val="tx1"/>
              </a:solidFill>
            </a:endParaRPr>
          </a:p>
        </p:txBody>
      </p:sp>
      <p:sp>
        <p:nvSpPr>
          <p:cNvPr id="13" name="Rectangle: Rounded Corners 12">
            <a:extLst>
              <a:ext uri="{FF2B5EF4-FFF2-40B4-BE49-F238E27FC236}">
                <a16:creationId xmlns:a16="http://schemas.microsoft.com/office/drawing/2014/main" id="{27CCE5D4-E6D0-B384-DAF5-62E1CD1E34FB}"/>
              </a:ext>
            </a:extLst>
          </p:cNvPr>
          <p:cNvSpPr/>
          <p:nvPr/>
        </p:nvSpPr>
        <p:spPr>
          <a:xfrm>
            <a:off x="10160000" y="1344350"/>
            <a:ext cx="1757478" cy="878066"/>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Session 12 </a:t>
            </a:r>
            <a:endParaRPr lang="en-GB" dirty="0">
              <a:solidFill>
                <a:schemeClr val="tx1"/>
              </a:solidFill>
            </a:endParaRPr>
          </a:p>
        </p:txBody>
      </p:sp>
      <p:graphicFrame>
        <p:nvGraphicFramePr>
          <p:cNvPr id="17" name="Diagram 16">
            <a:extLst>
              <a:ext uri="{FF2B5EF4-FFF2-40B4-BE49-F238E27FC236}">
                <a16:creationId xmlns:a16="http://schemas.microsoft.com/office/drawing/2014/main" id="{45D98145-A709-E22A-2935-A590284BBFE4}"/>
              </a:ext>
            </a:extLst>
          </p:cNvPr>
          <p:cNvGraphicFramePr/>
          <p:nvPr>
            <p:extLst>
              <p:ext uri="{D42A27DB-BD31-4B8C-83A1-F6EECF244321}">
                <p14:modId xmlns:p14="http://schemas.microsoft.com/office/powerpoint/2010/main" val="90090623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8" name="Rectangle: Rounded Corners 17">
            <a:extLst>
              <a:ext uri="{FF2B5EF4-FFF2-40B4-BE49-F238E27FC236}">
                <a16:creationId xmlns:a16="http://schemas.microsoft.com/office/drawing/2014/main" id="{39523CE0-CFD4-65CB-2BE4-8F1EFDD69430}"/>
              </a:ext>
            </a:extLst>
          </p:cNvPr>
          <p:cNvSpPr/>
          <p:nvPr/>
        </p:nvSpPr>
        <p:spPr>
          <a:xfrm>
            <a:off x="365861" y="1122270"/>
            <a:ext cx="3748435" cy="86119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t>Expectation</a:t>
            </a:r>
            <a:endParaRPr lang="en-GB" sz="3600" dirty="0"/>
          </a:p>
        </p:txBody>
      </p:sp>
    </p:spTree>
    <p:extLst>
      <p:ext uri="{BB962C8B-B14F-4D97-AF65-F5344CB8AC3E}">
        <p14:creationId xmlns:p14="http://schemas.microsoft.com/office/powerpoint/2010/main" val="2059378679"/>
      </p:ext>
    </p:extLst>
  </p:cSld>
  <p:clrMapOvr>
    <a:masterClrMapping/>
  </p:clrMapOvr>
  <p:transition advClick="0"/>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5A2754CC-75F0-2FF2-0679-C0BB104E0107}"/>
              </a:ext>
            </a:extLst>
          </p:cNvPr>
          <p:cNvSpPr>
            <a:spLocks noGrp="1"/>
          </p:cNvSpPr>
          <p:nvPr>
            <p:ph idx="1"/>
          </p:nvPr>
        </p:nvSpPr>
        <p:spPr>
          <a:xfrm>
            <a:off x="702453" y="369393"/>
            <a:ext cx="11251359" cy="5837627"/>
          </a:xfrm>
        </p:spPr>
        <p:txBody>
          <a:bodyPr>
            <a:normAutofit/>
          </a:bodyPr>
          <a:lstStyle/>
          <a:p>
            <a:pPr algn="ctr" eaLnBrk="1" hangingPunct="1">
              <a:buFont typeface="Wingdings 2" panose="05020102010507070707" pitchFamily="18" charset="2"/>
              <a:buNone/>
            </a:pPr>
            <a:r>
              <a:rPr lang="de-DE" altLang="en-GB" sz="3200" dirty="0">
                <a:latin typeface="Arial" panose="020B0604020202020204" pitchFamily="34" charset="0"/>
                <a:cs typeface="Arial" panose="020B0604020202020204" pitchFamily="34" charset="0"/>
              </a:rPr>
              <a:t>LCDB 7011 Quantitative Research Methods</a:t>
            </a:r>
          </a:p>
          <a:p>
            <a:pPr algn="ctr" eaLnBrk="1" hangingPunct="1">
              <a:buFont typeface="Wingdings 2" panose="05020102010507070707" pitchFamily="18" charset="2"/>
              <a:buNone/>
            </a:pPr>
            <a:endParaRPr lang="de-DE" altLang="en-GB" sz="800" dirty="0">
              <a:latin typeface="Arial" panose="020B0604020202020204" pitchFamily="34" charset="0"/>
              <a:cs typeface="Arial" panose="020B0604020202020204" pitchFamily="34" charset="0"/>
            </a:endParaRPr>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en-GB" altLang="en-GB" dirty="0"/>
          </a:p>
        </p:txBody>
      </p:sp>
      <p:graphicFrame>
        <p:nvGraphicFramePr>
          <p:cNvPr id="2" name="Table 1">
            <a:extLst>
              <a:ext uri="{FF2B5EF4-FFF2-40B4-BE49-F238E27FC236}">
                <a16:creationId xmlns:a16="http://schemas.microsoft.com/office/drawing/2014/main" id="{D7228C96-3273-588A-7ECB-1E59FC7AD22D}"/>
              </a:ext>
            </a:extLst>
          </p:cNvPr>
          <p:cNvGraphicFramePr>
            <a:graphicFrameLocks noGrp="1"/>
          </p:cNvGraphicFramePr>
          <p:nvPr>
            <p:extLst>
              <p:ext uri="{D42A27DB-BD31-4B8C-83A1-F6EECF244321}">
                <p14:modId xmlns:p14="http://schemas.microsoft.com/office/powerpoint/2010/main" val="1629901621"/>
              </p:ext>
            </p:extLst>
          </p:nvPr>
        </p:nvGraphicFramePr>
        <p:xfrm>
          <a:off x="793843" y="888375"/>
          <a:ext cx="10206251" cy="4593818"/>
        </p:xfrm>
        <a:graphic>
          <a:graphicData uri="http://schemas.openxmlformats.org/drawingml/2006/table">
            <a:tbl>
              <a:tblPr firstRow="1" bandRow="1">
                <a:tableStyleId>{5C22544A-7EE6-4342-B048-85BDC9FD1C3A}</a:tableStyleId>
              </a:tblPr>
              <a:tblGrid>
                <a:gridCol w="2747750">
                  <a:extLst>
                    <a:ext uri="{9D8B030D-6E8A-4147-A177-3AD203B41FA5}">
                      <a16:colId xmlns:a16="http://schemas.microsoft.com/office/drawing/2014/main" val="3480424728"/>
                    </a:ext>
                  </a:extLst>
                </a:gridCol>
                <a:gridCol w="7458501">
                  <a:extLst>
                    <a:ext uri="{9D8B030D-6E8A-4147-A177-3AD203B41FA5}">
                      <a16:colId xmlns:a16="http://schemas.microsoft.com/office/drawing/2014/main" val="2765575072"/>
                    </a:ext>
                  </a:extLst>
                </a:gridCol>
              </a:tblGrid>
              <a:tr h="828457">
                <a:tc>
                  <a:txBody>
                    <a:bodyPr/>
                    <a:lstStyle/>
                    <a:p>
                      <a:r>
                        <a:rPr lang="en-US" sz="3200" dirty="0"/>
                        <a:t>Items </a:t>
                      </a:r>
                      <a:endParaRPr lang="en-GB" sz="3200" dirty="0"/>
                    </a:p>
                  </a:txBody>
                  <a:tcPr/>
                </a:tc>
                <a:tc>
                  <a:txBody>
                    <a:bodyPr/>
                    <a:lstStyle/>
                    <a:p>
                      <a:r>
                        <a:rPr lang="en-US" sz="3200" dirty="0"/>
                        <a:t>Description</a:t>
                      </a:r>
                      <a:endParaRPr lang="en-GB" sz="3200" dirty="0"/>
                    </a:p>
                  </a:txBody>
                  <a:tcPr/>
                </a:tc>
                <a:extLst>
                  <a:ext uri="{0D108BD9-81ED-4DB2-BD59-A6C34878D82A}">
                    <a16:rowId xmlns:a16="http://schemas.microsoft.com/office/drawing/2014/main" val="2711632701"/>
                  </a:ext>
                </a:extLst>
              </a:tr>
              <a:tr h="896715">
                <a:tc>
                  <a:txBody>
                    <a:bodyPr/>
                    <a:lstStyle/>
                    <a:p>
                      <a:r>
                        <a:rPr lang="en-US" sz="3200" dirty="0"/>
                        <a:t>Period </a:t>
                      </a:r>
                      <a:endParaRPr lang="en-GB" sz="3200" dirty="0"/>
                    </a:p>
                  </a:txBody>
                  <a:tcPr/>
                </a:tc>
                <a:tc>
                  <a:txBody>
                    <a:bodyPr/>
                    <a:lstStyle/>
                    <a:p>
                      <a:r>
                        <a:rPr lang="en-US" sz="3200" dirty="0"/>
                        <a:t>4 Feb –  13 May 2026 (Every Wed)</a:t>
                      </a:r>
                    </a:p>
                  </a:txBody>
                  <a:tcPr/>
                </a:tc>
                <a:extLst>
                  <a:ext uri="{0D108BD9-81ED-4DB2-BD59-A6C34878D82A}">
                    <a16:rowId xmlns:a16="http://schemas.microsoft.com/office/drawing/2014/main" val="373159102"/>
                  </a:ext>
                </a:extLst>
              </a:tr>
              <a:tr h="839963">
                <a:tc>
                  <a:txBody>
                    <a:bodyPr/>
                    <a:lstStyle/>
                    <a:p>
                      <a:r>
                        <a:rPr lang="en-US" sz="3200" dirty="0"/>
                        <a:t>No. of sessions </a:t>
                      </a:r>
                      <a:endParaRPr lang="en-GB" sz="3200" dirty="0"/>
                    </a:p>
                  </a:txBody>
                  <a:tcPr/>
                </a:tc>
                <a:tc>
                  <a:txBody>
                    <a:bodyPr/>
                    <a:lstStyle/>
                    <a:p>
                      <a:r>
                        <a:rPr lang="en-US" sz="3200" dirty="0"/>
                        <a:t>12 (</a:t>
                      </a:r>
                      <a:r>
                        <a:rPr lang="en-GB" sz="3600" kern="1200" dirty="0">
                          <a:solidFill>
                            <a:schemeClr val="dk1"/>
                          </a:solidFill>
                          <a:effectLst/>
                          <a:latin typeface="+mn-lt"/>
                          <a:ea typeface="+mn-ea"/>
                          <a:cs typeface="+mn-cs"/>
                        </a:rPr>
                        <a:t>Feb 4, 11, 18, 25; Mar 4, 11, 18, 25; Apr 22, 29; May 6, 13)</a:t>
                      </a:r>
                      <a:endParaRPr lang="en-GB" sz="3600" dirty="0"/>
                    </a:p>
                  </a:txBody>
                  <a:tcPr/>
                </a:tc>
                <a:extLst>
                  <a:ext uri="{0D108BD9-81ED-4DB2-BD59-A6C34878D82A}">
                    <a16:rowId xmlns:a16="http://schemas.microsoft.com/office/drawing/2014/main" val="1819080465"/>
                  </a:ext>
                </a:extLst>
              </a:tr>
              <a:tr h="839963">
                <a:tc>
                  <a:txBody>
                    <a:bodyPr/>
                    <a:lstStyle/>
                    <a:p>
                      <a:r>
                        <a:rPr lang="en-US" sz="3200" dirty="0"/>
                        <a:t>Time</a:t>
                      </a:r>
                      <a:endParaRPr lang="en-GB" sz="3200" dirty="0"/>
                    </a:p>
                  </a:txBody>
                  <a:tcPr/>
                </a:tc>
                <a:tc>
                  <a:txBody>
                    <a:bodyPr/>
                    <a:lstStyle/>
                    <a:p>
                      <a:r>
                        <a:rPr lang="en-US" sz="3200" dirty="0"/>
                        <a:t>9:00 am – 2:00 pm </a:t>
                      </a:r>
                      <a:endParaRPr lang="en-GB" sz="3200" dirty="0"/>
                    </a:p>
                  </a:txBody>
                  <a:tcPr/>
                </a:tc>
                <a:extLst>
                  <a:ext uri="{0D108BD9-81ED-4DB2-BD59-A6C34878D82A}">
                    <a16:rowId xmlns:a16="http://schemas.microsoft.com/office/drawing/2014/main" val="2823053786"/>
                  </a:ext>
                </a:extLst>
              </a:tr>
              <a:tr h="839963">
                <a:tc>
                  <a:txBody>
                    <a:bodyPr/>
                    <a:lstStyle/>
                    <a:p>
                      <a:r>
                        <a:rPr lang="en-US" sz="3200" dirty="0"/>
                        <a:t>Venue </a:t>
                      </a:r>
                      <a:endParaRPr lang="en-GB" sz="3200" dirty="0"/>
                    </a:p>
                  </a:txBody>
                  <a:tcPr/>
                </a:tc>
                <a:tc>
                  <a:txBody>
                    <a:bodyPr/>
                    <a:lstStyle/>
                    <a:p>
                      <a:r>
                        <a:rPr lang="en-US" sz="3200" dirty="0"/>
                        <a:t>Suite 112, IQ Building </a:t>
                      </a:r>
                      <a:endParaRPr lang="en-GB" sz="3200" dirty="0"/>
                    </a:p>
                  </a:txBody>
                  <a:tcPr/>
                </a:tc>
                <a:extLst>
                  <a:ext uri="{0D108BD9-81ED-4DB2-BD59-A6C34878D82A}">
                    <a16:rowId xmlns:a16="http://schemas.microsoft.com/office/drawing/2014/main" val="3526375878"/>
                  </a:ext>
                </a:extLst>
              </a:tr>
            </a:tbl>
          </a:graphicData>
        </a:graphic>
      </p:graphicFrame>
      <p:grpSp>
        <p:nvGrpSpPr>
          <p:cNvPr id="3" name="Group 2">
            <a:extLst>
              <a:ext uri="{FF2B5EF4-FFF2-40B4-BE49-F238E27FC236}">
                <a16:creationId xmlns:a16="http://schemas.microsoft.com/office/drawing/2014/main" id="{2D110BD2-F366-A5CD-CFAF-54DC001CA83C}"/>
              </a:ext>
            </a:extLst>
          </p:cNvPr>
          <p:cNvGrpSpPr/>
          <p:nvPr/>
        </p:nvGrpSpPr>
        <p:grpSpPr>
          <a:xfrm>
            <a:off x="0" y="5910294"/>
            <a:ext cx="12192000" cy="947706"/>
            <a:chOff x="0" y="5910294"/>
            <a:chExt cx="12192000" cy="947706"/>
          </a:xfrm>
        </p:grpSpPr>
        <p:grpSp>
          <p:nvGrpSpPr>
            <p:cNvPr id="4" name="Group 3">
              <a:extLst>
                <a:ext uri="{FF2B5EF4-FFF2-40B4-BE49-F238E27FC236}">
                  <a16:creationId xmlns:a16="http://schemas.microsoft.com/office/drawing/2014/main" id="{88C4472B-5912-D9C4-CAD0-7E146BE902B2}"/>
                </a:ext>
              </a:extLst>
            </p:cNvPr>
            <p:cNvGrpSpPr/>
            <p:nvPr/>
          </p:nvGrpSpPr>
          <p:grpSpPr>
            <a:xfrm>
              <a:off x="5152445" y="5910294"/>
              <a:ext cx="7039555" cy="947706"/>
              <a:chOff x="5152445" y="5828338"/>
              <a:chExt cx="7039555" cy="1029662"/>
            </a:xfrm>
          </p:grpSpPr>
          <p:pic>
            <p:nvPicPr>
              <p:cNvPr id="6" name="Picture 5">
                <a:extLst>
                  <a:ext uri="{FF2B5EF4-FFF2-40B4-BE49-F238E27FC236}">
                    <a16:creationId xmlns:a16="http://schemas.microsoft.com/office/drawing/2014/main" id="{3F68DE58-9758-D8D1-2CE3-127F7FDB2863}"/>
                  </a:ext>
                </a:extLst>
              </p:cNvPr>
              <p:cNvPicPr>
                <a:picLocks noChangeAspect="1"/>
              </p:cNvPicPr>
              <p:nvPr/>
            </p:nvPicPr>
            <p:blipFill rotWithShape="1">
              <a:blip r:embed="rId2"/>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7FCD521A-95B4-FF00-4C93-3534F2014EAA}"/>
                  </a:ext>
                </a:extLst>
              </p:cNvPr>
              <p:cNvPicPr>
                <a:picLocks noChangeAspect="1"/>
              </p:cNvPicPr>
              <p:nvPr/>
            </p:nvPicPr>
            <p:blipFill rotWithShape="1">
              <a:blip r:embed="rId3"/>
              <a:srcRect l="40286" t="48724" r="8390" b="19509"/>
              <a:stretch/>
            </p:blipFill>
            <p:spPr>
              <a:xfrm>
                <a:off x="5152445" y="5828338"/>
                <a:ext cx="4319407" cy="1029662"/>
              </a:xfrm>
              <a:prstGeom prst="rect">
                <a:avLst/>
              </a:prstGeom>
            </p:spPr>
          </p:pic>
        </p:grpSp>
        <p:pic>
          <p:nvPicPr>
            <p:cNvPr id="5" name="Picture 4">
              <a:extLst>
                <a:ext uri="{FF2B5EF4-FFF2-40B4-BE49-F238E27FC236}">
                  <a16:creationId xmlns:a16="http://schemas.microsoft.com/office/drawing/2014/main" id="{ABD67104-A594-60BB-3594-FEA3136684CB}"/>
                </a:ext>
              </a:extLst>
            </p:cNvPr>
            <p:cNvPicPr>
              <a:picLocks noChangeAspect="1"/>
            </p:cNvPicPr>
            <p:nvPr/>
          </p:nvPicPr>
          <p:blipFill rotWithShape="1">
            <a:blip r:embed="rId4"/>
            <a:srcRect l="44460" t="53448" r="30342" b="33142"/>
            <a:stretch/>
          </p:blipFill>
          <p:spPr>
            <a:xfrm>
              <a:off x="0" y="5910294"/>
              <a:ext cx="5263763" cy="947706"/>
            </a:xfrm>
            <a:prstGeom prst="rect">
              <a:avLst/>
            </a:prstGeom>
          </p:spPr>
        </p:pic>
      </p:grpSp>
    </p:spTree>
    <p:extLst>
      <p:ext uri="{BB962C8B-B14F-4D97-AF65-F5344CB8AC3E}">
        <p14:creationId xmlns:p14="http://schemas.microsoft.com/office/powerpoint/2010/main" val="2564726119"/>
      </p:ext>
    </p:extLst>
  </p:cSld>
  <p:clrMapOvr>
    <a:masterClrMapping/>
  </p:clrMapOvr>
  <p:transition advClick="0"/>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68834" y="293131"/>
            <a:ext cx="10978430" cy="584935"/>
          </a:xfrm>
          <a:solidFill>
            <a:schemeClr val="bg1"/>
          </a:solidFill>
        </p:spPr>
        <p:txBody>
          <a:bodyPr>
            <a:normAutofit fontScale="90000"/>
          </a:bodyPr>
          <a:lstStyle/>
          <a:p>
            <a:pPr marL="0" marR="0" algn="just" fontAlgn="base" hangingPunct="0">
              <a:spcBef>
                <a:spcPts val="0"/>
              </a:spcBef>
              <a:spcAft>
                <a:spcPts val="0"/>
              </a:spcAft>
            </a:pPr>
            <a:r>
              <a:rPr lang="en-GB" sz="36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dirty="0">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292276DA-DAA7-054F-F844-9C6FE676EA3A}"/>
              </a:ext>
            </a:extLst>
          </p:cNvPr>
          <p:cNvGrpSpPr/>
          <p:nvPr/>
        </p:nvGrpSpPr>
        <p:grpSpPr>
          <a:xfrm>
            <a:off x="0" y="5910294"/>
            <a:ext cx="12192000" cy="947706"/>
            <a:chOff x="0" y="5910294"/>
            <a:chExt cx="12192000" cy="947706"/>
          </a:xfrm>
        </p:grpSpPr>
        <p:grpSp>
          <p:nvGrpSpPr>
            <p:cNvPr id="3" name="Group 2">
              <a:extLst>
                <a:ext uri="{FF2B5EF4-FFF2-40B4-BE49-F238E27FC236}">
                  <a16:creationId xmlns:a16="http://schemas.microsoft.com/office/drawing/2014/main" id="{AF5510E6-616C-0E19-D0A6-A3A7C9598AE0}"/>
                </a:ext>
              </a:extLst>
            </p:cNvPr>
            <p:cNvGrpSpPr/>
            <p:nvPr/>
          </p:nvGrpSpPr>
          <p:grpSpPr>
            <a:xfrm>
              <a:off x="5152445" y="5910294"/>
              <a:ext cx="7039555" cy="947706"/>
              <a:chOff x="5152445" y="5828338"/>
              <a:chExt cx="7039555" cy="1029662"/>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2"/>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3"/>
              <a:srcRect l="40286" t="48724" r="8390" b="19509"/>
              <a:stretch/>
            </p:blipFill>
            <p:spPr>
              <a:xfrm>
                <a:off x="5152445" y="5828338"/>
                <a:ext cx="4319407" cy="1029662"/>
              </a:xfrm>
              <a:prstGeom prst="rect">
                <a:avLst/>
              </a:prstGeom>
            </p:spPr>
          </p:pic>
        </p:grpSp>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4"/>
            <a:srcRect l="44460" t="53448" r="30342" b="33142"/>
            <a:stretch/>
          </p:blipFill>
          <p:spPr>
            <a:xfrm>
              <a:off x="0" y="5910294"/>
              <a:ext cx="5263763" cy="947706"/>
            </a:xfrm>
            <a:prstGeom prst="rect">
              <a:avLst/>
            </a:prstGeom>
          </p:spPr>
        </p:pic>
      </p:grpSp>
      <p:sp>
        <p:nvSpPr>
          <p:cNvPr id="5" name="Subtitle 4">
            <a:extLst>
              <a:ext uri="{FF2B5EF4-FFF2-40B4-BE49-F238E27FC236}">
                <a16:creationId xmlns:a16="http://schemas.microsoft.com/office/drawing/2014/main" id="{668B076C-A62B-2F5C-00D0-E394F4100666}"/>
              </a:ext>
            </a:extLst>
          </p:cNvPr>
          <p:cNvSpPr>
            <a:spLocks noGrp="1"/>
          </p:cNvSpPr>
          <p:nvPr>
            <p:ph type="subTitle" idx="1"/>
          </p:nvPr>
        </p:nvSpPr>
        <p:spPr>
          <a:xfrm>
            <a:off x="879894" y="1029662"/>
            <a:ext cx="10359354" cy="4813296"/>
          </a:xfrm>
        </p:spPr>
        <p:txBody>
          <a:bodyPr>
            <a:normAutofit fontScale="85000" lnSpcReduction="20000"/>
          </a:bodyPr>
          <a:lstStyle/>
          <a:p>
            <a:pPr marL="342900" marR="0" lvl="0" indent="-342900" algn="just" rtl="0" fontAlgn="base" hangingPunct="0">
              <a:lnSpc>
                <a:spcPct val="107000"/>
              </a:lnSpc>
              <a:spcBef>
                <a:spcPts val="0"/>
              </a:spcBef>
              <a:spcAft>
                <a:spcPts val="8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critically assess the appropriate contexts for using quantitative research techniques, the philosophical underpinnings, strengths and limitations of quantitative research;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develop a detained understanding of applicable techniques for research and advanced academic enquiry;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select from, and implement, a range of quantitative analysis techniques in order to address a particular research question;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understand and critically evaluate quantitative research papers in the student’s subject area of interest.</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a:lnSpc>
                <a:spcPct val="107000"/>
              </a:lnSpc>
              <a:spcBef>
                <a:spcPts val="0"/>
              </a:spcBef>
              <a:spcAft>
                <a:spcPts val="0"/>
              </a:spcAft>
              <a:buFont typeface="Symbol" panose="05050102010706020507" pitchFamily="18" charset="2"/>
              <a:buChar char=""/>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assess the contexts for quantitative / qualitative empirical evidence and give a meaning to the data in / with an epistemological perspective.</a:t>
            </a: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a:lnSpc>
                <a:spcPct val="107000"/>
              </a:lnSpc>
              <a:spcBef>
                <a:spcPts val="0"/>
              </a:spcBef>
              <a:spcAft>
                <a:spcPts val="0"/>
              </a:spcAft>
              <a:buFont typeface="Symbol" panose="05050102010706020507" pitchFamily="18" charset="2"/>
              <a:buChar char=""/>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explore ways to further analyse data through mechanical / abstraction / coding with further analytical aids and the use of software to facilitate data analysis.</a:t>
            </a: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118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D302-7614-4728-8392-5C806DECA160}"/>
              </a:ext>
            </a:extLst>
          </p:cNvPr>
          <p:cNvSpPr>
            <a:spLocks noGrp="1"/>
          </p:cNvSpPr>
          <p:nvPr>
            <p:ph type="title"/>
          </p:nvPr>
        </p:nvSpPr>
        <p:spPr>
          <a:xfrm>
            <a:off x="838200" y="365125"/>
            <a:ext cx="3518647" cy="1325563"/>
          </a:xfrm>
        </p:spPr>
        <p:txBody>
          <a:bodyPr/>
          <a:lstStyle/>
          <a:p>
            <a:pPr>
              <a:defRPr/>
            </a:pPr>
            <a:r>
              <a:rPr lang="en-GB" dirty="0"/>
              <a:t>Assessment </a:t>
            </a:r>
          </a:p>
        </p:txBody>
      </p:sp>
      <p:pic>
        <p:nvPicPr>
          <p:cNvPr id="3" name="Picture 2">
            <a:extLst>
              <a:ext uri="{FF2B5EF4-FFF2-40B4-BE49-F238E27FC236}">
                <a16:creationId xmlns:a16="http://schemas.microsoft.com/office/drawing/2014/main" id="{D18543DA-AE89-FEEF-A8B9-3D63D910970C}"/>
              </a:ext>
            </a:extLst>
          </p:cNvPr>
          <p:cNvPicPr>
            <a:picLocks noChangeAspect="1"/>
          </p:cNvPicPr>
          <p:nvPr/>
        </p:nvPicPr>
        <p:blipFill rotWithShape="1">
          <a:blip r:embed="rId2"/>
          <a:srcRect l="35783" t="36155" r="37774" b="45189"/>
          <a:stretch/>
        </p:blipFill>
        <p:spPr>
          <a:xfrm>
            <a:off x="9471853" y="5871946"/>
            <a:ext cx="2720147" cy="986053"/>
          </a:xfrm>
          <a:prstGeom prst="rect">
            <a:avLst/>
          </a:prstGeom>
        </p:spPr>
      </p:pic>
      <p:pic>
        <p:nvPicPr>
          <p:cNvPr id="4" name="Picture 3">
            <a:extLst>
              <a:ext uri="{FF2B5EF4-FFF2-40B4-BE49-F238E27FC236}">
                <a16:creationId xmlns:a16="http://schemas.microsoft.com/office/drawing/2014/main" id="{BD79F139-2561-2A72-38BF-83B02982BC86}"/>
              </a:ext>
            </a:extLst>
          </p:cNvPr>
          <p:cNvPicPr>
            <a:picLocks noChangeAspect="1"/>
          </p:cNvPicPr>
          <p:nvPr/>
        </p:nvPicPr>
        <p:blipFill rotWithShape="1">
          <a:blip r:embed="rId3"/>
          <a:srcRect l="40286" t="48724" r="8390" b="19509"/>
          <a:stretch/>
        </p:blipFill>
        <p:spPr>
          <a:xfrm>
            <a:off x="5152445" y="5871948"/>
            <a:ext cx="4319407" cy="986052"/>
          </a:xfrm>
          <a:prstGeom prst="rect">
            <a:avLst/>
          </a:prstGeom>
        </p:spPr>
      </p:pic>
      <p:pic>
        <p:nvPicPr>
          <p:cNvPr id="5" name="Picture 4">
            <a:extLst>
              <a:ext uri="{FF2B5EF4-FFF2-40B4-BE49-F238E27FC236}">
                <a16:creationId xmlns:a16="http://schemas.microsoft.com/office/drawing/2014/main" id="{FB17A38E-1C52-50AE-9F4A-341AAF85C298}"/>
              </a:ext>
            </a:extLst>
          </p:cNvPr>
          <p:cNvPicPr>
            <a:picLocks noChangeAspect="1"/>
          </p:cNvPicPr>
          <p:nvPr/>
        </p:nvPicPr>
        <p:blipFill rotWithShape="1">
          <a:blip r:embed="rId4"/>
          <a:srcRect l="44460" t="53448" r="30342" b="33142"/>
          <a:stretch/>
        </p:blipFill>
        <p:spPr>
          <a:xfrm>
            <a:off x="0" y="5871949"/>
            <a:ext cx="5263763" cy="986051"/>
          </a:xfrm>
          <a:prstGeom prst="rect">
            <a:avLst/>
          </a:prstGeom>
        </p:spPr>
      </p:pic>
      <p:sp>
        <p:nvSpPr>
          <p:cNvPr id="15" name="Content Placeholder 14">
            <a:extLst>
              <a:ext uri="{FF2B5EF4-FFF2-40B4-BE49-F238E27FC236}">
                <a16:creationId xmlns:a16="http://schemas.microsoft.com/office/drawing/2014/main" id="{E3F3FD21-99E9-992F-153E-528BFFB147FC}"/>
              </a:ext>
            </a:extLst>
          </p:cNvPr>
          <p:cNvSpPr>
            <a:spLocks noGrp="1"/>
          </p:cNvSpPr>
          <p:nvPr>
            <p:ph idx="1"/>
          </p:nvPr>
        </p:nvSpPr>
        <p:spPr>
          <a:xfrm>
            <a:off x="562992" y="1484469"/>
            <a:ext cx="3793855" cy="2760981"/>
          </a:xfrm>
        </p:spPr>
        <p:txBody>
          <a:bodyPr>
            <a:normAutofit/>
          </a:bodyPr>
          <a:lstStyle/>
          <a:p>
            <a:endParaRPr lang="en-US" dirty="0"/>
          </a:p>
          <a:p>
            <a:pPr marL="0" indent="0">
              <a:buNone/>
            </a:pPr>
            <a:r>
              <a:rPr lang="en-US" b="1" dirty="0">
                <a:solidFill>
                  <a:srgbClr val="7030A0"/>
                </a:solidFill>
              </a:rPr>
              <a:t>One Assignment (100%)</a:t>
            </a:r>
          </a:p>
          <a:p>
            <a:pPr marL="0" indent="0">
              <a:buNone/>
            </a:pPr>
            <a:endParaRPr lang="en-US" dirty="0"/>
          </a:p>
          <a:p>
            <a:r>
              <a:rPr lang="en-US" dirty="0"/>
              <a:t>Refer to your Module handbook for details.</a:t>
            </a:r>
            <a:endParaRPr lang="en-GB" dirty="0"/>
          </a:p>
        </p:txBody>
      </p:sp>
      <p:sp>
        <p:nvSpPr>
          <p:cNvPr id="8" name="Rectangle: Rounded Corners 7">
            <a:extLst>
              <a:ext uri="{FF2B5EF4-FFF2-40B4-BE49-F238E27FC236}">
                <a16:creationId xmlns:a16="http://schemas.microsoft.com/office/drawing/2014/main" id="{A27FA415-A664-1025-41FE-AE2A2B76B05E}"/>
              </a:ext>
            </a:extLst>
          </p:cNvPr>
          <p:cNvSpPr/>
          <p:nvPr/>
        </p:nvSpPr>
        <p:spPr>
          <a:xfrm>
            <a:off x="561600" y="3972743"/>
            <a:ext cx="3518647" cy="180026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26 May 2026</a:t>
            </a:r>
            <a:endParaRPr lang="en-GB" sz="3200" dirty="0">
              <a:solidFill>
                <a:schemeClr val="tx1"/>
              </a:solidFill>
            </a:endParaRPr>
          </a:p>
        </p:txBody>
      </p:sp>
      <p:pic>
        <p:nvPicPr>
          <p:cNvPr id="10" name="Picture 9">
            <a:extLst>
              <a:ext uri="{FF2B5EF4-FFF2-40B4-BE49-F238E27FC236}">
                <a16:creationId xmlns:a16="http://schemas.microsoft.com/office/drawing/2014/main" id="{1E51283B-5425-19B5-C2F3-59E9C62C5B59}"/>
              </a:ext>
            </a:extLst>
          </p:cNvPr>
          <p:cNvPicPr>
            <a:picLocks noChangeAspect="1"/>
          </p:cNvPicPr>
          <p:nvPr/>
        </p:nvPicPr>
        <p:blipFill>
          <a:blip r:embed="rId5"/>
          <a:srcRect l="4370" r="2420"/>
          <a:stretch>
            <a:fillRect/>
          </a:stretch>
        </p:blipFill>
        <p:spPr>
          <a:xfrm>
            <a:off x="4225413" y="1143231"/>
            <a:ext cx="7765026" cy="39154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2004252" y="363348"/>
            <a:ext cx="7467600" cy="922114"/>
          </a:xfrm>
        </p:spPr>
        <p:txBody>
          <a:bodyPr/>
          <a:lstStyle/>
          <a:p>
            <a:pPr>
              <a:defRPr/>
            </a:pPr>
            <a:r>
              <a:rPr lang="en-US" dirty="0"/>
              <a:t>Quantitative Research Methods</a:t>
            </a:r>
            <a:endParaRPr lang="en-GB"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pic>
        <p:nvPicPr>
          <p:cNvPr id="7" name="Picture 6">
            <a:extLst>
              <a:ext uri="{FF2B5EF4-FFF2-40B4-BE49-F238E27FC236}">
                <a16:creationId xmlns:a16="http://schemas.microsoft.com/office/drawing/2014/main" id="{A6503791-5C4D-85D3-F4CE-E8E3A47E5AA1}"/>
              </a:ext>
            </a:extLst>
          </p:cNvPr>
          <p:cNvPicPr>
            <a:picLocks noChangeAspect="1"/>
          </p:cNvPicPr>
          <p:nvPr/>
        </p:nvPicPr>
        <p:blipFill>
          <a:blip r:embed="rId5"/>
          <a:stretch>
            <a:fillRect/>
          </a:stretch>
        </p:blipFill>
        <p:spPr>
          <a:xfrm>
            <a:off x="8833799" y="1934101"/>
            <a:ext cx="3079089" cy="3079089"/>
          </a:xfrm>
          <a:prstGeom prst="rect">
            <a:avLst/>
          </a:prstGeom>
        </p:spPr>
      </p:pic>
      <p:pic>
        <p:nvPicPr>
          <p:cNvPr id="8" name="Picture 7">
            <a:extLst>
              <a:ext uri="{FF2B5EF4-FFF2-40B4-BE49-F238E27FC236}">
                <a16:creationId xmlns:a16="http://schemas.microsoft.com/office/drawing/2014/main" id="{C691B2E1-2444-9E88-D4C6-89840E5D23AF}"/>
              </a:ext>
            </a:extLst>
          </p:cNvPr>
          <p:cNvPicPr>
            <a:picLocks noChangeAspect="1"/>
          </p:cNvPicPr>
          <p:nvPr/>
        </p:nvPicPr>
        <p:blipFill>
          <a:blip r:embed="rId6"/>
          <a:stretch>
            <a:fillRect/>
          </a:stretch>
        </p:blipFill>
        <p:spPr>
          <a:xfrm>
            <a:off x="632429" y="1492912"/>
            <a:ext cx="3355713" cy="3355713"/>
          </a:xfrm>
          <a:prstGeom prst="rect">
            <a:avLst/>
          </a:prstGeom>
        </p:spPr>
      </p:pic>
      <p:sp>
        <p:nvSpPr>
          <p:cNvPr id="10" name="Rectangle: Rounded Corners 9">
            <a:extLst>
              <a:ext uri="{FF2B5EF4-FFF2-40B4-BE49-F238E27FC236}">
                <a16:creationId xmlns:a16="http://schemas.microsoft.com/office/drawing/2014/main" id="{BE31AD54-9CAC-D948-E069-FABF47D1AE7C}"/>
              </a:ext>
            </a:extLst>
          </p:cNvPr>
          <p:cNvSpPr/>
          <p:nvPr/>
        </p:nvSpPr>
        <p:spPr>
          <a:xfrm>
            <a:off x="3888120" y="4886986"/>
            <a:ext cx="5824497" cy="92211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solidFill>
                  <a:srgbClr val="7030A0"/>
                </a:solidFill>
              </a:rPr>
              <a:t>Your Thought(s)?</a:t>
            </a:r>
            <a:endParaRPr lang="en-GB" sz="4000" dirty="0">
              <a:solidFill>
                <a:srgbClr val="7030A0"/>
              </a:solidFill>
            </a:endParaRPr>
          </a:p>
        </p:txBody>
      </p:sp>
      <p:pic>
        <p:nvPicPr>
          <p:cNvPr id="3" name="Picture 2">
            <a:extLst>
              <a:ext uri="{FF2B5EF4-FFF2-40B4-BE49-F238E27FC236}">
                <a16:creationId xmlns:a16="http://schemas.microsoft.com/office/drawing/2014/main" id="{9C0A1E28-251D-4BB9-2F9A-26B374E69748}"/>
              </a:ext>
            </a:extLst>
          </p:cNvPr>
          <p:cNvPicPr>
            <a:picLocks noChangeAspect="1"/>
          </p:cNvPicPr>
          <p:nvPr/>
        </p:nvPicPr>
        <p:blipFill>
          <a:blip r:embed="rId7"/>
          <a:stretch>
            <a:fillRect/>
          </a:stretch>
        </p:blipFill>
        <p:spPr>
          <a:xfrm>
            <a:off x="4109417" y="1157712"/>
            <a:ext cx="4026112" cy="4026112"/>
          </a:xfrm>
          <a:prstGeom prst="rect">
            <a:avLst/>
          </a:prstGeom>
        </p:spPr>
      </p:pic>
    </p:spTree>
    <p:extLst>
      <p:ext uri="{BB962C8B-B14F-4D97-AF65-F5344CB8AC3E}">
        <p14:creationId xmlns:p14="http://schemas.microsoft.com/office/powerpoint/2010/main" val="422176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C2879-A576-11BD-3C8B-2F65C96084E1}"/>
              </a:ext>
            </a:extLst>
          </p:cNvPr>
          <p:cNvSpPr>
            <a:spLocks noGrp="1"/>
          </p:cNvSpPr>
          <p:nvPr>
            <p:ph type="title"/>
          </p:nvPr>
        </p:nvSpPr>
        <p:spPr>
          <a:xfrm>
            <a:off x="838200" y="2319286"/>
            <a:ext cx="10515600" cy="1325563"/>
          </a:xfrm>
        </p:spPr>
        <p:txBody>
          <a:bodyPr/>
          <a:lstStyle/>
          <a:p>
            <a:r>
              <a:rPr lang="en-US" dirty="0"/>
              <a:t>Any experiences on Quantitative Research ?</a:t>
            </a:r>
            <a:endParaRPr lang="en-GB" dirty="0"/>
          </a:p>
        </p:txBody>
      </p:sp>
    </p:spTree>
    <p:extLst>
      <p:ext uri="{BB962C8B-B14F-4D97-AF65-F5344CB8AC3E}">
        <p14:creationId xmlns:p14="http://schemas.microsoft.com/office/powerpoint/2010/main" val="1108767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818866" y="363348"/>
            <a:ext cx="10617957" cy="1862095"/>
          </a:xfrm>
        </p:spPr>
        <p:txBody>
          <a:bodyPr>
            <a:normAutofit/>
          </a:bodyPr>
          <a:lstStyle/>
          <a:p>
            <a:pPr>
              <a:defRPr/>
            </a:pPr>
            <a:r>
              <a:rPr lang="en-US" dirty="0"/>
              <a:t>Warm up activity – </a:t>
            </a:r>
            <a:br>
              <a:rPr lang="en-US" dirty="0"/>
            </a:br>
            <a:r>
              <a:rPr lang="en-US" sz="5400" dirty="0"/>
              <a:t>Quantitative Research Methods</a:t>
            </a:r>
            <a:endParaRPr lang="en-GB" sz="5400"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sp>
        <p:nvSpPr>
          <p:cNvPr id="7" name="TextBox 6">
            <a:extLst>
              <a:ext uri="{FF2B5EF4-FFF2-40B4-BE49-F238E27FC236}">
                <a16:creationId xmlns:a16="http://schemas.microsoft.com/office/drawing/2014/main" id="{54044DC3-06DA-F7E9-B0D9-5951763F4B03}"/>
              </a:ext>
            </a:extLst>
          </p:cNvPr>
          <p:cNvSpPr txBox="1"/>
          <p:nvPr/>
        </p:nvSpPr>
        <p:spPr>
          <a:xfrm>
            <a:off x="612406" y="2308751"/>
            <a:ext cx="7958861" cy="2800767"/>
          </a:xfrm>
          <a:prstGeom prst="rect">
            <a:avLst/>
          </a:prstGeom>
          <a:noFill/>
        </p:spPr>
        <p:txBody>
          <a:bodyPr wrap="square">
            <a:spAutoFit/>
          </a:bodyPr>
          <a:lstStyle/>
          <a:p>
            <a:r>
              <a:rPr lang="en-GB" sz="3200" dirty="0"/>
              <a:t>Link to </a:t>
            </a:r>
            <a:r>
              <a:rPr lang="en-GB" sz="3200" dirty="0" err="1"/>
              <a:t>Mentimeter</a:t>
            </a:r>
            <a:r>
              <a:rPr lang="en-GB" sz="3200" dirty="0"/>
              <a:t> </a:t>
            </a:r>
            <a:endParaRPr lang="en-GB" sz="3200" dirty="0">
              <a:hlinkClick r:id="rId5"/>
            </a:endParaRPr>
          </a:p>
          <a:p>
            <a:endParaRPr lang="en-GB" sz="3600" dirty="0">
              <a:hlinkClick r:id="rId6"/>
            </a:endParaRPr>
          </a:p>
          <a:p>
            <a:r>
              <a:rPr lang="en-GB" sz="3600" dirty="0">
                <a:hlinkClick r:id="rId6"/>
              </a:rPr>
              <a:t>https://www.menti.com/al68ph5cyhmq</a:t>
            </a:r>
            <a:endParaRPr lang="en-GB" sz="3600" dirty="0"/>
          </a:p>
          <a:p>
            <a:endParaRPr lang="en-GB" sz="3600" dirty="0"/>
          </a:p>
          <a:p>
            <a:r>
              <a:rPr lang="en-GB" sz="3600" dirty="0" err="1"/>
              <a:t>Mentimeter</a:t>
            </a:r>
            <a:r>
              <a:rPr lang="en-GB" sz="3600" dirty="0"/>
              <a:t> code : 65233450</a:t>
            </a:r>
          </a:p>
        </p:txBody>
      </p:sp>
      <p:pic>
        <p:nvPicPr>
          <p:cNvPr id="8" name="Picture 7">
            <a:extLst>
              <a:ext uri="{FF2B5EF4-FFF2-40B4-BE49-F238E27FC236}">
                <a16:creationId xmlns:a16="http://schemas.microsoft.com/office/drawing/2014/main" id="{DFE3E1EB-1765-31FE-F603-71AA524D67C3}"/>
              </a:ext>
            </a:extLst>
          </p:cNvPr>
          <p:cNvPicPr>
            <a:picLocks noChangeAspect="1"/>
          </p:cNvPicPr>
          <p:nvPr/>
        </p:nvPicPr>
        <p:blipFill>
          <a:blip r:embed="rId7"/>
          <a:stretch>
            <a:fillRect/>
          </a:stretch>
        </p:blipFill>
        <p:spPr>
          <a:xfrm>
            <a:off x="8707744" y="2457455"/>
            <a:ext cx="2967385" cy="2967385"/>
          </a:xfrm>
          <a:prstGeom prst="rect">
            <a:avLst/>
          </a:prstGeom>
        </p:spPr>
      </p:pic>
    </p:spTree>
    <p:extLst>
      <p:ext uri="{BB962C8B-B14F-4D97-AF65-F5344CB8AC3E}">
        <p14:creationId xmlns:p14="http://schemas.microsoft.com/office/powerpoint/2010/main" val="2990506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818866" y="363348"/>
            <a:ext cx="10617957" cy="1862095"/>
          </a:xfrm>
        </p:spPr>
        <p:txBody>
          <a:bodyPr>
            <a:normAutofit/>
          </a:bodyPr>
          <a:lstStyle/>
          <a:p>
            <a:pPr>
              <a:defRPr/>
            </a:pPr>
            <a:r>
              <a:rPr lang="en-US" dirty="0"/>
              <a:t>Warm up activity – </a:t>
            </a:r>
            <a:br>
              <a:rPr lang="en-US" dirty="0"/>
            </a:br>
            <a:r>
              <a:rPr lang="en-US" sz="5400" dirty="0"/>
              <a:t>Make a guess </a:t>
            </a:r>
            <a:endParaRPr lang="en-GB" sz="5400"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sp>
        <p:nvSpPr>
          <p:cNvPr id="7" name="TextBox 6">
            <a:extLst>
              <a:ext uri="{FF2B5EF4-FFF2-40B4-BE49-F238E27FC236}">
                <a16:creationId xmlns:a16="http://schemas.microsoft.com/office/drawing/2014/main" id="{54044DC3-06DA-F7E9-B0D9-5951763F4B03}"/>
              </a:ext>
            </a:extLst>
          </p:cNvPr>
          <p:cNvSpPr txBox="1"/>
          <p:nvPr/>
        </p:nvSpPr>
        <p:spPr>
          <a:xfrm>
            <a:off x="654796" y="2225443"/>
            <a:ext cx="7958861" cy="2800767"/>
          </a:xfrm>
          <a:prstGeom prst="rect">
            <a:avLst/>
          </a:prstGeom>
          <a:noFill/>
        </p:spPr>
        <p:txBody>
          <a:bodyPr wrap="square">
            <a:spAutoFit/>
          </a:bodyPr>
          <a:lstStyle/>
          <a:p>
            <a:r>
              <a:rPr lang="en-GB" sz="3200" dirty="0"/>
              <a:t>Link to </a:t>
            </a:r>
            <a:r>
              <a:rPr lang="en-GB" sz="3200" dirty="0" err="1"/>
              <a:t>Mentimeter</a:t>
            </a:r>
            <a:r>
              <a:rPr lang="en-GB" sz="3200" dirty="0"/>
              <a:t> </a:t>
            </a:r>
            <a:endParaRPr lang="en-GB" sz="3200" dirty="0">
              <a:hlinkClick r:id="rId5"/>
            </a:endParaRPr>
          </a:p>
          <a:p>
            <a:endParaRPr lang="en-GB" sz="3600" dirty="0">
              <a:hlinkClick r:id="rId6"/>
            </a:endParaRPr>
          </a:p>
          <a:p>
            <a:r>
              <a:rPr lang="en-GB" sz="3600" dirty="0">
                <a:hlinkClick r:id="rId7"/>
              </a:rPr>
              <a:t>https://www.menti.com/alzvgqj36nx7</a:t>
            </a:r>
            <a:endParaRPr lang="en-GB" sz="3600" dirty="0"/>
          </a:p>
          <a:p>
            <a:endParaRPr lang="en-GB" sz="3600" dirty="0"/>
          </a:p>
          <a:p>
            <a:r>
              <a:rPr lang="en-GB" sz="3600" dirty="0" err="1"/>
              <a:t>Mentimeter</a:t>
            </a:r>
            <a:r>
              <a:rPr lang="en-GB" sz="3600" dirty="0"/>
              <a:t> code : 28990727</a:t>
            </a:r>
          </a:p>
        </p:txBody>
      </p:sp>
      <p:pic>
        <p:nvPicPr>
          <p:cNvPr id="13" name="Picture 12">
            <a:extLst>
              <a:ext uri="{FF2B5EF4-FFF2-40B4-BE49-F238E27FC236}">
                <a16:creationId xmlns:a16="http://schemas.microsoft.com/office/drawing/2014/main" id="{9DB46C8A-245A-482C-BFC5-D9C632A72504}"/>
              </a:ext>
            </a:extLst>
          </p:cNvPr>
          <p:cNvPicPr>
            <a:picLocks noChangeAspect="1"/>
          </p:cNvPicPr>
          <p:nvPr/>
        </p:nvPicPr>
        <p:blipFill rotWithShape="1">
          <a:blip r:embed="rId8"/>
          <a:srcRect l="14793" t="51653" r="75347" b="33893"/>
          <a:stretch/>
        </p:blipFill>
        <p:spPr>
          <a:xfrm>
            <a:off x="8521559" y="2001538"/>
            <a:ext cx="3202139" cy="3129364"/>
          </a:xfrm>
          <a:prstGeom prst="rect">
            <a:avLst/>
          </a:prstGeom>
        </p:spPr>
      </p:pic>
    </p:spTree>
    <p:extLst>
      <p:ext uri="{BB962C8B-B14F-4D97-AF65-F5344CB8AC3E}">
        <p14:creationId xmlns:p14="http://schemas.microsoft.com/office/powerpoint/2010/main" val="3279949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EBAFA-8CA0-47AD-A513-BD9D917C3959}"/>
              </a:ext>
            </a:extLst>
          </p:cNvPr>
          <p:cNvSpPr>
            <a:spLocks noGrp="1"/>
          </p:cNvSpPr>
          <p:nvPr>
            <p:ph type="title"/>
          </p:nvPr>
        </p:nvSpPr>
        <p:spPr>
          <a:xfrm>
            <a:off x="589560" y="856180"/>
            <a:ext cx="4560584" cy="1128068"/>
          </a:xfrm>
        </p:spPr>
        <p:txBody>
          <a:bodyPr anchor="ctr">
            <a:normAutofit/>
          </a:bodyPr>
          <a:lstStyle/>
          <a:p>
            <a:r>
              <a:rPr lang="en-GB" sz="3700"/>
              <a:t>Introductory discussion</a:t>
            </a:r>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B91671-4F78-4428-AF43-4DFB51442CE0}"/>
              </a:ext>
            </a:extLst>
          </p:cNvPr>
          <p:cNvSpPr>
            <a:spLocks noGrp="1"/>
          </p:cNvSpPr>
          <p:nvPr>
            <p:ph sz="quarter" idx="1"/>
          </p:nvPr>
        </p:nvSpPr>
        <p:spPr>
          <a:xfrm>
            <a:off x="590719" y="2330505"/>
            <a:ext cx="4559425" cy="3979585"/>
          </a:xfrm>
        </p:spPr>
        <p:txBody>
          <a:bodyPr anchor="ctr">
            <a:normAutofit/>
          </a:bodyPr>
          <a:lstStyle/>
          <a:p>
            <a:r>
              <a:rPr lang="en-US" dirty="0"/>
              <a:t>Data Usage in Daily Life by CISCO (2:17 mins)</a:t>
            </a:r>
            <a:endParaRPr lang="en-US" dirty="0">
              <a:hlinkClick r:id="rId2"/>
            </a:endParaRPr>
          </a:p>
          <a:p>
            <a:pPr marL="0" indent="0">
              <a:buNone/>
            </a:pPr>
            <a:endParaRPr lang="en-GB" sz="2000" dirty="0"/>
          </a:p>
          <a:p>
            <a:pPr marL="0" indent="0">
              <a:buNone/>
            </a:pPr>
            <a:r>
              <a:rPr lang="en-GB" sz="2000" dirty="0">
                <a:hlinkClick r:id="rId3"/>
              </a:rPr>
              <a:t>https://youtu.be/wEUrefBPPvM</a:t>
            </a:r>
            <a:endParaRPr lang="en-GB" sz="2000" dirty="0"/>
          </a:p>
          <a:p>
            <a:pPr marL="0" indent="0">
              <a:buNone/>
            </a:pPr>
            <a:endParaRPr lang="en-GB" sz="2000" dirty="0"/>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006C294-EA44-889B-3AD2-F873F2860F8C}"/>
              </a:ext>
            </a:extLst>
          </p:cNvPr>
          <p:cNvPicPr>
            <a:picLocks noChangeAspect="1"/>
          </p:cNvPicPr>
          <p:nvPr/>
        </p:nvPicPr>
        <p:blipFill>
          <a:blip r:embed="rId4"/>
          <a:srcRect l="2632" r="39599"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787927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1817698" y="2114227"/>
            <a:ext cx="8004532" cy="707886"/>
          </a:xfrm>
          <a:prstGeom prst="rect">
            <a:avLst/>
          </a:prstGeom>
          <a:noFill/>
        </p:spPr>
        <p:txBody>
          <a:bodyPr wrap="square">
            <a:spAutoFit/>
          </a:bodyPr>
          <a:lstStyle/>
          <a:p>
            <a:r>
              <a:rPr lang="en-GB" altLang="en-US" sz="4000" dirty="0"/>
              <a:t>Research Paradigms and Data Sources</a:t>
            </a:r>
            <a:endParaRPr lang="en-GB" sz="4000" dirty="0"/>
          </a:p>
        </p:txBody>
      </p:sp>
    </p:spTree>
    <p:extLst>
      <p:ext uri="{BB962C8B-B14F-4D97-AF65-F5344CB8AC3E}">
        <p14:creationId xmlns:p14="http://schemas.microsoft.com/office/powerpoint/2010/main" val="1126240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2334200"/>
            <a:ext cx="10515600" cy="1325563"/>
          </a:xfrm>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607326" y="808756"/>
            <a:ext cx="11368584" cy="3785652"/>
          </a:xfrm>
          <a:prstGeom prst="rect">
            <a:avLst/>
          </a:prstGeom>
          <a:noFill/>
        </p:spPr>
        <p:txBody>
          <a:bodyPr wrap="square">
            <a:spAutoFit/>
          </a:bodyPr>
          <a:lstStyle/>
          <a:p>
            <a:pPr algn="just"/>
            <a:r>
              <a:rPr lang="en-US" sz="4000" b="0" i="0" dirty="0">
                <a:solidFill>
                  <a:srgbClr val="0D405F"/>
                </a:solidFill>
                <a:effectLst/>
                <a:latin typeface="Inter"/>
              </a:rPr>
              <a:t>Quantitative research is the process of collecting and </a:t>
            </a:r>
            <a:r>
              <a:rPr lang="en-US" sz="4000" b="0" i="0" dirty="0" err="1">
                <a:solidFill>
                  <a:srgbClr val="0D405F"/>
                </a:solidFill>
                <a:effectLst/>
                <a:latin typeface="Inter"/>
              </a:rPr>
              <a:t>analysing</a:t>
            </a:r>
            <a:r>
              <a:rPr lang="en-US" sz="4000" b="0" i="0" dirty="0">
                <a:solidFill>
                  <a:srgbClr val="0D405F"/>
                </a:solidFill>
                <a:effectLst/>
                <a:latin typeface="Inter"/>
              </a:rPr>
              <a:t> numerical data. It can be used to find patterns and averages, make predictions, test causal relationships, and </a:t>
            </a:r>
            <a:r>
              <a:rPr lang="en-US" sz="4000" b="0" i="0" u="none" strike="noStrike" dirty="0" err="1">
                <a:solidFill>
                  <a:srgbClr val="1F80E8"/>
                </a:solidFill>
                <a:effectLst/>
                <a:latin typeface="Inter"/>
                <a:hlinkClick r:id="rId5"/>
              </a:rPr>
              <a:t>generalise</a:t>
            </a:r>
            <a:r>
              <a:rPr lang="en-US" sz="4000" b="0" i="0" dirty="0">
                <a:solidFill>
                  <a:srgbClr val="0D405F"/>
                </a:solidFill>
                <a:effectLst/>
                <a:latin typeface="Inter"/>
              </a:rPr>
              <a:t> results to wider populations. (</a:t>
            </a:r>
            <a:r>
              <a:rPr lang="en-US" sz="4000" b="0" i="0" dirty="0">
                <a:solidFill>
                  <a:srgbClr val="2E2E2E"/>
                </a:solidFill>
                <a:effectLst/>
                <a:highlight>
                  <a:srgbClr val="FFFFFF"/>
                </a:highlight>
                <a:latin typeface="Open Sans" panose="020B0606030504020204" pitchFamily="34" charset="0"/>
              </a:rPr>
              <a:t>Burrell &amp; Gross, 2017)</a:t>
            </a:r>
          </a:p>
          <a:p>
            <a:pPr algn="l"/>
            <a:endParaRPr lang="en-US" sz="4000" b="0" i="0" dirty="0">
              <a:solidFill>
                <a:srgbClr val="0D405F"/>
              </a:solidFill>
              <a:effectLst/>
              <a:latin typeface="Inter"/>
            </a:endParaRPr>
          </a:p>
        </p:txBody>
      </p:sp>
      <p:sp>
        <p:nvSpPr>
          <p:cNvPr id="11" name="TextBox 10">
            <a:extLst>
              <a:ext uri="{FF2B5EF4-FFF2-40B4-BE49-F238E27FC236}">
                <a16:creationId xmlns:a16="http://schemas.microsoft.com/office/drawing/2014/main" id="{A07DEB41-DF18-564E-0114-A14DC27C7567}"/>
              </a:ext>
            </a:extLst>
          </p:cNvPr>
          <p:cNvSpPr txBox="1"/>
          <p:nvPr/>
        </p:nvSpPr>
        <p:spPr>
          <a:xfrm>
            <a:off x="853948" y="100869"/>
            <a:ext cx="9332523" cy="707886"/>
          </a:xfrm>
          <a:prstGeom prst="rect">
            <a:avLst/>
          </a:prstGeom>
          <a:noFill/>
        </p:spPr>
        <p:txBody>
          <a:bodyPr wrap="square">
            <a:spAutoFit/>
          </a:bodyPr>
          <a:lstStyle/>
          <a:p>
            <a:r>
              <a:rPr lang="en-US" sz="4000" dirty="0"/>
              <a:t>W</a:t>
            </a:r>
            <a:r>
              <a:rPr lang="en-GB" sz="4000" dirty="0"/>
              <a:t>hat is Quantitative Research Methods ?</a:t>
            </a:r>
          </a:p>
        </p:txBody>
      </p:sp>
    </p:spTree>
    <p:extLst>
      <p:ext uri="{BB962C8B-B14F-4D97-AF65-F5344CB8AC3E}">
        <p14:creationId xmlns:p14="http://schemas.microsoft.com/office/powerpoint/2010/main" val="3216614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2334200"/>
            <a:ext cx="10515600" cy="1325563"/>
          </a:xfrm>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539088" y="1020297"/>
            <a:ext cx="11368584" cy="5016758"/>
          </a:xfrm>
          <a:prstGeom prst="rect">
            <a:avLst/>
          </a:prstGeom>
          <a:noFill/>
        </p:spPr>
        <p:txBody>
          <a:bodyPr wrap="square">
            <a:spAutoFit/>
          </a:bodyPr>
          <a:lstStyle/>
          <a:p>
            <a:pPr algn="just"/>
            <a:r>
              <a:rPr lang="en-US" sz="4000" b="0" i="0" dirty="0">
                <a:solidFill>
                  <a:srgbClr val="2E2E2E"/>
                </a:solidFill>
                <a:effectLst/>
                <a:highlight>
                  <a:srgbClr val="FFFFFF"/>
                </a:highlight>
                <a:latin typeface="Open Sans" panose="020B0606030504020204" pitchFamily="34" charset="0"/>
              </a:rPr>
              <a:t>Quantitative research is a way to learn about a particular group of people, known as a sample population….. Using scientific inquiry, quantitative research relies on data that are observed or measured to examine questions about the sample population.</a:t>
            </a:r>
            <a:r>
              <a:rPr lang="en-US" sz="4000" b="0" i="0" dirty="0">
                <a:solidFill>
                  <a:srgbClr val="0D405F"/>
                </a:solidFill>
                <a:effectLst/>
                <a:latin typeface="Inter"/>
              </a:rPr>
              <a:t> (</a:t>
            </a:r>
            <a:r>
              <a:rPr lang="en-US" sz="4000" b="0" i="0" dirty="0">
                <a:solidFill>
                  <a:srgbClr val="2E2E2E"/>
                </a:solidFill>
                <a:effectLst/>
                <a:highlight>
                  <a:srgbClr val="FFFFFF"/>
                </a:highlight>
                <a:latin typeface="Open Sans" panose="020B0606030504020204" pitchFamily="34" charset="0"/>
              </a:rPr>
              <a:t>Burrell &amp; Gross, 2017)</a:t>
            </a:r>
          </a:p>
          <a:p>
            <a:pPr algn="l"/>
            <a:endParaRPr lang="en-US" sz="4000" b="0" i="0" dirty="0">
              <a:solidFill>
                <a:srgbClr val="0D405F"/>
              </a:solidFill>
              <a:effectLst/>
              <a:latin typeface="Inter"/>
            </a:endParaRPr>
          </a:p>
        </p:txBody>
      </p:sp>
      <p:sp>
        <p:nvSpPr>
          <p:cNvPr id="11" name="TextBox 10">
            <a:extLst>
              <a:ext uri="{FF2B5EF4-FFF2-40B4-BE49-F238E27FC236}">
                <a16:creationId xmlns:a16="http://schemas.microsoft.com/office/drawing/2014/main" id="{A07DEB41-DF18-564E-0114-A14DC27C7567}"/>
              </a:ext>
            </a:extLst>
          </p:cNvPr>
          <p:cNvSpPr txBox="1"/>
          <p:nvPr/>
        </p:nvSpPr>
        <p:spPr>
          <a:xfrm>
            <a:off x="853948" y="100869"/>
            <a:ext cx="9332523" cy="707886"/>
          </a:xfrm>
          <a:prstGeom prst="rect">
            <a:avLst/>
          </a:prstGeom>
          <a:noFill/>
        </p:spPr>
        <p:txBody>
          <a:bodyPr wrap="square">
            <a:spAutoFit/>
          </a:bodyPr>
          <a:lstStyle/>
          <a:p>
            <a:r>
              <a:rPr lang="en-US" sz="4000" dirty="0"/>
              <a:t>W</a:t>
            </a:r>
            <a:r>
              <a:rPr lang="en-GB" sz="4000" dirty="0"/>
              <a:t>hat is Quantitative Research Methods ?</a:t>
            </a:r>
          </a:p>
        </p:txBody>
      </p:sp>
    </p:spTree>
    <p:extLst>
      <p:ext uri="{BB962C8B-B14F-4D97-AF65-F5344CB8AC3E}">
        <p14:creationId xmlns:p14="http://schemas.microsoft.com/office/powerpoint/2010/main" val="3988881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1817698" y="2114227"/>
            <a:ext cx="8004532" cy="707886"/>
          </a:xfrm>
          <a:prstGeom prst="rect">
            <a:avLst/>
          </a:prstGeom>
          <a:noFill/>
        </p:spPr>
        <p:txBody>
          <a:bodyPr wrap="square">
            <a:spAutoFit/>
          </a:bodyPr>
          <a:lstStyle/>
          <a:p>
            <a:r>
              <a:rPr lang="en-GB" altLang="en-US" sz="4000" dirty="0"/>
              <a:t>Research Paradigms and Data Sources</a:t>
            </a:r>
            <a:endParaRPr lang="en-GB" sz="4000" dirty="0"/>
          </a:p>
        </p:txBody>
      </p:sp>
    </p:spTree>
    <p:extLst>
      <p:ext uri="{BB962C8B-B14F-4D97-AF65-F5344CB8AC3E}">
        <p14:creationId xmlns:p14="http://schemas.microsoft.com/office/powerpoint/2010/main" val="2893520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el 1">
            <a:extLst>
              <a:ext uri="{FF2B5EF4-FFF2-40B4-BE49-F238E27FC236}">
                <a16:creationId xmlns:a16="http://schemas.microsoft.com/office/drawing/2014/main" id="{18C18D1A-7463-3B19-062A-55D1264C1437}"/>
              </a:ext>
            </a:extLst>
          </p:cNvPr>
          <p:cNvSpPr>
            <a:spLocks noGrp="1"/>
          </p:cNvSpPr>
          <p:nvPr>
            <p:ph type="title"/>
          </p:nvPr>
        </p:nvSpPr>
        <p:spPr>
          <a:xfrm>
            <a:off x="1981200" y="578817"/>
            <a:ext cx="8229600" cy="831850"/>
          </a:xfrm>
        </p:spPr>
        <p:txBody>
          <a:bodyPr>
            <a:normAutofit/>
          </a:bodyPr>
          <a:lstStyle/>
          <a:p>
            <a:pPr algn="ctr"/>
            <a:r>
              <a:rPr lang="de-DE" altLang="en-GB" dirty="0">
                <a:latin typeface="Times New Roman" panose="02020603050405020304" pitchFamily="18" charset="0"/>
                <a:cs typeface="Times New Roman" panose="02020603050405020304" pitchFamily="18" charset="0"/>
              </a:rPr>
              <a:t>Management Research</a:t>
            </a:r>
            <a:endParaRPr lang="en-GB" altLang="en-GB" dirty="0">
              <a:latin typeface="Times New Roman" panose="02020603050405020304" pitchFamily="18" charset="0"/>
              <a:cs typeface="Times New Roman" panose="02020603050405020304" pitchFamily="18" charset="0"/>
            </a:endParaRPr>
          </a:p>
        </p:txBody>
      </p:sp>
      <p:sp>
        <p:nvSpPr>
          <p:cNvPr id="16387" name="Inhaltsplatzhalter 2">
            <a:extLst>
              <a:ext uri="{FF2B5EF4-FFF2-40B4-BE49-F238E27FC236}">
                <a16:creationId xmlns:a16="http://schemas.microsoft.com/office/drawing/2014/main" id="{F14B98D9-A164-2C61-C76F-B7204CCA4E63}"/>
              </a:ext>
            </a:extLst>
          </p:cNvPr>
          <p:cNvSpPr>
            <a:spLocks noGrp="1"/>
          </p:cNvSpPr>
          <p:nvPr>
            <p:ph idx="1"/>
          </p:nvPr>
        </p:nvSpPr>
        <p:spPr>
          <a:xfrm>
            <a:off x="887130" y="1472813"/>
            <a:ext cx="11046078" cy="4098976"/>
          </a:xfrm>
        </p:spPr>
        <p:txBody>
          <a:bodyPr>
            <a:normAutofit/>
          </a:bodyPr>
          <a:lstStyle/>
          <a:p>
            <a:r>
              <a:rPr lang="en-GB" altLang="en-GB" sz="4000" dirty="0"/>
              <a:t>A research that </a:t>
            </a:r>
            <a:r>
              <a:rPr lang="en-GB" altLang="en-GB" sz="4000" dirty="0">
                <a:solidFill>
                  <a:srgbClr val="FF0000"/>
                </a:solidFill>
              </a:rPr>
              <a:t>utilise a systematic methodological </a:t>
            </a:r>
            <a:r>
              <a:rPr lang="en-GB" altLang="en-GB" sz="4000" dirty="0"/>
              <a:t>approach to </a:t>
            </a:r>
            <a:r>
              <a:rPr lang="en-GB" altLang="en-GB" sz="4000" dirty="0">
                <a:solidFill>
                  <a:srgbClr val="FF0000"/>
                </a:solidFill>
              </a:rPr>
              <a:t>address business management issues</a:t>
            </a:r>
            <a:r>
              <a:rPr lang="en-GB" altLang="en-GB" sz="4000" dirty="0"/>
              <a:t>. In other words, you would be conducting a research that would have an impact on organisational dynamics </a:t>
            </a:r>
          </a:p>
          <a:p>
            <a:pPr marL="0" indent="0">
              <a:buNone/>
            </a:pPr>
            <a:r>
              <a:rPr lang="en-GB" altLang="en-GB" sz="1400" dirty="0"/>
              <a:t>       (Professor David </a:t>
            </a:r>
            <a:r>
              <a:rPr lang="en-GB" altLang="en-GB" sz="1400" dirty="0" err="1"/>
              <a:t>Denyer</a:t>
            </a:r>
            <a:r>
              <a:rPr lang="en-GB" altLang="en-GB" sz="1400" dirty="0"/>
              <a:t> of Cranfield University School of Management. </a:t>
            </a:r>
          </a:p>
        </p:txBody>
      </p:sp>
      <p:grpSp>
        <p:nvGrpSpPr>
          <p:cNvPr id="2" name="Group 1">
            <a:extLst>
              <a:ext uri="{FF2B5EF4-FFF2-40B4-BE49-F238E27FC236}">
                <a16:creationId xmlns:a16="http://schemas.microsoft.com/office/drawing/2014/main" id="{3AD0A967-2908-FAD4-0EE0-992B7E14BC48}"/>
              </a:ext>
            </a:extLst>
          </p:cNvPr>
          <p:cNvGrpSpPr/>
          <p:nvPr/>
        </p:nvGrpSpPr>
        <p:grpSpPr>
          <a:xfrm>
            <a:off x="0" y="5861849"/>
            <a:ext cx="12192000" cy="996152"/>
            <a:chOff x="0" y="5578608"/>
            <a:chExt cx="12192000" cy="1279393"/>
          </a:xfrm>
        </p:grpSpPr>
        <p:pic>
          <p:nvPicPr>
            <p:cNvPr id="3" name="Picture 2">
              <a:extLst>
                <a:ext uri="{FF2B5EF4-FFF2-40B4-BE49-F238E27FC236}">
                  <a16:creationId xmlns:a16="http://schemas.microsoft.com/office/drawing/2014/main" id="{98E5BDB6-9759-2DAE-062A-FEB93A0D2D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89B4B3D-BEE3-8D1E-49D1-FE6589B50717}"/>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C932777-3889-7E97-1F4F-C8E3A5AC83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72EF660-433C-2622-9026-8DAC31E037F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1" y="2224302"/>
            <a:ext cx="9892374" cy="1130517"/>
          </a:xfrm>
        </p:spPr>
        <p:txBody>
          <a:bodyPr>
            <a:normAutofit/>
          </a:bodyPr>
          <a:lstStyle/>
          <a:p>
            <a:pPr marL="0" indent="0">
              <a:buNone/>
            </a:pPr>
            <a:r>
              <a:rPr lang="en-GB" altLang="en-US" sz="5400" dirty="0"/>
              <a:t>Research Paradigm and Philosophy</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231113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410" name="Title 1"/>
          <p:cNvSpPr>
            <a:spLocks noGrp="1"/>
          </p:cNvSpPr>
          <p:nvPr>
            <p:ph type="title"/>
          </p:nvPr>
        </p:nvSpPr>
        <p:spPr>
          <a:xfrm>
            <a:off x="838200" y="365125"/>
            <a:ext cx="10515600" cy="733305"/>
          </a:xfrm>
        </p:spPr>
        <p:txBody>
          <a:bodyPr/>
          <a:lstStyle/>
          <a:p>
            <a:pPr>
              <a:defRPr/>
            </a:pPr>
            <a:r>
              <a:rPr lang="en-GB" altLang="en-US" dirty="0"/>
              <a:t>Paradigms</a:t>
            </a:r>
          </a:p>
        </p:txBody>
      </p:sp>
      <p:sp>
        <p:nvSpPr>
          <p:cNvPr id="3" name="Content Placeholder 2"/>
          <p:cNvSpPr>
            <a:spLocks noGrp="1"/>
          </p:cNvSpPr>
          <p:nvPr>
            <p:ph sz="quarter" idx="1"/>
          </p:nvPr>
        </p:nvSpPr>
        <p:spPr>
          <a:xfrm>
            <a:off x="1547004" y="1098430"/>
            <a:ext cx="9362536" cy="4206301"/>
          </a:xfrm>
        </p:spPr>
        <p:txBody>
          <a:bodyPr/>
          <a:lstStyle/>
          <a:p>
            <a:pPr algn="just" eaLnBrk="1" hangingPunct="1"/>
            <a:r>
              <a:rPr lang="en-GB" altLang="en-US" sz="3200" dirty="0"/>
              <a:t>A paradigm is simply a </a:t>
            </a:r>
            <a:r>
              <a:rPr lang="en-GB" altLang="en-US" sz="3200" dirty="0">
                <a:solidFill>
                  <a:srgbClr val="C00000"/>
                </a:solidFill>
              </a:rPr>
              <a:t>belief system </a:t>
            </a:r>
            <a:r>
              <a:rPr lang="en-GB" altLang="en-US" sz="3200" dirty="0"/>
              <a:t>(or theory) that guides the way we do things, or more formally establishes a set of practices. This can range from thought patterns to action.</a:t>
            </a:r>
          </a:p>
          <a:p>
            <a:pPr algn="just" eaLnBrk="1" hangingPunct="1"/>
            <a:r>
              <a:rPr lang="en-GB" altLang="en-US" sz="3200" b="1" dirty="0"/>
              <a:t> </a:t>
            </a:r>
            <a:r>
              <a:rPr lang="en-GB" altLang="en-US" sz="3200" dirty="0"/>
              <a:t>A research paradigm is a framework containing all of the commonly accepted views about a subject, a structure of what direction research should take and how it should be performed</a:t>
            </a:r>
            <a:r>
              <a:rPr lang="en-GB" altLang="en-US" sz="3200" b="1" dirty="0"/>
              <a:t>.</a:t>
            </a:r>
            <a:endParaRPr lang="en-GB" altLang="en-US" sz="3200" dirty="0"/>
          </a:p>
          <a:p>
            <a:pPr eaLnBrk="1" hangingPunct="1"/>
            <a:endParaRPr lang="en-GB" altLang="en-US" dirty="0"/>
          </a:p>
        </p:txBody>
      </p:sp>
      <p:sp>
        <p:nvSpPr>
          <p:cNvPr id="14340"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82A93F39-859D-4428-8D52-DF7D4C6ECB77}" type="slidenum">
              <a:rPr lang="en-GB" altLang="en-US" smtClean="0">
                <a:solidFill>
                  <a:srgbClr val="9B9A98"/>
                </a:solidFill>
              </a:rPr>
              <a:pPr/>
              <a:t>19</a:t>
            </a:fld>
            <a:endParaRPr lang="en-GB" altLang="en-US">
              <a:solidFill>
                <a:srgbClr val="9B9A98"/>
              </a:solidFill>
            </a:endParaRPr>
          </a:p>
        </p:txBody>
      </p:sp>
      <p:sp>
        <p:nvSpPr>
          <p:cNvPr id="14341" name="TextBox 5"/>
          <p:cNvSpPr txBox="1">
            <a:spLocks noChangeArrowheads="1"/>
          </p:cNvSpPr>
          <p:nvPr/>
        </p:nvSpPr>
        <p:spPr bwMode="auto">
          <a:xfrm>
            <a:off x="2374781" y="5444041"/>
            <a:ext cx="780507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dirty="0">
                <a:solidFill>
                  <a:srgbClr val="FFFFFF"/>
                </a:solidFill>
                <a:latin typeface="Verdana" panose="020B0604030504040204" pitchFamily="34" charset="0"/>
                <a:hlinkClick r:id="rId3"/>
              </a:rPr>
              <a:t>From:</a:t>
            </a:r>
            <a:r>
              <a:rPr lang="en-GB" altLang="en-US" dirty="0">
                <a:solidFill>
                  <a:srgbClr val="FFFFFF"/>
                </a:solidFill>
                <a:latin typeface="Verdana" panose="020B0604030504040204" pitchFamily="34" charset="0"/>
              </a:rPr>
              <a:t>  </a:t>
            </a:r>
            <a:r>
              <a:rPr lang="en-GB" altLang="en-US" dirty="0">
                <a:latin typeface="Verdana" panose="020B0604030504040204" pitchFamily="34" charset="0"/>
              </a:rPr>
              <a:t>https://explorable.com/what-is-a-paradigm</a:t>
            </a:r>
            <a:endParaRPr lang="en-GB" altLang="en-US" dirty="0">
              <a:solidFill>
                <a:srgbClr val="FFFFFF"/>
              </a:solidFill>
              <a:latin typeface="Verdana" panose="020B0604030504040204" pitchFamily="34" charset="0"/>
            </a:endParaRPr>
          </a:p>
        </p:txBody>
      </p:sp>
      <p:grpSp>
        <p:nvGrpSpPr>
          <p:cNvPr id="5" name="Group 4">
            <a:extLst>
              <a:ext uri="{FF2B5EF4-FFF2-40B4-BE49-F238E27FC236}">
                <a16:creationId xmlns:a16="http://schemas.microsoft.com/office/drawing/2014/main" id="{0629987A-8D1C-A81B-2DE5-209E866A7B91}"/>
              </a:ext>
            </a:extLst>
          </p:cNvPr>
          <p:cNvGrpSpPr/>
          <p:nvPr/>
        </p:nvGrpSpPr>
        <p:grpSpPr>
          <a:xfrm>
            <a:off x="0" y="5952683"/>
            <a:ext cx="12192000" cy="905318"/>
            <a:chOff x="0" y="5578608"/>
            <a:chExt cx="12192000" cy="1279393"/>
          </a:xfrm>
        </p:grpSpPr>
        <p:pic>
          <p:nvPicPr>
            <p:cNvPr id="6" name="Picture 5">
              <a:extLst>
                <a:ext uri="{FF2B5EF4-FFF2-40B4-BE49-F238E27FC236}">
                  <a16:creationId xmlns:a16="http://schemas.microsoft.com/office/drawing/2014/main" id="{3CD64024-96C1-4D9F-293C-0ACBFA0EC957}"/>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DA01BFBC-EF69-9186-E318-923DF617ECDE}"/>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34A74B77-0BBC-9BE1-5F87-ADB87F0E9793}"/>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BDA402FE-42E7-50FB-63FC-1BB12D2F5DFC}"/>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0315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64496"/>
          </a:xfrm>
        </p:spPr>
        <p:txBody>
          <a:bodyPr>
            <a:normAutofit fontScale="90000"/>
          </a:bodyPr>
          <a:lstStyle/>
          <a:p>
            <a:pPr>
              <a:defRPr/>
            </a:pPr>
            <a:r>
              <a:rPr lang="en-GB" dirty="0"/>
              <a:t>Paradigms</a:t>
            </a:r>
          </a:p>
        </p:txBody>
      </p:sp>
      <p:sp>
        <p:nvSpPr>
          <p:cNvPr id="16387" name="Content Placeholder 2"/>
          <p:cNvSpPr>
            <a:spLocks noGrp="1"/>
          </p:cNvSpPr>
          <p:nvPr>
            <p:ph sz="quarter" idx="1"/>
          </p:nvPr>
        </p:nvSpPr>
        <p:spPr>
          <a:xfrm>
            <a:off x="714565" y="829622"/>
            <a:ext cx="10900132" cy="4590167"/>
          </a:xfrm>
        </p:spPr>
        <p:txBody>
          <a:bodyPr>
            <a:normAutofit/>
          </a:bodyPr>
          <a:lstStyle/>
          <a:p>
            <a:pPr eaLnBrk="1" hangingPunct="1"/>
            <a:endParaRPr lang="en-GB" altLang="en-US" dirty="0"/>
          </a:p>
          <a:p>
            <a:pPr eaLnBrk="1" hangingPunct="1"/>
            <a:r>
              <a:rPr lang="en-GB" altLang="en-US" dirty="0"/>
              <a:t>Disciplines tend to be governed by particular paradigms, such as: </a:t>
            </a:r>
          </a:p>
          <a:p>
            <a:pPr eaLnBrk="1" hangingPunct="1"/>
            <a:endParaRPr lang="en-GB" altLang="en-US" dirty="0"/>
          </a:p>
          <a:p>
            <a:pPr lvl="1" eaLnBrk="1" hangingPunct="1"/>
            <a:r>
              <a:rPr lang="en-GB" altLang="en-US" dirty="0">
                <a:solidFill>
                  <a:srgbClr val="C00000"/>
                </a:solidFill>
              </a:rPr>
              <a:t>positivism</a:t>
            </a:r>
            <a:r>
              <a:rPr lang="en-GB" altLang="en-US" dirty="0">
                <a:solidFill>
                  <a:srgbClr val="FFFF00"/>
                </a:solidFill>
              </a:rPr>
              <a:t> </a:t>
            </a:r>
            <a:r>
              <a:rPr lang="en-GB" altLang="en-US" dirty="0"/>
              <a:t>(e.g. experimental testing), </a:t>
            </a:r>
          </a:p>
          <a:p>
            <a:pPr lvl="1" eaLnBrk="1" hangingPunct="1"/>
            <a:r>
              <a:rPr lang="en-GB" altLang="en-US" dirty="0">
                <a:solidFill>
                  <a:srgbClr val="C00000"/>
                </a:solidFill>
              </a:rPr>
              <a:t>post positivism </a:t>
            </a:r>
            <a:r>
              <a:rPr lang="en-GB" altLang="en-US" dirty="0"/>
              <a:t>(i.e. a view that we need context and that context free experimental design is insufficient) </a:t>
            </a:r>
          </a:p>
          <a:p>
            <a:pPr lvl="1" eaLnBrk="1" hangingPunct="1"/>
            <a:r>
              <a:rPr lang="en-GB" altLang="en-US" dirty="0">
                <a:solidFill>
                  <a:srgbClr val="C00000"/>
                </a:solidFill>
              </a:rPr>
              <a:t>constructivism</a:t>
            </a:r>
            <a:r>
              <a:rPr lang="en-GB" altLang="en-US" dirty="0"/>
              <a:t> (i.e. each individual constructs his/her own reality so there are multiple interpretations. This is sometimes referred to as interpretivism). Needs substantial consensus.</a:t>
            </a:r>
            <a:r>
              <a:rPr lang="en-GB" altLang="en-US" dirty="0">
                <a:solidFill>
                  <a:srgbClr val="FFFF00"/>
                </a:solidFill>
              </a:rPr>
              <a:t> </a:t>
            </a:r>
            <a:r>
              <a:rPr lang="en-GB" altLang="en-US" dirty="0"/>
              <a:t>(1960s)</a:t>
            </a:r>
          </a:p>
          <a:p>
            <a:pPr lvl="1" eaLnBrk="1" hangingPunct="1"/>
            <a:r>
              <a:rPr lang="en-GB" altLang="en-US" dirty="0">
                <a:solidFill>
                  <a:srgbClr val="C00000"/>
                </a:solidFill>
              </a:rPr>
              <a:t>critical theory </a:t>
            </a:r>
            <a:r>
              <a:rPr lang="en-GB" altLang="en-US" dirty="0"/>
              <a:t>(e.g. ideas in relation to an ideology - knowledge is not value free and bias should be articulated) (1980s, postmodernity)</a:t>
            </a:r>
          </a:p>
        </p:txBody>
      </p:sp>
      <p:grpSp>
        <p:nvGrpSpPr>
          <p:cNvPr id="3" name="Group 2">
            <a:extLst>
              <a:ext uri="{FF2B5EF4-FFF2-40B4-BE49-F238E27FC236}">
                <a16:creationId xmlns:a16="http://schemas.microsoft.com/office/drawing/2014/main" id="{56F416D4-A3CE-0C94-849A-5ECC54B47CCF}"/>
              </a:ext>
            </a:extLst>
          </p:cNvPr>
          <p:cNvGrpSpPr/>
          <p:nvPr/>
        </p:nvGrpSpPr>
        <p:grpSpPr>
          <a:xfrm>
            <a:off x="0" y="5849738"/>
            <a:ext cx="12192000" cy="1008263"/>
            <a:chOff x="0" y="5578608"/>
            <a:chExt cx="12192000" cy="1279393"/>
          </a:xfrm>
        </p:grpSpPr>
        <p:pic>
          <p:nvPicPr>
            <p:cNvPr id="4" name="Picture 3">
              <a:extLst>
                <a:ext uri="{FF2B5EF4-FFF2-40B4-BE49-F238E27FC236}">
                  <a16:creationId xmlns:a16="http://schemas.microsoft.com/office/drawing/2014/main" id="{C85BA0F3-D41C-7794-3B72-D9049A7D48D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26BCE4C-4AAA-C563-8B2D-2601DD7A6E91}"/>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7C902D8-E5AD-D116-678D-108AE2CBF43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21F9979-16B0-1B59-0041-A4FAF963698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el 1">
            <a:extLst>
              <a:ext uri="{FF2B5EF4-FFF2-40B4-BE49-F238E27FC236}">
                <a16:creationId xmlns:a16="http://schemas.microsoft.com/office/drawing/2014/main" id="{EBF4F6CD-59A7-3248-D91C-F222113AC983}"/>
              </a:ext>
            </a:extLst>
          </p:cNvPr>
          <p:cNvSpPr>
            <a:spLocks noGrp="1"/>
          </p:cNvSpPr>
          <p:nvPr>
            <p:ph type="title"/>
          </p:nvPr>
        </p:nvSpPr>
        <p:spPr>
          <a:xfrm>
            <a:off x="1901121" y="330201"/>
            <a:ext cx="8229600" cy="620713"/>
          </a:xfrm>
        </p:spPr>
        <p:txBody>
          <a:bodyPr/>
          <a:lstStyle/>
          <a:p>
            <a:r>
              <a:rPr lang="de-DE" altLang="en-GB" sz="3200" dirty="0">
                <a:latin typeface="Times New Roman" panose="02020603050405020304" pitchFamily="18" charset="0"/>
                <a:cs typeface="Times New Roman" panose="02020603050405020304" pitchFamily="18" charset="0"/>
              </a:rPr>
              <a:t>Research </a:t>
            </a:r>
            <a:r>
              <a:rPr lang="de-DE" altLang="en-GB" sz="3200" dirty="0" err="1">
                <a:latin typeface="Times New Roman" panose="02020603050405020304" pitchFamily="18" charset="0"/>
                <a:cs typeface="Times New Roman" panose="02020603050405020304" pitchFamily="18" charset="0"/>
              </a:rPr>
              <a:t>Paradigm</a:t>
            </a:r>
            <a:r>
              <a:rPr lang="de-DE" altLang="en-GB" sz="3200" dirty="0">
                <a:latin typeface="Times New Roman" panose="02020603050405020304" pitchFamily="18" charset="0"/>
                <a:cs typeface="Times New Roman" panose="02020603050405020304" pitchFamily="18" charset="0"/>
              </a:rPr>
              <a:t> and Quantitative Research</a:t>
            </a:r>
            <a:endParaRPr lang="en-GB" altLang="en-GB" sz="3200" dirty="0">
              <a:latin typeface="Times New Roman" panose="02020603050405020304" pitchFamily="18" charset="0"/>
              <a:cs typeface="Times New Roman" panose="02020603050405020304" pitchFamily="18" charset="0"/>
            </a:endParaRPr>
          </a:p>
        </p:txBody>
      </p:sp>
      <p:sp>
        <p:nvSpPr>
          <p:cNvPr id="23555" name="Inhaltsplatzhalter 2">
            <a:extLst>
              <a:ext uri="{FF2B5EF4-FFF2-40B4-BE49-F238E27FC236}">
                <a16:creationId xmlns:a16="http://schemas.microsoft.com/office/drawing/2014/main" id="{8AE6B0AA-668F-5DDE-4598-5671915B1A1A}"/>
              </a:ext>
            </a:extLst>
          </p:cNvPr>
          <p:cNvSpPr>
            <a:spLocks noGrp="1"/>
          </p:cNvSpPr>
          <p:nvPr>
            <p:ph idx="1"/>
          </p:nvPr>
        </p:nvSpPr>
        <p:spPr>
          <a:xfrm>
            <a:off x="684361" y="1484314"/>
            <a:ext cx="10610491" cy="3754795"/>
          </a:xfrm>
        </p:spPr>
        <p:txBody>
          <a:bodyPr/>
          <a:lstStyle/>
          <a:p>
            <a:pPr algn="just"/>
            <a:r>
              <a:rPr lang="en-GB" altLang="en-GB" dirty="0">
                <a:latin typeface="Times New Roman" panose="02020603050405020304" pitchFamily="18" charset="0"/>
                <a:cs typeface="Times New Roman" panose="02020603050405020304" pitchFamily="18" charset="0"/>
              </a:rPr>
              <a:t>The notion of research paradigm implies that “a scientist will normally work within a theoretical framework – a paradigm – that determines the problems that are regarded as crucial, the ways the problems are to be conceptualised, the appropriate methods of enquiry, the relevant standards of judgement, etc” (Kuhn, 1962, cited in Philips, 1987, p.205).</a:t>
            </a:r>
          </a:p>
          <a:p>
            <a:endParaRPr lang="en-GB" altLang="en-GB" dirty="0"/>
          </a:p>
        </p:txBody>
      </p:sp>
      <p:grpSp>
        <p:nvGrpSpPr>
          <p:cNvPr id="2" name="Group 1">
            <a:extLst>
              <a:ext uri="{FF2B5EF4-FFF2-40B4-BE49-F238E27FC236}">
                <a16:creationId xmlns:a16="http://schemas.microsoft.com/office/drawing/2014/main" id="{0AC2B7C5-711D-F4E5-385F-83923FBFB693}"/>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C95F078C-D225-68ED-4B73-FF002BAE3A8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FDC8D64-A8B9-8704-4995-95F75772F02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9A4C6E2-BD5E-B946-3C1C-CDDB362D49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4E8736F-F5C5-5E34-211D-287E933F66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itel 1">
            <a:extLst>
              <a:ext uri="{FF2B5EF4-FFF2-40B4-BE49-F238E27FC236}">
                <a16:creationId xmlns:a16="http://schemas.microsoft.com/office/drawing/2014/main" id="{542F163A-8EA6-0830-21EF-026D94CA9EBB}"/>
              </a:ext>
            </a:extLst>
          </p:cNvPr>
          <p:cNvSpPr>
            <a:spLocks noGrp="1"/>
          </p:cNvSpPr>
          <p:nvPr>
            <p:ph type="title"/>
          </p:nvPr>
        </p:nvSpPr>
        <p:spPr>
          <a:xfrm>
            <a:off x="1774825" y="0"/>
            <a:ext cx="8229600" cy="692150"/>
          </a:xfrm>
        </p:spPr>
        <p:txBody>
          <a:bodyPr/>
          <a:lstStyle/>
          <a:p>
            <a:pPr algn="ctr"/>
            <a:r>
              <a:rPr lang="de-DE" altLang="en-GB" sz="3200">
                <a:latin typeface="Times New Roman" panose="02020603050405020304" pitchFamily="18" charset="0"/>
                <a:cs typeface="Times New Roman" panose="02020603050405020304" pitchFamily="18" charset="0"/>
              </a:rPr>
              <a:t>The Objectives of a Research Paradigm</a:t>
            </a:r>
            <a:endParaRPr lang="en-GB" altLang="en-GB" sz="3200">
              <a:latin typeface="Times New Roman" panose="02020603050405020304" pitchFamily="18" charset="0"/>
              <a:cs typeface="Times New Roman" panose="02020603050405020304" pitchFamily="18" charset="0"/>
            </a:endParaRPr>
          </a:p>
        </p:txBody>
      </p:sp>
      <p:sp>
        <p:nvSpPr>
          <p:cNvPr id="24579" name="Inhaltsplatzhalter 2">
            <a:extLst>
              <a:ext uri="{FF2B5EF4-FFF2-40B4-BE49-F238E27FC236}">
                <a16:creationId xmlns:a16="http://schemas.microsoft.com/office/drawing/2014/main" id="{63243FED-19B7-B80F-49AF-192C78BED4BD}"/>
              </a:ext>
            </a:extLst>
          </p:cNvPr>
          <p:cNvSpPr>
            <a:spLocks noGrp="1"/>
          </p:cNvSpPr>
          <p:nvPr>
            <p:ph idx="1"/>
          </p:nvPr>
        </p:nvSpPr>
        <p:spPr>
          <a:xfrm>
            <a:off x="1523999" y="692150"/>
            <a:ext cx="9697081" cy="4612581"/>
          </a:xfrm>
        </p:spPr>
        <p:txBody>
          <a:bodyPr/>
          <a:lstStyle/>
          <a:p>
            <a:r>
              <a:rPr lang="en-GB" altLang="en-GB" sz="2400" dirty="0" err="1">
                <a:latin typeface="Times New Roman" panose="02020603050405020304" pitchFamily="18" charset="0"/>
                <a:cs typeface="Times New Roman" panose="02020603050405020304" pitchFamily="18" charset="0"/>
              </a:rPr>
              <a:t>Filstead</a:t>
            </a:r>
            <a:r>
              <a:rPr lang="en-GB" altLang="en-GB" sz="2400" dirty="0">
                <a:latin typeface="Times New Roman" panose="02020603050405020304" pitchFamily="18" charset="0"/>
                <a:cs typeface="Times New Roman" panose="02020603050405020304" pitchFamily="18" charset="0"/>
              </a:rPr>
              <a:t> </a:t>
            </a:r>
            <a:r>
              <a:rPr lang="en-GB" altLang="en-GB" sz="2400" i="1" dirty="0">
                <a:latin typeface="Times New Roman" panose="02020603050405020304" pitchFamily="18" charset="0"/>
                <a:cs typeface="Times New Roman" panose="02020603050405020304" pitchFamily="18" charset="0"/>
              </a:rPr>
              <a:t>(</a:t>
            </a:r>
            <a:r>
              <a:rPr lang="en-GB" altLang="en-GB" sz="2400" dirty="0">
                <a:latin typeface="Times New Roman" panose="02020603050405020304" pitchFamily="18" charset="0"/>
                <a:cs typeface="Times New Roman" panose="02020603050405020304" pitchFamily="18" charset="0"/>
              </a:rPr>
              <a:t>1970): a paradigm accomplishes the following four objectives:</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1. It serves as a guide to professionals in a discipline, </a:t>
            </a:r>
            <a:r>
              <a:rPr lang="en-GB" altLang="en-GB" sz="2400" dirty="0">
                <a:solidFill>
                  <a:srgbClr val="FF0000"/>
                </a:solidFill>
                <a:latin typeface="Times New Roman" panose="02020603050405020304" pitchFamily="18" charset="0"/>
                <a:cs typeface="Times New Roman" panose="02020603050405020304" pitchFamily="18" charset="0"/>
              </a:rPr>
              <a:t>to highlight important problems and issues confronting the discipline.</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2. It facilitates </a:t>
            </a:r>
            <a:r>
              <a:rPr lang="en-GB" altLang="en-GB" sz="2400" dirty="0">
                <a:solidFill>
                  <a:srgbClr val="FF0000"/>
                </a:solidFill>
                <a:latin typeface="Times New Roman" panose="02020603050405020304" pitchFamily="18" charset="0"/>
                <a:cs typeface="Times New Roman" panose="02020603050405020304" pitchFamily="18" charset="0"/>
              </a:rPr>
              <a:t>development of explanatory schemes </a:t>
            </a:r>
            <a:r>
              <a:rPr lang="en-GB" altLang="en-GB" sz="2400" dirty="0">
                <a:latin typeface="Times New Roman" panose="02020603050405020304" pitchFamily="18" charset="0"/>
                <a:cs typeface="Times New Roman" panose="02020603050405020304" pitchFamily="18" charset="0"/>
              </a:rPr>
              <a:t>(i.e., models and theories) which can place these issues and models in a framework.</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3. It </a:t>
            </a:r>
            <a:r>
              <a:rPr lang="en-GB" altLang="en-GB" sz="2400" dirty="0">
                <a:solidFill>
                  <a:srgbClr val="FF0000"/>
                </a:solidFill>
                <a:latin typeface="Times New Roman" panose="02020603050405020304" pitchFamily="18" charset="0"/>
                <a:cs typeface="Times New Roman" panose="02020603050405020304" pitchFamily="18" charset="0"/>
              </a:rPr>
              <a:t>establishes the criteria for the appropriate ‘tools</a:t>
            </a:r>
            <a:r>
              <a:rPr lang="en-GB" altLang="en-GB" sz="2400" dirty="0">
                <a:latin typeface="Times New Roman" panose="02020603050405020304" pitchFamily="18" charset="0"/>
                <a:cs typeface="Times New Roman" panose="02020603050405020304" pitchFamily="18" charset="0"/>
              </a:rPr>
              <a:t>’ (i.e., methodologies, instruments, and types and forms of data collection).</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4. It provides an epistemology in which the preceding tasks can be viewed as organising principals for carrying out research in a discipline. </a:t>
            </a:r>
            <a:r>
              <a:rPr lang="en-GB" altLang="en-GB" sz="2400" dirty="0">
                <a:solidFill>
                  <a:srgbClr val="FF0000"/>
                </a:solidFill>
                <a:latin typeface="Times New Roman" panose="02020603050405020304" pitchFamily="18" charset="0"/>
                <a:cs typeface="Times New Roman" panose="02020603050405020304" pitchFamily="18" charset="0"/>
              </a:rPr>
              <a:t>Paradigms not only allow the discipline to ‘make sense’ of different kinds of phenomena but also provide a framework for identifying that these </a:t>
            </a:r>
            <a:r>
              <a:rPr lang="en-GB" altLang="en-GB" dirty="0">
                <a:solidFill>
                  <a:srgbClr val="FF0000"/>
                </a:solidFill>
                <a:latin typeface="Times New Roman" panose="02020603050405020304" pitchFamily="18" charset="0"/>
                <a:cs typeface="Times New Roman" panose="02020603050405020304" pitchFamily="18" charset="0"/>
              </a:rPr>
              <a:t>phenomena exist in the first place</a:t>
            </a:r>
            <a:r>
              <a:rPr lang="en-GB" altLang="en-GB" dirty="0">
                <a:latin typeface="Times New Roman" panose="02020603050405020304" pitchFamily="18" charset="0"/>
                <a:cs typeface="Times New Roman" panose="02020603050405020304" pitchFamily="18" charset="0"/>
              </a:rPr>
              <a:t>.</a:t>
            </a:r>
          </a:p>
          <a:p>
            <a:endParaRPr lang="en-GB" altLang="en-GB" dirty="0"/>
          </a:p>
        </p:txBody>
      </p:sp>
      <p:grpSp>
        <p:nvGrpSpPr>
          <p:cNvPr id="2" name="Group 1">
            <a:extLst>
              <a:ext uri="{FF2B5EF4-FFF2-40B4-BE49-F238E27FC236}">
                <a16:creationId xmlns:a16="http://schemas.microsoft.com/office/drawing/2014/main" id="{DB417D04-FF10-AE1E-D539-C91B80150B55}"/>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D5AE7B25-70B6-17F7-F5B0-82F65C7EB1D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19A299A-4204-14B3-55CE-3B623AD3AA0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47F7FEC-0768-184F-471F-B08A4D60852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4A7866E-3DB1-9A09-2B84-CFBFBF2A6C4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itel 1">
            <a:extLst>
              <a:ext uri="{FF2B5EF4-FFF2-40B4-BE49-F238E27FC236}">
                <a16:creationId xmlns:a16="http://schemas.microsoft.com/office/drawing/2014/main" id="{166C4B48-84AA-45CA-80FD-934E9FF069AC}"/>
              </a:ext>
            </a:extLst>
          </p:cNvPr>
          <p:cNvSpPr>
            <a:spLocks noGrp="1"/>
          </p:cNvSpPr>
          <p:nvPr>
            <p:ph type="title"/>
          </p:nvPr>
        </p:nvSpPr>
        <p:spPr>
          <a:xfrm>
            <a:off x="1774825" y="1"/>
            <a:ext cx="8229600" cy="549275"/>
          </a:xfrm>
        </p:spPr>
        <p:txBody>
          <a:bodyPr/>
          <a:lstStyle/>
          <a:p>
            <a:pPr algn="ctr"/>
            <a:r>
              <a:rPr lang="de-DE" altLang="en-GB" sz="3200">
                <a:latin typeface="Times New Roman" panose="02020603050405020304" pitchFamily="18" charset="0"/>
                <a:cs typeface="Times New Roman" panose="02020603050405020304" pitchFamily="18" charset="0"/>
              </a:rPr>
              <a:t>The Four Research Paradigms</a:t>
            </a:r>
            <a:endParaRPr lang="en-GB" altLang="en-GB" sz="3200">
              <a:latin typeface="Times New Roman" panose="02020603050405020304" pitchFamily="18" charset="0"/>
              <a:cs typeface="Times New Roman" panose="02020603050405020304" pitchFamily="18" charset="0"/>
            </a:endParaRPr>
          </a:p>
        </p:txBody>
      </p:sp>
      <p:sp>
        <p:nvSpPr>
          <p:cNvPr id="25603" name="Inhaltsplatzhalter 2">
            <a:extLst>
              <a:ext uri="{FF2B5EF4-FFF2-40B4-BE49-F238E27FC236}">
                <a16:creationId xmlns:a16="http://schemas.microsoft.com/office/drawing/2014/main" id="{DA651EC7-98A6-4281-3029-91B7E18A95D6}"/>
              </a:ext>
            </a:extLst>
          </p:cNvPr>
          <p:cNvSpPr>
            <a:spLocks noGrp="1"/>
          </p:cNvSpPr>
          <p:nvPr>
            <p:ph idx="1"/>
          </p:nvPr>
        </p:nvSpPr>
        <p:spPr>
          <a:xfrm>
            <a:off x="248281" y="505657"/>
            <a:ext cx="11542029" cy="6237287"/>
          </a:xfrm>
        </p:spPr>
        <p:txBody>
          <a:bodyPr>
            <a:normAutofit lnSpcReduction="10000"/>
          </a:bodyPr>
          <a:lstStyle/>
          <a:p>
            <a:r>
              <a:rPr lang="en-GB" altLang="en-GB" dirty="0">
                <a:latin typeface="Times New Roman" panose="02020603050405020304" pitchFamily="18" charset="0"/>
                <a:cs typeface="Times New Roman" panose="02020603050405020304" pitchFamily="18" charset="0"/>
              </a:rPr>
              <a:t>According to Guba &amp; Lincoln (1994), the four categories of scientific paradigms are Positivism, Critical theory, Constructivism, and Realism, each comprising of:</a:t>
            </a: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1. </a:t>
            </a:r>
            <a:r>
              <a:rPr lang="en-GB" altLang="en-GB" b="1" dirty="0">
                <a:latin typeface="Times New Roman" panose="02020603050405020304" pitchFamily="18" charset="0"/>
                <a:cs typeface="Times New Roman" panose="02020603050405020304" pitchFamily="18" charset="0"/>
              </a:rPr>
              <a:t>Ontology</a:t>
            </a:r>
            <a:r>
              <a:rPr lang="en-GB" altLang="en-GB" dirty="0">
                <a:latin typeface="Times New Roman" panose="02020603050405020304" pitchFamily="18" charset="0"/>
                <a:cs typeface="Times New Roman" panose="02020603050405020304" pitchFamily="18" charset="0"/>
              </a:rPr>
              <a:t>, i.e., the theory or study of existence (being). For example, ontological assumptions in the conduct of inquiry within a paradigm might specifically characterise the nature of reality. The ontology question asks: </a:t>
            </a:r>
            <a:r>
              <a:rPr lang="en-GB" altLang="en-GB" i="1" dirty="0">
                <a:latin typeface="Times New Roman" panose="02020603050405020304" pitchFamily="18" charset="0"/>
                <a:cs typeface="Times New Roman" panose="02020603050405020304" pitchFamily="18" charset="0"/>
              </a:rPr>
              <a:t>what is the form</a:t>
            </a:r>
            <a:r>
              <a:rPr lang="en-GB" altLang="en-GB" dirty="0">
                <a:latin typeface="Times New Roman" panose="02020603050405020304" pitchFamily="18" charset="0"/>
                <a:cs typeface="Times New Roman" panose="02020603050405020304" pitchFamily="18" charset="0"/>
              </a:rPr>
              <a:t> </a:t>
            </a:r>
            <a:r>
              <a:rPr lang="en-GB" altLang="en-GB" i="1" dirty="0">
                <a:latin typeface="Times New Roman" panose="02020603050405020304" pitchFamily="18" charset="0"/>
                <a:cs typeface="Times New Roman" panose="02020603050405020304" pitchFamily="18" charset="0"/>
              </a:rPr>
              <a:t>and nature of reality and what is there that can be known about it?</a:t>
            </a:r>
            <a:endParaRPr lang="en-GB" altLang="en-GB"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2. </a:t>
            </a:r>
            <a:r>
              <a:rPr lang="en-GB" altLang="en-GB" b="1" dirty="0">
                <a:latin typeface="Times New Roman" panose="02020603050405020304" pitchFamily="18" charset="0"/>
                <a:cs typeface="Times New Roman" panose="02020603050405020304" pitchFamily="18" charset="0"/>
              </a:rPr>
              <a:t>Epistemology </a:t>
            </a:r>
            <a:r>
              <a:rPr lang="en-GB" altLang="en-GB" dirty="0">
                <a:latin typeface="Times New Roman" panose="02020603050405020304" pitchFamily="18" charset="0"/>
                <a:cs typeface="Times New Roman" panose="02020603050405020304" pitchFamily="18" charset="0"/>
              </a:rPr>
              <a:t>refers to the </a:t>
            </a:r>
            <a:r>
              <a:rPr lang="en-GB" altLang="en-GB" dirty="0">
                <a:solidFill>
                  <a:srgbClr val="FF0000"/>
                </a:solidFill>
                <a:latin typeface="Times New Roman" panose="02020603050405020304" pitchFamily="18" charset="0"/>
                <a:cs typeface="Times New Roman" panose="02020603050405020304" pitchFamily="18" charset="0"/>
              </a:rPr>
              <a:t>relationship between the reality and the researcher</a:t>
            </a:r>
            <a:r>
              <a:rPr lang="en-GB" altLang="en-GB" dirty="0">
                <a:latin typeface="Times New Roman" panose="02020603050405020304" pitchFamily="18" charset="0"/>
                <a:cs typeface="Times New Roman" panose="02020603050405020304" pitchFamily="18" charset="0"/>
              </a:rPr>
              <a:t>. The epistemological question asks: </a:t>
            </a:r>
            <a:r>
              <a:rPr lang="en-GB" altLang="en-GB" i="1" dirty="0">
                <a:latin typeface="Times New Roman" panose="02020603050405020304" pitchFamily="18" charset="0"/>
                <a:cs typeface="Times New Roman" panose="02020603050405020304" pitchFamily="18" charset="0"/>
              </a:rPr>
              <a:t>what is the nature of relationship between the</a:t>
            </a:r>
            <a:r>
              <a:rPr lang="en-GB" altLang="en-GB" dirty="0">
                <a:latin typeface="Times New Roman" panose="02020603050405020304" pitchFamily="18" charset="0"/>
                <a:cs typeface="Times New Roman" panose="02020603050405020304" pitchFamily="18" charset="0"/>
              </a:rPr>
              <a:t> </a:t>
            </a:r>
            <a:r>
              <a:rPr lang="en-GB" altLang="en-GB" i="1" dirty="0">
                <a:latin typeface="Times New Roman" panose="02020603050405020304" pitchFamily="18" charset="0"/>
                <a:cs typeface="Times New Roman" panose="02020603050405020304" pitchFamily="18" charset="0"/>
              </a:rPr>
              <a:t>inquirer and the external world?</a:t>
            </a:r>
            <a:endParaRPr lang="en-GB" altLang="en-GB"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3. </a:t>
            </a:r>
            <a:r>
              <a:rPr lang="en-GB" altLang="en-GB" b="1" dirty="0">
                <a:latin typeface="Times New Roman" panose="02020603050405020304" pitchFamily="18" charset="0"/>
                <a:cs typeface="Times New Roman" panose="02020603050405020304" pitchFamily="18" charset="0"/>
              </a:rPr>
              <a:t>Methodology</a:t>
            </a:r>
            <a:r>
              <a:rPr lang="en-GB" altLang="en-GB" dirty="0">
                <a:latin typeface="Times New Roman" panose="02020603050405020304" pitchFamily="18" charset="0"/>
                <a:cs typeface="Times New Roman" panose="02020603050405020304" pitchFamily="18" charset="0"/>
              </a:rPr>
              <a:t>, i.e., a procedure by which </a:t>
            </a:r>
            <a:r>
              <a:rPr lang="en-GB" altLang="en-GB" dirty="0">
                <a:solidFill>
                  <a:srgbClr val="FF0000"/>
                </a:solidFill>
                <a:latin typeface="Times New Roman" panose="02020603050405020304" pitchFamily="18" charset="0"/>
                <a:cs typeface="Times New Roman" panose="02020603050405020304" pitchFamily="18" charset="0"/>
              </a:rPr>
              <a:t>knowledge (reality) is to be generated</a:t>
            </a:r>
            <a:r>
              <a:rPr lang="en-GB" altLang="en-GB" dirty="0">
                <a:latin typeface="Times New Roman" panose="02020603050405020304" pitchFamily="18" charset="0"/>
                <a:cs typeface="Times New Roman" panose="02020603050405020304" pitchFamily="18" charset="0"/>
              </a:rPr>
              <a:t>. The methodological question asks: </a:t>
            </a:r>
            <a:r>
              <a:rPr lang="en-GB" altLang="en-GB" i="1" dirty="0">
                <a:latin typeface="Times New Roman" panose="02020603050405020304" pitchFamily="18" charset="0"/>
                <a:cs typeface="Times New Roman" panose="02020603050405020304" pitchFamily="18" charset="0"/>
              </a:rPr>
              <a:t>how can the researcher approach whatever</a:t>
            </a:r>
            <a:endParaRPr lang="en-GB" altLang="en-GB" dirty="0">
              <a:latin typeface="Times New Roman" panose="02020603050405020304" pitchFamily="18" charset="0"/>
              <a:cs typeface="Times New Roman" panose="02020603050405020304" pitchFamily="18" charset="0"/>
            </a:endParaRPr>
          </a:p>
          <a:p>
            <a:r>
              <a:rPr lang="en-GB" altLang="en-GB" i="1" dirty="0">
                <a:latin typeface="Times New Roman" panose="02020603050405020304" pitchFamily="18" charset="0"/>
                <a:cs typeface="Times New Roman" panose="02020603050405020304" pitchFamily="18" charset="0"/>
              </a:rPr>
              <a:t>can be known about reality?</a:t>
            </a:r>
            <a:endParaRPr lang="en-GB" altLang="en-GB"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F9B41FD6-B59F-7239-EDEF-929512AC93E5}"/>
              </a:ext>
            </a:extLst>
          </p:cNvPr>
          <p:cNvGrpSpPr/>
          <p:nvPr/>
        </p:nvGrpSpPr>
        <p:grpSpPr>
          <a:xfrm>
            <a:off x="0" y="6182797"/>
            <a:ext cx="12192000" cy="675204"/>
            <a:chOff x="0" y="5578608"/>
            <a:chExt cx="12192000" cy="1279393"/>
          </a:xfrm>
        </p:grpSpPr>
        <p:pic>
          <p:nvPicPr>
            <p:cNvPr id="3" name="Picture 2">
              <a:extLst>
                <a:ext uri="{FF2B5EF4-FFF2-40B4-BE49-F238E27FC236}">
                  <a16:creationId xmlns:a16="http://schemas.microsoft.com/office/drawing/2014/main" id="{84D4A7EB-31A2-2E3E-A194-9F48319A759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2A98F38-9D3B-9BA2-805B-C579C70FB484}"/>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0324FBB-496A-0BC0-EE59-32025930DF7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1F7821F-85CA-6569-49D6-7EF77EBA01C9}"/>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1"/>
          <p:cNvSpPr>
            <a:spLocks noGrp="1"/>
          </p:cNvSpPr>
          <p:nvPr>
            <p:ph type="title"/>
          </p:nvPr>
        </p:nvSpPr>
        <p:spPr>
          <a:xfrm>
            <a:off x="1989321" y="0"/>
            <a:ext cx="7467600" cy="678611"/>
          </a:xfrm>
        </p:spPr>
        <p:txBody>
          <a:bodyPr>
            <a:normAutofit fontScale="90000"/>
          </a:bodyPr>
          <a:lstStyle/>
          <a:p>
            <a:pPr>
              <a:defRPr/>
            </a:pPr>
            <a:r>
              <a:rPr lang="en-GB" altLang="en-US" dirty="0"/>
              <a:t>Ontology</a:t>
            </a:r>
          </a:p>
        </p:txBody>
      </p:sp>
      <p:sp>
        <p:nvSpPr>
          <p:cNvPr id="3" name="Content Placeholder 2"/>
          <p:cNvSpPr>
            <a:spLocks noGrp="1"/>
          </p:cNvSpPr>
          <p:nvPr>
            <p:ph sz="quarter" idx="1"/>
          </p:nvPr>
        </p:nvSpPr>
        <p:spPr>
          <a:xfrm>
            <a:off x="948906" y="828686"/>
            <a:ext cx="9400163" cy="5025774"/>
          </a:xfrm>
        </p:spPr>
        <p:txBody>
          <a:bodyPr>
            <a:normAutofit/>
          </a:bodyPr>
          <a:lstStyle/>
          <a:p>
            <a:pPr eaLnBrk="1" hangingPunct="1"/>
            <a:r>
              <a:rPr lang="en-GB" altLang="en-US" sz="2600" dirty="0">
                <a:latin typeface="Times New Roman" panose="02020603050405020304" pitchFamily="18" charset="0"/>
                <a:cs typeface="Times New Roman" panose="02020603050405020304" pitchFamily="18" charset="0"/>
              </a:rPr>
              <a:t>Ontology is what </a:t>
            </a:r>
            <a:r>
              <a:rPr lang="en-GB" altLang="en-US" sz="2600" dirty="0">
                <a:solidFill>
                  <a:srgbClr val="C00000"/>
                </a:solidFill>
                <a:latin typeface="Times New Roman" panose="02020603050405020304" pitchFamily="18" charset="0"/>
                <a:cs typeface="Times New Roman" panose="02020603050405020304" pitchFamily="18" charset="0"/>
              </a:rPr>
              <a:t>exists </a:t>
            </a:r>
            <a:r>
              <a:rPr lang="en-GB" altLang="en-US" sz="2600" dirty="0">
                <a:latin typeface="Times New Roman" panose="02020603050405020304" pitchFamily="18" charset="0"/>
                <a:cs typeface="Times New Roman" panose="02020603050405020304" pitchFamily="18" charset="0"/>
              </a:rPr>
              <a:t>and is a view on the nature of reality. </a:t>
            </a:r>
          </a:p>
          <a:p>
            <a:pPr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Are you a </a:t>
            </a:r>
            <a:r>
              <a:rPr lang="en-GB" altLang="en-US" sz="2600" dirty="0">
                <a:solidFill>
                  <a:srgbClr val="C00000"/>
                </a:solidFill>
                <a:latin typeface="Times New Roman" panose="02020603050405020304" pitchFamily="18" charset="0"/>
                <a:cs typeface="Times New Roman" panose="02020603050405020304" pitchFamily="18" charset="0"/>
              </a:rPr>
              <a:t>realist</a:t>
            </a:r>
            <a:r>
              <a:rPr lang="en-GB" altLang="en-US" sz="2600" dirty="0">
                <a:latin typeface="Times New Roman" panose="02020603050405020304" pitchFamily="18" charset="0"/>
                <a:cs typeface="Times New Roman" panose="02020603050405020304" pitchFamily="18" charset="0"/>
              </a:rPr>
              <a:t>? You see reality as something 'out there', as a law of nature just waiting to be found ? </a:t>
            </a:r>
          </a:p>
          <a:p>
            <a:pPr lvl="1"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Are you a </a:t>
            </a:r>
            <a:r>
              <a:rPr lang="en-GB" altLang="en-US" sz="2600" dirty="0">
                <a:solidFill>
                  <a:srgbClr val="C00000"/>
                </a:solidFill>
                <a:latin typeface="Times New Roman" panose="02020603050405020304" pitchFamily="18" charset="0"/>
                <a:cs typeface="Times New Roman" panose="02020603050405020304" pitchFamily="18" charset="0"/>
              </a:rPr>
              <a:t>critical realist</a:t>
            </a:r>
            <a:r>
              <a:rPr lang="en-GB" altLang="en-US" sz="2600" dirty="0">
                <a:latin typeface="Times New Roman" panose="02020603050405020304" pitchFamily="18" charset="0"/>
                <a:cs typeface="Times New Roman" panose="02020603050405020304" pitchFamily="18" charset="0"/>
              </a:rPr>
              <a:t>? You know things exist 'out there' but as human beings our own presence as researchers influences what we are trying to measure. </a:t>
            </a:r>
          </a:p>
          <a:p>
            <a:pPr lvl="1"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Or, are you a </a:t>
            </a:r>
            <a:r>
              <a:rPr lang="en-GB" altLang="en-US" sz="2600" dirty="0">
                <a:solidFill>
                  <a:srgbClr val="C00000"/>
                </a:solidFill>
                <a:latin typeface="Times New Roman" panose="02020603050405020304" pitchFamily="18" charset="0"/>
                <a:cs typeface="Times New Roman" panose="02020603050405020304" pitchFamily="18" charset="0"/>
              </a:rPr>
              <a:t>relativist </a:t>
            </a:r>
            <a:r>
              <a:rPr lang="en-GB" altLang="en-US" sz="2600" dirty="0">
                <a:latin typeface="Times New Roman" panose="02020603050405020304" pitchFamily="18" charset="0"/>
                <a:cs typeface="Times New Roman" panose="02020603050405020304" pitchFamily="18" charset="0"/>
              </a:rPr>
              <a:t>? You believe that knowledge is a social reality, value-laden and it only comes to light through individual interpretation</a:t>
            </a:r>
          </a:p>
        </p:txBody>
      </p:sp>
      <p:sp>
        <p:nvSpPr>
          <p:cNvPr id="19460"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A15F1D3-4854-4EBA-94FC-E916FF028F0D}" type="slidenum">
              <a:rPr lang="en-GB" altLang="en-US" smtClean="0">
                <a:solidFill>
                  <a:srgbClr val="9B9A98"/>
                </a:solidFill>
              </a:rPr>
              <a:pPr/>
              <a:t>24</a:t>
            </a:fld>
            <a:endParaRPr lang="en-GB" altLang="en-US">
              <a:solidFill>
                <a:srgbClr val="9B9A98"/>
              </a:solidFill>
            </a:endParaRPr>
          </a:p>
        </p:txBody>
      </p:sp>
      <p:grpSp>
        <p:nvGrpSpPr>
          <p:cNvPr id="2" name="Group 1">
            <a:extLst>
              <a:ext uri="{FF2B5EF4-FFF2-40B4-BE49-F238E27FC236}">
                <a16:creationId xmlns:a16="http://schemas.microsoft.com/office/drawing/2014/main" id="{B6FD4713-7EAC-021B-8B5E-775F380A2D65}"/>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869AACC0-6B4C-2511-2B96-833C3F5287C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35D0B2E-3CE4-6D68-9134-E4D7A0E4C07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8D2238C-5392-0155-AE8F-796DE806E3C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1291108-078C-0D2C-95A4-D6FAB24104B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Title 1"/>
          <p:cNvSpPr>
            <a:spLocks noGrp="1"/>
          </p:cNvSpPr>
          <p:nvPr>
            <p:ph type="title"/>
          </p:nvPr>
        </p:nvSpPr>
        <p:spPr>
          <a:xfrm>
            <a:off x="838200" y="365125"/>
            <a:ext cx="10515600" cy="785445"/>
          </a:xfrm>
        </p:spPr>
        <p:txBody>
          <a:bodyPr/>
          <a:lstStyle/>
          <a:p>
            <a:pPr>
              <a:defRPr/>
            </a:pPr>
            <a:r>
              <a:rPr lang="en-GB" altLang="en-US" dirty="0"/>
              <a:t>Epistemology</a:t>
            </a:r>
          </a:p>
        </p:txBody>
      </p:sp>
      <p:sp>
        <p:nvSpPr>
          <p:cNvPr id="3" name="Content Placeholder 2"/>
          <p:cNvSpPr>
            <a:spLocks noGrp="1"/>
          </p:cNvSpPr>
          <p:nvPr>
            <p:ph sz="quarter" idx="1"/>
          </p:nvPr>
        </p:nvSpPr>
        <p:spPr>
          <a:xfrm>
            <a:off x="1132403" y="1150570"/>
            <a:ext cx="9816174" cy="4873625"/>
          </a:xfrm>
        </p:spPr>
        <p:txBody>
          <a:bodyPr>
            <a:normAutofit/>
          </a:bodyPr>
          <a:lstStyle/>
          <a:p>
            <a:pPr marL="274320" indent="-274320">
              <a:buFont typeface="Wingdings"/>
              <a:buChar char=""/>
              <a:defRPr/>
            </a:pPr>
            <a:r>
              <a:rPr lang="en-GB" dirty="0"/>
              <a:t>Epistemology is our </a:t>
            </a:r>
            <a:r>
              <a:rPr lang="en-GB" dirty="0">
                <a:solidFill>
                  <a:srgbClr val="C00000"/>
                </a:solidFill>
              </a:rPr>
              <a:t>perceived relationship </a:t>
            </a:r>
            <a:r>
              <a:rPr lang="en-GB" dirty="0"/>
              <a:t>with the knowledge we are un/dis/covering. Are we part of that knowledge or are we external to it? </a:t>
            </a:r>
          </a:p>
          <a:p>
            <a:pPr marL="274320" indent="-274320">
              <a:buFont typeface="Wingdings"/>
              <a:buChar char=""/>
              <a:defRPr/>
            </a:pPr>
            <a:endParaRPr lang="en-GB" dirty="0"/>
          </a:p>
          <a:p>
            <a:pPr marL="274320" indent="-274320" algn="just">
              <a:buFont typeface="Wingdings"/>
              <a:buChar char=""/>
              <a:defRPr/>
            </a:pPr>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p>
          <a:p>
            <a:pPr marL="36576" indent="0">
              <a:buNone/>
              <a:defRPr/>
            </a:pPr>
            <a:endParaRPr lang="en-GB" dirty="0"/>
          </a:p>
          <a:p>
            <a:pPr marL="274320" indent="-274320">
              <a:buFont typeface="Wingdings"/>
              <a:buChar char=""/>
              <a:defRPr/>
            </a:pPr>
            <a:r>
              <a:rPr lang="en-GB" dirty="0"/>
              <a:t>In turn influences your methodology.</a:t>
            </a:r>
          </a:p>
          <a:p>
            <a:pPr marL="274320" indent="-274320">
              <a:buFont typeface="Wingdings"/>
              <a:buChar char=""/>
              <a:defRPr/>
            </a:pPr>
            <a:endParaRPr lang="en-GB" dirty="0"/>
          </a:p>
        </p:txBody>
      </p:sp>
      <p:sp>
        <p:nvSpPr>
          <p:cNvPr id="21508"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A94B279-567A-4FF6-9D9B-71101A39AC86}" type="slidenum">
              <a:rPr lang="en-GB" altLang="en-US" smtClean="0">
                <a:solidFill>
                  <a:srgbClr val="9B9A98"/>
                </a:solidFill>
              </a:rPr>
              <a:pPr/>
              <a:t>25</a:t>
            </a:fld>
            <a:endParaRPr lang="en-GB" altLang="en-US">
              <a:solidFill>
                <a:srgbClr val="9B9A98"/>
              </a:solidFill>
            </a:endParaRPr>
          </a:p>
        </p:txBody>
      </p:sp>
      <p:grpSp>
        <p:nvGrpSpPr>
          <p:cNvPr id="2" name="Group 1">
            <a:extLst>
              <a:ext uri="{FF2B5EF4-FFF2-40B4-BE49-F238E27FC236}">
                <a16:creationId xmlns:a16="http://schemas.microsoft.com/office/drawing/2014/main" id="{C49D40FB-AB3E-63FA-D362-14BD35D6A073}"/>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80FAA387-144A-DBE3-5AC5-8320A1874B9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1871433-DCBD-5339-FDD3-D399212261C3}"/>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D201D344-3C55-C81F-91D1-CFF4C82F1A0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91DFF49-16C5-0483-C5FB-0E914E9C5AF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nodeType="clickPar">
                      <p:stCondLst>
                        <p:cond delay="indefinite"/>
                      </p:stCondLst>
                      <p:childTnLst>
                        <p:par>
                          <p:cTn id="12" fill="hold" nodeType="withGroup">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nodeType="clickPar">
                      <p:stCondLst>
                        <p:cond delay="indefinite"/>
                      </p:stCondLst>
                      <p:childTnLst>
                        <p:par>
                          <p:cTn id="20" fill="hold" nodeType="withGroup">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Slide Number Placeholder 2"/>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B0C992A9-7CCC-4820-939E-8961385714AF}" type="slidenum">
              <a:rPr lang="en-GB" altLang="en-US" smtClean="0">
                <a:solidFill>
                  <a:srgbClr val="9B9A98"/>
                </a:solidFill>
              </a:rPr>
              <a:pPr/>
              <a:t>26</a:t>
            </a:fld>
            <a:endParaRPr lang="en-GB" altLang="en-US">
              <a:solidFill>
                <a:srgbClr val="9B9A98"/>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585464447"/>
              </p:ext>
            </p:extLst>
          </p:nvPr>
        </p:nvGraphicFramePr>
        <p:xfrm>
          <a:off x="1901825" y="27372"/>
          <a:ext cx="8388350" cy="5414710"/>
        </p:xfrm>
        <a:graphic>
          <a:graphicData uri="http://schemas.openxmlformats.org/drawingml/2006/table">
            <a:tbl>
              <a:tblPr firstRow="1" bandRow="1">
                <a:tableStyleId>{5C22544A-7EE6-4342-B048-85BDC9FD1C3A}</a:tableStyleId>
              </a:tblPr>
              <a:tblGrid>
                <a:gridCol w="1677670">
                  <a:extLst>
                    <a:ext uri="{9D8B030D-6E8A-4147-A177-3AD203B41FA5}">
                      <a16:colId xmlns:a16="http://schemas.microsoft.com/office/drawing/2014/main" val="20000"/>
                    </a:ext>
                  </a:extLst>
                </a:gridCol>
                <a:gridCol w="1677670">
                  <a:extLst>
                    <a:ext uri="{9D8B030D-6E8A-4147-A177-3AD203B41FA5}">
                      <a16:colId xmlns:a16="http://schemas.microsoft.com/office/drawing/2014/main" val="20001"/>
                    </a:ext>
                  </a:extLst>
                </a:gridCol>
                <a:gridCol w="1677670">
                  <a:extLst>
                    <a:ext uri="{9D8B030D-6E8A-4147-A177-3AD203B41FA5}">
                      <a16:colId xmlns:a16="http://schemas.microsoft.com/office/drawing/2014/main" val="20002"/>
                    </a:ext>
                  </a:extLst>
                </a:gridCol>
                <a:gridCol w="1677670">
                  <a:extLst>
                    <a:ext uri="{9D8B030D-6E8A-4147-A177-3AD203B41FA5}">
                      <a16:colId xmlns:a16="http://schemas.microsoft.com/office/drawing/2014/main" val="20003"/>
                    </a:ext>
                  </a:extLst>
                </a:gridCol>
                <a:gridCol w="1677670">
                  <a:extLst>
                    <a:ext uri="{9D8B030D-6E8A-4147-A177-3AD203B41FA5}">
                      <a16:colId xmlns:a16="http://schemas.microsoft.com/office/drawing/2014/main" val="20004"/>
                    </a:ext>
                  </a:extLst>
                </a:gridCol>
              </a:tblGrid>
              <a:tr h="902904">
                <a:tc>
                  <a:txBody>
                    <a:bodyPr/>
                    <a:lstStyle/>
                    <a:p>
                      <a:r>
                        <a:rPr lang="en-GB" sz="1600" dirty="0"/>
                        <a:t>Examples of paradigms</a:t>
                      </a:r>
                    </a:p>
                    <a:p>
                      <a:endParaRPr lang="en-GB" sz="1600" dirty="0"/>
                    </a:p>
                  </a:txBody>
                  <a:tcPr marL="68575" marR="68575" marT="45862" marB="45862"/>
                </a:tc>
                <a:tc>
                  <a:txBody>
                    <a:bodyPr/>
                    <a:lstStyle/>
                    <a:p>
                      <a:r>
                        <a:rPr lang="en-GB" sz="1600" dirty="0">
                          <a:solidFill>
                            <a:schemeClr val="tx1"/>
                          </a:solidFill>
                        </a:rPr>
                        <a:t>Positivism</a:t>
                      </a:r>
                    </a:p>
                  </a:txBody>
                  <a:tcPr marL="68575" marR="68575" marT="45862" marB="45862"/>
                </a:tc>
                <a:tc>
                  <a:txBody>
                    <a:bodyPr/>
                    <a:lstStyle/>
                    <a:p>
                      <a:r>
                        <a:rPr lang="en-GB" sz="1600" dirty="0"/>
                        <a:t>Post positivism</a:t>
                      </a:r>
                    </a:p>
                  </a:txBody>
                  <a:tcPr marL="68575" marR="68575" marT="45862" marB="45862"/>
                </a:tc>
                <a:tc>
                  <a:txBody>
                    <a:bodyPr/>
                    <a:lstStyle/>
                    <a:p>
                      <a:r>
                        <a:rPr lang="en-GB" sz="1600" dirty="0" err="1"/>
                        <a:t>Interpretivism</a:t>
                      </a:r>
                      <a:r>
                        <a:rPr lang="en-GB" sz="1600" dirty="0"/>
                        <a:t> /</a:t>
                      </a:r>
                      <a:r>
                        <a:rPr lang="en-GB" sz="1600" baseline="0" dirty="0"/>
                        <a:t> </a:t>
                      </a:r>
                      <a:r>
                        <a:rPr lang="en-GB" sz="1600" dirty="0"/>
                        <a:t>constructivism</a:t>
                      </a:r>
                    </a:p>
                  </a:txBody>
                  <a:tcPr marL="68575" marR="68575" marT="45862" marB="45862"/>
                </a:tc>
                <a:tc>
                  <a:txBody>
                    <a:bodyPr/>
                    <a:lstStyle/>
                    <a:p>
                      <a:r>
                        <a:rPr lang="en-GB" sz="1600" dirty="0"/>
                        <a:t>Critical theory</a:t>
                      </a:r>
                    </a:p>
                  </a:txBody>
                  <a:tcPr marL="68575" marR="68575" marT="45862" marB="45862"/>
                </a:tc>
                <a:extLst>
                  <a:ext uri="{0D108BD9-81ED-4DB2-BD59-A6C34878D82A}">
                    <a16:rowId xmlns:a16="http://schemas.microsoft.com/office/drawing/2014/main" val="10000"/>
                  </a:ext>
                </a:extLst>
              </a:tr>
              <a:tr h="409891">
                <a:tc>
                  <a:txBody>
                    <a:bodyPr/>
                    <a:lstStyle/>
                    <a:p>
                      <a:r>
                        <a:rPr lang="en-GB" sz="1600" dirty="0"/>
                        <a:t>Ontology</a:t>
                      </a:r>
                    </a:p>
                  </a:txBody>
                  <a:tcPr marL="68575" marR="68575" marT="45862" marB="45862"/>
                </a:tc>
                <a:tc>
                  <a:txBody>
                    <a:bodyPr/>
                    <a:lstStyle/>
                    <a:p>
                      <a:r>
                        <a:rPr lang="en-GB" sz="1600" dirty="0"/>
                        <a:t>Realism</a:t>
                      </a:r>
                    </a:p>
                  </a:txBody>
                  <a:tcPr marL="68575" marR="68575" marT="45862" marB="45862"/>
                </a:tc>
                <a:tc>
                  <a:txBody>
                    <a:bodyPr/>
                    <a:lstStyle/>
                    <a:p>
                      <a:r>
                        <a:rPr lang="en-GB" sz="1600" dirty="0"/>
                        <a:t>Critical realism</a:t>
                      </a:r>
                    </a:p>
                  </a:txBody>
                  <a:tcPr marL="68575" marR="68575" marT="45862" marB="45862"/>
                </a:tc>
                <a:tc>
                  <a:txBody>
                    <a:bodyPr/>
                    <a:lstStyle/>
                    <a:p>
                      <a:r>
                        <a:rPr lang="en-GB" sz="1600" dirty="0"/>
                        <a:t>Relativism</a:t>
                      </a:r>
                    </a:p>
                  </a:txBody>
                  <a:tcPr marL="68575" marR="68575" marT="45862" marB="45862"/>
                </a:tc>
                <a:tc>
                  <a:txBody>
                    <a:bodyPr/>
                    <a:lstStyle/>
                    <a:p>
                      <a:r>
                        <a:rPr lang="en-GB" sz="1600" dirty="0"/>
                        <a:t>Critical realism</a:t>
                      </a:r>
                    </a:p>
                  </a:txBody>
                  <a:tcPr marL="68575" marR="68575" marT="45862" marB="45862"/>
                </a:tc>
                <a:extLst>
                  <a:ext uri="{0D108BD9-81ED-4DB2-BD59-A6C34878D82A}">
                    <a16:rowId xmlns:a16="http://schemas.microsoft.com/office/drawing/2014/main" val="10001"/>
                  </a:ext>
                </a:extLst>
              </a:tr>
              <a:tr h="381793">
                <a:tc>
                  <a:txBody>
                    <a:bodyPr/>
                    <a:lstStyle/>
                    <a:p>
                      <a:r>
                        <a:rPr lang="en-GB" sz="1600" dirty="0"/>
                        <a:t>Epistemology</a:t>
                      </a:r>
                    </a:p>
                  </a:txBody>
                  <a:tcPr marL="68575" marR="68575" marT="45862" marB="45862"/>
                </a:tc>
                <a:tc>
                  <a:txBody>
                    <a:bodyPr/>
                    <a:lstStyle/>
                    <a:p>
                      <a:r>
                        <a:rPr lang="en-GB" sz="1600" dirty="0"/>
                        <a:t>Objective</a:t>
                      </a:r>
                    </a:p>
                  </a:txBody>
                  <a:tcPr marL="68575" marR="68575" marT="45862" marB="45862"/>
                </a:tc>
                <a:tc>
                  <a:txBody>
                    <a:bodyPr/>
                    <a:lstStyle/>
                    <a:p>
                      <a:r>
                        <a:rPr lang="en-GB" sz="1600" dirty="0"/>
                        <a:t>Objective</a:t>
                      </a:r>
                    </a:p>
                  </a:txBody>
                  <a:tcPr marL="68575" marR="68575" marT="45862" marB="45862"/>
                </a:tc>
                <a:tc>
                  <a:txBody>
                    <a:bodyPr/>
                    <a:lstStyle/>
                    <a:p>
                      <a:r>
                        <a:rPr lang="en-GB" sz="1600" dirty="0"/>
                        <a:t>Subjective</a:t>
                      </a:r>
                    </a:p>
                  </a:txBody>
                  <a:tcPr marL="68575" marR="68575" marT="45862" marB="45862"/>
                </a:tc>
                <a:tc>
                  <a:txBody>
                    <a:bodyPr/>
                    <a:lstStyle/>
                    <a:p>
                      <a:r>
                        <a:rPr lang="en-GB" sz="1600" dirty="0"/>
                        <a:t>Subjective</a:t>
                      </a:r>
                    </a:p>
                  </a:txBody>
                  <a:tcPr marL="68575" marR="68575" marT="45862" marB="45862"/>
                </a:tc>
                <a:extLst>
                  <a:ext uri="{0D108BD9-81ED-4DB2-BD59-A6C34878D82A}">
                    <a16:rowId xmlns:a16="http://schemas.microsoft.com/office/drawing/2014/main" val="10002"/>
                  </a:ext>
                </a:extLst>
              </a:tr>
              <a:tr h="1219264">
                <a:tc>
                  <a:txBody>
                    <a:bodyPr/>
                    <a:lstStyle/>
                    <a:p>
                      <a:r>
                        <a:rPr lang="en-GB" sz="1600" dirty="0"/>
                        <a:t>Methodology</a:t>
                      </a:r>
                    </a:p>
                  </a:txBody>
                  <a:tcPr marL="68575" marR="68575" marT="45862" marB="45862"/>
                </a:tc>
                <a:tc>
                  <a:txBody>
                    <a:bodyPr/>
                    <a:lstStyle/>
                    <a:p>
                      <a:r>
                        <a:rPr lang="en-GB" sz="1600" dirty="0"/>
                        <a:t>Experimental/</a:t>
                      </a:r>
                    </a:p>
                    <a:p>
                      <a:r>
                        <a:rPr lang="en-GB" sz="1600" dirty="0"/>
                        <a:t>structured measurement</a:t>
                      </a:r>
                    </a:p>
                  </a:txBody>
                  <a:tcPr marL="68575" marR="68575" marT="45862" marB="45862"/>
                </a:tc>
                <a:tc>
                  <a:txBody>
                    <a:bodyPr/>
                    <a:lstStyle/>
                    <a:p>
                      <a:r>
                        <a:rPr lang="en-GB" sz="1600" dirty="0"/>
                        <a:t>Modified experimental/</a:t>
                      </a:r>
                    </a:p>
                    <a:p>
                      <a:r>
                        <a:rPr lang="en-GB" sz="1600" dirty="0"/>
                        <a:t>structured measurement</a:t>
                      </a:r>
                    </a:p>
                    <a:p>
                      <a:endParaRPr lang="en-GB" sz="1600" dirty="0"/>
                    </a:p>
                  </a:txBody>
                  <a:tcPr marL="68575" marR="68575" marT="45862" marB="45862"/>
                </a:tc>
                <a:tc>
                  <a:txBody>
                    <a:bodyPr/>
                    <a:lstStyle/>
                    <a:p>
                      <a:r>
                        <a:rPr lang="en-GB" sz="1600" dirty="0"/>
                        <a:t>Case study, Ethnography, grounded theory</a:t>
                      </a:r>
                    </a:p>
                  </a:txBody>
                  <a:tcPr marL="68575" marR="68575" marT="45862" marB="45862"/>
                </a:tc>
                <a:tc>
                  <a:txBody>
                    <a:bodyPr/>
                    <a:lstStyle/>
                    <a:p>
                      <a:r>
                        <a:rPr lang="en-GB" sz="1600" dirty="0"/>
                        <a:t>Action research </a:t>
                      </a:r>
                      <a:r>
                        <a:rPr lang="en-GB" sz="1600" dirty="0" err="1"/>
                        <a:t>Diologic</a:t>
                      </a:r>
                      <a:endParaRPr lang="en-GB" sz="1600" dirty="0"/>
                    </a:p>
                  </a:txBody>
                  <a:tcPr marL="68575" marR="68575" marT="45862" marB="45862"/>
                </a:tc>
                <a:extLst>
                  <a:ext uri="{0D108BD9-81ED-4DB2-BD59-A6C34878D82A}">
                    <a16:rowId xmlns:a16="http://schemas.microsoft.com/office/drawing/2014/main" val="10003"/>
                  </a:ext>
                </a:extLst>
              </a:tr>
              <a:tr h="1025457">
                <a:tc>
                  <a:txBody>
                    <a:bodyPr/>
                    <a:lstStyle/>
                    <a:p>
                      <a:r>
                        <a:rPr lang="en-GB" sz="1600" dirty="0"/>
                        <a:t>Method</a:t>
                      </a:r>
                    </a:p>
                  </a:txBody>
                  <a:tcPr marL="68575" marR="68575" marT="45862" marB="45862"/>
                </a:tc>
                <a:tc>
                  <a:txBody>
                    <a:bodyPr/>
                    <a:lstStyle/>
                    <a:p>
                      <a:r>
                        <a:rPr lang="en-GB" sz="1600" dirty="0"/>
                        <a:t>Questionnaires, Experiment</a:t>
                      </a:r>
                    </a:p>
                  </a:txBody>
                  <a:tcPr marL="68575" marR="68575" marT="45862" marB="45862"/>
                </a:tc>
                <a:tc>
                  <a:txBody>
                    <a:bodyPr/>
                    <a:lstStyle/>
                    <a:p>
                      <a:r>
                        <a:rPr lang="en-GB" sz="1600" dirty="0"/>
                        <a:t>Questionnaires, Experiment</a:t>
                      </a:r>
                    </a:p>
                  </a:txBody>
                  <a:tcPr marL="68575" marR="68575" marT="45862" marB="45862"/>
                </a:tc>
                <a:tc>
                  <a:txBody>
                    <a:bodyPr/>
                    <a:lstStyle/>
                    <a:p>
                      <a:r>
                        <a:rPr lang="en-GB" sz="1600" dirty="0"/>
                        <a:t>Open ended questionnaires,  Qualitative data.</a:t>
                      </a:r>
                      <a:r>
                        <a:rPr lang="en-GB" sz="1600" baseline="0" dirty="0"/>
                        <a:t> </a:t>
                      </a:r>
                      <a:endParaRPr lang="en-GB" sz="1600" dirty="0"/>
                    </a:p>
                  </a:txBody>
                  <a:tcPr marL="68575" marR="68575" marT="45862" marB="45862"/>
                </a:tc>
                <a:tc>
                  <a:txBody>
                    <a:bodyPr/>
                    <a:lstStyle/>
                    <a:p>
                      <a:r>
                        <a:rPr lang="en-GB" sz="1600" dirty="0"/>
                        <a:t>Interviews, focus groups, communities, organisations</a:t>
                      </a:r>
                    </a:p>
                  </a:txBody>
                  <a:tcPr marL="68575" marR="68575" marT="45862" marB="45862"/>
                </a:tc>
                <a:extLst>
                  <a:ext uri="{0D108BD9-81ED-4DB2-BD59-A6C34878D82A}">
                    <a16:rowId xmlns:a16="http://schemas.microsoft.com/office/drawing/2014/main" val="10004"/>
                  </a:ext>
                </a:extLst>
              </a:tr>
              <a:tr h="1342114">
                <a:tc>
                  <a:txBody>
                    <a:bodyPr/>
                    <a:lstStyle/>
                    <a:p>
                      <a:r>
                        <a:rPr lang="en-GB" sz="1600" dirty="0">
                          <a:solidFill>
                            <a:srgbClr val="0070C0"/>
                          </a:solidFill>
                        </a:rPr>
                        <a:t>Example</a:t>
                      </a:r>
                    </a:p>
                    <a:p>
                      <a:r>
                        <a:rPr lang="en-GB" sz="1600" dirty="0">
                          <a:solidFill>
                            <a:srgbClr val="0070C0"/>
                          </a:solidFill>
                        </a:rPr>
                        <a:t>Water company research pollution</a:t>
                      </a:r>
                    </a:p>
                  </a:txBody>
                  <a:tcPr marL="68575" marR="68575" marT="45862" marB="45862"/>
                </a:tc>
                <a:tc>
                  <a:txBody>
                    <a:bodyPr/>
                    <a:lstStyle/>
                    <a:p>
                      <a:r>
                        <a:rPr lang="en-GB" sz="1600" dirty="0">
                          <a:solidFill>
                            <a:srgbClr val="0070C0"/>
                          </a:solidFill>
                        </a:rPr>
                        <a:t>Laboratory Chemical</a:t>
                      </a:r>
                      <a:r>
                        <a:rPr lang="en-GB" sz="1600" baseline="0" dirty="0">
                          <a:solidFill>
                            <a:srgbClr val="0070C0"/>
                          </a:solidFill>
                        </a:rPr>
                        <a:t> experiment dissolved solids</a:t>
                      </a:r>
                      <a:endParaRPr lang="en-GB" sz="1600" dirty="0">
                        <a:solidFill>
                          <a:srgbClr val="0070C0"/>
                        </a:solidFill>
                      </a:endParaRPr>
                    </a:p>
                  </a:txBody>
                  <a:tcPr marL="68575" marR="68575" marT="45862" marB="45862"/>
                </a:tc>
                <a:tc>
                  <a:txBody>
                    <a:bodyPr/>
                    <a:lstStyle/>
                    <a:p>
                      <a:r>
                        <a:rPr lang="en-GB" sz="1600" dirty="0" err="1">
                          <a:solidFill>
                            <a:srgbClr val="0070C0"/>
                          </a:solidFill>
                        </a:rPr>
                        <a:t>Locationally</a:t>
                      </a:r>
                      <a:r>
                        <a:rPr lang="en-GB" sz="1600" dirty="0">
                          <a:solidFill>
                            <a:srgbClr val="0070C0"/>
                          </a:solidFill>
                        </a:rPr>
                        <a:t> considered chemical experiments</a:t>
                      </a:r>
                    </a:p>
                  </a:txBody>
                  <a:tcPr marL="68575" marR="68575" marT="45862" marB="45862"/>
                </a:tc>
                <a:tc>
                  <a:txBody>
                    <a:bodyPr/>
                    <a:lstStyle/>
                    <a:p>
                      <a:r>
                        <a:rPr lang="en-GB" sz="1600" dirty="0">
                          <a:solidFill>
                            <a:srgbClr val="0070C0"/>
                          </a:solidFill>
                        </a:rPr>
                        <a:t>Case study of the company</a:t>
                      </a:r>
                      <a:r>
                        <a:rPr lang="en-GB" sz="1600" baseline="0" dirty="0">
                          <a:solidFill>
                            <a:srgbClr val="0070C0"/>
                          </a:solidFill>
                        </a:rPr>
                        <a:t> and attitudes to pollution/profit</a:t>
                      </a:r>
                      <a:endParaRPr lang="en-GB" sz="1600" dirty="0">
                        <a:solidFill>
                          <a:srgbClr val="0070C0"/>
                        </a:solidFill>
                      </a:endParaRPr>
                    </a:p>
                  </a:txBody>
                  <a:tcPr marL="68575" marR="68575" marT="45862" marB="45862"/>
                </a:tc>
                <a:tc>
                  <a:txBody>
                    <a:bodyPr/>
                    <a:lstStyle/>
                    <a:p>
                      <a:r>
                        <a:rPr lang="en-GB" sz="1600" dirty="0">
                          <a:solidFill>
                            <a:srgbClr val="0070C0"/>
                          </a:solidFill>
                        </a:rPr>
                        <a:t>Action research</a:t>
                      </a:r>
                      <a:r>
                        <a:rPr lang="en-GB" sz="1600" baseline="0" dirty="0">
                          <a:solidFill>
                            <a:srgbClr val="0070C0"/>
                          </a:solidFill>
                        </a:rPr>
                        <a:t> in communities to include stakeholders / workshops</a:t>
                      </a:r>
                      <a:endParaRPr lang="en-GB" sz="1600" dirty="0">
                        <a:solidFill>
                          <a:srgbClr val="0070C0"/>
                        </a:solidFill>
                      </a:endParaRPr>
                    </a:p>
                  </a:txBody>
                  <a:tcPr marL="68575" marR="68575" marT="45862" marB="45862"/>
                </a:tc>
                <a:extLst>
                  <a:ext uri="{0D108BD9-81ED-4DB2-BD59-A6C34878D82A}">
                    <a16:rowId xmlns:a16="http://schemas.microsoft.com/office/drawing/2014/main" val="10005"/>
                  </a:ext>
                </a:extLst>
              </a:tr>
            </a:tbl>
          </a:graphicData>
        </a:graphic>
      </p:graphicFrame>
      <p:grpSp>
        <p:nvGrpSpPr>
          <p:cNvPr id="2" name="Group 1">
            <a:extLst>
              <a:ext uri="{FF2B5EF4-FFF2-40B4-BE49-F238E27FC236}">
                <a16:creationId xmlns:a16="http://schemas.microsoft.com/office/drawing/2014/main" id="{E2C99BA2-ECDD-D3F9-4052-7492161CA07C}"/>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061BE2CC-8178-C36A-DF90-688D017F461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F65F0AF-756E-6733-E16F-B64261F2652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8E0FAF3D-6D91-D6AC-6A50-FF2CADF5A21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7AE20844-B7C0-2060-D2EC-D87C9CE8CEC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el 1">
            <a:extLst>
              <a:ext uri="{FF2B5EF4-FFF2-40B4-BE49-F238E27FC236}">
                <a16:creationId xmlns:a16="http://schemas.microsoft.com/office/drawing/2014/main" id="{EBF4F6CD-59A7-3248-D91C-F222113AC983}"/>
              </a:ext>
            </a:extLst>
          </p:cNvPr>
          <p:cNvSpPr>
            <a:spLocks noGrp="1"/>
          </p:cNvSpPr>
          <p:nvPr>
            <p:ph type="title"/>
          </p:nvPr>
        </p:nvSpPr>
        <p:spPr>
          <a:xfrm>
            <a:off x="1822398" y="405728"/>
            <a:ext cx="8229600" cy="620713"/>
          </a:xfrm>
        </p:spPr>
        <p:txBody>
          <a:bodyPr/>
          <a:lstStyle/>
          <a:p>
            <a:r>
              <a:rPr lang="de-DE" altLang="en-GB" sz="3200" dirty="0">
                <a:latin typeface="Times New Roman" panose="02020603050405020304" pitchFamily="18" charset="0"/>
                <a:cs typeface="Times New Roman" panose="02020603050405020304" pitchFamily="18" charset="0"/>
              </a:rPr>
              <a:t>Research </a:t>
            </a:r>
            <a:r>
              <a:rPr lang="de-DE" altLang="en-GB" sz="3200" dirty="0" err="1">
                <a:latin typeface="Times New Roman" panose="02020603050405020304" pitchFamily="18" charset="0"/>
                <a:cs typeface="Times New Roman" panose="02020603050405020304" pitchFamily="18" charset="0"/>
              </a:rPr>
              <a:t>Paradigm</a:t>
            </a:r>
            <a:r>
              <a:rPr lang="de-DE" altLang="en-GB" sz="3200" dirty="0">
                <a:latin typeface="Times New Roman" panose="02020603050405020304" pitchFamily="18" charset="0"/>
                <a:cs typeface="Times New Roman" panose="02020603050405020304" pitchFamily="18" charset="0"/>
              </a:rPr>
              <a:t> and Quantitative Research</a:t>
            </a:r>
            <a:endParaRPr lang="en-GB" altLang="en-GB" sz="3200" dirty="0">
              <a:latin typeface="Times New Roman" panose="02020603050405020304" pitchFamily="18" charset="0"/>
              <a:cs typeface="Times New Roman" panose="02020603050405020304" pitchFamily="18" charset="0"/>
            </a:endParaRPr>
          </a:p>
        </p:txBody>
      </p:sp>
      <p:sp>
        <p:nvSpPr>
          <p:cNvPr id="23555" name="Inhaltsplatzhalter 2">
            <a:extLst>
              <a:ext uri="{FF2B5EF4-FFF2-40B4-BE49-F238E27FC236}">
                <a16:creationId xmlns:a16="http://schemas.microsoft.com/office/drawing/2014/main" id="{8AE6B0AA-668F-5DDE-4598-5671915B1A1A}"/>
              </a:ext>
            </a:extLst>
          </p:cNvPr>
          <p:cNvSpPr>
            <a:spLocks noGrp="1"/>
          </p:cNvSpPr>
          <p:nvPr>
            <p:ph idx="1"/>
          </p:nvPr>
        </p:nvSpPr>
        <p:spPr>
          <a:xfrm>
            <a:off x="1524000" y="1484315"/>
            <a:ext cx="9144000" cy="2700125"/>
          </a:xfrm>
        </p:spPr>
        <p:txBody>
          <a:bodyPr/>
          <a:lstStyle/>
          <a:p>
            <a:pPr algn="just"/>
            <a:r>
              <a:rPr lang="en-GB" altLang="en-GB" dirty="0">
                <a:latin typeface="Times New Roman" panose="02020603050405020304" pitchFamily="18" charset="0"/>
                <a:cs typeface="Times New Roman" panose="02020603050405020304" pitchFamily="18" charset="0"/>
              </a:rPr>
              <a:t>The notion of research paradigm implies that “a scientist will normally work within a theoretical framework – a paradigm – that determines the problems that are regarded as crucial, the ways the problems are to be conceptualised, the appropriate methods of enquiry, the relevant standards of judgement, etc” (Kuhn, 1962, cited in Philips, 1987, p.205).</a:t>
            </a:r>
          </a:p>
          <a:p>
            <a:pPr marL="0" indent="0">
              <a:buNone/>
            </a:pPr>
            <a:endParaRPr lang="en-GB" altLang="en-GB" dirty="0"/>
          </a:p>
        </p:txBody>
      </p:sp>
      <p:grpSp>
        <p:nvGrpSpPr>
          <p:cNvPr id="2" name="Group 1">
            <a:extLst>
              <a:ext uri="{FF2B5EF4-FFF2-40B4-BE49-F238E27FC236}">
                <a16:creationId xmlns:a16="http://schemas.microsoft.com/office/drawing/2014/main" id="{33834700-A1F9-3472-7DC4-DBA2CE79FCD0}"/>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A1EC427D-6CE4-CD73-1BA8-AD11129129F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06186448-5307-A629-F148-CF33FE76716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658CF1F-6BC3-ADF8-4B54-16AEED467B5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C2BD05D1-6952-9712-DE94-E7CB0A7AB8F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le 1"/>
          <p:cNvSpPr>
            <a:spLocks noGrp="1"/>
          </p:cNvSpPr>
          <p:nvPr>
            <p:ph type="title"/>
          </p:nvPr>
        </p:nvSpPr>
        <p:spPr>
          <a:xfrm>
            <a:off x="886645" y="190500"/>
            <a:ext cx="10515600" cy="785445"/>
          </a:xfrm>
        </p:spPr>
        <p:txBody>
          <a:bodyPr/>
          <a:lstStyle/>
          <a:p>
            <a:pPr>
              <a:defRPr/>
            </a:pPr>
            <a:r>
              <a:rPr lang="en-GB" altLang="en-US" dirty="0"/>
              <a:t>Strategies and Methodology</a:t>
            </a:r>
          </a:p>
        </p:txBody>
      </p:sp>
      <p:sp>
        <p:nvSpPr>
          <p:cNvPr id="23556" name="Content Placeholder 2"/>
          <p:cNvSpPr>
            <a:spLocks noGrp="1"/>
          </p:cNvSpPr>
          <p:nvPr>
            <p:ph sz="quarter" idx="1"/>
          </p:nvPr>
        </p:nvSpPr>
        <p:spPr>
          <a:xfrm>
            <a:off x="1017346" y="897749"/>
            <a:ext cx="9228779" cy="4873625"/>
          </a:xfrm>
        </p:spPr>
        <p:txBody>
          <a:bodyPr>
            <a:normAutofit/>
          </a:bodyPr>
          <a:lstStyle/>
          <a:p>
            <a:pPr marL="274320" indent="-274320">
              <a:buFont typeface="Wingdings"/>
              <a:buChar char=""/>
              <a:defRPr/>
            </a:pPr>
            <a:r>
              <a:rPr lang="en-GB" b="1" i="1" dirty="0"/>
              <a:t>Methodology</a:t>
            </a:r>
            <a:r>
              <a:rPr lang="en-GB" dirty="0"/>
              <a:t> refers to how you go about finding out knowledge and carrying out your research. It is your strategic approach, rather than your techniques and data analysis (</a:t>
            </a:r>
            <a:r>
              <a:rPr lang="en-GB" dirty="0" err="1"/>
              <a:t>Wainright</a:t>
            </a:r>
            <a:r>
              <a:rPr lang="en-GB" dirty="0"/>
              <a:t>, 1997). Some examples of such methods are:</a:t>
            </a:r>
          </a:p>
          <a:p>
            <a:pPr marL="274320" indent="-274320">
              <a:buFont typeface="Wingdings"/>
              <a:buChar char=""/>
              <a:defRPr/>
            </a:pPr>
            <a:r>
              <a:rPr lang="en-GB" b="1" dirty="0"/>
              <a:t>the scientific method (quantitative method</a:t>
            </a:r>
            <a:r>
              <a:rPr lang="en-GB" dirty="0"/>
              <a:t>),</a:t>
            </a:r>
          </a:p>
          <a:p>
            <a:pPr marL="274320" indent="-274320">
              <a:buFont typeface="Wingdings"/>
              <a:buChar char=""/>
              <a:defRPr/>
            </a:pPr>
            <a:r>
              <a:rPr lang="en-GB" dirty="0"/>
              <a:t>ethnographic approach, case study approach, (both using qualitative methods), ideological framework (e.g. an interpretation from Marxist, Feminist viewpoint), dialectic approach (e.g. compare and contrast different points of view or constructs, including your own).</a:t>
            </a:r>
          </a:p>
          <a:p>
            <a:pPr marL="0" indent="0">
              <a:buNone/>
              <a:defRPr/>
            </a:pPr>
            <a:r>
              <a:rPr lang="en-GB" altLang="en-US" sz="1100" dirty="0">
                <a:solidFill>
                  <a:schemeClr val="bg1">
                    <a:lumMod val="65000"/>
                  </a:schemeClr>
                </a:solidFill>
              </a:rPr>
              <a:t>        (http://www.erm.ecs.soton.ac.uk/theme2/what_is_your_paradigm.html)</a:t>
            </a:r>
          </a:p>
        </p:txBody>
      </p:sp>
      <p:sp>
        <p:nvSpPr>
          <p:cNvPr id="26628"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F5B6999-AC3C-47E5-BE42-80D2FB0F6895}" type="slidenum">
              <a:rPr lang="en-GB" altLang="en-US" smtClean="0">
                <a:solidFill>
                  <a:srgbClr val="9B9A98"/>
                </a:solidFill>
              </a:rPr>
              <a:pPr/>
              <a:t>28</a:t>
            </a:fld>
            <a:endParaRPr lang="en-GB" altLang="en-US">
              <a:solidFill>
                <a:srgbClr val="9B9A98"/>
              </a:solidFill>
            </a:endParaRPr>
          </a:p>
        </p:txBody>
      </p:sp>
      <p:grpSp>
        <p:nvGrpSpPr>
          <p:cNvPr id="2" name="Group 1">
            <a:extLst>
              <a:ext uri="{FF2B5EF4-FFF2-40B4-BE49-F238E27FC236}">
                <a16:creationId xmlns:a16="http://schemas.microsoft.com/office/drawing/2014/main" id="{25ACD691-A946-9707-7C57-9BE150768DA3}"/>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E945DCFE-AE9B-29EA-A68B-8E1A12AE4D9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4AB5C1F-A49E-0316-682E-FDFE882D5D2A}"/>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99FFC58-E900-7CD1-173C-F4A90B03ED2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3154458-26A9-E9F5-237A-72230619315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549559"/>
            <a:ext cx="10515600" cy="4351338"/>
          </a:xfrm>
        </p:spPr>
        <p:txBody>
          <a:bodyPr>
            <a:normAutofit lnSpcReduction="10000"/>
          </a:bodyPr>
          <a:lstStyle/>
          <a:p>
            <a:pPr marL="0" indent="0">
              <a:buNone/>
            </a:pPr>
            <a:r>
              <a:rPr lang="en-GB" sz="3600" dirty="0"/>
              <a:t>Video</a:t>
            </a:r>
          </a:p>
          <a:p>
            <a:pPr marL="0" indent="0">
              <a:buNone/>
            </a:pPr>
            <a:r>
              <a:rPr lang="en-GB" sz="3600" dirty="0"/>
              <a:t>Complex Research Terminology Simplified: Paradigms, Ontology, Epistemology and Methodology (11:40 mins)</a:t>
            </a:r>
          </a:p>
          <a:p>
            <a:pPr marL="0" indent="0">
              <a:buNone/>
            </a:pPr>
            <a:endParaRPr lang="en-GB" sz="3600" dirty="0"/>
          </a:p>
          <a:p>
            <a:pPr marL="0" indent="0">
              <a:buNone/>
            </a:pPr>
            <a:r>
              <a:rPr lang="en-GB" sz="3600" dirty="0">
                <a:hlinkClick r:id="rId2"/>
              </a:rPr>
              <a:t>https://youtu.be/8xvpxBVCo0c</a:t>
            </a:r>
            <a:endParaRPr lang="en-GB" sz="3600" dirty="0"/>
          </a:p>
          <a:p>
            <a:pPr marL="0" indent="0">
              <a:buNone/>
            </a:pPr>
            <a:endParaRPr lang="en-GB" dirty="0"/>
          </a:p>
          <a:p>
            <a:pPr marL="0" indent="0">
              <a:buNone/>
            </a:pPr>
            <a:r>
              <a:rPr lang="en-GB" dirty="0"/>
              <a:t>Simplified version (8:49 mins)</a:t>
            </a:r>
          </a:p>
          <a:p>
            <a:pPr marL="0" indent="0">
              <a:buNone/>
            </a:pPr>
            <a:r>
              <a:rPr lang="en-GB" dirty="0">
                <a:hlinkClick r:id="rId3"/>
              </a:rPr>
              <a:t>https://www.youtube.com/watch?v=t3gz-PxXTjE</a:t>
            </a:r>
            <a:endParaRPr lang="en-GB" dirty="0"/>
          </a:p>
          <a:p>
            <a:pPr marL="0" indent="0">
              <a:buNone/>
            </a:pPr>
            <a:endParaRPr lang="en-GB" dirty="0"/>
          </a:p>
        </p:txBody>
      </p:sp>
      <p:grpSp>
        <p:nvGrpSpPr>
          <p:cNvPr id="2" name="Group 1">
            <a:extLst>
              <a:ext uri="{FF2B5EF4-FFF2-40B4-BE49-F238E27FC236}">
                <a16:creationId xmlns:a16="http://schemas.microsoft.com/office/drawing/2014/main" id="{EDE78D26-514E-9ECE-2E58-115BE0485152}"/>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D4FCEE18-4F28-09D6-B948-A8A7B019110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B402DB8A-D901-F841-6A20-46E5B75CA94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55EF86E-7C64-D2C9-5FE7-D161EB1CFDB3}"/>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738BB54-18D0-5FC9-9986-FA5E278A7697}"/>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233191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DE78D26-514E-9ECE-2E58-115BE0485152}"/>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D4FCEE18-4F28-09D6-B948-A8A7B019110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B402DB8A-D901-F841-6A20-46E5B75CA94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55EF86E-7C64-D2C9-5FE7-D161EB1CFDB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738BB54-18D0-5FC9-9986-FA5E278A769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6B3C49D0-D120-4E11-532D-7C45C6DAA9EE}"/>
              </a:ext>
            </a:extLst>
          </p:cNvPr>
          <p:cNvPicPr>
            <a:picLocks noChangeAspect="1"/>
          </p:cNvPicPr>
          <p:nvPr/>
        </p:nvPicPr>
        <p:blipFill rotWithShape="1">
          <a:blip r:embed="rId5"/>
          <a:srcRect l="2514" t="9133" b="17704"/>
          <a:stretch/>
        </p:blipFill>
        <p:spPr>
          <a:xfrm>
            <a:off x="981116" y="611618"/>
            <a:ext cx="8920089" cy="40512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TextBox 14">
            <a:extLst>
              <a:ext uri="{FF2B5EF4-FFF2-40B4-BE49-F238E27FC236}">
                <a16:creationId xmlns:a16="http://schemas.microsoft.com/office/drawing/2014/main" id="{9DB2738F-17C6-FC79-9FC2-01E2291C8374}"/>
              </a:ext>
            </a:extLst>
          </p:cNvPr>
          <p:cNvSpPr txBox="1"/>
          <p:nvPr/>
        </p:nvSpPr>
        <p:spPr>
          <a:xfrm>
            <a:off x="873525" y="4875593"/>
            <a:ext cx="8282586" cy="646331"/>
          </a:xfrm>
          <a:prstGeom prst="rect">
            <a:avLst/>
          </a:prstGeom>
          <a:noFill/>
        </p:spPr>
        <p:txBody>
          <a:bodyPr wrap="square">
            <a:spAutoFit/>
          </a:bodyPr>
          <a:lstStyle/>
          <a:p>
            <a:pPr marL="0" indent="0">
              <a:buNone/>
            </a:pPr>
            <a:r>
              <a:rPr lang="en-GB" dirty="0"/>
              <a:t>Ontology, Epistemology &amp; Methodology (8:49 mins)</a:t>
            </a:r>
          </a:p>
          <a:p>
            <a:pPr marL="0" indent="0">
              <a:buNone/>
            </a:pPr>
            <a:r>
              <a:rPr lang="en-GB" dirty="0">
                <a:hlinkClick r:id="rId6"/>
              </a:rPr>
              <a:t>https://www.youtube.com/watch?v=t3gz-PxXTjE</a:t>
            </a:r>
            <a:endParaRPr lang="en-GB" dirty="0"/>
          </a:p>
        </p:txBody>
      </p:sp>
    </p:spTree>
    <p:extLst>
      <p:ext uri="{BB962C8B-B14F-4D97-AF65-F5344CB8AC3E}">
        <p14:creationId xmlns:p14="http://schemas.microsoft.com/office/powerpoint/2010/main" val="3326552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0901"/>
          </a:xfrm>
        </p:spPr>
        <p:txBody>
          <a:bodyPr/>
          <a:lstStyle/>
          <a:p>
            <a:pPr>
              <a:defRPr/>
            </a:pPr>
            <a:r>
              <a:rPr lang="en-GB" dirty="0"/>
              <a:t>Research design begins with theory.</a:t>
            </a:r>
          </a:p>
        </p:txBody>
      </p:sp>
      <p:sp>
        <p:nvSpPr>
          <p:cNvPr id="32771" name="Content Placeholder 2"/>
          <p:cNvSpPr>
            <a:spLocks noGrp="1"/>
          </p:cNvSpPr>
          <p:nvPr>
            <p:ph idx="1"/>
          </p:nvPr>
        </p:nvSpPr>
        <p:spPr>
          <a:xfrm>
            <a:off x="1981200" y="1600201"/>
            <a:ext cx="7467600" cy="4873625"/>
          </a:xfrm>
        </p:spPr>
        <p:txBody>
          <a:bodyPr/>
          <a:lstStyle/>
          <a:p>
            <a:pPr eaLnBrk="1" hangingPunct="1"/>
            <a:r>
              <a:rPr lang="en-GB" altLang="en-US" i="1"/>
              <a:t>“A theory or model proposes relationships between abstract concepts and allows for generalizations based on individual situations and facts.” </a:t>
            </a:r>
            <a:r>
              <a:rPr lang="en-GB" altLang="en-US"/>
              <a:t>(Burns, 2008, p. 70)</a:t>
            </a:r>
          </a:p>
        </p:txBody>
      </p:sp>
      <p:graphicFrame>
        <p:nvGraphicFramePr>
          <p:cNvPr id="4" name="Diagram 3"/>
          <p:cNvGraphicFramePr/>
          <p:nvPr/>
        </p:nvGraphicFramePr>
        <p:xfrm>
          <a:off x="2135560" y="2060848"/>
          <a:ext cx="8112224" cy="5216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08C39DE6-6820-D50D-0205-A6588571AE1E}"/>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ED6A9234-4E24-1F2B-9F1A-D320FD0922D2}"/>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4C00D88-4B8F-F366-E1E1-D9BFD3827A18}"/>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46DB481-E26A-B2BE-E2AE-F000DFF6D1AC}"/>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545F753-AA5C-1C89-5A40-06C400650DE1}"/>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279651" y="260350"/>
            <a:ext cx="6926263" cy="1079500"/>
          </a:xfrm>
        </p:spPr>
        <p:txBody>
          <a:bodyPr/>
          <a:lstStyle/>
          <a:p>
            <a:pPr>
              <a:defRPr/>
            </a:pPr>
            <a:r>
              <a:rPr lang="en-GB" altLang="en-US" dirty="0"/>
              <a:t>Research Classification</a:t>
            </a:r>
          </a:p>
        </p:txBody>
      </p:sp>
      <p:sp>
        <p:nvSpPr>
          <p:cNvPr id="31747" name="Rectangle 3"/>
          <p:cNvSpPr>
            <a:spLocks noGrp="1" noChangeArrowheads="1"/>
          </p:cNvSpPr>
          <p:nvPr>
            <p:ph sz="quarter" idx="1"/>
          </p:nvPr>
        </p:nvSpPr>
        <p:spPr>
          <a:xfrm>
            <a:off x="2219388" y="1152657"/>
            <a:ext cx="8783690" cy="4425950"/>
          </a:xfrm>
        </p:spPr>
        <p:txBody>
          <a:bodyPr>
            <a:normAutofit/>
          </a:bodyPr>
          <a:lstStyle/>
          <a:p>
            <a:pPr eaLnBrk="1" hangingPunct="1">
              <a:lnSpc>
                <a:spcPct val="90000"/>
              </a:lnSpc>
            </a:pPr>
            <a:r>
              <a:rPr lang="en-GB" altLang="en-US" dirty="0"/>
              <a:t>Research type: </a:t>
            </a:r>
          </a:p>
          <a:p>
            <a:pPr lvl="1" eaLnBrk="1" hangingPunct="1">
              <a:lnSpc>
                <a:spcPct val="90000"/>
              </a:lnSpc>
            </a:pPr>
            <a:r>
              <a:rPr lang="en-GB" altLang="en-US" b="1" dirty="0"/>
              <a:t>Exploratory</a:t>
            </a:r>
            <a:r>
              <a:rPr lang="en-GB" altLang="en-US" dirty="0"/>
              <a:t> - focuses on the discovery of ideas and insights as opposed to collecting statistically accurate data. </a:t>
            </a:r>
          </a:p>
          <a:p>
            <a:pPr lvl="1" eaLnBrk="1" hangingPunct="1"/>
            <a:r>
              <a:rPr lang="en-GB" altLang="en-US" b="1" dirty="0"/>
              <a:t>Descriptive</a:t>
            </a:r>
            <a:r>
              <a:rPr lang="en-GB" altLang="en-US" dirty="0"/>
              <a:t> - conclusive in nature due to its quantitative nature. It is preplanned and structured in design so the information collected can be statistically inferred on a population.</a:t>
            </a:r>
          </a:p>
          <a:p>
            <a:pPr lvl="1" eaLnBrk="1" hangingPunct="1">
              <a:lnSpc>
                <a:spcPct val="90000"/>
              </a:lnSpc>
            </a:pPr>
            <a:r>
              <a:rPr lang="en-GB" altLang="en-US" b="1" dirty="0"/>
              <a:t>Causal</a:t>
            </a:r>
            <a:r>
              <a:rPr lang="en-GB" altLang="en-US" dirty="0"/>
              <a:t> - is quantitative in nature as well as preplanned and structured in design. It differs in its attempt to explain the cause and effect relationship between variables. </a:t>
            </a:r>
          </a:p>
          <a:p>
            <a:pPr lvl="1" eaLnBrk="1" hangingPunct="1">
              <a:lnSpc>
                <a:spcPct val="90000"/>
              </a:lnSpc>
            </a:pPr>
            <a:endParaRPr lang="en-GB" altLang="en-US" dirty="0"/>
          </a:p>
          <a:p>
            <a:pPr lvl="1" eaLnBrk="1" hangingPunct="1">
              <a:lnSpc>
                <a:spcPct val="90000"/>
              </a:lnSpc>
            </a:pPr>
            <a:r>
              <a:rPr lang="en-GB" altLang="en-US" i="1" dirty="0"/>
              <a:t>There is an expectation that quantitative research for a Doctoral Degree would include causal research. </a:t>
            </a:r>
          </a:p>
        </p:txBody>
      </p:sp>
      <p:pic>
        <p:nvPicPr>
          <p:cNvPr id="1026" name="Picture 2" descr="C:\Documents and Settings\mscockea\Local Settings\Temporary Internet Files\Content.IE5\Q36ERTE5\MP900439419[1].jpg"/>
          <p:cNvPicPr>
            <a:picLocks noChangeAspect="1" noChangeArrowheads="1"/>
          </p:cNvPicPr>
          <p:nvPr/>
        </p:nvPicPr>
        <p:blipFill>
          <a:blip r:embed="rId2"/>
          <a:srcRect/>
          <a:stretch>
            <a:fillRect/>
          </a:stretch>
        </p:blipFill>
        <p:spPr bwMode="auto">
          <a:xfrm>
            <a:off x="854370" y="3429000"/>
            <a:ext cx="1082675" cy="1617662"/>
          </a:xfrm>
          <a:prstGeom prst="rect">
            <a:avLst/>
          </a:prstGeom>
          <a:ln>
            <a:noFill/>
          </a:ln>
          <a:effectLst>
            <a:outerShdw blurRad="292100" dist="139700" dir="2700000" algn="tl" rotWithShape="0">
              <a:srgbClr val="333333">
                <a:alpha val="65000"/>
              </a:srgbClr>
            </a:outerShdw>
          </a:effectLst>
        </p:spPr>
      </p:pic>
      <p:grpSp>
        <p:nvGrpSpPr>
          <p:cNvPr id="2" name="Group 1">
            <a:extLst>
              <a:ext uri="{FF2B5EF4-FFF2-40B4-BE49-F238E27FC236}">
                <a16:creationId xmlns:a16="http://schemas.microsoft.com/office/drawing/2014/main" id="{C5613CBD-8119-7A9B-1FA8-108866310FDE}"/>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4FC7DAF5-8049-D693-CA3D-04EA9FC9845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FC2BF09-719B-8838-5383-57B65AEDD96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0A30228-4497-C034-635F-7F2C395A7E9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32D144C-1A4B-DED9-9285-E3772BB2BA91}"/>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Types of research studies</a:t>
            </a:r>
          </a:p>
        </p:txBody>
      </p:sp>
      <p:sp>
        <p:nvSpPr>
          <p:cNvPr id="33795" name="Content Placeholder 2"/>
          <p:cNvSpPr>
            <a:spLocks noGrp="1"/>
          </p:cNvSpPr>
          <p:nvPr>
            <p:ph idx="1"/>
          </p:nvPr>
        </p:nvSpPr>
        <p:spPr>
          <a:xfrm>
            <a:off x="1981200" y="1600201"/>
            <a:ext cx="7467600" cy="4873625"/>
          </a:xfrm>
        </p:spPr>
        <p:txBody>
          <a:bodyPr/>
          <a:lstStyle/>
          <a:p>
            <a:pPr eaLnBrk="1" hangingPunct="1"/>
            <a:r>
              <a:rPr lang="en-GB" altLang="en-US"/>
              <a:t>Exploratory Studies</a:t>
            </a:r>
          </a:p>
          <a:p>
            <a:pPr eaLnBrk="1" hangingPunct="1"/>
            <a:r>
              <a:rPr lang="en-GB" altLang="en-US"/>
              <a:t>Descriptive Studies</a:t>
            </a:r>
          </a:p>
          <a:p>
            <a:pPr eaLnBrk="1" hangingPunct="1"/>
            <a:r>
              <a:rPr lang="en-GB" altLang="en-US"/>
              <a:t>Correlational Studies</a:t>
            </a:r>
          </a:p>
          <a:p>
            <a:pPr eaLnBrk="1" hangingPunct="1"/>
            <a:r>
              <a:rPr lang="en-GB" altLang="en-US"/>
              <a:t>Experimental Studies</a:t>
            </a:r>
          </a:p>
          <a:p>
            <a:pPr eaLnBrk="1" hangingPunct="1"/>
            <a:endParaRPr lang="en-GB" altLang="en-US"/>
          </a:p>
        </p:txBody>
      </p:sp>
      <p:grpSp>
        <p:nvGrpSpPr>
          <p:cNvPr id="3" name="Group 2">
            <a:extLst>
              <a:ext uri="{FF2B5EF4-FFF2-40B4-BE49-F238E27FC236}">
                <a16:creationId xmlns:a16="http://schemas.microsoft.com/office/drawing/2014/main" id="{BC2DECAD-B150-65E3-FE34-AA2B1E1FD153}"/>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54F2B310-B76B-42AD-E64E-38E2637FA0D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3ABB3E3-E8FF-2770-EEF5-249B6263DCB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C441F06-2BEA-F42A-3D72-94E7AA3842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BFD2183-F49B-3505-C798-2A22764EE74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GB" altLang="en-US"/>
              <a:t>Research Classification cont.</a:t>
            </a:r>
          </a:p>
        </p:txBody>
      </p:sp>
      <p:sp>
        <p:nvSpPr>
          <p:cNvPr id="34819" name="Content Placeholder 2"/>
          <p:cNvSpPr>
            <a:spLocks noGrp="1"/>
          </p:cNvSpPr>
          <p:nvPr>
            <p:ph sz="quarter" idx="1"/>
          </p:nvPr>
        </p:nvSpPr>
        <p:spPr>
          <a:xfrm>
            <a:off x="1981200" y="1600201"/>
            <a:ext cx="7467600" cy="4873625"/>
          </a:xfrm>
        </p:spPr>
        <p:txBody>
          <a:bodyPr/>
          <a:lstStyle/>
          <a:p>
            <a:pPr eaLnBrk="1" hangingPunct="1">
              <a:lnSpc>
                <a:spcPct val="90000"/>
              </a:lnSpc>
            </a:pPr>
            <a:r>
              <a:rPr lang="en-GB" altLang="en-US"/>
              <a:t>Data Sources</a:t>
            </a:r>
          </a:p>
          <a:p>
            <a:pPr lvl="1" eaLnBrk="1" hangingPunct="1">
              <a:lnSpc>
                <a:spcPct val="90000"/>
              </a:lnSpc>
            </a:pPr>
            <a:r>
              <a:rPr lang="en-GB" altLang="en-US"/>
              <a:t>Primary - collected for this problem</a:t>
            </a:r>
          </a:p>
          <a:p>
            <a:pPr lvl="1" eaLnBrk="1" hangingPunct="1">
              <a:lnSpc>
                <a:spcPct val="90000"/>
              </a:lnSpc>
              <a:spcBef>
                <a:spcPct val="0"/>
              </a:spcBef>
            </a:pPr>
            <a:r>
              <a:rPr lang="en-GB" altLang="en-US"/>
              <a:t>Secondary - collected for another </a:t>
            </a:r>
          </a:p>
          <a:p>
            <a:pPr lvl="1" eaLnBrk="1" hangingPunct="1">
              <a:lnSpc>
                <a:spcPct val="90000"/>
              </a:lnSpc>
              <a:spcBef>
                <a:spcPct val="0"/>
              </a:spcBef>
              <a:buFontTx/>
              <a:buNone/>
            </a:pPr>
            <a:r>
              <a:rPr lang="en-GB" altLang="en-US"/>
              <a:t>   problem, but useful to this.</a:t>
            </a:r>
          </a:p>
          <a:p>
            <a:pPr lvl="1" eaLnBrk="1" hangingPunct="1">
              <a:lnSpc>
                <a:spcPct val="90000"/>
              </a:lnSpc>
              <a:spcBef>
                <a:spcPct val="0"/>
              </a:spcBef>
              <a:buFontTx/>
              <a:buNone/>
            </a:pPr>
            <a:endParaRPr lang="en-GB" altLang="en-US"/>
          </a:p>
          <a:p>
            <a:pPr eaLnBrk="1" hangingPunct="1">
              <a:lnSpc>
                <a:spcPct val="90000"/>
              </a:lnSpc>
            </a:pPr>
            <a:r>
              <a:rPr lang="en-GB" altLang="en-US"/>
              <a:t>Type of data</a:t>
            </a:r>
          </a:p>
          <a:p>
            <a:pPr lvl="1" eaLnBrk="1" hangingPunct="1">
              <a:lnSpc>
                <a:spcPct val="90000"/>
              </a:lnSpc>
            </a:pPr>
            <a:r>
              <a:rPr lang="en-US" altLang="en-US" b="1"/>
              <a:t>Quantitative - information that can be summarised by numbers</a:t>
            </a:r>
            <a:endParaRPr lang="en-GB" altLang="en-US" b="1"/>
          </a:p>
          <a:p>
            <a:pPr marL="547688" lvl="2">
              <a:spcBef>
                <a:spcPts val="600"/>
              </a:spcBef>
              <a:buSzPct val="70000"/>
            </a:pPr>
            <a:r>
              <a:rPr lang="en-GB" altLang="en-US"/>
              <a:t>  Qualitative - </a:t>
            </a:r>
            <a:r>
              <a:rPr lang="en-US" altLang="en-US"/>
              <a:t>in-depth, open-ended and unquantifiable</a:t>
            </a:r>
          </a:p>
          <a:p>
            <a:pPr eaLnBrk="1" hangingPunct="1"/>
            <a:endParaRPr lang="en-GB" altLang="en-US"/>
          </a:p>
        </p:txBody>
      </p:sp>
      <p:grpSp>
        <p:nvGrpSpPr>
          <p:cNvPr id="2" name="Group 1">
            <a:extLst>
              <a:ext uri="{FF2B5EF4-FFF2-40B4-BE49-F238E27FC236}">
                <a16:creationId xmlns:a16="http://schemas.microsoft.com/office/drawing/2014/main" id="{FA6047C1-11E6-0481-DB19-936EE52FE2DB}"/>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3D216F47-0B01-DE45-8D29-2BAC2D8694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06F20BD-188F-058C-0BD8-10B70515291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606292-68F1-CB34-0CAC-DD3A2A36CCC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7E1474D-5E94-FA04-C581-F06BEA3BD57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GB" altLang="en-US" dirty="0"/>
              <a:t>Research Classification cont.</a:t>
            </a:r>
          </a:p>
        </p:txBody>
      </p:sp>
      <p:sp>
        <p:nvSpPr>
          <p:cNvPr id="34819" name="Content Placeholder 2"/>
          <p:cNvSpPr>
            <a:spLocks noGrp="1"/>
          </p:cNvSpPr>
          <p:nvPr>
            <p:ph sz="quarter" idx="1"/>
          </p:nvPr>
        </p:nvSpPr>
        <p:spPr>
          <a:xfrm>
            <a:off x="1120292" y="2569102"/>
            <a:ext cx="6988196" cy="1409447"/>
          </a:xfrm>
        </p:spPr>
        <p:txBody>
          <a:bodyPr/>
          <a:lstStyle/>
          <a:p>
            <a:pPr marL="0" indent="0" eaLnBrk="1" hangingPunct="1">
              <a:lnSpc>
                <a:spcPct val="90000"/>
              </a:lnSpc>
              <a:buNone/>
            </a:pPr>
            <a:r>
              <a:rPr lang="en-US" altLang="en-US" sz="4000" dirty="0"/>
              <a:t>Use of secondary data </a:t>
            </a:r>
          </a:p>
          <a:p>
            <a:pPr eaLnBrk="1" hangingPunct="1"/>
            <a:endParaRPr lang="en-GB" altLang="en-US" dirty="0"/>
          </a:p>
        </p:txBody>
      </p:sp>
      <p:grpSp>
        <p:nvGrpSpPr>
          <p:cNvPr id="2" name="Group 1">
            <a:extLst>
              <a:ext uri="{FF2B5EF4-FFF2-40B4-BE49-F238E27FC236}">
                <a16:creationId xmlns:a16="http://schemas.microsoft.com/office/drawing/2014/main" id="{FA6047C1-11E6-0481-DB19-936EE52FE2DB}"/>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3D216F47-0B01-DE45-8D29-2BAC2D8694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06F20BD-188F-058C-0BD8-10B70515291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606292-68F1-CB34-0CAC-DD3A2A36CCC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7E1474D-5E94-FA04-C581-F06BEA3BD57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283028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562" y="2054646"/>
            <a:ext cx="10997021" cy="2087403"/>
          </a:xfrm>
        </p:spPr>
        <p:txBody>
          <a:bodyPr/>
          <a:lstStyle/>
          <a:p>
            <a:pPr>
              <a:defRPr/>
            </a:pPr>
            <a:r>
              <a:rPr lang="en-GB" dirty="0"/>
              <a:t>Why do many researchers use secondary data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36755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951" y="267165"/>
            <a:ext cx="3083943" cy="566528"/>
          </a:xfrm>
        </p:spPr>
        <p:txBody>
          <a:bodyPr>
            <a:normAutofit fontScale="90000"/>
          </a:bodyPr>
          <a:lstStyle/>
          <a:p>
            <a:pPr>
              <a:defRPr/>
            </a:pPr>
            <a:r>
              <a:rPr lang="en-GB" dirty="0"/>
              <a:t>Activity 1 </a:t>
            </a:r>
          </a:p>
        </p:txBody>
      </p:sp>
      <p:sp>
        <p:nvSpPr>
          <p:cNvPr id="36867" name="Content Placeholder 2"/>
          <p:cNvSpPr>
            <a:spLocks noGrp="1"/>
          </p:cNvSpPr>
          <p:nvPr>
            <p:ph sz="quarter" idx="1"/>
          </p:nvPr>
        </p:nvSpPr>
        <p:spPr>
          <a:xfrm>
            <a:off x="843951" y="833693"/>
            <a:ext cx="10744200" cy="4676930"/>
          </a:xfrm>
        </p:spPr>
        <p:txBody>
          <a:bodyPr>
            <a:normAutofit fontScale="92500" lnSpcReduction="20000"/>
          </a:bodyPr>
          <a:lstStyle/>
          <a:p>
            <a:pPr marL="0" indent="0" eaLnBrk="1" hangingPunct="1">
              <a:buNone/>
            </a:pPr>
            <a:r>
              <a:rPr lang="en-GB" altLang="en-US" dirty="0"/>
              <a:t>Evaluating secondary sources – Example </a:t>
            </a:r>
          </a:p>
          <a:p>
            <a:pPr eaLnBrk="1" hangingPunct="1"/>
            <a:endParaRPr lang="en-GB" altLang="en-US" dirty="0"/>
          </a:p>
          <a:p>
            <a:pPr marL="0" indent="0" eaLnBrk="1" hangingPunct="1">
              <a:buNone/>
            </a:pPr>
            <a:r>
              <a:rPr lang="en-GB" altLang="en-US" dirty="0"/>
              <a:t>a. Family and Household, 1996-2023</a:t>
            </a:r>
            <a:endParaRPr lang="en-GB" altLang="en-US" dirty="0">
              <a:hlinkClick r:id="rId2"/>
            </a:endParaRPr>
          </a:p>
          <a:p>
            <a:pPr eaLnBrk="1" hangingPunct="1"/>
            <a:r>
              <a:rPr lang="en-GB" altLang="en-US" dirty="0">
                <a:hlinkClick r:id="rId2"/>
              </a:rPr>
              <a:t>https://www.ons.gov.uk/peoplepopulationandcommunity/birthsdeathsandmarriages/families/datasets/familiesandhouseholdsfamiliesandhouseholds/current</a:t>
            </a:r>
            <a:r>
              <a:rPr lang="en-GB" altLang="en-US" dirty="0"/>
              <a:t> </a:t>
            </a:r>
          </a:p>
          <a:p>
            <a:pPr marL="0" indent="0" eaLnBrk="1" hangingPunct="1">
              <a:buNone/>
            </a:pPr>
            <a:r>
              <a:rPr lang="en-GB" altLang="en-US" dirty="0"/>
              <a:t>  (Source : Office for National Statistics) </a:t>
            </a:r>
          </a:p>
          <a:p>
            <a:pPr marL="0" indent="0" eaLnBrk="1" hangingPunct="1">
              <a:buNone/>
            </a:pPr>
            <a:endParaRPr lang="en-GB" altLang="en-US" dirty="0"/>
          </a:p>
          <a:p>
            <a:pPr marL="0" indent="0" eaLnBrk="1" hangingPunct="1">
              <a:buNone/>
            </a:pPr>
            <a:r>
              <a:rPr lang="en-GB" altLang="en-US" dirty="0"/>
              <a:t>b. Outbound travel and tourism </a:t>
            </a:r>
          </a:p>
          <a:p>
            <a:pPr eaLnBrk="1" hangingPunct="1"/>
            <a:r>
              <a:rPr lang="en-US" dirty="0">
                <a:hlinkClick r:id="rId3"/>
              </a:rPr>
              <a:t>Overseas travel and tourism, monthly - Office for National Statistics (ons.gov.uk)</a:t>
            </a:r>
            <a:endParaRPr lang="en-US" dirty="0"/>
          </a:p>
          <a:p>
            <a:pPr eaLnBrk="1" hangingPunct="1"/>
            <a:r>
              <a:rPr lang="en-GB" altLang="en-US" dirty="0"/>
              <a:t>(Source : Office for National Statistics)</a:t>
            </a:r>
          </a:p>
        </p:txBody>
      </p:sp>
      <p:grpSp>
        <p:nvGrpSpPr>
          <p:cNvPr id="3" name="Group 2">
            <a:extLst>
              <a:ext uri="{FF2B5EF4-FFF2-40B4-BE49-F238E27FC236}">
                <a16:creationId xmlns:a16="http://schemas.microsoft.com/office/drawing/2014/main" id="{C6841F63-467D-21DB-0521-F5618AC64279}"/>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6E47B564-90B3-3C5A-D1BA-7962FBFB7133}"/>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FA60996-84C0-1D94-9664-D926AA2F9EF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BD7090E-A9D9-7249-1210-649D40BE4082}"/>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7838CF19-8B2B-9A9F-2942-FEC61CA65D34}"/>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577166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5166"/>
          </a:xfrm>
        </p:spPr>
        <p:txBody>
          <a:bodyPr/>
          <a:lstStyle/>
          <a:p>
            <a:pPr>
              <a:defRPr/>
            </a:pPr>
            <a:r>
              <a:rPr lang="en-GB" dirty="0"/>
              <a:t>Why use secondary data</a:t>
            </a:r>
          </a:p>
        </p:txBody>
      </p:sp>
      <p:sp>
        <p:nvSpPr>
          <p:cNvPr id="3" name="Content Placeholder 2"/>
          <p:cNvSpPr>
            <a:spLocks noGrp="1"/>
          </p:cNvSpPr>
          <p:nvPr>
            <p:ph sz="quarter" idx="1"/>
          </p:nvPr>
        </p:nvSpPr>
        <p:spPr>
          <a:xfrm>
            <a:off x="1841920" y="1120292"/>
            <a:ext cx="7467600" cy="4873625"/>
          </a:xfrm>
        </p:spPr>
        <p:txBody>
          <a:bodyPr>
            <a:normAutofit fontScale="92500" lnSpcReduction="10000"/>
          </a:bodyPr>
          <a:lstStyle/>
          <a:p>
            <a:pPr marL="274320" indent="-274320">
              <a:buFont typeface="Wingdings"/>
              <a:buChar char=""/>
              <a:defRPr/>
            </a:pPr>
            <a:r>
              <a:rPr lang="en-GB" dirty="0"/>
              <a:t>Saving of time (</a:t>
            </a:r>
            <a:r>
              <a:rPr lang="en-GB" dirty="0" err="1">
                <a:hlinkClick r:id="rId2"/>
              </a:rPr>
              <a:t>Ghauri</a:t>
            </a:r>
            <a:r>
              <a:rPr lang="en-GB" dirty="0">
                <a:hlinkClick r:id="rId2"/>
              </a:rPr>
              <a:t>, 2005</a:t>
            </a:r>
            <a:r>
              <a:rPr lang="en-GB" dirty="0"/>
              <a:t>). </a:t>
            </a:r>
          </a:p>
          <a:p>
            <a:pPr marL="274320" indent="-274320">
              <a:buFont typeface="Wingdings"/>
              <a:buChar char=""/>
              <a:defRPr/>
            </a:pPr>
            <a:r>
              <a:rPr lang="en-GB" dirty="0"/>
              <a:t>Accessibility.  The </a:t>
            </a:r>
            <a:r>
              <a:rPr lang="en-GB" dirty="0" err="1"/>
              <a:t>Interent</a:t>
            </a:r>
            <a:r>
              <a:rPr lang="en-GB" dirty="0"/>
              <a:t> allows access to a very wide range of data – but is the data valid?</a:t>
            </a:r>
          </a:p>
          <a:p>
            <a:pPr marL="274320" indent="-274320">
              <a:buFont typeface="Wingdings"/>
              <a:buChar char=""/>
              <a:defRPr/>
            </a:pPr>
            <a:r>
              <a:rPr lang="en-GB" dirty="0"/>
              <a:t>Saving of money (</a:t>
            </a:r>
            <a:r>
              <a:rPr lang="en-GB" dirty="0" err="1">
                <a:hlinkClick r:id="rId2"/>
              </a:rPr>
              <a:t>Ghauri</a:t>
            </a:r>
            <a:r>
              <a:rPr lang="en-GB" dirty="0">
                <a:hlinkClick r:id="rId2"/>
              </a:rPr>
              <a:t>, 2005</a:t>
            </a:r>
            <a:r>
              <a:rPr lang="en-GB" dirty="0"/>
              <a:t>). </a:t>
            </a:r>
          </a:p>
          <a:p>
            <a:pPr marL="274320" indent="-274320">
              <a:buFont typeface="Wingdings"/>
              <a:buChar char=""/>
              <a:defRPr/>
            </a:pPr>
            <a:r>
              <a:rPr lang="en-GB" dirty="0"/>
              <a:t>Feasibility of both longitudinal and international comparative studies. </a:t>
            </a:r>
          </a:p>
          <a:p>
            <a:pPr marL="274320" indent="-274320">
              <a:buFont typeface="Wingdings"/>
              <a:buChar char=""/>
              <a:defRPr/>
            </a:pPr>
            <a:r>
              <a:rPr lang="en-GB" dirty="0"/>
              <a:t>Generating new insights from previous analyses </a:t>
            </a:r>
            <a:r>
              <a:rPr lang="en-GB" dirty="0">
                <a:hlinkClick r:id="rId3"/>
              </a:rPr>
              <a:t>(</a:t>
            </a:r>
            <a:r>
              <a:rPr lang="en-GB" dirty="0" err="1">
                <a:hlinkClick r:id="rId3"/>
              </a:rPr>
              <a:t>Fàbregues</a:t>
            </a:r>
            <a:r>
              <a:rPr lang="en-GB" dirty="0">
                <a:hlinkClick r:id="rId3"/>
              </a:rPr>
              <a:t>, 2013)</a:t>
            </a:r>
            <a:r>
              <a:rPr lang="en-GB" dirty="0"/>
              <a:t>. </a:t>
            </a:r>
          </a:p>
          <a:p>
            <a:pPr marL="0" indent="0">
              <a:buNone/>
              <a:defRPr/>
            </a:pPr>
            <a:r>
              <a:rPr lang="en-GB" b="1" dirty="0"/>
              <a:t>But: </a:t>
            </a:r>
          </a:p>
          <a:p>
            <a:pPr marL="274320" indent="-274320">
              <a:buFont typeface="Wingdings"/>
              <a:buChar char=""/>
              <a:defRPr/>
            </a:pPr>
            <a:r>
              <a:rPr lang="en-GB" dirty="0"/>
              <a:t>Data can be inappropriate for the project.</a:t>
            </a:r>
          </a:p>
          <a:p>
            <a:pPr marL="274320" indent="-274320">
              <a:buFont typeface="Wingdings"/>
              <a:buChar char=""/>
              <a:defRPr/>
            </a:pPr>
            <a:r>
              <a:rPr lang="en-GB" dirty="0"/>
              <a:t>Lack of control over data quality </a:t>
            </a:r>
            <a:r>
              <a:rPr lang="en-GB" dirty="0">
                <a:hlinkClick r:id="rId4"/>
              </a:rPr>
              <a:t>(Saunders, 2009)</a:t>
            </a:r>
            <a:r>
              <a:rPr lang="en-GB" dirty="0"/>
              <a:t>. </a:t>
            </a:r>
          </a:p>
          <a:p>
            <a:pPr marL="0" indent="0">
              <a:buNone/>
              <a:defRPr/>
            </a:pPr>
            <a:r>
              <a:rPr lang="en-GB" sz="1100" dirty="0">
                <a:solidFill>
                  <a:schemeClr val="bg1">
                    <a:lumMod val="65000"/>
                  </a:schemeClr>
                </a:solidFill>
              </a:rPr>
              <a:t>(http://xaperezsindin.com/2013/12/11/advantages-and-disadvantages-of-secondary-data-collection/)</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2441</Words>
  <Application>Microsoft Office PowerPoint</Application>
  <PresentationFormat>Widescreen</PresentationFormat>
  <Paragraphs>249</Paragraphs>
  <Slides>40</Slides>
  <Notes>6</Notes>
  <HiddenSlides>16</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Inter</vt:lpstr>
      <vt:lpstr>Arial</vt:lpstr>
      <vt:lpstr>Calibri</vt:lpstr>
      <vt:lpstr>Calibri Light</vt:lpstr>
      <vt:lpstr>Open Sans</vt:lpstr>
      <vt:lpstr>Symbol</vt:lpstr>
      <vt:lpstr>Times New Roman</vt:lpstr>
      <vt:lpstr>Verdana</vt:lpstr>
      <vt:lpstr>Wingdings</vt:lpstr>
      <vt:lpstr>Wingdings 2</vt:lpstr>
      <vt:lpstr>Office Theme</vt:lpstr>
      <vt:lpstr>LCDB7011 Quantitative Research Methods</vt:lpstr>
      <vt:lpstr>House Rules </vt:lpstr>
      <vt:lpstr>PowerPoint Presentation</vt:lpstr>
      <vt:lpstr>LCDB 7011 Quantitative Research Methods </vt:lpstr>
      <vt:lpstr>PowerPoint Presentation</vt:lpstr>
      <vt:lpstr>LEARNING OUTCOMES </vt:lpstr>
      <vt:lpstr>Assessment </vt:lpstr>
      <vt:lpstr>Quantitative Research Methods</vt:lpstr>
      <vt:lpstr>Any experiences on Quantitative Research ?</vt:lpstr>
      <vt:lpstr>Warm up activity –  Quantitative Research Methods</vt:lpstr>
      <vt:lpstr>Warm up activity –  Make a guess </vt:lpstr>
      <vt:lpstr>Introductory discussion</vt:lpstr>
      <vt:lpstr>  </vt:lpstr>
      <vt:lpstr>  </vt:lpstr>
      <vt:lpstr>  </vt:lpstr>
      <vt:lpstr>  </vt:lpstr>
      <vt:lpstr>Management Research</vt:lpstr>
      <vt:lpstr> </vt:lpstr>
      <vt:lpstr>Paradigms</vt:lpstr>
      <vt:lpstr>Paradigms</vt:lpstr>
      <vt:lpstr>Research Paradigm and Quantitative Research</vt:lpstr>
      <vt:lpstr>The Objectives of a Research Paradigm</vt:lpstr>
      <vt:lpstr>The Four Research Paradigms</vt:lpstr>
      <vt:lpstr>Ontology</vt:lpstr>
      <vt:lpstr>Epistemology</vt:lpstr>
      <vt:lpstr>PowerPoint Presentation</vt:lpstr>
      <vt:lpstr>Research Paradigm and Quantitative Research</vt:lpstr>
      <vt:lpstr>Strategies and Methodology</vt:lpstr>
      <vt:lpstr>PowerPoint Presentation</vt:lpstr>
      <vt:lpstr>PowerPoint Presentation</vt:lpstr>
      <vt:lpstr>Research design begins with theory.</vt:lpstr>
      <vt:lpstr>Research Classification</vt:lpstr>
      <vt:lpstr>Types of research studies</vt:lpstr>
      <vt:lpstr>Research Classification cont.</vt:lpstr>
      <vt:lpstr>Research Classification cont.</vt:lpstr>
      <vt:lpstr>Why do many researchers use secondary data ? </vt:lpstr>
      <vt:lpstr>Activity 1 </vt:lpstr>
      <vt:lpstr>Why use secondary data</vt:lpstr>
      <vt:lpstr>Q&amp;A ! </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3</cp:revision>
  <cp:lastPrinted>2024-06-04T13:22:47Z</cp:lastPrinted>
  <dcterms:created xsi:type="dcterms:W3CDTF">2024-05-03T11:57:05Z</dcterms:created>
  <dcterms:modified xsi:type="dcterms:W3CDTF">2026-02-01T17:51:58Z</dcterms:modified>
</cp:coreProperties>
</file>