
<file path=[Content_Types].xml><?xml version="1.0" encoding="utf-8"?>
<Types xmlns="http://schemas.openxmlformats.org/package/2006/content-types">
  <Default Extension="bmp" ContentType="image/bmp"/>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68" r:id="rId1"/>
  </p:sldMasterIdLst>
  <p:notesMasterIdLst>
    <p:notesMasterId r:id="rId13"/>
  </p:notesMasterIdLst>
  <p:sldIdLst>
    <p:sldId id="256" r:id="rId2"/>
    <p:sldId id="257" r:id="rId3"/>
    <p:sldId id="273" r:id="rId4"/>
    <p:sldId id="274" r:id="rId5"/>
    <p:sldId id="275" r:id="rId6"/>
    <p:sldId id="276" r:id="rId7"/>
    <p:sldId id="277" r:id="rId8"/>
    <p:sldId id="279" r:id="rId9"/>
    <p:sldId id="278" r:id="rId10"/>
    <p:sldId id="267" r:id="rId11"/>
    <p:sldId id="26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80312" autoAdjust="0"/>
  </p:normalViewPr>
  <p:slideViewPr>
    <p:cSldViewPr snapToGrid="0">
      <p:cViewPr varScale="1">
        <p:scale>
          <a:sx n="69" d="100"/>
          <a:sy n="69" d="100"/>
        </p:scale>
        <p:origin x="1234" y="77"/>
      </p:cViewPr>
      <p:guideLst/>
    </p:cSldViewPr>
  </p:slideViewPr>
  <p:outlineViewPr>
    <p:cViewPr>
      <p:scale>
        <a:sx n="33" d="100"/>
        <a:sy n="33" d="100"/>
      </p:scale>
      <p:origin x="0" y="-7988"/>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699F7E-2382-49A5-9535-932B968DB40E}" type="datetimeFigureOut">
              <a:rPr lang="en-GB" smtClean="0"/>
              <a:t>27/01/2025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4A6F3E-C6BB-4BA4-82AF-E89F40DF340F}" type="slidenum">
              <a:rPr lang="en-GB" smtClean="0"/>
              <a:t>‹#›</a:t>
            </a:fld>
            <a:endParaRPr lang="en-GB"/>
          </a:p>
        </p:txBody>
      </p:sp>
    </p:spTree>
    <p:extLst>
      <p:ext uri="{BB962C8B-B14F-4D97-AF65-F5344CB8AC3E}">
        <p14:creationId xmlns:p14="http://schemas.microsoft.com/office/powerpoint/2010/main" val="1796006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4A6F3E-C6BB-4BA4-82AF-E89F40DF340F}" type="slidenum">
              <a:rPr lang="en-GB" smtClean="0"/>
              <a:t>1</a:t>
            </a:fld>
            <a:endParaRPr lang="en-GB"/>
          </a:p>
        </p:txBody>
      </p:sp>
    </p:spTree>
    <p:extLst>
      <p:ext uri="{BB962C8B-B14F-4D97-AF65-F5344CB8AC3E}">
        <p14:creationId xmlns:p14="http://schemas.microsoft.com/office/powerpoint/2010/main" val="3733716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Good morning, everyone. The worldwide hotel sector creates approximately 1% of total carbon emission levels (Zhang and Xia, 2024). Though it may initially seem small, the millions of hotels worldwide collectively create substantial impacts through their energy use, waste output, and water consumption. This presentation will discuss a pressing theme for the hospitality sector: sustainability. The examination will highlight the industry-changing impact of energy-efficient design initiatives and renewable energy implementation. Modern businesses recognise sustainability as a matter of survival and competitive success beyond its environmental roots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Batabyal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and Das, 2019)</a:t>
            </a:r>
            <a:r>
              <a:rPr lang="en-GB" sz="1800" dirty="0">
                <a:effectLst/>
                <a:latin typeface="Times New Roman" panose="02020603050405020304" pitchFamily="18" charset="0"/>
                <a:ea typeface="Calibri" panose="020F0502020204030204" pitchFamily="34" charset="0"/>
                <a:cs typeface="Arial" panose="020B0604020202020204" pitchFamily="34" charset="0"/>
              </a:rPr>
              <a:t>. Increasing climate change severity leads to increasing guest expectations of eco-friendly operational practices. The implementation of these changes creates lower ecological footprints while delivering better operational performance and stronger brand loyalty. Renewable practices together with energy efficiency have evolved from desirable supplements to mandatory requirements. The presentation analyses sustainable hotel and hospitality management through notable current practices and their corresponding effects. Examples of this transformational power within the sector can be observed through Marriott’s Serve 360 program combined with Maldivian luxury resorts using solar power systems.</a:t>
            </a:r>
            <a:endParaRPr lang="en-GB" dirty="0"/>
          </a:p>
        </p:txBody>
      </p:sp>
      <p:sp>
        <p:nvSpPr>
          <p:cNvPr id="4" name="Slide Number Placeholder 3"/>
          <p:cNvSpPr>
            <a:spLocks noGrp="1"/>
          </p:cNvSpPr>
          <p:nvPr>
            <p:ph type="sldNum" sz="quarter" idx="5"/>
          </p:nvPr>
        </p:nvSpPr>
        <p:spPr/>
        <p:txBody>
          <a:bodyPr/>
          <a:lstStyle/>
          <a:p>
            <a:fld id="{9D4A6F3E-C6BB-4BA4-82AF-E89F40DF340F}" type="slidenum">
              <a:rPr lang="en-GB" smtClean="0"/>
              <a:t>2</a:t>
            </a:fld>
            <a:endParaRPr lang="en-GB"/>
          </a:p>
        </p:txBody>
      </p:sp>
    </p:spTree>
    <p:extLst>
      <p:ext uri="{BB962C8B-B14F-4D97-AF65-F5344CB8AC3E}">
        <p14:creationId xmlns:p14="http://schemas.microsoft.com/office/powerpoint/2010/main" val="1209196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3B602F-B334-0E2C-9704-C475899CFE0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A4ADE8-AFD2-C53C-6411-7D60613215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F8DB3A-CBD3-8A81-5F09-0C0216220348}"/>
              </a:ext>
            </a:extLst>
          </p:cNvPr>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Energy-Efficient Building Designs:</a:t>
            </a:r>
            <a:r>
              <a:rPr lang="en-GB" sz="1800" dirty="0">
                <a:effectLst/>
                <a:latin typeface="Times New Roman" panose="02020603050405020304" pitchFamily="18" charset="0"/>
                <a:ea typeface="Calibri" panose="020F0502020204030204" pitchFamily="34" charset="0"/>
                <a:cs typeface="Arial" panose="020B0604020202020204" pitchFamily="34" charset="0"/>
              </a:rPr>
              <a:t> Building energy efficiency constitutes the cornerstone of sustainable practises throughout hospitality establishments. Precise HVAC technologies together with smart lighting systems and more efficient insulation enable significant energy reduction. A study by USGBC (2023) showed that LEED-certified hotels achieve a 25% reduction in their energy consumption beyond normal hotel properties (USGBC 2023). Building technologies that feature automated lighting systems help maximise energy efficiency by making dynamic changes in response to the presence of occupants and natural daylight conditions. By designing physical properties in this manner hotels reduce their expenses and welcome environmentally aware visitors who strengthen their reputation.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Cingoski</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Petrevska</a:t>
            </a:r>
            <a:r>
              <a:rPr lang="en-GB" sz="1800" dirty="0">
                <a:effectLst/>
                <a:latin typeface="Times New Roman" panose="02020603050405020304" pitchFamily="18" charset="0"/>
                <a:ea typeface="Calibri" panose="020F0502020204030204" pitchFamily="34" charset="0"/>
                <a:cs typeface="Arial" panose="020B0604020202020204" pitchFamily="34" charset="0"/>
              </a:rPr>
              <a:t> (2018) prove that structures with efficient energy usage boost financial conservation which supports dual goals between sustainability preservation and continued financial growth.</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Renewable Energy Adoption:</a:t>
            </a:r>
            <a:r>
              <a:rPr lang="en-GB" sz="1800" dirty="0">
                <a:effectLst/>
                <a:latin typeface="Times New Roman" panose="02020603050405020304" pitchFamily="18" charset="0"/>
                <a:ea typeface="Calibri" panose="020F0502020204030204" pitchFamily="34" charset="0"/>
                <a:cs typeface="Arial" panose="020B0604020202020204" pitchFamily="34" charset="0"/>
              </a:rPr>
              <a:t> Sustainable hospitality requires the complete adoption of renewable energy systems to fulfil environmental targets. The Maldives resorts lead the way through renewable energy adoption by achieving 40% less power dependency through solar installations (IRENA, 2023). Geothermal energy applications in Iceland reduced fossil fuel dependence by 70% which demonstrates renewable energy's broad potential as a heating and electricity solution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Tverijonaite</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Sæþórsdóttir</a:t>
            </a:r>
            <a:r>
              <a:rPr lang="en-GB" sz="1800" dirty="0">
                <a:effectLst/>
                <a:latin typeface="Times New Roman" panose="02020603050405020304" pitchFamily="18" charset="0"/>
                <a:ea typeface="Calibri" panose="020F0502020204030204" pitchFamily="34" charset="0"/>
                <a:cs typeface="Arial" panose="020B0604020202020204" pitchFamily="34" charset="0"/>
              </a:rPr>
              <a:t>, 2024). The technologies provide outstanding environmental protection yet their initial expense creates problems mainly affecting small and medium enterprises. High demand for environmentally friendly accommodations together with global sustainability commitments creates an ideal market condition for renewable energy implementation.</a:t>
            </a:r>
          </a:p>
          <a:p>
            <a:pPr algn="just"/>
            <a:r>
              <a:rPr lang="en-GB" sz="1800" b="1" dirty="0">
                <a:effectLst/>
                <a:latin typeface="Times New Roman" panose="02020603050405020304" pitchFamily="18" charset="0"/>
                <a:ea typeface="Calibri" panose="020F0502020204030204" pitchFamily="34" charset="0"/>
                <a:cs typeface="Arial" panose="020B0604020202020204" pitchFamily="34" charset="0"/>
              </a:rPr>
              <a:t>Waste Management and Water Conservation: </a:t>
            </a:r>
            <a:r>
              <a:rPr lang="en-GB" sz="1800" dirty="0">
                <a:effectLst/>
                <a:latin typeface="Times New Roman" panose="02020603050405020304" pitchFamily="18" charset="0"/>
                <a:ea typeface="Calibri" panose="020F0502020204030204" pitchFamily="34" charset="0"/>
                <a:cs typeface="Arial" panose="020B0604020202020204" pitchFamily="34" charset="0"/>
              </a:rPr>
              <a:t>Management of waste and water conservation practise continuously stands as fundamental to sustainable hotel operation.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TakeCare</a:t>
            </a:r>
            <a:r>
              <a:rPr lang="en-GB" sz="1800" dirty="0">
                <a:effectLst/>
                <a:latin typeface="Times New Roman" panose="02020603050405020304" pitchFamily="18" charset="0"/>
                <a:ea typeface="Calibri" panose="020F0502020204030204" pitchFamily="34" charset="0"/>
                <a:cs typeface="Arial" panose="020B0604020202020204" pitchFamily="34" charset="0"/>
              </a:rPr>
              <a:t>" programme Marriott International achieved a 50% decrease in daily landfill waste through its establishment of broad recycling systems (Marriott International, 2022). Hotels that employ low-flow fixtures alongside smart irrigation systems and greywater recycling programmes can lower their water consumption by half according to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Gabarda-Mallorquí</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(2024). Hotel initiatives that decrease environmental impact produce additional cost savings for organisations. Smaller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businessesLatice</a:t>
            </a:r>
            <a:r>
              <a:rPr lang="en-GB" sz="1800" dirty="0">
                <a:effectLst/>
                <a:latin typeface="Times New Roman" panose="02020603050405020304" pitchFamily="18" charset="0"/>
                <a:ea typeface="Calibri" panose="020F0502020204030204" pitchFamily="34" charset="0"/>
                <a:cs typeface="Arial" panose="020B0604020202020204" pitchFamily="34" charset="0"/>
              </a:rPr>
              <a:t> implementing this technology must invest in digital solutions alongside worker training which presents developmental obstacles. Sustainable efforts represent a necessary component for hospitality to achieve enduring longevity as an industry.</a:t>
            </a:r>
            <a:endParaRPr lang="en-GB" dirty="0"/>
          </a:p>
        </p:txBody>
      </p:sp>
      <p:sp>
        <p:nvSpPr>
          <p:cNvPr id="4" name="Slide Number Placeholder 3">
            <a:extLst>
              <a:ext uri="{FF2B5EF4-FFF2-40B4-BE49-F238E27FC236}">
                <a16:creationId xmlns:a16="http://schemas.microsoft.com/office/drawing/2014/main" id="{EB573012-838D-A576-C2C7-24CAEE206DAD}"/>
              </a:ext>
            </a:extLst>
          </p:cNvPr>
          <p:cNvSpPr>
            <a:spLocks noGrp="1"/>
          </p:cNvSpPr>
          <p:nvPr>
            <p:ph type="sldNum" sz="quarter" idx="5"/>
          </p:nvPr>
        </p:nvSpPr>
        <p:spPr/>
        <p:txBody>
          <a:bodyPr/>
          <a:lstStyle/>
          <a:p>
            <a:fld id="{9D4A6F3E-C6BB-4BA4-82AF-E89F40DF340F}" type="slidenum">
              <a:rPr lang="en-GB" smtClean="0"/>
              <a:t>3</a:t>
            </a:fld>
            <a:endParaRPr lang="en-GB"/>
          </a:p>
        </p:txBody>
      </p:sp>
    </p:spTree>
    <p:extLst>
      <p:ext uri="{BB962C8B-B14F-4D97-AF65-F5344CB8AC3E}">
        <p14:creationId xmlns:p14="http://schemas.microsoft.com/office/powerpoint/2010/main" val="3365913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BC1F6-534B-BBB3-DF94-A63D456609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FA4837-6285-BAFF-E052-756923BDE7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0D68727-CD56-D8E2-C98E-7E626C8FE356}"/>
              </a:ext>
            </a:extLst>
          </p:cNvPr>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hospitality industry has steadily adopted sustainable practices while incorporating insights from academic research and real-world business practices. The International Energy Agency (2023) showed that hotels achieve 40% energy savings through the installation of smart lighting and high-efficiency HVAC systems. USGBC (2023) research indicates LEED certification allows hotels to minimise their energy footprint by 25% thus providing dual financial together with environmental advantages against standard hotel practices. Solar energy plays a key role in renewable power according to International Renewable Energy Agency (IRENA 2023) along with many Maldivian resorts achieving 40% renewable power production using solar systems. Analysing Iceland's hotel sector has demonstrated that implementing geothermal systems has decreased their dependence on fossil fuels by 70%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Tverijonaite</a:t>
            </a:r>
            <a:r>
              <a:rPr lang="en-GB" sz="1800" dirty="0">
                <a:effectLst/>
                <a:latin typeface="Times New Roman" panose="02020603050405020304" pitchFamily="18" charset="0"/>
                <a:ea typeface="Calibri" panose="020F0502020204030204" pitchFamily="34" charset="0"/>
                <a:cs typeface="Arial" panose="020B0604020202020204" pitchFamily="34" charset="0"/>
              </a:rPr>
              <a:t> and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Sæþórsdóttir</a:t>
            </a:r>
            <a:r>
              <a:rPr lang="en-GB" sz="1800" dirty="0">
                <a:effectLst/>
                <a:latin typeface="Times New Roman" panose="02020603050405020304" pitchFamily="18" charset="0"/>
                <a:ea typeface="Calibri" panose="020F0502020204030204" pitchFamily="34" charset="0"/>
                <a:cs typeface="Arial" panose="020B0604020202020204" pitchFamily="34" charset="0"/>
              </a:rPr>
              <a:t>, 2024) proving renewable systems can scale effectively.</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Industry initiatives produce additional evidence that sustains these observations.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LightStay</a:t>
            </a:r>
            <a:r>
              <a:rPr lang="en-GB" sz="1800" dirty="0">
                <a:effectLst/>
                <a:latin typeface="Times New Roman" panose="02020603050405020304" pitchFamily="18" charset="0"/>
                <a:ea typeface="Calibri" panose="020F0502020204030204" pitchFamily="34" charset="0"/>
                <a:cs typeface="Arial" panose="020B0604020202020204" pitchFamily="34" charset="0"/>
              </a:rPr>
              <a:t> platform, Hilton monitors energy and water use to reach global savings of $1 billion in 2023 (Hilton, 2023). Marriott's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TakeCare</a:t>
            </a:r>
            <a:r>
              <a:rPr lang="en-GB" sz="1800" dirty="0">
                <a:effectLst/>
                <a:latin typeface="Times New Roman" panose="02020603050405020304" pitchFamily="18" charset="0"/>
                <a:ea typeface="Calibri" panose="020F0502020204030204" pitchFamily="34" charset="0"/>
                <a:cs typeface="Arial" panose="020B0604020202020204" pitchFamily="34" charset="0"/>
              </a:rPr>
              <a:t>" initiative shows its effort to reduce waste output by half and earn 40% improvements in water management in hotels throughout California (Mendillo, 2019). Academic research operates in harmony with industry practices to drive sustainability thus minimising environmental impacts and delivering better business outcomes.</a:t>
            </a:r>
            <a:endParaRPr lang="en-GB" dirty="0"/>
          </a:p>
        </p:txBody>
      </p:sp>
      <p:sp>
        <p:nvSpPr>
          <p:cNvPr id="4" name="Slide Number Placeholder 3">
            <a:extLst>
              <a:ext uri="{FF2B5EF4-FFF2-40B4-BE49-F238E27FC236}">
                <a16:creationId xmlns:a16="http://schemas.microsoft.com/office/drawing/2014/main" id="{DCF781D6-6BC1-188B-9859-2D6AF3800CE2}"/>
              </a:ext>
            </a:extLst>
          </p:cNvPr>
          <p:cNvSpPr>
            <a:spLocks noGrp="1"/>
          </p:cNvSpPr>
          <p:nvPr>
            <p:ph type="sldNum" sz="quarter" idx="5"/>
          </p:nvPr>
        </p:nvSpPr>
        <p:spPr/>
        <p:txBody>
          <a:bodyPr/>
          <a:lstStyle/>
          <a:p>
            <a:fld id="{9D4A6F3E-C6BB-4BA4-82AF-E89F40DF340F}" type="slidenum">
              <a:rPr lang="en-GB" smtClean="0"/>
              <a:t>4</a:t>
            </a:fld>
            <a:endParaRPr lang="en-GB"/>
          </a:p>
        </p:txBody>
      </p:sp>
    </p:spTree>
    <p:extLst>
      <p:ext uri="{BB962C8B-B14F-4D97-AF65-F5344CB8AC3E}">
        <p14:creationId xmlns:p14="http://schemas.microsoft.com/office/powerpoint/2010/main" val="35028566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421008-CEE3-6458-9A83-137F58FFE35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D696F7-78EC-89AE-FEF3-4AB181E04C8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564C25-89D6-BEA7-8F9E-015B306FD5E9}"/>
              </a:ext>
            </a:extLst>
          </p:cNvPr>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Political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Scheduled worldwide environmental regulations now demand such actions as the European Green Deal that uses tax advantages to push businesses toward using environmentally conscious technology (European Commission, 2024). Hotel operations are compelled by carbon tax compliance to implement renewable energy solutions while incorporating both energy-efficient systems in their facilities. Small-size hotel operators experience difficulties complying with these standards because they lack sufficient financial capabilities.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Economic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use of sustainable practises results in significant savings across the long-term period. Implementing energy-efficient lighting systems leads hotels to save up to 30% in electricity costs each year according to Smith et al. (2022). The installation of renewable energy systems together with smart technologies faces an obstacle because small independent hotels must deal with substantial initial expenses. Innovative financing tools including green bonds specifically address this essential business need.</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Social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increased understanding of climate change has influenced traveller behaviour because now 73% of vacationers look for environmentally sustainable places to stay (Sharma et al., 2024). Hotels which focus on sustainability practises build better competitive positions as well as increase their customer loyalty levels. Hotels struggle to synchronise their sustainable programmes with their customers' economic requirements.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Technological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LightStay</a:t>
            </a:r>
            <a:r>
              <a:rPr lang="en-GB" sz="1800" dirty="0">
                <a:effectLst/>
                <a:latin typeface="Times New Roman" panose="02020603050405020304" pitchFamily="18" charset="0"/>
                <a:ea typeface="Calibri" panose="020F0502020204030204" pitchFamily="34" charset="0"/>
                <a:cs typeface="Arial" panose="020B0604020202020204" pitchFamily="34" charset="0"/>
              </a:rPr>
              <a:t> system Hilton helps hotels monitor and optimise their energy and water consumption to generate both financial savings and environmental benefits according to Hilton (2023). Significant hotels implement these technologies but small establishments avoid investing because implementation expenses and complexity exceed their operational capabilities.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Environmental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Operating hotels creates substantial pollution through emissions along with significant waste outputs along with high-rate water usage. Through its Green Engage programme IHG proves businesses can pursue environmental benefits while achieving business objectives through reduced energy use by 25% (IHG, 2024).</a:t>
            </a:r>
          </a:p>
          <a:p>
            <a:pPr algn="just"/>
            <a:r>
              <a:rPr lang="en-GB" sz="1800" b="1" dirty="0">
                <a:effectLst/>
                <a:latin typeface="Times New Roman" panose="02020603050405020304" pitchFamily="18" charset="0"/>
                <a:ea typeface="Calibri" panose="020F0502020204030204" pitchFamily="34" charset="0"/>
                <a:cs typeface="Arial" panose="020B0604020202020204" pitchFamily="34" charset="0"/>
              </a:rPr>
              <a:t>Legal Factors:</a:t>
            </a:r>
            <a:r>
              <a:rPr lang="en-GB" sz="1800" dirty="0">
                <a:effectLst/>
                <a:latin typeface="Times New Roman" panose="02020603050405020304" pitchFamily="18" charset="0"/>
                <a:ea typeface="Calibri" panose="020F0502020204030204" pitchFamily="34" charset="0"/>
                <a:cs typeface="Arial" panose="020B0604020202020204" pitchFamily="34" charset="0"/>
              </a:rPr>
              <a:t> The UK Climate Change Act (2008) requires the hospitality sector to reach zero carbon emission levels by 2050 while driving sustainable operational practices (</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UK Government, 2008)</a:t>
            </a:r>
            <a:r>
              <a:rPr lang="en-GB" sz="1800" dirty="0">
                <a:effectLst/>
                <a:latin typeface="Times New Roman" panose="02020603050405020304" pitchFamily="18" charset="0"/>
                <a:ea typeface="Calibri" panose="020F0502020204030204" pitchFamily="34" charset="0"/>
                <a:cs typeface="Arial" panose="020B0604020202020204" pitchFamily="34" charset="0"/>
              </a:rPr>
              <a:t>. Higher regulatory standards present significant problems for smaller operators who lack sufficient resources to fulfil compliance requirements. The analysis shows why companies need improved collaboration along with innovations to address sustainability challenges while working toward long-term progress.</a:t>
            </a:r>
            <a:endParaRPr lang="en-GB" dirty="0"/>
          </a:p>
        </p:txBody>
      </p:sp>
      <p:sp>
        <p:nvSpPr>
          <p:cNvPr id="4" name="Slide Number Placeholder 3">
            <a:extLst>
              <a:ext uri="{FF2B5EF4-FFF2-40B4-BE49-F238E27FC236}">
                <a16:creationId xmlns:a16="http://schemas.microsoft.com/office/drawing/2014/main" id="{498DEF90-2628-7FB7-97B8-A37353640A00}"/>
              </a:ext>
            </a:extLst>
          </p:cNvPr>
          <p:cNvSpPr>
            <a:spLocks noGrp="1"/>
          </p:cNvSpPr>
          <p:nvPr>
            <p:ph type="sldNum" sz="quarter" idx="5"/>
          </p:nvPr>
        </p:nvSpPr>
        <p:spPr/>
        <p:txBody>
          <a:bodyPr/>
          <a:lstStyle/>
          <a:p>
            <a:fld id="{9D4A6F3E-C6BB-4BA4-82AF-E89F40DF340F}" type="slidenum">
              <a:rPr lang="en-GB" smtClean="0"/>
              <a:t>5</a:t>
            </a:fld>
            <a:endParaRPr lang="en-GB"/>
          </a:p>
        </p:txBody>
      </p:sp>
    </p:spTree>
    <p:extLst>
      <p:ext uri="{BB962C8B-B14F-4D97-AF65-F5344CB8AC3E}">
        <p14:creationId xmlns:p14="http://schemas.microsoft.com/office/powerpoint/2010/main" val="27915248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D9EF6-D283-1824-7188-B2294BA11D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51FBA0-D2C5-F428-6EDB-8B48DACAD8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908F8C-9778-E369-CE65-5B6C9396BEA8}"/>
              </a:ext>
            </a:extLst>
          </p:cNvPr>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Leading hotel chains within the hospitality sector have achieved diverse outcomes regarding sustainability challenges by adopting proactive environmental-based initiatives.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LightStay</a:t>
            </a:r>
            <a:r>
              <a:rPr lang="en-GB" sz="1800" dirty="0">
                <a:effectLst/>
                <a:latin typeface="Times New Roman" panose="02020603050405020304" pitchFamily="18" charset="0"/>
                <a:ea typeface="Calibri" panose="020F0502020204030204" pitchFamily="34" charset="0"/>
                <a:cs typeface="Arial" panose="020B0604020202020204" pitchFamily="34" charset="0"/>
              </a:rPr>
              <a:t> programme, Hilton demonstrates how technology optimisation enables tracking sustainability metrics leading to global financial savings of $1 billion (Hilton, 2023). Through its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TakeCare</a:t>
            </a:r>
            <a:r>
              <a:rPr lang="en-GB" sz="1800" dirty="0">
                <a:effectLst/>
                <a:latin typeface="Times New Roman" panose="02020603050405020304" pitchFamily="18" charset="0"/>
                <a:ea typeface="Calibri" panose="020F0502020204030204" pitchFamily="34" charset="0"/>
                <a:cs typeface="Arial" panose="020B0604020202020204" pitchFamily="34" charset="0"/>
              </a:rPr>
              <a:t>" initiative Marriott International established detailed recycling programmes to lower landfill entries by 50% (Marriott International, 2022).</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Massive renewable energy implementation projects continue to advance as luxury resorts operating in the Maldives reach energy independence through solar power systems reaching 40% (IRENA, 2023). Hotels utilising IHG's Green Engage platform can track and cut their power consumption by 25% through programmes that link sustainability requirements to operational performance (IHG, 2024). Smaller hotels encounter multiple challenges when implementing sustainability programmes because they face difficulties with both economic resources and the implementation of sustainable technology systems.</a:t>
            </a:r>
            <a:endParaRPr lang="en-GB" dirty="0"/>
          </a:p>
        </p:txBody>
      </p:sp>
      <p:sp>
        <p:nvSpPr>
          <p:cNvPr id="4" name="Slide Number Placeholder 3">
            <a:extLst>
              <a:ext uri="{FF2B5EF4-FFF2-40B4-BE49-F238E27FC236}">
                <a16:creationId xmlns:a16="http://schemas.microsoft.com/office/drawing/2014/main" id="{30FE63C2-FC99-E8B4-4061-9BFE2D547604}"/>
              </a:ext>
            </a:extLst>
          </p:cNvPr>
          <p:cNvSpPr>
            <a:spLocks noGrp="1"/>
          </p:cNvSpPr>
          <p:nvPr>
            <p:ph type="sldNum" sz="quarter" idx="5"/>
          </p:nvPr>
        </p:nvSpPr>
        <p:spPr/>
        <p:txBody>
          <a:bodyPr/>
          <a:lstStyle/>
          <a:p>
            <a:fld id="{9D4A6F3E-C6BB-4BA4-82AF-E89F40DF340F}" type="slidenum">
              <a:rPr lang="en-GB" smtClean="0"/>
              <a:t>6</a:t>
            </a:fld>
            <a:endParaRPr lang="en-GB"/>
          </a:p>
        </p:txBody>
      </p:sp>
    </p:spTree>
    <p:extLst>
      <p:ext uri="{BB962C8B-B14F-4D97-AF65-F5344CB8AC3E}">
        <p14:creationId xmlns:p14="http://schemas.microsoft.com/office/powerpoint/2010/main" val="16507584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8FD562-C74A-B821-3FD9-547308D1A8E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35DF9AA-6092-0C39-F243-FFB1F69E0E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B640E9-7675-B9AE-60A4-A7F4676FE543}"/>
              </a:ext>
            </a:extLst>
          </p:cNvPr>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hospitality sector shows major environmental and economic gains from sustainability practices yet confronts essential difficulties which stop their general implementation. Energy-efficient systems together with renewable energy technologies require expensive initial outlay that prevents smaller businesses from implementing these solutions. Large hotel chains including Hilton and Marriott can draw from their extensive funding and expertise to support programmes yet smaller operators face obstacles with minimal funding and knowledge capabilities (Hilton, 2023; Marriott International, 2022).</a:t>
            </a:r>
          </a:p>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Low-skilled personnel create difficulties because employees who receive insufficient training fail to maintain and implement sustainable practices successfully. The management of sustainability against guest amenity choices becomes troublesome due to customers seeking environment-friendly features yet also unwilling to accept higher expenses. Despite existing challenges solar-powered resorts in the Maldives demonstrate how tourism sector establishments can promote renewable energy adoption. Improved success rates for the hospitality sector depend on strategic partnerships between federal officials and companies together with new financing approaches and motivational incentives.</a:t>
            </a:r>
            <a:endParaRPr lang="en-GB" dirty="0"/>
          </a:p>
        </p:txBody>
      </p:sp>
      <p:sp>
        <p:nvSpPr>
          <p:cNvPr id="4" name="Slide Number Placeholder 3">
            <a:extLst>
              <a:ext uri="{FF2B5EF4-FFF2-40B4-BE49-F238E27FC236}">
                <a16:creationId xmlns:a16="http://schemas.microsoft.com/office/drawing/2014/main" id="{A778708E-0535-6146-0BE5-175E28794024}"/>
              </a:ext>
            </a:extLst>
          </p:cNvPr>
          <p:cNvSpPr>
            <a:spLocks noGrp="1"/>
          </p:cNvSpPr>
          <p:nvPr>
            <p:ph type="sldNum" sz="quarter" idx="5"/>
          </p:nvPr>
        </p:nvSpPr>
        <p:spPr/>
        <p:txBody>
          <a:bodyPr/>
          <a:lstStyle/>
          <a:p>
            <a:fld id="{9D4A6F3E-C6BB-4BA4-82AF-E89F40DF340F}" type="slidenum">
              <a:rPr lang="en-GB" smtClean="0"/>
              <a:t>7</a:t>
            </a:fld>
            <a:endParaRPr lang="en-GB"/>
          </a:p>
        </p:txBody>
      </p:sp>
    </p:spTree>
    <p:extLst>
      <p:ext uri="{BB962C8B-B14F-4D97-AF65-F5344CB8AC3E}">
        <p14:creationId xmlns:p14="http://schemas.microsoft.com/office/powerpoint/2010/main" val="30566885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5F8EB2-00AC-46CA-D9F6-5123623175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BD9D87-EDC8-8D3E-E1B5-4CC41132E6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CF376-0084-87E4-493D-948D7E6CF995}"/>
              </a:ext>
            </a:extLst>
          </p:cNvPr>
          <p:cNvSpPr>
            <a:spLocks noGrp="1"/>
          </p:cNvSpPr>
          <p:nvPr>
            <p:ph type="body" idx="1"/>
          </p:nvPr>
        </p:nvSpPr>
        <p:spPr/>
        <p:txBody>
          <a:bodyPr/>
          <a:lstStyle/>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Government Incentives:</a:t>
            </a:r>
            <a:r>
              <a:rPr lang="en-GB" sz="1800" dirty="0">
                <a:effectLst/>
                <a:latin typeface="Times New Roman" panose="02020603050405020304" pitchFamily="18" charset="0"/>
                <a:ea typeface="Calibri" panose="020F0502020204030204" pitchFamily="34" charset="0"/>
                <a:cs typeface="Arial" panose="020B0604020202020204" pitchFamily="34" charset="0"/>
              </a:rPr>
              <a:t> Governments should launch granting programmes along with subsidised costs and tax benefits that encourage the implementation of eco-friendly assets including renewable systems and efficient infrastructure. Government incentives are designed to reduce financial pressures on small and medium-sized enterprises so more businesses will actively participate in sustainability programmes.</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Industry Collaboration:</a:t>
            </a:r>
            <a:r>
              <a:rPr lang="en-GB" sz="1800" dirty="0">
                <a:effectLst/>
                <a:latin typeface="Times New Roman" panose="02020603050405020304" pitchFamily="18" charset="0"/>
                <a:ea typeface="Calibri" panose="020F0502020204030204" pitchFamily="34" charset="0"/>
                <a:cs typeface="Arial" panose="020B0604020202020204" pitchFamily="34" charset="0"/>
              </a:rPr>
              <a:t> Hotels need to work together with technology suppliers green organisations and industry partners to exchange information about resources alongside expertise and leading practices. Sustainability training shared between companies and investments into eco-friendly technologies achieve double benefits through cost reduction and innovative development.</a:t>
            </a: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Staff Training and Development:</a:t>
            </a:r>
            <a:r>
              <a:rPr lang="en-GB" sz="1800" dirty="0">
                <a:effectLst/>
                <a:latin typeface="Times New Roman" panose="02020603050405020304" pitchFamily="18" charset="0"/>
                <a:ea typeface="Calibri" panose="020F0502020204030204" pitchFamily="34" charset="0"/>
                <a:cs typeface="Arial" panose="020B0604020202020204" pitchFamily="34" charset="0"/>
              </a:rPr>
              <a:t> Hotels need to make staff training programmes about sustainable practices their highest priority. Hotel staff require comprehensive training to put energy-saving systems into practice while keeping waste management plans streamlined and creating successful interactions with guests. The implementation of this strategic framework helps organisations operate efficiently thus ensuring lasting outcomes.</a:t>
            </a:r>
          </a:p>
          <a:p>
            <a:pPr algn="just"/>
            <a:endParaRPr lang="en-GB" dirty="0"/>
          </a:p>
        </p:txBody>
      </p:sp>
      <p:sp>
        <p:nvSpPr>
          <p:cNvPr id="4" name="Slide Number Placeholder 3">
            <a:extLst>
              <a:ext uri="{FF2B5EF4-FFF2-40B4-BE49-F238E27FC236}">
                <a16:creationId xmlns:a16="http://schemas.microsoft.com/office/drawing/2014/main" id="{8B6A2129-BB17-464C-2B12-9BD8C6D98BBB}"/>
              </a:ext>
            </a:extLst>
          </p:cNvPr>
          <p:cNvSpPr>
            <a:spLocks noGrp="1"/>
          </p:cNvSpPr>
          <p:nvPr>
            <p:ph type="sldNum" sz="quarter" idx="5"/>
          </p:nvPr>
        </p:nvSpPr>
        <p:spPr/>
        <p:txBody>
          <a:bodyPr/>
          <a:lstStyle/>
          <a:p>
            <a:fld id="{9D4A6F3E-C6BB-4BA4-82AF-E89F40DF340F}" type="slidenum">
              <a:rPr lang="en-GB" smtClean="0"/>
              <a:t>8</a:t>
            </a:fld>
            <a:endParaRPr lang="en-GB"/>
          </a:p>
        </p:txBody>
      </p:sp>
    </p:spTree>
    <p:extLst>
      <p:ext uri="{BB962C8B-B14F-4D97-AF65-F5344CB8AC3E}">
        <p14:creationId xmlns:p14="http://schemas.microsoft.com/office/powerpoint/2010/main" val="18355893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CC030C-5460-0844-3938-978EAB10858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F2D719-7DFE-4B2D-9DBD-CF985EC005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A00808B-0022-164E-1650-DAE1E8943B46}"/>
              </a:ext>
            </a:extLst>
          </p:cNvPr>
          <p:cNvSpPr>
            <a:spLocks noGrp="1"/>
          </p:cNvSpPr>
          <p:nvPr>
            <p:ph type="body" idx="1"/>
          </p:nvPr>
        </p:nvSpPr>
        <p:spPr/>
        <p:txBody>
          <a:bodyPr/>
          <a:lstStyle/>
          <a:p>
            <a:pPr algn="just"/>
            <a:r>
              <a:rPr lang="en-GB" sz="1800" dirty="0">
                <a:effectLst/>
                <a:latin typeface="Times New Roman" panose="02020603050405020304" pitchFamily="18" charset="0"/>
                <a:ea typeface="Calibri" panose="020F0502020204030204" pitchFamily="34" charset="0"/>
                <a:cs typeface="Arial" panose="020B0604020202020204" pitchFamily="34" charset="0"/>
              </a:rPr>
              <a:t>Sustainability functions as a transformative power that transforms the upcoming directions of the hotel and hospitality industries. The overview emphasised how sustainable architectural solutions together with renewable power systems and waste minimisation approaches manage external impacts from the hospitality industry. Hotels which implement these practices will achieve lower operation expenses combined with satisfied guests and greater alignment with worldwide sustainability targets. Large hotel chains such as Hilton and Marriott show significant progress yet small hotels confront barriers including large infrastructure expenses along with restricted technological resources and specialised personnel training needs. Building partnerships between governments and business stakeholders will enable industry stakeholders to obtain needed incentives together with resources and knowledge-sharing systems which overcome the barriers. Sustainability functions as an opportunity which enables the sector to innovate beyond obligation into meaningful success. The hospitality industry can quickly emerge as a leader in sustainable practices if it embraces the ongoing changes.</a:t>
            </a:r>
            <a:endParaRPr lang="en-GB" dirty="0"/>
          </a:p>
        </p:txBody>
      </p:sp>
      <p:sp>
        <p:nvSpPr>
          <p:cNvPr id="4" name="Slide Number Placeholder 3">
            <a:extLst>
              <a:ext uri="{FF2B5EF4-FFF2-40B4-BE49-F238E27FC236}">
                <a16:creationId xmlns:a16="http://schemas.microsoft.com/office/drawing/2014/main" id="{59D89C30-5A1A-C97B-0C54-8A68E5109920}"/>
              </a:ext>
            </a:extLst>
          </p:cNvPr>
          <p:cNvSpPr>
            <a:spLocks noGrp="1"/>
          </p:cNvSpPr>
          <p:nvPr>
            <p:ph type="sldNum" sz="quarter" idx="5"/>
          </p:nvPr>
        </p:nvSpPr>
        <p:spPr/>
        <p:txBody>
          <a:bodyPr/>
          <a:lstStyle/>
          <a:p>
            <a:fld id="{9D4A6F3E-C6BB-4BA4-82AF-E89F40DF340F}" type="slidenum">
              <a:rPr lang="en-GB" smtClean="0"/>
              <a:t>9</a:t>
            </a:fld>
            <a:endParaRPr lang="en-GB"/>
          </a:p>
        </p:txBody>
      </p:sp>
    </p:spTree>
    <p:extLst>
      <p:ext uri="{BB962C8B-B14F-4D97-AF65-F5344CB8AC3E}">
        <p14:creationId xmlns:p14="http://schemas.microsoft.com/office/powerpoint/2010/main" val="17862494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4A6F3E-C6BB-4BA4-82AF-E89F40DF340F}" type="slidenum">
              <a:rPr lang="en-GB" smtClean="0"/>
              <a:t>10</a:t>
            </a:fld>
            <a:endParaRPr lang="en-GB"/>
          </a:p>
        </p:txBody>
      </p:sp>
    </p:spTree>
    <p:extLst>
      <p:ext uri="{BB962C8B-B14F-4D97-AF65-F5344CB8AC3E}">
        <p14:creationId xmlns:p14="http://schemas.microsoft.com/office/powerpoint/2010/main" val="31457920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bmp"/><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5000"/>
              <a:duotone>
                <a:schemeClr val="accent2">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11" name="Rectangle 10"/>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03FCE02C-6EC6-4E09-BC2C-9FDED4DE236E}" type="datetimeFigureOut">
              <a:rPr lang="en-US" dirty="0"/>
              <a:t>1/27/2025</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2"/>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lvl1pPr>
              <a:defRPr sz="1800"/>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4D8F36E1-9596-4E98-8786-4A17C5D29C65}" type="datetimeFigureOut">
              <a:rPr lang="en-US" dirty="0"/>
              <a:pPr/>
              <a:t>1/27/2025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9" name="Rectangle 18"/>
          <p:cNvSpPr/>
          <p:nvPr/>
        </p:nvSpPr>
        <p:spPr>
          <a:xfrm>
            <a:off x="0" y="0"/>
            <a:ext cx="12192000" cy="6858000"/>
          </a:xfrm>
          <a:prstGeom prst="rect">
            <a:avLst/>
          </a:prstGeom>
          <a:blipFill dpi="0" rotWithShape="1">
            <a:blip r:embed="rId2">
              <a:alphaModFix amt="40000"/>
              <a:duotone>
                <a:schemeClr val="accent3">
                  <a:shade val="45000"/>
                  <a:satMod val="135000"/>
                </a:schemeClr>
                <a:prstClr val="white"/>
              </a:duotone>
            </a:blip>
            <a:srcRect/>
            <a:tile tx="-31750" ty="-120650" sx="100000" sy="100000" flip="xy" algn="tl"/>
          </a:blipFill>
          <a:ln w="19050" cmpd="sng">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tx1"/>
          </a:solidFill>
          <a:ln w="6350" cap="flat" cmpd="sng" algn="ctr">
            <a:solidFill>
              <a:schemeClr val="tx1">
                <a:lumMod val="65000"/>
                <a:lumOff val="35000"/>
              </a:schemeClr>
            </a:solidFill>
            <a:prstDash val="solid"/>
          </a:ln>
          <a:effectLst>
            <a:outerShdw blurRad="63500" algn="ctr" rotWithShape="0">
              <a:prstClr val="black">
                <a:alpha val="40000"/>
              </a:prstClr>
            </a:outerShdw>
            <a:softEdge rad="0"/>
          </a:effectLst>
        </p:spPr>
      </p:sp>
      <p:sp>
        <p:nvSpPr>
          <p:cNvPr id="24" name="Rectangle 23"/>
          <p:cNvSpPr/>
          <p:nvPr/>
        </p:nvSpPr>
        <p:spPr>
          <a:xfrm>
            <a:off x="1447801" y="1411615"/>
            <a:ext cx="9296400" cy="4034770"/>
          </a:xfrm>
          <a:prstGeom prst="rect">
            <a:avLst/>
          </a:prstGeom>
          <a:solidFill>
            <a:schemeClr val="bg2"/>
          </a:solidFill>
          <a:ln w="9525" cap="sq" cmpd="sng" algn="ctr">
            <a:no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b="0" kern="1200" cap="all" spc="-100" baseline="0" dirty="0">
                <a:solidFill>
                  <a:schemeClr val="tx1"/>
                </a:solidFill>
                <a:effectLst>
                  <a:outerShdw blurRad="38100" dist="12700" dir="2700000" algn="tl" rotWithShape="0">
                    <a:prstClr val="black">
                      <a:alpha val="40000"/>
                    </a:prstClr>
                  </a:outerShdw>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EE4D1A55-63BC-4BA2-9538-7DDEADA10621}" type="datetimeFigureOut">
              <a:rPr lang="en-US" dirty="0"/>
              <a:t>1/27/2025</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tx2"/>
                </a:solidFil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lvl1pPr>
              <a:defRPr>
                <a:solidFill>
                  <a:schemeClr val="tx2"/>
                </a:solidFill>
              </a:defRPr>
            </a:lvl1pPr>
          </a:lstStyle>
          <a:p>
            <a:fld id="{66D01ABB-8821-4BF5-97A9-E1A66ACAEAA9}" type="datetimeFigureOut">
              <a:rPr lang="en-US" dirty="0"/>
              <a:pPr/>
              <a:t>1/27/2025</a:t>
            </a:fld>
            <a:endParaRPr lang="en-US" dirty="0"/>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lvl1pPr>
              <a:defRPr>
                <a:solidFill>
                  <a:schemeClr val="tx2"/>
                </a:solidFill>
              </a:defRPr>
            </a:lvl1pPr>
          </a:lstStyle>
          <a:p>
            <a:fld id="{20C37B1C-D4A1-4A4F-A470-80868146AFC5}" type="datetimeFigureOut">
              <a:rPr lang="en-US" dirty="0"/>
              <a:pPr/>
              <a:t>1/27/2025</a:t>
            </a:fld>
            <a:endParaRPr lang="en-US" dirty="0"/>
          </a:p>
        </p:txBody>
      </p:sp>
      <p:sp>
        <p:nvSpPr>
          <p:cNvPr id="8" name="Footer Placeholder 7"/>
          <p:cNvSpPr>
            <a:spLocks noGrp="1"/>
          </p:cNvSpPr>
          <p:nvPr>
            <p:ph type="ftr" sz="quarter" idx="11"/>
          </p:nvPr>
        </p:nvSpPr>
        <p:spPr/>
        <p:txBody>
          <a:bodyPr/>
          <a:lstStyle>
            <a:lvl1pPr>
              <a:defRPr>
                <a:solidFill>
                  <a:schemeClr val="tx2"/>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tx2"/>
                </a:solidFill>
              </a:defRPr>
            </a:lvl1pPr>
          </a:lstStyle>
          <a:p>
            <a:fld id="{6D31D1B9-F39E-471E-80A9-595CAA5664AD}" type="datetimeFigureOut">
              <a:rPr lang="en-US" dirty="0"/>
              <a:pPr/>
              <a:t>1/27/2025</a:t>
            </a:fld>
            <a:endParaRPr lang="en-US" dirty="0"/>
          </a:p>
        </p:txBody>
      </p:sp>
      <p:sp>
        <p:nvSpPr>
          <p:cNvPr id="4" name="Footer Placeholder 3"/>
          <p:cNvSpPr>
            <a:spLocks noGrp="1"/>
          </p:cNvSpPr>
          <p:nvPr>
            <p:ph type="ftr" sz="quarter" idx="11"/>
          </p:nvPr>
        </p:nvSpPr>
        <p:spPr/>
        <p:txBody>
          <a:bodyPr/>
          <a:lstStyle>
            <a:lvl1pPr>
              <a:defRPr>
                <a:solidFill>
                  <a:schemeClr val="tx2"/>
                </a:solidFill>
              </a:defRPr>
            </a:lvl1pPr>
          </a:lstStyle>
          <a:p>
            <a:endParaRPr lang="en-US" dirty="0"/>
          </a:p>
        </p:txBody>
      </p:sp>
      <p:sp>
        <p:nvSpPr>
          <p:cNvPr id="5" name="Slide Number Placeholder 4"/>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solidFill>
                  <a:schemeClr val="tx2"/>
                </a:solidFill>
              </a:defRPr>
            </a:lvl1pPr>
          </a:lstStyle>
          <a:p>
            <a:fld id="{33FCEABC-E2B9-4606-A74F-CB06AF596887}" type="datetimeFigureOut">
              <a:rPr lang="en-US" dirty="0"/>
              <a:pPr/>
              <a:t>1/27/2025</a:t>
            </a:fld>
            <a:endParaRPr lang="en-US" dirty="0"/>
          </a:p>
        </p:txBody>
      </p:sp>
      <p:sp>
        <p:nvSpPr>
          <p:cNvPr id="3" name="Footer Placeholder 2"/>
          <p:cNvSpPr>
            <a:spLocks noGrp="1"/>
          </p:cNvSpPr>
          <p:nvPr>
            <p:ph type="ftr" sz="quarter" idx="11"/>
          </p:nvPr>
        </p:nvSpPr>
        <p:spPr/>
        <p:txBody>
          <a:bodyPr/>
          <a:lstStyle>
            <a:lvl1pPr>
              <a:defRPr>
                <a:solidFill>
                  <a:schemeClr val="tx2"/>
                </a:solidFill>
              </a:defRPr>
            </a:lvl1pPr>
          </a:lstStyle>
          <a:p>
            <a:endParaRPr lang="en-US" dirty="0"/>
          </a:p>
        </p:txBody>
      </p:sp>
      <p:sp>
        <p:nvSpPr>
          <p:cNvPr id="4" name="Slide Number Placeholder 3"/>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4" name="Rectangle 13"/>
          <p:cNvSpPr/>
          <p:nvPr/>
        </p:nvSpPr>
        <p:spPr>
          <a:xfrm>
            <a:off x="234693" y="237744"/>
            <a:ext cx="8633081"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16" name="Rectangle 15"/>
          <p:cNvSpPr/>
          <p:nvPr/>
        </p:nvSpPr>
        <p:spPr>
          <a:xfrm>
            <a:off x="371856" y="374904"/>
            <a:ext cx="8353044" cy="6108192"/>
          </a:xfrm>
          <a:prstGeom prst="rect">
            <a:avLst/>
          </a:prstGeom>
          <a:solidFill>
            <a:schemeClr val="bg2"/>
          </a:solidFill>
          <a:ln w="6350" cap="sq" cmpd="sng" algn="ctr">
            <a:noFill/>
            <a:prstDash val="solid"/>
            <a:miter lim="800000"/>
          </a:ln>
          <a:effectLst/>
        </p:spPr>
      </p:sp>
      <p:sp>
        <p:nvSpPr>
          <p:cNvPr id="15" name="Rectangle 14"/>
          <p:cNvSpPr/>
          <p:nvPr/>
        </p:nvSpPr>
        <p:spPr>
          <a:xfrm>
            <a:off x="9020386" y="237744"/>
            <a:ext cx="2926080" cy="638251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bg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790575" y="704850"/>
            <a:ext cx="7562850" cy="51435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bg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FA8850A0-01A3-4F4E-AA52-F716A9BFD4EB}" type="datetimeFigureOut">
              <a:rPr lang="en-US" dirty="0"/>
              <a:pPr/>
              <a:t>1/27/2025</a:t>
            </a:fld>
            <a:endParaRPr lang="en-US" dirty="0"/>
          </a:p>
        </p:txBody>
      </p:sp>
      <p:sp>
        <p:nvSpPr>
          <p:cNvPr id="6" name="Footer Placeholder 5"/>
          <p:cNvSpPr>
            <a:spLocks noGrp="1"/>
          </p:cNvSpPr>
          <p:nvPr>
            <p:ph type="ftr" sz="quarter" idx="11"/>
          </p:nvPr>
        </p:nvSpPr>
        <p:spPr>
          <a:xfrm>
            <a:off x="3439158" y="6214535"/>
            <a:ext cx="5184648" cy="256032"/>
          </a:xfrm>
        </p:spPr>
        <p:txBody>
          <a:bodyPr/>
          <a:lstStyle>
            <a:lvl1pPr algn="r">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bg2"/>
                </a:solidFill>
              </a:defRPr>
            </a:lvl1pPr>
          </a:lstStyle>
          <a:p>
            <a:fld id="{4FAB73BC-B049-4115-A692-8D63A059BFB8}" type="slidenum">
              <a:rPr lang="en-US" dirty="0"/>
              <a:pPr/>
              <a:t>‹#›</a:t>
            </a:fld>
            <a:endParaRPr lang="en-US" dirty="0"/>
          </a:p>
        </p:txBody>
      </p:sp>
      <p:sp>
        <p:nvSpPr>
          <p:cNvPr id="11" name="Rectangle 10"/>
          <p:cNvSpPr/>
          <p:nvPr/>
        </p:nvSpPr>
        <p:spPr>
          <a:xfrm>
            <a:off x="9157546" y="374904"/>
            <a:ext cx="2651760"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tx1"/>
          </a:solidFill>
          <a:ln w="6350" cap="sq">
            <a:solidFill>
              <a:schemeClr val="tx1">
                <a:lumMod val="7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157546" y="374904"/>
            <a:ext cx="2651760" cy="6108192"/>
          </a:xfrm>
          <a:prstGeom prst="rect">
            <a:avLst/>
          </a:prstGeom>
          <a:solidFill>
            <a:schemeClr val="bg2"/>
          </a:solidFill>
          <a:ln w="6350" cap="sq">
            <a:no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601076" cy="6382512"/>
          </a:xfrm>
          <a:solidFill>
            <a:srgbClr val="808080"/>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E5811CCA-BB49-46C7-A0E2-F42339750F9A}" type="datetimeFigureOut">
              <a:rPr lang="en-US" dirty="0"/>
              <a:t>1/27/2025</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FB075A7A-4A9A-410F-B848-AB998ACC9419}" type="datetimeFigureOut">
              <a:rPr lang="en-US" dirty="0"/>
              <a:pPr/>
              <a:t>1/27/2025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a:solidFill>
                  <a:schemeClr val="tx2"/>
                </a:solidFill>
              </a:defRPr>
            </a:lvl1pPr>
          </a:lstStyle>
          <a:p>
            <a:fld id="{AA5F3E88-2D66-4D17-B0FA-EA13CB20B2FF}" type="datetimeFigureOut">
              <a:rPr lang="en-US" dirty="0"/>
              <a:pPr/>
              <a:t>1/27/2025</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tx1"/>
          </a:solidFill>
          <a:ln w="6350" cap="flat" cmpd="sng" algn="ctr">
            <a:solidFill>
              <a:schemeClr val="tx1">
                <a:lumMod val="75000"/>
              </a:schemeClr>
            </a:solidFill>
            <a:prstDash val="solid"/>
          </a:ln>
          <a:effectLst>
            <a:softEdge rad="0"/>
          </a:effectLst>
        </p:spPr>
      </p:sp>
      <p:sp>
        <p:nvSpPr>
          <p:cNvPr id="8" name="Rectangle 7"/>
          <p:cNvSpPr/>
          <p:nvPr/>
        </p:nvSpPr>
        <p:spPr>
          <a:xfrm>
            <a:off x="371856" y="374904"/>
            <a:ext cx="11448288" cy="6108192"/>
          </a:xfrm>
          <a:prstGeom prst="rect">
            <a:avLst/>
          </a:prstGeom>
          <a:solidFill>
            <a:schemeClr val="bg2"/>
          </a:solidFill>
          <a:ln w="6350" cap="sq" cmpd="sng" algn="ctr">
            <a:no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bg2"/>
                </a:solidFill>
              </a:defRPr>
            </a:lvl1pPr>
          </a:lstStyle>
          <a:p>
            <a:fld id="{17205CAA-4E5A-4223-BD55-C5D2841AC9EF}" type="datetimeFigureOut">
              <a:rPr lang="en-US" dirty="0"/>
              <a:t>1/27/2025</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bg2"/>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bg2"/>
                </a:solidFill>
              </a:defRPr>
            </a:lvl1pPr>
          </a:lstStyle>
          <a:p>
            <a:fld id="{4FAB73BC-B049-4115-A692-8D63A059BFB8}"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lumMod val="60000"/>
            <a:lumOff val="40000"/>
          </a:schemeClr>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6pPr>
      <a:lvl7pPr marL="19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7pPr>
      <a:lvl8pPr marL="22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8pPr>
      <a:lvl9pPr marL="2500000" indent="-228600" algn="l" defTabSz="914400" rtl="0" eaLnBrk="1" latinLnBrk="0" hangingPunct="1">
        <a:lnSpc>
          <a:spcPct val="100000"/>
        </a:lnSpc>
        <a:spcBef>
          <a:spcPts val="500"/>
        </a:spcBef>
        <a:buClr>
          <a:schemeClr val="tx2">
            <a:lumMod val="60000"/>
            <a:lumOff val="40000"/>
          </a:schemeClr>
        </a:buClr>
        <a:buFont typeface="Arial" pitchFamily="34" charset="0"/>
        <a:buChar char="•"/>
        <a:defRPr sz="1400" kern="1200">
          <a:solidFill>
            <a:schemeClr val="bg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17D47-4A7B-4E06-C49C-95168188C0D4}"/>
              </a:ext>
            </a:extLst>
          </p:cNvPr>
          <p:cNvSpPr>
            <a:spLocks noGrp="1"/>
          </p:cNvSpPr>
          <p:nvPr>
            <p:ph type="ctrTitle"/>
          </p:nvPr>
        </p:nvSpPr>
        <p:spPr/>
        <p:txBody>
          <a:bodyPr/>
          <a:lstStyle/>
          <a:p>
            <a:r>
              <a:rPr lang="en-GB" sz="4800" dirty="0"/>
              <a:t>Welcome to the presentation</a:t>
            </a:r>
            <a:br>
              <a:rPr lang="en-GB" sz="4800" dirty="0"/>
            </a:br>
            <a:r>
              <a:rPr lang="en-GB" sz="4800" dirty="0"/>
              <a:t/>
            </a:r>
            <a:br>
              <a:rPr lang="en-GB" sz="4800" dirty="0"/>
            </a:br>
            <a:r>
              <a:rPr lang="en-US" sz="2400" b="1" dirty="0"/>
              <a:t>"Sustainability in Hospitality – Advancing Energy Efficiency and Renewable Practices for a Greener Future"</a:t>
            </a:r>
            <a:endParaRPr lang="en-GB" sz="4800" b="1" dirty="0"/>
          </a:p>
        </p:txBody>
      </p:sp>
      <p:sp>
        <p:nvSpPr>
          <p:cNvPr id="3" name="Subtitle 2">
            <a:extLst>
              <a:ext uri="{FF2B5EF4-FFF2-40B4-BE49-F238E27FC236}">
                <a16:creationId xmlns:a16="http://schemas.microsoft.com/office/drawing/2014/main" id="{4A1B6E83-1085-E0AC-B3EC-0DD330676FA9}"/>
              </a:ext>
            </a:extLst>
          </p:cNvPr>
          <p:cNvSpPr>
            <a:spLocks noGrp="1"/>
          </p:cNvSpPr>
          <p:nvPr>
            <p:ph type="subTitle" idx="1"/>
          </p:nvPr>
        </p:nvSpPr>
        <p:spPr/>
        <p:txBody>
          <a:bodyPr>
            <a:noAutofit/>
          </a:bodyPr>
          <a:lstStyle/>
          <a:p>
            <a:r>
              <a:rPr lang="en-US" sz="1400" dirty="0">
                <a:solidFill>
                  <a:schemeClr val="tx1"/>
                </a:solidFill>
              </a:rPr>
              <a:t>BMIH6001 Contemporary Themes in the Hotel and Hospitality Sector</a:t>
            </a:r>
            <a:endParaRPr lang="en-GB" sz="1400" dirty="0">
              <a:solidFill>
                <a:schemeClr val="tx1"/>
              </a:solidFill>
            </a:endParaRPr>
          </a:p>
          <a:p>
            <a:r>
              <a:rPr lang="en-GB" sz="1400" dirty="0">
                <a:solidFill>
                  <a:schemeClr val="tx1"/>
                </a:solidFill>
              </a:rPr>
              <a:t>Student’s </a:t>
            </a:r>
            <a:r>
              <a:rPr lang="en-GB" sz="1400" dirty="0" err="1" smtClean="0">
                <a:solidFill>
                  <a:schemeClr val="tx1"/>
                </a:solidFill>
              </a:rPr>
              <a:t>Name:Saiyful</a:t>
            </a:r>
            <a:r>
              <a:rPr lang="en-GB" sz="1400" dirty="0" smtClean="0">
                <a:solidFill>
                  <a:schemeClr val="tx1"/>
                </a:solidFill>
              </a:rPr>
              <a:t> </a:t>
            </a:r>
            <a:r>
              <a:rPr lang="en-GB" sz="1400" dirty="0" err="1" smtClean="0">
                <a:solidFill>
                  <a:schemeClr val="tx1"/>
                </a:solidFill>
              </a:rPr>
              <a:t>Alam</a:t>
            </a:r>
            <a:r>
              <a:rPr lang="en-GB" sz="1400" dirty="0" smtClean="0">
                <a:solidFill>
                  <a:schemeClr val="tx1"/>
                </a:solidFill>
              </a:rPr>
              <a:t> Chowdhury</a:t>
            </a:r>
            <a:endParaRPr lang="en-GB" sz="1400" dirty="0">
              <a:solidFill>
                <a:schemeClr val="tx1"/>
              </a:solidFill>
            </a:endParaRPr>
          </a:p>
          <a:p>
            <a:r>
              <a:rPr lang="en-GB" sz="1400" dirty="0">
                <a:solidFill>
                  <a:schemeClr val="tx1"/>
                </a:solidFill>
              </a:rPr>
              <a:t>Student’s </a:t>
            </a:r>
            <a:r>
              <a:rPr lang="en-GB" sz="1400" dirty="0" smtClean="0">
                <a:solidFill>
                  <a:schemeClr val="tx1"/>
                </a:solidFill>
              </a:rPr>
              <a:t>ID:2132062</a:t>
            </a:r>
            <a:endParaRPr lang="en-GB" sz="1400" dirty="0">
              <a:solidFill>
                <a:schemeClr val="tx1"/>
              </a:solidFill>
            </a:endParaRPr>
          </a:p>
          <a:p>
            <a:endParaRPr lang="en-GB" sz="1400" dirty="0">
              <a:solidFill>
                <a:schemeClr val="tx1"/>
              </a:solidFill>
            </a:endParaRPr>
          </a:p>
        </p:txBody>
      </p:sp>
    </p:spTree>
    <p:extLst>
      <p:ext uri="{BB962C8B-B14F-4D97-AF65-F5344CB8AC3E}">
        <p14:creationId xmlns:p14="http://schemas.microsoft.com/office/powerpoint/2010/main" val="21448988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2C58A-4819-7A4A-36D7-98F9248681F3}"/>
              </a:ext>
            </a:extLst>
          </p:cNvPr>
          <p:cNvSpPr>
            <a:spLocks noGrp="1"/>
          </p:cNvSpPr>
          <p:nvPr>
            <p:ph type="title"/>
          </p:nvPr>
        </p:nvSpPr>
        <p:spPr>
          <a:xfrm>
            <a:off x="966511" y="500550"/>
            <a:ext cx="10058400" cy="929607"/>
          </a:xfrm>
        </p:spPr>
        <p:txBody>
          <a:bodyPr>
            <a:normAutofit/>
          </a:bodyPr>
          <a:lstStyle/>
          <a:p>
            <a:pPr algn="ctr"/>
            <a:r>
              <a:rPr lang="en-GB" sz="4000" b="1"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6A02F221-CCE6-B42C-E541-B89DA4704DC0}"/>
              </a:ext>
            </a:extLst>
          </p:cNvPr>
          <p:cNvSpPr>
            <a:spLocks noGrp="1"/>
          </p:cNvSpPr>
          <p:nvPr>
            <p:ph idx="1"/>
          </p:nvPr>
        </p:nvSpPr>
        <p:spPr>
          <a:xfrm>
            <a:off x="584942" y="1301116"/>
            <a:ext cx="6647666" cy="4055187"/>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The global hotel sector contributes 1% of total carbon emissions, with significant impacts from energy use, waste output, and water consumption (Zhang and Xia, 2024).</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Sustainability has evolved into a necessity for survival and competitive success, enhancing operational efficiency and brand loyalty (Batabyal and Das, 2019).</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Guest expectations for eco-friendly practices are rising due to increasing climate change severity.</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Notable examples include Marriott’s Serve 360 program and Maldivian luxury resorts using solar power systems.</a:t>
            </a:r>
            <a:endParaRPr lang="en-GB" sz="2000" dirty="0">
              <a:latin typeface="Times New Roman" panose="02020603050405020304" pitchFamily="18" charset="0"/>
              <a:cs typeface="Times New Roman" panose="02020603050405020304" pitchFamily="18" charset="0"/>
            </a:endParaRPr>
          </a:p>
        </p:txBody>
      </p:sp>
      <p:pic>
        <p:nvPicPr>
          <p:cNvPr id="1026" name="Picture 2" descr="Sustainable Hospitality: Get into the Green Scene – Tourism News Africa">
            <a:extLst>
              <a:ext uri="{FF2B5EF4-FFF2-40B4-BE49-F238E27FC236}">
                <a16:creationId xmlns:a16="http://schemas.microsoft.com/office/drawing/2014/main" id="{058EEC79-60AE-6580-F701-FADFCB2436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0933" y="2318905"/>
            <a:ext cx="4391086" cy="25834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4159190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8E17E0ED-808B-D2C5-387F-EF00D9848C0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C28D46-E93D-B6DC-F8D5-4C5075927FDF}"/>
              </a:ext>
            </a:extLst>
          </p:cNvPr>
          <p:cNvSpPr>
            <a:spLocks noGrp="1"/>
          </p:cNvSpPr>
          <p:nvPr>
            <p:ph type="title"/>
          </p:nvPr>
        </p:nvSpPr>
        <p:spPr>
          <a:xfrm>
            <a:off x="878021" y="595684"/>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Literature Review: Key Theories and Concepts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1822521-EBED-AE9D-13C5-B2B5D6BCB8D8}"/>
              </a:ext>
            </a:extLst>
          </p:cNvPr>
          <p:cNvSpPr>
            <a:spLocks noGrp="1"/>
          </p:cNvSpPr>
          <p:nvPr>
            <p:ph idx="1"/>
          </p:nvPr>
        </p:nvSpPr>
        <p:spPr>
          <a:xfrm>
            <a:off x="477848" y="1637379"/>
            <a:ext cx="7728154" cy="4055187"/>
          </a:xfrm>
        </p:spPr>
        <p:txBody>
          <a:bodyPr>
            <a:noAutofit/>
          </a:bodyPr>
          <a:lstStyle/>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Energy-Efficient Building Designs: </a:t>
            </a:r>
            <a:r>
              <a:rPr lang="en-US" sz="2000" dirty="0">
                <a:latin typeface="Times New Roman" panose="02020603050405020304" pitchFamily="18" charset="0"/>
                <a:cs typeface="Times New Roman" panose="02020603050405020304" pitchFamily="18" charset="0"/>
              </a:rPr>
              <a:t>LEED-certified hotels reduce energy use by 25%, with smart lighting and insulation enhancing efficiency (USGBC, 2023).</a:t>
            </a:r>
          </a:p>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Renewable Energy Adoption: </a:t>
            </a:r>
            <a:r>
              <a:rPr lang="en-US" sz="2000" dirty="0">
                <a:latin typeface="Times New Roman" panose="02020603050405020304" pitchFamily="18" charset="0"/>
                <a:cs typeface="Times New Roman" panose="02020603050405020304" pitchFamily="18" charset="0"/>
              </a:rPr>
              <a:t>Maldivian resorts cut power dependency by 40% with solar energy, while Icelandic hotels reduce fossil fuel reliance by 70% using geothermal systems (IRENA, 2023).</a:t>
            </a:r>
          </a:p>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Waste Management and Water Conservation: </a:t>
            </a:r>
            <a:r>
              <a:rPr lang="en-US" sz="2000" dirty="0">
                <a:latin typeface="Times New Roman" panose="02020603050405020304" pitchFamily="18" charset="0"/>
                <a:cs typeface="Times New Roman" panose="02020603050405020304" pitchFamily="18" charset="0"/>
              </a:rPr>
              <a:t>Marriott’s "</a:t>
            </a:r>
            <a:r>
              <a:rPr lang="en-US" sz="2000" dirty="0" err="1">
                <a:latin typeface="Times New Roman" panose="02020603050405020304" pitchFamily="18" charset="0"/>
                <a:cs typeface="Times New Roman" panose="02020603050405020304" pitchFamily="18" charset="0"/>
              </a:rPr>
              <a:t>TakeCare</a:t>
            </a:r>
            <a:r>
              <a:rPr lang="en-US" sz="2000" dirty="0">
                <a:latin typeface="Times New Roman" panose="02020603050405020304" pitchFamily="18" charset="0"/>
                <a:cs typeface="Times New Roman" panose="02020603050405020304" pitchFamily="18" charset="0"/>
              </a:rPr>
              <a:t>" program reduced landfill waste by 50%, and water-saving technologies cut usage by 50% (Marriott International, 2022; </a:t>
            </a:r>
            <a:r>
              <a:rPr lang="en-US" sz="2000" dirty="0" err="1">
                <a:latin typeface="Times New Roman" panose="02020603050405020304" pitchFamily="18" charset="0"/>
                <a:cs typeface="Times New Roman" panose="02020603050405020304" pitchFamily="18" charset="0"/>
              </a:rPr>
              <a:t>Gabarda-Mallorquí</a:t>
            </a:r>
            <a:r>
              <a:rPr lang="en-US" sz="2000" dirty="0">
                <a:latin typeface="Times New Roman" panose="02020603050405020304" pitchFamily="18" charset="0"/>
                <a:cs typeface="Times New Roman" panose="02020603050405020304" pitchFamily="18" charset="0"/>
              </a:rPr>
              <a:t> et al., 2024).</a:t>
            </a:r>
            <a:endParaRPr lang="en-GB" sz="2000" dirty="0">
              <a:latin typeface="Times New Roman" panose="02020603050405020304" pitchFamily="18" charset="0"/>
              <a:cs typeface="Times New Roman" panose="02020603050405020304" pitchFamily="18" charset="0"/>
            </a:endParaRPr>
          </a:p>
        </p:txBody>
      </p:sp>
      <p:pic>
        <p:nvPicPr>
          <p:cNvPr id="2050" name="Picture 2" descr="Sustainable Hotel Certification, Explained | Smart Meetings">
            <a:extLst>
              <a:ext uri="{FF2B5EF4-FFF2-40B4-BE49-F238E27FC236}">
                <a16:creationId xmlns:a16="http://schemas.microsoft.com/office/drawing/2014/main" id="{9FA5686E-0AE5-4930-5106-832F632096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8950" y="2171329"/>
            <a:ext cx="3349974" cy="3349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2352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B517C127-9A81-400D-8507-7FC3E53D3A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DE0477-6DB0-C51A-F716-71F5761036E8}"/>
              </a:ext>
            </a:extLst>
          </p:cNvPr>
          <p:cNvSpPr>
            <a:spLocks noGrp="1"/>
          </p:cNvSpPr>
          <p:nvPr>
            <p:ph type="title"/>
          </p:nvPr>
        </p:nvSpPr>
        <p:spPr>
          <a:xfrm>
            <a:off x="878021" y="595684"/>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Literature Review: Academic and Industry Insights</a:t>
            </a:r>
            <a:endParaRPr lang="en-GB" sz="40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0756281-9C16-16DA-B8DB-1967E1B1AAA5}"/>
              </a:ext>
            </a:extLst>
          </p:cNvPr>
          <p:cNvSpPr>
            <a:spLocks noGrp="1"/>
          </p:cNvSpPr>
          <p:nvPr>
            <p:ph idx="1"/>
          </p:nvPr>
        </p:nvSpPr>
        <p:spPr>
          <a:xfrm>
            <a:off x="477848" y="1818722"/>
            <a:ext cx="6973037" cy="4055187"/>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The International Energy Agency (2023) reports 40% energy savings in hotels through smart lighting and efficient HVAC systems.</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LEED certification reduces energy footprints by 25%, offering financial and environmental benefits (USGBC,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Solar and geothermal energy reduces power dependency by 40% and 70%, respectively, in Maldives and Iceland (IRENA,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Hilton's </a:t>
            </a:r>
            <a:r>
              <a:rPr lang="en-US" sz="2000" dirty="0" err="1">
                <a:latin typeface="Times New Roman" panose="02020603050405020304" pitchFamily="18" charset="0"/>
                <a:cs typeface="Times New Roman" panose="02020603050405020304" pitchFamily="18" charset="0"/>
              </a:rPr>
              <a:t>LightStay</a:t>
            </a:r>
            <a:r>
              <a:rPr lang="en-US" sz="2000" dirty="0">
                <a:latin typeface="Times New Roman" panose="02020603050405020304" pitchFamily="18" charset="0"/>
                <a:cs typeface="Times New Roman" panose="02020603050405020304" pitchFamily="18" charset="0"/>
              </a:rPr>
              <a:t> saved $1 billion globally, and Marriott’s "</a:t>
            </a:r>
            <a:r>
              <a:rPr lang="en-US" sz="2000" dirty="0" err="1">
                <a:latin typeface="Times New Roman" panose="02020603050405020304" pitchFamily="18" charset="0"/>
                <a:cs typeface="Times New Roman" panose="02020603050405020304" pitchFamily="18" charset="0"/>
              </a:rPr>
              <a:t>TakeCare</a:t>
            </a:r>
            <a:r>
              <a:rPr lang="en-US" sz="2000" dirty="0">
                <a:latin typeface="Times New Roman" panose="02020603050405020304" pitchFamily="18" charset="0"/>
                <a:cs typeface="Times New Roman" panose="02020603050405020304" pitchFamily="18" charset="0"/>
              </a:rPr>
              <a:t>" initiative cut waste by 50% (Hilton, 2023).</a:t>
            </a:r>
            <a:endParaRPr lang="en-GB" sz="2000" dirty="0">
              <a:latin typeface="Times New Roman" panose="02020603050405020304" pitchFamily="18" charset="0"/>
              <a:cs typeface="Times New Roman" panose="02020603050405020304" pitchFamily="18" charset="0"/>
            </a:endParaRPr>
          </a:p>
        </p:txBody>
      </p:sp>
      <p:pic>
        <p:nvPicPr>
          <p:cNvPr id="3074" name="Picture 2" descr="Sustainability in Hospitality: Why It Is Important and How Industry Leaders  Can Help? | Delmar José Ribeiro Sábio">
            <a:extLst>
              <a:ext uri="{FF2B5EF4-FFF2-40B4-BE49-F238E27FC236}">
                <a16:creationId xmlns:a16="http://schemas.microsoft.com/office/drawing/2014/main" id="{858B77BE-FABC-79E7-601F-11292F32BC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6571" y="2731401"/>
            <a:ext cx="4127582" cy="23790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72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439AAC5C-AF31-7811-1FD5-B019E06824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FE6749-5E55-3B5C-786A-5EE620AD84EE}"/>
              </a:ext>
            </a:extLst>
          </p:cNvPr>
          <p:cNvSpPr>
            <a:spLocks noGrp="1"/>
          </p:cNvSpPr>
          <p:nvPr>
            <p:ph type="title"/>
          </p:nvPr>
        </p:nvSpPr>
        <p:spPr>
          <a:xfrm>
            <a:off x="878021" y="595684"/>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Method and Theme Impact Analysis:</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PESTEL Analysis Summary</a:t>
            </a:r>
          </a:p>
        </p:txBody>
      </p:sp>
      <p:sp>
        <p:nvSpPr>
          <p:cNvPr id="3" name="Content Placeholder 2">
            <a:extLst>
              <a:ext uri="{FF2B5EF4-FFF2-40B4-BE49-F238E27FC236}">
                <a16:creationId xmlns:a16="http://schemas.microsoft.com/office/drawing/2014/main" id="{94F5BD83-E672-E9E0-43B4-F5CDA4F85707}"/>
              </a:ext>
            </a:extLst>
          </p:cNvPr>
          <p:cNvSpPr>
            <a:spLocks noGrp="1"/>
          </p:cNvSpPr>
          <p:nvPr>
            <p:ph idx="1"/>
          </p:nvPr>
        </p:nvSpPr>
        <p:spPr>
          <a:xfrm>
            <a:off x="283169" y="1622323"/>
            <a:ext cx="11574534" cy="3698896"/>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Political: Regulations like the European Green Deal push eco-friendly technologies, but SMEs face financial challenges (European Commission, 2024).</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Economic: Energy-efficient systems save 30% in electricity costs, but high initial investments limit adoption by SMEs (Smith et al., 2022).</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Social: 73% of travelers prefer sustainable stays, boosting loyalty but creating cost-balancing challenges.</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Technological: Hilton's </a:t>
            </a:r>
            <a:r>
              <a:rPr lang="en-US" sz="2000" dirty="0" err="1">
                <a:latin typeface="Times New Roman" panose="02020603050405020304" pitchFamily="18" charset="0"/>
                <a:cs typeface="Times New Roman" panose="02020603050405020304" pitchFamily="18" charset="0"/>
              </a:rPr>
              <a:t>LightStay</a:t>
            </a:r>
            <a:r>
              <a:rPr lang="en-US" sz="2000" dirty="0">
                <a:latin typeface="Times New Roman" panose="02020603050405020304" pitchFamily="18" charset="0"/>
                <a:cs typeface="Times New Roman" panose="02020603050405020304" pitchFamily="18" charset="0"/>
              </a:rPr>
              <a:t> saves energy, but high costs deter smaller hotels (Hilton,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Environmental: IHG’s Green Engage cuts energy use by 25%, aligning sustainability with business goals (IHG, 2024).</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Legal: The UK Climate Change Act (2008) mandates net-zero emissions by 2050, straining smaller operators.</a:t>
            </a: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1422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B5BABB6C-319F-BB7B-2945-D4C5A9ABD3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B29716-53F3-1F84-1ADB-F7AAE861314E}"/>
              </a:ext>
            </a:extLst>
          </p:cNvPr>
          <p:cNvSpPr>
            <a:spLocks noGrp="1"/>
          </p:cNvSpPr>
          <p:nvPr>
            <p:ph type="title"/>
          </p:nvPr>
        </p:nvSpPr>
        <p:spPr>
          <a:xfrm>
            <a:off x="889819" y="513093"/>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Method and Theme Impact Analysis:</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Industry Responses</a:t>
            </a:r>
          </a:p>
        </p:txBody>
      </p:sp>
      <p:sp>
        <p:nvSpPr>
          <p:cNvPr id="3" name="Content Placeholder 2">
            <a:extLst>
              <a:ext uri="{FF2B5EF4-FFF2-40B4-BE49-F238E27FC236}">
                <a16:creationId xmlns:a16="http://schemas.microsoft.com/office/drawing/2014/main" id="{BA59A14C-B249-8E70-4151-63045B65F3CE}"/>
              </a:ext>
            </a:extLst>
          </p:cNvPr>
          <p:cNvSpPr>
            <a:spLocks noGrp="1"/>
          </p:cNvSpPr>
          <p:nvPr>
            <p:ph idx="1"/>
          </p:nvPr>
        </p:nvSpPr>
        <p:spPr>
          <a:xfrm>
            <a:off x="283169" y="1442700"/>
            <a:ext cx="7533476" cy="3698896"/>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Hilton’s </a:t>
            </a:r>
            <a:r>
              <a:rPr lang="en-US" sz="2000" dirty="0" err="1">
                <a:latin typeface="Times New Roman" panose="02020603050405020304" pitchFamily="18" charset="0"/>
                <a:cs typeface="Times New Roman" panose="02020603050405020304" pitchFamily="18" charset="0"/>
              </a:rPr>
              <a:t>LightStay</a:t>
            </a:r>
            <a:r>
              <a:rPr lang="en-US" sz="2000" dirty="0">
                <a:latin typeface="Times New Roman" panose="02020603050405020304" pitchFamily="18" charset="0"/>
                <a:cs typeface="Times New Roman" panose="02020603050405020304" pitchFamily="18" charset="0"/>
              </a:rPr>
              <a:t> program saved $1 billion by </a:t>
            </a:r>
            <a:r>
              <a:rPr lang="en-US" sz="2000" dirty="0" err="1">
                <a:latin typeface="Times New Roman" panose="02020603050405020304" pitchFamily="18" charset="0"/>
                <a:cs typeface="Times New Roman" panose="02020603050405020304" pitchFamily="18" charset="0"/>
              </a:rPr>
              <a:t>optimising</a:t>
            </a:r>
            <a:r>
              <a:rPr lang="en-US" sz="2000" dirty="0">
                <a:latin typeface="Times New Roman" panose="02020603050405020304" pitchFamily="18" charset="0"/>
                <a:cs typeface="Times New Roman" panose="02020603050405020304" pitchFamily="18" charset="0"/>
              </a:rPr>
              <a:t> energy and water use (Hilton,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Marriott’s "</a:t>
            </a:r>
            <a:r>
              <a:rPr lang="en-US" sz="2000" dirty="0" err="1">
                <a:latin typeface="Times New Roman" panose="02020603050405020304" pitchFamily="18" charset="0"/>
                <a:cs typeface="Times New Roman" panose="02020603050405020304" pitchFamily="18" charset="0"/>
              </a:rPr>
              <a:t>TakeCare</a:t>
            </a:r>
            <a:r>
              <a:rPr lang="en-US" sz="2000" dirty="0">
                <a:latin typeface="Times New Roman" panose="02020603050405020304" pitchFamily="18" charset="0"/>
                <a:cs typeface="Times New Roman" panose="02020603050405020304" pitchFamily="18" charset="0"/>
              </a:rPr>
              <a:t>" initiative reduced landfill waste by 50% through recycling programs (Marriott International, 2022).</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Maldivian resorts achieve 40% energy independence via solar power systems (IRENA, 2023).</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IHG’s Green Engage platform helps hotels cut energy use by 25% while improving operational performance (IHG, 2024).</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Smaller hotels face financial and technological challenges in adopting sustainability programs.</a:t>
            </a:r>
            <a:endParaRPr lang="en-GB" sz="2000" dirty="0">
              <a:latin typeface="Times New Roman" panose="02020603050405020304" pitchFamily="18" charset="0"/>
              <a:cs typeface="Times New Roman" panose="02020603050405020304" pitchFamily="18" charset="0"/>
            </a:endParaRPr>
          </a:p>
        </p:txBody>
      </p:sp>
      <p:pic>
        <p:nvPicPr>
          <p:cNvPr id="4098" name="Picture 2" descr="Sustainability in the Hospitality Industry: Principles of Sustainable  Operations - EuroCHRIE">
            <a:extLst>
              <a:ext uri="{FF2B5EF4-FFF2-40B4-BE49-F238E27FC236}">
                <a16:creationId xmlns:a16="http://schemas.microsoft.com/office/drawing/2014/main" id="{C53E94B0-C431-962A-3731-D49BAC345C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2045" y="2719602"/>
            <a:ext cx="3826363" cy="223204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23798524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DBFD9D43-0DC2-67A9-1EEF-83146715EA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C06871-B607-67B5-4605-8C4B001A5EFF}"/>
              </a:ext>
            </a:extLst>
          </p:cNvPr>
          <p:cNvSpPr>
            <a:spLocks noGrp="1"/>
          </p:cNvSpPr>
          <p:nvPr>
            <p:ph type="title"/>
          </p:nvPr>
        </p:nvSpPr>
        <p:spPr>
          <a:xfrm>
            <a:off x="889819" y="513093"/>
            <a:ext cx="10058400" cy="929607"/>
          </a:xfrm>
        </p:spPr>
        <p:txBody>
          <a:bodyPr>
            <a:noAutofit/>
          </a:bodyPr>
          <a:lstStyle/>
          <a:p>
            <a:pPr algn="ctr"/>
            <a:r>
              <a:rPr lang="en-US" sz="4000" b="1" dirty="0">
                <a:latin typeface="Times New Roman" panose="02020603050405020304" pitchFamily="18" charset="0"/>
                <a:cs typeface="Times New Roman" panose="02020603050405020304" pitchFamily="18" charset="0"/>
              </a:rPr>
              <a:t>Method and Theme Impact Analysis:</a:t>
            </a:r>
            <a:br>
              <a:rPr lang="en-US" sz="4000" b="1" dirty="0">
                <a:latin typeface="Times New Roman" panose="02020603050405020304" pitchFamily="18" charset="0"/>
                <a:cs typeface="Times New Roman" panose="02020603050405020304" pitchFamily="18" charset="0"/>
              </a:rPr>
            </a:br>
            <a:r>
              <a:rPr lang="en-US" sz="4000" b="1" dirty="0">
                <a:latin typeface="Times New Roman" panose="02020603050405020304" pitchFamily="18" charset="0"/>
                <a:cs typeface="Times New Roman" panose="02020603050405020304" pitchFamily="18" charset="0"/>
              </a:rPr>
              <a:t>Critical Reflection</a:t>
            </a:r>
          </a:p>
        </p:txBody>
      </p:sp>
      <p:sp>
        <p:nvSpPr>
          <p:cNvPr id="3" name="Content Placeholder 2">
            <a:extLst>
              <a:ext uri="{FF2B5EF4-FFF2-40B4-BE49-F238E27FC236}">
                <a16:creationId xmlns:a16="http://schemas.microsoft.com/office/drawing/2014/main" id="{6AEEBCC6-D70B-0F65-44DC-6331A1929815}"/>
              </a:ext>
            </a:extLst>
          </p:cNvPr>
          <p:cNvSpPr>
            <a:spLocks noGrp="1"/>
          </p:cNvSpPr>
          <p:nvPr>
            <p:ph idx="1"/>
          </p:nvPr>
        </p:nvSpPr>
        <p:spPr>
          <a:xfrm>
            <a:off x="407057" y="1513493"/>
            <a:ext cx="6046838" cy="3698896"/>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Sustainability practices provide significant environmental and economic benefits but are hindered by high costs and resource limitations for SMEs (Hilton, 2023; Marriott International, 2022).</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Insufficient training and balancing guest preferences for eco-friendly features with affordability pose ongoing challenges.</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Collaborative efforts, innovative financing, and government incentives are crucial to overcoming these barriers and driving broader adoption.</a:t>
            </a:r>
            <a:endParaRPr lang="en-GB" sz="2000" dirty="0">
              <a:latin typeface="Times New Roman" panose="02020603050405020304" pitchFamily="18" charset="0"/>
              <a:cs typeface="Times New Roman" panose="02020603050405020304" pitchFamily="18" charset="0"/>
            </a:endParaRPr>
          </a:p>
        </p:txBody>
      </p:sp>
      <p:pic>
        <p:nvPicPr>
          <p:cNvPr id="5122" name="Picture 2" descr="How do I Practice Critical Reflection? Step 2 - Think">
            <a:extLst>
              <a:ext uri="{FF2B5EF4-FFF2-40B4-BE49-F238E27FC236}">
                <a16:creationId xmlns:a16="http://schemas.microsoft.com/office/drawing/2014/main" id="{7BD9883C-9B2D-4C2B-A802-E63CD49065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2796" y="1917290"/>
            <a:ext cx="5021524" cy="3687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7017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1D0CFFA5-A9F1-5CEF-C4B4-9021017432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044BC9-217B-E4DB-3FB6-CCDBEE2BC373}"/>
              </a:ext>
            </a:extLst>
          </p:cNvPr>
          <p:cNvSpPr>
            <a:spLocks noGrp="1"/>
          </p:cNvSpPr>
          <p:nvPr>
            <p:ph type="title"/>
          </p:nvPr>
        </p:nvSpPr>
        <p:spPr>
          <a:xfrm>
            <a:off x="966511" y="500550"/>
            <a:ext cx="10058400" cy="929607"/>
          </a:xfrm>
        </p:spPr>
        <p:txBody>
          <a:bodyPr>
            <a:normAutofit/>
          </a:bodyPr>
          <a:lstStyle/>
          <a:p>
            <a:pPr algn="ctr"/>
            <a:r>
              <a:rPr lang="en-GB" sz="4000" b="1" dirty="0">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A0BD1F33-0372-AC6C-892A-B936E029058E}"/>
              </a:ext>
            </a:extLst>
          </p:cNvPr>
          <p:cNvSpPr>
            <a:spLocks noGrp="1"/>
          </p:cNvSpPr>
          <p:nvPr>
            <p:ph idx="1"/>
          </p:nvPr>
        </p:nvSpPr>
        <p:spPr>
          <a:xfrm>
            <a:off x="573142" y="1401406"/>
            <a:ext cx="6464787" cy="4055187"/>
          </a:xfrm>
        </p:spPr>
        <p:txBody>
          <a:bodyPr>
            <a:noAutofit/>
          </a:bodyPr>
          <a:lstStyle/>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Government Incentives: </a:t>
            </a:r>
            <a:r>
              <a:rPr lang="en-US" sz="2000" dirty="0">
                <a:latin typeface="Times New Roman" panose="02020603050405020304" pitchFamily="18" charset="0"/>
                <a:cs typeface="Times New Roman" panose="02020603050405020304" pitchFamily="18" charset="0"/>
              </a:rPr>
              <a:t>Launch grants, tax benefits, and subsidies to ease financial pressures on SMEs and encourage sustainability adoption.</a:t>
            </a:r>
          </a:p>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Industry Collaboration: </a:t>
            </a:r>
            <a:r>
              <a:rPr lang="en-US" sz="2000" dirty="0">
                <a:latin typeface="Times New Roman" panose="02020603050405020304" pitchFamily="18" charset="0"/>
                <a:cs typeface="Times New Roman" panose="02020603050405020304" pitchFamily="18" charset="0"/>
              </a:rPr>
              <a:t>Partner with technology providers and green </a:t>
            </a:r>
            <a:r>
              <a:rPr lang="en-US" sz="2000" dirty="0" err="1">
                <a:latin typeface="Times New Roman" panose="02020603050405020304" pitchFamily="18" charset="0"/>
                <a:cs typeface="Times New Roman" panose="02020603050405020304" pitchFamily="18" charset="0"/>
              </a:rPr>
              <a:t>organisations</a:t>
            </a:r>
            <a:r>
              <a:rPr lang="en-US" sz="2000" dirty="0">
                <a:latin typeface="Times New Roman" panose="02020603050405020304" pitchFamily="18" charset="0"/>
                <a:cs typeface="Times New Roman" panose="02020603050405020304" pitchFamily="18" charset="0"/>
              </a:rPr>
              <a:t> to share resources, expertise, and best practices, reducing costs and driving innovation.</a:t>
            </a:r>
          </a:p>
          <a:p>
            <a:pPr algn="just">
              <a:lnSpc>
                <a:spcPct val="150000"/>
              </a:lnSpc>
              <a:buFont typeface="Wingdings" panose="05000000000000000000" pitchFamily="2" charset="2"/>
              <a:buChar char="§"/>
            </a:pPr>
            <a:r>
              <a:rPr lang="en-US" sz="2000" b="1" dirty="0">
                <a:latin typeface="Times New Roman" panose="02020603050405020304" pitchFamily="18" charset="0"/>
                <a:cs typeface="Times New Roman" panose="02020603050405020304" pitchFamily="18" charset="0"/>
              </a:rPr>
              <a:t>Staff Training: </a:t>
            </a:r>
            <a:r>
              <a:rPr lang="en-US" sz="2000" dirty="0" err="1">
                <a:latin typeface="Times New Roman" panose="02020603050405020304" pitchFamily="18" charset="0"/>
                <a:cs typeface="Times New Roman" panose="02020603050405020304" pitchFamily="18" charset="0"/>
              </a:rPr>
              <a:t>Prioritise</a:t>
            </a:r>
            <a:r>
              <a:rPr lang="en-US" sz="2000" dirty="0">
                <a:latin typeface="Times New Roman" panose="02020603050405020304" pitchFamily="18" charset="0"/>
                <a:cs typeface="Times New Roman" panose="02020603050405020304" pitchFamily="18" charset="0"/>
              </a:rPr>
              <a:t> comprehensive training programs to equip employees with skills to implement energy-saving systems and manage sustainability efficiently.</a:t>
            </a:r>
            <a:endParaRPr lang="en-GB" sz="2000" dirty="0">
              <a:latin typeface="Times New Roman" panose="02020603050405020304" pitchFamily="18" charset="0"/>
              <a:cs typeface="Times New Roman" panose="02020603050405020304" pitchFamily="18" charset="0"/>
            </a:endParaRPr>
          </a:p>
        </p:txBody>
      </p:sp>
      <p:pic>
        <p:nvPicPr>
          <p:cNvPr id="7170" name="Picture 2" descr="Free of Charge Creative Commons recommendations Image - Keyboard 2">
            <a:extLst>
              <a:ext uri="{FF2B5EF4-FFF2-40B4-BE49-F238E27FC236}">
                <a16:creationId xmlns:a16="http://schemas.microsoft.com/office/drawing/2014/main" id="{B3F1334E-76A3-1B7D-7B17-EE79355A22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69558" y="2277149"/>
            <a:ext cx="4349300" cy="2899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2706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85000"/>
          </a:schemeClr>
        </a:solidFill>
        <a:effectLst/>
      </p:bgPr>
    </p:bg>
    <p:spTree>
      <p:nvGrpSpPr>
        <p:cNvPr id="1" name="">
          <a:extLst>
            <a:ext uri="{FF2B5EF4-FFF2-40B4-BE49-F238E27FC236}">
              <a16:creationId xmlns:a16="http://schemas.microsoft.com/office/drawing/2014/main" id="{986E6ABE-4BD9-D7BE-9067-C1A901B201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E5105B-F170-5D4A-1D74-7BC56D8E6E96}"/>
              </a:ext>
            </a:extLst>
          </p:cNvPr>
          <p:cNvSpPr>
            <a:spLocks noGrp="1"/>
          </p:cNvSpPr>
          <p:nvPr>
            <p:ph type="title"/>
          </p:nvPr>
        </p:nvSpPr>
        <p:spPr>
          <a:xfrm>
            <a:off x="966511" y="500550"/>
            <a:ext cx="10058400" cy="929607"/>
          </a:xfrm>
        </p:spPr>
        <p:txBody>
          <a:bodyPr>
            <a:normAutofit/>
          </a:bodyPr>
          <a:lstStyle/>
          <a:p>
            <a:pPr algn="ctr"/>
            <a:r>
              <a:rPr lang="en-GB" sz="4000" b="1" dirty="0">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AA2C0410-1CCF-122E-085B-46B3DBA45B63}"/>
              </a:ext>
            </a:extLst>
          </p:cNvPr>
          <p:cNvSpPr>
            <a:spLocks noGrp="1"/>
          </p:cNvSpPr>
          <p:nvPr>
            <p:ph idx="1"/>
          </p:nvPr>
        </p:nvSpPr>
        <p:spPr>
          <a:xfrm>
            <a:off x="573143" y="1401406"/>
            <a:ext cx="6116725" cy="4055187"/>
          </a:xfrm>
        </p:spPr>
        <p:txBody>
          <a:bodyPr>
            <a:noAutofit/>
          </a:bodyPr>
          <a:lstStyle/>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Sustainability transforms the future of the hotel and hospitality sector, reducing costs and enhancing guest satisfaction.</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Large chains like Hilton and Marriott show progress, but SMEs face barriers like high costs and limited resources.</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Collaboration between governments and businesses is vital to overcoming challenges and driving innovation.</a:t>
            </a:r>
          </a:p>
          <a:p>
            <a:pPr algn="just">
              <a:lnSpc>
                <a:spcPct val="150000"/>
              </a:lnSpc>
              <a:buFont typeface="Wingdings" panose="05000000000000000000" pitchFamily="2" charset="2"/>
              <a:buChar char="§"/>
            </a:pPr>
            <a:r>
              <a:rPr lang="en-US" sz="2000" dirty="0">
                <a:latin typeface="Times New Roman" panose="02020603050405020304" pitchFamily="18" charset="0"/>
                <a:cs typeface="Times New Roman" panose="02020603050405020304" pitchFamily="18" charset="0"/>
              </a:rPr>
              <a:t>Embracing sustainability positions the sector as a leader in environmental responsibility and long-term success.</a:t>
            </a:r>
            <a:endParaRPr lang="en-GB" sz="2000" dirty="0">
              <a:latin typeface="Times New Roman" panose="02020603050405020304" pitchFamily="18" charset="0"/>
              <a:cs typeface="Times New Roman" panose="02020603050405020304" pitchFamily="18" charset="0"/>
            </a:endParaRPr>
          </a:p>
        </p:txBody>
      </p:sp>
      <p:pic>
        <p:nvPicPr>
          <p:cNvPr id="6146" name="Picture 2" descr="Sustainable Hospitality Alliance, Greenview partner to advance  sustainability across the hotel industry | TTG Asia">
            <a:extLst>
              <a:ext uri="{FF2B5EF4-FFF2-40B4-BE49-F238E27FC236}">
                <a16:creationId xmlns:a16="http://schemas.microsoft.com/office/drawing/2014/main" id="{40542898-8EF9-E650-8889-8CCAA3EF2B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7907" y="2277151"/>
            <a:ext cx="4964898" cy="31030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18566571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042BF-60F9-2751-3E16-7B77D757C870}"/>
              </a:ext>
            </a:extLst>
          </p:cNvPr>
          <p:cNvSpPr>
            <a:spLocks noGrp="1"/>
          </p:cNvSpPr>
          <p:nvPr>
            <p:ph type="title"/>
          </p:nvPr>
        </p:nvSpPr>
        <p:spPr>
          <a:xfrm>
            <a:off x="1066800" y="330366"/>
            <a:ext cx="10058400" cy="653354"/>
          </a:xfrm>
        </p:spPr>
        <p:txBody>
          <a:bodyPr>
            <a:normAutofit/>
          </a:bodyPr>
          <a:lstStyle/>
          <a:p>
            <a:pPr algn="ctr"/>
            <a:r>
              <a:rPr lang="en-GB" sz="40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22D2EAC-1B7B-98A9-2742-124E07E3B1A1}"/>
              </a:ext>
            </a:extLst>
          </p:cNvPr>
          <p:cNvSpPr>
            <a:spLocks noGrp="1"/>
          </p:cNvSpPr>
          <p:nvPr>
            <p:ph idx="1"/>
          </p:nvPr>
        </p:nvSpPr>
        <p:spPr>
          <a:xfrm>
            <a:off x="394273" y="867207"/>
            <a:ext cx="11403453" cy="3901728"/>
          </a:xfrm>
        </p:spPr>
        <p:txBody>
          <a:bodyPr>
            <a:noAutofit/>
          </a:bodyPr>
          <a:lstStyle/>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Batabyal, D. and Das, D.K. (eds) (2019) Global Trends, Practices, and Challenges in Contemporary Tourism and Hospitality Management. Hershey, Pennsylvania: Business Science Reference.</a:t>
            </a:r>
          </a:p>
          <a:p>
            <a:pPr marL="0" indent="0" algn="just">
              <a:spcAft>
                <a:spcPts val="600"/>
              </a:spcAft>
              <a:buNone/>
            </a:pP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Cingoski</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V. and </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Petrevska</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B. (2018) ‘Making hotels more energy efficient: The managerial perception’, Economic Research-</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Ekonomska</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Istraživanja</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31(1), pp. 87–101.</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Ellen MacArthur Foundation (2023) Rethinking waste: Circular economy solutions for hospitality. Available at: https://www.ellenmacarthurfoundation.org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European Commission (2024) The European Green Deal. Available at: https://commission.europa.eu/strategy-and-policy/priorities-2019-2024/european-green-deal_en [Accessed 24 January 2025].</a:t>
            </a:r>
          </a:p>
          <a:p>
            <a:pPr marL="0" indent="0" algn="just">
              <a:spcAft>
                <a:spcPts val="600"/>
              </a:spcAft>
              <a:buNone/>
            </a:pP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Gabarda-Mallorquí</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A., </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Deyá</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B. and Tirado, D. (2024) ‘Exploring research on water-saving measures applied to the hotel sector: A critical systematic review’, International Journal of Hospitality Management, 120, p. 103747.</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Hilton (2023) Hilton 2023 Year in Review | 2023 Annual Report. Available at: https://stories.hilton.com/2023-annual-report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IHG (2024) IHG Green </a:t>
            </a:r>
            <a:r>
              <a:rPr lang="en-US" sz="1400" dirty="0" err="1">
                <a:effectLst/>
                <a:latin typeface="Times New Roman" panose="02020603050405020304" pitchFamily="18" charset="0"/>
                <a:ea typeface="Times New Roman" panose="02020603050405020304" pitchFamily="18" charset="0"/>
                <a:cs typeface="Arial" panose="020B0604020202020204" pitchFamily="34" charset="0"/>
              </a:rPr>
              <a:t>EngageTM</a:t>
            </a:r>
            <a:r>
              <a:rPr lang="en-US" sz="1400" dirty="0">
                <a:effectLst/>
                <a:latin typeface="Times New Roman" panose="02020603050405020304" pitchFamily="18" charset="0"/>
                <a:ea typeface="Times New Roman" panose="02020603050405020304" pitchFamily="18" charset="0"/>
                <a:cs typeface="Arial" panose="020B0604020202020204" pitchFamily="34" charset="0"/>
              </a:rPr>
              <a:t> system. Available at: https://www.ihg.com/content/gb/en/support/green-engage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International Energy Agency (2023) IEA - The global energy authority. Available at: https://www.iea.org/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International Renewable Energy Agency (IRENA) (2023) Renewable energy in tourism: A global outlook. Available at: https://www.irena.org [Accessed 24 January 2025].</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Mendillo, L. (2019) Water Conservation in the Face of Drought: A Study of Metropolitan Los Angeles, California. California State University, Fullerton.</a:t>
            </a:r>
          </a:p>
          <a:p>
            <a:pPr marL="0" indent="0" algn="just">
              <a:spcAft>
                <a:spcPts val="600"/>
              </a:spcAft>
              <a:buNone/>
            </a:pPr>
            <a:r>
              <a:rPr lang="en-US" sz="1400" dirty="0">
                <a:effectLst/>
                <a:latin typeface="Times New Roman" panose="02020603050405020304" pitchFamily="18" charset="0"/>
                <a:ea typeface="Times New Roman" panose="02020603050405020304" pitchFamily="18" charset="0"/>
                <a:cs typeface="Arial" panose="020B0604020202020204" pitchFamily="34" charset="0"/>
              </a:rPr>
              <a:t>USGBC (2023) USGBC | U.S. Green Building Council. Available at: https://www.usgbc.org/ [Accessed 24 January 2025].</a:t>
            </a:r>
          </a:p>
        </p:txBody>
      </p:sp>
    </p:spTree>
    <p:extLst>
      <p:ext uri="{BB962C8B-B14F-4D97-AF65-F5344CB8AC3E}">
        <p14:creationId xmlns:p14="http://schemas.microsoft.com/office/powerpoint/2010/main" val="3701188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39D946-1572-0C8F-C068-DEEAF0ACE69F}"/>
              </a:ext>
            </a:extLst>
          </p:cNvPr>
          <p:cNvSpPr>
            <a:spLocks noGrp="1"/>
          </p:cNvSpPr>
          <p:nvPr>
            <p:ph type="title"/>
          </p:nvPr>
        </p:nvSpPr>
        <p:spPr/>
        <p:txBody>
          <a:bodyPr/>
          <a:lstStyle/>
          <a:p>
            <a:r>
              <a:rPr lang="en-GB" dirty="0"/>
              <a:t>Thank You</a:t>
            </a:r>
          </a:p>
        </p:txBody>
      </p:sp>
    </p:spTree>
    <p:extLst>
      <p:ext uri="{BB962C8B-B14F-4D97-AF65-F5344CB8AC3E}">
        <p14:creationId xmlns:p14="http://schemas.microsoft.com/office/powerpoint/2010/main" val="18343828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26B02"/>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6728D11B-929E-4324-91B0-4A4DA4CAC3D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0</TotalTime>
  <Words>2914</Words>
  <Application>Microsoft Office PowerPoint</Application>
  <PresentationFormat>Widescreen</PresentationFormat>
  <Paragraphs>87</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vt:lpstr>
      <vt:lpstr>Savon</vt:lpstr>
      <vt:lpstr>Welcome to the presentation  "Sustainability in Hospitality – Advancing Energy Efficiency and Renewable Practices for a Greener Future"</vt:lpstr>
      <vt:lpstr>Introduction</vt:lpstr>
      <vt:lpstr>Literature Review: Key Theories and Concepts</vt:lpstr>
      <vt:lpstr>Literature Review: Academic and Industry Insights</vt:lpstr>
      <vt:lpstr>Method and Theme Impact Analysis: PESTEL Analysis Summary</vt:lpstr>
      <vt:lpstr>Method and Theme Impact Analysis: Industry Responses</vt:lpstr>
      <vt:lpstr>Method and Theme Impact Analysis: Critical Reflection</vt:lpstr>
      <vt:lpstr>Recommendations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2025-01-18T11:00:22Z</dcterms:created>
  <dcterms:modified xsi:type="dcterms:W3CDTF">2025-01-27T21:03:20Z</dcterms:modified>
</cp:coreProperties>
</file>