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2" showSpecialPlsOnTitleSld="0" saveSubsetFonts="1">
  <p:sldMasterIdLst>
    <p:sldMasterId id="2147483865" r:id="rId1"/>
  </p:sldMasterIdLst>
  <p:notesMasterIdLst>
    <p:notesMasterId r:id="rId10"/>
  </p:notesMasterIdLst>
  <p:handoutMasterIdLst>
    <p:handoutMasterId r:id="rId11"/>
  </p:handoutMasterIdLst>
  <p:sldIdLst>
    <p:sldId id="263" r:id="rId2"/>
    <p:sldId id="288" r:id="rId3"/>
    <p:sldId id="289" r:id="rId4"/>
    <p:sldId id="290" r:id="rId5"/>
    <p:sldId id="291" r:id="rId6"/>
    <p:sldId id="292" r:id="rId7"/>
    <p:sldId id="293" r:id="rId8"/>
    <p:sldId id="294" r:id="rId9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Arial" pitchFamily="-72" charset="0"/>
        <a:ea typeface="ＭＳ Ｐゴシック" pitchFamily="-72" charset="-128"/>
        <a:cs typeface="ＭＳ Ｐゴシック" pitchFamily="-72" charset="-128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1506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88" d="100"/>
        <a:sy n="188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21E16E-A300-6F42-9706-8571DC94B0BE}" type="datetimeFigureOut">
              <a:rPr lang="en-US" smtClean="0"/>
              <a:t>2/28/2018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8B133C-1B08-1442-8F0B-07102F610DF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653873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EC7BCE49-C01C-40B4-B513-60EACB6E7079}" type="datetimeFigureOut">
              <a:rPr lang="en-US"/>
              <a:pPr>
                <a:defRPr/>
              </a:pPr>
              <a:t>2/28/2018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6C7020D2-998C-41A3-AB81-64C3DB5FDC2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88118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ＭＳ Ｐゴシック" pitchFamily="-72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72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stages of modelling on a spreadsheet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C7020D2-998C-41A3-AB81-64C3DB5FDC25}" type="slidenum">
              <a:rPr lang="en-US" smtClean="0"/>
              <a:pPr>
                <a:defRPr/>
              </a:pPr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52240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4953000" y="6408738"/>
            <a:ext cx="2590800" cy="3651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r>
              <a:rPr lang="en-US" smtClean="0"/>
              <a:t>Copyright © 2016 Pearson Education, Inc. publishing as Prentice Hall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8305800" y="6408738"/>
            <a:ext cx="7080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E3158D01-D938-4B2F-8473-B1826DA0208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2016 Pearson Education, Inc. publishing as Prentice Hall</a:t>
            </a:r>
            <a:endParaRPr lang="en-US" dirty="0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39D7CB99-6293-4525-9A31-B56D19FBB6E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2016 Pearson Education, Inc. publishing as Prentice Hall</a:t>
            </a:r>
            <a:endParaRPr lang="en-US" dirty="0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4F687238-5878-4A1E-B810-D106C9B9340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2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2016 Pearson Education, Inc. publishing as Prentice Hall</a:t>
            </a:r>
            <a:endParaRPr lang="en-US" dirty="0"/>
          </a:p>
        </p:txBody>
      </p:sp>
      <p:sp>
        <p:nvSpPr>
          <p:cNvPr id="3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057971DF-1CB6-48FB-B676-BEDC5D8002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2016 Pearson Education, Inc. publishing as Prentice Hall</a:t>
            </a:r>
            <a:endParaRPr lang="en-US" dirty="0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A4DEC989-278B-4E0E-A693-2F75FE7BB91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2016 Pearson Education, Inc. publishing as Prentice Hall</a:t>
            </a:r>
            <a:endParaRPr lang="en-US" dirty="0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1-</a:t>
            </a:r>
            <a:fld id="{A380F76F-417A-424B-8EB4-6B57CE9D3D2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latin typeface="+mn-lt"/>
              <a:ea typeface="+mn-ea"/>
              <a:cs typeface="+mn-cs"/>
            </a:endParaRPr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latin typeface="+mn-lt"/>
              <a:ea typeface="+mn-ea"/>
              <a:cs typeface="+mn-cs"/>
            </a:endParaRPr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8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3321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3087687" cy="3651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US" smtClean="0"/>
              <a:t>Copyright © 2016 Pearson Education, Inc. publishing as Prentice Hall</a:t>
            </a:r>
            <a:endParaRPr lang="en-US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382000" y="6408738"/>
            <a:ext cx="631825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r>
              <a:rPr lang="en-US"/>
              <a:t>1-</a:t>
            </a:r>
            <a:fld id="{F498DF4D-5F31-409A-9950-EDF0419083F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0" r:id="rId1"/>
    <p:sldLayoutId id="2147483879" r:id="rId2"/>
    <p:sldLayoutId id="2147483878" r:id="rId3"/>
    <p:sldLayoutId id="2147483877" r:id="rId4"/>
    <p:sldLayoutId id="2147483876" r:id="rId5"/>
    <p:sldLayoutId id="2147483875" r:id="rId6"/>
  </p:sldLayoutIdLst>
  <p:timing>
    <p:tnLst>
      <p:par>
        <p:cTn id="1" dur="indefinite" restart="never" nodeType="tmRoot"/>
      </p:par>
    </p:tnLst>
  </p:timing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ＭＳ Ｐゴシック" pitchFamily="-72" charset="-128"/>
          <a:cs typeface="ＭＳ Ｐゴシック" pitchFamily="-72" charset="-128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Arial" pitchFamily="-72" charset="0"/>
          <a:ea typeface="ＭＳ Ｐゴシック" pitchFamily="-72" charset="-128"/>
          <a:cs typeface="ＭＳ Ｐゴシック" pitchFamily="-72" charset="-128"/>
        </a:defRPr>
      </a:lvl9pPr>
    </p:titleStyle>
    <p:bodyStyle>
      <a:lvl1pPr marL="365125" indent="-255588" algn="l" rtl="0" eaLnBrk="0" fontAlgn="base" hangingPunct="0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-72" charset="2"/>
        <a:buChar char=""/>
        <a:defRPr sz="2700" kern="1200">
          <a:solidFill>
            <a:schemeClr val="tx1"/>
          </a:solidFill>
          <a:latin typeface="+mn-lt"/>
          <a:ea typeface="ＭＳ Ｐゴシック" pitchFamily="-72" charset="-128"/>
          <a:cs typeface="ＭＳ Ｐゴシック" pitchFamily="-72" charset="-128"/>
        </a:defRPr>
      </a:lvl1pPr>
      <a:lvl2pPr marL="620713" indent="-228600" algn="l" rtl="0" eaLnBrk="0" fontAlgn="base" hangingPunct="0">
        <a:spcBef>
          <a:spcPts val="325"/>
        </a:spcBef>
        <a:spcAft>
          <a:spcPct val="0"/>
        </a:spcAft>
        <a:buClr>
          <a:schemeClr val="accent1"/>
        </a:buClr>
        <a:buFont typeface="Verdana" pitchFamily="-72" charset="0"/>
        <a:buChar char="◦"/>
        <a:defRPr sz="23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2pPr>
      <a:lvl3pPr marL="858838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-72" charset="2"/>
        <a:buChar char=""/>
        <a:defRPr sz="21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3pPr>
      <a:lvl4pPr marL="11430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-72" charset="2"/>
        <a:buChar char=""/>
        <a:defRPr sz="1900"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4pPr>
      <a:lvl5pPr marL="13716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-72" charset="2"/>
        <a:buChar char=""/>
        <a:defRPr kern="1200">
          <a:solidFill>
            <a:schemeClr val="tx1"/>
          </a:solidFill>
          <a:latin typeface="+mn-lt"/>
          <a:ea typeface="ＭＳ Ｐゴシック" pitchFamily="-72" charset="-128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1892029"/>
            <a:ext cx="8892480" cy="2218258"/>
          </a:xfrm>
        </p:spPr>
        <p:txBody>
          <a:bodyPr>
            <a:noAutofit/>
          </a:bodyPr>
          <a:lstStyle/>
          <a:p>
            <a:r>
              <a:rPr lang="en-GB" sz="3500" dirty="0"/>
              <a:t>BMSP4004 </a:t>
            </a:r>
            <a:br>
              <a:rPr lang="en-GB" sz="3500" dirty="0"/>
            </a:br>
            <a:r>
              <a:rPr lang="en-GB" sz="3500" dirty="0"/>
              <a:t>Generating Business Data &amp; Analysis</a:t>
            </a:r>
            <a:r>
              <a:rPr lang="en-US" sz="3500" dirty="0"/>
              <a:t/>
            </a:r>
            <a:br>
              <a:rPr lang="en-US" sz="3500" dirty="0"/>
            </a:br>
            <a:r>
              <a:rPr lang="en-US" sz="3500" dirty="0"/>
              <a:t/>
            </a:r>
            <a:br>
              <a:rPr lang="en-US" sz="3500" dirty="0"/>
            </a:br>
            <a:r>
              <a:rPr lang="en-US" sz="3500" dirty="0" smtClean="0"/>
              <a:t/>
            </a:r>
            <a:br>
              <a:rPr lang="en-US" sz="3500" dirty="0" smtClean="0"/>
            </a:br>
            <a:r>
              <a:rPr lang="en-US" sz="3500" dirty="0" smtClean="0"/>
              <a:t/>
            </a:r>
            <a:br>
              <a:rPr lang="en-US" sz="3500" dirty="0" smtClean="0"/>
            </a:br>
            <a:r>
              <a:rPr lang="en-US" sz="3500" dirty="0" smtClean="0"/>
              <a:t>Week 6	</a:t>
            </a:r>
            <a:br>
              <a:rPr lang="en-US" sz="3500" dirty="0" smtClean="0"/>
            </a:br>
            <a:r>
              <a:rPr lang="en-US" sz="3500" dirty="0"/>
              <a:t/>
            </a:r>
            <a:br>
              <a:rPr lang="en-US" sz="3500" dirty="0"/>
            </a:br>
            <a:r>
              <a:rPr lang="en-US" sz="3500" dirty="0" smtClean="0"/>
              <a:t>Stages of </a:t>
            </a:r>
            <a:br>
              <a:rPr lang="en-US" sz="3500" dirty="0" smtClean="0"/>
            </a:br>
            <a:r>
              <a:rPr lang="en-US" sz="3500" dirty="0" smtClean="0"/>
              <a:t>Modelling</a:t>
            </a:r>
            <a:endParaRPr lang="en-US" sz="3500" dirty="0"/>
          </a:p>
        </p:txBody>
      </p:sp>
      <p:pic>
        <p:nvPicPr>
          <p:cNvPr id="7" name="Picture 6" descr="Ch1 Title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2564904"/>
            <a:ext cx="5370576" cy="334670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510336" y="6550223"/>
            <a:ext cx="4633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Business Analytics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 eaLnBrk="1" fontAlgn="auto" hangingPunct="1">
              <a:spcAft>
                <a:spcPts val="0"/>
              </a:spcAft>
              <a:buNone/>
              <a:defRPr/>
            </a:pPr>
            <a:r>
              <a:rPr lang="en-US" dirty="0" smtClean="0">
                <a:ea typeface="+mn-ea"/>
                <a:cs typeface="+mn-cs"/>
              </a:rPr>
              <a:t>   1. Recognizing a problem</a:t>
            </a:r>
          </a:p>
          <a:p>
            <a:pPr marL="109728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US" dirty="0" smtClean="0">
                <a:ea typeface="+mn-ea"/>
                <a:cs typeface="+mn-cs"/>
              </a:rPr>
              <a:t>   2. Defining the problem</a:t>
            </a:r>
          </a:p>
          <a:p>
            <a:pPr marL="109728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US" dirty="0">
                <a:ea typeface="+mn-ea"/>
                <a:cs typeface="+mn-cs"/>
              </a:rPr>
              <a:t> </a:t>
            </a:r>
            <a:r>
              <a:rPr lang="en-US" dirty="0" smtClean="0">
                <a:ea typeface="+mn-ea"/>
                <a:cs typeface="+mn-cs"/>
              </a:rPr>
              <a:t>  3. Structuring the problem</a:t>
            </a:r>
          </a:p>
          <a:p>
            <a:pPr marL="109728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US" dirty="0" smtClean="0">
                <a:ea typeface="+mn-ea"/>
                <a:cs typeface="+mn-cs"/>
              </a:rPr>
              <a:t>   4. Analyzing the problem</a:t>
            </a:r>
          </a:p>
          <a:p>
            <a:pPr marL="109728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US" dirty="0" smtClean="0">
                <a:ea typeface="+mn-ea"/>
                <a:cs typeface="+mn-cs"/>
              </a:rPr>
              <a:t>   5. Interpreting results and making a decision</a:t>
            </a:r>
          </a:p>
          <a:p>
            <a:pPr marL="109728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US" dirty="0" smtClean="0">
                <a:ea typeface="+mn-ea"/>
                <a:cs typeface="+mn-cs"/>
              </a:rPr>
              <a:t>   6. Implementing the solution </a:t>
            </a:r>
            <a:endParaRPr lang="en-US" dirty="0">
              <a:ea typeface="+mn-ea"/>
              <a:cs typeface="+mn-cs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>
                <a:ea typeface="+mj-ea"/>
                <a:cs typeface="+mj-cs"/>
              </a:rPr>
              <a:t>Problem Solving </a:t>
            </a:r>
            <a:r>
              <a:rPr lang="en-US" sz="3200" dirty="0" smtClean="0">
                <a:ea typeface="+mj-ea"/>
                <a:cs typeface="+mj-cs"/>
              </a:rPr>
              <a:t>With Analytics</a:t>
            </a:r>
            <a:endParaRPr lang="en-US" sz="3200" dirty="0">
              <a:ea typeface="+mj-ea"/>
              <a:cs typeface="+mj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510336" y="6550223"/>
            <a:ext cx="4633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Business Analytics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US" dirty="0" smtClean="0">
                <a:ea typeface="+mn-ea"/>
                <a:cs typeface="+mn-cs"/>
              </a:rPr>
              <a:t>Problems exist when there is a gap between what is happening and what we think should be happening.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smtClean="0">
                <a:ea typeface="+mn-ea"/>
                <a:cs typeface="+mn-cs"/>
              </a:rPr>
              <a:t>For example, costs are too high compared with competitors.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US" dirty="0">
              <a:ea typeface="+mn-ea"/>
              <a:cs typeface="+mn-cs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Recognizing a Problem</a:t>
            </a:r>
            <a:endParaRPr lang="en-US" sz="3200" dirty="0">
              <a:ea typeface="+mj-ea"/>
              <a:cs typeface="+mj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510336" y="6550223"/>
            <a:ext cx="4633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Business Analytics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smtClean="0">
                <a:ea typeface="+mn-ea"/>
                <a:cs typeface="+mn-cs"/>
              </a:rPr>
              <a:t>Clearly defining the problem is not a trivial task.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smtClean="0">
                <a:ea typeface="+mn-ea"/>
                <a:cs typeface="+mn-cs"/>
              </a:rPr>
              <a:t>Complexity increases when the following occur:</a:t>
            </a:r>
          </a:p>
          <a:p>
            <a:pPr marL="109728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US" dirty="0" smtClean="0">
                <a:ea typeface="+mn-ea"/>
                <a:cs typeface="+mn-cs"/>
              </a:rPr>
              <a:t>   - large number of courses of action</a:t>
            </a:r>
          </a:p>
          <a:p>
            <a:pPr marL="630238" indent="-520700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US" dirty="0">
                <a:ea typeface="+mn-ea"/>
                <a:cs typeface="+mn-cs"/>
              </a:rPr>
              <a:t> </a:t>
            </a:r>
            <a:r>
              <a:rPr lang="en-US" dirty="0" smtClean="0">
                <a:ea typeface="+mn-ea"/>
                <a:cs typeface="+mn-cs"/>
              </a:rPr>
              <a:t>  - the problem belongs to a group and not an   individual</a:t>
            </a:r>
          </a:p>
          <a:p>
            <a:pPr marL="109728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US" dirty="0" smtClean="0">
                <a:ea typeface="+mn-ea"/>
                <a:cs typeface="+mn-cs"/>
              </a:rPr>
              <a:t>   - competing objectives</a:t>
            </a:r>
          </a:p>
          <a:p>
            <a:pPr marL="109728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US" dirty="0" smtClean="0">
                <a:ea typeface="+mn-ea"/>
                <a:cs typeface="+mn-cs"/>
              </a:rPr>
              <a:t>   - external groups are affected</a:t>
            </a:r>
          </a:p>
          <a:p>
            <a:pPr marL="109728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US" dirty="0" smtClean="0">
                <a:ea typeface="+mn-ea"/>
                <a:cs typeface="+mn-cs"/>
              </a:rPr>
              <a:t>   - problem owner and problem solver are not the </a:t>
            </a:r>
          </a:p>
          <a:p>
            <a:pPr marL="109728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US" dirty="0">
                <a:ea typeface="+mn-ea"/>
                <a:cs typeface="+mn-cs"/>
              </a:rPr>
              <a:t> </a:t>
            </a:r>
            <a:r>
              <a:rPr lang="en-US" dirty="0" smtClean="0">
                <a:ea typeface="+mn-ea"/>
                <a:cs typeface="+mn-cs"/>
              </a:rPr>
              <a:t>    same person</a:t>
            </a:r>
          </a:p>
          <a:p>
            <a:pPr marL="109728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US" dirty="0" smtClean="0">
                <a:ea typeface="+mn-ea"/>
                <a:cs typeface="+mn-cs"/>
              </a:rPr>
              <a:t>   - time limitations exist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US" dirty="0">
              <a:ea typeface="+mn-ea"/>
              <a:cs typeface="+mn-cs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Defining the Problem</a:t>
            </a:r>
            <a:endParaRPr lang="en-US" sz="3200" dirty="0">
              <a:ea typeface="+mj-ea"/>
              <a:cs typeface="+mj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510336" y="6550223"/>
            <a:ext cx="4633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Business Analytics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smtClean="0">
                <a:ea typeface="+mn-ea"/>
                <a:cs typeface="+mn-cs"/>
              </a:rPr>
              <a:t>Stating goals and objectives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smtClean="0">
                <a:ea typeface="+mn-ea"/>
                <a:cs typeface="+mn-cs"/>
              </a:rPr>
              <a:t>Characterizing the possible decisions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smtClean="0">
                <a:ea typeface="+mn-ea"/>
                <a:cs typeface="+mn-cs"/>
              </a:rPr>
              <a:t>Identifying any constraints or restrictions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US" dirty="0">
              <a:ea typeface="+mn-ea"/>
              <a:cs typeface="+mn-cs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Structuring the Problem </a:t>
            </a:r>
            <a:endParaRPr lang="en-US" sz="3200" dirty="0">
              <a:ea typeface="+mj-ea"/>
              <a:cs typeface="+mj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510336" y="6550223"/>
            <a:ext cx="4633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Business Analytics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smtClean="0">
                <a:ea typeface="+mn-ea"/>
                <a:cs typeface="+mn-cs"/>
              </a:rPr>
              <a:t>Analytics plays a major role.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/>
              <a:t>Analysis involves some sort of experimentation or solution process, such as evaluating different scenarios, analyzing risks associated with various decision alternatives, finding a solution that meets certain goals, or determining an optimal solution. </a:t>
            </a:r>
            <a:endParaRPr lang="en-US" dirty="0">
              <a:ea typeface="+mn-ea"/>
              <a:cs typeface="+mn-cs"/>
            </a:endParaRP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US" dirty="0">
              <a:ea typeface="+mn-ea"/>
              <a:cs typeface="+mn-cs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Analyzing the Problem</a:t>
            </a:r>
            <a:endParaRPr lang="en-US" sz="3200" dirty="0">
              <a:ea typeface="+mj-ea"/>
              <a:cs typeface="+mj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510336" y="6550223"/>
            <a:ext cx="4633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Business Analytics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/>
              <a:t>Models cannot capture every detail of the real </a:t>
            </a:r>
            <a:r>
              <a:rPr lang="en-US" dirty="0" smtClean="0"/>
              <a:t>problem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smtClean="0"/>
              <a:t>Managers </a:t>
            </a:r>
            <a:r>
              <a:rPr lang="en-US" dirty="0"/>
              <a:t>must understand the limitations of models and their underlying assumptions and often incorporate judgment into making a decision. </a:t>
            </a:r>
            <a:endParaRPr lang="en-US" dirty="0">
              <a:ea typeface="+mn-ea"/>
              <a:cs typeface="+mn-cs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Interpreting Results and Making a Decision</a:t>
            </a:r>
            <a:endParaRPr lang="en-US" sz="3200" dirty="0">
              <a:ea typeface="+mj-ea"/>
              <a:cs typeface="+mj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510336" y="6550223"/>
            <a:ext cx="4633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Business Analytics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smtClean="0">
                <a:ea typeface="+mn-ea"/>
                <a:cs typeface="+mn-cs"/>
              </a:rPr>
              <a:t>Translate the results of the model back to the real world.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US" dirty="0" smtClean="0"/>
              <a:t>Requires </a:t>
            </a:r>
            <a:r>
              <a:rPr lang="en-US" dirty="0"/>
              <a:t>providing adequate resources, motivating employees, eliminating resistance to change, modifying organizational policies, and developing trust. </a:t>
            </a:r>
            <a:endParaRPr lang="en-US" dirty="0">
              <a:ea typeface="+mn-ea"/>
              <a:cs typeface="+mn-cs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dirty="0" smtClean="0">
                <a:ea typeface="+mj-ea"/>
                <a:cs typeface="+mj-cs"/>
              </a:rPr>
              <a:t>Implementing the Solution</a:t>
            </a:r>
            <a:endParaRPr lang="en-US" sz="3200" dirty="0">
              <a:ea typeface="+mj-ea"/>
              <a:cs typeface="+mj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510336" y="6550223"/>
            <a:ext cx="4633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Adapted from James R Evans (2014) Business Analytics</a:t>
            </a:r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1723</TotalTime>
  <Words>367</Words>
  <Application>Microsoft Office PowerPoint</Application>
  <PresentationFormat>On-screen Show (4:3)</PresentationFormat>
  <Paragraphs>44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ＭＳ Ｐゴシック</vt:lpstr>
      <vt:lpstr>Arial</vt:lpstr>
      <vt:lpstr>Calibri</vt:lpstr>
      <vt:lpstr>Verdana</vt:lpstr>
      <vt:lpstr>Wingdings 2</vt:lpstr>
      <vt:lpstr>Wingdings 3</vt:lpstr>
      <vt:lpstr>Concourse</vt:lpstr>
      <vt:lpstr>BMSP4004  Generating Business Data &amp; Analysis    Week 6   Stages of  Modelling</vt:lpstr>
      <vt:lpstr>Problem Solving With Analytics</vt:lpstr>
      <vt:lpstr>Recognizing a Problem</vt:lpstr>
      <vt:lpstr>Defining the Problem</vt:lpstr>
      <vt:lpstr>Structuring the Problem </vt:lpstr>
      <vt:lpstr>Analyzing the Problem</vt:lpstr>
      <vt:lpstr>Interpreting Results and Making a Decision</vt:lpstr>
      <vt:lpstr>Implementing the Solution</vt:lpstr>
    </vt:vector>
  </TitlesOfParts>
  <Company>University of South Carolina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Analytics</dc:title>
  <dc:creator>Joan Donohue</dc:creator>
  <cp:lastModifiedBy>L0237_User</cp:lastModifiedBy>
  <cp:revision>109</cp:revision>
  <dcterms:created xsi:type="dcterms:W3CDTF">2011-11-27T17:51:45Z</dcterms:created>
  <dcterms:modified xsi:type="dcterms:W3CDTF">2018-02-28T16:04:57Z</dcterms:modified>
</cp:coreProperties>
</file>