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notesMasterIdLst>
    <p:notesMasterId r:id="rId20"/>
  </p:notesMasterIdLst>
  <p:sldIdLst>
    <p:sldId id="256" r:id="rId2"/>
    <p:sldId id="258" r:id="rId3"/>
    <p:sldId id="262" r:id="rId4"/>
    <p:sldId id="263" r:id="rId5"/>
    <p:sldId id="259" r:id="rId6"/>
    <p:sldId id="260" r:id="rId7"/>
    <p:sldId id="257" r:id="rId8"/>
    <p:sldId id="261" r:id="rId9"/>
    <p:sldId id="264" r:id="rId10"/>
    <p:sldId id="265" r:id="rId11"/>
    <p:sldId id="266" r:id="rId12"/>
    <p:sldId id="267" r:id="rId13"/>
    <p:sldId id="268" r:id="rId14"/>
    <p:sldId id="273" r:id="rId15"/>
    <p:sldId id="269" r:id="rId16"/>
    <p:sldId id="272" r:id="rId17"/>
    <p:sldId id="270" r:id="rId18"/>
    <p:sldId id="271" r:id="rId19"/>
  </p:sldIdLst>
  <p:sldSz cx="9144000" cy="5143500" type="screen16x9"/>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658" y="6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e145aeb26c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e145aeb26c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Social health will relate to positive relationships, communication, inclusion in society, and emotional/psychological wellbeing is a part of mental health. In modern health care, the social determinants of health (SDoH) are recognized as factors influencing health, including housing, education, employment and income (</a:t>
            </a:r>
            <a:r>
              <a:rPr lang="en-GB" sz="1200">
                <a:solidFill>
                  <a:srgbClr val="222222"/>
                </a:solidFill>
                <a:highlight>
                  <a:srgbClr val="FFFFFF"/>
                </a:highlight>
                <a:latin typeface="Times New Roman"/>
                <a:ea typeface="Times New Roman"/>
                <a:cs typeface="Times New Roman"/>
                <a:sym typeface="Times New Roman"/>
              </a:rPr>
              <a:t>Sarkar, 2023)</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sz="1200">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3e145aeb26c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3e145aeb26c_0_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Family support, culture and economic conditions are the factors which are related to social. It is a model that is supportive of a healthy lifestyle, an integrated healthcare model, recognising the person as a whole, and accentuating that a healthy lifestyle should take all dimensions of the person's life into consideration.</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g3e145aeb26c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0" name="Google Shape;100;g3e145aeb26c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Holistic care enhances communication, patient satisfaction, and overall health results.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g3e145aeb26c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 name="Google Shape;72;g3e145aeb26c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health service promotes wellbeing and this has become an integral part of person centred care, mental health support, social prescribing and lifestyle changes (</a:t>
            </a:r>
            <a:r>
              <a:rPr lang="en-GB" sz="1000">
                <a:solidFill>
                  <a:srgbClr val="222222"/>
                </a:solidFill>
                <a:highlight>
                  <a:srgbClr val="FFFFFF"/>
                </a:highlight>
              </a:rPr>
              <a:t>Jiwattanasuk, Pannavoravat and Sirikanchana, 2022)</a:t>
            </a:r>
            <a:r>
              <a:rPr lang="en-GB" sz="1200">
                <a:solidFill>
                  <a:schemeClr val="dk1"/>
                </a:solidFill>
                <a:latin typeface="Times New Roman"/>
                <a:ea typeface="Times New Roman"/>
                <a:cs typeface="Times New Roman"/>
                <a:sym typeface="Times New Roman"/>
              </a:rPr>
              <a:t>. This holistic approach helps to improve patient outcomes and satisfaction in the long run.</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3e145aeb26c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3e145aeb26c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Worldwide sustainable healthcare is enabled by the UN Sustainable Development Goals. SDG 3 seeks to enhance health and wellbeing by eliminating diseases, supporting mental health and access to universal healthcare (</a:t>
            </a:r>
            <a:r>
              <a:rPr lang="en-GB" sz="1200">
                <a:solidFill>
                  <a:srgbClr val="222222"/>
                </a:solidFill>
                <a:highlight>
                  <a:srgbClr val="FFFFFF"/>
                </a:highlight>
                <a:latin typeface="Times New Roman"/>
                <a:ea typeface="Times New Roman"/>
                <a:cs typeface="Times New Roman"/>
                <a:sym typeface="Times New Roman"/>
              </a:rPr>
              <a:t>Emina, 2021</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3e145aeb26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3e145aeb26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There is a growing awareness among governments and health organisations of the links between physical health, mental wellbeing, social factors and environmental sustainability. Healthcare systems seek to provide person-centred, equitable and sustainable services based on the needs of present and future populations (</a:t>
            </a:r>
            <a:r>
              <a:rPr lang="en-GB" sz="1000">
                <a:solidFill>
                  <a:srgbClr val="222222"/>
                </a:solidFill>
                <a:highlight>
                  <a:srgbClr val="FFFFFF"/>
                </a:highlight>
              </a:rPr>
              <a:t>Hales and Birdthistle, 2023)</a:t>
            </a:r>
            <a:r>
              <a:rPr lang="en-GB" sz="1200">
                <a:solidFill>
                  <a:schemeClr val="dk1"/>
                </a:solidFill>
                <a:latin typeface="Times New Roman"/>
                <a:ea typeface="Times New Roman"/>
                <a:cs typeface="Times New Roman"/>
                <a:sym typeface="Times New Roman"/>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g3e145aeb26c_0_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6" name="Google Shape;86;g3e145aeb26c_0_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Holistic health takes into account physical, mental, emotional and social needs. The medical team, including doctors, nurses, social workers, psychologists, therapists and other medical staff are co-ordinated in delivering interventions that are “whole person”. For example, medical treatment and counselling, nutritional information, and community support might be offered to a patient with chronic conditions. The idea of “Health in All Policies” by the World Health Organization (WHO) encourages the embedding of health in all policies, such as in transport, education, employment and housing. In this model, it recognizes that social and environmental factors impact health (</a:t>
            </a:r>
            <a:r>
              <a:rPr lang="en-GB" sz="1200">
                <a:solidFill>
                  <a:srgbClr val="222222"/>
                </a:solidFill>
                <a:highlight>
                  <a:srgbClr val="FFFFFF"/>
                </a:highlight>
                <a:latin typeface="Times New Roman"/>
                <a:ea typeface="Times New Roman"/>
                <a:cs typeface="Times New Roman"/>
                <a:sym typeface="Times New Roman"/>
              </a:rPr>
              <a:t>Tarifi, 2023</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g3e145aeb26c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7" name="Google Shape;107;g3e145aeb26c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plan aims to encourage greater use of integrated care systems and early intervention for efficiency and improved outcomes for patients (</a:t>
            </a:r>
            <a:r>
              <a:rPr lang="en-GB" sz="1000">
                <a:solidFill>
                  <a:srgbClr val="222222"/>
                </a:solidFill>
                <a:highlight>
                  <a:srgbClr val="FFFFFF"/>
                </a:highlight>
              </a:rPr>
              <a:t>Aizaz, Khattak and Toru, 2023)</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3e145aeb26c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3e145aeb26c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barriers may hinder the effective uptake of sustainable and integrated healthcare interventions. </a:t>
            </a:r>
            <a:r>
              <a:rPr lang="en-GB" sz="1200" b="1">
                <a:solidFill>
                  <a:schemeClr val="dk1"/>
                </a:solidFill>
                <a:latin typeface="Times New Roman"/>
                <a:ea typeface="Times New Roman"/>
                <a:cs typeface="Times New Roman"/>
                <a:sym typeface="Times New Roman"/>
              </a:rPr>
              <a:t>Service Delivery</a:t>
            </a:r>
            <a:endParaRPr sz="1200" b="1">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Wellness programs and telehealth and community health are beginning to be a part of healthcare delivery. </a:t>
            </a:r>
            <a:r>
              <a:rPr lang="en-GB" sz="1200" b="1">
                <a:solidFill>
                  <a:schemeClr val="dk1"/>
                </a:solidFill>
                <a:latin typeface="Times New Roman"/>
                <a:ea typeface="Times New Roman"/>
                <a:cs typeface="Times New Roman"/>
                <a:sym typeface="Times New Roman"/>
              </a:rPr>
              <a:t>Wellness Programmes</a:t>
            </a:r>
            <a:endParaRPr sz="1200" b="1">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Wellness programs promote behaviors such as quitting smoking, stress reduction, healthy eating, and other healthy activities. These programs may reduce the incidence of chronic diseases—such as cardiovascular disease and diabetes.</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Telehealth</a:t>
            </a:r>
            <a:endParaRPr sz="1200" b="1">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Telehealth is the capacity to receive health care services over the internet. It improves access for, amongst others, patients with impaired mobility, the elderly and for people living in rural areas. Another benefit of telehealth as it relates to sustainability is the ability to decrease carbon emissions and travel. However, digital exclusion is an issue for the people who are not connected to the Internet or not skilled in digital media.</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b="1">
                <a:solidFill>
                  <a:schemeClr val="dk1"/>
                </a:solidFill>
                <a:latin typeface="Times New Roman"/>
                <a:ea typeface="Times New Roman"/>
                <a:cs typeface="Times New Roman"/>
                <a:sym typeface="Times New Roman"/>
              </a:rPr>
              <a:t>Community Health Initiatives</a:t>
            </a:r>
            <a:endParaRPr sz="1200" b="1">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Community healthcare programmes enhance public health by providing services to the public in the community, conducting vaccination campaigns and promoting health education. CBC contributes to the groundwork of prevention and early intervention. This includes the NHS Health Check programme which covers people who are at risk from serious health problems such as heart disease and diabetes (</a:t>
            </a:r>
            <a:r>
              <a:rPr lang="en-GB" sz="1200">
                <a:solidFill>
                  <a:srgbClr val="222222"/>
                </a:solidFill>
                <a:highlight>
                  <a:srgbClr val="FFFFFF"/>
                </a:highlight>
                <a:latin typeface="Times New Roman"/>
                <a:ea typeface="Times New Roman"/>
                <a:cs typeface="Times New Roman"/>
                <a:sym typeface="Times New Roman"/>
              </a:rPr>
              <a:t>Pinaka et al., 2021)</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3e145aeb26c_0_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3e145aeb26c_0_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activity helped to raise awareness regarding the healthy lifestyle and changed the behaviour. Even in the disadvantaged areas of society, obesity remains a significant problem, and healthy food options and recreational activities might be scarce. Public Health campaigns show us that prevention and education can have a positive impact on the wellbeing of society and lower longterm health care costs.</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Equity and Access</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issue of inequalities in health and social care is still prominent. Some groups experience poorer health and access to poorer quality health care.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e145aeb26c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g3e145aeb26c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Ethnic minority groups might also face barriers because of cultural barriers, discrimination or unequal treatment in health care systems.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3e145aeb26c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5" name="Google Shape;135;g3e145aeb26c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Going forward, a greater allocation of healthcare resources, greater digital inclusion, and broader social determinants of health (SDOH) issues – including housing, education, and employment – need to be addressed.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e145aeb26c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e145aeb26c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endParaRPr dirty="0"/>
          </a:p>
        </p:txBody>
      </p:sp>
    </p:spTree>
    <p:extLst>
      <p:ext uri="{BB962C8B-B14F-4D97-AF65-F5344CB8AC3E}">
        <p14:creationId xmlns:p14="http://schemas.microsoft.com/office/powerpoint/2010/main" val="27330389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e145aeb26c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e145aeb26c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Person centred and integrated approaches are supported by theories like the Biopsychosocial Model, and the Holistic Model. Prevention, sustainability and equality in health systems is encouraged by policies like the NHS LT Plan and WHO Health in All Policies. While issues like funding constraints, staffing shortages, and health disparities persist, integrated healthcare strategies can enhance patient health and wellbeing, lower long-term healthcare costs, and help build a sustainable healthcare system for future generations.</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e145aeb26c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e145aeb26c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Person centred and integrated approaches are supported by theories like the Biopsychosocial Model, and the Holistic Model. Prevention, sustainability and equality in health systems is encouraged by policies like the NHS LT Plan and WHO Health in All Policies. While issues like funding constraints, staffing shortages, and health disparities persist, integrated healthcare strategies can enhance patient health and wellbeing, lower long-term healthcare costs, and help build a sustainable healthcare system for future generations.</a:t>
            </a:r>
            <a:endParaRPr/>
          </a:p>
        </p:txBody>
      </p:sp>
    </p:spTree>
    <p:extLst>
      <p:ext uri="{BB962C8B-B14F-4D97-AF65-F5344CB8AC3E}">
        <p14:creationId xmlns:p14="http://schemas.microsoft.com/office/powerpoint/2010/main" val="2891686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g3e145aeb26c_0_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 name="Google Shape;149;g3e145aeb26c_0_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3e15349ed9c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3e15349ed9c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75162259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34789219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1156094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08001" y="1620442"/>
            <a:ext cx="3138026" cy="29105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17477" y="1620442"/>
            <a:ext cx="3138026" cy="291058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63946542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68734429"/>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81920539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2176273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US" smtClean="0"/>
              <a:t>Click to edit Master title style</a:t>
            </a:r>
            <a:endParaRPr lang="en-US" dirty="0"/>
          </a:p>
        </p:txBody>
      </p:sp>
      <p:sp>
        <p:nvSpPr>
          <p:cNvPr id="3" name="Content Placeholder 2"/>
          <p:cNvSpPr>
            <a:spLocks noGrp="1"/>
          </p:cNvSpPr>
          <p:nvPr>
            <p:ph idx="1"/>
          </p:nvPr>
        </p:nvSpPr>
        <p:spPr>
          <a:xfrm>
            <a:off x="3570346" y="386193"/>
            <a:ext cx="3385156" cy="41448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67930727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smtClean="0"/>
              <a:t>Click icon to add picture</a:t>
            </a:r>
            <a:endParaRPr lang="en-US" dirty="0"/>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00906917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09375463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050" dirty="0">
              <a:solidFill>
                <a:schemeClr val="accent1">
                  <a:lumMod val="60000"/>
                  <a:lumOff val="40000"/>
                </a:schemeClr>
              </a:solidFill>
              <a:latin typeface="Arial"/>
            </a:endParaRPr>
          </a:p>
        </p:txBody>
      </p:sp>
    </p:spTree>
    <p:extLst>
      <p:ext uri="{BB962C8B-B14F-4D97-AF65-F5344CB8AC3E}">
        <p14:creationId xmlns:p14="http://schemas.microsoft.com/office/powerpoint/2010/main" val="401379640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95365925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8698593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smtClean="0"/>
              <a:t>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8231844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6794433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6/17/2026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16186366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658235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dirty="0"/>
              <a:pPr/>
              <a:t>6/17/2026</a:t>
            </a:fld>
            <a:endParaRPr lang="en-US" dirty="0"/>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1558473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hyperlink" Target="https://www.mentalhealth.org.uk/explore-mental-health/a-z-topics/stigma-and-discrimination" TargetMode="External"/><Relationship Id="rId2" Type="http://schemas.openxmlformats.org/officeDocument/2006/relationships/notesSlide" Target="../notesSlides/notesSlide17.xml"/><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99143" y="1298507"/>
            <a:ext cx="7308300" cy="2087700"/>
          </a:xfrm>
          <a:prstGeom prst="rect">
            <a:avLst/>
          </a:prstGeom>
        </p:spPr>
        <p:txBody>
          <a:bodyPr spcFirstLastPara="1" wrap="square" lIns="91425" tIns="91425" rIns="91425" bIns="91425" anchor="b" anchorCtr="0">
            <a:normAutofit/>
          </a:bodyPr>
          <a:lstStyle/>
          <a:p>
            <a:pPr marL="0" lvl="0" indent="0" algn="ctr" rtl="0">
              <a:lnSpc>
                <a:spcPct val="150000"/>
              </a:lnSpc>
              <a:spcBef>
                <a:spcPts val="0"/>
              </a:spcBef>
              <a:spcAft>
                <a:spcPts val="0"/>
              </a:spcAft>
              <a:buClr>
                <a:schemeClr val="dk1"/>
              </a:buClr>
              <a:buSzPts val="1100"/>
              <a:buFont typeface="Arial"/>
              <a:buNone/>
            </a:pPr>
            <a:r>
              <a:rPr lang="en-GB" sz="2400" b="1" dirty="0">
                <a:latin typeface="Times New Roman"/>
                <a:ea typeface="Times New Roman"/>
                <a:cs typeface="Times New Roman"/>
                <a:sym typeface="Times New Roman"/>
              </a:rPr>
              <a:t>Health, Wellbeing and Sustainable </a:t>
            </a:r>
            <a:r>
              <a:rPr lang="en-GB" sz="2400" b="1" dirty="0" smtClean="0">
                <a:latin typeface="Times New Roman"/>
                <a:ea typeface="Times New Roman"/>
                <a:cs typeface="Times New Roman"/>
                <a:sym typeface="Times New Roman"/>
              </a:rPr>
              <a:t>Development </a:t>
            </a:r>
            <a:r>
              <a:rPr lang="en-GB" sz="2400" b="1" smtClean="0">
                <a:latin typeface="Times New Roman"/>
                <a:ea typeface="Times New Roman"/>
                <a:cs typeface="Times New Roman"/>
                <a:sym typeface="Times New Roman"/>
              </a:rPr>
              <a:t>In Healthcare</a:t>
            </a:r>
            <a:endParaRPr sz="2400" b="1" dirty="0">
              <a:latin typeface="Times New Roman"/>
              <a:ea typeface="Times New Roman"/>
              <a:cs typeface="Times New Roman"/>
              <a:sym typeface="Times New Roman"/>
            </a:endParaRPr>
          </a:p>
          <a:p>
            <a:pPr marL="0" lvl="0" indent="0" algn="ctr" rtl="0">
              <a:spcBef>
                <a:spcPts val="0"/>
              </a:spcBef>
              <a:spcAft>
                <a:spcPts val="0"/>
              </a:spcAft>
              <a:buNone/>
            </a:pPr>
            <a:endParaRPr dirty="0"/>
          </a:p>
        </p:txBody>
      </p:sp>
      <p:sp>
        <p:nvSpPr>
          <p:cNvPr id="55" name="Google Shape;55;p13"/>
          <p:cNvSpPr txBox="1">
            <a:spLocks noGrp="1"/>
          </p:cNvSpPr>
          <p:nvPr>
            <p:ph type="subTitle" idx="1"/>
          </p:nvPr>
        </p:nvSpPr>
        <p:spPr>
          <a:xfrm>
            <a:off x="311700" y="2834125"/>
            <a:ext cx="8520600" cy="1412293"/>
          </a:xfrm>
          <a:prstGeom prst="rect">
            <a:avLst/>
          </a:prstGeom>
        </p:spPr>
        <p:txBody>
          <a:bodyPr spcFirstLastPara="1" wrap="square" lIns="91425" tIns="91425" rIns="91425" bIns="91425" anchor="t" anchorCtr="0">
            <a:normAutofit fontScale="47500" lnSpcReduction="20000"/>
          </a:bodyPr>
          <a:lstStyle/>
          <a:p>
            <a:pPr algn="l"/>
            <a:r>
              <a:rPr lang="en-GB" sz="3300" b="1" dirty="0">
                <a:solidFill>
                  <a:schemeClr val="dk1"/>
                </a:solidFill>
                <a:latin typeface="Times New Roman"/>
                <a:ea typeface="Times New Roman"/>
                <a:cs typeface="Times New Roman"/>
              </a:rPr>
              <a:t>Student ID: Doris </a:t>
            </a:r>
            <a:r>
              <a:rPr lang="en-GB" sz="3300" b="1" dirty="0" smtClean="0">
                <a:solidFill>
                  <a:schemeClr val="dk1"/>
                </a:solidFill>
                <a:latin typeface="Times New Roman"/>
                <a:ea typeface="Times New Roman"/>
                <a:cs typeface="Times New Roman"/>
              </a:rPr>
              <a:t>Akoto </a:t>
            </a:r>
            <a:r>
              <a:rPr lang="en-GB" sz="3300" b="1" dirty="0" err="1">
                <a:solidFill>
                  <a:schemeClr val="dk1"/>
                </a:solidFill>
                <a:latin typeface="Times New Roman"/>
                <a:ea typeface="Times New Roman"/>
                <a:cs typeface="Times New Roman"/>
              </a:rPr>
              <a:t>Acheampong</a:t>
            </a:r>
            <a:r>
              <a:rPr lang="en-GB" sz="3300" b="1" dirty="0">
                <a:solidFill>
                  <a:schemeClr val="dk1"/>
                </a:solidFill>
                <a:latin typeface="Times New Roman"/>
                <a:ea typeface="Times New Roman"/>
                <a:cs typeface="Times New Roman"/>
              </a:rPr>
              <a:t> </a:t>
            </a:r>
            <a:endParaRPr lang="en-GB" sz="3300" b="1" dirty="0" smtClean="0">
              <a:solidFill>
                <a:schemeClr val="dk1"/>
              </a:solidFill>
              <a:latin typeface="Times New Roman"/>
              <a:ea typeface="Times New Roman"/>
              <a:cs typeface="Times New Roman"/>
            </a:endParaRPr>
          </a:p>
          <a:p>
            <a:pPr algn="l"/>
            <a:r>
              <a:rPr lang="en-GB" sz="3300" b="1" dirty="0" smtClean="0">
                <a:solidFill>
                  <a:schemeClr val="dk1"/>
                </a:solidFill>
                <a:latin typeface="Times New Roman"/>
                <a:ea typeface="Times New Roman"/>
                <a:cs typeface="Times New Roman"/>
              </a:rPr>
              <a:t>Student </a:t>
            </a:r>
            <a:r>
              <a:rPr lang="en-GB" sz="3300" b="1" dirty="0">
                <a:solidFill>
                  <a:schemeClr val="dk1"/>
                </a:solidFill>
                <a:latin typeface="Times New Roman"/>
                <a:ea typeface="Times New Roman"/>
                <a:cs typeface="Times New Roman"/>
              </a:rPr>
              <a:t>Name: </a:t>
            </a:r>
            <a:r>
              <a:rPr lang="en-GB" sz="3300" b="1" dirty="0" smtClean="0">
                <a:solidFill>
                  <a:schemeClr val="dk1"/>
                </a:solidFill>
                <a:latin typeface="Times New Roman"/>
                <a:ea typeface="Times New Roman"/>
                <a:cs typeface="Times New Roman"/>
              </a:rPr>
              <a:t>2236939</a:t>
            </a:r>
          </a:p>
          <a:p>
            <a:pPr algn="l"/>
            <a:r>
              <a:rPr lang="en-GB" sz="3300" b="1" dirty="0" smtClean="0">
                <a:solidFill>
                  <a:schemeClr val="dk1"/>
                </a:solidFill>
                <a:latin typeface="Times New Roman"/>
                <a:ea typeface="Times New Roman"/>
                <a:cs typeface="Times New Roman"/>
              </a:rPr>
              <a:t>Lecturer: </a:t>
            </a:r>
            <a:r>
              <a:rPr lang="en-GB" sz="3300" b="1" dirty="0" err="1" smtClean="0">
                <a:solidFill>
                  <a:schemeClr val="dk1"/>
                </a:solidFill>
                <a:latin typeface="Times New Roman"/>
                <a:ea typeface="Times New Roman"/>
                <a:cs typeface="Times New Roman"/>
              </a:rPr>
              <a:t>Junaid</a:t>
            </a:r>
            <a:r>
              <a:rPr lang="en-GB" sz="3300" b="1" dirty="0" smtClean="0">
                <a:solidFill>
                  <a:schemeClr val="dk1"/>
                </a:solidFill>
                <a:latin typeface="Times New Roman"/>
                <a:ea typeface="Times New Roman"/>
                <a:cs typeface="Times New Roman"/>
              </a:rPr>
              <a:t> Shaikh</a:t>
            </a:r>
          </a:p>
          <a:p>
            <a:pPr algn="l"/>
            <a:r>
              <a:rPr lang="en-GB" sz="3300" b="1" dirty="0" smtClean="0">
                <a:solidFill>
                  <a:schemeClr val="dk1"/>
                </a:solidFill>
                <a:latin typeface="Times New Roman"/>
                <a:ea typeface="Times New Roman"/>
                <a:cs typeface="Times New Roman"/>
              </a:rPr>
              <a:t>Module: </a:t>
            </a:r>
            <a:r>
              <a:rPr lang="en-GB" sz="3400" b="1" dirty="0">
                <a:solidFill>
                  <a:schemeClr val="dk1"/>
                </a:solidFill>
                <a:latin typeface="Times New Roman"/>
                <a:ea typeface="Times New Roman"/>
                <a:cs typeface="Times New Roman"/>
              </a:rPr>
              <a:t>BMHP6030_BIRM</a:t>
            </a:r>
          </a:p>
          <a:p>
            <a:endParaRPr lang="en-GB" sz="3300" b="1" dirty="0">
              <a:solidFill>
                <a:schemeClr val="dk1"/>
              </a:solidFill>
              <a:latin typeface="Times New Roman"/>
              <a:ea typeface="Times New Roman"/>
              <a:cs typeface="Times New Roman"/>
            </a:endParaRPr>
          </a:p>
          <a:p>
            <a:pPr marL="0" lvl="0" indent="0" rtl="0">
              <a:spcBef>
                <a:spcPts val="0"/>
              </a:spcBef>
              <a:spcAft>
                <a:spcPts val="0"/>
              </a:spcAft>
              <a:buNone/>
            </a:pP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409575" y="445025"/>
            <a:ext cx="8520600" cy="572700"/>
          </a:xfrm>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0"/>
              </a:spcBef>
              <a:spcAft>
                <a:spcPts val="0"/>
              </a:spcAft>
              <a:buNone/>
            </a:pPr>
            <a:r>
              <a:rPr lang="en-GB" sz="2650" b="1">
                <a:latin typeface="Times New Roman"/>
                <a:ea typeface="Times New Roman"/>
                <a:cs typeface="Times New Roman"/>
                <a:sym typeface="Times New Roman"/>
              </a:rPr>
              <a:t>Health</a:t>
            </a:r>
            <a:endParaRPr sz="2650" b="1">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ct val="91667"/>
              <a:buFont typeface="Arial"/>
              <a:buNone/>
            </a:pP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68" name="Google Shape;68;p15"/>
          <p:cNvSpPr txBox="1">
            <a:spLocks noGrp="1"/>
          </p:cNvSpPr>
          <p:nvPr>
            <p:ph type="body" idx="1"/>
          </p:nvPr>
        </p:nvSpPr>
        <p:spPr>
          <a:xfrm>
            <a:off x="2779486" y="1291314"/>
            <a:ext cx="4608817" cy="3567000"/>
          </a:xfrm>
          <a:prstGeom prst="rect">
            <a:avLst/>
          </a:prstGeom>
        </p:spPr>
        <p:txBody>
          <a:bodyPr spcFirstLastPara="1" wrap="square" lIns="91425" tIns="91425" rIns="91425" bIns="91425" anchor="t" anchorCtr="0">
            <a:normAutofit/>
          </a:bodyPr>
          <a:lstStyle/>
          <a:p>
            <a:pPr marL="0" lvl="0" indent="0" algn="l" rtl="0">
              <a:lnSpc>
                <a:spcPct val="150000"/>
              </a:lnSpc>
              <a:spcBef>
                <a:spcPts val="0"/>
              </a:spcBef>
              <a:spcAft>
                <a:spcPts val="0"/>
              </a:spcAft>
              <a:buNone/>
            </a:pPr>
            <a:endParaRPr sz="1200" b="1" dirty="0">
              <a:solidFill>
                <a:schemeClr val="dk1"/>
              </a:solidFill>
              <a:latin typeface="Times New Roman"/>
              <a:ea typeface="Times New Roman"/>
              <a:cs typeface="Times New Roman"/>
              <a:sym typeface="Times New Roman"/>
            </a:endParaRPr>
          </a:p>
          <a:p>
            <a:pPr indent="-317500" algn="just">
              <a:lnSpc>
                <a:spcPct val="150000"/>
              </a:lnSpc>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According to </a:t>
            </a:r>
            <a:r>
              <a:rPr lang="en-GB" sz="1400" dirty="0" smtClean="0">
                <a:solidFill>
                  <a:schemeClr val="dk1"/>
                </a:solidFill>
                <a:latin typeface="Times New Roman"/>
                <a:ea typeface="Times New Roman"/>
                <a:cs typeface="Times New Roman"/>
                <a:sym typeface="Times New Roman"/>
              </a:rPr>
              <a:t>World Health Organisation </a:t>
            </a:r>
            <a:r>
              <a:rPr lang="en-US" sz="1400" dirty="0">
                <a:solidFill>
                  <a:schemeClr val="dk1"/>
                </a:solidFill>
                <a:latin typeface="Times New Roman"/>
                <a:ea typeface="Times New Roman"/>
                <a:cs typeface="Times New Roman"/>
              </a:rPr>
              <a:t>(1948</a:t>
            </a:r>
            <a:r>
              <a:rPr lang="en-US" sz="1400" dirty="0" smtClean="0">
                <a:solidFill>
                  <a:schemeClr val="dk1"/>
                </a:solidFill>
                <a:latin typeface="Times New Roman"/>
                <a:ea typeface="Times New Roman"/>
                <a:cs typeface="Times New Roman"/>
              </a:rPr>
              <a:t>)</a:t>
            </a:r>
            <a:r>
              <a:rPr lang="en-GB" sz="1400" dirty="0" smtClean="0">
                <a:solidFill>
                  <a:schemeClr val="dk1"/>
                </a:solidFill>
                <a:latin typeface="Times New Roman"/>
                <a:ea typeface="Times New Roman"/>
                <a:cs typeface="Times New Roman"/>
                <a:sym typeface="Times New Roman"/>
              </a:rPr>
              <a:t>, </a:t>
            </a:r>
            <a:r>
              <a:rPr lang="en-GB" sz="1400" dirty="0">
                <a:solidFill>
                  <a:schemeClr val="dk1"/>
                </a:solidFill>
                <a:latin typeface="Times New Roman"/>
                <a:ea typeface="Times New Roman"/>
                <a:cs typeface="Times New Roman"/>
                <a:sym typeface="Times New Roman"/>
              </a:rPr>
              <a:t>health is a state of complete physical, mental and social wellbeing and the absence of disease.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emphasis in this definition is on emotional and social as well as physical health (</a:t>
            </a:r>
            <a:r>
              <a:rPr lang="en-GB" sz="1400" dirty="0">
                <a:solidFill>
                  <a:srgbClr val="222222"/>
                </a:solidFill>
                <a:highlight>
                  <a:srgbClr val="FFFFFF"/>
                </a:highlight>
                <a:latin typeface="Times New Roman"/>
                <a:ea typeface="Times New Roman"/>
                <a:cs typeface="Times New Roman"/>
                <a:sym typeface="Times New Roman"/>
              </a:rPr>
              <a:t>Schramme,2023)</a:t>
            </a:r>
            <a:r>
              <a:rPr lang="en-GB" sz="1400" dirty="0">
                <a:solidFill>
                  <a:schemeClr val="dk1"/>
                </a:solidFill>
                <a:latin typeface="Times New Roman"/>
                <a:ea typeface="Times New Roman"/>
                <a:cs typeface="Times New Roman"/>
                <a:sym typeface="Times New Roman"/>
              </a:rPr>
              <a:t>.</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Physical health is considered to be the body's efficient operation and the absence of disease. </a:t>
            </a:r>
            <a:endParaRPr sz="1400" dirty="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endParaRPr sz="12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69" name="Google Shape;69;p15"/>
          <p:cNvPicPr preferRelativeResize="0"/>
          <p:nvPr/>
        </p:nvPicPr>
        <p:blipFill>
          <a:blip r:embed="rId3">
            <a:alphaModFix/>
          </a:blip>
          <a:stretch>
            <a:fillRect/>
          </a:stretch>
        </p:blipFill>
        <p:spPr>
          <a:xfrm>
            <a:off x="491525" y="1418000"/>
            <a:ext cx="2389561" cy="251095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9"/>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Theoretical Perspectives</a:t>
            </a:r>
            <a:endParaRPr sz="2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96" name="Google Shape;96;p19"/>
          <p:cNvSpPr txBox="1">
            <a:spLocks noGrp="1"/>
          </p:cNvSpPr>
          <p:nvPr>
            <p:ph type="body" idx="1"/>
          </p:nvPr>
        </p:nvSpPr>
        <p:spPr>
          <a:xfrm>
            <a:off x="311700" y="1124400"/>
            <a:ext cx="4594800" cy="33819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400" b="1" dirty="0">
                <a:solidFill>
                  <a:schemeClr val="dk1"/>
                </a:solidFill>
                <a:latin typeface="Times New Roman"/>
                <a:ea typeface="Times New Roman"/>
                <a:cs typeface="Times New Roman"/>
                <a:sym typeface="Times New Roman"/>
              </a:rPr>
              <a:t>Biopsychosocial Model</a:t>
            </a:r>
            <a:endParaRPr sz="1400" b="1"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smtClean="0">
                <a:solidFill>
                  <a:schemeClr val="dk1"/>
                </a:solidFill>
                <a:latin typeface="Times New Roman"/>
                <a:ea typeface="Times New Roman"/>
                <a:cs typeface="Times New Roman"/>
                <a:sym typeface="Times New Roman"/>
              </a:rPr>
              <a:t>According to George Engel's Biopsychosocial model, a health/illness event is influenced by the biological, psychological and social factors (</a:t>
            </a:r>
            <a:r>
              <a:rPr lang="en-GB" sz="1400" dirty="0" smtClean="0">
                <a:solidFill>
                  <a:srgbClr val="222222"/>
                </a:solidFill>
                <a:highlight>
                  <a:srgbClr val="FFFFFF"/>
                </a:highlight>
                <a:latin typeface="Times New Roman"/>
                <a:ea typeface="Times New Roman"/>
                <a:cs typeface="Times New Roman"/>
                <a:sym typeface="Times New Roman"/>
              </a:rPr>
              <a:t>ANJUGU, TAFIDA, MONDAY, 2025)</a:t>
            </a:r>
            <a:r>
              <a:rPr lang="en-GB" sz="1400" dirty="0" smtClean="0">
                <a:solidFill>
                  <a:schemeClr val="dk1"/>
                </a:solidFill>
                <a:latin typeface="Times New Roman"/>
                <a:ea typeface="Times New Roman"/>
                <a:cs typeface="Times New Roman"/>
                <a:sym typeface="Times New Roman"/>
              </a:rPr>
              <a:t>.</a:t>
            </a:r>
            <a:endParaRPr sz="1400" dirty="0" smtClean="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smtClean="0">
                <a:solidFill>
                  <a:schemeClr val="dk1"/>
                </a:solidFill>
                <a:latin typeface="Times New Roman"/>
                <a:ea typeface="Times New Roman"/>
                <a:cs typeface="Times New Roman"/>
                <a:sym typeface="Times New Roman"/>
              </a:rPr>
              <a:t>Biological factors are genetic makeup and physical sickness.</a:t>
            </a:r>
            <a:endParaRPr sz="1400" dirty="0" smtClean="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smtClean="0">
                <a:solidFill>
                  <a:schemeClr val="dk1"/>
                </a:solidFill>
                <a:latin typeface="Times New Roman"/>
                <a:ea typeface="Times New Roman"/>
                <a:cs typeface="Times New Roman"/>
                <a:sym typeface="Times New Roman"/>
              </a:rPr>
              <a:t>Psychological </a:t>
            </a:r>
            <a:r>
              <a:rPr lang="en-GB" sz="1400" dirty="0">
                <a:solidFill>
                  <a:schemeClr val="dk1"/>
                </a:solidFill>
                <a:latin typeface="Times New Roman"/>
                <a:ea typeface="Times New Roman"/>
                <a:cs typeface="Times New Roman"/>
                <a:sym typeface="Times New Roman"/>
              </a:rPr>
              <a:t>factors are emotions, stress and behaviour.</a:t>
            </a:r>
            <a:endParaRPr sz="1400" dirty="0">
              <a:solidFill>
                <a:schemeClr val="dk1"/>
              </a:solidFill>
              <a:latin typeface="Times New Roman"/>
              <a:ea typeface="Times New Roman"/>
              <a:cs typeface="Times New Roman"/>
              <a:sym typeface="Times New Roman"/>
            </a:endParaRPr>
          </a:p>
          <a:p>
            <a:pPr marL="0" lvl="0" indent="0" algn="just" rtl="0">
              <a:spcBef>
                <a:spcPts val="0"/>
              </a:spcBef>
              <a:spcAft>
                <a:spcPts val="1200"/>
              </a:spcAft>
              <a:buNone/>
            </a:pPr>
            <a:endParaRPr sz="1400" dirty="0"/>
          </a:p>
        </p:txBody>
      </p:sp>
      <p:pic>
        <p:nvPicPr>
          <p:cNvPr id="97" name="Google Shape;97;p19"/>
          <p:cNvPicPr preferRelativeResize="0"/>
          <p:nvPr/>
        </p:nvPicPr>
        <p:blipFill>
          <a:blip r:embed="rId3">
            <a:alphaModFix/>
          </a:blip>
          <a:stretch>
            <a:fillRect/>
          </a:stretch>
        </p:blipFill>
        <p:spPr>
          <a:xfrm>
            <a:off x="5058900" y="1678975"/>
            <a:ext cx="3932699" cy="26315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20"/>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Holistic Mode</a:t>
            </a:r>
            <a:endParaRPr sz="2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03" name="Google Shape;103;p20"/>
          <p:cNvSpPr txBox="1">
            <a:spLocks noGrp="1"/>
          </p:cNvSpPr>
          <p:nvPr>
            <p:ph type="body" idx="1"/>
          </p:nvPr>
        </p:nvSpPr>
        <p:spPr>
          <a:xfrm>
            <a:off x="-109214" y="1159732"/>
            <a:ext cx="7555043" cy="1668300"/>
          </a:xfrm>
          <a:prstGeom prst="rect">
            <a:avLst/>
          </a:prstGeom>
        </p:spPr>
        <p:txBody>
          <a:bodyPr spcFirstLastPara="1" wrap="square" lIns="91425" tIns="91425" rIns="91425" bIns="91425" anchor="t" anchorCtr="0">
            <a:normAutofit/>
          </a:bodyPr>
          <a:lstStyle/>
          <a:p>
            <a:pPr marL="457200" lvl="0" indent="-330200" algn="l"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Treatment is based on the Holistic Model, which places emphasis on care of the whole person, rather than the treatment of symptoms. </a:t>
            </a:r>
            <a:endParaRPr sz="1600" dirty="0">
              <a:solidFill>
                <a:schemeClr val="dk1"/>
              </a:solidFill>
              <a:latin typeface="Times New Roman"/>
              <a:ea typeface="Times New Roman"/>
              <a:cs typeface="Times New Roman"/>
              <a:sym typeface="Times New Roman"/>
            </a:endParaRPr>
          </a:p>
          <a:p>
            <a:pPr marL="457200" lvl="0" indent="-330200" algn="l"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It is conducive to patient-centred care, emotional support and social wellbeing. </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dirty="0"/>
          </a:p>
        </p:txBody>
      </p:sp>
      <p:pic>
        <p:nvPicPr>
          <p:cNvPr id="104" name="Google Shape;104;p20"/>
          <p:cNvPicPr preferRelativeResize="0"/>
          <p:nvPr/>
        </p:nvPicPr>
        <p:blipFill>
          <a:blip r:embed="rId3">
            <a:alphaModFix/>
          </a:blip>
          <a:stretch>
            <a:fillRect/>
          </a:stretch>
        </p:blipFill>
        <p:spPr>
          <a:xfrm>
            <a:off x="2209650" y="2375100"/>
            <a:ext cx="4501901" cy="23595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6"/>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Wellbeing</a:t>
            </a:r>
            <a:endParaRPr sz="2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75" name="Google Shape;75;p16"/>
          <p:cNvSpPr txBox="1">
            <a:spLocks noGrp="1"/>
          </p:cNvSpPr>
          <p:nvPr>
            <p:ph type="body" idx="1"/>
          </p:nvPr>
        </p:nvSpPr>
        <p:spPr>
          <a:xfrm>
            <a:off x="311700" y="1385375"/>
            <a:ext cx="4260300" cy="26208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Wellbeing is a broad concept that is associated with the quality of a person's life. </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It covers four aspects of wellbeing: physical, emotional, psychological and social. Wellbeing relates to a broader than just treating sickness and includes happiness, life satisfaction and connectedness to others (</a:t>
            </a:r>
            <a:r>
              <a:rPr lang="en-GB" sz="1400">
                <a:solidFill>
                  <a:srgbClr val="222222"/>
                </a:solidFill>
                <a:highlight>
                  <a:srgbClr val="FFFFFF"/>
                </a:highlight>
                <a:latin typeface="Times New Roman"/>
                <a:ea typeface="Times New Roman"/>
                <a:cs typeface="Times New Roman"/>
                <a:sym typeface="Times New Roman"/>
              </a:rPr>
              <a:t>Jiwattanasuk, Pannavoravat and Sirikanchana,  2022.</a:t>
            </a:r>
            <a:r>
              <a:rPr lang="en-GB" sz="1400">
                <a:solidFill>
                  <a:schemeClr val="dk1"/>
                </a:solidFill>
                <a:latin typeface="Times New Roman"/>
                <a:ea typeface="Times New Roman"/>
                <a:cs typeface="Times New Roman"/>
                <a:sym typeface="Times New Roman"/>
              </a:rPr>
              <a:t>).</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latin typeface="Times New Roman"/>
              <a:ea typeface="Times New Roman"/>
              <a:cs typeface="Times New Roman"/>
              <a:sym typeface="Times New Roman"/>
            </a:endParaRPr>
          </a:p>
        </p:txBody>
      </p:sp>
      <p:pic>
        <p:nvPicPr>
          <p:cNvPr id="76" name="Google Shape;76;p16"/>
          <p:cNvPicPr preferRelativeResize="0"/>
          <p:nvPr/>
        </p:nvPicPr>
        <p:blipFill>
          <a:blip r:embed="rId3">
            <a:alphaModFix/>
          </a:blip>
          <a:stretch>
            <a:fillRect/>
          </a:stretch>
        </p:blipFill>
        <p:spPr>
          <a:xfrm>
            <a:off x="5113050" y="1544600"/>
            <a:ext cx="3642852" cy="235909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7"/>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Sustainable Development</a:t>
            </a:r>
            <a:endParaRPr sz="2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82" name="Google Shape;82;p17"/>
          <p:cNvSpPr txBox="1">
            <a:spLocks noGrp="1"/>
          </p:cNvSpPr>
          <p:nvPr>
            <p:ph type="body" idx="1"/>
          </p:nvPr>
        </p:nvSpPr>
        <p:spPr>
          <a:xfrm>
            <a:off x="2772229" y="1170125"/>
            <a:ext cx="4567200" cy="33492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Sustainable development is development that satisfies the needs of the present without prejudicing the ability of the future generations to meet their own needs (</a:t>
            </a:r>
            <a:r>
              <a:rPr lang="en-GB" sz="1400" dirty="0" err="1">
                <a:solidFill>
                  <a:srgbClr val="222222"/>
                </a:solidFill>
                <a:highlight>
                  <a:srgbClr val="FFFFFF"/>
                </a:highlight>
                <a:latin typeface="Times New Roman"/>
                <a:ea typeface="Times New Roman"/>
                <a:cs typeface="Times New Roman"/>
                <a:sym typeface="Times New Roman"/>
              </a:rPr>
              <a:t>Emina</a:t>
            </a:r>
            <a:r>
              <a:rPr lang="en-GB" sz="1400" dirty="0">
                <a:solidFill>
                  <a:srgbClr val="222222"/>
                </a:solidFill>
                <a:highlight>
                  <a:srgbClr val="FFFFFF"/>
                </a:highlight>
                <a:latin typeface="Times New Roman"/>
                <a:ea typeface="Times New Roman"/>
                <a:cs typeface="Times New Roman"/>
                <a:sym typeface="Times New Roman"/>
              </a:rPr>
              <a:t>, 2021</a:t>
            </a:r>
            <a:r>
              <a:rPr lang="en-GB"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457200" lvl="0" indent="0" algn="just" rtl="0">
              <a:lnSpc>
                <a:spcPct val="150000"/>
              </a:lnSpc>
              <a:spcBef>
                <a:spcPts val="0"/>
              </a:spcBef>
              <a:spcAft>
                <a:spcPts val="0"/>
              </a:spcAft>
              <a:buNone/>
            </a:pP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Sustainability in health care means maintaining effective health care systems without unduly burdening environmental, economic and social systems.</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dirty="0">
              <a:latin typeface="Times New Roman"/>
              <a:ea typeface="Times New Roman"/>
              <a:cs typeface="Times New Roman"/>
              <a:sym typeface="Times New Roman"/>
            </a:endParaRPr>
          </a:p>
        </p:txBody>
      </p:sp>
      <p:pic>
        <p:nvPicPr>
          <p:cNvPr id="83" name="Google Shape;83;p17"/>
          <p:cNvPicPr preferRelativeResize="0"/>
          <p:nvPr/>
        </p:nvPicPr>
        <p:blipFill>
          <a:blip r:embed="rId3">
            <a:alphaModFix/>
          </a:blip>
          <a:stretch>
            <a:fillRect/>
          </a:stretch>
        </p:blipFill>
        <p:spPr>
          <a:xfrm>
            <a:off x="437150" y="1170125"/>
            <a:ext cx="2335079" cy="30643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dirty="0" smtClean="0">
                <a:latin typeface="Times New Roman"/>
                <a:ea typeface="Times New Roman"/>
                <a:cs typeface="Times New Roman"/>
                <a:sym typeface="Times New Roman"/>
              </a:rPr>
              <a:t>Impact on Health and Social Care Services</a:t>
            </a:r>
            <a:endParaRPr sz="24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61" name="Google Shape;61;p14"/>
          <p:cNvSpPr txBox="1">
            <a:spLocks noGrp="1"/>
          </p:cNvSpPr>
          <p:nvPr>
            <p:ph type="body" idx="1"/>
          </p:nvPr>
        </p:nvSpPr>
        <p:spPr>
          <a:xfrm>
            <a:off x="311700" y="1152475"/>
            <a:ext cx="4833900" cy="38106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Today health, wellbeing and sustainable development are an important part of health and social care services.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In today's health care systems, there is a shift from focusing on curing disease to improving quality of life through the prevention of disease, health promotion and sustainable practice (</a:t>
            </a:r>
            <a:r>
              <a:rPr lang="en-GB" sz="1400" dirty="0">
                <a:solidFill>
                  <a:srgbClr val="222222"/>
                </a:solidFill>
                <a:highlight>
                  <a:srgbClr val="FFFFFF"/>
                </a:highlight>
                <a:latin typeface="Times New Roman"/>
                <a:ea typeface="Times New Roman"/>
                <a:cs typeface="Times New Roman"/>
                <a:sym typeface="Times New Roman"/>
              </a:rPr>
              <a:t>Hales and </a:t>
            </a:r>
            <a:r>
              <a:rPr lang="en-GB" sz="1400" dirty="0" err="1">
                <a:solidFill>
                  <a:srgbClr val="222222"/>
                </a:solidFill>
                <a:highlight>
                  <a:srgbClr val="FFFFFF"/>
                </a:highlight>
                <a:latin typeface="Times New Roman"/>
                <a:ea typeface="Times New Roman"/>
                <a:cs typeface="Times New Roman"/>
                <a:sym typeface="Times New Roman"/>
              </a:rPr>
              <a:t>Birdthistle</a:t>
            </a:r>
            <a:r>
              <a:rPr lang="en-GB" sz="1400" dirty="0">
                <a:solidFill>
                  <a:srgbClr val="222222"/>
                </a:solidFill>
                <a:highlight>
                  <a:srgbClr val="FFFFFF"/>
                </a:highlight>
                <a:latin typeface="Times New Roman"/>
                <a:ea typeface="Times New Roman"/>
                <a:cs typeface="Times New Roman"/>
                <a:sym typeface="Times New Roman"/>
              </a:rPr>
              <a:t>, 2023)</a:t>
            </a:r>
            <a:r>
              <a:rPr lang="en-GB"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At the global level, World Health Organization and the United Nations have been a leading factor in the promotion of sustainable healthcare, the Sustainable Development Goals (SDGs), in particular SDG 3, healthy lives and promoting wellbeing for all.</a:t>
            </a:r>
            <a:endParaRPr sz="1400" dirty="0">
              <a:solidFill>
                <a:schemeClr val="dk1"/>
              </a:solidFill>
              <a:latin typeface="Times New Roman"/>
              <a:ea typeface="Times New Roman"/>
              <a:cs typeface="Times New Roman"/>
              <a:sym typeface="Times New Roman"/>
            </a:endParaRPr>
          </a:p>
          <a:p>
            <a:pPr marL="0" lvl="0" indent="0" algn="just" rtl="0">
              <a:spcBef>
                <a:spcPts val="0"/>
              </a:spcBef>
              <a:spcAft>
                <a:spcPts val="1200"/>
              </a:spcAft>
              <a:buNone/>
            </a:pPr>
            <a:endParaRPr sz="1400" dirty="0"/>
          </a:p>
        </p:txBody>
      </p:sp>
      <p:pic>
        <p:nvPicPr>
          <p:cNvPr id="62" name="Google Shape;62;p14"/>
          <p:cNvPicPr preferRelativeResize="0"/>
          <p:nvPr/>
        </p:nvPicPr>
        <p:blipFill>
          <a:blip r:embed="rId3">
            <a:alphaModFix/>
          </a:blip>
          <a:stretch>
            <a:fillRect/>
          </a:stretch>
        </p:blipFill>
        <p:spPr>
          <a:xfrm>
            <a:off x="5504525" y="1385375"/>
            <a:ext cx="3207901" cy="32622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Addressing Health and Wellbeing Approaches</a:t>
            </a:r>
            <a:endParaRPr sz="2400">
              <a:latin typeface="Times New Roman"/>
              <a:ea typeface="Times New Roman"/>
              <a:cs typeface="Times New Roman"/>
              <a:sym typeface="Times New Roman"/>
            </a:endParaRPr>
          </a:p>
        </p:txBody>
      </p:sp>
      <p:sp>
        <p:nvSpPr>
          <p:cNvPr id="89" name="Google Shape;89;p18"/>
          <p:cNvSpPr txBox="1">
            <a:spLocks noGrp="1"/>
          </p:cNvSpPr>
          <p:nvPr>
            <p:ph type="body" idx="1"/>
          </p:nvPr>
        </p:nvSpPr>
        <p:spPr>
          <a:xfrm>
            <a:off x="311700" y="1152475"/>
            <a:ext cx="6938186" cy="1820400"/>
          </a:xfrm>
          <a:prstGeom prst="rect">
            <a:avLst/>
          </a:prstGeom>
        </p:spPr>
        <p:txBody>
          <a:bodyPr spcFirstLastPara="1" wrap="square" lIns="91425" tIns="91425" rIns="91425" bIns="91425" anchor="t" anchorCtr="0">
            <a:normAutofit/>
          </a:bodyPr>
          <a:lstStyle/>
          <a:p>
            <a:pPr marL="0" lvl="0" indent="0" algn="l" rtl="0">
              <a:lnSpc>
                <a:spcPct val="150000"/>
              </a:lnSpc>
              <a:spcBef>
                <a:spcPts val="0"/>
              </a:spcBef>
              <a:spcAft>
                <a:spcPts val="0"/>
              </a:spcAft>
              <a:buClr>
                <a:schemeClr val="dk1"/>
              </a:buClr>
              <a:buSzPts val="1100"/>
              <a:buFont typeface="Arial"/>
              <a:buNone/>
            </a:pPr>
            <a:r>
              <a:rPr lang="en-GB" sz="1400" dirty="0">
                <a:solidFill>
                  <a:schemeClr val="dk1"/>
                </a:solidFill>
                <a:latin typeface="Times New Roman"/>
                <a:ea typeface="Times New Roman"/>
                <a:cs typeface="Times New Roman"/>
                <a:sym typeface="Times New Roman"/>
              </a:rPr>
              <a:t>In health and wellbeing-integrated health systems, whole-person and preventative care practices are becoming more common (</a:t>
            </a:r>
            <a:r>
              <a:rPr lang="en-GB" sz="1400" dirty="0" err="1">
                <a:solidFill>
                  <a:srgbClr val="222222"/>
                </a:solidFill>
                <a:highlight>
                  <a:srgbClr val="FFFFFF"/>
                </a:highlight>
                <a:latin typeface="Times New Roman"/>
                <a:ea typeface="Times New Roman"/>
                <a:cs typeface="Times New Roman"/>
                <a:sym typeface="Times New Roman"/>
              </a:rPr>
              <a:t>Tarifi</a:t>
            </a:r>
            <a:r>
              <a:rPr lang="en-GB" sz="1400" dirty="0">
                <a:solidFill>
                  <a:srgbClr val="222222"/>
                </a:solidFill>
                <a:highlight>
                  <a:srgbClr val="FFFFFF"/>
                </a:highlight>
                <a:latin typeface="Times New Roman"/>
                <a:ea typeface="Times New Roman"/>
                <a:cs typeface="Times New Roman"/>
                <a:sym typeface="Times New Roman"/>
              </a:rPr>
              <a:t>, 2023)</a:t>
            </a:r>
            <a:r>
              <a:rPr lang="en-GB"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400" dirty="0">
                <a:solidFill>
                  <a:schemeClr val="dk1"/>
                </a:solidFill>
                <a:latin typeface="Times New Roman"/>
                <a:ea typeface="Times New Roman"/>
                <a:cs typeface="Times New Roman"/>
                <a:sym typeface="Times New Roman"/>
              </a:rPr>
              <a:t>It is not just a matter of treating symptoms or disease these days, but the whole person.</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dirty="0">
              <a:latin typeface="Times New Roman"/>
              <a:ea typeface="Times New Roman"/>
              <a:cs typeface="Times New Roman"/>
              <a:sym typeface="Times New Roman"/>
            </a:endParaRPr>
          </a:p>
        </p:txBody>
      </p:sp>
      <p:pic>
        <p:nvPicPr>
          <p:cNvPr id="90" name="Google Shape;90;p18"/>
          <p:cNvPicPr preferRelativeResize="0"/>
          <p:nvPr/>
        </p:nvPicPr>
        <p:blipFill>
          <a:blip r:embed="rId3">
            <a:alphaModFix/>
          </a:blip>
          <a:stretch>
            <a:fillRect/>
          </a:stretch>
        </p:blipFill>
        <p:spPr>
          <a:xfrm>
            <a:off x="2533850" y="2516300"/>
            <a:ext cx="3655751" cy="214220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Google Shape;109;p21"/>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Policy and Governance</a:t>
            </a:r>
            <a:endParaRPr sz="2400" b="1">
              <a:latin typeface="Times New Roman"/>
              <a:ea typeface="Times New Roman"/>
              <a:cs typeface="Times New Roman"/>
              <a:sym typeface="Times New Roman"/>
            </a:endParaRPr>
          </a:p>
          <a:p>
            <a:pPr marL="0" lvl="0" indent="0" algn="l" rtl="0">
              <a:spcBef>
                <a:spcPts val="0"/>
              </a:spcBef>
              <a:spcAft>
                <a:spcPts val="0"/>
              </a:spcAft>
              <a:buNone/>
            </a:pPr>
            <a:endParaRPr sz="2400"/>
          </a:p>
        </p:txBody>
      </p:sp>
      <p:sp>
        <p:nvSpPr>
          <p:cNvPr id="110" name="Google Shape;110;p21"/>
          <p:cNvSpPr txBox="1">
            <a:spLocks noGrp="1"/>
          </p:cNvSpPr>
          <p:nvPr>
            <p:ph type="body" idx="1"/>
          </p:nvPr>
        </p:nvSpPr>
        <p:spPr>
          <a:xfrm>
            <a:off x="311700" y="1017725"/>
            <a:ext cx="5584200" cy="4238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UK government and the National Health Service (NHS) have policies which promote the idea of holistic health care and preventative measures (</a:t>
            </a:r>
            <a:r>
              <a:rPr lang="en-GB" sz="1200">
                <a:solidFill>
                  <a:srgbClr val="222222"/>
                </a:solidFill>
                <a:highlight>
                  <a:srgbClr val="FFFFFF"/>
                </a:highlight>
                <a:latin typeface="Times New Roman"/>
                <a:ea typeface="Times New Roman"/>
                <a:cs typeface="Times New Roman"/>
                <a:sym typeface="Times New Roman"/>
              </a:rPr>
              <a:t>Aizaz, Khattak and Toru, 2023</a:t>
            </a:r>
            <a:r>
              <a:rPr lang="en-GB" sz="1200">
                <a:solidFill>
                  <a:schemeClr val="dk1"/>
                </a:solidFill>
                <a:latin typeface="Times New Roman"/>
                <a:ea typeface="Times New Roman"/>
                <a:cs typeface="Times New Roman"/>
                <a:sym typeface="Times New Roman"/>
              </a:rPr>
              <a:t>).</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NHS Long Term Plan</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NHS Long Term Plan considers the following to be its priorities: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Preventative healthcare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Mental health services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Digital healthcare</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Reducing health inequalities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Community-based care</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b="1">
                <a:solidFill>
                  <a:schemeClr val="dk1"/>
                </a:solidFill>
                <a:latin typeface="Times New Roman"/>
                <a:ea typeface="Times New Roman"/>
                <a:cs typeface="Times New Roman"/>
                <a:sym typeface="Times New Roman"/>
              </a:rPr>
              <a:t>Mental Health Policies</a:t>
            </a:r>
            <a:endParaRPr sz="1200" b="1">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GB" sz="1200">
                <a:solidFill>
                  <a:schemeClr val="dk1"/>
                </a:solidFill>
                <a:latin typeface="Times New Roman"/>
                <a:ea typeface="Times New Roman"/>
                <a:cs typeface="Times New Roman"/>
                <a:sym typeface="Times New Roman"/>
              </a:rPr>
              <a:t>The British government has invested more in mental health awareness campaigns and in services for mental health. The intent of policies is to increase access to care and decrease the stigma.</a:t>
            </a:r>
            <a:endParaRPr sz="12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a:p>
        </p:txBody>
      </p:sp>
      <p:pic>
        <p:nvPicPr>
          <p:cNvPr id="111" name="Google Shape;111;p21"/>
          <p:cNvPicPr preferRelativeResize="0"/>
          <p:nvPr/>
        </p:nvPicPr>
        <p:blipFill>
          <a:blip r:embed="rId3">
            <a:alphaModFix/>
          </a:blip>
          <a:stretch>
            <a:fillRect/>
          </a:stretch>
        </p:blipFill>
        <p:spPr>
          <a:xfrm>
            <a:off x="6287475" y="1222250"/>
            <a:ext cx="2457549" cy="32187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22"/>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Challenges</a:t>
            </a:r>
            <a:endParaRPr sz="2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17" name="Google Shape;117;p22"/>
          <p:cNvSpPr txBox="1">
            <a:spLocks noGrp="1"/>
          </p:cNvSpPr>
          <p:nvPr>
            <p:ph type="body" idx="1"/>
          </p:nvPr>
        </p:nvSpPr>
        <p:spPr>
          <a:xfrm>
            <a:off x="311700" y="1152475"/>
            <a:ext cx="4260300" cy="3158100"/>
          </a:xfrm>
          <a:prstGeom prst="rect">
            <a:avLst/>
          </a:prstGeom>
        </p:spPr>
        <p:txBody>
          <a:bodyPr spcFirstLastPara="1" wrap="square" lIns="91425" tIns="91425" rIns="91425" bIns="91425" anchor="t" anchorCtr="0">
            <a:normAutofit/>
          </a:bodyPr>
          <a:lstStyle/>
          <a:p>
            <a:pPr marL="0" lvl="0" indent="0" algn="l" rtl="0">
              <a:lnSpc>
                <a:spcPct val="150000"/>
              </a:lnSpc>
              <a:spcBef>
                <a:spcPts val="0"/>
              </a:spcBef>
              <a:spcAft>
                <a:spcPts val="0"/>
              </a:spcAft>
              <a:buClr>
                <a:schemeClr val="dk1"/>
              </a:buClr>
              <a:buSzPts val="1100"/>
              <a:buFont typeface="Arial"/>
              <a:buNone/>
            </a:pPr>
            <a:r>
              <a:rPr lang="en-GB" sz="1400">
                <a:solidFill>
                  <a:schemeClr val="dk1"/>
                </a:solidFill>
                <a:latin typeface="Times New Roman"/>
                <a:ea typeface="Times New Roman"/>
                <a:cs typeface="Times New Roman"/>
                <a:sym typeface="Times New Roman"/>
              </a:rPr>
              <a:t>While improvements have been achieved, there are a number of challenges in the health care systems:</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Limited funding</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Staff shortages</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Increasing patient demand</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Regulatory pressures</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Inaccessibility of services</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p>
        </p:txBody>
      </p:sp>
      <p:pic>
        <p:nvPicPr>
          <p:cNvPr id="118" name="Google Shape;118;p22"/>
          <p:cNvPicPr preferRelativeResize="0"/>
          <p:nvPr/>
        </p:nvPicPr>
        <p:blipFill>
          <a:blip r:embed="rId3">
            <a:alphaModFix/>
          </a:blip>
          <a:stretch>
            <a:fillRect/>
          </a:stretch>
        </p:blipFill>
        <p:spPr>
          <a:xfrm>
            <a:off x="4724400" y="1472375"/>
            <a:ext cx="4267201" cy="22183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23"/>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Public Health Initiatives</a:t>
            </a:r>
            <a:endParaRPr sz="2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24" name="Google Shape;124;p23"/>
          <p:cNvSpPr txBox="1">
            <a:spLocks noGrp="1"/>
          </p:cNvSpPr>
          <p:nvPr>
            <p:ph type="body" idx="1"/>
          </p:nvPr>
        </p:nvSpPr>
        <p:spPr>
          <a:xfrm>
            <a:off x="3084287" y="1152475"/>
            <a:ext cx="4180114" cy="3408300"/>
          </a:xfrm>
          <a:prstGeom prst="rect">
            <a:avLst/>
          </a:prstGeom>
        </p:spPr>
        <p:txBody>
          <a:bodyPr spcFirstLastPara="1" wrap="square" lIns="91425" tIns="91425" rIns="91425" bIns="91425" anchor="t" anchorCtr="0">
            <a:normAutofit/>
          </a:bodyPr>
          <a:lstStyle/>
          <a:p>
            <a:pPr marL="0" lvl="0" indent="0" algn="l" rtl="0">
              <a:lnSpc>
                <a:spcPct val="150000"/>
              </a:lnSpc>
              <a:spcBef>
                <a:spcPts val="0"/>
              </a:spcBef>
              <a:spcAft>
                <a:spcPts val="0"/>
              </a:spcAft>
              <a:buClr>
                <a:schemeClr val="dk1"/>
              </a:buClr>
              <a:buSzPts val="1100"/>
              <a:buFont typeface="Arial"/>
              <a:buNone/>
            </a:pPr>
            <a:r>
              <a:rPr lang="en-GB" sz="1400" dirty="0">
                <a:solidFill>
                  <a:schemeClr val="dk1"/>
                </a:solidFill>
                <a:latin typeface="Times New Roman"/>
                <a:ea typeface="Times New Roman"/>
                <a:cs typeface="Times New Roman"/>
                <a:sym typeface="Times New Roman"/>
              </a:rPr>
              <a:t>Public health education campaigns promote a healthy lifestyle and environments to improve the health of the population.</a:t>
            </a:r>
            <a:endParaRPr sz="1400" dirty="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400" b="1" i="1" dirty="0">
                <a:solidFill>
                  <a:schemeClr val="dk1"/>
                </a:solidFill>
                <a:latin typeface="Times New Roman"/>
                <a:ea typeface="Times New Roman"/>
                <a:cs typeface="Times New Roman"/>
                <a:sym typeface="Times New Roman"/>
              </a:rPr>
              <a:t>Change: Life </a:t>
            </a:r>
            <a:r>
              <a:rPr lang="en-GB" sz="1400" b="1" i="1" dirty="0" smtClean="0">
                <a:solidFill>
                  <a:schemeClr val="dk1"/>
                </a:solidFill>
                <a:latin typeface="Times New Roman"/>
                <a:ea typeface="Times New Roman"/>
                <a:cs typeface="Times New Roman"/>
                <a:sym typeface="Times New Roman"/>
              </a:rPr>
              <a:t>Campaign/Better Health</a:t>
            </a:r>
            <a:endParaRPr sz="1400" b="1" i="1" dirty="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Change Life promotes healthy eating, physical activity and sugar reduction within families and children. </a:t>
            </a:r>
            <a:endParaRPr sz="1400" dirty="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The Campaign's goal is to cut obesity and to have a positive impact on long-term health.</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125" name="Google Shape;125;p23"/>
          <p:cNvPicPr preferRelativeResize="0"/>
          <p:nvPr/>
        </p:nvPicPr>
        <p:blipFill>
          <a:blip r:embed="rId3">
            <a:alphaModFix/>
          </a:blip>
          <a:stretch>
            <a:fillRect/>
          </a:stretch>
        </p:blipFill>
        <p:spPr>
          <a:xfrm>
            <a:off x="0" y="1254875"/>
            <a:ext cx="3137600" cy="27076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lnSpc>
                <a:spcPct val="150000"/>
              </a:lnSpc>
              <a:spcBef>
                <a:spcPts val="0"/>
              </a:spcBef>
              <a:spcAft>
                <a:spcPts val="0"/>
              </a:spcAft>
              <a:buClr>
                <a:schemeClr val="dk1"/>
              </a:buClr>
              <a:buSzPct val="91667"/>
              <a:buFont typeface="Arial"/>
              <a:buNone/>
            </a:pPr>
            <a:r>
              <a:rPr lang="en-GB" sz="1200" b="1">
                <a:latin typeface="Times New Roman"/>
                <a:ea typeface="Times New Roman"/>
                <a:cs typeface="Times New Roman"/>
                <a:sym typeface="Times New Roman"/>
              </a:rPr>
              <a:t> </a:t>
            </a:r>
            <a:r>
              <a:rPr lang="en-GB" sz="2650" b="1">
                <a:latin typeface="Times New Roman"/>
                <a:ea typeface="Times New Roman"/>
                <a:cs typeface="Times New Roman"/>
                <a:sym typeface="Times New Roman"/>
              </a:rPr>
              <a:t>Healthcare Disparities</a:t>
            </a:r>
            <a:endParaRPr sz="2650" b="1">
              <a:latin typeface="Times New Roman"/>
              <a:ea typeface="Times New Roman"/>
              <a:cs typeface="Times New Roman"/>
              <a:sym typeface="Times New Roman"/>
            </a:endParaRPr>
          </a:p>
          <a:p>
            <a:pPr marL="0" lvl="0" indent="0" algn="l" rtl="0">
              <a:spcBef>
                <a:spcPts val="0"/>
              </a:spcBef>
              <a:spcAft>
                <a:spcPts val="0"/>
              </a:spcAft>
              <a:buNone/>
            </a:pPr>
            <a:endParaRPr sz="2650"/>
          </a:p>
        </p:txBody>
      </p:sp>
      <p:sp>
        <p:nvSpPr>
          <p:cNvPr id="131" name="Google Shape;131;p24"/>
          <p:cNvSpPr txBox="1">
            <a:spLocks noGrp="1"/>
          </p:cNvSpPr>
          <p:nvPr>
            <p:ph type="body" idx="1"/>
          </p:nvPr>
        </p:nvSpPr>
        <p:spPr>
          <a:xfrm>
            <a:off x="3205957" y="1447029"/>
            <a:ext cx="4654200" cy="3099300"/>
          </a:xfrm>
          <a:prstGeom prst="rect">
            <a:avLst/>
          </a:prstGeom>
        </p:spPr>
        <p:txBody>
          <a:bodyPr spcFirstLastPara="1" wrap="square" lIns="91425" tIns="91425" rIns="91425" bIns="91425" anchor="t" anchorCtr="0">
            <a:normAutofit/>
          </a:bodyPr>
          <a:lstStyle/>
          <a:p>
            <a:pPr marL="0" lvl="0" indent="0" algn="l" rtl="0">
              <a:lnSpc>
                <a:spcPct val="150000"/>
              </a:lnSpc>
              <a:spcBef>
                <a:spcPts val="0"/>
              </a:spcBef>
              <a:spcAft>
                <a:spcPts val="0"/>
              </a:spcAft>
              <a:buClr>
                <a:schemeClr val="dk1"/>
              </a:buClr>
              <a:buSzPts val="1100"/>
              <a:buFont typeface="Arial"/>
              <a:buNone/>
            </a:pPr>
            <a:r>
              <a:rPr lang="en-GB" sz="1400" dirty="0">
                <a:solidFill>
                  <a:schemeClr val="dk1"/>
                </a:solidFill>
                <a:latin typeface="Times New Roman"/>
                <a:ea typeface="Times New Roman"/>
                <a:cs typeface="Times New Roman"/>
                <a:sym typeface="Times New Roman"/>
              </a:rPr>
              <a:t>Those who live in deprived areas may suffer from:</a:t>
            </a:r>
            <a:endParaRPr sz="1400" dirty="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Increased prevalence of long-term diseases</a:t>
            </a:r>
            <a:endParaRPr sz="1400" dirty="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Lower life expectancy</a:t>
            </a:r>
            <a:endParaRPr sz="1400" dirty="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Poor mental health</a:t>
            </a:r>
            <a:endParaRPr sz="1400" dirty="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dirty="0">
                <a:solidFill>
                  <a:schemeClr val="dk1"/>
                </a:solidFill>
                <a:latin typeface="Times New Roman"/>
                <a:ea typeface="Times New Roman"/>
                <a:cs typeface="Times New Roman"/>
                <a:sym typeface="Times New Roman"/>
              </a:rPr>
              <a:t>Access to less health care services</a:t>
            </a:r>
            <a:r>
              <a:rPr lang="en-GB" sz="1400" dirty="0" smtClean="0">
                <a:solidFill>
                  <a:schemeClr val="dk1"/>
                </a:solidFill>
                <a:latin typeface="Times New Roman"/>
                <a:ea typeface="Times New Roman"/>
                <a:cs typeface="Times New Roman"/>
                <a:sym typeface="Times New Roman"/>
              </a:rPr>
              <a:t>. Limited </a:t>
            </a:r>
            <a:r>
              <a:rPr lang="en-GB" sz="1400" dirty="0">
                <a:solidFill>
                  <a:schemeClr val="dk1"/>
                </a:solidFill>
                <a:latin typeface="Times New Roman"/>
                <a:ea typeface="Times New Roman"/>
                <a:cs typeface="Times New Roman"/>
                <a:sym typeface="Times New Roman"/>
              </a:rPr>
              <a:t>access to health care services.</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dirty="0"/>
          </a:p>
        </p:txBody>
      </p:sp>
      <p:pic>
        <p:nvPicPr>
          <p:cNvPr id="132" name="Google Shape;132;p24"/>
          <p:cNvPicPr preferRelativeResize="0"/>
          <p:nvPr/>
        </p:nvPicPr>
        <p:blipFill>
          <a:blip r:embed="rId3">
            <a:alphaModFix/>
          </a:blip>
          <a:stretch>
            <a:fillRect/>
          </a:stretch>
        </p:blipFill>
        <p:spPr>
          <a:xfrm>
            <a:off x="382775" y="1613725"/>
            <a:ext cx="2766825" cy="2446701"/>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5"/>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a:latin typeface="Times New Roman"/>
                <a:ea typeface="Times New Roman"/>
                <a:cs typeface="Times New Roman"/>
                <a:sym typeface="Times New Roman"/>
              </a:rPr>
              <a:t>Reducing Inequalities</a:t>
            </a:r>
            <a:endParaRPr sz="24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38" name="Google Shape;138;p25"/>
          <p:cNvSpPr txBox="1">
            <a:spLocks noGrp="1"/>
          </p:cNvSpPr>
          <p:nvPr>
            <p:ph type="body" idx="1"/>
          </p:nvPr>
        </p:nvSpPr>
        <p:spPr>
          <a:xfrm>
            <a:off x="311700" y="1152475"/>
            <a:ext cx="5606100" cy="2788500"/>
          </a:xfrm>
          <a:prstGeom prst="rect">
            <a:avLst/>
          </a:prstGeom>
        </p:spPr>
        <p:txBody>
          <a:bodyPr spcFirstLastPara="1" wrap="square" lIns="91425" tIns="91425" rIns="91425" bIns="91425" anchor="t" anchorCtr="0">
            <a:normAutofit/>
          </a:bodyPr>
          <a:lstStyle/>
          <a:p>
            <a:pPr marL="0" lvl="0" indent="0" algn="l" rtl="0">
              <a:lnSpc>
                <a:spcPct val="150000"/>
              </a:lnSpc>
              <a:spcBef>
                <a:spcPts val="0"/>
              </a:spcBef>
              <a:spcAft>
                <a:spcPts val="0"/>
              </a:spcAft>
              <a:buClr>
                <a:schemeClr val="dk1"/>
              </a:buClr>
              <a:buSzPts val="1100"/>
              <a:buFont typeface="Arial"/>
              <a:buNone/>
            </a:pPr>
            <a:r>
              <a:rPr lang="en-GB" sz="1400">
                <a:solidFill>
                  <a:schemeClr val="dk1"/>
                </a:solidFill>
                <a:latin typeface="Times New Roman"/>
                <a:ea typeface="Times New Roman"/>
                <a:cs typeface="Times New Roman"/>
                <a:sym typeface="Times New Roman"/>
              </a:rPr>
              <a:t>The National Health service provides equal access to the health service to all based on need r</a:t>
            </a:r>
            <a:r>
              <a:rPr lang="en-GB" sz="1200">
                <a:solidFill>
                  <a:schemeClr val="dk1"/>
                </a:solidFill>
                <a:latin typeface="Times New Roman"/>
                <a:ea typeface="Times New Roman"/>
                <a:cs typeface="Times New Roman"/>
                <a:sym typeface="Times New Roman"/>
              </a:rPr>
              <a:t>ather than ability to pay (</a:t>
            </a:r>
            <a:r>
              <a:rPr lang="en-GB" sz="1200">
                <a:solidFill>
                  <a:srgbClr val="222222"/>
                </a:solidFill>
                <a:highlight>
                  <a:srgbClr val="FFFFFF"/>
                </a:highlight>
                <a:latin typeface="Times New Roman"/>
                <a:ea typeface="Times New Roman"/>
                <a:cs typeface="Times New Roman"/>
                <a:sym typeface="Times New Roman"/>
              </a:rPr>
              <a:t>Hanson et al., 2022</a:t>
            </a:r>
            <a:r>
              <a:rPr lang="en-GB" sz="1200">
                <a:solidFill>
                  <a:schemeClr val="dk1"/>
                </a:solidFill>
                <a:latin typeface="Times New Roman"/>
                <a:ea typeface="Times New Roman"/>
                <a:cs typeface="Times New Roman"/>
                <a:sym typeface="Times New Roman"/>
              </a:rPr>
              <a:t>). Additional initiatives include:</a:t>
            </a:r>
            <a:endParaRPr sz="12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Free vaccination programmes</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There are Mental health support services available.</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Community outreach programmes</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Social prescribing</a:t>
            </a:r>
            <a:endParaRPr sz="1400">
              <a:solidFill>
                <a:schemeClr val="dk1"/>
              </a:solidFill>
              <a:latin typeface="Times New Roman"/>
              <a:ea typeface="Times New Roman"/>
              <a:cs typeface="Times New Roman"/>
              <a:sym typeface="Times New Roman"/>
            </a:endParaRPr>
          </a:p>
          <a:p>
            <a:pPr marL="457200" lvl="0" indent="-317500" algn="l" rtl="0">
              <a:lnSpc>
                <a:spcPct val="150000"/>
              </a:lnSpc>
              <a:spcBef>
                <a:spcPts val="0"/>
              </a:spcBef>
              <a:spcAft>
                <a:spcPts val="0"/>
              </a:spcAft>
              <a:buClr>
                <a:schemeClr val="dk1"/>
              </a:buClr>
              <a:buSzPts val="1400"/>
              <a:buFont typeface="Times New Roman"/>
              <a:buChar char="●"/>
            </a:pPr>
            <a:r>
              <a:rPr lang="en-GB" sz="1400">
                <a:solidFill>
                  <a:schemeClr val="dk1"/>
                </a:solidFill>
                <a:latin typeface="Times New Roman"/>
                <a:ea typeface="Times New Roman"/>
                <a:cs typeface="Times New Roman"/>
                <a:sym typeface="Times New Roman"/>
              </a:rPr>
              <a:t>Interventions to vulnerable groups.</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a:latin typeface="Times New Roman"/>
              <a:ea typeface="Times New Roman"/>
              <a:cs typeface="Times New Roman"/>
              <a:sym typeface="Times New Roman"/>
            </a:endParaRPr>
          </a:p>
        </p:txBody>
      </p:sp>
      <p:pic>
        <p:nvPicPr>
          <p:cNvPr id="139" name="Google Shape;139;p25"/>
          <p:cNvPicPr preferRelativeResize="0"/>
          <p:nvPr/>
        </p:nvPicPr>
        <p:blipFill>
          <a:blip r:embed="rId3">
            <a:alphaModFix/>
          </a:blip>
          <a:stretch>
            <a:fillRect/>
          </a:stretch>
        </p:blipFill>
        <p:spPr>
          <a:xfrm>
            <a:off x="6135225" y="1331000"/>
            <a:ext cx="2697074" cy="2936051"/>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6"/>
          <p:cNvSpPr txBox="1">
            <a:spLocks noGrp="1"/>
          </p:cNvSpPr>
          <p:nvPr>
            <p:ph type="title"/>
          </p:nvPr>
        </p:nvSpPr>
        <p:spPr>
          <a:xfrm>
            <a:off x="180081" y="553850"/>
            <a:ext cx="8520600" cy="5727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dirty="0" smtClean="0">
                <a:latin typeface="Times New Roman"/>
                <a:ea typeface="Times New Roman"/>
                <a:cs typeface="Times New Roman"/>
                <a:sym typeface="Times New Roman"/>
              </a:rPr>
              <a:t>Recommendation</a:t>
            </a:r>
            <a:endParaRPr sz="24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2" name="TextBox 1"/>
          <p:cNvSpPr txBox="1"/>
          <p:nvPr/>
        </p:nvSpPr>
        <p:spPr>
          <a:xfrm>
            <a:off x="311700" y="1544782"/>
            <a:ext cx="6691773" cy="923330"/>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dk1"/>
                </a:solidFill>
                <a:latin typeface="Times New Roman"/>
                <a:ea typeface="Times New Roman"/>
                <a:cs typeface="Times New Roman"/>
                <a:sym typeface="Times New Roman"/>
              </a:rPr>
              <a:t>Government to increase funds for health </a:t>
            </a:r>
            <a:r>
              <a:rPr lang="en-GB" dirty="0" smtClean="0">
                <a:solidFill>
                  <a:schemeClr val="dk1"/>
                </a:solidFill>
                <a:latin typeface="Times New Roman"/>
                <a:ea typeface="Times New Roman"/>
                <a:cs typeface="Times New Roman"/>
                <a:sym typeface="Times New Roman"/>
              </a:rPr>
              <a:t>care services</a:t>
            </a:r>
          </a:p>
          <a:p>
            <a:pPr marL="285750" indent="-285750">
              <a:buFont typeface="Arial" panose="020B0604020202020204" pitchFamily="34" charset="0"/>
              <a:buChar char="•"/>
            </a:pPr>
            <a:r>
              <a:rPr lang="en-GB" dirty="0" smtClean="0">
                <a:solidFill>
                  <a:schemeClr val="dk1"/>
                </a:solidFill>
                <a:latin typeface="Times New Roman"/>
                <a:cs typeface="Times New Roman"/>
                <a:sym typeface="Times New Roman"/>
              </a:rPr>
              <a:t>Promote public awareness on policies and governance</a:t>
            </a:r>
          </a:p>
          <a:p>
            <a:pPr marL="285750" indent="-285750">
              <a:buFont typeface="Arial" panose="020B0604020202020204" pitchFamily="34" charset="0"/>
              <a:buChar char="•"/>
            </a:pPr>
            <a:r>
              <a:rPr lang="en-GB" dirty="0" smtClean="0">
                <a:solidFill>
                  <a:schemeClr val="dk1"/>
                </a:solidFill>
                <a:latin typeface="Times New Roman"/>
                <a:cs typeface="Times New Roman"/>
                <a:sym typeface="Times New Roman"/>
              </a:rPr>
              <a:t>Provide incentives  to attract more health care professionals </a:t>
            </a:r>
            <a:endParaRPr lang="en-GB" dirty="0"/>
          </a:p>
        </p:txBody>
      </p:sp>
    </p:spTree>
    <p:extLst>
      <p:ext uri="{BB962C8B-B14F-4D97-AF65-F5344CB8AC3E}">
        <p14:creationId xmlns:p14="http://schemas.microsoft.com/office/powerpoint/2010/main" val="3287521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6"/>
          <p:cNvSpPr txBox="1">
            <a:spLocks noGrp="1"/>
          </p:cNvSpPr>
          <p:nvPr>
            <p:ph type="title"/>
          </p:nvPr>
        </p:nvSpPr>
        <p:spPr>
          <a:xfrm>
            <a:off x="311700" y="477650"/>
            <a:ext cx="8520600" cy="572700"/>
          </a:xfrm>
          <a:prstGeom prst="rect">
            <a:avLst/>
          </a:prstGeom>
        </p:spPr>
        <p:txBody>
          <a:bodyPr spcFirstLastPara="1" wrap="square" lIns="91425" tIns="91425" rIns="91425" bIns="91425" anchor="t" anchorCtr="0">
            <a:noAutofit/>
          </a:bodyPr>
          <a:lstStyle/>
          <a:p>
            <a:pPr marL="0" lvl="0" indent="0" algn="l" rtl="0">
              <a:lnSpc>
                <a:spcPct val="150000"/>
              </a:lnSpc>
              <a:spcBef>
                <a:spcPts val="0"/>
              </a:spcBef>
              <a:spcAft>
                <a:spcPts val="0"/>
              </a:spcAft>
              <a:buClr>
                <a:schemeClr val="dk1"/>
              </a:buClr>
              <a:buSzPts val="1100"/>
              <a:buFont typeface="Arial"/>
              <a:buNone/>
            </a:pPr>
            <a:r>
              <a:rPr lang="en-GB" sz="2400" b="1" dirty="0">
                <a:latin typeface="Times New Roman"/>
                <a:ea typeface="Times New Roman"/>
                <a:cs typeface="Times New Roman"/>
                <a:sym typeface="Times New Roman"/>
              </a:rPr>
              <a:t>Conclusion</a:t>
            </a:r>
            <a:endParaRPr sz="2400" b="1"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145" name="Google Shape;145;p26"/>
          <p:cNvSpPr txBox="1">
            <a:spLocks noGrp="1"/>
          </p:cNvSpPr>
          <p:nvPr>
            <p:ph type="body" idx="1"/>
          </p:nvPr>
        </p:nvSpPr>
        <p:spPr>
          <a:xfrm>
            <a:off x="150282" y="1377446"/>
            <a:ext cx="6758517" cy="1798800"/>
          </a:xfrm>
          <a:prstGeom prst="rect">
            <a:avLst/>
          </a:prstGeom>
        </p:spPr>
        <p:txBody>
          <a:bodyPr spcFirstLastPara="1" wrap="square" lIns="91425" tIns="91425" rIns="91425" bIns="91425" anchor="t" anchorCtr="0">
            <a:normAutofit/>
          </a:bodyPr>
          <a:lstStyle/>
          <a:p>
            <a:pPr marL="457200" lvl="0" indent="-330200" algn="l"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There is a need for health, wellbeing and sustainable development to be embedded to ensure the effective delivery of health and social care. </a:t>
            </a:r>
            <a:endParaRPr sz="1600" dirty="0">
              <a:solidFill>
                <a:schemeClr val="dk1"/>
              </a:solidFill>
              <a:latin typeface="Times New Roman"/>
              <a:ea typeface="Times New Roman"/>
              <a:cs typeface="Times New Roman"/>
              <a:sym typeface="Times New Roman"/>
            </a:endParaRPr>
          </a:p>
          <a:p>
            <a:pPr marL="457200" lvl="0" indent="-330200" algn="l" rtl="0">
              <a:lnSpc>
                <a:spcPct val="150000"/>
              </a:lnSpc>
              <a:spcBef>
                <a:spcPts val="0"/>
              </a:spcBef>
              <a:spcAft>
                <a:spcPts val="0"/>
              </a:spcAft>
              <a:buClr>
                <a:schemeClr val="dk1"/>
              </a:buClr>
              <a:buSzPts val="1600"/>
              <a:buFont typeface="Times New Roman"/>
              <a:buChar char="●"/>
            </a:pPr>
            <a:r>
              <a:rPr lang="en-GB" sz="1600" dirty="0">
                <a:solidFill>
                  <a:schemeClr val="dk1"/>
                </a:solidFill>
                <a:latin typeface="Times New Roman"/>
                <a:ea typeface="Times New Roman"/>
                <a:cs typeface="Times New Roman"/>
                <a:sym typeface="Times New Roman"/>
              </a:rPr>
              <a:t>Physical, mental, social and environmental factors are recognized as having an effect on health outcomes in many modern health care systems.</a:t>
            </a:r>
            <a:endParaRPr sz="16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6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5603" y="1553873"/>
            <a:ext cx="5037748" cy="2408527"/>
          </a:xfrm>
          <a:prstGeom prst="rect">
            <a:avLst/>
          </a:prstGeom>
        </p:spPr>
      </p:pic>
    </p:spTree>
    <p:extLst>
      <p:ext uri="{BB962C8B-B14F-4D97-AF65-F5344CB8AC3E}">
        <p14:creationId xmlns:p14="http://schemas.microsoft.com/office/powerpoint/2010/main" val="42213829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Google Shape;151;p27"/>
          <p:cNvSpPr txBox="1">
            <a:spLocks noGrp="1"/>
          </p:cNvSpPr>
          <p:nvPr>
            <p:ph type="title"/>
          </p:nvPr>
        </p:nvSpPr>
        <p:spPr>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420" b="1">
                <a:latin typeface="Times New Roman"/>
                <a:ea typeface="Times New Roman"/>
                <a:cs typeface="Times New Roman"/>
                <a:sym typeface="Times New Roman"/>
              </a:rPr>
              <a:t>Reference</a:t>
            </a:r>
            <a:endParaRPr sz="2420" b="1">
              <a:latin typeface="Times New Roman"/>
              <a:ea typeface="Times New Roman"/>
              <a:cs typeface="Times New Roman"/>
              <a:sym typeface="Times New Roman"/>
            </a:endParaRPr>
          </a:p>
          <a:p>
            <a:pPr marL="0" lvl="0" indent="0" algn="l" rtl="0">
              <a:spcBef>
                <a:spcPts val="0"/>
              </a:spcBef>
              <a:spcAft>
                <a:spcPts val="0"/>
              </a:spcAft>
              <a:buSzPts val="990"/>
              <a:buNone/>
            </a:pPr>
            <a:endParaRPr sz="2420" b="1">
              <a:latin typeface="Times New Roman"/>
              <a:ea typeface="Times New Roman"/>
              <a:cs typeface="Times New Roman"/>
              <a:sym typeface="Times New Roman"/>
            </a:endParaRPr>
          </a:p>
        </p:txBody>
      </p:sp>
      <p:sp>
        <p:nvSpPr>
          <p:cNvPr id="152" name="Google Shape;152;p27"/>
          <p:cNvSpPr txBox="1">
            <a:spLocks noGrp="1"/>
          </p:cNvSpPr>
          <p:nvPr>
            <p:ph type="body" idx="1"/>
          </p:nvPr>
        </p:nvSpPr>
        <p:spPr>
          <a:xfrm>
            <a:off x="311700" y="1152475"/>
            <a:ext cx="68511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400" dirty="0">
                <a:solidFill>
                  <a:srgbClr val="222222"/>
                </a:solidFill>
                <a:highlight>
                  <a:srgbClr val="FFFFFF"/>
                </a:highlight>
                <a:latin typeface="Times New Roman"/>
                <a:ea typeface="Times New Roman"/>
                <a:cs typeface="Times New Roman"/>
                <a:sym typeface="Times New Roman"/>
              </a:rPr>
              <a:t>Hales, R. and </a:t>
            </a:r>
            <a:r>
              <a:rPr lang="en-GB" sz="1400" dirty="0" err="1">
                <a:solidFill>
                  <a:srgbClr val="222222"/>
                </a:solidFill>
                <a:highlight>
                  <a:srgbClr val="FFFFFF"/>
                </a:highlight>
                <a:latin typeface="Times New Roman"/>
                <a:ea typeface="Times New Roman"/>
                <a:cs typeface="Times New Roman"/>
                <a:sym typeface="Times New Roman"/>
              </a:rPr>
              <a:t>Birdthistle</a:t>
            </a:r>
            <a:r>
              <a:rPr lang="en-GB" sz="1400" dirty="0">
                <a:solidFill>
                  <a:srgbClr val="222222"/>
                </a:solidFill>
                <a:highlight>
                  <a:srgbClr val="FFFFFF"/>
                </a:highlight>
                <a:latin typeface="Times New Roman"/>
                <a:ea typeface="Times New Roman"/>
                <a:cs typeface="Times New Roman"/>
                <a:sym typeface="Times New Roman"/>
              </a:rPr>
              <a:t>, N., 2023. The sustainable development goal–SDG# 3 good health and well-being.</a:t>
            </a:r>
            <a:r>
              <a:rPr lang="en-GB" sz="1400" dirty="0">
                <a:solidFill>
                  <a:schemeClr val="dk1"/>
                </a:solidFill>
                <a:latin typeface="Times New Roman"/>
                <a:ea typeface="Times New Roman"/>
                <a:cs typeface="Times New Roman"/>
                <a:sym typeface="Times New Roman"/>
              </a:rPr>
              <a:t> </a:t>
            </a:r>
            <a:endParaRPr lang="en-GB" sz="1400" dirty="0" smtClean="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lang="en-GB" sz="1400" dirty="0" smtClean="0">
              <a:solidFill>
                <a:schemeClr val="dk1"/>
              </a:solidFill>
              <a:latin typeface="Times New Roman"/>
              <a:ea typeface="Times New Roman"/>
              <a:cs typeface="Times New Roman"/>
              <a:sym typeface="Times New Roman"/>
            </a:endParaRPr>
          </a:p>
          <a:p>
            <a:pPr marL="0" indent="0">
              <a:buNone/>
            </a:pPr>
            <a:r>
              <a:rPr lang="en-GB" sz="1400" dirty="0">
                <a:solidFill>
                  <a:srgbClr val="222222"/>
                </a:solidFill>
                <a:highlight>
                  <a:srgbClr val="FFFFFF"/>
                </a:highlight>
                <a:latin typeface="Times New Roman"/>
                <a:ea typeface="Times New Roman"/>
                <a:cs typeface="Times New Roman"/>
              </a:rPr>
              <a:t>Mental Health Foundation (2023) Stigma and Discrimination in the UK. Available at: </a:t>
            </a:r>
            <a:r>
              <a:rPr lang="en-GB" sz="1400" dirty="0">
                <a:solidFill>
                  <a:srgbClr val="222222"/>
                </a:solidFill>
                <a:highlight>
                  <a:srgbClr val="FFFFFF"/>
                </a:highlight>
                <a:latin typeface="Times New Roman"/>
                <a:ea typeface="Times New Roman"/>
                <a:cs typeface="Times New Roman"/>
                <a:hlinkClick r:id="rId3"/>
              </a:rPr>
              <a:t>Stigma and discrimination | Mental Health Foundation</a:t>
            </a:r>
            <a:r>
              <a:rPr lang="en-GB" sz="1400" dirty="0">
                <a:solidFill>
                  <a:srgbClr val="222222"/>
                </a:solidFill>
                <a:highlight>
                  <a:srgbClr val="FFFFFF"/>
                </a:highlight>
                <a:latin typeface="Times New Roman"/>
                <a:ea typeface="Times New Roman"/>
                <a:cs typeface="Times New Roman"/>
              </a:rPr>
              <a:t> (Accessed: 2 May 2025).</a:t>
            </a:r>
            <a:endParaRPr sz="1400" dirty="0">
              <a:solidFill>
                <a:srgbClr val="222222"/>
              </a:solidFill>
              <a:highlight>
                <a:srgbClr val="FFFFFF"/>
              </a:highlight>
              <a:latin typeface="Times New Roman"/>
              <a:ea typeface="Times New Roman"/>
              <a:cs typeface="Times New Roman"/>
              <a:sym typeface="Times New Roman"/>
            </a:endParaRPr>
          </a:p>
          <a:p>
            <a:pPr marL="0" lvl="0" indent="0" algn="l" rtl="0">
              <a:spcBef>
                <a:spcPts val="1200"/>
              </a:spcBef>
              <a:spcAft>
                <a:spcPts val="0"/>
              </a:spcAft>
              <a:buNone/>
            </a:pPr>
            <a:r>
              <a:rPr lang="en-GB" sz="1400" dirty="0">
                <a:solidFill>
                  <a:srgbClr val="222222"/>
                </a:solidFill>
                <a:highlight>
                  <a:srgbClr val="FFFFFF"/>
                </a:highlight>
                <a:latin typeface="Times New Roman"/>
                <a:ea typeface="Times New Roman"/>
                <a:cs typeface="Times New Roman"/>
                <a:sym typeface="Times New Roman"/>
              </a:rPr>
              <a:t>Sarkar, R., 2023. Understanding mental health related issues of students with disabilities. </a:t>
            </a:r>
            <a:r>
              <a:rPr lang="en-GB" sz="1400" i="1" dirty="0">
                <a:solidFill>
                  <a:srgbClr val="222222"/>
                </a:solidFill>
                <a:highlight>
                  <a:srgbClr val="FFFFFF"/>
                </a:highlight>
                <a:latin typeface="Times New Roman"/>
                <a:ea typeface="Times New Roman"/>
                <a:cs typeface="Times New Roman"/>
                <a:sym typeface="Times New Roman"/>
              </a:rPr>
              <a:t>International Journal of Indian </a:t>
            </a:r>
            <a:r>
              <a:rPr lang="en-GB" sz="1400" i="1" dirty="0" err="1">
                <a:solidFill>
                  <a:srgbClr val="222222"/>
                </a:solidFill>
                <a:highlight>
                  <a:srgbClr val="FFFFFF"/>
                </a:highlight>
                <a:latin typeface="Times New Roman"/>
                <a:ea typeface="Times New Roman"/>
                <a:cs typeface="Times New Roman"/>
                <a:sym typeface="Times New Roman"/>
              </a:rPr>
              <a:t>Psychȯlogy</a:t>
            </a:r>
            <a:r>
              <a:rPr lang="en-GB" sz="1400" dirty="0">
                <a:solidFill>
                  <a:srgbClr val="222222"/>
                </a:solidFill>
                <a:highlight>
                  <a:srgbClr val="FFFFFF"/>
                </a:highlight>
                <a:latin typeface="Times New Roman"/>
                <a:ea typeface="Times New Roman"/>
                <a:cs typeface="Times New Roman"/>
                <a:sym typeface="Times New Roman"/>
              </a:rPr>
              <a:t>, </a:t>
            </a:r>
            <a:r>
              <a:rPr lang="en-GB" sz="1400" i="1" dirty="0">
                <a:solidFill>
                  <a:srgbClr val="222222"/>
                </a:solidFill>
                <a:highlight>
                  <a:srgbClr val="FFFFFF"/>
                </a:highlight>
                <a:latin typeface="Times New Roman"/>
                <a:ea typeface="Times New Roman"/>
                <a:cs typeface="Times New Roman"/>
                <a:sym typeface="Times New Roman"/>
              </a:rPr>
              <a:t>11</a:t>
            </a:r>
            <a:r>
              <a:rPr lang="en-GB" sz="1400" dirty="0">
                <a:solidFill>
                  <a:srgbClr val="222222"/>
                </a:solidFill>
                <a:highlight>
                  <a:srgbClr val="FFFFFF"/>
                </a:highlight>
                <a:latin typeface="Times New Roman"/>
                <a:ea typeface="Times New Roman"/>
                <a:cs typeface="Times New Roman"/>
                <a:sym typeface="Times New Roman"/>
              </a:rPr>
              <a:t>(3).</a:t>
            </a:r>
            <a:r>
              <a:rPr lang="en-GB"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GB" sz="1400" dirty="0" err="1">
                <a:solidFill>
                  <a:srgbClr val="222222"/>
                </a:solidFill>
                <a:highlight>
                  <a:srgbClr val="FFFFFF"/>
                </a:highlight>
                <a:latin typeface="Times New Roman"/>
                <a:ea typeface="Times New Roman"/>
                <a:cs typeface="Times New Roman"/>
                <a:sym typeface="Times New Roman"/>
              </a:rPr>
              <a:t>Schramme</a:t>
            </a:r>
            <a:r>
              <a:rPr lang="en-GB" sz="1400" dirty="0">
                <a:solidFill>
                  <a:srgbClr val="222222"/>
                </a:solidFill>
                <a:highlight>
                  <a:srgbClr val="FFFFFF"/>
                </a:highlight>
                <a:latin typeface="Times New Roman"/>
                <a:ea typeface="Times New Roman"/>
                <a:cs typeface="Times New Roman"/>
                <a:sym typeface="Times New Roman"/>
              </a:rPr>
              <a:t>, T., 2023. Health as complete well-being: The WHO definition and beyond. </a:t>
            </a:r>
            <a:r>
              <a:rPr lang="en-GB" sz="1400" i="1" dirty="0">
                <a:solidFill>
                  <a:srgbClr val="222222"/>
                </a:solidFill>
                <a:highlight>
                  <a:srgbClr val="FFFFFF"/>
                </a:highlight>
                <a:latin typeface="Times New Roman"/>
                <a:ea typeface="Times New Roman"/>
                <a:cs typeface="Times New Roman"/>
                <a:sym typeface="Times New Roman"/>
              </a:rPr>
              <a:t>Public health ethics</a:t>
            </a:r>
            <a:r>
              <a:rPr lang="en-GB" sz="1400" dirty="0">
                <a:solidFill>
                  <a:srgbClr val="222222"/>
                </a:solidFill>
                <a:highlight>
                  <a:srgbClr val="FFFFFF"/>
                </a:highlight>
                <a:latin typeface="Times New Roman"/>
                <a:ea typeface="Times New Roman"/>
                <a:cs typeface="Times New Roman"/>
                <a:sym typeface="Times New Roman"/>
              </a:rPr>
              <a:t>, </a:t>
            </a:r>
            <a:r>
              <a:rPr lang="en-GB" sz="1400" i="1" dirty="0">
                <a:solidFill>
                  <a:srgbClr val="222222"/>
                </a:solidFill>
                <a:highlight>
                  <a:srgbClr val="FFFFFF"/>
                </a:highlight>
                <a:latin typeface="Times New Roman"/>
                <a:ea typeface="Times New Roman"/>
                <a:cs typeface="Times New Roman"/>
                <a:sym typeface="Times New Roman"/>
              </a:rPr>
              <a:t>16</a:t>
            </a:r>
            <a:r>
              <a:rPr lang="en-GB" sz="1400" dirty="0">
                <a:solidFill>
                  <a:srgbClr val="222222"/>
                </a:solidFill>
                <a:highlight>
                  <a:srgbClr val="FFFFFF"/>
                </a:highlight>
                <a:latin typeface="Times New Roman"/>
                <a:ea typeface="Times New Roman"/>
                <a:cs typeface="Times New Roman"/>
                <a:sym typeface="Times New Roman"/>
              </a:rPr>
              <a:t>(3), pp.210-218)</a:t>
            </a:r>
            <a:endParaRPr sz="1400" dirty="0">
              <a:solidFill>
                <a:srgbClr val="222222"/>
              </a:solidFill>
              <a:highlight>
                <a:srgbClr val="FFFFFF"/>
              </a:highlight>
              <a:latin typeface="Times New Roman"/>
              <a:ea typeface="Times New Roman"/>
              <a:cs typeface="Times New Roman"/>
              <a:sym typeface="Times New Roman"/>
            </a:endParaRPr>
          </a:p>
          <a:p>
            <a:pPr marL="0" lvl="0" indent="0" algn="l" rtl="0">
              <a:lnSpc>
                <a:spcPct val="150000"/>
              </a:lnSpc>
              <a:spcBef>
                <a:spcPts val="0"/>
              </a:spcBef>
              <a:spcAft>
                <a:spcPts val="0"/>
              </a:spcAft>
              <a:buNone/>
            </a:pPr>
            <a:endParaRPr sz="1400" dirty="0">
              <a:solidFill>
                <a:srgbClr val="222222"/>
              </a:solidFill>
              <a:highlight>
                <a:srgbClr val="FFFFFF"/>
              </a:highlight>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GB" sz="1400" dirty="0" err="1">
                <a:solidFill>
                  <a:srgbClr val="222222"/>
                </a:solidFill>
                <a:highlight>
                  <a:srgbClr val="FFFFFF"/>
                </a:highlight>
                <a:latin typeface="Times New Roman"/>
                <a:ea typeface="Times New Roman"/>
                <a:cs typeface="Times New Roman"/>
                <a:sym typeface="Times New Roman"/>
              </a:rPr>
              <a:t>Emina</a:t>
            </a:r>
            <a:r>
              <a:rPr lang="en-GB" sz="1400" dirty="0">
                <a:solidFill>
                  <a:srgbClr val="222222"/>
                </a:solidFill>
                <a:highlight>
                  <a:srgbClr val="FFFFFF"/>
                </a:highlight>
                <a:latin typeface="Times New Roman"/>
                <a:ea typeface="Times New Roman"/>
                <a:cs typeface="Times New Roman"/>
                <a:sym typeface="Times New Roman"/>
              </a:rPr>
              <a:t>, K.A., 2021. Sustainable development and the future generations. </a:t>
            </a:r>
            <a:r>
              <a:rPr lang="en-GB" sz="1400" i="1" dirty="0">
                <a:solidFill>
                  <a:srgbClr val="222222"/>
                </a:solidFill>
                <a:highlight>
                  <a:srgbClr val="FFFFFF"/>
                </a:highlight>
                <a:latin typeface="Times New Roman"/>
                <a:ea typeface="Times New Roman"/>
                <a:cs typeface="Times New Roman"/>
                <a:sym typeface="Times New Roman"/>
              </a:rPr>
              <a:t>Social Sciences, Humanities and Education Journal (SHE Journal)</a:t>
            </a:r>
            <a:r>
              <a:rPr lang="en-GB" sz="1400" dirty="0">
                <a:solidFill>
                  <a:srgbClr val="222222"/>
                </a:solidFill>
                <a:highlight>
                  <a:srgbClr val="FFFFFF"/>
                </a:highlight>
                <a:latin typeface="Times New Roman"/>
                <a:ea typeface="Times New Roman"/>
                <a:cs typeface="Times New Roman"/>
                <a:sym typeface="Times New Roman"/>
              </a:rPr>
              <a:t>, </a:t>
            </a:r>
            <a:r>
              <a:rPr lang="en-GB" sz="1400" i="1" dirty="0">
                <a:solidFill>
                  <a:srgbClr val="222222"/>
                </a:solidFill>
                <a:highlight>
                  <a:srgbClr val="FFFFFF"/>
                </a:highlight>
                <a:latin typeface="Times New Roman"/>
                <a:ea typeface="Times New Roman"/>
                <a:cs typeface="Times New Roman"/>
                <a:sym typeface="Times New Roman"/>
              </a:rPr>
              <a:t>2</a:t>
            </a:r>
            <a:r>
              <a:rPr lang="en-GB" sz="1400" dirty="0">
                <a:solidFill>
                  <a:srgbClr val="222222"/>
                </a:solidFill>
                <a:highlight>
                  <a:srgbClr val="FFFFFF"/>
                </a:highlight>
                <a:latin typeface="Times New Roman"/>
                <a:ea typeface="Times New Roman"/>
                <a:cs typeface="Times New Roman"/>
                <a:sym typeface="Times New Roman"/>
              </a:rPr>
              <a:t>(1), pp.57-71.</a:t>
            </a:r>
            <a:r>
              <a:rPr lang="en-GB"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endParaRPr sz="1400" dirty="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None/>
            </a:pPr>
            <a:r>
              <a:rPr lang="en-GB" sz="1400" dirty="0" err="1">
                <a:solidFill>
                  <a:srgbClr val="222222"/>
                </a:solidFill>
                <a:highlight>
                  <a:srgbClr val="FFFFFF"/>
                </a:highlight>
                <a:latin typeface="Times New Roman"/>
                <a:ea typeface="Times New Roman"/>
                <a:cs typeface="Times New Roman"/>
                <a:sym typeface="Times New Roman"/>
              </a:rPr>
              <a:t>Tarifi</a:t>
            </a:r>
            <a:r>
              <a:rPr lang="en-GB" sz="1400" dirty="0">
                <a:solidFill>
                  <a:srgbClr val="222222"/>
                </a:solidFill>
                <a:highlight>
                  <a:srgbClr val="FFFFFF"/>
                </a:highlight>
                <a:latin typeface="Times New Roman"/>
                <a:ea typeface="Times New Roman"/>
                <a:cs typeface="Times New Roman"/>
                <a:sym typeface="Times New Roman"/>
              </a:rPr>
              <a:t>, A., 2023. Research of the current state of mental health care services.</a:t>
            </a:r>
            <a:r>
              <a:rPr lang="en-GB" sz="1400" dirty="0">
                <a:solidFill>
                  <a:schemeClr val="dk1"/>
                </a:solidFill>
                <a:latin typeface="Times New Roman"/>
                <a:ea typeface="Times New Roman"/>
                <a:cs typeface="Times New Roman"/>
                <a:sym typeface="Times New Roman"/>
              </a:rPr>
              <a:t> </a:t>
            </a:r>
            <a:endParaRPr sz="1400" dirty="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4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8"/>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n-GB" sz="2420" b="1">
                <a:latin typeface="Times New Roman"/>
                <a:ea typeface="Times New Roman"/>
                <a:cs typeface="Times New Roman"/>
                <a:sym typeface="Times New Roman"/>
              </a:rPr>
              <a:t>Continue</a:t>
            </a:r>
            <a:endParaRPr sz="2420" b="1">
              <a:latin typeface="Times New Roman"/>
              <a:ea typeface="Times New Roman"/>
              <a:cs typeface="Times New Roman"/>
              <a:sym typeface="Times New Roman"/>
            </a:endParaRPr>
          </a:p>
        </p:txBody>
      </p:sp>
      <p:sp>
        <p:nvSpPr>
          <p:cNvPr id="158" name="Google Shape;158;p28"/>
          <p:cNvSpPr txBox="1">
            <a:spLocks noGrp="1"/>
          </p:cNvSpPr>
          <p:nvPr>
            <p:ph type="body" idx="1"/>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400">
                <a:solidFill>
                  <a:srgbClr val="222222"/>
                </a:solidFill>
                <a:highlight>
                  <a:srgbClr val="FFFFFF"/>
                </a:highlight>
                <a:latin typeface="Times New Roman"/>
                <a:ea typeface="Times New Roman"/>
                <a:cs typeface="Times New Roman"/>
                <a:sym typeface="Times New Roman"/>
              </a:rPr>
              <a:t>Aizaz, M., Khattak, A.A. and Toru, H.K., 2023. Holistic Healthcare: Transforming Patient Care in the NHS: ISBN: 9798879213034. </a:t>
            </a:r>
            <a:r>
              <a:rPr lang="en-GB" sz="1400" i="1">
                <a:solidFill>
                  <a:srgbClr val="222222"/>
                </a:solidFill>
                <a:highlight>
                  <a:srgbClr val="FFFFFF"/>
                </a:highlight>
                <a:latin typeface="Times New Roman"/>
                <a:ea typeface="Times New Roman"/>
                <a:cs typeface="Times New Roman"/>
                <a:sym typeface="Times New Roman"/>
              </a:rPr>
              <a:t>THE STETHO</a:t>
            </a:r>
            <a:r>
              <a:rPr lang="en-GB" sz="1400">
                <a:solidFill>
                  <a:srgbClr val="222222"/>
                </a:solidFill>
                <a:highlight>
                  <a:srgbClr val="FFFFFF"/>
                </a:highlight>
                <a:latin typeface="Times New Roman"/>
                <a:ea typeface="Times New Roman"/>
                <a:cs typeface="Times New Roman"/>
                <a:sym typeface="Times New Roman"/>
              </a:rPr>
              <a:t>, </a:t>
            </a:r>
            <a:r>
              <a:rPr lang="en-GB" sz="1400" i="1">
                <a:solidFill>
                  <a:srgbClr val="222222"/>
                </a:solidFill>
                <a:highlight>
                  <a:srgbClr val="FFFFFF"/>
                </a:highlight>
                <a:latin typeface="Times New Roman"/>
                <a:ea typeface="Times New Roman"/>
                <a:cs typeface="Times New Roman"/>
                <a:sym typeface="Times New Roman"/>
              </a:rPr>
              <a:t>4</a:t>
            </a:r>
            <a:r>
              <a:rPr lang="en-GB" sz="1400">
                <a:solidFill>
                  <a:srgbClr val="222222"/>
                </a:solidFill>
                <a:highlight>
                  <a:srgbClr val="FFFFFF"/>
                </a:highlight>
                <a:latin typeface="Times New Roman"/>
                <a:ea typeface="Times New Roman"/>
                <a:cs typeface="Times New Roman"/>
                <a:sym typeface="Times New Roman"/>
              </a:rPr>
              <a:t>(4).</a:t>
            </a:r>
            <a:r>
              <a:rPr lang="en-GB"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r>
              <a:rPr lang="en-GB" sz="1400">
                <a:solidFill>
                  <a:srgbClr val="222222"/>
                </a:solidFill>
                <a:highlight>
                  <a:srgbClr val="FFFFFF"/>
                </a:highlight>
                <a:latin typeface="Times New Roman"/>
                <a:ea typeface="Times New Roman"/>
                <a:cs typeface="Times New Roman"/>
                <a:sym typeface="Times New Roman"/>
              </a:rPr>
              <a:t>Pinaka, O., Spanou, I., Papadouli, V., Papanikolaou, E., Gioulekas, F. and Mouchtouri, V.A., 2021. The role of local primary healthcare units in increasing immunization uptake among children in vulnerable social groups through vaccination campaigns. </a:t>
            </a:r>
            <a:r>
              <a:rPr lang="en-GB" sz="1400" i="1">
                <a:solidFill>
                  <a:srgbClr val="222222"/>
                </a:solidFill>
                <a:highlight>
                  <a:srgbClr val="FFFFFF"/>
                </a:highlight>
                <a:latin typeface="Times New Roman"/>
                <a:ea typeface="Times New Roman"/>
                <a:cs typeface="Times New Roman"/>
                <a:sym typeface="Times New Roman"/>
              </a:rPr>
              <a:t>Public Health in Practice</a:t>
            </a:r>
            <a:r>
              <a:rPr lang="en-GB" sz="1400">
                <a:solidFill>
                  <a:srgbClr val="222222"/>
                </a:solidFill>
                <a:highlight>
                  <a:srgbClr val="FFFFFF"/>
                </a:highlight>
                <a:latin typeface="Times New Roman"/>
                <a:ea typeface="Times New Roman"/>
                <a:cs typeface="Times New Roman"/>
                <a:sym typeface="Times New Roman"/>
              </a:rPr>
              <a:t>, </a:t>
            </a:r>
            <a:r>
              <a:rPr lang="en-GB" sz="1400" i="1">
                <a:solidFill>
                  <a:srgbClr val="222222"/>
                </a:solidFill>
                <a:highlight>
                  <a:srgbClr val="FFFFFF"/>
                </a:highlight>
                <a:latin typeface="Times New Roman"/>
                <a:ea typeface="Times New Roman"/>
                <a:cs typeface="Times New Roman"/>
                <a:sym typeface="Times New Roman"/>
              </a:rPr>
              <a:t>2</a:t>
            </a:r>
            <a:r>
              <a:rPr lang="en-GB" sz="1400">
                <a:solidFill>
                  <a:srgbClr val="222222"/>
                </a:solidFill>
                <a:highlight>
                  <a:srgbClr val="FFFFFF"/>
                </a:highlight>
                <a:latin typeface="Times New Roman"/>
                <a:ea typeface="Times New Roman"/>
                <a:cs typeface="Times New Roman"/>
                <a:sym typeface="Times New Roman"/>
              </a:rPr>
              <a:t>, p.100185.</a:t>
            </a:r>
            <a:r>
              <a:rPr lang="en-GB"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marL="0" lvl="0" indent="0" algn="l" rtl="0">
              <a:lnSpc>
                <a:spcPct val="150000"/>
              </a:lnSpc>
              <a:spcBef>
                <a:spcPts val="1200"/>
              </a:spcBef>
              <a:spcAft>
                <a:spcPts val="0"/>
              </a:spcAft>
              <a:buNone/>
            </a:pPr>
            <a:r>
              <a:rPr lang="en-GB" sz="1400">
                <a:solidFill>
                  <a:srgbClr val="222222"/>
                </a:solidFill>
                <a:highlight>
                  <a:schemeClr val="lt1"/>
                </a:highlight>
                <a:latin typeface="Times New Roman"/>
                <a:ea typeface="Times New Roman"/>
                <a:cs typeface="Times New Roman"/>
                <a:sym typeface="Times New Roman"/>
              </a:rPr>
              <a:t>ANJUGU, E.J., TAFIDA, A.M. and MONDAY, A., 2025. Relevance Of Bio-Psychosocial And Psycho-Diagnostic Models On The Evaluation Of Individual’s Mental Health. </a:t>
            </a:r>
            <a:r>
              <a:rPr lang="en-GB" sz="1400" i="1">
                <a:solidFill>
                  <a:srgbClr val="222222"/>
                </a:solidFill>
                <a:highlight>
                  <a:schemeClr val="lt1"/>
                </a:highlight>
                <a:latin typeface="Times New Roman"/>
                <a:ea typeface="Times New Roman"/>
                <a:cs typeface="Times New Roman"/>
                <a:sym typeface="Times New Roman"/>
              </a:rPr>
              <a:t>International Journal Of Anthropology And Ethnology Research Development</a:t>
            </a:r>
            <a:r>
              <a:rPr lang="en-GB" sz="1400">
                <a:solidFill>
                  <a:srgbClr val="222222"/>
                </a:solidFill>
                <a:highlight>
                  <a:schemeClr val="lt1"/>
                </a:highlight>
                <a:latin typeface="Times New Roman"/>
                <a:ea typeface="Times New Roman"/>
                <a:cs typeface="Times New Roman"/>
                <a:sym typeface="Times New Roman"/>
              </a:rPr>
              <a:t>.</a:t>
            </a:r>
            <a:r>
              <a:rPr lang="en-GB"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marL="0" lvl="0" indent="0" algn="l" rtl="0">
              <a:lnSpc>
                <a:spcPct val="150000"/>
              </a:lnSpc>
              <a:spcBef>
                <a:spcPts val="0"/>
              </a:spcBef>
              <a:spcAft>
                <a:spcPts val="0"/>
              </a:spcAft>
              <a:buClr>
                <a:schemeClr val="dk1"/>
              </a:buClr>
              <a:buSzPts val="1100"/>
              <a:buFont typeface="Arial"/>
              <a:buNone/>
            </a:pPr>
            <a:r>
              <a:rPr lang="en-GB" sz="1200">
                <a:solidFill>
                  <a:srgbClr val="222222"/>
                </a:solidFill>
                <a:highlight>
                  <a:srgbClr val="FFFFFF"/>
                </a:highlight>
                <a:latin typeface="Times New Roman"/>
                <a:ea typeface="Times New Roman"/>
                <a:cs typeface="Times New Roman"/>
                <a:sym typeface="Times New Roman"/>
              </a:rPr>
              <a:t>Hanson, K., Brikci, N., Erlangga, D., Alebachew, A., De Allegri, M., Balabanova, D., Blecher, M., Cashin, C., Esperato, A., Hipgrave, D. and Kalisa, I., 2022. The Lancet Global Health Commission on financing primary health care: putting people at the centre. </a:t>
            </a:r>
            <a:r>
              <a:rPr lang="en-GB" sz="1200" i="1">
                <a:solidFill>
                  <a:srgbClr val="222222"/>
                </a:solidFill>
                <a:highlight>
                  <a:srgbClr val="FFFFFF"/>
                </a:highlight>
                <a:latin typeface="Times New Roman"/>
                <a:ea typeface="Times New Roman"/>
                <a:cs typeface="Times New Roman"/>
                <a:sym typeface="Times New Roman"/>
              </a:rPr>
              <a:t>The Lancet Global Health</a:t>
            </a:r>
            <a:r>
              <a:rPr lang="en-GB" sz="1200">
                <a:solidFill>
                  <a:srgbClr val="222222"/>
                </a:solidFill>
                <a:highlight>
                  <a:srgbClr val="FFFFFF"/>
                </a:highlight>
                <a:latin typeface="Times New Roman"/>
                <a:ea typeface="Times New Roman"/>
                <a:cs typeface="Times New Roman"/>
                <a:sym typeface="Times New Roman"/>
              </a:rPr>
              <a:t>, </a:t>
            </a:r>
            <a:r>
              <a:rPr lang="en-GB" sz="1200" i="1">
                <a:solidFill>
                  <a:srgbClr val="222222"/>
                </a:solidFill>
                <a:highlight>
                  <a:srgbClr val="FFFFFF"/>
                </a:highlight>
                <a:latin typeface="Times New Roman"/>
                <a:ea typeface="Times New Roman"/>
                <a:cs typeface="Times New Roman"/>
                <a:sym typeface="Times New Roman"/>
              </a:rPr>
              <a:t>10</a:t>
            </a:r>
            <a:r>
              <a:rPr lang="en-GB" sz="1200">
                <a:solidFill>
                  <a:srgbClr val="222222"/>
                </a:solidFill>
                <a:highlight>
                  <a:srgbClr val="FFFFFF"/>
                </a:highlight>
                <a:latin typeface="Times New Roman"/>
                <a:ea typeface="Times New Roman"/>
                <a:cs typeface="Times New Roman"/>
                <a:sym typeface="Times New Roman"/>
              </a:rPr>
              <a:t>(5), pp.e715-e772</a:t>
            </a:r>
            <a:r>
              <a:rPr lang="en-GB" sz="1000">
                <a:solidFill>
                  <a:srgbClr val="222222"/>
                </a:solidFill>
                <a:highlight>
                  <a:srgbClr val="FFFFFF"/>
                </a:highlight>
              </a:rPr>
              <a:t>.</a:t>
            </a:r>
            <a:r>
              <a:rPr lang="en-GB" sz="1100">
                <a:solidFill>
                  <a:schemeClr val="dk1"/>
                </a:solidFill>
              </a:rPr>
              <a:t> </a:t>
            </a:r>
            <a:endParaRPr sz="1400">
              <a:solidFill>
                <a:schemeClr val="dk1"/>
              </a:solidFill>
              <a:latin typeface="Times New Roman"/>
              <a:ea typeface="Times New Roman"/>
              <a:cs typeface="Times New Roman"/>
              <a:sym typeface="Times New Roman"/>
            </a:endParaRPr>
          </a:p>
          <a:p>
            <a:pPr marL="0" lvl="0" indent="0" algn="l" rtl="0">
              <a:spcBef>
                <a:spcPts val="0"/>
              </a:spcBef>
              <a:spcAft>
                <a:spcPts val="1200"/>
              </a:spcAft>
              <a:buNone/>
            </a:pPr>
            <a:endParaRPr sz="1100">
              <a:solidFill>
                <a:schemeClr val="dk1"/>
              </a:solidFill>
            </a:endParaRP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105</TotalTime>
  <Words>2109</Words>
  <Application>Microsoft Office PowerPoint</Application>
  <PresentationFormat>On-screen Show (16:9)</PresentationFormat>
  <Paragraphs>112</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Times New Roman</vt:lpstr>
      <vt:lpstr>Trebuchet MS</vt:lpstr>
      <vt:lpstr>Wingdings 3</vt:lpstr>
      <vt:lpstr>Facet</vt:lpstr>
      <vt:lpstr>Health, Wellbeing and Sustainable Development In Healthcare </vt:lpstr>
      <vt:lpstr>Health  </vt:lpstr>
      <vt:lpstr>Theoretical Perspectives </vt:lpstr>
      <vt:lpstr>Holistic Mode </vt:lpstr>
      <vt:lpstr>Wellbeing </vt:lpstr>
      <vt:lpstr>Sustainable Development </vt:lpstr>
      <vt:lpstr>Impact on Health and Social Care Services </vt:lpstr>
      <vt:lpstr>Addressing Health and Wellbeing Approaches</vt:lpstr>
      <vt:lpstr>Policy and Governance </vt:lpstr>
      <vt:lpstr>Challenges </vt:lpstr>
      <vt:lpstr>Public Health Initiatives </vt:lpstr>
      <vt:lpstr> Healthcare Disparities </vt:lpstr>
      <vt:lpstr>Reducing Inequalities </vt:lpstr>
      <vt:lpstr>Recommendation </vt:lpstr>
      <vt:lpstr>Conclusion </vt:lpstr>
      <vt:lpstr>PowerPoint Presentation</vt:lpstr>
      <vt:lpstr>Reference </vt:lpstr>
      <vt:lpstr>Continue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Wellbeing and Sustainable Development </dc:title>
  <cp:lastModifiedBy>Emmanuel Mensah</cp:lastModifiedBy>
  <cp:revision>9</cp:revision>
  <dcterms:modified xsi:type="dcterms:W3CDTF">2026-06-17T06:53:29Z</dcterms:modified>
</cp:coreProperties>
</file>