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4"/>
  </p:sldMasterIdLst>
  <p:sldIdLst>
    <p:sldId id="257" r:id="rId5"/>
    <p:sldId id="258" r:id="rId6"/>
    <p:sldId id="256" r:id="rId7"/>
    <p:sldId id="259" r:id="rId8"/>
    <p:sldId id="266" r:id="rId9"/>
    <p:sldId id="267" r:id="rId10"/>
    <p:sldId id="261" r:id="rId11"/>
    <p:sldId id="262" r:id="rId12"/>
    <p:sldId id="264" r:id="rId13"/>
    <p:sldId id="263" r:id="rId14"/>
    <p:sldId id="268" r:id="rId15"/>
    <p:sldId id="260" r:id="rId16"/>
    <p:sldId id="269" r:id="rId17"/>
    <p:sldId id="265" r:id="rId1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1459CC-CCB9-2727-03D0-FC5FD53A4175}" v="12" dt="2021-05-23T18:55:11.705"/>
    <p1510:client id="{2F5D299E-FC8D-D435-B70F-A8F01CE03A08}" v="312" dt="2021-05-20T18:36:59.521"/>
    <p1510:client id="{48F83A8E-545A-EE96-2FE8-4D4005FCFABE}" v="1183" dt="2021-05-20T13:56:10.862"/>
    <p1510:client id="{528AC99F-B041-C000-366F-A09BEF079B15}" v="36" dt="2021-05-19T21:32:04.603"/>
    <p1510:client id="{75C495F3-71CB-6481-85CB-971D943D2549}" v="152" dt="2021-05-19T20:09:25.880"/>
    <p1510:client id="{7661C9E5-E225-F40F-84A5-6FE06073D96C}" v="3615" dt="2021-05-18T20:52:51.264"/>
    <p1510:client id="{788FD29B-AD9C-AF31-6D25-9CB6BC8CB12F}" v="1064" dt="2021-05-20T15:57:43.582"/>
    <p1510:client id="{E03799FB-128D-AEDB-B66C-E5A2EE393EE8}" v="1316" dt="2021-05-19T14:31:46.645"/>
    <p1510:client id="{FF0DDA66-F7D3-61E0-985D-F65218F89A16}" v="440" dt="2021-05-19T20:06:21.3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7" name="Date Placeholder 6"/>
          <p:cNvSpPr>
            <a:spLocks noGrp="1"/>
          </p:cNvSpPr>
          <p:nvPr>
            <p:ph type="dt" sz="half" idx="10"/>
          </p:nvPr>
        </p:nvSpPr>
        <p:spPr/>
        <p:txBody>
          <a:bodyPr/>
          <a:lstStyle/>
          <a:p>
            <a:fld id="{1160EA64-D806-43AC-9DF2-F8C432F32B4C}" type="datetimeFigureOut">
              <a:rPr lang="en-US" dirty="0"/>
              <a:t>5/23/2021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extLst>
      <p:ext uri="{BB962C8B-B14F-4D97-AF65-F5344CB8AC3E}">
        <p14:creationId xmlns:p14="http://schemas.microsoft.com/office/powerpoint/2010/main" val="315202452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F070A7B3-6521-4DCA-87E5-044747A908C1}" type="datetimeFigureOut">
              <a:rPr lang="en-US" dirty="0"/>
              <a:t>5/23/2021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extLst>
      <p:ext uri="{BB962C8B-B14F-4D97-AF65-F5344CB8AC3E}">
        <p14:creationId xmlns:p14="http://schemas.microsoft.com/office/powerpoint/2010/main" val="4218379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5/23/2021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extLst>
      <p:ext uri="{BB962C8B-B14F-4D97-AF65-F5344CB8AC3E}">
        <p14:creationId xmlns:p14="http://schemas.microsoft.com/office/powerpoint/2010/main" val="230134624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AB134690-1557-4C89-A502-4959FE7FAD70}" type="datetimeFigureOut">
              <a:rPr lang="en-US" dirty="0"/>
              <a:t>5/23/2021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2615681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5/23/2021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a:p>
        </p:txBody>
      </p:sp>
      <p:sp>
        <p:nvSpPr>
          <p:cNvPr id="10" name="Title 9"/>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542608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1037C31-9E7A-4F99-8774-A0E530DE1A42}" type="datetimeFigureOut">
              <a:rPr lang="en-US" dirty="0"/>
              <a:t>5/23/2021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1180423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5/23/2021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1211583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5/23/2021</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1123310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5/23/2021</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485836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9F9C37B-1D36-470B-8223-D6C91242EC14}" type="datetimeFigureOut">
              <a:rPr lang="en-US" dirty="0"/>
              <a:t>5/23/2021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3193695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7C6F52A-A82B-47A2-A83A-8C4C91F2D59F}" type="datetimeFigureOut">
              <a:rPr lang="en-US" dirty="0"/>
              <a:t>5/23/2021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3469331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5/23/2021</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a:p>
        </p:txBody>
      </p:sp>
    </p:spTree>
    <p:extLst>
      <p:ext uri="{BB962C8B-B14F-4D97-AF65-F5344CB8AC3E}">
        <p14:creationId xmlns:p14="http://schemas.microsoft.com/office/powerpoint/2010/main" val="2437609778"/>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toolshero.com/leadership/lencioni-trust-pyramid/" TargetMode="External"/><Relationship Id="rId2" Type="http://schemas.openxmlformats.org/officeDocument/2006/relationships/hyperlink" Target="https://www.belbin.com/about/belbin-team-roles" TargetMode="External"/><Relationship Id="rId1" Type="http://schemas.openxmlformats.org/officeDocument/2006/relationships/slideLayout" Target="../slideLayouts/slideLayout2.xml"/><Relationship Id="rId6" Type="http://schemas.openxmlformats.org/officeDocument/2006/relationships/hyperlink" Target="https://dotnetsharing.wordpress.com/2017/09/19/learn-belbin-team-roles-through-reflection/" TargetMode="External"/><Relationship Id="rId5" Type="http://schemas.openxmlformats.org/officeDocument/2006/relationships/hyperlink" Target="http://Ahttps:/www.youtube.com/watch?v=GCxct4CR-To" TargetMode="External"/><Relationship Id="rId4" Type="http://schemas.openxmlformats.org/officeDocument/2006/relationships/hyperlink" Target="https://www.forbes.com/sites/kevinkruse/2012/10/16/quotes-on-leadership/?sh=4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ABA84-22AD-4B9E-BD0D-C7B44F9A00B3}"/>
              </a:ext>
            </a:extLst>
          </p:cNvPr>
          <p:cNvSpPr>
            <a:spLocks noGrp="1"/>
          </p:cNvSpPr>
          <p:nvPr>
            <p:ph type="title"/>
          </p:nvPr>
        </p:nvSpPr>
        <p:spPr>
          <a:xfrm>
            <a:off x="421947" y="377982"/>
            <a:ext cx="8229600" cy="603186"/>
          </a:xfrm>
        </p:spPr>
        <p:txBody>
          <a:bodyPr>
            <a:normAutofit fontScale="90000"/>
          </a:bodyPr>
          <a:lstStyle/>
          <a:p>
            <a:r>
              <a:rPr lang="en-GB"/>
              <a:t>Presentation Feedback</a:t>
            </a:r>
          </a:p>
        </p:txBody>
      </p:sp>
      <p:graphicFrame>
        <p:nvGraphicFramePr>
          <p:cNvPr id="5" name="Content Placeholder 4">
            <a:extLst>
              <a:ext uri="{FF2B5EF4-FFF2-40B4-BE49-F238E27FC236}">
                <a16:creationId xmlns:a16="http://schemas.microsoft.com/office/drawing/2014/main" id="{2248BFA0-2229-4017-8039-DACF8F1F52AA}"/>
              </a:ext>
            </a:extLst>
          </p:cNvPr>
          <p:cNvGraphicFramePr>
            <a:graphicFrameLocks noGrp="1"/>
          </p:cNvGraphicFramePr>
          <p:nvPr>
            <p:ph idx="1"/>
            <p:extLst>
              <p:ext uri="{D42A27DB-BD31-4B8C-83A1-F6EECF244321}">
                <p14:modId xmlns:p14="http://schemas.microsoft.com/office/powerpoint/2010/main" val="2292596752"/>
              </p:ext>
            </p:extLst>
          </p:nvPr>
        </p:nvGraphicFramePr>
        <p:xfrm>
          <a:off x="471577" y="1383734"/>
          <a:ext cx="8229598" cy="4758804"/>
        </p:xfrm>
        <a:graphic>
          <a:graphicData uri="http://schemas.openxmlformats.org/drawingml/2006/table">
            <a:tbl>
              <a:tblPr>
                <a:tableStyleId>{8A107856-5554-42FB-B03E-39F5DBC370BA}</a:tableStyleId>
              </a:tblPr>
              <a:tblGrid>
                <a:gridCol w="3495984">
                  <a:extLst>
                    <a:ext uri="{9D8B030D-6E8A-4147-A177-3AD203B41FA5}">
                      <a16:colId xmlns:a16="http://schemas.microsoft.com/office/drawing/2014/main" val="3249051138"/>
                    </a:ext>
                  </a:extLst>
                </a:gridCol>
                <a:gridCol w="1202188">
                  <a:extLst>
                    <a:ext uri="{9D8B030D-6E8A-4147-A177-3AD203B41FA5}">
                      <a16:colId xmlns:a16="http://schemas.microsoft.com/office/drawing/2014/main" val="2046261523"/>
                    </a:ext>
                  </a:extLst>
                </a:gridCol>
                <a:gridCol w="1202188">
                  <a:extLst>
                    <a:ext uri="{9D8B030D-6E8A-4147-A177-3AD203B41FA5}">
                      <a16:colId xmlns:a16="http://schemas.microsoft.com/office/drawing/2014/main" val="3362770079"/>
                    </a:ext>
                  </a:extLst>
                </a:gridCol>
                <a:gridCol w="1314893">
                  <a:extLst>
                    <a:ext uri="{9D8B030D-6E8A-4147-A177-3AD203B41FA5}">
                      <a16:colId xmlns:a16="http://schemas.microsoft.com/office/drawing/2014/main" val="1981831586"/>
                    </a:ext>
                  </a:extLst>
                </a:gridCol>
                <a:gridCol w="1014345">
                  <a:extLst>
                    <a:ext uri="{9D8B030D-6E8A-4147-A177-3AD203B41FA5}">
                      <a16:colId xmlns:a16="http://schemas.microsoft.com/office/drawing/2014/main" val="1296643282"/>
                    </a:ext>
                  </a:extLst>
                </a:gridCol>
              </a:tblGrid>
              <a:tr h="219072">
                <a:tc gridSpan="5">
                  <a:txBody>
                    <a:bodyPr/>
                    <a:lstStyle/>
                    <a:p>
                      <a:pPr algn="ctr" rtl="0" fontAlgn="base">
                        <a:spcBef>
                          <a:spcPts val="0"/>
                        </a:spcBef>
                        <a:spcAft>
                          <a:spcPts val="0"/>
                        </a:spcAft>
                      </a:pPr>
                      <a:r>
                        <a:rPr lang="en-GB" sz="1100" u="none" strike="noStrike">
                          <a:effectLst/>
                        </a:rPr>
                        <a:t>Presentation Evaluation Sheet </a:t>
                      </a:r>
                    </a:p>
                  </a:txBody>
                  <a:tcPr marL="57642" marR="57642" marT="28821" marB="28821" anchor="ctr"/>
                </a:tc>
                <a:tc hMerge="1">
                  <a:txBody>
                    <a:bodyPr/>
                    <a:lstStyle/>
                    <a:p>
                      <a:endParaRPr lang="en-GB"/>
                    </a:p>
                  </a:txBody>
                  <a:tcPr marL="0" marR="0" marT="0" marB="0" horzOverflow="overflow"/>
                </a:tc>
                <a:tc hMerge="1">
                  <a:txBody>
                    <a:bodyPr/>
                    <a:lstStyle/>
                    <a:p>
                      <a:endParaRPr lang="en-GB"/>
                    </a:p>
                  </a:txBody>
                  <a:tcPr marL="0" marR="0" marT="0" marB="0" horzOverflow="overflow"/>
                </a:tc>
                <a:tc hMerge="1">
                  <a:txBody>
                    <a:bodyPr/>
                    <a:lstStyle/>
                    <a:p>
                      <a:endParaRPr lang="en-GB"/>
                    </a:p>
                  </a:txBody>
                  <a:tcPr marL="0" marR="0" marT="0" marB="0" horzOverflow="overflow"/>
                </a:tc>
                <a:tc hMerge="1">
                  <a:txBody>
                    <a:bodyPr/>
                    <a:lstStyle/>
                    <a:p>
                      <a:endParaRPr lang="en-GB"/>
                    </a:p>
                  </a:txBody>
                  <a:tcPr marL="0" marR="0" marT="0" marB="0" horzOverflow="overflow"/>
                </a:tc>
                <a:extLst>
                  <a:ext uri="{0D108BD9-81ED-4DB2-BD59-A6C34878D82A}">
                    <a16:rowId xmlns:a16="http://schemas.microsoft.com/office/drawing/2014/main" val="1313158154"/>
                  </a:ext>
                </a:extLst>
              </a:tr>
              <a:tr h="219072">
                <a:tc gridSpan="5">
                  <a:txBody>
                    <a:bodyPr/>
                    <a:lstStyle/>
                    <a:p>
                      <a:pPr algn="ctr" rtl="0" fontAlgn="base">
                        <a:spcBef>
                          <a:spcPts val="0"/>
                        </a:spcBef>
                        <a:spcAft>
                          <a:spcPts val="0"/>
                        </a:spcAft>
                      </a:pPr>
                      <a:r>
                        <a:rPr lang="en-GB" sz="1100" u="none" strike="noStrike">
                          <a:effectLst/>
                        </a:rPr>
                        <a:t>Module: BMSK4002    Part 1: Effective Team Working  </a:t>
                      </a:r>
                    </a:p>
                  </a:txBody>
                  <a:tcPr marL="57642" marR="57642" marT="28821" marB="28821" anchor="ctr"/>
                </a:tc>
                <a:tc hMerge="1">
                  <a:txBody>
                    <a:bodyPr/>
                    <a:lstStyle/>
                    <a:p>
                      <a:endParaRPr lang="en-GB"/>
                    </a:p>
                  </a:txBody>
                  <a:tcPr marL="0" marR="0" marT="0" marB="0" horzOverflow="overflow"/>
                </a:tc>
                <a:tc hMerge="1">
                  <a:txBody>
                    <a:bodyPr/>
                    <a:lstStyle/>
                    <a:p>
                      <a:endParaRPr lang="en-GB"/>
                    </a:p>
                  </a:txBody>
                  <a:tcPr marL="0" marR="0" marT="0" marB="0" horzOverflow="overflow"/>
                </a:tc>
                <a:tc hMerge="1">
                  <a:txBody>
                    <a:bodyPr/>
                    <a:lstStyle/>
                    <a:p>
                      <a:endParaRPr lang="en-GB"/>
                    </a:p>
                  </a:txBody>
                  <a:tcPr marL="0" marR="0" marT="0" marB="0" horzOverflow="overflow"/>
                </a:tc>
                <a:tc hMerge="1">
                  <a:txBody>
                    <a:bodyPr/>
                    <a:lstStyle/>
                    <a:p>
                      <a:endParaRPr lang="en-GB"/>
                    </a:p>
                  </a:txBody>
                  <a:tcPr marL="0" marR="0" marT="0" marB="0" horzOverflow="overflow"/>
                </a:tc>
                <a:extLst>
                  <a:ext uri="{0D108BD9-81ED-4DB2-BD59-A6C34878D82A}">
                    <a16:rowId xmlns:a16="http://schemas.microsoft.com/office/drawing/2014/main" val="154803555"/>
                  </a:ext>
                </a:extLst>
              </a:tr>
              <a:tr h="238812">
                <a:tc>
                  <a:txBody>
                    <a:bodyPr/>
                    <a:lstStyle/>
                    <a:p>
                      <a:pPr algn="l" rtl="0" fontAlgn="base">
                        <a:spcBef>
                          <a:spcPts val="0"/>
                        </a:spcBef>
                        <a:spcAft>
                          <a:spcPts val="0"/>
                        </a:spcAft>
                      </a:pPr>
                      <a:r>
                        <a:rPr lang="en-GB" sz="1100" u="none" strike="noStrike">
                          <a:effectLst/>
                        </a:rPr>
                        <a:t>Date </a:t>
                      </a:r>
                    </a:p>
                  </a:txBody>
                  <a:tcPr marL="57642" marR="57642" marT="28821" marB="28821" anchor="ctr"/>
                </a:tc>
                <a:tc gridSpan="4">
                  <a:txBody>
                    <a:bodyPr/>
                    <a:lstStyle/>
                    <a:p>
                      <a:pPr algn="l" rtl="0" fontAlgn="base">
                        <a:spcBef>
                          <a:spcPts val="0"/>
                        </a:spcBef>
                        <a:spcAft>
                          <a:spcPts val="0"/>
                        </a:spcAft>
                      </a:pPr>
                      <a:r>
                        <a:rPr lang="en-GB" sz="1100" u="none" strike="noStrike">
                          <a:effectLst/>
                        </a:rPr>
                        <a:t>Name of Presenter:    </a:t>
                      </a:r>
                    </a:p>
                  </a:txBody>
                  <a:tcPr marL="57642" marR="57642" marT="28821" marB="28821" anchor="ctr"/>
                </a:tc>
                <a:tc hMerge="1">
                  <a:txBody>
                    <a:bodyPr/>
                    <a:lstStyle/>
                    <a:p>
                      <a:endParaRPr lang="en-GB"/>
                    </a:p>
                  </a:txBody>
                  <a:tcPr marL="0" marR="0" marT="0" marB="0" horzOverflow="overflow"/>
                </a:tc>
                <a:tc hMerge="1">
                  <a:txBody>
                    <a:bodyPr/>
                    <a:lstStyle/>
                    <a:p>
                      <a:endParaRPr lang="en-GB"/>
                    </a:p>
                  </a:txBody>
                  <a:tcPr marL="0" marR="0" marT="0" marB="0" horzOverflow="overflow"/>
                </a:tc>
                <a:tc hMerge="1">
                  <a:txBody>
                    <a:bodyPr/>
                    <a:lstStyle/>
                    <a:p>
                      <a:endParaRPr lang="en-GB"/>
                    </a:p>
                  </a:txBody>
                  <a:tcPr marL="0" marR="0" marT="0" marB="0" horzOverflow="overflow"/>
                </a:tc>
                <a:extLst>
                  <a:ext uri="{0D108BD9-81ED-4DB2-BD59-A6C34878D82A}">
                    <a16:rowId xmlns:a16="http://schemas.microsoft.com/office/drawing/2014/main" val="2460933361"/>
                  </a:ext>
                </a:extLst>
              </a:tr>
              <a:tr h="219072">
                <a:tc>
                  <a:txBody>
                    <a:bodyPr/>
                    <a:lstStyle/>
                    <a:p>
                      <a:pPr algn="l" rtl="0" fontAlgn="base">
                        <a:spcBef>
                          <a:spcPts val="0"/>
                        </a:spcBef>
                        <a:spcAft>
                          <a:spcPts val="0"/>
                        </a:spcAft>
                      </a:pPr>
                      <a:endParaRPr lang="en-GB" sz="1100" u="none" strike="noStrike">
                        <a:effectLst/>
                      </a:endParaRPr>
                    </a:p>
                  </a:txBody>
                  <a:tcPr marL="57642" marR="57642" marT="28821" marB="28821" anchor="b"/>
                </a:tc>
                <a:tc gridSpan="4">
                  <a:txBody>
                    <a:bodyPr/>
                    <a:lstStyle/>
                    <a:p>
                      <a:pPr algn="ctr" rtl="0" fontAlgn="base">
                        <a:spcBef>
                          <a:spcPts val="0"/>
                        </a:spcBef>
                        <a:spcAft>
                          <a:spcPts val="0"/>
                        </a:spcAft>
                      </a:pPr>
                      <a:r>
                        <a:rPr lang="en-GB" sz="1100" u="none" strike="noStrike">
                          <a:effectLst/>
                        </a:rPr>
                        <a:t>Feedback </a:t>
                      </a:r>
                    </a:p>
                  </a:txBody>
                  <a:tcPr marL="57642" marR="57642" marT="28821" marB="28821" anchor="ctr"/>
                </a:tc>
                <a:tc hMerge="1">
                  <a:txBody>
                    <a:bodyPr/>
                    <a:lstStyle/>
                    <a:p>
                      <a:endParaRPr lang="en-GB"/>
                    </a:p>
                  </a:txBody>
                  <a:tcPr marL="0" marR="0" marT="0" marB="0" horzOverflow="overflow"/>
                </a:tc>
                <a:tc hMerge="1">
                  <a:txBody>
                    <a:bodyPr/>
                    <a:lstStyle/>
                    <a:p>
                      <a:endParaRPr lang="en-GB"/>
                    </a:p>
                  </a:txBody>
                  <a:tcPr marL="0" marR="0" marT="0" marB="0" horzOverflow="overflow"/>
                </a:tc>
                <a:tc hMerge="1">
                  <a:txBody>
                    <a:bodyPr/>
                    <a:lstStyle/>
                    <a:p>
                      <a:endParaRPr lang="en-GB"/>
                    </a:p>
                  </a:txBody>
                  <a:tcPr marL="0" marR="0" marT="0" marB="0" horzOverflow="overflow"/>
                </a:tc>
                <a:extLst>
                  <a:ext uri="{0D108BD9-81ED-4DB2-BD59-A6C34878D82A}">
                    <a16:rowId xmlns:a16="http://schemas.microsoft.com/office/drawing/2014/main" val="3811423178"/>
                  </a:ext>
                </a:extLst>
              </a:tr>
              <a:tr h="219198">
                <a:tc>
                  <a:txBody>
                    <a:bodyPr/>
                    <a:lstStyle/>
                    <a:p>
                      <a:pPr algn="l" rtl="0" fontAlgn="base">
                        <a:spcBef>
                          <a:spcPts val="0"/>
                        </a:spcBef>
                        <a:spcAft>
                          <a:spcPts val="0"/>
                        </a:spcAft>
                      </a:pPr>
                      <a:endParaRPr lang="en-GB" sz="1100" u="none" strike="noStrike">
                        <a:effectLst/>
                      </a:endParaRPr>
                    </a:p>
                  </a:txBody>
                  <a:tcPr marL="57642" marR="57642" marT="28821" marB="28821" anchor="b"/>
                </a:tc>
                <a:tc>
                  <a:txBody>
                    <a:bodyPr/>
                    <a:lstStyle/>
                    <a:p>
                      <a:pPr algn="ctr" rtl="0" fontAlgn="base">
                        <a:spcBef>
                          <a:spcPts val="0"/>
                        </a:spcBef>
                        <a:spcAft>
                          <a:spcPts val="0"/>
                        </a:spcAft>
                      </a:pPr>
                      <a:r>
                        <a:rPr lang="en-GB" sz="1100" u="none" strike="noStrike">
                          <a:effectLst/>
                        </a:rPr>
                        <a:t>Weak </a:t>
                      </a:r>
                    </a:p>
                  </a:txBody>
                  <a:tcPr marL="57642" marR="57642" marT="28821" marB="28821"/>
                </a:tc>
                <a:tc>
                  <a:txBody>
                    <a:bodyPr/>
                    <a:lstStyle/>
                    <a:p>
                      <a:pPr algn="ctr" rtl="0" fontAlgn="base">
                        <a:spcBef>
                          <a:spcPts val="0"/>
                        </a:spcBef>
                        <a:spcAft>
                          <a:spcPts val="0"/>
                        </a:spcAft>
                      </a:pPr>
                      <a:r>
                        <a:rPr lang="en-GB" sz="1100" u="none" strike="noStrike">
                          <a:effectLst/>
                        </a:rPr>
                        <a:t>Fair </a:t>
                      </a:r>
                    </a:p>
                  </a:txBody>
                  <a:tcPr marL="57642" marR="57642" marT="28821" marB="28821"/>
                </a:tc>
                <a:tc>
                  <a:txBody>
                    <a:bodyPr/>
                    <a:lstStyle/>
                    <a:p>
                      <a:pPr algn="ctr" rtl="0" fontAlgn="base">
                        <a:spcBef>
                          <a:spcPts val="0"/>
                        </a:spcBef>
                        <a:spcAft>
                          <a:spcPts val="0"/>
                        </a:spcAft>
                      </a:pPr>
                      <a:r>
                        <a:rPr lang="en-GB" sz="1100" u="none" strike="noStrike">
                          <a:effectLst/>
                        </a:rPr>
                        <a:t>Good </a:t>
                      </a:r>
                    </a:p>
                  </a:txBody>
                  <a:tcPr marL="57642" marR="57642" marT="28821" marB="28821"/>
                </a:tc>
                <a:tc>
                  <a:txBody>
                    <a:bodyPr/>
                    <a:lstStyle/>
                    <a:p>
                      <a:pPr algn="ctr" rtl="0" fontAlgn="base">
                        <a:spcBef>
                          <a:spcPts val="0"/>
                        </a:spcBef>
                        <a:spcAft>
                          <a:spcPts val="0"/>
                        </a:spcAft>
                      </a:pPr>
                      <a:r>
                        <a:rPr lang="en-GB" sz="1100" u="none" strike="noStrike">
                          <a:effectLst/>
                        </a:rPr>
                        <a:t>Excellent </a:t>
                      </a:r>
                    </a:p>
                  </a:txBody>
                  <a:tcPr marL="57642" marR="57642" marT="28821" marB="28821"/>
                </a:tc>
                <a:extLst>
                  <a:ext uri="{0D108BD9-81ED-4DB2-BD59-A6C34878D82A}">
                    <a16:rowId xmlns:a16="http://schemas.microsoft.com/office/drawing/2014/main" val="2863674996"/>
                  </a:ext>
                </a:extLst>
              </a:tr>
              <a:tr h="219072">
                <a:tc>
                  <a:txBody>
                    <a:bodyPr/>
                    <a:lstStyle/>
                    <a:p>
                      <a:pPr algn="l" rtl="0" fontAlgn="base">
                        <a:spcBef>
                          <a:spcPts val="0"/>
                        </a:spcBef>
                        <a:spcAft>
                          <a:spcPts val="0"/>
                        </a:spcAft>
                      </a:pPr>
                      <a:r>
                        <a:rPr lang="en-GB" sz="1100" u="none" strike="noStrike">
                          <a:effectLst/>
                        </a:rPr>
                        <a:t>Prepared for Presentation </a:t>
                      </a:r>
                    </a:p>
                  </a:txBody>
                  <a:tcPr marL="57642" marR="57642" marT="28821" marB="28821" anchor="b"/>
                </a:tc>
                <a:tc>
                  <a:txBody>
                    <a:bodyPr/>
                    <a:lstStyle/>
                    <a:p>
                      <a:pPr algn="l" rtl="0" fontAlgn="base">
                        <a:spcBef>
                          <a:spcPts val="0"/>
                        </a:spcBef>
                        <a:spcAft>
                          <a:spcPts val="0"/>
                        </a:spcAft>
                      </a:pPr>
                      <a:r>
                        <a:rPr lang="en-GB" sz="1100" u="none" strike="noStrike">
                          <a:effectLst/>
                        </a:rPr>
                        <a:t>  </a:t>
                      </a:r>
                    </a:p>
                  </a:txBody>
                  <a:tcPr marL="57642" marR="57642" marT="28821" marB="28821" anchor="b"/>
                </a:tc>
                <a:tc>
                  <a:txBody>
                    <a:bodyPr/>
                    <a:lstStyle/>
                    <a:p>
                      <a:pPr algn="l" rtl="0" fontAlgn="base">
                        <a:spcBef>
                          <a:spcPts val="0"/>
                        </a:spcBef>
                        <a:spcAft>
                          <a:spcPts val="0"/>
                        </a:spcAft>
                      </a:pPr>
                      <a:r>
                        <a:rPr lang="en-GB" sz="1100" u="none" strike="noStrike">
                          <a:effectLst/>
                        </a:rPr>
                        <a:t>  </a:t>
                      </a: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u="none" strike="noStrike">
                        <a:effectLst/>
                      </a:endParaRPr>
                    </a:p>
                  </a:txBody>
                  <a:tcPr marL="57642" marR="57642" marT="28821" marB="28821" anchor="b"/>
                </a:tc>
                <a:tc>
                  <a:txBody>
                    <a:bodyPr/>
                    <a:lstStyle/>
                    <a:p>
                      <a:pPr algn="l" rtl="0" fontAlgn="base">
                        <a:spcBef>
                          <a:spcPts val="0"/>
                        </a:spcBef>
                        <a:spcAft>
                          <a:spcPts val="0"/>
                        </a:spcAft>
                      </a:pPr>
                      <a:endParaRPr lang="en-GB" sz="1100" u="none" strike="noStrike">
                        <a:effectLst/>
                      </a:endParaRPr>
                    </a:p>
                  </a:txBody>
                  <a:tcPr marL="57642" marR="57642" marT="28821" marB="28821" anchor="b"/>
                </a:tc>
                <a:extLst>
                  <a:ext uri="{0D108BD9-81ED-4DB2-BD59-A6C34878D82A}">
                    <a16:rowId xmlns:a16="http://schemas.microsoft.com/office/drawing/2014/main" val="948395881"/>
                  </a:ext>
                </a:extLst>
              </a:tr>
              <a:tr h="219072">
                <a:tc>
                  <a:txBody>
                    <a:bodyPr/>
                    <a:lstStyle/>
                    <a:p>
                      <a:pPr algn="l" rtl="0" fontAlgn="base">
                        <a:spcBef>
                          <a:spcPts val="0"/>
                        </a:spcBef>
                        <a:spcAft>
                          <a:spcPts val="0"/>
                        </a:spcAft>
                      </a:pPr>
                      <a:r>
                        <a:rPr lang="en-GB" sz="1100" u="none" strike="noStrike">
                          <a:effectLst/>
                        </a:rPr>
                        <a:t>Presented in an interesting way </a:t>
                      </a:r>
                    </a:p>
                  </a:txBody>
                  <a:tcPr marL="57642" marR="57642" marT="28821" marB="28821" anchor="b"/>
                </a:tc>
                <a:tc>
                  <a:txBody>
                    <a:bodyPr/>
                    <a:lstStyle/>
                    <a:p>
                      <a:pPr algn="l" rtl="0" fontAlgn="base">
                        <a:spcBef>
                          <a:spcPts val="0"/>
                        </a:spcBef>
                        <a:spcAft>
                          <a:spcPts val="0"/>
                        </a:spcAft>
                      </a:pPr>
                      <a:r>
                        <a:rPr lang="en-GB" sz="1100" u="none" strike="noStrike">
                          <a:effectLst/>
                        </a:rPr>
                        <a:t>  </a:t>
                      </a:r>
                    </a:p>
                  </a:txBody>
                  <a:tcPr marL="57642" marR="57642" marT="28821" marB="28821" anchor="b"/>
                </a:tc>
                <a:tc>
                  <a:txBody>
                    <a:bodyPr/>
                    <a:lstStyle/>
                    <a:p>
                      <a:pPr algn="l" rtl="0" fontAlgn="base">
                        <a:spcBef>
                          <a:spcPts val="0"/>
                        </a:spcBef>
                        <a:spcAft>
                          <a:spcPts val="0"/>
                        </a:spcAft>
                      </a:pPr>
                      <a:r>
                        <a:rPr lang="en-GB" sz="1100" u="none" strike="noStrike">
                          <a:effectLst/>
                        </a:rPr>
                        <a:t>  </a:t>
                      </a: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u="none" strike="noStrike">
                        <a:effectLst/>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u="none" strike="noStrike">
                        <a:effectLst/>
                      </a:endParaRPr>
                    </a:p>
                  </a:txBody>
                  <a:tcPr marL="57642" marR="57642" marT="28821" marB="28821" anchor="b"/>
                </a:tc>
                <a:extLst>
                  <a:ext uri="{0D108BD9-81ED-4DB2-BD59-A6C34878D82A}">
                    <a16:rowId xmlns:a16="http://schemas.microsoft.com/office/drawing/2014/main" val="2321617489"/>
                  </a:ext>
                </a:extLst>
              </a:tr>
              <a:tr h="210864">
                <a:tc>
                  <a:txBody>
                    <a:bodyPr/>
                    <a:lstStyle/>
                    <a:p>
                      <a:pPr algn="l" rtl="0" fontAlgn="base">
                        <a:spcBef>
                          <a:spcPts val="0"/>
                        </a:spcBef>
                        <a:spcAft>
                          <a:spcPts val="0"/>
                        </a:spcAft>
                      </a:pPr>
                      <a:r>
                        <a:rPr lang="en-GB" sz="1100" u="none" strike="noStrike">
                          <a:effectLst/>
                        </a:rPr>
                        <a:t>Objectives of the presentation are clear </a:t>
                      </a:r>
                    </a:p>
                  </a:txBody>
                  <a:tcPr marL="57642" marR="57642" marT="28821" marB="28821" anchor="b">
                    <a:solidFill>
                      <a:schemeClr val="bg1"/>
                    </a:solidFill>
                  </a:tcPr>
                </a:tc>
                <a:tc>
                  <a:txBody>
                    <a:bodyPr/>
                    <a:lstStyle/>
                    <a:p>
                      <a:pPr algn="l" rtl="0" fontAlgn="base">
                        <a:spcBef>
                          <a:spcPts val="0"/>
                        </a:spcBef>
                        <a:spcAft>
                          <a:spcPts val="0"/>
                        </a:spcAft>
                      </a:pPr>
                      <a:r>
                        <a:rPr lang="en-GB" sz="1100" u="none" strike="noStrike">
                          <a:effectLst/>
                        </a:rPr>
                        <a:t>  </a:t>
                      </a:r>
                    </a:p>
                  </a:txBody>
                  <a:tcPr marL="57642" marR="57642" marT="28821" marB="28821" anchor="b"/>
                </a:tc>
                <a:tc>
                  <a:txBody>
                    <a:bodyPr/>
                    <a:lstStyle/>
                    <a:p>
                      <a:pPr algn="l" rtl="0" fontAlgn="base">
                        <a:spcBef>
                          <a:spcPts val="0"/>
                        </a:spcBef>
                        <a:spcAft>
                          <a:spcPts val="0"/>
                        </a:spcAft>
                      </a:pPr>
                      <a:r>
                        <a:rPr lang="en-GB" sz="1100" u="none" strike="noStrike">
                          <a:effectLst/>
                        </a:rPr>
                        <a:t>  </a:t>
                      </a: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u="none" strike="noStrike">
                        <a:effectLst/>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u="none" strike="noStrike">
                        <a:effectLst/>
                      </a:endParaRPr>
                    </a:p>
                  </a:txBody>
                  <a:tcPr marL="57642" marR="57642" marT="28821" marB="28821" anchor="b"/>
                </a:tc>
                <a:extLst>
                  <a:ext uri="{0D108BD9-81ED-4DB2-BD59-A6C34878D82A}">
                    <a16:rowId xmlns:a16="http://schemas.microsoft.com/office/drawing/2014/main" val="2937227309"/>
                  </a:ext>
                </a:extLst>
              </a:tr>
              <a:tr h="219072">
                <a:tc>
                  <a:txBody>
                    <a:bodyPr/>
                    <a:lstStyle/>
                    <a:p>
                      <a:pPr algn="l" rtl="0" fontAlgn="base">
                        <a:spcBef>
                          <a:spcPts val="0"/>
                        </a:spcBef>
                        <a:spcAft>
                          <a:spcPts val="0"/>
                        </a:spcAft>
                      </a:pPr>
                      <a:r>
                        <a:rPr lang="en-GB" sz="1100" u="none" strike="noStrike">
                          <a:effectLst/>
                        </a:rPr>
                        <a:t>Used visual aids effectively </a:t>
                      </a:r>
                    </a:p>
                  </a:txBody>
                  <a:tcPr marL="57642" marR="57642" marT="28821" marB="28821" anchor="b"/>
                </a:tc>
                <a:tc>
                  <a:txBody>
                    <a:bodyPr/>
                    <a:lstStyle/>
                    <a:p>
                      <a:pPr algn="l" rtl="0" fontAlgn="base">
                        <a:spcBef>
                          <a:spcPts val="0"/>
                        </a:spcBef>
                        <a:spcAft>
                          <a:spcPts val="0"/>
                        </a:spcAft>
                      </a:pPr>
                      <a:r>
                        <a:rPr lang="en-GB" sz="1100" u="none" strike="noStrike">
                          <a:effectLst/>
                        </a:rPr>
                        <a:t>  </a:t>
                      </a:r>
                    </a:p>
                  </a:txBody>
                  <a:tcPr marL="57642" marR="57642" marT="28821" marB="28821" anchor="b"/>
                </a:tc>
                <a:tc>
                  <a:txBody>
                    <a:bodyPr/>
                    <a:lstStyle/>
                    <a:p>
                      <a:pPr algn="l" rtl="0" fontAlgn="base">
                        <a:spcBef>
                          <a:spcPts val="0"/>
                        </a:spcBef>
                        <a:spcAft>
                          <a:spcPts val="0"/>
                        </a:spcAft>
                      </a:pPr>
                      <a:r>
                        <a:rPr lang="en-GB" sz="1100" u="none" strike="noStrike">
                          <a:effectLst/>
                        </a:rPr>
                        <a:t>  </a:t>
                      </a: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u="none" strike="noStrike">
                        <a:effectLst/>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u="none" strike="noStrike">
                        <a:effectLst/>
                      </a:endParaRPr>
                    </a:p>
                  </a:txBody>
                  <a:tcPr marL="57642" marR="57642" marT="28821" marB="28821" anchor="b"/>
                </a:tc>
                <a:extLst>
                  <a:ext uri="{0D108BD9-81ED-4DB2-BD59-A6C34878D82A}">
                    <a16:rowId xmlns:a16="http://schemas.microsoft.com/office/drawing/2014/main" val="3525442292"/>
                  </a:ext>
                </a:extLst>
              </a:tr>
              <a:tr h="250206">
                <a:tc>
                  <a:txBody>
                    <a:bodyPr/>
                    <a:lstStyle/>
                    <a:p>
                      <a:pPr algn="l" rtl="0" fontAlgn="base">
                        <a:spcBef>
                          <a:spcPts val="0"/>
                        </a:spcBef>
                        <a:spcAft>
                          <a:spcPts val="0"/>
                        </a:spcAft>
                      </a:pPr>
                      <a:r>
                        <a:rPr lang="en-GB" sz="1100" u="none" strike="noStrike">
                          <a:effectLst/>
                        </a:rPr>
                        <a:t>Organised the presentation logically </a:t>
                      </a:r>
                    </a:p>
                  </a:txBody>
                  <a:tcPr marL="57642" marR="57642" marT="28821" marB="28821" anchor="b"/>
                </a:tc>
                <a:tc>
                  <a:txBody>
                    <a:bodyPr/>
                    <a:lstStyle/>
                    <a:p>
                      <a:pPr algn="l" rtl="0" fontAlgn="base">
                        <a:spcBef>
                          <a:spcPts val="0"/>
                        </a:spcBef>
                        <a:spcAft>
                          <a:spcPts val="0"/>
                        </a:spcAft>
                      </a:pPr>
                      <a:r>
                        <a:rPr lang="en-GB" sz="1100" u="none" strike="noStrike">
                          <a:effectLst/>
                        </a:rPr>
                        <a:t>  </a:t>
                      </a:r>
                    </a:p>
                  </a:txBody>
                  <a:tcPr marL="57642" marR="57642" marT="28821" marB="28821" anchor="b"/>
                </a:tc>
                <a:tc>
                  <a:txBody>
                    <a:bodyPr/>
                    <a:lstStyle/>
                    <a:p>
                      <a:pPr algn="l" rtl="0" fontAlgn="base">
                        <a:spcBef>
                          <a:spcPts val="0"/>
                        </a:spcBef>
                        <a:spcAft>
                          <a:spcPts val="0"/>
                        </a:spcAft>
                      </a:pPr>
                      <a:r>
                        <a:rPr lang="en-GB" sz="1100" u="none" strike="noStrike">
                          <a:effectLst/>
                        </a:rPr>
                        <a:t>  </a:t>
                      </a: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u="none" strike="noStrike">
                        <a:effectLst/>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u="none" strike="noStrike">
                        <a:effectLst/>
                      </a:endParaRPr>
                    </a:p>
                  </a:txBody>
                  <a:tcPr marL="57642" marR="57642" marT="28821" marB="28821" anchor="b"/>
                </a:tc>
                <a:extLst>
                  <a:ext uri="{0D108BD9-81ED-4DB2-BD59-A6C34878D82A}">
                    <a16:rowId xmlns:a16="http://schemas.microsoft.com/office/drawing/2014/main" val="2369787320"/>
                  </a:ext>
                </a:extLst>
              </a:tr>
              <a:tr h="219072">
                <a:tc>
                  <a:txBody>
                    <a:bodyPr/>
                    <a:lstStyle/>
                    <a:p>
                      <a:pPr algn="l" rtl="0" fontAlgn="base">
                        <a:spcBef>
                          <a:spcPts val="0"/>
                        </a:spcBef>
                        <a:spcAft>
                          <a:spcPts val="0"/>
                        </a:spcAft>
                      </a:pPr>
                      <a:r>
                        <a:rPr lang="en-GB" sz="1100" u="none" strike="noStrike">
                          <a:effectLst/>
                        </a:rPr>
                        <a:t>Spoke loudly enough </a:t>
                      </a:r>
                    </a:p>
                  </a:txBody>
                  <a:tcPr marL="57642" marR="57642" marT="28821" marB="28821" anchor="b"/>
                </a:tc>
                <a:tc>
                  <a:txBody>
                    <a:bodyPr/>
                    <a:lstStyle/>
                    <a:p>
                      <a:pPr algn="l" rtl="0" fontAlgn="base">
                        <a:spcBef>
                          <a:spcPts val="0"/>
                        </a:spcBef>
                        <a:spcAft>
                          <a:spcPts val="0"/>
                        </a:spcAft>
                      </a:pPr>
                      <a:r>
                        <a:rPr lang="en-GB" sz="1100" u="none" strike="noStrike">
                          <a:effectLst/>
                        </a:rPr>
                        <a:t>  </a:t>
                      </a:r>
                    </a:p>
                  </a:txBody>
                  <a:tcPr marL="57642" marR="57642" marT="28821" marB="28821" anchor="b"/>
                </a:tc>
                <a:tc>
                  <a:txBody>
                    <a:bodyPr/>
                    <a:lstStyle/>
                    <a:p>
                      <a:pPr algn="l" rtl="0" fontAlgn="base">
                        <a:spcBef>
                          <a:spcPts val="0"/>
                        </a:spcBef>
                        <a:spcAft>
                          <a:spcPts val="0"/>
                        </a:spcAft>
                      </a:pPr>
                      <a:r>
                        <a:rPr lang="en-GB" sz="1100" u="none" strike="noStrike">
                          <a:effectLst/>
                        </a:rPr>
                        <a:t>  </a:t>
                      </a: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u="none" strike="noStrike">
                        <a:effectLst/>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u="none" strike="noStrike">
                        <a:effectLst/>
                      </a:endParaRPr>
                    </a:p>
                  </a:txBody>
                  <a:tcPr marL="57642" marR="57642" marT="28821" marB="28821" anchor="b"/>
                </a:tc>
                <a:extLst>
                  <a:ext uri="{0D108BD9-81ED-4DB2-BD59-A6C34878D82A}">
                    <a16:rowId xmlns:a16="http://schemas.microsoft.com/office/drawing/2014/main" val="1396554702"/>
                  </a:ext>
                </a:extLst>
              </a:tr>
              <a:tr h="219072">
                <a:tc>
                  <a:txBody>
                    <a:bodyPr/>
                    <a:lstStyle/>
                    <a:p>
                      <a:pPr algn="l" rtl="0" fontAlgn="base">
                        <a:spcBef>
                          <a:spcPts val="0"/>
                        </a:spcBef>
                        <a:spcAft>
                          <a:spcPts val="0"/>
                        </a:spcAft>
                      </a:pPr>
                      <a:r>
                        <a:rPr lang="en-GB" sz="1100" u="none" strike="noStrike">
                          <a:effectLst/>
                        </a:rPr>
                        <a:t>Spoke slowly and clearly </a:t>
                      </a:r>
                    </a:p>
                  </a:txBody>
                  <a:tcPr marL="57642" marR="57642" marT="28821" marB="28821" anchor="b"/>
                </a:tc>
                <a:tc>
                  <a:txBody>
                    <a:bodyPr/>
                    <a:lstStyle/>
                    <a:p>
                      <a:pPr algn="l" rtl="0" fontAlgn="base">
                        <a:spcBef>
                          <a:spcPts val="0"/>
                        </a:spcBef>
                        <a:spcAft>
                          <a:spcPts val="0"/>
                        </a:spcAft>
                      </a:pPr>
                      <a:r>
                        <a:rPr lang="en-GB" sz="1100" u="none" strike="noStrike">
                          <a:effectLst/>
                        </a:rPr>
                        <a:t>  </a:t>
                      </a:r>
                    </a:p>
                  </a:txBody>
                  <a:tcPr marL="57642" marR="57642" marT="28821" marB="28821" anchor="b"/>
                </a:tc>
                <a:tc>
                  <a:txBody>
                    <a:bodyPr/>
                    <a:lstStyle/>
                    <a:p>
                      <a:pPr algn="l" rtl="0" fontAlgn="base">
                        <a:spcBef>
                          <a:spcPts val="0"/>
                        </a:spcBef>
                        <a:spcAft>
                          <a:spcPts val="0"/>
                        </a:spcAft>
                      </a:pPr>
                      <a:r>
                        <a:rPr lang="en-GB" sz="1100" u="none" strike="noStrike">
                          <a:effectLst/>
                        </a:rPr>
                        <a:t>  </a:t>
                      </a: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u="none" strike="noStrike">
                        <a:effectLst/>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u="none" strike="noStrike">
                        <a:effectLst/>
                      </a:endParaRPr>
                    </a:p>
                  </a:txBody>
                  <a:tcPr marL="57642" marR="57642" marT="28821" marB="28821" anchor="b"/>
                </a:tc>
                <a:extLst>
                  <a:ext uri="{0D108BD9-81ED-4DB2-BD59-A6C34878D82A}">
                    <a16:rowId xmlns:a16="http://schemas.microsoft.com/office/drawing/2014/main" val="4205957375"/>
                  </a:ext>
                </a:extLst>
              </a:tr>
              <a:tr h="219072">
                <a:tc>
                  <a:txBody>
                    <a:bodyPr/>
                    <a:lstStyle/>
                    <a:p>
                      <a:pPr algn="l" rtl="0" fontAlgn="base">
                        <a:spcBef>
                          <a:spcPts val="0"/>
                        </a:spcBef>
                        <a:spcAft>
                          <a:spcPts val="0"/>
                        </a:spcAft>
                      </a:pPr>
                      <a:r>
                        <a:rPr lang="en-GB" sz="1100" u="none" strike="noStrike">
                          <a:effectLst/>
                        </a:rPr>
                        <a:t>Presented within appropriate time </a:t>
                      </a:r>
                    </a:p>
                  </a:txBody>
                  <a:tcPr marL="57642" marR="57642" marT="28821" marB="28821" anchor="b"/>
                </a:tc>
                <a:tc>
                  <a:txBody>
                    <a:bodyPr/>
                    <a:lstStyle/>
                    <a:p>
                      <a:pPr algn="l" rtl="0" fontAlgn="base">
                        <a:spcBef>
                          <a:spcPts val="0"/>
                        </a:spcBef>
                        <a:spcAft>
                          <a:spcPts val="0"/>
                        </a:spcAft>
                      </a:pPr>
                      <a:r>
                        <a:rPr lang="en-GB" sz="1100" u="none" strike="noStrike">
                          <a:effectLst/>
                        </a:rPr>
                        <a:t>  </a:t>
                      </a:r>
                    </a:p>
                  </a:txBody>
                  <a:tcPr marL="57642" marR="57642" marT="28821" marB="28821" anchor="b"/>
                </a:tc>
                <a:tc>
                  <a:txBody>
                    <a:bodyPr/>
                    <a:lstStyle/>
                    <a:p>
                      <a:pPr algn="l" rtl="0" fontAlgn="base">
                        <a:spcBef>
                          <a:spcPts val="0"/>
                        </a:spcBef>
                        <a:spcAft>
                          <a:spcPts val="0"/>
                        </a:spcAft>
                      </a:pPr>
                      <a:r>
                        <a:rPr lang="en-GB" sz="1100" u="none" strike="noStrike">
                          <a:effectLst/>
                        </a:rPr>
                        <a:t>  </a:t>
                      </a: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u="none" strike="noStrike">
                        <a:effectLst/>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u="none" strike="noStrike">
                        <a:effectLst/>
                      </a:endParaRPr>
                    </a:p>
                  </a:txBody>
                  <a:tcPr marL="57642" marR="57642" marT="28821" marB="28821" anchor="b"/>
                </a:tc>
                <a:extLst>
                  <a:ext uri="{0D108BD9-81ED-4DB2-BD59-A6C34878D82A}">
                    <a16:rowId xmlns:a16="http://schemas.microsoft.com/office/drawing/2014/main" val="1066201966"/>
                  </a:ext>
                </a:extLst>
              </a:tr>
              <a:tr h="147114">
                <a:tc>
                  <a:txBody>
                    <a:bodyPr/>
                    <a:lstStyle/>
                    <a:p>
                      <a:pPr algn="l" rtl="0" fontAlgn="base">
                        <a:spcBef>
                          <a:spcPts val="0"/>
                        </a:spcBef>
                        <a:spcAft>
                          <a:spcPts val="0"/>
                        </a:spcAft>
                      </a:pPr>
                      <a:r>
                        <a:rPr lang="en-GB" sz="1100" u="none" strike="noStrike">
                          <a:effectLst/>
                        </a:rPr>
                        <a:t>Responded to questions accurately </a:t>
                      </a:r>
                    </a:p>
                  </a:txBody>
                  <a:tcPr marL="57642" marR="57642" marT="28821" marB="28821" anchor="b"/>
                </a:tc>
                <a:tc>
                  <a:txBody>
                    <a:bodyPr/>
                    <a:lstStyle/>
                    <a:p>
                      <a:pPr algn="l" rtl="0" fontAlgn="base">
                        <a:spcBef>
                          <a:spcPts val="0"/>
                        </a:spcBef>
                        <a:spcAft>
                          <a:spcPts val="0"/>
                        </a:spcAft>
                      </a:pPr>
                      <a:r>
                        <a:rPr lang="en-GB" sz="1100" u="none" strike="noStrike">
                          <a:effectLst/>
                        </a:rPr>
                        <a:t>  </a:t>
                      </a:r>
                    </a:p>
                  </a:txBody>
                  <a:tcPr marL="57642" marR="57642" marT="28821" marB="28821" anchor="b"/>
                </a:tc>
                <a:tc>
                  <a:txBody>
                    <a:bodyPr/>
                    <a:lstStyle/>
                    <a:p>
                      <a:pPr algn="l" rtl="0" fontAlgn="base">
                        <a:spcBef>
                          <a:spcPts val="0"/>
                        </a:spcBef>
                        <a:spcAft>
                          <a:spcPts val="0"/>
                        </a:spcAft>
                      </a:pPr>
                      <a:r>
                        <a:rPr lang="en-GB" sz="1100" u="none" strike="noStrike">
                          <a:effectLst/>
                        </a:rPr>
                        <a:t>  </a:t>
                      </a: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u="none" strike="noStrike">
                        <a:effectLst/>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u="none" strike="noStrike">
                        <a:effectLst/>
                      </a:endParaRPr>
                    </a:p>
                  </a:txBody>
                  <a:tcPr marL="57642" marR="57642" marT="28821" marB="28821" anchor="b"/>
                </a:tc>
                <a:extLst>
                  <a:ext uri="{0D108BD9-81ED-4DB2-BD59-A6C34878D82A}">
                    <a16:rowId xmlns:a16="http://schemas.microsoft.com/office/drawing/2014/main" val="3029071552"/>
                  </a:ext>
                </a:extLst>
              </a:tr>
              <a:tr h="663401">
                <a:tc>
                  <a:txBody>
                    <a:bodyPr/>
                    <a:lstStyle/>
                    <a:p>
                      <a:pPr algn="l" rtl="0" fontAlgn="base">
                        <a:spcBef>
                          <a:spcPts val="0"/>
                        </a:spcBef>
                        <a:spcAft>
                          <a:spcPts val="0"/>
                        </a:spcAft>
                      </a:pPr>
                      <a:r>
                        <a:rPr lang="en-GB" sz="1100" u="none" strike="noStrike">
                          <a:effectLst/>
                        </a:rPr>
                        <a:t> </a:t>
                      </a:r>
                      <a:br>
                        <a:rPr lang="en-GB" sz="1100" u="none" strike="noStrike">
                          <a:effectLst/>
                        </a:rPr>
                      </a:br>
                      <a:r>
                        <a:rPr lang="en-GB" sz="1100" u="sng" strike="noStrike">
                          <a:effectLst/>
                        </a:rPr>
                        <a:t>What can I do better next time?</a:t>
                      </a:r>
                      <a:r>
                        <a:rPr lang="en-GB" sz="1100" u="none" strike="noStrike">
                          <a:effectLst/>
                        </a:rPr>
                        <a:t> </a:t>
                      </a:r>
                    </a:p>
                  </a:txBody>
                  <a:tcPr marL="57642" marR="57642" marT="28821" marB="28821"/>
                </a:tc>
                <a:tc gridSpan="4">
                  <a:txBody>
                    <a:bodyPr/>
                    <a:lstStyle/>
                    <a:p>
                      <a:pPr algn="l" rtl="0" fontAlgn="base">
                        <a:spcBef>
                          <a:spcPts val="0"/>
                        </a:spcBef>
                        <a:spcAft>
                          <a:spcPts val="0"/>
                        </a:spcAft>
                      </a:pPr>
                      <a:r>
                        <a:rPr lang="en-GB" sz="1100" u="none" strike="noStrike">
                          <a:effectLst/>
                        </a:rPr>
                        <a:t> </a:t>
                      </a:r>
                      <a:br>
                        <a:rPr lang="en-GB" sz="1100" u="none" strike="noStrike">
                          <a:effectLst/>
                        </a:rPr>
                      </a:br>
                      <a:r>
                        <a:rPr lang="en-GB" sz="1100" u="sng" strike="noStrike">
                          <a:effectLst/>
                        </a:rPr>
                        <a:t>What went well?</a:t>
                      </a:r>
                      <a:r>
                        <a:rPr lang="en-GB" sz="1100" u="none" strike="noStrike">
                          <a:effectLst/>
                        </a:rPr>
                        <a:t> </a:t>
                      </a:r>
                    </a:p>
                    <a:p>
                      <a:pPr algn="l" rtl="0" fontAlgn="base">
                        <a:spcBef>
                          <a:spcPts val="0"/>
                        </a:spcBef>
                        <a:spcAft>
                          <a:spcPts val="0"/>
                        </a:spcAft>
                      </a:pPr>
                      <a:endParaRPr lang="en-GB" sz="1100" u="none" strike="noStrike">
                        <a:effectLst/>
                      </a:endParaRPr>
                    </a:p>
                    <a:p>
                      <a:pPr algn="l" rtl="0" fontAlgn="base">
                        <a:spcBef>
                          <a:spcPts val="0"/>
                        </a:spcBef>
                        <a:spcAft>
                          <a:spcPts val="0"/>
                        </a:spcAft>
                      </a:pPr>
                      <a:endParaRPr lang="en-GB" sz="1100" u="none" strike="noStrike">
                        <a:effectLst/>
                      </a:endParaRPr>
                    </a:p>
                    <a:p>
                      <a:pPr algn="l" rtl="0" fontAlgn="base">
                        <a:spcBef>
                          <a:spcPts val="0"/>
                        </a:spcBef>
                        <a:spcAft>
                          <a:spcPts val="0"/>
                        </a:spcAft>
                      </a:pPr>
                      <a:endParaRPr lang="en-GB" sz="1100" u="none" strike="noStrike">
                        <a:effectLst/>
                      </a:endParaRPr>
                    </a:p>
                    <a:p>
                      <a:pPr algn="l" rtl="0" fontAlgn="base">
                        <a:spcBef>
                          <a:spcPts val="0"/>
                        </a:spcBef>
                        <a:spcAft>
                          <a:spcPts val="0"/>
                        </a:spcAft>
                      </a:pPr>
                      <a:endParaRPr lang="en-GB" sz="1100" u="none" strike="noStrike">
                        <a:effectLst/>
                      </a:endParaRPr>
                    </a:p>
                    <a:p>
                      <a:pPr algn="l" rtl="0" fontAlgn="base">
                        <a:spcBef>
                          <a:spcPts val="0"/>
                        </a:spcBef>
                        <a:spcAft>
                          <a:spcPts val="0"/>
                        </a:spcAft>
                      </a:pPr>
                      <a:endParaRPr lang="en-GB" sz="1100" u="none" strike="noStrike">
                        <a:effectLst/>
                      </a:endParaRPr>
                    </a:p>
                    <a:p>
                      <a:pPr algn="l" rtl="0" fontAlgn="base">
                        <a:spcBef>
                          <a:spcPts val="0"/>
                        </a:spcBef>
                        <a:spcAft>
                          <a:spcPts val="0"/>
                        </a:spcAft>
                      </a:pPr>
                      <a:endParaRPr lang="en-GB" sz="1100" u="none" strike="noStrike">
                        <a:effectLst/>
                      </a:endParaRPr>
                    </a:p>
                    <a:p>
                      <a:pPr algn="l" rtl="0" fontAlgn="base">
                        <a:spcBef>
                          <a:spcPts val="0"/>
                        </a:spcBef>
                        <a:spcAft>
                          <a:spcPts val="0"/>
                        </a:spcAft>
                      </a:pPr>
                      <a:endParaRPr lang="en-GB" sz="1100" u="none" strike="noStrike">
                        <a:effectLst/>
                      </a:endParaRPr>
                    </a:p>
                  </a:txBody>
                  <a:tcPr marL="57642" marR="57642" marT="28821" marB="28821"/>
                </a:tc>
                <a:tc hMerge="1">
                  <a:txBody>
                    <a:bodyPr/>
                    <a:lstStyle/>
                    <a:p>
                      <a:endParaRPr lang="en-GB"/>
                    </a:p>
                  </a:txBody>
                  <a:tcPr marL="0" marR="0" marT="0" marB="0" horzOverflow="overflow"/>
                </a:tc>
                <a:tc hMerge="1">
                  <a:txBody>
                    <a:bodyPr/>
                    <a:lstStyle/>
                    <a:p>
                      <a:endParaRPr lang="en-GB"/>
                    </a:p>
                  </a:txBody>
                  <a:tcPr marL="0" marR="0" marT="0" marB="0" horzOverflow="overflow"/>
                </a:tc>
                <a:tc hMerge="1">
                  <a:txBody>
                    <a:bodyPr/>
                    <a:lstStyle/>
                    <a:p>
                      <a:endParaRPr lang="en-GB"/>
                    </a:p>
                  </a:txBody>
                  <a:tcPr marL="0" marR="0" marT="0" marB="0" horzOverflow="overflow"/>
                </a:tc>
                <a:extLst>
                  <a:ext uri="{0D108BD9-81ED-4DB2-BD59-A6C34878D82A}">
                    <a16:rowId xmlns:a16="http://schemas.microsoft.com/office/drawing/2014/main" val="953877630"/>
                  </a:ext>
                </a:extLst>
              </a:tr>
            </a:tbl>
          </a:graphicData>
        </a:graphic>
      </p:graphicFrame>
    </p:spTree>
    <p:extLst>
      <p:ext uri="{BB962C8B-B14F-4D97-AF65-F5344CB8AC3E}">
        <p14:creationId xmlns:p14="http://schemas.microsoft.com/office/powerpoint/2010/main" val="18605924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49072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ABA84-22AD-4B9E-BD0D-C7B44F9A00B3}"/>
              </a:ext>
            </a:extLst>
          </p:cNvPr>
          <p:cNvSpPr>
            <a:spLocks noGrp="1"/>
          </p:cNvSpPr>
          <p:nvPr>
            <p:ph type="title"/>
          </p:nvPr>
        </p:nvSpPr>
        <p:spPr>
          <a:xfrm>
            <a:off x="603504" y="2404872"/>
            <a:ext cx="2283712" cy="1627792"/>
          </a:xfrm>
        </p:spPr>
        <p:txBody>
          <a:bodyPr vert="horz" lIns="274320" tIns="182880" rIns="274320" bIns="182880" rtlCol="0" anchor="ctr" anchorCtr="1">
            <a:normAutofit/>
          </a:bodyPr>
          <a:lstStyle/>
          <a:p>
            <a:r>
              <a:rPr lang="en-US" sz="1500"/>
              <a:t>Presentation Plan</a:t>
            </a:r>
          </a:p>
        </p:txBody>
      </p:sp>
      <p:graphicFrame>
        <p:nvGraphicFramePr>
          <p:cNvPr id="5" name="Content Placeholder 4">
            <a:extLst>
              <a:ext uri="{FF2B5EF4-FFF2-40B4-BE49-F238E27FC236}">
                <a16:creationId xmlns:a16="http://schemas.microsoft.com/office/drawing/2014/main" id="{F5AAFF6D-1F33-4223-99E0-B4DF19FFB36D}"/>
              </a:ext>
            </a:extLst>
          </p:cNvPr>
          <p:cNvGraphicFramePr>
            <a:graphicFrameLocks noGrp="1"/>
          </p:cNvGraphicFramePr>
          <p:nvPr>
            <p:ph idx="1"/>
            <p:extLst>
              <p:ext uri="{D42A27DB-BD31-4B8C-83A1-F6EECF244321}">
                <p14:modId xmlns:p14="http://schemas.microsoft.com/office/powerpoint/2010/main" val="1967481665"/>
              </p:ext>
            </p:extLst>
          </p:nvPr>
        </p:nvGraphicFramePr>
        <p:xfrm>
          <a:off x="4418289" y="640080"/>
          <a:ext cx="3798145" cy="6153211"/>
        </p:xfrm>
        <a:graphic>
          <a:graphicData uri="http://schemas.openxmlformats.org/drawingml/2006/table">
            <a:tbl>
              <a:tblPr firstRow="1" bandRow="1">
                <a:noFill/>
                <a:tableStyleId>{9D7B26C5-4107-4FEC-AEDC-1716B250A1EF}</a:tableStyleId>
              </a:tblPr>
              <a:tblGrid>
                <a:gridCol w="1201610">
                  <a:extLst>
                    <a:ext uri="{9D8B030D-6E8A-4147-A177-3AD203B41FA5}">
                      <a16:colId xmlns:a16="http://schemas.microsoft.com/office/drawing/2014/main" val="1169199660"/>
                    </a:ext>
                  </a:extLst>
                </a:gridCol>
                <a:gridCol w="2596535">
                  <a:extLst>
                    <a:ext uri="{9D8B030D-6E8A-4147-A177-3AD203B41FA5}">
                      <a16:colId xmlns:a16="http://schemas.microsoft.com/office/drawing/2014/main" val="245168852"/>
                    </a:ext>
                  </a:extLst>
                </a:gridCol>
              </a:tblGrid>
              <a:tr h="472888">
                <a:tc>
                  <a:txBody>
                    <a:bodyPr/>
                    <a:lstStyle/>
                    <a:p>
                      <a:pPr algn="ctr" rtl="0" fontAlgn="base">
                        <a:spcBef>
                          <a:spcPts val="0"/>
                        </a:spcBef>
                        <a:spcAft>
                          <a:spcPts val="0"/>
                        </a:spcAft>
                      </a:pPr>
                      <a:endParaRPr lang="en-US" sz="900" b="0" cap="all" spc="150">
                        <a:solidFill>
                          <a:schemeClr val="lt1"/>
                        </a:solidFill>
                      </a:endParaRPr>
                    </a:p>
                    <a:p>
                      <a:pPr algn="ctr" rtl="0" fontAlgn="base">
                        <a:spcBef>
                          <a:spcPts val="0"/>
                        </a:spcBef>
                        <a:spcAft>
                          <a:spcPts val="0"/>
                        </a:spcAft>
                      </a:pPr>
                      <a:r>
                        <a:rPr lang="en-GB" sz="900" b="0" u="none" strike="noStrike" cap="all" spc="150">
                          <a:solidFill>
                            <a:schemeClr val="lt1"/>
                          </a:solidFill>
                          <a:effectLst/>
                        </a:rPr>
                        <a:t>Slide </a:t>
                      </a:r>
                    </a:p>
                  </a:txBody>
                  <a:tcPr marL="81221" marR="81221" marT="81221" marB="81221" anchor="ctr">
                    <a:lnL w="12700" cmpd="sng">
                      <a:noFill/>
                    </a:lnL>
                    <a:lnR w="12700" cmpd="sng">
                      <a:noFill/>
                    </a:lnR>
                    <a:lnT w="12700" cmpd="sng">
                      <a:noFill/>
                    </a:lnT>
                    <a:lnB w="38100" cmpd="sng">
                      <a:noFill/>
                    </a:lnB>
                    <a:solidFill>
                      <a:srgbClr val="505356"/>
                    </a:solidFill>
                  </a:tcPr>
                </a:tc>
                <a:tc>
                  <a:txBody>
                    <a:bodyPr/>
                    <a:lstStyle/>
                    <a:p>
                      <a:pPr algn="l" rtl="0" fontAlgn="base">
                        <a:spcBef>
                          <a:spcPts val="0"/>
                        </a:spcBef>
                        <a:spcAft>
                          <a:spcPts val="0"/>
                        </a:spcAft>
                      </a:pPr>
                      <a:r>
                        <a:rPr lang="en-GB" sz="900" b="0" u="none" strike="noStrike" cap="all" spc="150">
                          <a:solidFill>
                            <a:schemeClr val="lt1"/>
                          </a:solidFill>
                          <a:effectLst/>
                        </a:rPr>
                        <a:t>Content </a:t>
                      </a:r>
                    </a:p>
                  </a:txBody>
                  <a:tcPr marL="81221" marR="81221" marT="81221" marB="81221" anchor="ctr">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val="736777446"/>
                  </a:ext>
                </a:extLst>
              </a:tr>
              <a:tr h="301421">
                <a:tc>
                  <a:txBody>
                    <a:bodyPr/>
                    <a:lstStyle/>
                    <a:p>
                      <a:pPr algn="ctr" rtl="0" fontAlgn="base">
                        <a:spcBef>
                          <a:spcPts val="0"/>
                        </a:spcBef>
                        <a:spcAft>
                          <a:spcPts val="0"/>
                        </a:spcAft>
                      </a:pPr>
                      <a:r>
                        <a:rPr lang="en-GB" sz="1200" u="none" strike="noStrike" cap="none" spc="0">
                          <a:solidFill>
                            <a:schemeClr val="tx1"/>
                          </a:solidFill>
                          <a:effectLst/>
                        </a:rPr>
                        <a:t>1</a:t>
                      </a:r>
                      <a:endParaRPr lang="en-GB" sz="800" u="none" strike="noStrike" cap="none" spc="0">
                        <a:solidFill>
                          <a:schemeClr val="tx1"/>
                        </a:solidFill>
                        <a:effectLst/>
                      </a:endParaRPr>
                    </a:p>
                  </a:txBody>
                  <a:tcPr marL="81221" marR="81221" marT="81221" marB="81221" anchor="ctr">
                    <a:lnL w="12700" cmpd="sng">
                      <a:noFill/>
                      <a:prstDash val="solid"/>
                    </a:lnL>
                    <a:lnR w="12700" cmpd="sng">
                      <a:noFill/>
                      <a:prstDash val="solid"/>
                    </a:lnR>
                    <a:lnT w="38100" cmpd="sng">
                      <a:noFill/>
                    </a:lnT>
                    <a:lnB w="12700" cmpd="sng">
                      <a:noFill/>
                      <a:prstDash val="solid"/>
                    </a:lnB>
                    <a:noFill/>
                  </a:tcPr>
                </a:tc>
                <a:tc>
                  <a:txBody>
                    <a:bodyPr/>
                    <a:lstStyle/>
                    <a:p>
                      <a:pPr algn="l" rtl="0" fontAlgn="base">
                        <a:spcBef>
                          <a:spcPts val="0"/>
                        </a:spcBef>
                        <a:spcAft>
                          <a:spcPts val="0"/>
                        </a:spcAft>
                      </a:pPr>
                      <a:r>
                        <a:rPr lang="en-GB" sz="1200" u="none" strike="noStrike" cap="none" spc="0">
                          <a:solidFill>
                            <a:schemeClr val="tx1"/>
                          </a:solidFill>
                          <a:effectLst/>
                        </a:rPr>
                        <a:t>Presentation Title</a:t>
                      </a:r>
                      <a:endParaRPr lang="en-GB" sz="800" u="none" strike="noStrike" cap="none" spc="0">
                        <a:solidFill>
                          <a:schemeClr val="tx1"/>
                        </a:solidFill>
                        <a:effectLst/>
                      </a:endParaRPr>
                    </a:p>
                  </a:txBody>
                  <a:tcPr marL="81221" marR="81221" marT="81221" marB="81221" anchor="ctr">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97024458"/>
                  </a:ext>
                </a:extLst>
              </a:tr>
              <a:tr h="301421">
                <a:tc>
                  <a:txBody>
                    <a:bodyPr/>
                    <a:lstStyle/>
                    <a:p>
                      <a:pPr algn="ctr" rtl="0" fontAlgn="base">
                        <a:spcBef>
                          <a:spcPts val="0"/>
                        </a:spcBef>
                        <a:spcAft>
                          <a:spcPts val="0"/>
                        </a:spcAft>
                      </a:pPr>
                      <a:r>
                        <a:rPr lang="en-GB" sz="1200" u="none" strike="noStrike" cap="none" spc="0">
                          <a:solidFill>
                            <a:schemeClr val="tx1"/>
                          </a:solidFill>
                          <a:effectLst/>
                        </a:rPr>
                        <a:t>2</a:t>
                      </a:r>
                      <a:endParaRPr lang="en-GB" sz="800" u="none" strike="noStrike" cap="none" spc="0">
                        <a:solidFill>
                          <a:schemeClr val="tx1"/>
                        </a:solidFill>
                        <a:effectLst/>
                      </a:endParaRPr>
                    </a:p>
                  </a:txBody>
                  <a:tcPr marL="81221" marR="81221" marT="81221" marB="81221"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lvl="0" algn="l">
                        <a:spcBef>
                          <a:spcPts val="0"/>
                        </a:spcBef>
                        <a:spcAft>
                          <a:spcPts val="0"/>
                        </a:spcAft>
                        <a:buNone/>
                      </a:pPr>
                      <a:endParaRPr lang="en-GB" sz="1200" b="0" i="0" u="none" strike="noStrike" cap="none" spc="0" noProof="0">
                        <a:effectLst/>
                        <a:latin typeface="Gill Sans MT"/>
                      </a:endParaRPr>
                    </a:p>
                    <a:p>
                      <a:pPr lvl="0" algn="l">
                        <a:spcBef>
                          <a:spcPts val="0"/>
                        </a:spcBef>
                        <a:spcAft>
                          <a:spcPts val="0"/>
                        </a:spcAft>
                        <a:buNone/>
                      </a:pPr>
                      <a:r>
                        <a:rPr lang="en-GB" sz="1200" b="0" i="0" u="none" strike="noStrike" cap="none" spc="0" noProof="0">
                          <a:solidFill>
                            <a:schemeClr val="tx1"/>
                          </a:solidFill>
                          <a:effectLst/>
                          <a:latin typeface="Gill Sans MT"/>
                        </a:rPr>
                        <a:t>Aim &amp; Objectives/ Introduction</a:t>
                      </a:r>
                      <a:endParaRPr lang="en-US"/>
                    </a:p>
                  </a:txBody>
                  <a:tcPr marL="81221" marR="81221" marT="81221" marB="81221"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782497148"/>
                  </a:ext>
                </a:extLst>
              </a:tr>
              <a:tr h="418741">
                <a:tc>
                  <a:txBody>
                    <a:bodyPr/>
                    <a:lstStyle/>
                    <a:p>
                      <a:pPr algn="ctr" rtl="0" fontAlgn="base">
                        <a:spcBef>
                          <a:spcPts val="0"/>
                        </a:spcBef>
                        <a:spcAft>
                          <a:spcPts val="0"/>
                        </a:spcAft>
                      </a:pPr>
                      <a:r>
                        <a:rPr lang="en-GB" sz="1200" u="none" strike="noStrike" cap="none" spc="0">
                          <a:solidFill>
                            <a:schemeClr val="tx1"/>
                          </a:solidFill>
                          <a:effectLst/>
                        </a:rPr>
                        <a:t>3</a:t>
                      </a:r>
                      <a:endParaRPr lang="en-GB" sz="800" u="none" strike="noStrike" cap="none" spc="0">
                        <a:solidFill>
                          <a:schemeClr val="tx1"/>
                        </a:solidFill>
                        <a:effectLst/>
                      </a:endParaRPr>
                    </a:p>
                  </a:txBody>
                  <a:tcPr marL="81221" marR="81221" marT="81221" marB="81221"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rtl="0" fontAlgn="base">
                        <a:spcBef>
                          <a:spcPts val="0"/>
                        </a:spcBef>
                        <a:spcAft>
                          <a:spcPts val="0"/>
                        </a:spcAft>
                      </a:pPr>
                      <a:r>
                        <a:rPr lang="en-GB" sz="1200" u="none" strike="noStrike" cap="none" spc="0">
                          <a:solidFill>
                            <a:schemeClr val="tx1"/>
                          </a:solidFill>
                          <a:effectLst/>
                        </a:rPr>
                        <a:t>Belbin's diagram</a:t>
                      </a:r>
                    </a:p>
                  </a:txBody>
                  <a:tcPr marL="81221" marR="81221" marT="81221" marB="8122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243416185"/>
                  </a:ext>
                </a:extLst>
              </a:tr>
              <a:tr h="418741">
                <a:tc>
                  <a:txBody>
                    <a:bodyPr/>
                    <a:lstStyle/>
                    <a:p>
                      <a:pPr algn="ctr" rtl="0" fontAlgn="base">
                        <a:spcBef>
                          <a:spcPts val="0"/>
                        </a:spcBef>
                        <a:spcAft>
                          <a:spcPts val="0"/>
                        </a:spcAft>
                      </a:pPr>
                      <a:r>
                        <a:rPr lang="en-GB" sz="1200" u="none" strike="noStrike" cap="none" spc="0">
                          <a:solidFill>
                            <a:schemeClr val="tx1"/>
                          </a:solidFill>
                          <a:effectLst/>
                        </a:rPr>
                        <a:t>4</a:t>
                      </a:r>
                      <a:endParaRPr lang="en-GB" sz="800" u="none" strike="noStrike" cap="none" spc="0">
                        <a:solidFill>
                          <a:schemeClr val="tx1"/>
                        </a:solidFill>
                        <a:effectLst/>
                      </a:endParaRPr>
                    </a:p>
                  </a:txBody>
                  <a:tcPr marL="81221" marR="81221" marT="81221" marB="81221"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l" rtl="0" fontAlgn="base">
                        <a:spcBef>
                          <a:spcPts val="0"/>
                        </a:spcBef>
                        <a:spcAft>
                          <a:spcPts val="0"/>
                        </a:spcAft>
                      </a:pPr>
                      <a:endParaRPr lang="en-GB" sz="800" u="none" strike="noStrike" cap="none" spc="0">
                        <a:solidFill>
                          <a:schemeClr val="tx1"/>
                        </a:solidFill>
                        <a:effectLst/>
                      </a:endParaRPr>
                    </a:p>
                    <a:p>
                      <a:pPr algn="l" rtl="0" fontAlgn="base">
                        <a:spcBef>
                          <a:spcPts val="0"/>
                        </a:spcBef>
                        <a:spcAft>
                          <a:spcPts val="0"/>
                        </a:spcAft>
                      </a:pPr>
                      <a:r>
                        <a:rPr lang="en-US" sz="1200" u="none" strike="noStrike" cap="none" spc="0">
                          <a:solidFill>
                            <a:schemeClr val="tx1"/>
                          </a:solidFill>
                          <a:effectLst/>
                        </a:rPr>
                        <a:t>Belbin's Roles within a team</a:t>
                      </a:r>
                    </a:p>
                  </a:txBody>
                  <a:tcPr marL="81221" marR="81221" marT="81221" marB="81221"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3071008425"/>
                  </a:ext>
                </a:extLst>
              </a:tr>
              <a:tr h="418741">
                <a:tc>
                  <a:txBody>
                    <a:bodyPr/>
                    <a:lstStyle/>
                    <a:p>
                      <a:pPr algn="ctr" rtl="0" fontAlgn="base">
                        <a:spcBef>
                          <a:spcPts val="0"/>
                        </a:spcBef>
                        <a:spcAft>
                          <a:spcPts val="0"/>
                        </a:spcAft>
                      </a:pPr>
                      <a:r>
                        <a:rPr lang="en-GB" sz="1200" u="none" strike="noStrike" cap="none" spc="0">
                          <a:solidFill>
                            <a:schemeClr val="tx1"/>
                          </a:solidFill>
                          <a:effectLst/>
                        </a:rPr>
                        <a:t>5</a:t>
                      </a:r>
                      <a:endParaRPr lang="en-GB" sz="800" u="none" strike="noStrike" cap="none" spc="0">
                        <a:solidFill>
                          <a:schemeClr val="tx1"/>
                        </a:solidFill>
                        <a:effectLst/>
                      </a:endParaRPr>
                    </a:p>
                  </a:txBody>
                  <a:tcPr marL="81221" marR="81221" marT="81221" marB="81221"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rtl="0" fontAlgn="base">
                        <a:spcBef>
                          <a:spcPts val="0"/>
                        </a:spcBef>
                        <a:spcAft>
                          <a:spcPts val="0"/>
                        </a:spcAft>
                      </a:pPr>
                      <a:endParaRPr lang="en-GB" sz="800" u="none" strike="noStrike" cap="none" spc="0">
                        <a:solidFill>
                          <a:schemeClr val="tx1"/>
                        </a:solidFill>
                        <a:effectLst/>
                      </a:endParaRPr>
                    </a:p>
                    <a:p>
                      <a:pPr algn="l" rtl="0" fontAlgn="base">
                        <a:spcBef>
                          <a:spcPts val="0"/>
                        </a:spcBef>
                        <a:spcAft>
                          <a:spcPts val="0"/>
                        </a:spcAft>
                      </a:pPr>
                      <a:r>
                        <a:rPr lang="en-GB" sz="1200" u="none" strike="noStrike" cap="none" spc="0">
                          <a:solidFill>
                            <a:schemeClr val="tx1"/>
                          </a:solidFill>
                          <a:effectLst/>
                        </a:rPr>
                        <a:t>Tuckman's Stages of group development</a:t>
                      </a:r>
                    </a:p>
                  </a:txBody>
                  <a:tcPr marL="81221" marR="81221" marT="81221" marB="8122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805304278"/>
                  </a:ext>
                </a:extLst>
              </a:tr>
              <a:tr h="418741">
                <a:tc>
                  <a:txBody>
                    <a:bodyPr/>
                    <a:lstStyle/>
                    <a:p>
                      <a:pPr algn="ctr" rtl="0" fontAlgn="base">
                        <a:spcBef>
                          <a:spcPts val="0"/>
                        </a:spcBef>
                        <a:spcAft>
                          <a:spcPts val="0"/>
                        </a:spcAft>
                      </a:pPr>
                      <a:r>
                        <a:rPr lang="en-GB" sz="1200" u="none" strike="noStrike" cap="none" spc="0">
                          <a:solidFill>
                            <a:schemeClr val="tx1"/>
                          </a:solidFill>
                          <a:effectLst/>
                        </a:rPr>
                        <a:t>6</a:t>
                      </a:r>
                      <a:endParaRPr lang="en-GB" sz="800" u="none" strike="noStrike" cap="none" spc="0">
                        <a:solidFill>
                          <a:schemeClr val="tx1"/>
                        </a:solidFill>
                        <a:effectLst/>
                      </a:endParaRPr>
                    </a:p>
                  </a:txBody>
                  <a:tcPr marL="81221" marR="81221" marT="81221" marB="81221"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l" rtl="0" fontAlgn="base">
                        <a:spcBef>
                          <a:spcPts val="0"/>
                        </a:spcBef>
                        <a:spcAft>
                          <a:spcPts val="0"/>
                        </a:spcAft>
                      </a:pPr>
                      <a:endParaRPr lang="en-GB" sz="800" u="none" strike="noStrike" cap="none" spc="0">
                        <a:solidFill>
                          <a:schemeClr val="tx1"/>
                        </a:solidFill>
                        <a:effectLst/>
                      </a:endParaRPr>
                    </a:p>
                    <a:p>
                      <a:pPr algn="l" rtl="0" fontAlgn="base">
                        <a:spcBef>
                          <a:spcPts val="0"/>
                        </a:spcBef>
                        <a:spcAft>
                          <a:spcPts val="0"/>
                        </a:spcAft>
                      </a:pPr>
                      <a:r>
                        <a:rPr lang="en-GB" sz="1200" u="none" strike="noStrike" cap="none" spc="0" err="1">
                          <a:solidFill>
                            <a:schemeClr val="tx1"/>
                          </a:solidFill>
                          <a:effectLst/>
                        </a:rPr>
                        <a:t>Lensioni</a:t>
                      </a:r>
                      <a:r>
                        <a:rPr lang="en-GB" sz="1200" u="none" strike="noStrike" cap="none" spc="0">
                          <a:solidFill>
                            <a:schemeClr val="tx1"/>
                          </a:solidFill>
                          <a:effectLst/>
                        </a:rPr>
                        <a:t> Pyramid</a:t>
                      </a:r>
                    </a:p>
                  </a:txBody>
                  <a:tcPr marL="81221" marR="81221" marT="81221" marB="81221"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4065790261"/>
                  </a:ext>
                </a:extLst>
              </a:tr>
              <a:tr h="418741">
                <a:tc>
                  <a:txBody>
                    <a:bodyPr/>
                    <a:lstStyle/>
                    <a:p>
                      <a:pPr algn="ctr" rtl="0" fontAlgn="base">
                        <a:spcBef>
                          <a:spcPts val="0"/>
                        </a:spcBef>
                        <a:spcAft>
                          <a:spcPts val="0"/>
                        </a:spcAft>
                      </a:pPr>
                      <a:r>
                        <a:rPr lang="en-GB" sz="1200" u="none" strike="noStrike" cap="none" spc="0">
                          <a:solidFill>
                            <a:schemeClr val="tx1"/>
                          </a:solidFill>
                          <a:effectLst/>
                        </a:rPr>
                        <a:t>7</a:t>
                      </a:r>
                      <a:endParaRPr lang="en-GB" sz="800" u="none" strike="noStrike" cap="none" spc="0">
                        <a:solidFill>
                          <a:schemeClr val="tx1"/>
                        </a:solidFill>
                        <a:effectLst/>
                      </a:endParaRPr>
                    </a:p>
                  </a:txBody>
                  <a:tcPr marL="81221" marR="81221" marT="81221" marB="81221"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rtl="0" fontAlgn="base">
                        <a:spcBef>
                          <a:spcPts val="0"/>
                        </a:spcBef>
                        <a:spcAft>
                          <a:spcPts val="0"/>
                        </a:spcAft>
                      </a:pPr>
                      <a:endParaRPr lang="en-GB" sz="800" u="none" strike="noStrike" cap="none" spc="0">
                        <a:solidFill>
                          <a:schemeClr val="tx1"/>
                        </a:solidFill>
                        <a:effectLst/>
                      </a:endParaRPr>
                    </a:p>
                    <a:p>
                      <a:pPr algn="l" rtl="0" fontAlgn="base">
                        <a:spcBef>
                          <a:spcPts val="0"/>
                        </a:spcBef>
                        <a:spcAft>
                          <a:spcPts val="0"/>
                        </a:spcAft>
                      </a:pPr>
                      <a:r>
                        <a:rPr lang="en-GB" sz="1200" u="none" strike="noStrike" cap="none" spc="0">
                          <a:solidFill>
                            <a:schemeClr val="tx1"/>
                          </a:solidFill>
                          <a:effectLst/>
                        </a:rPr>
                        <a:t>Storming</a:t>
                      </a:r>
                    </a:p>
                  </a:txBody>
                  <a:tcPr marL="81221" marR="81221" marT="81221" marB="8122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278196736"/>
                  </a:ext>
                </a:extLst>
              </a:tr>
              <a:tr h="418741">
                <a:tc>
                  <a:txBody>
                    <a:bodyPr/>
                    <a:lstStyle/>
                    <a:p>
                      <a:pPr algn="ctr" rtl="0" fontAlgn="base">
                        <a:spcBef>
                          <a:spcPts val="0"/>
                        </a:spcBef>
                        <a:spcAft>
                          <a:spcPts val="0"/>
                        </a:spcAft>
                      </a:pPr>
                      <a:r>
                        <a:rPr lang="en-GB" sz="800" u="none" strike="noStrike" cap="none" spc="0">
                          <a:solidFill>
                            <a:schemeClr val="tx1"/>
                          </a:solidFill>
                          <a:effectLst/>
                        </a:rPr>
                        <a:t>8 </a:t>
                      </a:r>
                    </a:p>
                  </a:txBody>
                  <a:tcPr marL="81221" marR="81221" marT="81221" marB="81221"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l" rtl="0" fontAlgn="base">
                        <a:spcBef>
                          <a:spcPts val="0"/>
                        </a:spcBef>
                        <a:spcAft>
                          <a:spcPts val="0"/>
                        </a:spcAft>
                      </a:pPr>
                      <a:r>
                        <a:rPr lang="en-GB" sz="1200" u="none" strike="noStrike" cap="none" spc="0">
                          <a:solidFill>
                            <a:schemeClr val="tx1"/>
                          </a:solidFill>
                          <a:effectLst/>
                        </a:rPr>
                        <a:t>What can we do as leaders?</a:t>
                      </a:r>
                    </a:p>
                    <a:p>
                      <a:pPr algn="l" rtl="0" fontAlgn="base">
                        <a:spcBef>
                          <a:spcPts val="0"/>
                        </a:spcBef>
                        <a:spcAft>
                          <a:spcPts val="0"/>
                        </a:spcAft>
                      </a:pPr>
                      <a:endParaRPr lang="en-GB" sz="800" u="none" strike="noStrike" cap="none" spc="0">
                        <a:solidFill>
                          <a:schemeClr val="tx1"/>
                        </a:solidFill>
                        <a:effectLst/>
                      </a:endParaRPr>
                    </a:p>
                  </a:txBody>
                  <a:tcPr marL="81221" marR="81221" marT="81221" marB="81221"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6936096"/>
                  </a:ext>
                </a:extLst>
              </a:tr>
              <a:tr h="418741">
                <a:tc>
                  <a:txBody>
                    <a:bodyPr/>
                    <a:lstStyle/>
                    <a:p>
                      <a:pPr algn="ctr" rtl="0" fontAlgn="base">
                        <a:spcBef>
                          <a:spcPts val="0"/>
                        </a:spcBef>
                        <a:spcAft>
                          <a:spcPts val="0"/>
                        </a:spcAft>
                      </a:pPr>
                      <a:r>
                        <a:rPr lang="en-GB" sz="800" u="none" strike="noStrike" cap="none" spc="0">
                          <a:solidFill>
                            <a:schemeClr val="tx1"/>
                          </a:solidFill>
                          <a:effectLst/>
                        </a:rPr>
                        <a:t>9 </a:t>
                      </a:r>
                    </a:p>
                  </a:txBody>
                  <a:tcPr marL="81221" marR="81221" marT="81221" marB="81221" anchor="ctr">
                    <a:lnL w="12700" cmpd="sng">
                      <a:noFill/>
                      <a:prstDash val="solid"/>
                    </a:lnL>
                    <a:lnR w="12700" cmpd="sng">
                      <a:noFill/>
                      <a:prstDash val="solid"/>
                    </a:lnR>
                    <a:lnT w="12700" cmpd="sng">
                      <a:noFill/>
                      <a:prstDash val="solid"/>
                    </a:lnT>
                    <a:lnB w="12700" cmpd="sng">
                      <a:noFill/>
                      <a:prstDash val="solid"/>
                    </a:lnB>
                    <a:noFill/>
                  </a:tcPr>
                </a:tc>
                <a:tc>
                  <a:txBody>
                    <a:bodyPr/>
                    <a:lstStyle/>
                    <a:p>
                      <a:pPr lvl="0" algn="l">
                        <a:spcBef>
                          <a:spcPts val="0"/>
                        </a:spcBef>
                        <a:spcAft>
                          <a:spcPts val="0"/>
                        </a:spcAft>
                        <a:buNone/>
                      </a:pPr>
                      <a:r>
                        <a:rPr lang="en-GB" sz="1200" b="0" i="0" u="none" strike="noStrike" cap="none" spc="0" noProof="0">
                          <a:effectLst/>
                          <a:latin typeface="Gill Sans MT"/>
                        </a:rPr>
                        <a:t>Conclusion </a:t>
                      </a:r>
                      <a:endParaRPr lang="en-US" sz="1200"/>
                    </a:p>
                    <a:p>
                      <a:pPr algn="l" rtl="0" fontAlgn="base">
                        <a:spcBef>
                          <a:spcPts val="0"/>
                        </a:spcBef>
                        <a:spcAft>
                          <a:spcPts val="0"/>
                        </a:spcAft>
                      </a:pPr>
                      <a:endParaRPr lang="en-GB" sz="800" u="none" strike="noStrike" cap="none" spc="0">
                        <a:solidFill>
                          <a:schemeClr val="tx1"/>
                        </a:solidFill>
                        <a:effectLst/>
                      </a:endParaRPr>
                    </a:p>
                  </a:txBody>
                  <a:tcPr marL="81221" marR="81221" marT="81221" marB="8122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885728860"/>
                  </a:ext>
                </a:extLst>
              </a:tr>
              <a:tr h="301421">
                <a:tc>
                  <a:txBody>
                    <a:bodyPr/>
                    <a:lstStyle/>
                    <a:p>
                      <a:pPr algn="ctr" rtl="0" fontAlgn="base">
                        <a:spcBef>
                          <a:spcPts val="0"/>
                        </a:spcBef>
                        <a:spcAft>
                          <a:spcPts val="0"/>
                        </a:spcAft>
                      </a:pPr>
                      <a:r>
                        <a:rPr lang="en-GB" sz="800" u="none" strike="noStrike" cap="none" spc="0">
                          <a:solidFill>
                            <a:schemeClr val="tx1"/>
                          </a:solidFill>
                          <a:effectLst/>
                        </a:rPr>
                        <a:t>10 </a:t>
                      </a:r>
                    </a:p>
                  </a:txBody>
                  <a:tcPr marL="81221" marR="81221" marT="81221" marB="81221"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l" rtl="0" fontAlgn="base">
                        <a:spcBef>
                          <a:spcPts val="0"/>
                        </a:spcBef>
                        <a:spcAft>
                          <a:spcPts val="0"/>
                        </a:spcAft>
                      </a:pPr>
                      <a:r>
                        <a:rPr lang="en-GB" sz="1200" u="none" strike="noStrike" cap="none" spc="0">
                          <a:solidFill>
                            <a:schemeClr val="tx1"/>
                          </a:solidFill>
                          <a:effectLst/>
                        </a:rPr>
                        <a:t>What is Leadership?</a:t>
                      </a:r>
                      <a:endParaRPr lang="en-GB" sz="800" u="none" strike="noStrike" cap="none" spc="0">
                        <a:solidFill>
                          <a:schemeClr val="tx1"/>
                        </a:solidFill>
                        <a:effectLst/>
                      </a:endParaRPr>
                    </a:p>
                  </a:txBody>
                  <a:tcPr marL="81221" marR="81221" marT="81221" marB="81221"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536207616"/>
                  </a:ext>
                </a:extLst>
              </a:tr>
              <a:tr h="418741">
                <a:tc>
                  <a:txBody>
                    <a:bodyPr/>
                    <a:lstStyle/>
                    <a:p>
                      <a:pPr algn="ctr" rtl="0" fontAlgn="base">
                        <a:spcBef>
                          <a:spcPts val="0"/>
                        </a:spcBef>
                        <a:spcAft>
                          <a:spcPts val="0"/>
                        </a:spcAft>
                      </a:pPr>
                      <a:r>
                        <a:rPr lang="en-GB" sz="800" u="none" strike="noStrike" cap="none" spc="0">
                          <a:solidFill>
                            <a:schemeClr val="tx1"/>
                          </a:solidFill>
                          <a:effectLst/>
                        </a:rPr>
                        <a:t>11 </a:t>
                      </a:r>
                    </a:p>
                  </a:txBody>
                  <a:tcPr marL="81221" marR="81221" marT="81221" marB="81221"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rtl="0" fontAlgn="base">
                        <a:spcBef>
                          <a:spcPts val="0"/>
                        </a:spcBef>
                        <a:spcAft>
                          <a:spcPts val="0"/>
                        </a:spcAft>
                      </a:pPr>
                      <a:r>
                        <a:rPr lang="en-GB" sz="1200" u="none" strike="noStrike" cap="none" spc="0">
                          <a:solidFill>
                            <a:schemeClr val="tx1"/>
                          </a:solidFill>
                          <a:effectLst/>
                        </a:rPr>
                        <a:t>Questions </a:t>
                      </a:r>
                    </a:p>
                    <a:p>
                      <a:pPr algn="l" rtl="0" fontAlgn="base">
                        <a:spcBef>
                          <a:spcPts val="0"/>
                        </a:spcBef>
                        <a:spcAft>
                          <a:spcPts val="0"/>
                        </a:spcAft>
                      </a:pPr>
                      <a:endParaRPr lang="en-GB" sz="800" u="none" strike="noStrike" cap="none" spc="0">
                        <a:solidFill>
                          <a:schemeClr val="tx1"/>
                        </a:solidFill>
                        <a:effectLst/>
                      </a:endParaRPr>
                    </a:p>
                  </a:txBody>
                  <a:tcPr marL="81221" marR="81221" marT="81221" marB="8122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572423456"/>
                  </a:ext>
                </a:extLst>
              </a:tr>
              <a:tr h="536060">
                <a:tc>
                  <a:txBody>
                    <a:bodyPr/>
                    <a:lstStyle/>
                    <a:p>
                      <a:pPr algn="ctr" rtl="0" fontAlgn="base">
                        <a:spcBef>
                          <a:spcPts val="0"/>
                        </a:spcBef>
                        <a:spcAft>
                          <a:spcPts val="0"/>
                        </a:spcAft>
                      </a:pPr>
                      <a:r>
                        <a:rPr lang="en-GB" sz="800" u="none" strike="noStrike" cap="none" spc="0">
                          <a:solidFill>
                            <a:schemeClr val="tx1"/>
                          </a:solidFill>
                          <a:effectLst/>
                        </a:rPr>
                        <a:t>12 </a:t>
                      </a:r>
                    </a:p>
                  </a:txBody>
                  <a:tcPr marL="81221" marR="81221" marT="81221" marB="81221"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l" rtl="0" fontAlgn="base">
                        <a:spcBef>
                          <a:spcPts val="0"/>
                        </a:spcBef>
                        <a:spcAft>
                          <a:spcPts val="0"/>
                        </a:spcAft>
                      </a:pPr>
                      <a:r>
                        <a:rPr lang="en-GB" sz="1200" u="none" strike="noStrike" cap="none" spc="0">
                          <a:solidFill>
                            <a:schemeClr val="tx1"/>
                          </a:solidFill>
                          <a:effectLst/>
                        </a:rPr>
                        <a:t>References </a:t>
                      </a:r>
                    </a:p>
                    <a:p>
                      <a:pPr algn="l" rtl="0" fontAlgn="base">
                        <a:spcBef>
                          <a:spcPts val="0"/>
                        </a:spcBef>
                        <a:spcAft>
                          <a:spcPts val="0"/>
                        </a:spcAft>
                      </a:pPr>
                      <a:endParaRPr lang="en-GB" sz="800" u="none" strike="noStrike" cap="none" spc="0">
                        <a:solidFill>
                          <a:schemeClr val="tx1"/>
                        </a:solidFill>
                        <a:effectLst/>
                      </a:endParaRPr>
                    </a:p>
                    <a:p>
                      <a:pPr algn="l" rtl="0" fontAlgn="base">
                        <a:spcBef>
                          <a:spcPts val="0"/>
                        </a:spcBef>
                        <a:spcAft>
                          <a:spcPts val="0"/>
                        </a:spcAft>
                      </a:pPr>
                      <a:endParaRPr lang="en-GB" sz="800" u="none" strike="noStrike" cap="none" spc="0">
                        <a:solidFill>
                          <a:schemeClr val="tx1"/>
                        </a:solidFill>
                        <a:effectLst/>
                      </a:endParaRPr>
                    </a:p>
                  </a:txBody>
                  <a:tcPr marL="81221" marR="81221" marT="81221" marB="81221"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2034635695"/>
                  </a:ext>
                </a:extLst>
              </a:tr>
            </a:tbl>
          </a:graphicData>
        </a:graphic>
      </p:graphicFrame>
    </p:spTree>
    <p:extLst>
      <p:ext uri="{BB962C8B-B14F-4D97-AF65-F5344CB8AC3E}">
        <p14:creationId xmlns:p14="http://schemas.microsoft.com/office/powerpoint/2010/main" val="3391513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7D3A4E0-C908-4EA9-ABDF-E82AD6BDE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0" y="0"/>
            <a:ext cx="4572000" cy="6858000"/>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8517A-4F30-47AB-8FAC-9CFE9B01204E}"/>
              </a:ext>
            </a:extLst>
          </p:cNvPr>
          <p:cNvSpPr>
            <a:spLocks noGrp="1"/>
          </p:cNvSpPr>
          <p:nvPr>
            <p:ph type="ctrTitle"/>
          </p:nvPr>
        </p:nvSpPr>
        <p:spPr>
          <a:xfrm>
            <a:off x="1200150" y="2363323"/>
            <a:ext cx="6743700" cy="1692771"/>
          </a:xfrm>
        </p:spPr>
        <p:txBody>
          <a:bodyPr/>
          <a:lstStyle/>
          <a:p>
            <a:r>
              <a:rPr lang="en-GB">
                <a:effectLst>
                  <a:outerShdw blurRad="38100" dist="38100" dir="2700000" algn="tl">
                    <a:srgbClr val="000000">
                      <a:alpha val="43137"/>
                    </a:srgbClr>
                  </a:outerShdw>
                </a:effectLst>
                <a:latin typeface="Arial Rounded MT Bold"/>
              </a:rPr>
              <a:t>Effective Team Working </a:t>
            </a:r>
          </a:p>
        </p:txBody>
      </p:sp>
      <p:sp>
        <p:nvSpPr>
          <p:cNvPr id="3" name="Subtitle 2">
            <a:extLst>
              <a:ext uri="{FF2B5EF4-FFF2-40B4-BE49-F238E27FC236}">
                <a16:creationId xmlns:a16="http://schemas.microsoft.com/office/drawing/2014/main" id="{DCD0C79E-D649-4973-B479-73C1B0614851}"/>
              </a:ext>
            </a:extLst>
          </p:cNvPr>
          <p:cNvSpPr>
            <a:spLocks noGrp="1"/>
          </p:cNvSpPr>
          <p:nvPr>
            <p:ph type="subTitle" idx="1"/>
          </p:nvPr>
        </p:nvSpPr>
        <p:spPr>
          <a:xfrm>
            <a:off x="4934415" y="5374888"/>
            <a:ext cx="2996966" cy="758282"/>
          </a:xfrm>
        </p:spPr>
        <p:txBody>
          <a:bodyPr vert="horz" lIns="91440" tIns="45720" rIns="91440" bIns="45720" rtlCol="0">
            <a:normAutofit/>
          </a:bodyPr>
          <a:lstStyle/>
          <a:p>
            <a:pPr algn="r">
              <a:lnSpc>
                <a:spcPct val="90000"/>
              </a:lnSpc>
            </a:pPr>
            <a:r>
              <a:rPr lang="en-GB" sz="1000">
                <a:solidFill>
                  <a:schemeClr val="bg1"/>
                </a:solidFill>
                <a:latin typeface="Arial"/>
                <a:cs typeface="Arial"/>
              </a:rPr>
              <a:t>Presentation </a:t>
            </a:r>
            <a:endParaRPr lang="en-GB" sz="1000">
              <a:solidFill>
                <a:schemeClr val="bg1"/>
              </a:solidFill>
              <a:latin typeface="Arial" panose="020B0604020202020204" pitchFamily="34" charset="0"/>
              <a:cs typeface="Arial" panose="020B0604020202020204" pitchFamily="34" charset="0"/>
            </a:endParaRPr>
          </a:p>
          <a:p>
            <a:pPr algn="r">
              <a:lnSpc>
                <a:spcPct val="90000"/>
              </a:lnSpc>
            </a:pPr>
            <a:r>
              <a:rPr lang="en-GB" sz="1000">
                <a:solidFill>
                  <a:schemeClr val="bg1"/>
                </a:solidFill>
                <a:latin typeface="Arial"/>
                <a:cs typeface="Arial"/>
              </a:rPr>
              <a:t>by</a:t>
            </a:r>
          </a:p>
          <a:p>
            <a:pPr algn="r">
              <a:lnSpc>
                <a:spcPct val="90000"/>
              </a:lnSpc>
            </a:pPr>
            <a:r>
              <a:rPr lang="en-US" sz="1000">
                <a:solidFill>
                  <a:schemeClr val="bg1"/>
                </a:solidFill>
                <a:latin typeface="Arial"/>
                <a:cs typeface="Arial"/>
              </a:rPr>
              <a:t>Abigail Hetherington</a:t>
            </a:r>
            <a:endParaRPr lang="en-GB" sz="1000">
              <a:solidFill>
                <a:schemeClr val="bg1"/>
              </a:solidFill>
              <a:latin typeface="Arial"/>
              <a:cs typeface="Arial"/>
            </a:endParaRPr>
          </a:p>
        </p:txBody>
      </p:sp>
    </p:spTree>
    <p:extLst>
      <p:ext uri="{BB962C8B-B14F-4D97-AF65-F5344CB8AC3E}">
        <p14:creationId xmlns:p14="http://schemas.microsoft.com/office/powerpoint/2010/main" val="1355745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DC8C0-D292-4A11-AA74-058B75972A89}"/>
              </a:ext>
            </a:extLst>
          </p:cNvPr>
          <p:cNvSpPr>
            <a:spLocks noGrp="1"/>
          </p:cNvSpPr>
          <p:nvPr>
            <p:ph type="title"/>
          </p:nvPr>
        </p:nvSpPr>
        <p:spPr>
          <a:xfrm>
            <a:off x="1673352" y="467418"/>
            <a:ext cx="5797296" cy="1188720"/>
          </a:xfrm>
          <a:solidFill>
            <a:srgbClr val="FFFFFF"/>
          </a:solidFill>
        </p:spPr>
        <p:txBody>
          <a:bodyPr/>
          <a:lstStyle/>
          <a:p>
            <a:r>
              <a:rPr lang="en-US"/>
              <a:t>introduction</a:t>
            </a:r>
            <a:r>
              <a:rPr lang="en-GB"/>
              <a:t> </a:t>
            </a:r>
          </a:p>
        </p:txBody>
      </p:sp>
      <p:sp>
        <p:nvSpPr>
          <p:cNvPr id="3" name="Content Placeholder 2">
            <a:extLst>
              <a:ext uri="{FF2B5EF4-FFF2-40B4-BE49-F238E27FC236}">
                <a16:creationId xmlns:a16="http://schemas.microsoft.com/office/drawing/2014/main" id="{DB39E554-B927-433E-BF3D-16DC2D20E73E}"/>
              </a:ext>
            </a:extLst>
          </p:cNvPr>
          <p:cNvSpPr>
            <a:spLocks noGrp="1"/>
          </p:cNvSpPr>
          <p:nvPr>
            <p:ph idx="1"/>
          </p:nvPr>
        </p:nvSpPr>
        <p:spPr>
          <a:xfrm>
            <a:off x="1279546" y="1773677"/>
            <a:ext cx="6584634" cy="3468727"/>
          </a:xfrm>
        </p:spPr>
        <p:txBody>
          <a:bodyPr vert="horz" lIns="91440" tIns="45720" rIns="91440" bIns="45720" rtlCol="0" anchor="t">
            <a:normAutofit lnSpcReduction="10000"/>
          </a:bodyPr>
          <a:lstStyle/>
          <a:p>
            <a:pPr marL="0" indent="0">
              <a:lnSpc>
                <a:spcPct val="90000"/>
              </a:lnSpc>
              <a:buNone/>
            </a:pPr>
            <a:r>
              <a:rPr lang="en-US">
                <a:solidFill>
                  <a:srgbClr val="404040"/>
                </a:solidFill>
                <a:cs typeface="Calibri"/>
              </a:rPr>
              <a:t>We’ll be discussing the actions and behaviours of a group of people  and the way they behave from the moment they first meet each other to the time they must depart one another and leave the team. </a:t>
            </a:r>
          </a:p>
          <a:p>
            <a:pPr marL="0" indent="0">
              <a:lnSpc>
                <a:spcPct val="90000"/>
              </a:lnSpc>
              <a:buNone/>
            </a:pPr>
            <a:r>
              <a:rPr lang="en-US">
                <a:solidFill>
                  <a:srgbClr val="404040"/>
                </a:solidFill>
                <a:cs typeface="Calibri"/>
              </a:rPr>
              <a:t>We’ll look at group dynamics, the differences between a successful working team and what behaviours can make a team unsuccessful.</a:t>
            </a:r>
          </a:p>
          <a:p>
            <a:pPr marL="0" indent="0">
              <a:lnSpc>
                <a:spcPct val="90000"/>
              </a:lnSpc>
              <a:buNone/>
            </a:pPr>
            <a:r>
              <a:rPr lang="en-US">
                <a:solidFill>
                  <a:srgbClr val="404040"/>
                </a:solidFill>
                <a:cs typeface="Calibri"/>
              </a:rPr>
              <a:t>We’ll also be discussing what we can do as managers and leaders to help our team be fit for purpose and what mistakes are made by leaders that can lead a team to be dysfunctional. We'll also be looking at what part </a:t>
            </a:r>
            <a:r>
              <a:rPr lang="en-US" b="1">
                <a:solidFill>
                  <a:srgbClr val="404040"/>
                </a:solidFill>
                <a:cs typeface="Calibri"/>
              </a:rPr>
              <a:t>trust</a:t>
            </a:r>
            <a:r>
              <a:rPr lang="en-US">
                <a:solidFill>
                  <a:srgbClr val="404040"/>
                </a:solidFill>
                <a:cs typeface="Calibri"/>
              </a:rPr>
              <a:t> must play within a functional team. </a:t>
            </a:r>
            <a:endParaRPr lang="en-GB">
              <a:solidFill>
                <a:srgbClr val="404040"/>
              </a:solidFill>
              <a:cs typeface="Calibri"/>
            </a:endParaRPr>
          </a:p>
          <a:p>
            <a:pPr marL="0" indent="0">
              <a:lnSpc>
                <a:spcPct val="90000"/>
              </a:lnSpc>
              <a:buNone/>
            </a:pPr>
            <a:r>
              <a:rPr lang="en-US">
                <a:solidFill>
                  <a:srgbClr val="404040"/>
                </a:solidFill>
                <a:cs typeface="Calibri"/>
              </a:rPr>
              <a:t>But firstly, were going to look at individual roles within a team and what different characteristics we need to create a successful working dynamic.</a:t>
            </a:r>
          </a:p>
        </p:txBody>
      </p:sp>
    </p:spTree>
    <p:extLst>
      <p:ext uri="{BB962C8B-B14F-4D97-AF65-F5344CB8AC3E}">
        <p14:creationId xmlns:p14="http://schemas.microsoft.com/office/powerpoint/2010/main" val="3021292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7AD7C5BE-418C-4A44-91BF-28E411F75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090" y="1559052"/>
            <a:ext cx="7703820" cy="4347972"/>
          </a:xfrm>
          <a:prstGeom prst="rect">
            <a:avLst/>
          </a:prstGeom>
          <a:solidFill>
            <a:srgbClr val="FFFFFF"/>
          </a:solidFill>
          <a:ln w="31750">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A5AE6C-F798-4393-A9F2-165F69B5333D}"/>
              </a:ext>
            </a:extLst>
          </p:cNvPr>
          <p:cNvSpPr>
            <a:spLocks noGrp="1"/>
          </p:cNvSpPr>
          <p:nvPr>
            <p:ph type="title"/>
          </p:nvPr>
        </p:nvSpPr>
        <p:spPr>
          <a:xfrm>
            <a:off x="1673352" y="217070"/>
            <a:ext cx="5797296" cy="1188720"/>
          </a:xfrm>
          <a:solidFill>
            <a:schemeClr val="bg1">
              <a:lumMod val="95000"/>
            </a:schemeClr>
          </a:solidFill>
          <a:ln>
            <a:solidFill>
              <a:srgbClr val="404040"/>
            </a:solidFill>
          </a:ln>
        </p:spPr>
        <p:txBody>
          <a:bodyPr vert="horz" lIns="182880" tIns="182880" rIns="182880" bIns="182880" rtlCol="0" anchor="ctr" anchorCtr="1">
            <a:normAutofit/>
          </a:bodyPr>
          <a:lstStyle/>
          <a:p>
            <a:r>
              <a:rPr lang="en-US" b="1"/>
              <a:t>Belbin's Roles within a team</a:t>
            </a:r>
          </a:p>
        </p:txBody>
      </p:sp>
      <p:pic>
        <p:nvPicPr>
          <p:cNvPr id="5" name="Picture 5" descr="Diagram&#10;&#10;Description automatically generated">
            <a:extLst>
              <a:ext uri="{FF2B5EF4-FFF2-40B4-BE49-F238E27FC236}">
                <a16:creationId xmlns:a16="http://schemas.microsoft.com/office/drawing/2014/main" id="{FC3C39C6-D577-4D74-BF89-A231EE00DD90}"/>
              </a:ext>
            </a:extLst>
          </p:cNvPr>
          <p:cNvPicPr>
            <a:picLocks noGrp="1" noChangeAspect="1"/>
          </p:cNvPicPr>
          <p:nvPr>
            <p:ph sz="half" idx="2"/>
          </p:nvPr>
        </p:nvPicPr>
        <p:blipFill>
          <a:blip r:embed="rId2"/>
          <a:stretch>
            <a:fillRect/>
          </a:stretch>
        </p:blipFill>
        <p:spPr>
          <a:xfrm>
            <a:off x="1823191" y="1706221"/>
            <a:ext cx="5520751" cy="4066462"/>
          </a:xfrm>
          <a:prstGeom prst="rect">
            <a:avLst/>
          </a:prstGeom>
        </p:spPr>
      </p:pic>
      <p:sp>
        <p:nvSpPr>
          <p:cNvPr id="3" name="TextBox 2">
            <a:extLst>
              <a:ext uri="{FF2B5EF4-FFF2-40B4-BE49-F238E27FC236}">
                <a16:creationId xmlns:a16="http://schemas.microsoft.com/office/drawing/2014/main" id="{088DC409-4D7A-4B58-8340-966879A4EBBE}"/>
              </a:ext>
            </a:extLst>
          </p:cNvPr>
          <p:cNvSpPr txBox="1"/>
          <p:nvPr/>
        </p:nvSpPr>
        <p:spPr>
          <a:xfrm>
            <a:off x="5472024" y="5960854"/>
            <a:ext cx="316014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Trebuchet MS"/>
                <a:cs typeface="Arial"/>
              </a:rPr>
              <a:t>dotnetsharing.wordpress.com (2017)</a:t>
            </a:r>
            <a:endParaRPr lang="en-US" sz="1400"/>
          </a:p>
        </p:txBody>
      </p:sp>
    </p:spTree>
    <p:extLst>
      <p:ext uri="{BB962C8B-B14F-4D97-AF65-F5344CB8AC3E}">
        <p14:creationId xmlns:p14="http://schemas.microsoft.com/office/powerpoint/2010/main" val="592080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9A3764AE-D7B7-4CB5-A0E1-2885E459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974DBE-7D72-44B5-8171-93E4216F41EC}"/>
              </a:ext>
            </a:extLst>
          </p:cNvPr>
          <p:cNvSpPr>
            <a:spLocks noGrp="1"/>
          </p:cNvSpPr>
          <p:nvPr>
            <p:ph type="title"/>
          </p:nvPr>
        </p:nvSpPr>
        <p:spPr>
          <a:xfrm>
            <a:off x="388795" y="373861"/>
            <a:ext cx="2708018" cy="1106062"/>
          </a:xfrm>
          <a:noFill/>
          <a:ln>
            <a:solidFill>
              <a:schemeClr val="tx1">
                <a:lumMod val="85000"/>
                <a:lumOff val="15000"/>
              </a:schemeClr>
            </a:solidFill>
          </a:ln>
        </p:spPr>
        <p:txBody>
          <a:bodyPr>
            <a:normAutofit/>
          </a:bodyPr>
          <a:lstStyle/>
          <a:p>
            <a:r>
              <a:rPr lang="en-US" sz="2100">
                <a:solidFill>
                  <a:schemeClr val="tx1">
                    <a:lumMod val="95000"/>
                    <a:lumOff val="5000"/>
                  </a:schemeClr>
                </a:solidFill>
              </a:rPr>
              <a:t>Roles within a team</a:t>
            </a:r>
          </a:p>
        </p:txBody>
      </p:sp>
      <p:sp useBgFill="1">
        <p:nvSpPr>
          <p:cNvPr id="44" name="Rectangle 43">
            <a:extLst>
              <a:ext uri="{FF2B5EF4-FFF2-40B4-BE49-F238E27FC236}">
                <a16:creationId xmlns:a16="http://schemas.microsoft.com/office/drawing/2014/main" id="{329C095C-3AB6-49D8-9436-3672566FE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0"/>
            <a:ext cx="565327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3D47B364-526D-476A-B7CD-AD96B6ECBA77}"/>
              </a:ext>
            </a:extLst>
          </p:cNvPr>
          <p:cNvSpPr>
            <a:spLocks noGrp="1"/>
          </p:cNvSpPr>
          <p:nvPr>
            <p:ph idx="1"/>
          </p:nvPr>
        </p:nvSpPr>
        <p:spPr>
          <a:xfrm>
            <a:off x="3654494" y="265781"/>
            <a:ext cx="5314333" cy="6423151"/>
          </a:xfrm>
        </p:spPr>
        <p:txBody>
          <a:bodyPr vert="horz" lIns="91440" tIns="45720" rIns="91440" bIns="45720" rtlCol="0" anchor="t">
            <a:normAutofit fontScale="92500" lnSpcReduction="20000"/>
          </a:bodyPr>
          <a:lstStyle/>
          <a:p>
            <a:pPr marL="0" indent="0">
              <a:lnSpc>
                <a:spcPct val="90000"/>
              </a:lnSpc>
              <a:buNone/>
            </a:pPr>
            <a:r>
              <a:rPr lang="en-US">
                <a:solidFill>
                  <a:schemeClr val="tx1"/>
                </a:solidFill>
                <a:ea typeface="+mn-lt"/>
                <a:cs typeface="+mn-lt"/>
              </a:rPr>
              <a:t>THINKING ROLES</a:t>
            </a:r>
          </a:p>
          <a:p>
            <a:pPr marL="0" indent="0">
              <a:lnSpc>
                <a:spcPct val="90000"/>
              </a:lnSpc>
              <a:buNone/>
            </a:pPr>
            <a:r>
              <a:rPr lang="en-US">
                <a:solidFill>
                  <a:schemeClr val="tx1"/>
                </a:solidFill>
                <a:ea typeface="+mn-lt"/>
                <a:cs typeface="+mn-lt"/>
              </a:rPr>
              <a:t>Plant- Creates ideas and is free thinking. Is good at problem solving but can be bad at communicating.</a:t>
            </a:r>
          </a:p>
          <a:p>
            <a:pPr marL="0" indent="0">
              <a:lnSpc>
                <a:spcPct val="90000"/>
              </a:lnSpc>
              <a:buNone/>
            </a:pPr>
            <a:r>
              <a:rPr lang="en-US">
                <a:solidFill>
                  <a:schemeClr val="tx1"/>
                </a:solidFill>
                <a:ea typeface="+mn-lt"/>
                <a:cs typeface="+mn-lt"/>
              </a:rPr>
              <a:t>Specialist- Provides unique knowledge and skills. Is dedicated but can only be interested in the specifics.</a:t>
            </a:r>
          </a:p>
          <a:p>
            <a:pPr marL="0" indent="0">
              <a:lnSpc>
                <a:spcPct val="90000"/>
              </a:lnSpc>
              <a:buNone/>
            </a:pPr>
            <a:r>
              <a:rPr lang="en-US">
                <a:solidFill>
                  <a:schemeClr val="tx1"/>
                </a:solidFill>
                <a:ea typeface="+mn-lt"/>
                <a:cs typeface="+mn-lt"/>
              </a:rPr>
              <a:t>Monitor Evaluator- Can see options in a variety of situations and tends to judge them accurately. Can be critical of other and isn't particularly inspiring.</a:t>
            </a:r>
          </a:p>
          <a:p>
            <a:pPr marL="0" indent="0">
              <a:lnSpc>
                <a:spcPct val="90000"/>
              </a:lnSpc>
              <a:buNone/>
            </a:pPr>
            <a:r>
              <a:rPr lang="en-US">
                <a:solidFill>
                  <a:schemeClr val="tx1"/>
                </a:solidFill>
                <a:ea typeface="+mn-lt"/>
                <a:cs typeface="+mn-lt"/>
              </a:rPr>
              <a:t>ACTION ROLES</a:t>
            </a:r>
          </a:p>
          <a:p>
            <a:pPr marL="0" indent="0">
              <a:lnSpc>
                <a:spcPct val="90000"/>
              </a:lnSpc>
              <a:buNone/>
            </a:pPr>
            <a:r>
              <a:rPr lang="en-US">
                <a:solidFill>
                  <a:schemeClr val="tx1"/>
                </a:solidFill>
                <a:ea typeface="+mn-lt"/>
                <a:cs typeface="+mn-lt"/>
              </a:rPr>
              <a:t>Implementer- A good organizer with practical and reliable skills but will avoid confrontation and isn't good at making pressured decisions.</a:t>
            </a:r>
          </a:p>
          <a:p>
            <a:pPr marL="0" indent="0">
              <a:lnSpc>
                <a:spcPct val="90000"/>
              </a:lnSpc>
              <a:buNone/>
            </a:pPr>
            <a:r>
              <a:rPr lang="en-US">
                <a:solidFill>
                  <a:schemeClr val="tx1"/>
                </a:solidFill>
                <a:ea typeface="+mn-lt"/>
                <a:cs typeface="+mn-lt"/>
              </a:rPr>
              <a:t>Shaper- Thrives in pressured situations and can overcome obstacles with courage but doesn’t think of people's feelings.</a:t>
            </a:r>
          </a:p>
          <a:p>
            <a:pPr marL="0" indent="0">
              <a:lnSpc>
                <a:spcPct val="90000"/>
              </a:lnSpc>
              <a:buNone/>
            </a:pPr>
            <a:r>
              <a:rPr lang="en-US">
                <a:solidFill>
                  <a:schemeClr val="tx1"/>
                </a:solidFill>
                <a:ea typeface="+mn-lt"/>
                <a:cs typeface="+mn-lt"/>
              </a:rPr>
              <a:t>Completer/ Finisher- Works to perfect and remove errors but isn't good at delegating.</a:t>
            </a:r>
          </a:p>
          <a:p>
            <a:pPr marL="0" indent="0">
              <a:lnSpc>
                <a:spcPct val="90000"/>
              </a:lnSpc>
              <a:buNone/>
            </a:pPr>
            <a:r>
              <a:rPr lang="en-US">
                <a:solidFill>
                  <a:schemeClr val="tx1"/>
                </a:solidFill>
                <a:ea typeface="+mn-lt"/>
                <a:cs typeface="+mn-lt"/>
              </a:rPr>
              <a:t>PEOPLE ROLES</a:t>
            </a:r>
          </a:p>
          <a:p>
            <a:pPr marL="0" indent="0">
              <a:lnSpc>
                <a:spcPct val="90000"/>
              </a:lnSpc>
              <a:buNone/>
            </a:pPr>
            <a:r>
              <a:rPr lang="en-US">
                <a:solidFill>
                  <a:schemeClr val="tx1"/>
                </a:solidFill>
                <a:ea typeface="+mn-lt"/>
                <a:cs typeface="+mn-lt"/>
              </a:rPr>
              <a:t>Resource Investigator- Is outgoing, inquisitive and a good communicator however, they can lose interest.</a:t>
            </a:r>
          </a:p>
          <a:p>
            <a:pPr marL="0" indent="0">
              <a:lnSpc>
                <a:spcPct val="90000"/>
              </a:lnSpc>
              <a:buNone/>
            </a:pPr>
            <a:r>
              <a:rPr lang="en-US" err="1">
                <a:solidFill>
                  <a:schemeClr val="tx1"/>
                </a:solidFill>
                <a:ea typeface="+mn-lt"/>
                <a:cs typeface="+mn-lt"/>
              </a:rPr>
              <a:t>Teamworker</a:t>
            </a:r>
            <a:r>
              <a:rPr lang="en-US">
                <a:solidFill>
                  <a:schemeClr val="tx1"/>
                </a:solidFill>
                <a:ea typeface="+mn-lt"/>
                <a:cs typeface="+mn-lt"/>
              </a:rPr>
              <a:t>- A Good listener but can be indecisive. Eases tension when it arises.</a:t>
            </a:r>
          </a:p>
          <a:p>
            <a:pPr marL="0" indent="0">
              <a:lnSpc>
                <a:spcPct val="90000"/>
              </a:lnSpc>
              <a:buNone/>
            </a:pPr>
            <a:r>
              <a:rPr lang="en-US">
                <a:solidFill>
                  <a:schemeClr val="tx1"/>
                </a:solidFill>
                <a:ea typeface="+mn-lt"/>
                <a:cs typeface="+mn-lt"/>
              </a:rPr>
              <a:t>Coordinator- A confident individual that is skilled at delegating, however, can sometimes offer out their share of the workload which may be seen as manipulative.</a:t>
            </a:r>
          </a:p>
          <a:p>
            <a:pPr marL="0" indent="0" algn="r">
              <a:lnSpc>
                <a:spcPct val="90000"/>
              </a:lnSpc>
              <a:buNone/>
            </a:pPr>
            <a:r>
              <a:rPr lang="en-US">
                <a:solidFill>
                  <a:schemeClr val="tx1"/>
                </a:solidFill>
                <a:ea typeface="+mn-lt"/>
                <a:cs typeface="+mn-lt"/>
              </a:rPr>
              <a:t>Belbin.com (2021)</a:t>
            </a:r>
          </a:p>
        </p:txBody>
      </p:sp>
      <p:sp>
        <p:nvSpPr>
          <p:cNvPr id="6" name="TextBox 5">
            <a:extLst>
              <a:ext uri="{FF2B5EF4-FFF2-40B4-BE49-F238E27FC236}">
                <a16:creationId xmlns:a16="http://schemas.microsoft.com/office/drawing/2014/main" id="{3D170858-7D97-4457-9B38-315E4ACE3540}"/>
              </a:ext>
            </a:extLst>
          </p:cNvPr>
          <p:cNvSpPr txBox="1"/>
          <p:nvPr/>
        </p:nvSpPr>
        <p:spPr>
          <a:xfrm>
            <a:off x="382438" y="2366513"/>
            <a:ext cx="272882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a:latin typeface="Trebuchet MS"/>
                <a:cs typeface="Arial"/>
              </a:rPr>
              <a:t>"A team is not just a bunch of people with job titles, but a congregation of individuals, each of whom has a role that is understood by other members"</a:t>
            </a:r>
          </a:p>
          <a:p>
            <a:endParaRPr lang="en-US" b="1"/>
          </a:p>
          <a:p>
            <a:r>
              <a:rPr lang="en-US" b="1">
                <a:latin typeface="Trebuchet MS"/>
                <a:cs typeface="Arial"/>
              </a:rPr>
              <a:t>- Meredith Belbin</a:t>
            </a:r>
            <a:endParaRPr lang="en-US" b="1"/>
          </a:p>
        </p:txBody>
      </p:sp>
    </p:spTree>
    <p:extLst>
      <p:ext uri="{BB962C8B-B14F-4D97-AF65-F5344CB8AC3E}">
        <p14:creationId xmlns:p14="http://schemas.microsoft.com/office/powerpoint/2010/main" val="28460817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2D91E1-D5B0-9646-BFE6-7435AB54F3AB}"/>
              </a:ext>
            </a:extLst>
          </p:cNvPr>
          <p:cNvSpPr>
            <a:spLocks noGrp="1"/>
          </p:cNvSpPr>
          <p:nvPr>
            <p:ph type="title"/>
          </p:nvPr>
        </p:nvSpPr>
        <p:spPr>
          <a:xfrm>
            <a:off x="1673352" y="467418"/>
            <a:ext cx="5797296" cy="593286"/>
          </a:xfrm>
          <a:solidFill>
            <a:srgbClr val="FFFFFF"/>
          </a:solidFill>
        </p:spPr>
        <p:txBody>
          <a:bodyPr>
            <a:noAutofit/>
          </a:bodyPr>
          <a:lstStyle/>
          <a:p>
            <a:r>
              <a:rPr lang="en-US" sz="2000"/>
              <a:t>Tuckman’s stages of group development</a:t>
            </a:r>
          </a:p>
        </p:txBody>
      </p:sp>
      <p:pic>
        <p:nvPicPr>
          <p:cNvPr id="4" name="Picture 4">
            <a:extLst>
              <a:ext uri="{FF2B5EF4-FFF2-40B4-BE49-F238E27FC236}">
                <a16:creationId xmlns:a16="http://schemas.microsoft.com/office/drawing/2014/main" id="{0F18DA18-D820-2049-8B9C-6B47A2BCA2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80687" y="3910182"/>
            <a:ext cx="3391171" cy="2480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3" name="Content Placeholder 2">
            <a:extLst>
              <a:ext uri="{FF2B5EF4-FFF2-40B4-BE49-F238E27FC236}">
                <a16:creationId xmlns:a16="http://schemas.microsoft.com/office/drawing/2014/main" id="{88E011B7-73F0-FD4B-B1F5-660A85F1592C}"/>
              </a:ext>
            </a:extLst>
          </p:cNvPr>
          <p:cNvSpPr>
            <a:spLocks noGrp="1"/>
          </p:cNvSpPr>
          <p:nvPr>
            <p:ph idx="1"/>
          </p:nvPr>
        </p:nvSpPr>
        <p:spPr>
          <a:xfrm>
            <a:off x="1088571" y="1248156"/>
            <a:ext cx="6953249" cy="4363200"/>
          </a:xfrm>
        </p:spPr>
        <p:txBody>
          <a:bodyPr vert="horz" lIns="91440" tIns="45720" rIns="91440" bIns="45720" rtlCol="0" anchor="t">
            <a:normAutofit fontScale="92500" lnSpcReduction="20000"/>
          </a:bodyPr>
          <a:lstStyle/>
          <a:p>
            <a:pPr marL="0" indent="0">
              <a:buNone/>
            </a:pPr>
            <a:r>
              <a:rPr lang="en-US" sz="1600" b="1">
                <a:solidFill>
                  <a:srgbClr val="404040"/>
                </a:solidFill>
              </a:rPr>
              <a:t>Forming</a:t>
            </a:r>
            <a:r>
              <a:rPr lang="en-US" sz="1600">
                <a:solidFill>
                  <a:srgbClr val="404040"/>
                </a:solidFill>
              </a:rPr>
              <a:t> – When members of the team first meet. They are usually overly polite and excited about the future of their role and project. Not much productivity at this stage – it’s more about making introductions and getting to know one another</a:t>
            </a:r>
            <a:endParaRPr lang="en-US" sz="1600" b="1">
              <a:solidFill>
                <a:srgbClr val="404040"/>
              </a:solidFill>
            </a:endParaRPr>
          </a:p>
          <a:p>
            <a:pPr marL="0" indent="0">
              <a:buNone/>
            </a:pPr>
            <a:r>
              <a:rPr lang="en-US" sz="1600" b="1">
                <a:solidFill>
                  <a:srgbClr val="404040"/>
                </a:solidFill>
              </a:rPr>
              <a:t>Storming – </a:t>
            </a:r>
            <a:r>
              <a:rPr lang="en-US" sz="1600">
                <a:solidFill>
                  <a:srgbClr val="404040"/>
                </a:solidFill>
              </a:rPr>
              <a:t> Members of the team still see themselves as individuals but are ready to start discussions. Reluctance may be shown towards members trying to lead and conflict may start to show as people figure out their role.</a:t>
            </a:r>
          </a:p>
          <a:p>
            <a:pPr marL="0" indent="0">
              <a:buNone/>
            </a:pPr>
            <a:r>
              <a:rPr lang="en-US" sz="1600" b="1">
                <a:solidFill>
                  <a:srgbClr val="404040"/>
                </a:solidFill>
              </a:rPr>
              <a:t>Norming – </a:t>
            </a:r>
            <a:r>
              <a:rPr lang="en-US" sz="1600">
                <a:solidFill>
                  <a:srgbClr val="404040"/>
                </a:solidFill>
              </a:rPr>
              <a:t>People have settled into their role in the team and started to make progress with the project/ task. Communication is more fluid as conflicts start resolving,  relationships start to build and develop positively. </a:t>
            </a:r>
            <a:endParaRPr lang="en-US" sz="1600" b="1">
              <a:solidFill>
                <a:srgbClr val="404040"/>
              </a:solidFill>
            </a:endParaRPr>
          </a:p>
          <a:p>
            <a:pPr marL="0" indent="0" algn="justLow">
              <a:buNone/>
            </a:pPr>
            <a:r>
              <a:rPr lang="en-US" sz="1600" b="1">
                <a:solidFill>
                  <a:srgbClr val="404040"/>
                </a:solidFill>
              </a:rPr>
              <a:t>Performing – </a:t>
            </a:r>
            <a:r>
              <a:rPr lang="en-US" sz="1600">
                <a:solidFill>
                  <a:srgbClr val="404040"/>
                </a:solidFill>
              </a:rPr>
              <a:t>The need for leadership is removed as the team now trust each other and decisions being are made. The task/ </a:t>
            </a:r>
          </a:p>
          <a:p>
            <a:pPr marL="0" indent="0" algn="justLow">
              <a:buNone/>
            </a:pPr>
            <a:r>
              <a:rPr lang="en-US" sz="1600">
                <a:solidFill>
                  <a:srgbClr val="404040"/>
                </a:solidFill>
              </a:rPr>
              <a:t>project is the priority with everyone having the </a:t>
            </a:r>
            <a:endParaRPr lang="en-US"/>
          </a:p>
          <a:p>
            <a:pPr marL="0" indent="0" algn="justLow">
              <a:buNone/>
            </a:pPr>
            <a:r>
              <a:rPr lang="en-US" sz="1600">
                <a:solidFill>
                  <a:srgbClr val="404040"/>
                </a:solidFill>
              </a:rPr>
              <a:t>same goal of the success of the task.</a:t>
            </a:r>
            <a:endParaRPr lang="en-US" sz="1600" b="1">
              <a:solidFill>
                <a:srgbClr val="404040"/>
              </a:solidFill>
            </a:endParaRPr>
          </a:p>
          <a:p>
            <a:pPr marL="0" indent="0">
              <a:buNone/>
            </a:pPr>
            <a:r>
              <a:rPr lang="en-US" sz="1600" b="1">
                <a:solidFill>
                  <a:srgbClr val="404040"/>
                </a:solidFill>
              </a:rPr>
              <a:t>Mourning – </a:t>
            </a:r>
            <a:r>
              <a:rPr lang="en-US" sz="1600">
                <a:solidFill>
                  <a:srgbClr val="404040"/>
                </a:solidFill>
              </a:rPr>
              <a:t>The task is complete and the team </a:t>
            </a:r>
          </a:p>
          <a:p>
            <a:pPr marL="0" indent="0">
              <a:buNone/>
            </a:pPr>
            <a:r>
              <a:rPr lang="en-US" sz="1600">
                <a:solidFill>
                  <a:srgbClr val="404040"/>
                </a:solidFill>
              </a:rPr>
              <a:t>must disperse.  Some long-lasting friendships would </a:t>
            </a:r>
          </a:p>
          <a:p>
            <a:pPr marL="0" indent="0">
              <a:buNone/>
            </a:pPr>
            <a:r>
              <a:rPr lang="en-US" sz="1600">
                <a:solidFill>
                  <a:srgbClr val="404040"/>
                </a:solidFill>
              </a:rPr>
              <a:t>have been made and they’ll be sad to leave each other</a:t>
            </a:r>
          </a:p>
          <a:p>
            <a:pPr marL="0" indent="0" algn="r" rtl="1">
              <a:buNone/>
            </a:pPr>
            <a:endParaRPr lang="en-US" sz="1600">
              <a:solidFill>
                <a:srgbClr val="404040"/>
              </a:solidFill>
            </a:endParaRPr>
          </a:p>
          <a:p>
            <a:pPr marL="0" indent="0">
              <a:buNone/>
            </a:pPr>
            <a:endParaRPr lang="en-US" b="1">
              <a:solidFill>
                <a:srgbClr val="404040"/>
              </a:solidFill>
            </a:endParaRPr>
          </a:p>
        </p:txBody>
      </p:sp>
      <p:sp>
        <p:nvSpPr>
          <p:cNvPr id="3" name="TextBox 2">
            <a:extLst>
              <a:ext uri="{FF2B5EF4-FFF2-40B4-BE49-F238E27FC236}">
                <a16:creationId xmlns:a16="http://schemas.microsoft.com/office/drawing/2014/main" id="{E84C8E3F-422C-44E0-8841-5978508274B8}"/>
              </a:ext>
            </a:extLst>
          </p:cNvPr>
          <p:cNvSpPr txBox="1"/>
          <p:nvPr/>
        </p:nvSpPr>
        <p:spPr>
          <a:xfrm>
            <a:off x="714375" y="5886450"/>
            <a:ext cx="120967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Trebuchet MS"/>
                <a:cs typeface="Arial"/>
              </a:rPr>
              <a:t>Elsey, E-L (2014)</a:t>
            </a:r>
          </a:p>
        </p:txBody>
      </p:sp>
    </p:spTree>
    <p:extLst>
      <p:ext uri="{BB962C8B-B14F-4D97-AF65-F5344CB8AC3E}">
        <p14:creationId xmlns:p14="http://schemas.microsoft.com/office/powerpoint/2010/main" val="2525143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1">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9144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5FD5F1-1B87-8847-8A45-C5CFBC676EF9}"/>
              </a:ext>
            </a:extLst>
          </p:cNvPr>
          <p:cNvSpPr>
            <a:spLocks noGrp="1"/>
          </p:cNvSpPr>
          <p:nvPr>
            <p:ph type="title"/>
          </p:nvPr>
        </p:nvSpPr>
        <p:spPr>
          <a:xfrm>
            <a:off x="1200150" y="5592536"/>
            <a:ext cx="6743700" cy="911678"/>
          </a:xfrm>
        </p:spPr>
        <p:txBody>
          <a:bodyPr vert="horz" lIns="274320" tIns="182880" rIns="274320" bIns="182880" rtlCol="0" anchor="ctr" anchorCtr="1">
            <a:normAutofit/>
          </a:bodyPr>
          <a:lstStyle/>
          <a:p>
            <a:r>
              <a:rPr lang="en-US"/>
              <a:t>Lensioni pyramid</a:t>
            </a:r>
          </a:p>
        </p:txBody>
      </p:sp>
      <p:pic>
        <p:nvPicPr>
          <p:cNvPr id="4" name="Picture 4">
            <a:extLst>
              <a:ext uri="{FF2B5EF4-FFF2-40B4-BE49-F238E27FC236}">
                <a16:creationId xmlns:a16="http://schemas.microsoft.com/office/drawing/2014/main" id="{17ECFE99-8384-F24D-9494-9F4D13353CE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49037" y="352939"/>
            <a:ext cx="8166086" cy="4211783"/>
          </a:xfrm>
          <a:prstGeom prst="rect">
            <a:avLst/>
          </a:prstGeom>
        </p:spPr>
      </p:pic>
      <p:sp>
        <p:nvSpPr>
          <p:cNvPr id="3" name="TextBox 2">
            <a:extLst>
              <a:ext uri="{FF2B5EF4-FFF2-40B4-BE49-F238E27FC236}">
                <a16:creationId xmlns:a16="http://schemas.microsoft.com/office/drawing/2014/main" id="{70990378-950E-4379-8787-C03DC26CC9D1}"/>
              </a:ext>
            </a:extLst>
          </p:cNvPr>
          <p:cNvSpPr txBox="1"/>
          <p:nvPr/>
        </p:nvSpPr>
        <p:spPr>
          <a:xfrm>
            <a:off x="6726268" y="4618547"/>
            <a:ext cx="142012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Trebuchet MS"/>
                <a:cs typeface="Arial"/>
              </a:rPr>
              <a:t>Toolshero.com (2018)</a:t>
            </a:r>
            <a:endParaRPr lang="en-US" sz="1000"/>
          </a:p>
        </p:txBody>
      </p:sp>
    </p:spTree>
    <p:extLst>
      <p:ext uri="{BB962C8B-B14F-4D97-AF65-F5344CB8AC3E}">
        <p14:creationId xmlns:p14="http://schemas.microsoft.com/office/powerpoint/2010/main" val="1494534121"/>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3D9B6CF-87DD-47C7-B38D-7C5353D4D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9ADFD9-AFA3-4827-8179-F82B06B0ACA3}"/>
              </a:ext>
            </a:extLst>
          </p:cNvPr>
          <p:cNvSpPr>
            <a:spLocks noGrp="1"/>
          </p:cNvSpPr>
          <p:nvPr>
            <p:ph type="title"/>
          </p:nvPr>
        </p:nvSpPr>
        <p:spPr>
          <a:xfrm>
            <a:off x="603504" y="638355"/>
            <a:ext cx="2283714" cy="633698"/>
          </a:xfrm>
        </p:spPr>
        <p:txBody>
          <a:bodyPr vert="horz" lIns="274320" tIns="182880" rIns="274320" bIns="182880" rtlCol="0" anchor="t" anchorCtr="1">
            <a:normAutofit fontScale="90000"/>
          </a:bodyPr>
          <a:lstStyle/>
          <a:p>
            <a:r>
              <a:rPr lang="en-US" sz="2400"/>
              <a:t>Storming</a:t>
            </a:r>
            <a:br>
              <a:rPr lang="en-US" sz="2400"/>
            </a:br>
            <a:br>
              <a:rPr lang="en-US" sz="2400"/>
            </a:br>
            <a:endParaRPr lang="en-US" sz="2400"/>
          </a:p>
        </p:txBody>
      </p:sp>
      <p:sp>
        <p:nvSpPr>
          <p:cNvPr id="18" name="Rectangle 17">
            <a:extLst>
              <a:ext uri="{FF2B5EF4-FFF2-40B4-BE49-F238E27FC236}">
                <a16:creationId xmlns:a16="http://schemas.microsoft.com/office/drawing/2014/main" id="{EFE2328B-DA12-4B90-BD82-3CCF13AF6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640080"/>
            <a:ext cx="5173218"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77FF0B6-332F-4842-A5F8-EA360BD5F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15309" y="802767"/>
            <a:ext cx="4924044"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B97A3403-41E5-4B58-A58B-FF386B3DD220}"/>
              </a:ext>
            </a:extLst>
          </p:cNvPr>
          <p:cNvPicPr>
            <a:picLocks noChangeAspect="1"/>
          </p:cNvPicPr>
          <p:nvPr/>
        </p:nvPicPr>
        <p:blipFill rotWithShape="1">
          <a:blip r:embed="rId2">
            <a:extLst>
              <a:ext uri="{28A0092B-C50C-407E-A947-70E740481C1C}">
                <a14:useLocalDpi xmlns:a14="http://schemas.microsoft.com/office/drawing/2010/main" val="0"/>
              </a:ext>
            </a:extLst>
          </a:blip>
          <a:srcRect l="1003" r="1330"/>
          <a:stretch/>
        </p:blipFill>
        <p:spPr>
          <a:xfrm>
            <a:off x="3855339" y="1605159"/>
            <a:ext cx="4443984" cy="3332976"/>
          </a:xfrm>
          <a:prstGeom prst="rect">
            <a:avLst/>
          </a:prstGeom>
        </p:spPr>
      </p:pic>
      <p:sp>
        <p:nvSpPr>
          <p:cNvPr id="5" name="TextBox 4">
            <a:extLst>
              <a:ext uri="{FF2B5EF4-FFF2-40B4-BE49-F238E27FC236}">
                <a16:creationId xmlns:a16="http://schemas.microsoft.com/office/drawing/2014/main" id="{CE3F4F1F-BC71-46B6-8F23-BA39536E80B3}"/>
              </a:ext>
            </a:extLst>
          </p:cNvPr>
          <p:cNvSpPr txBox="1"/>
          <p:nvPr/>
        </p:nvSpPr>
        <p:spPr>
          <a:xfrm>
            <a:off x="224287" y="1417608"/>
            <a:ext cx="3117011" cy="4801314"/>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t>If we look back at Tuckman's Group Development Model you will see that the STORMING phase is the lowest performing stage of the graph shown.</a:t>
            </a:r>
          </a:p>
          <a:p>
            <a:r>
              <a:rPr lang="en-US" sz="1700"/>
              <a:t>However, </a:t>
            </a:r>
            <a:r>
              <a:rPr lang="en-US" sz="1700" err="1"/>
              <a:t>Lensioni</a:t>
            </a:r>
            <a:r>
              <a:rPr lang="en-US" sz="1700"/>
              <a:t> might argue that this is the most important stage for the group. He believes that without conflict, without vulnerability and without accountability we cannot produce our best ideas and work as a team. They are essential at performing to the best of our ability and to ensure the wellbeing of the team. But people will not do these things truthfully without trust. But why?</a:t>
            </a:r>
          </a:p>
        </p:txBody>
      </p:sp>
      <p:sp>
        <p:nvSpPr>
          <p:cNvPr id="14" name="Oval 13">
            <a:extLst>
              <a:ext uri="{FF2B5EF4-FFF2-40B4-BE49-F238E27FC236}">
                <a16:creationId xmlns:a16="http://schemas.microsoft.com/office/drawing/2014/main" id="{EB010299-B921-4331-A496-8383CD69CAD0}"/>
              </a:ext>
            </a:extLst>
          </p:cNvPr>
          <p:cNvSpPr/>
          <p:nvPr/>
        </p:nvSpPr>
        <p:spPr>
          <a:xfrm>
            <a:off x="4644966" y="4263965"/>
            <a:ext cx="1092678" cy="388187"/>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BE1721-0A07-47DB-83BD-8C537E0EB0CA}"/>
              </a:ext>
            </a:extLst>
          </p:cNvPr>
          <p:cNvSpPr txBox="1"/>
          <p:nvPr/>
        </p:nvSpPr>
        <p:spPr>
          <a:xfrm>
            <a:off x="190500" y="6467475"/>
            <a:ext cx="111442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err="1">
                <a:latin typeface="Trebuchet MS"/>
                <a:cs typeface="Arial"/>
              </a:rPr>
              <a:t>Lensioni</a:t>
            </a:r>
            <a:r>
              <a:rPr lang="en-US" sz="1000">
                <a:latin typeface="Trebuchet MS"/>
                <a:cs typeface="Arial"/>
              </a:rPr>
              <a:t> (2018)</a:t>
            </a:r>
            <a:endParaRPr lang="en-US" sz="1000"/>
          </a:p>
        </p:txBody>
      </p:sp>
      <p:sp>
        <p:nvSpPr>
          <p:cNvPr id="6" name="TextBox 5">
            <a:extLst>
              <a:ext uri="{FF2B5EF4-FFF2-40B4-BE49-F238E27FC236}">
                <a16:creationId xmlns:a16="http://schemas.microsoft.com/office/drawing/2014/main" id="{9A71BFB5-1F5B-48EE-A63B-BB4CAA8244AD}"/>
              </a:ext>
            </a:extLst>
          </p:cNvPr>
          <p:cNvSpPr txBox="1"/>
          <p:nvPr/>
        </p:nvSpPr>
        <p:spPr>
          <a:xfrm>
            <a:off x="7400925" y="5495925"/>
            <a:ext cx="120967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Trebuchet MS"/>
                <a:cs typeface="Arial"/>
              </a:rPr>
              <a:t>Elsey, E-L (2014)</a:t>
            </a:r>
          </a:p>
        </p:txBody>
      </p:sp>
    </p:spTree>
    <p:extLst>
      <p:ext uri="{BB962C8B-B14F-4D97-AF65-F5344CB8AC3E}">
        <p14:creationId xmlns:p14="http://schemas.microsoft.com/office/powerpoint/2010/main" val="2579594956"/>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36E60-C03F-A345-BB22-C5FC743A49FA}"/>
              </a:ext>
            </a:extLst>
          </p:cNvPr>
          <p:cNvSpPr>
            <a:spLocks noGrp="1"/>
          </p:cNvSpPr>
          <p:nvPr>
            <p:ph type="title"/>
          </p:nvPr>
        </p:nvSpPr>
        <p:spPr>
          <a:xfrm>
            <a:off x="4180129" y="389598"/>
            <a:ext cx="4421124" cy="743921"/>
          </a:xfrm>
        </p:spPr>
        <p:txBody>
          <a:bodyPr vert="horz" lIns="182880" tIns="182880" rIns="182880" bIns="182880" rtlCol="0" anchor="ctr">
            <a:normAutofit fontScale="90000"/>
          </a:bodyPr>
          <a:lstStyle/>
          <a:p>
            <a:r>
              <a:rPr lang="en-US"/>
              <a:t>What can we do as leaders?</a:t>
            </a:r>
          </a:p>
        </p:txBody>
      </p:sp>
      <p:sp>
        <p:nvSpPr>
          <p:cNvPr id="21" name="Rectangle 20">
            <a:extLst>
              <a:ext uri="{FF2B5EF4-FFF2-40B4-BE49-F238E27FC236}">
                <a16:creationId xmlns:a16="http://schemas.microsoft.com/office/drawing/2014/main" id="{C7EC7370-FF9F-4131-8812-2123F5D9D4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8736" y="964692"/>
            <a:ext cx="2990088"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3377563-4FF6-4DD0-B84A-CFBB8D783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2180" y="1128683"/>
            <a:ext cx="27432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4034F27E-E1A1-0949-9883-5947F9CCFFAF}"/>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15222" r="10442" b="-3"/>
          <a:stretch/>
        </p:blipFill>
        <p:spPr>
          <a:xfrm>
            <a:off x="845624" y="1587781"/>
            <a:ext cx="2496312" cy="3690380"/>
          </a:xfrm>
          <a:prstGeom prst="rect">
            <a:avLst/>
          </a:prstGeom>
        </p:spPr>
      </p:pic>
      <p:sp>
        <p:nvSpPr>
          <p:cNvPr id="7" name="Content Placeholder 6">
            <a:extLst>
              <a:ext uri="{FF2B5EF4-FFF2-40B4-BE49-F238E27FC236}">
                <a16:creationId xmlns:a16="http://schemas.microsoft.com/office/drawing/2014/main" id="{C1152B90-8CB3-4A44-90DA-1DB112EF387F}"/>
              </a:ext>
            </a:extLst>
          </p:cNvPr>
          <p:cNvSpPr>
            <a:spLocks noGrp="1"/>
          </p:cNvSpPr>
          <p:nvPr>
            <p:ph sz="half" idx="2"/>
          </p:nvPr>
        </p:nvSpPr>
        <p:spPr>
          <a:xfrm>
            <a:off x="3877133" y="1287472"/>
            <a:ext cx="5033204" cy="5188870"/>
          </a:xfrm>
        </p:spPr>
        <p:txBody>
          <a:bodyPr vert="horz" lIns="91440" tIns="45720" rIns="91440" bIns="45720" rtlCol="0" anchor="t">
            <a:noAutofit/>
          </a:bodyPr>
          <a:lstStyle/>
          <a:p>
            <a:pPr marL="0" indent="0">
              <a:lnSpc>
                <a:spcPct val="90000"/>
              </a:lnSpc>
              <a:buNone/>
            </a:pPr>
            <a:r>
              <a:rPr lang="en-US" sz="1400"/>
              <a:t>What can we do as leaders to ensure the transition to the next stage is as easy and unproblematic as possible?</a:t>
            </a:r>
          </a:p>
          <a:p>
            <a:pPr marL="0" indent="0">
              <a:lnSpc>
                <a:spcPct val="90000"/>
              </a:lnSpc>
              <a:buNone/>
            </a:pPr>
            <a:r>
              <a:rPr lang="en-US" sz="1400"/>
              <a:t>We can show our team that we </a:t>
            </a:r>
            <a:r>
              <a:rPr lang="en-US" sz="1400" b="1"/>
              <a:t>trust</a:t>
            </a:r>
            <a:r>
              <a:rPr lang="en-US" sz="1400"/>
              <a:t> them by being vulnerable with them. Maybe share with them something that we ourselves are not good at to encourage the same </a:t>
            </a:r>
            <a:r>
              <a:rPr lang="en-US" sz="1400" err="1"/>
              <a:t>behaviour</a:t>
            </a:r>
            <a:r>
              <a:rPr lang="en-US" sz="1400"/>
              <a:t> from them. Be vulnerable, tell your team that you need their help and are willing to listen to them. You must then continue this trusting </a:t>
            </a:r>
            <a:r>
              <a:rPr lang="en-US" sz="1400" err="1"/>
              <a:t>behaviour</a:t>
            </a:r>
            <a:r>
              <a:rPr lang="en-US" sz="1400"/>
              <a:t> through the following stages of the project.</a:t>
            </a:r>
          </a:p>
          <a:p>
            <a:pPr marL="0" indent="0">
              <a:lnSpc>
                <a:spcPct val="90000"/>
              </a:lnSpc>
              <a:buNone/>
            </a:pPr>
            <a:r>
              <a:rPr lang="en-US" sz="1400"/>
              <a:t>We can encourage </a:t>
            </a:r>
            <a:r>
              <a:rPr lang="en-US" sz="1400" b="1"/>
              <a:t>conflict</a:t>
            </a:r>
            <a:r>
              <a:rPr lang="en-US" sz="1400"/>
              <a:t> by letting them tell us what they really think of our ideas. Implore them not to be ‘yes’ people.</a:t>
            </a:r>
          </a:p>
          <a:p>
            <a:pPr marL="0" indent="0">
              <a:lnSpc>
                <a:spcPct val="90000"/>
              </a:lnSpc>
              <a:buNone/>
            </a:pPr>
            <a:r>
              <a:rPr lang="en-US" sz="1400"/>
              <a:t>Show them that we are </a:t>
            </a:r>
            <a:r>
              <a:rPr lang="en-US" sz="1400" b="1"/>
              <a:t>committed</a:t>
            </a:r>
            <a:r>
              <a:rPr lang="en-US" sz="1400"/>
              <a:t> and thank them/ notice them when they show the same commitment.</a:t>
            </a:r>
          </a:p>
          <a:p>
            <a:pPr marL="0" indent="0">
              <a:lnSpc>
                <a:spcPct val="90000"/>
              </a:lnSpc>
              <a:buNone/>
            </a:pPr>
            <a:r>
              <a:rPr lang="en-US" sz="1400"/>
              <a:t>Be </a:t>
            </a:r>
            <a:r>
              <a:rPr lang="en-US" sz="1400" b="1"/>
              <a:t>accountable</a:t>
            </a:r>
            <a:r>
              <a:rPr lang="en-US" sz="1400"/>
              <a:t> for any mistakes or bad decisions you as a leader have made. Do not pass the buck or blame your team. This will show and encourage your team to hold one another accountable.</a:t>
            </a:r>
          </a:p>
          <a:p>
            <a:pPr marL="0" indent="0">
              <a:lnSpc>
                <a:spcPct val="90000"/>
              </a:lnSpc>
              <a:buNone/>
            </a:pPr>
            <a:r>
              <a:rPr lang="en-US" sz="1400"/>
              <a:t>Take notice of the </a:t>
            </a:r>
            <a:r>
              <a:rPr lang="en-US" sz="1400" b="1"/>
              <a:t>results </a:t>
            </a:r>
            <a:r>
              <a:rPr lang="en-US" sz="1400"/>
              <a:t>and act accordingly. If something isn't working well, why isn't it? Work out a plan and try to fix it. If something has worked well, praise your team and the persons responsible. Show your appreciation and your gratitude.</a:t>
            </a:r>
          </a:p>
          <a:p>
            <a:pPr marL="0" indent="0">
              <a:lnSpc>
                <a:spcPct val="90000"/>
              </a:lnSpc>
              <a:buNone/>
            </a:pPr>
            <a:r>
              <a:rPr lang="en-US" sz="1400"/>
              <a:t>Lead your team by example and encourage a workplace culture that is encouraging and positive but also is hard working and striving for the end results from everyone in the team.</a:t>
            </a:r>
          </a:p>
          <a:p>
            <a:pPr marL="0" indent="0">
              <a:lnSpc>
                <a:spcPct val="90000"/>
              </a:lnSpc>
              <a:buNone/>
            </a:pPr>
            <a:endParaRPr lang="en-US" sz="1400"/>
          </a:p>
          <a:p>
            <a:pPr marL="0" indent="0">
              <a:lnSpc>
                <a:spcPct val="90000"/>
              </a:lnSpc>
              <a:buNone/>
            </a:pPr>
            <a:endParaRPr lang="en-US" sz="1400"/>
          </a:p>
          <a:p>
            <a:pPr marL="0" indent="0">
              <a:lnSpc>
                <a:spcPct val="90000"/>
              </a:lnSpc>
              <a:buNone/>
            </a:pPr>
            <a:endParaRPr lang="en-US" sz="1500"/>
          </a:p>
        </p:txBody>
      </p:sp>
      <p:sp>
        <p:nvSpPr>
          <p:cNvPr id="6" name="TextBox 5">
            <a:extLst>
              <a:ext uri="{FF2B5EF4-FFF2-40B4-BE49-F238E27FC236}">
                <a16:creationId xmlns:a16="http://schemas.microsoft.com/office/drawing/2014/main" id="{0D1CB1FF-6252-3448-BBAD-7220C668DB7E}"/>
              </a:ext>
            </a:extLst>
          </p:cNvPr>
          <p:cNvSpPr txBox="1"/>
          <p:nvPr/>
        </p:nvSpPr>
        <p:spPr>
          <a:xfrm>
            <a:off x="328697" y="4884964"/>
            <a:ext cx="1304160" cy="2129458"/>
          </a:xfrm>
          <a:prstGeom prst="rect">
            <a:avLst/>
          </a:prstGeom>
          <a:noFill/>
        </p:spPr>
        <p:txBody>
          <a:bodyPr wrap="square" rtlCol="0">
            <a:spAutoFit/>
          </a:bodyPr>
          <a:lstStyle/>
          <a:p>
            <a:pPr algn="l"/>
            <a:endParaRPr lang="en-US"/>
          </a:p>
        </p:txBody>
      </p:sp>
      <p:sp>
        <p:nvSpPr>
          <p:cNvPr id="3" name="TextBox 2">
            <a:extLst>
              <a:ext uri="{FF2B5EF4-FFF2-40B4-BE49-F238E27FC236}">
                <a16:creationId xmlns:a16="http://schemas.microsoft.com/office/drawing/2014/main" id="{C4D00372-18CD-4CC8-B8B6-39A8731B7BCF}"/>
              </a:ext>
            </a:extLst>
          </p:cNvPr>
          <p:cNvSpPr txBox="1"/>
          <p:nvPr/>
        </p:nvSpPr>
        <p:spPr>
          <a:xfrm>
            <a:off x="267419" y="6277155"/>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err="1">
                <a:latin typeface="Trebuchet MS"/>
                <a:cs typeface="Arial"/>
              </a:rPr>
              <a:t>Lensioni</a:t>
            </a:r>
            <a:r>
              <a:rPr lang="en-US" sz="1000">
                <a:latin typeface="Trebuchet MS"/>
                <a:cs typeface="Arial"/>
              </a:rPr>
              <a:t> (2018)</a:t>
            </a:r>
            <a:endParaRPr lang="en-US" sz="1000"/>
          </a:p>
        </p:txBody>
      </p:sp>
    </p:spTree>
    <p:extLst>
      <p:ext uri="{BB962C8B-B14F-4D97-AF65-F5344CB8AC3E}">
        <p14:creationId xmlns:p14="http://schemas.microsoft.com/office/powerpoint/2010/main" val="32392041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0BA4F-3354-4AA8-B6DE-6B1AF678A757}"/>
              </a:ext>
            </a:extLst>
          </p:cNvPr>
          <p:cNvSpPr>
            <a:spLocks noGrp="1"/>
          </p:cNvSpPr>
          <p:nvPr>
            <p:ph type="title"/>
          </p:nvPr>
        </p:nvSpPr>
        <p:spPr>
          <a:xfrm>
            <a:off x="707136" y="288956"/>
            <a:ext cx="7729728" cy="1188720"/>
          </a:xfrm>
        </p:spPr>
        <p:txBody>
          <a:bodyPr/>
          <a:lstStyle/>
          <a:p>
            <a:r>
              <a:rPr lang="en-US"/>
              <a:t>Conclusion</a:t>
            </a:r>
          </a:p>
        </p:txBody>
      </p:sp>
      <p:sp>
        <p:nvSpPr>
          <p:cNvPr id="3" name="Content Placeholder 2">
            <a:extLst>
              <a:ext uri="{FF2B5EF4-FFF2-40B4-BE49-F238E27FC236}">
                <a16:creationId xmlns:a16="http://schemas.microsoft.com/office/drawing/2014/main" id="{152204AD-F2D9-4068-8A3D-85627BBBAC95}"/>
              </a:ext>
            </a:extLst>
          </p:cNvPr>
          <p:cNvSpPr>
            <a:spLocks noGrp="1"/>
          </p:cNvSpPr>
          <p:nvPr>
            <p:ph idx="1"/>
          </p:nvPr>
        </p:nvSpPr>
        <p:spPr>
          <a:xfrm>
            <a:off x="692759" y="1717893"/>
            <a:ext cx="7729728" cy="4554096"/>
          </a:xfrm>
          <a:solidFill>
            <a:schemeClr val="bg1"/>
          </a:solidFill>
          <a:ln>
            <a:solidFill>
              <a:schemeClr val="tx1">
                <a:lumMod val="50000"/>
                <a:lumOff val="50000"/>
              </a:schemeClr>
            </a:solidFill>
          </a:ln>
        </p:spPr>
        <p:txBody>
          <a:bodyPr vert="horz" lIns="91440" tIns="45720" rIns="91440" bIns="45720" rtlCol="0" anchor="t">
            <a:normAutofit/>
          </a:bodyPr>
          <a:lstStyle/>
          <a:p>
            <a:pPr marL="0" indent="0">
              <a:buNone/>
            </a:pPr>
            <a:r>
              <a:rPr lang="en-US">
                <a:ea typeface="+mn-lt"/>
                <a:cs typeface="+mn-lt"/>
              </a:rPr>
              <a:t>I believe we have distinguished the differences between a cohesive and dysfunctional team and what qualities a high performing team should possess. </a:t>
            </a:r>
          </a:p>
          <a:p>
            <a:pPr marL="0" indent="0">
              <a:buNone/>
            </a:pPr>
            <a:r>
              <a:rPr lang="en-US">
                <a:ea typeface="+mn-lt"/>
                <a:cs typeface="+mn-lt"/>
              </a:rPr>
              <a:t>We've looked at how individuals act and react when put to work together for the first time and how their relationship develops throughout a project.</a:t>
            </a:r>
            <a:endParaRPr lang="en-US"/>
          </a:p>
          <a:p>
            <a:pPr marL="0" indent="0">
              <a:buNone/>
            </a:pPr>
            <a:r>
              <a:rPr lang="en-US"/>
              <a:t>In conclusion, once you have the right people on your team it is crucial for the manager to set the precedent for how the members of your team behave.</a:t>
            </a:r>
          </a:p>
          <a:p>
            <a:pPr marL="0" indent="0">
              <a:buNone/>
            </a:pPr>
            <a:r>
              <a:rPr lang="en-US"/>
              <a:t>It is important that you set the right tone and atmosphere for your team so they can work and create to the best of their ability. </a:t>
            </a:r>
          </a:p>
          <a:p>
            <a:pPr marL="0" indent="0">
              <a:buNone/>
            </a:pPr>
            <a:r>
              <a:rPr lang="en-US"/>
              <a:t>But perhaps most importantly, trust them to make the right decisions so that they will support and work with you, to achieve high standards and the results you were hoping for.</a:t>
            </a:r>
          </a:p>
        </p:txBody>
      </p:sp>
    </p:spTree>
    <p:extLst>
      <p:ext uri="{BB962C8B-B14F-4D97-AF65-F5344CB8AC3E}">
        <p14:creationId xmlns:p14="http://schemas.microsoft.com/office/powerpoint/2010/main" val="3626348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2C965-91C8-2043-A381-331412FC2621}"/>
              </a:ext>
            </a:extLst>
          </p:cNvPr>
          <p:cNvSpPr>
            <a:spLocks noGrp="1"/>
          </p:cNvSpPr>
          <p:nvPr>
            <p:ph type="title"/>
          </p:nvPr>
        </p:nvSpPr>
        <p:spPr>
          <a:xfrm>
            <a:off x="841007" y="1444753"/>
            <a:ext cx="3284579" cy="3968496"/>
          </a:xfrm>
          <a:prstGeom prst="rect">
            <a:avLst/>
          </a:prstGeom>
          <a:solidFill>
            <a:schemeClr val="accent2"/>
          </a:solidFill>
          <a:ln w="190500" cap="sq" cmpd="thinThick">
            <a:solidFill>
              <a:schemeClr val="accent2"/>
            </a:solidFill>
            <a:miter lim="800000"/>
          </a:ln>
        </p:spPr>
        <p:txBody>
          <a:bodyPr wrap="square" anchor="ctr">
            <a:normAutofit/>
          </a:bodyPr>
          <a:lstStyle/>
          <a:p>
            <a:r>
              <a:rPr lang="en-US">
                <a:solidFill>
                  <a:srgbClr val="FFFFFF"/>
                </a:solidFill>
              </a:rPr>
              <a:t>What is leadership?</a:t>
            </a:r>
          </a:p>
        </p:txBody>
      </p:sp>
      <p:sp>
        <p:nvSpPr>
          <p:cNvPr id="3" name="Content Placeholder 2">
            <a:extLst>
              <a:ext uri="{FF2B5EF4-FFF2-40B4-BE49-F238E27FC236}">
                <a16:creationId xmlns:a16="http://schemas.microsoft.com/office/drawing/2014/main" id="{9EDB0488-9F27-234C-B936-8485CC0D0907}"/>
              </a:ext>
            </a:extLst>
          </p:cNvPr>
          <p:cNvSpPr>
            <a:spLocks noGrp="1"/>
          </p:cNvSpPr>
          <p:nvPr>
            <p:ph idx="1"/>
          </p:nvPr>
        </p:nvSpPr>
        <p:spPr>
          <a:xfrm>
            <a:off x="4571999" y="1444752"/>
            <a:ext cx="3612294" cy="3968496"/>
          </a:xfrm>
        </p:spPr>
        <p:txBody>
          <a:bodyPr anchor="ctr">
            <a:normAutofit/>
          </a:bodyPr>
          <a:lstStyle/>
          <a:p>
            <a:pPr marL="0" indent="0">
              <a:buNone/>
            </a:pPr>
            <a:r>
              <a:rPr lang="en-US" i="1">
                <a:solidFill>
                  <a:schemeClr val="tx1">
                    <a:lumMod val="75000"/>
                    <a:lumOff val="25000"/>
                  </a:schemeClr>
                </a:solidFill>
                <a:ea typeface="+mn-lt"/>
                <a:cs typeface="+mn-lt"/>
              </a:rPr>
              <a:t>"The capacity and the will to rally men and women to a common purpose and the character which inspires confidence."</a:t>
            </a:r>
            <a:r>
              <a:rPr lang="en-US">
                <a:solidFill>
                  <a:schemeClr val="tx1">
                    <a:lumMod val="75000"/>
                    <a:lumOff val="25000"/>
                  </a:schemeClr>
                </a:solidFill>
                <a:ea typeface="+mn-lt"/>
                <a:cs typeface="+mn-lt"/>
              </a:rPr>
              <a:t> </a:t>
            </a:r>
          </a:p>
          <a:p>
            <a:pPr marL="228600" lvl="1" indent="0">
              <a:buNone/>
            </a:pPr>
            <a:r>
              <a:rPr lang="en-US">
                <a:solidFill>
                  <a:schemeClr val="tx1">
                    <a:lumMod val="75000"/>
                    <a:lumOff val="25000"/>
                  </a:schemeClr>
                </a:solidFill>
                <a:ea typeface="+mn-lt"/>
                <a:cs typeface="+mn-lt"/>
              </a:rPr>
              <a:t>                        General Montgomery</a:t>
            </a:r>
            <a:endParaRPr lang="en-US">
              <a:solidFill>
                <a:schemeClr val="tx1">
                  <a:lumMod val="75000"/>
                  <a:lumOff val="25000"/>
                </a:schemeClr>
              </a:solidFill>
            </a:endParaRPr>
          </a:p>
          <a:p>
            <a:endParaRPr lang="en-US">
              <a:solidFill>
                <a:schemeClr val="tx1">
                  <a:lumMod val="75000"/>
                  <a:lumOff val="25000"/>
                </a:schemeClr>
              </a:solidFill>
            </a:endParaRPr>
          </a:p>
        </p:txBody>
      </p:sp>
      <p:sp>
        <p:nvSpPr>
          <p:cNvPr id="4" name="TextBox 3">
            <a:extLst>
              <a:ext uri="{FF2B5EF4-FFF2-40B4-BE49-F238E27FC236}">
                <a16:creationId xmlns:a16="http://schemas.microsoft.com/office/drawing/2014/main" id="{E3887A76-6E18-4C34-A672-F115ACE35C77}"/>
              </a:ext>
            </a:extLst>
          </p:cNvPr>
          <p:cNvSpPr txBox="1"/>
          <p:nvPr/>
        </p:nvSpPr>
        <p:spPr>
          <a:xfrm>
            <a:off x="7820025" y="6334125"/>
            <a:ext cx="119062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Trebuchet MS"/>
                <a:cs typeface="Arial"/>
              </a:rPr>
              <a:t>Kruse, K (2012)</a:t>
            </a:r>
            <a:endParaRPr lang="en-US" sz="1000"/>
          </a:p>
        </p:txBody>
      </p:sp>
    </p:spTree>
    <p:extLst>
      <p:ext uri="{BB962C8B-B14F-4D97-AF65-F5344CB8AC3E}">
        <p14:creationId xmlns:p14="http://schemas.microsoft.com/office/powerpoint/2010/main" val="36224257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descr="Many question marks on black background">
            <a:extLst>
              <a:ext uri="{FF2B5EF4-FFF2-40B4-BE49-F238E27FC236}">
                <a16:creationId xmlns:a16="http://schemas.microsoft.com/office/drawing/2014/main" id="{2322CF73-02F1-46E3-9D36-8CE699B14F8E}"/>
              </a:ext>
            </a:extLst>
          </p:cNvPr>
          <p:cNvPicPr>
            <a:picLocks noChangeAspect="1"/>
          </p:cNvPicPr>
          <p:nvPr/>
        </p:nvPicPr>
        <p:blipFill rotWithShape="1">
          <a:blip r:embed="rId2"/>
          <a:srcRect l="26194" t="9090" r="7" b="7"/>
          <a:stretch/>
        </p:blipFill>
        <p:spPr>
          <a:xfrm>
            <a:off x="20" y="10"/>
            <a:ext cx="9143980" cy="6857990"/>
          </a:xfrm>
          <a:prstGeom prst="rect">
            <a:avLst/>
          </a:prstGeom>
        </p:spPr>
      </p:pic>
      <p:sp>
        <p:nvSpPr>
          <p:cNvPr id="2" name="Title 1">
            <a:extLst>
              <a:ext uri="{FF2B5EF4-FFF2-40B4-BE49-F238E27FC236}">
                <a16:creationId xmlns:a16="http://schemas.microsoft.com/office/drawing/2014/main" id="{87D18BE1-23FC-41CD-94C4-F94CF07BD5B6}"/>
              </a:ext>
            </a:extLst>
          </p:cNvPr>
          <p:cNvSpPr>
            <a:spLocks noGrp="1"/>
          </p:cNvSpPr>
          <p:nvPr>
            <p:ph type="title"/>
          </p:nvPr>
        </p:nvSpPr>
        <p:spPr>
          <a:xfrm>
            <a:off x="625883" y="975039"/>
            <a:ext cx="1714500" cy="2286000"/>
          </a:xfrm>
          <a:prstGeom prst="flowChartDocument">
            <a:avLst/>
          </a:prstGeom>
          <a:solidFill>
            <a:srgbClr val="000000">
              <a:alpha val="75000"/>
            </a:srgbClr>
          </a:solidFill>
          <a:ln>
            <a:noFill/>
          </a:ln>
        </p:spPr>
        <p:txBody>
          <a:bodyPr vert="horz" lIns="182880" tIns="182880" rIns="182880" bIns="182880" rtlCol="0" anchor="ctr">
            <a:normAutofit/>
          </a:bodyPr>
          <a:lstStyle/>
          <a:p>
            <a:r>
              <a:rPr lang="en-US" sz="1400" kern="1200" cap="all" spc="200" baseline="0">
                <a:solidFill>
                  <a:srgbClr val="FFFFFF"/>
                </a:solidFill>
                <a:latin typeface="+mj-lt"/>
                <a:ea typeface="+mj-ea"/>
                <a:cs typeface="+mj-cs"/>
              </a:rPr>
              <a:t>Any questions?</a:t>
            </a:r>
          </a:p>
        </p:txBody>
      </p:sp>
      <p:sp>
        <p:nvSpPr>
          <p:cNvPr id="9" name="Flowchart: Document 8">
            <a:extLst>
              <a:ext uri="{FF2B5EF4-FFF2-40B4-BE49-F238E27FC236}">
                <a16:creationId xmlns:a16="http://schemas.microsoft.com/office/drawing/2014/main" id="{0AD84CCE-B61B-45FD-8942-77C9130522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439" y="810447"/>
            <a:ext cx="1961388" cy="2615184"/>
          </a:xfrm>
          <a:prstGeom prst="flowChartDocument">
            <a:avLst/>
          </a:prstGeom>
          <a:noFill/>
          <a:ln w="317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06750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D9ABC-5E6B-4189-8CDD-D8E7F7644FDF}"/>
              </a:ext>
            </a:extLst>
          </p:cNvPr>
          <p:cNvSpPr>
            <a:spLocks noGrp="1"/>
          </p:cNvSpPr>
          <p:nvPr>
            <p:ph type="title"/>
          </p:nvPr>
        </p:nvSpPr>
        <p:spPr>
          <a:xfrm>
            <a:off x="622335" y="2708804"/>
            <a:ext cx="2774103" cy="1440394"/>
          </a:xfrm>
          <a:noFill/>
          <a:ln>
            <a:solidFill>
              <a:schemeClr val="tx1"/>
            </a:solidFill>
          </a:ln>
        </p:spPr>
        <p:txBody>
          <a:bodyPr>
            <a:normAutofit/>
          </a:bodyPr>
          <a:lstStyle/>
          <a:p>
            <a:r>
              <a:rPr lang="en-US" sz="2100">
                <a:solidFill>
                  <a:schemeClr val="tx1"/>
                </a:solidFill>
              </a:rPr>
              <a:t>References</a:t>
            </a:r>
          </a:p>
        </p:txBody>
      </p:sp>
      <p:sp>
        <p:nvSpPr>
          <p:cNvPr id="19" name="Rectangle 21">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6295" y="-2"/>
            <a:ext cx="5157705"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sp>
        <p:nvSpPr>
          <p:cNvPr id="3" name="Content Placeholder 2">
            <a:extLst>
              <a:ext uri="{FF2B5EF4-FFF2-40B4-BE49-F238E27FC236}">
                <a16:creationId xmlns:a16="http://schemas.microsoft.com/office/drawing/2014/main" id="{B33CEFDD-4221-4A75-82B5-446CFB991865}"/>
              </a:ext>
            </a:extLst>
          </p:cNvPr>
          <p:cNvSpPr>
            <a:spLocks noGrp="1"/>
          </p:cNvSpPr>
          <p:nvPr>
            <p:ph idx="1"/>
          </p:nvPr>
        </p:nvSpPr>
        <p:spPr>
          <a:xfrm>
            <a:off x="4536886" y="802638"/>
            <a:ext cx="4056522" cy="5252722"/>
          </a:xfrm>
        </p:spPr>
        <p:txBody>
          <a:bodyPr vert="horz" lIns="91440" tIns="45720" rIns="91440" bIns="45720" rtlCol="0" anchor="ctr">
            <a:normAutofit fontScale="92500" lnSpcReduction="20000"/>
          </a:bodyPr>
          <a:lstStyle/>
          <a:p>
            <a:pPr marL="0" indent="0">
              <a:lnSpc>
                <a:spcPct val="90000"/>
              </a:lnSpc>
              <a:buNone/>
            </a:pPr>
            <a:r>
              <a:rPr lang="en-US" sz="900">
                <a:solidFill>
                  <a:schemeClr val="bg1"/>
                </a:solidFill>
              </a:rPr>
              <a:t>belbin.com (2021)</a:t>
            </a:r>
            <a:r>
              <a:rPr lang="en-US" sz="900">
                <a:solidFill>
                  <a:schemeClr val="bg1"/>
                </a:solidFill>
                <a:ea typeface="+mn-lt"/>
                <a:cs typeface="+mn-lt"/>
              </a:rPr>
              <a:t> </a:t>
            </a:r>
            <a:r>
              <a:rPr lang="en-US" sz="900" i="1">
                <a:solidFill>
                  <a:schemeClr val="bg1"/>
                </a:solidFill>
                <a:ea typeface="+mn-lt"/>
                <a:cs typeface="+mn-lt"/>
              </a:rPr>
              <a:t>The Nine Belbin Team Roles</a:t>
            </a:r>
            <a:r>
              <a:rPr lang="en-US" sz="900">
                <a:solidFill>
                  <a:schemeClr val="bg1"/>
                </a:solidFill>
                <a:ea typeface="+mn-lt"/>
                <a:cs typeface="+mn-lt"/>
              </a:rPr>
              <a:t> </a:t>
            </a:r>
            <a:endParaRPr lang="en-US" sz="900" i="1">
              <a:solidFill>
                <a:schemeClr val="bg1"/>
              </a:solidFill>
              <a:ea typeface="+mn-lt"/>
              <a:cs typeface="+mn-lt"/>
            </a:endParaRPr>
          </a:p>
          <a:p>
            <a:pPr marL="0" indent="0">
              <a:lnSpc>
                <a:spcPct val="90000"/>
              </a:lnSpc>
              <a:buNone/>
            </a:pPr>
            <a:r>
              <a:rPr lang="en-US" sz="900">
                <a:solidFill>
                  <a:schemeClr val="bg1"/>
                </a:solidFill>
                <a:ea typeface="+mn-lt"/>
                <a:cs typeface="+mn-lt"/>
              </a:rPr>
              <a:t>Available at:</a:t>
            </a:r>
            <a:r>
              <a:rPr lang="en-US" sz="900">
                <a:solidFill>
                  <a:schemeClr val="bg1"/>
                </a:solidFill>
                <a:ea typeface="+mn-lt"/>
                <a:cs typeface="+mn-lt"/>
                <a:hlinkClick r:id="rId2">
                  <a:extLst>
                    <a:ext uri="{A12FA001-AC4F-418D-AE19-62706E023703}">
                      <ahyp:hlinkClr xmlns:ahyp="http://schemas.microsoft.com/office/drawing/2018/hyperlinkcolor" val="tx"/>
                    </a:ext>
                  </a:extLst>
                </a:hlinkClick>
              </a:rPr>
              <a:t>https://www.belbin.com/about/belbin-team-roles</a:t>
            </a:r>
            <a:endParaRPr lang="en-US" sz="900">
              <a:solidFill>
                <a:schemeClr val="bg1"/>
              </a:solidFill>
              <a:ea typeface="+mn-lt"/>
              <a:cs typeface="+mn-lt"/>
            </a:endParaRPr>
          </a:p>
          <a:p>
            <a:pPr marL="0" indent="0">
              <a:lnSpc>
                <a:spcPct val="90000"/>
              </a:lnSpc>
              <a:buNone/>
            </a:pPr>
            <a:r>
              <a:rPr lang="en-US" sz="900">
                <a:solidFill>
                  <a:schemeClr val="bg1"/>
                </a:solidFill>
              </a:rPr>
              <a:t>(Accessed 20 May 2021)</a:t>
            </a:r>
          </a:p>
          <a:p>
            <a:pPr marL="0" indent="0">
              <a:lnSpc>
                <a:spcPct val="90000"/>
              </a:lnSpc>
              <a:buNone/>
            </a:pPr>
            <a:endParaRPr lang="en-US" sz="900">
              <a:solidFill>
                <a:schemeClr val="bg1"/>
              </a:solidFill>
              <a:ea typeface="+mn-lt"/>
              <a:cs typeface="+mn-lt"/>
            </a:endParaRPr>
          </a:p>
          <a:p>
            <a:pPr marL="0" indent="0">
              <a:lnSpc>
                <a:spcPct val="90000"/>
              </a:lnSpc>
              <a:buNone/>
            </a:pPr>
            <a:r>
              <a:rPr lang="en-US" sz="900">
                <a:solidFill>
                  <a:schemeClr val="bg1"/>
                </a:solidFill>
                <a:ea typeface="+mn-lt"/>
                <a:cs typeface="+mn-lt"/>
              </a:rPr>
              <a:t>Elsey, E-L (2014) </a:t>
            </a:r>
            <a:r>
              <a:rPr lang="en-US" sz="900" i="1">
                <a:solidFill>
                  <a:schemeClr val="bg1"/>
                </a:solidFill>
                <a:ea typeface="+mn-lt"/>
                <a:cs typeface="+mn-lt"/>
              </a:rPr>
              <a:t>Tuckman's Team and Group Development &amp; How to Use it</a:t>
            </a:r>
            <a:endParaRPr lang="en-US" sz="900">
              <a:solidFill>
                <a:schemeClr val="bg1"/>
              </a:solidFill>
              <a:ea typeface="+mn-lt"/>
              <a:cs typeface="+mn-lt"/>
            </a:endParaRPr>
          </a:p>
          <a:p>
            <a:pPr marL="0" indent="0">
              <a:lnSpc>
                <a:spcPct val="90000"/>
              </a:lnSpc>
              <a:buNone/>
            </a:pPr>
            <a:r>
              <a:rPr lang="en-US" sz="900">
                <a:solidFill>
                  <a:schemeClr val="bg1"/>
                </a:solidFill>
                <a:ea typeface="+mn-lt"/>
                <a:cs typeface="+mn-lt"/>
              </a:rPr>
              <a:t>Available at: https://www.thecoachingtoolscompany.com/get-your-team-performing-beautifully-with-this-powerful-group-development-model/</a:t>
            </a:r>
            <a:endParaRPr lang="en-US" sz="900">
              <a:solidFill>
                <a:schemeClr val="bg1"/>
              </a:solidFill>
            </a:endParaRPr>
          </a:p>
          <a:p>
            <a:pPr marL="0" indent="0">
              <a:lnSpc>
                <a:spcPct val="90000"/>
              </a:lnSpc>
              <a:buNone/>
            </a:pPr>
            <a:r>
              <a:rPr lang="en-US" sz="900">
                <a:solidFill>
                  <a:schemeClr val="bg1"/>
                </a:solidFill>
              </a:rPr>
              <a:t>(Accessed 20 May 2021)</a:t>
            </a:r>
          </a:p>
          <a:p>
            <a:pPr marL="0" indent="0">
              <a:lnSpc>
                <a:spcPct val="90000"/>
              </a:lnSpc>
              <a:buNone/>
            </a:pPr>
            <a:endParaRPr lang="en-US" sz="900">
              <a:solidFill>
                <a:schemeClr val="bg1"/>
              </a:solidFill>
            </a:endParaRPr>
          </a:p>
          <a:p>
            <a:pPr>
              <a:lnSpc>
                <a:spcPct val="90000"/>
              </a:lnSpc>
              <a:buNone/>
            </a:pPr>
            <a:r>
              <a:rPr lang="en-US" sz="900">
                <a:solidFill>
                  <a:schemeClr val="bg1"/>
                </a:solidFill>
                <a:ea typeface="+mn-lt"/>
                <a:cs typeface="+mn-lt"/>
              </a:rPr>
              <a:t>Janse, B. (2018). </a:t>
            </a:r>
            <a:r>
              <a:rPr lang="en-US" sz="900" i="1">
                <a:solidFill>
                  <a:schemeClr val="bg1"/>
                </a:solidFill>
                <a:ea typeface="+mn-lt"/>
                <a:cs typeface="+mn-lt"/>
              </a:rPr>
              <a:t>Lencioni Trust Pyramid</a:t>
            </a:r>
            <a:r>
              <a:rPr lang="en-US" sz="900">
                <a:solidFill>
                  <a:schemeClr val="bg1"/>
                </a:solidFill>
                <a:ea typeface="+mn-lt"/>
                <a:cs typeface="+mn-lt"/>
              </a:rPr>
              <a:t>. </a:t>
            </a:r>
          </a:p>
          <a:p>
            <a:pPr>
              <a:lnSpc>
                <a:spcPct val="90000"/>
              </a:lnSpc>
              <a:buNone/>
            </a:pPr>
            <a:r>
              <a:rPr lang="en-US" sz="900">
                <a:solidFill>
                  <a:schemeClr val="bg1"/>
                </a:solidFill>
                <a:ea typeface="+mn-lt"/>
                <a:cs typeface="+mn-lt"/>
              </a:rPr>
              <a:t>Available at: </a:t>
            </a:r>
            <a:r>
              <a:rPr lang="en-US" sz="900">
                <a:solidFill>
                  <a:schemeClr val="bg1"/>
                </a:solidFill>
                <a:ea typeface="+mn-lt"/>
                <a:cs typeface="+mn-lt"/>
                <a:hlinkClick r:id="rId3">
                  <a:extLst>
                    <a:ext uri="{A12FA001-AC4F-418D-AE19-62706E023703}">
                      <ahyp:hlinkClr xmlns:ahyp="http://schemas.microsoft.com/office/drawing/2018/hyperlinkcolor" val="tx"/>
                    </a:ext>
                  </a:extLst>
                </a:hlinkClick>
              </a:rPr>
              <a:t>https://www.toolshero.com/leadership/lencioni-trust-pyramid/</a:t>
            </a:r>
            <a:endParaRPr lang="en-US" sz="900">
              <a:solidFill>
                <a:schemeClr val="bg1"/>
              </a:solidFill>
            </a:endParaRPr>
          </a:p>
          <a:p>
            <a:pPr>
              <a:lnSpc>
                <a:spcPct val="90000"/>
              </a:lnSpc>
              <a:buNone/>
            </a:pPr>
            <a:r>
              <a:rPr lang="en-US" sz="900">
                <a:solidFill>
                  <a:schemeClr val="bg1"/>
                </a:solidFill>
              </a:rPr>
              <a:t>(Accessed 15 May 2021)</a:t>
            </a:r>
          </a:p>
          <a:p>
            <a:pPr>
              <a:lnSpc>
                <a:spcPct val="90000"/>
              </a:lnSpc>
              <a:buNone/>
            </a:pPr>
            <a:endParaRPr lang="en-US" sz="900">
              <a:solidFill>
                <a:schemeClr val="bg1"/>
              </a:solidFill>
              <a:ea typeface="+mn-lt"/>
              <a:cs typeface="+mn-lt"/>
            </a:endParaRPr>
          </a:p>
          <a:p>
            <a:pPr>
              <a:lnSpc>
                <a:spcPct val="90000"/>
              </a:lnSpc>
              <a:buNone/>
            </a:pPr>
            <a:r>
              <a:rPr lang="en-US" sz="900">
                <a:solidFill>
                  <a:schemeClr val="bg1"/>
                </a:solidFill>
                <a:ea typeface="+mn-lt"/>
                <a:cs typeface="+mn-lt"/>
              </a:rPr>
              <a:t>Kruse, K (2012) </a:t>
            </a:r>
            <a:r>
              <a:rPr lang="en-US" sz="900" i="1">
                <a:solidFill>
                  <a:schemeClr val="bg1"/>
                </a:solidFill>
                <a:ea typeface="+mn-lt"/>
                <a:cs typeface="+mn-lt"/>
              </a:rPr>
              <a:t>100 Best Quotes On Leadership</a:t>
            </a:r>
          </a:p>
          <a:p>
            <a:pPr>
              <a:lnSpc>
                <a:spcPct val="90000"/>
              </a:lnSpc>
              <a:buNone/>
            </a:pPr>
            <a:r>
              <a:rPr lang="en-US" sz="900">
                <a:solidFill>
                  <a:schemeClr val="bg1"/>
                </a:solidFill>
                <a:ea typeface="+mn-lt"/>
                <a:cs typeface="+mn-lt"/>
              </a:rPr>
              <a:t>Available at:</a:t>
            </a:r>
            <a:r>
              <a:rPr lang="en-US" sz="900" i="1">
                <a:solidFill>
                  <a:schemeClr val="bg1"/>
                </a:solidFill>
                <a:ea typeface="+mn-lt"/>
                <a:cs typeface="+mn-lt"/>
              </a:rPr>
              <a:t> </a:t>
            </a:r>
            <a:r>
              <a:rPr lang="en-US" sz="900">
                <a:ea typeface="+mn-lt"/>
                <a:cs typeface="+mn-lt"/>
                <a:hlinkClick r:id="rId4"/>
              </a:rPr>
              <a:t>https://www.forbes.com/sites/kevinkruse/2012/10/16/quotes-on-leadership/?sh=494</a:t>
            </a:r>
            <a:endParaRPr lang="en-US" sz="900" i="1">
              <a:solidFill>
                <a:srgbClr val="000000"/>
              </a:solidFill>
              <a:ea typeface="+mn-lt"/>
              <a:cs typeface="+mn-lt"/>
            </a:endParaRPr>
          </a:p>
          <a:p>
            <a:pPr>
              <a:lnSpc>
                <a:spcPct val="90000"/>
              </a:lnSpc>
              <a:buNone/>
            </a:pPr>
            <a:r>
              <a:rPr lang="en-US" sz="900">
                <a:solidFill>
                  <a:schemeClr val="bg1"/>
                </a:solidFill>
                <a:ea typeface="+mn-lt"/>
                <a:cs typeface="+mn-lt"/>
              </a:rPr>
              <a:t>(Accessed 20 May 2021)</a:t>
            </a:r>
          </a:p>
          <a:p>
            <a:pPr>
              <a:lnSpc>
                <a:spcPct val="90000"/>
              </a:lnSpc>
              <a:buNone/>
            </a:pPr>
            <a:endParaRPr lang="en-US" sz="900">
              <a:solidFill>
                <a:schemeClr val="bg1"/>
              </a:solidFill>
              <a:ea typeface="+mn-lt"/>
              <a:cs typeface="+mn-lt"/>
            </a:endParaRPr>
          </a:p>
          <a:p>
            <a:pPr>
              <a:lnSpc>
                <a:spcPct val="90000"/>
              </a:lnSpc>
              <a:buNone/>
            </a:pPr>
            <a:r>
              <a:rPr lang="en-US" sz="900">
                <a:solidFill>
                  <a:schemeClr val="bg1"/>
                </a:solidFill>
                <a:ea typeface="+mn-lt"/>
                <a:cs typeface="+mn-lt"/>
              </a:rPr>
              <a:t>Lensioni, P (2018)</a:t>
            </a:r>
            <a:r>
              <a:rPr lang="en-US" sz="900" i="1">
                <a:solidFill>
                  <a:schemeClr val="bg1"/>
                </a:solidFill>
                <a:ea typeface="+mn-lt"/>
                <a:cs typeface="+mn-lt"/>
              </a:rPr>
              <a:t> </a:t>
            </a:r>
            <a:r>
              <a:rPr lang="en-US" sz="900" i="1">
                <a:solidFill>
                  <a:schemeClr val="bg1"/>
                </a:solidFill>
              </a:rPr>
              <a:t>Five Dysfunctions of a Team by Patrick Lencioni</a:t>
            </a:r>
            <a:endParaRPr lang="en-US" sz="900" i="1">
              <a:solidFill>
                <a:schemeClr val="bg1"/>
              </a:solidFill>
              <a:ea typeface="+mn-lt"/>
              <a:cs typeface="+mn-lt"/>
            </a:endParaRPr>
          </a:p>
          <a:p>
            <a:pPr>
              <a:lnSpc>
                <a:spcPct val="90000"/>
              </a:lnSpc>
              <a:buNone/>
            </a:pPr>
            <a:r>
              <a:rPr lang="en-US" sz="900">
                <a:solidFill>
                  <a:schemeClr val="bg1"/>
                </a:solidFill>
                <a:ea typeface="+mn-lt"/>
                <a:cs typeface="+mn-lt"/>
              </a:rPr>
              <a:t>Available at: </a:t>
            </a:r>
            <a:r>
              <a:rPr lang="en-US" sz="900">
                <a:solidFill>
                  <a:schemeClr val="bg1"/>
                </a:solidFill>
                <a:ea typeface="+mn-lt"/>
                <a:cs typeface="+mn-lt"/>
                <a:hlinkClick r:id="rId5">
                  <a:extLst>
                    <a:ext uri="{A12FA001-AC4F-418D-AE19-62706E023703}">
                      <ahyp:hlinkClr xmlns:ahyp="http://schemas.microsoft.com/office/drawing/2018/hyperlinkcolor" val="tx"/>
                    </a:ext>
                  </a:extLst>
                </a:hlinkClick>
              </a:rPr>
              <a:t>https://www.youtube.com/watch?v=GCxct4CR-To</a:t>
            </a:r>
            <a:endParaRPr lang="en-US" sz="900">
              <a:solidFill>
                <a:schemeClr val="bg1"/>
              </a:solidFill>
              <a:hlinkClick r:id="" action="ppaction://noaction">
                <a:extLst>
                  <a:ext uri="{A12FA001-AC4F-418D-AE19-62706E023703}">
                    <ahyp:hlinkClr xmlns:ahyp="http://schemas.microsoft.com/office/drawing/2018/hyperlinkcolor" val="tx"/>
                  </a:ext>
                </a:extLst>
              </a:hlinkClick>
            </a:endParaRPr>
          </a:p>
          <a:p>
            <a:pPr>
              <a:lnSpc>
                <a:spcPct val="90000"/>
              </a:lnSpc>
              <a:buNone/>
            </a:pPr>
            <a:r>
              <a:rPr lang="en-US" sz="900">
                <a:solidFill>
                  <a:schemeClr val="bg1"/>
                </a:solidFill>
              </a:rPr>
              <a:t>(Accessed 5 May 2021)</a:t>
            </a:r>
          </a:p>
          <a:p>
            <a:pPr>
              <a:lnSpc>
                <a:spcPct val="90000"/>
              </a:lnSpc>
              <a:buNone/>
            </a:pPr>
            <a:endParaRPr lang="en-US" sz="900">
              <a:solidFill>
                <a:schemeClr val="bg1"/>
              </a:solidFill>
            </a:endParaRPr>
          </a:p>
          <a:p>
            <a:pPr marL="0" indent="0">
              <a:lnSpc>
                <a:spcPct val="90000"/>
              </a:lnSpc>
              <a:buNone/>
            </a:pPr>
            <a:r>
              <a:rPr lang="en-US" sz="900">
                <a:solidFill>
                  <a:schemeClr val="bg1"/>
                </a:solidFill>
                <a:ea typeface="+mn-lt"/>
                <a:cs typeface="+mn-lt"/>
              </a:rPr>
              <a:t>Nguyen, M (2017) Learn Belbin Team Roles through Reflection</a:t>
            </a:r>
          </a:p>
          <a:p>
            <a:pPr marL="0" indent="0">
              <a:lnSpc>
                <a:spcPct val="90000"/>
              </a:lnSpc>
              <a:buNone/>
            </a:pPr>
            <a:r>
              <a:rPr lang="en-US" sz="900">
                <a:solidFill>
                  <a:schemeClr val="bg1"/>
                </a:solidFill>
                <a:ea typeface="+mn-lt"/>
                <a:cs typeface="+mn-lt"/>
              </a:rPr>
              <a:t>Available at: </a:t>
            </a:r>
            <a:r>
              <a:rPr lang="en-US" sz="900">
                <a:solidFill>
                  <a:schemeClr val="bg1"/>
                </a:solidFill>
                <a:ea typeface="+mn-lt"/>
                <a:cs typeface="+mn-lt"/>
                <a:hlinkClick r:id="rId6">
                  <a:extLst>
                    <a:ext uri="{A12FA001-AC4F-418D-AE19-62706E023703}">
                      <ahyp:hlinkClr xmlns:ahyp="http://schemas.microsoft.com/office/drawing/2018/hyperlinkcolor" val="tx"/>
                    </a:ext>
                  </a:extLst>
                </a:hlinkClick>
              </a:rPr>
              <a:t>https://dotnetsharing.wordpress.com/2017/09/19/learn-belbin-team-roles-through-reflection/</a:t>
            </a:r>
            <a:r>
              <a:rPr lang="en-US" sz="900">
                <a:solidFill>
                  <a:schemeClr val="bg1"/>
                </a:solidFill>
                <a:ea typeface="+mn-lt"/>
                <a:cs typeface="+mn-lt"/>
              </a:rPr>
              <a:t> </a:t>
            </a:r>
          </a:p>
          <a:p>
            <a:pPr marL="0" indent="0">
              <a:lnSpc>
                <a:spcPct val="90000"/>
              </a:lnSpc>
              <a:buNone/>
            </a:pPr>
            <a:r>
              <a:rPr lang="en-US" sz="900">
                <a:solidFill>
                  <a:schemeClr val="bg1"/>
                </a:solidFill>
                <a:ea typeface="+mn-lt"/>
                <a:cs typeface="+mn-lt"/>
              </a:rPr>
              <a:t>(Accessed 20 May 2021)</a:t>
            </a:r>
            <a:endParaRPr lang="en-US">
              <a:solidFill>
                <a:schemeClr val="bg1"/>
              </a:solidFill>
            </a:endParaRPr>
          </a:p>
          <a:p>
            <a:pPr marL="0" indent="0">
              <a:lnSpc>
                <a:spcPct val="90000"/>
              </a:lnSpc>
              <a:buNone/>
            </a:pPr>
            <a:endParaRPr lang="en-US" sz="900">
              <a:solidFill>
                <a:schemeClr val="bg1"/>
              </a:solidFill>
            </a:endParaRPr>
          </a:p>
          <a:p>
            <a:pPr marL="0" indent="0">
              <a:lnSpc>
                <a:spcPct val="90000"/>
              </a:lnSpc>
              <a:buNone/>
            </a:pPr>
            <a:endParaRPr lang="en-US" sz="900">
              <a:solidFill>
                <a:schemeClr val="bg1"/>
              </a:solidFill>
            </a:endParaRPr>
          </a:p>
          <a:p>
            <a:pPr marL="0" indent="0">
              <a:lnSpc>
                <a:spcPct val="90000"/>
              </a:lnSpc>
              <a:buNone/>
            </a:pPr>
            <a:endParaRPr lang="en-US" sz="900">
              <a:solidFill>
                <a:schemeClr val="bg1"/>
              </a:solidFill>
            </a:endParaRPr>
          </a:p>
        </p:txBody>
      </p:sp>
    </p:spTree>
    <p:extLst>
      <p:ext uri="{BB962C8B-B14F-4D97-AF65-F5344CB8AC3E}">
        <p14:creationId xmlns:p14="http://schemas.microsoft.com/office/powerpoint/2010/main" val="210002404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453CF9BBC06C4798B066C4E860B459" ma:contentTypeVersion="11" ma:contentTypeDescription="Create a new document." ma:contentTypeScope="" ma:versionID="578da18e8d08f9829065a45942538d37">
  <xsd:schema xmlns:xsd="http://www.w3.org/2001/XMLSchema" xmlns:xs="http://www.w3.org/2001/XMLSchema" xmlns:p="http://schemas.microsoft.com/office/2006/metadata/properties" xmlns:ns2="920a86f2-4e7f-4c35-b78c-004ab25ef739" xmlns:ns3="00876e07-ceca-4387-ad41-c2f73250e1e2" targetNamespace="http://schemas.microsoft.com/office/2006/metadata/properties" ma:root="true" ma:fieldsID="0eef3a3854da4da7e9d3293c5179a934" ns2:_="" ns3:_="">
    <xsd:import namespace="920a86f2-4e7f-4c35-b78c-004ab25ef739"/>
    <xsd:import namespace="00876e07-ceca-4387-ad41-c2f73250e1e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0a86f2-4e7f-4c35-b78c-004ab25ef7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0876e07-ceca-4387-ad41-c2f73250e1e2"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5C25A82-A65B-4BD2-AFE6-211D0A430936}">
  <ds:schemaRefs>
    <ds:schemaRef ds:uri="http://schemas.microsoft.com/office/2006/metadata/properties"/>
    <ds:schemaRef ds:uri="http://schemas.microsoft.com/office/infopath/2007/PartnerControls"/>
    <ds:schemaRef ds:uri="http://www.w3.org/2000/xmlns/"/>
  </ds:schemaRefs>
</ds:datastoreItem>
</file>

<file path=customXml/itemProps2.xml><?xml version="1.0" encoding="utf-8"?>
<ds:datastoreItem xmlns:ds="http://schemas.openxmlformats.org/officeDocument/2006/customXml" ds:itemID="{9BE75757-A758-40F0-9756-6FE11003D20D}">
  <ds:schemaRefs>
    <ds:schemaRef ds:uri="http://schemas.microsoft.com/sharepoint/v3/contenttype/forms"/>
  </ds:schemaRefs>
</ds:datastoreItem>
</file>

<file path=customXml/itemProps3.xml><?xml version="1.0" encoding="utf-8"?>
<ds:datastoreItem xmlns:ds="http://schemas.openxmlformats.org/officeDocument/2006/customXml" ds:itemID="{AFE0B2AE-CDD4-40A5-A929-3F8F87C19A5A}">
  <ds:schemaRefs>
    <ds:schemaRef ds:uri="00876e07-ceca-4387-ad41-c2f73250e1e2"/>
    <ds:schemaRef ds:uri="920a86f2-4e7f-4c35-b78c-004ab25ef7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Swansea BMSK</Template>
  <Application>Microsoft Office PowerPoint</Application>
  <PresentationFormat>On-screen Show (4:3)</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Parcel</vt:lpstr>
      <vt:lpstr>Presentation Feedback</vt:lpstr>
      <vt:lpstr>Presentation Plan</vt:lpstr>
      <vt:lpstr>Effective Team Working </vt:lpstr>
      <vt:lpstr>introduction </vt:lpstr>
      <vt:lpstr>Belbin's Roles within a team</vt:lpstr>
      <vt:lpstr>Roles within a team</vt:lpstr>
      <vt:lpstr>Tuckman’s stages of group development</vt:lpstr>
      <vt:lpstr>Lensioni pyramid</vt:lpstr>
      <vt:lpstr>Storming  </vt:lpstr>
      <vt:lpstr>What can we do as leaders?</vt:lpstr>
      <vt:lpstr>Conclusion</vt:lpstr>
      <vt:lpstr>What is leadership?</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dc:title>
  <dc:creator>Julia Ault</dc:creator>
  <cp:revision>4</cp:revision>
  <dcterms:created xsi:type="dcterms:W3CDTF">2021-04-23T15:20:19Z</dcterms:created>
  <dcterms:modified xsi:type="dcterms:W3CDTF">2021-05-23T18:56:57Z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0x0101006A453CF9BBC06C4798B066C4E860B459</vt:lpwstr>
  </property>
</Properties>
</file>