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8"/>
  </p:notesMasterIdLst>
  <p:sldIdLst>
    <p:sldId id="256" r:id="rId5"/>
    <p:sldId id="257" r:id="rId6"/>
    <p:sldId id="258" r:id="rId7"/>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D5ECD"/>
    <a:srgbClr val="BB5EC6"/>
    <a:srgbClr val="A3C1B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560CCE-2DC7-4ED6-89E1-F651DD710FA5}" v="3" dt="2026-06-15T10:04:33.3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532"/>
    <p:restoredTop sz="95033" autoAdjust="0"/>
  </p:normalViewPr>
  <p:slideViewPr>
    <p:cSldViewPr snapToGrid="0" snapToObjects="1">
      <p:cViewPr varScale="1">
        <p:scale>
          <a:sx n="82" d="100"/>
          <a:sy n="82" d="100"/>
        </p:scale>
        <p:origin x="557"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611188"/>
          </a:xfrm>
          <a:prstGeom prst="rect">
            <a:avLst/>
          </a:prstGeom>
        </p:spPr>
        <p:txBody>
          <a:bodyPr vert="horz" lIns="91440" tIns="45720" rIns="91440" bIns="45720" rtlCol="0"/>
          <a:lstStyle>
            <a:lvl1pPr algn="l">
              <a:defRPr sz="1200"/>
            </a:lvl1pPr>
          </a:lstStyle>
          <a:p>
            <a:endParaRPr lang=""/>
          </a:p>
        </p:txBody>
      </p:sp>
      <p:sp>
        <p:nvSpPr>
          <p:cNvPr id="3" name="Date Placeholder 2"/>
          <p:cNvSpPr>
            <a:spLocks noGrp="1"/>
          </p:cNvSpPr>
          <p:nvPr>
            <p:ph type="dt" idx="1"/>
          </p:nvPr>
        </p:nvSpPr>
        <p:spPr>
          <a:xfrm>
            <a:off x="3884613" y="0"/>
            <a:ext cx="2971800" cy="611188"/>
          </a:xfrm>
          <a:prstGeom prst="rect">
            <a:avLst/>
          </a:prstGeom>
        </p:spPr>
        <p:txBody>
          <a:bodyPr vert="horz" lIns="91440" tIns="45720" rIns="91440" bIns="45720" rtlCol="0"/>
          <a:lstStyle>
            <a:lvl1pPr algn="r">
              <a:defRPr sz="1200"/>
            </a:lvl1pPr>
          </a:lstStyle>
          <a:p>
            <a:fld id="{51195804-2EB0-0640-A8F2-F6E2DCB8860A}" type="datetimeFigureOut">
              <a:rPr lang="" smtClean="0"/>
              <a:t>06/15/2026</a:t>
            </a:fld>
            <a:endParaRPr lang=""/>
          </a:p>
        </p:txBody>
      </p:sp>
      <p:sp>
        <p:nvSpPr>
          <p:cNvPr id="4" name="Slide Image Placeholder 3"/>
          <p:cNvSpPr>
            <a:spLocks noGrp="1" noRot="1" noChangeAspect="1"/>
          </p:cNvSpPr>
          <p:nvPr>
            <p:ph type="sldImg" idx="2"/>
          </p:nvPr>
        </p:nvSpPr>
        <p:spPr>
          <a:xfrm>
            <a:off x="-228600" y="1524000"/>
            <a:ext cx="7315200" cy="4114800"/>
          </a:xfrm>
          <a:prstGeom prst="rect">
            <a:avLst/>
          </a:prstGeom>
          <a:noFill/>
          <a:ln w="12700">
            <a:solidFill>
              <a:prstClr val="black"/>
            </a:solidFill>
          </a:ln>
        </p:spPr>
        <p:txBody>
          <a:bodyPr vert="horz" lIns="91440" tIns="45720" rIns="91440" bIns="45720" rtlCol="0" anchor="ctr"/>
          <a:lstStyle/>
          <a:p>
            <a:endParaRPr lang=""/>
          </a:p>
        </p:txBody>
      </p:sp>
      <p:sp>
        <p:nvSpPr>
          <p:cNvPr id="5" name="Notes Placeholder 4"/>
          <p:cNvSpPr>
            <a:spLocks noGrp="1"/>
          </p:cNvSpPr>
          <p:nvPr>
            <p:ph type="body" sz="quarter" idx="3"/>
          </p:nvPr>
        </p:nvSpPr>
        <p:spPr>
          <a:xfrm>
            <a:off x="685800" y="5867400"/>
            <a:ext cx="5486400" cy="48006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
          </a:p>
        </p:txBody>
      </p:sp>
      <p:sp>
        <p:nvSpPr>
          <p:cNvPr id="6" name="Footer Placeholder 5"/>
          <p:cNvSpPr>
            <a:spLocks noGrp="1"/>
          </p:cNvSpPr>
          <p:nvPr>
            <p:ph type="ftr" sz="quarter" idx="4"/>
          </p:nvPr>
        </p:nvSpPr>
        <p:spPr>
          <a:xfrm>
            <a:off x="0" y="11580813"/>
            <a:ext cx="2971800" cy="611187"/>
          </a:xfrm>
          <a:prstGeom prst="rect">
            <a:avLst/>
          </a:prstGeom>
        </p:spPr>
        <p:txBody>
          <a:bodyPr vert="horz" lIns="91440" tIns="45720" rIns="91440" bIns="45720" rtlCol="0" anchor="b"/>
          <a:lstStyle>
            <a:lvl1pPr algn="l">
              <a:defRPr sz="1200"/>
            </a:lvl1pPr>
          </a:lstStyle>
          <a:p>
            <a:endParaRPr lang=""/>
          </a:p>
        </p:txBody>
      </p:sp>
      <p:sp>
        <p:nvSpPr>
          <p:cNvPr id="7" name="Slide Number Placeholder 6"/>
          <p:cNvSpPr>
            <a:spLocks noGrp="1"/>
          </p:cNvSpPr>
          <p:nvPr>
            <p:ph type="sldNum" sz="quarter" idx="5"/>
          </p:nvPr>
        </p:nvSpPr>
        <p:spPr>
          <a:xfrm>
            <a:off x="3884613" y="11580813"/>
            <a:ext cx="2971800" cy="611187"/>
          </a:xfrm>
          <a:prstGeom prst="rect">
            <a:avLst/>
          </a:prstGeom>
        </p:spPr>
        <p:txBody>
          <a:bodyPr vert="horz" lIns="91440" tIns="45720" rIns="91440" bIns="45720" rtlCol="0" anchor="b"/>
          <a:lstStyle>
            <a:lvl1pPr algn="r">
              <a:defRPr sz="1200"/>
            </a:lvl1pPr>
          </a:lstStyle>
          <a:p>
            <a:fld id="{4DBB9786-7375-D147-8615-FC43022F79B5}" type="slidenum">
              <a:rPr lang="" smtClean="0"/>
              <a:t>‹#›</a:t>
            </a:fld>
            <a:endParaRPr lang=""/>
          </a:p>
        </p:txBody>
      </p:sp>
    </p:spTree>
    <p:extLst>
      <p:ext uri="{BB962C8B-B14F-4D97-AF65-F5344CB8AC3E}">
        <p14:creationId xmlns:p14="http://schemas.microsoft.com/office/powerpoint/2010/main" val="18036377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hyperlink" Target="https://www.who.int/about/governance/constitution" TargetMode="External"/><Relationship Id="rId3" Type="http://schemas.openxmlformats.org/officeDocument/2006/relationships/hyperlink" Target="https://assets.publishing.service.gov.uk/media/5a7dcb85ed915d2ac884d995/SEND_Code_of_Practice_January_2015.pdf" TargetMode="External"/><Relationship Id="rId7" Type="http://schemas.openxmlformats.org/officeDocument/2006/relationships/hyperlink" Target="https://digitallibrary.un.org/record/80135?ln=en" TargetMode="Externa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hyperlink" Target="http://nice.org.uk/guidance/ph40" TargetMode="External"/><Relationship Id="rId5" Type="http://schemas.openxmlformats.org/officeDocument/2006/relationships/hyperlink" Target="https://digital.nhs.uk/data-and-information/areas-of-interest/public-health/national-study-of-health-and-wellbeing-children-and-young-people" TargetMode="External"/><Relationship Id="rId4" Type="http://schemas.openxmlformats.org/officeDocument/2006/relationships/hyperlink" Target="https://www.gov.uk/government/publications/early-years-foundation-stage-framework--2"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10510" y="-10510"/>
            <a:ext cx="12444248" cy="987552"/>
          </a:xfrm>
          <a:prstGeom prst="rect">
            <a:avLst/>
          </a:prstGeom>
          <a:solidFill>
            <a:srgbClr val="1A3558"/>
          </a:solidFill>
          <a:ln w="12700">
            <a:solidFill>
              <a:srgbClr val="1A3558"/>
            </a:solidFill>
            <a:prstDash val="solid"/>
          </a:ln>
        </p:spPr>
        <p:txBody>
          <a:bodyPr/>
          <a:lstStyle/>
          <a:p>
            <a:endParaRPr lang="en-GB" noProof="1">
              <a:latin typeface="Arial" panose="020B0604020202020204" pitchFamily="34" charset="0"/>
              <a:cs typeface="Arial" panose="020B0604020202020204" pitchFamily="34" charset="0"/>
            </a:endParaRPr>
          </a:p>
        </p:txBody>
      </p:sp>
      <p:sp>
        <p:nvSpPr>
          <p:cNvPr id="3" name="Text 1"/>
          <p:cNvSpPr/>
          <p:nvPr/>
        </p:nvSpPr>
        <p:spPr>
          <a:xfrm>
            <a:off x="164592" y="54864"/>
            <a:ext cx="11832336" cy="475488"/>
          </a:xfrm>
          <a:prstGeom prst="rect">
            <a:avLst/>
          </a:prstGeom>
          <a:noFill/>
          <a:ln/>
        </p:spPr>
        <p:txBody>
          <a:bodyPr wrap="square" rtlCol="0" anchor="ctr"/>
          <a:lstStyle/>
          <a:p>
            <a:pPr marL="0" indent="0" algn="ctr">
              <a:buNone/>
            </a:pPr>
            <a:r>
              <a:rPr lang="en-GB" sz="2100" b="1" noProof="1">
                <a:solidFill>
                  <a:srgbClr val="FFFFFF"/>
                </a:solidFill>
                <a:latin typeface="Arial" panose="020B0604020202020204" pitchFamily="34" charset="0"/>
                <a:ea typeface="Cambria" pitchFamily="34" charset="-122"/>
                <a:cs typeface="Arial" panose="020B0604020202020204" pitchFamily="34" charset="0"/>
              </a:rPr>
              <a:t>Holistic Health, Wellbeing and Lifestyles in Early Childhood</a:t>
            </a:r>
            <a:endParaRPr lang="en-GB" sz="2100" noProof="1">
              <a:latin typeface="Arial" panose="020B0604020202020204" pitchFamily="34" charset="0"/>
              <a:cs typeface="Arial" panose="020B0604020202020204" pitchFamily="34" charset="0"/>
            </a:endParaRPr>
          </a:p>
        </p:txBody>
      </p:sp>
      <p:sp>
        <p:nvSpPr>
          <p:cNvPr id="4" name="Text 2"/>
          <p:cNvSpPr/>
          <p:nvPr/>
        </p:nvSpPr>
        <p:spPr>
          <a:xfrm>
            <a:off x="164592" y="521208"/>
            <a:ext cx="11832336" cy="256032"/>
          </a:xfrm>
          <a:prstGeom prst="rect">
            <a:avLst/>
          </a:prstGeom>
          <a:noFill/>
          <a:ln/>
        </p:spPr>
        <p:txBody>
          <a:bodyPr wrap="square" rtlCol="0" anchor="ctr"/>
          <a:lstStyle/>
          <a:p>
            <a:pPr marL="0" indent="0" algn="ctr">
              <a:buNone/>
            </a:pPr>
            <a:r>
              <a:rPr lang="en-GB" sz="900" i="1" noProof="1">
                <a:solidFill>
                  <a:srgbClr val="B8D4F2"/>
                </a:solidFill>
                <a:latin typeface="Arial" panose="020B0604020202020204" pitchFamily="34" charset="0"/>
                <a:ea typeface="Calibri" pitchFamily="34" charset="-122"/>
                <a:cs typeface="Arial" panose="020B0604020202020204" pitchFamily="34" charset="0"/>
              </a:rPr>
              <a:t>Theoretical Foundations, Influencing Factors and Practitioner Strategies | Evidence-Based Approaches for Positive Outcomes in the Early Years</a:t>
            </a:r>
            <a:endParaRPr lang="en-GB" sz="900" noProof="1">
              <a:latin typeface="Arial" panose="020B0604020202020204" pitchFamily="34" charset="0"/>
              <a:cs typeface="Arial" panose="020B0604020202020204" pitchFamily="34" charset="0"/>
            </a:endParaRPr>
          </a:p>
        </p:txBody>
      </p:sp>
      <p:sp>
        <p:nvSpPr>
          <p:cNvPr id="7" name="Shape 5"/>
          <p:cNvSpPr/>
          <p:nvPr/>
        </p:nvSpPr>
        <p:spPr>
          <a:xfrm>
            <a:off x="137160" y="1064333"/>
            <a:ext cx="3703320" cy="5561319"/>
          </a:xfrm>
          <a:prstGeom prst="roundRect">
            <a:avLst>
              <a:gd name="adj" fmla="val 2469"/>
            </a:avLst>
          </a:prstGeom>
          <a:solidFill>
            <a:srgbClr val="E8F6F3"/>
          </a:solidFill>
          <a:ln w="17780">
            <a:solidFill>
              <a:srgbClr val="0D7377"/>
            </a:solidFill>
            <a:prstDash val="solid"/>
          </a:ln>
          <a:effectLst>
            <a:outerShdw blurRad="50800" dist="25400" dir="2700000" algn="bl" rotWithShape="0">
              <a:srgbClr val="000000">
                <a:alpha val="9000"/>
              </a:srgbClr>
            </a:outerShdw>
          </a:effectLst>
        </p:spPr>
        <p:txBody>
          <a:bodyPr/>
          <a:lstStyle/>
          <a:p>
            <a:endParaRPr lang="en-GB" noProof="1">
              <a:latin typeface="Arial" panose="020B0604020202020204" pitchFamily="34" charset="0"/>
              <a:cs typeface="Arial" panose="020B0604020202020204" pitchFamily="34" charset="0"/>
            </a:endParaRPr>
          </a:p>
        </p:txBody>
      </p:sp>
      <p:sp>
        <p:nvSpPr>
          <p:cNvPr id="8" name="Shape 6"/>
          <p:cNvSpPr/>
          <p:nvPr/>
        </p:nvSpPr>
        <p:spPr>
          <a:xfrm>
            <a:off x="137160" y="1064334"/>
            <a:ext cx="3703320" cy="310896"/>
          </a:xfrm>
          <a:prstGeom prst="roundRect">
            <a:avLst>
              <a:gd name="adj" fmla="val 23529"/>
            </a:avLst>
          </a:prstGeom>
          <a:solidFill>
            <a:srgbClr val="0D7377"/>
          </a:solidFill>
          <a:ln w="12700">
            <a:solidFill>
              <a:srgbClr val="0D7377"/>
            </a:solidFill>
            <a:prstDash val="solid"/>
          </a:ln>
        </p:spPr>
        <p:txBody>
          <a:bodyPr/>
          <a:lstStyle/>
          <a:p>
            <a:endParaRPr lang="en-GB" noProof="1">
              <a:latin typeface="Arial" panose="020B0604020202020204" pitchFamily="34" charset="0"/>
              <a:cs typeface="Arial" panose="020B0604020202020204" pitchFamily="34" charset="0"/>
            </a:endParaRPr>
          </a:p>
        </p:txBody>
      </p:sp>
      <p:sp>
        <p:nvSpPr>
          <p:cNvPr id="9" name="Text 7"/>
          <p:cNvSpPr/>
          <p:nvPr/>
        </p:nvSpPr>
        <p:spPr>
          <a:xfrm>
            <a:off x="192024" y="1091766"/>
            <a:ext cx="3593592" cy="256032"/>
          </a:xfrm>
          <a:prstGeom prst="rect">
            <a:avLst/>
          </a:prstGeom>
          <a:noFill/>
          <a:ln/>
        </p:spPr>
        <p:txBody>
          <a:bodyPr wrap="square" rtlCol="0" anchor="ctr"/>
          <a:lstStyle/>
          <a:p>
            <a:pPr marL="0" indent="0" algn="ctr">
              <a:buNone/>
            </a:pPr>
            <a:r>
              <a:rPr lang="en-GB" sz="1050" b="1" noProof="1">
                <a:solidFill>
                  <a:srgbClr val="FFFFFF"/>
                </a:solidFill>
                <a:latin typeface="Arial" panose="020B0604020202020204" pitchFamily="34" charset="0"/>
                <a:ea typeface="Cambria" pitchFamily="34" charset="-122"/>
                <a:cs typeface="Arial" panose="020B0604020202020204" pitchFamily="34" charset="0"/>
              </a:rPr>
              <a:t>SECTION 1: Introduction and Key Concepts</a:t>
            </a:r>
            <a:endParaRPr lang="en-GB" sz="1050" noProof="1">
              <a:latin typeface="Arial" panose="020B0604020202020204" pitchFamily="34" charset="0"/>
              <a:cs typeface="Arial" panose="020B0604020202020204" pitchFamily="34" charset="0"/>
            </a:endParaRPr>
          </a:p>
        </p:txBody>
      </p:sp>
      <p:sp>
        <p:nvSpPr>
          <p:cNvPr id="10" name="Shape 8"/>
          <p:cNvSpPr/>
          <p:nvPr/>
        </p:nvSpPr>
        <p:spPr>
          <a:xfrm>
            <a:off x="256032" y="1437356"/>
            <a:ext cx="3465576" cy="420878"/>
          </a:xfrm>
          <a:prstGeom prst="roundRect">
            <a:avLst>
              <a:gd name="adj" fmla="val 11667"/>
            </a:avLst>
          </a:prstGeom>
          <a:solidFill>
            <a:srgbClr val="FFFFFF"/>
          </a:solidFill>
          <a:ln w="11430">
            <a:solidFill>
              <a:srgbClr val="2563A8"/>
            </a:solidFill>
            <a:prstDash val="solid"/>
          </a:ln>
        </p:spPr>
        <p:txBody>
          <a:bodyPr/>
          <a:lstStyle/>
          <a:p>
            <a:endParaRPr lang="en-GB" noProof="1">
              <a:latin typeface="Arial" panose="020B0604020202020204" pitchFamily="34" charset="0"/>
              <a:cs typeface="Arial" panose="020B0604020202020204" pitchFamily="34" charset="0"/>
            </a:endParaRPr>
          </a:p>
        </p:txBody>
      </p:sp>
      <p:sp>
        <p:nvSpPr>
          <p:cNvPr id="11" name="Text 9"/>
          <p:cNvSpPr/>
          <p:nvPr/>
        </p:nvSpPr>
        <p:spPr>
          <a:xfrm>
            <a:off x="320040" y="1464788"/>
            <a:ext cx="3337560" cy="393446"/>
          </a:xfrm>
          <a:prstGeom prst="rect">
            <a:avLst/>
          </a:prstGeom>
          <a:noFill/>
          <a:ln/>
        </p:spPr>
        <p:txBody>
          <a:bodyPr wrap="square" rtlCol="0" anchor="ctr"/>
          <a:lstStyle/>
          <a:p>
            <a:pPr marL="0" indent="0" algn="ctr">
              <a:buNone/>
            </a:pPr>
            <a:r>
              <a:rPr lang="en-GB" sz="800" i="1" noProof="1">
                <a:solidFill>
                  <a:srgbClr val="1A3558"/>
                </a:solidFill>
                <a:latin typeface="Arial" panose="020B0604020202020204" pitchFamily="34" charset="0"/>
                <a:ea typeface="Calibri" pitchFamily="34" charset="-122"/>
                <a:cs typeface="Arial" panose="020B0604020202020204" pitchFamily="34" charset="0"/>
              </a:rPr>
              <a:t>"Health is a state of complete physical, mental and social wellbeing and not merely the absence of disease."</a:t>
            </a:r>
            <a:endParaRPr lang="en-GB" sz="800" noProof="1">
              <a:latin typeface="Arial" panose="020B0604020202020204" pitchFamily="34" charset="0"/>
              <a:cs typeface="Arial" panose="020B0604020202020204" pitchFamily="34" charset="0"/>
            </a:endParaRPr>
          </a:p>
          <a:p>
            <a:pPr marL="0" indent="0" algn="ctr">
              <a:buNone/>
            </a:pPr>
            <a:r>
              <a:rPr lang="en-GB" sz="700" b="1" noProof="1">
                <a:solidFill>
                  <a:srgbClr val="0D7377"/>
                </a:solidFill>
                <a:latin typeface="Arial" panose="020B0604020202020204" pitchFamily="34" charset="0"/>
                <a:ea typeface="Calibri" pitchFamily="34" charset="-122"/>
                <a:cs typeface="Arial" panose="020B0604020202020204" pitchFamily="34" charset="0"/>
              </a:rPr>
              <a:t>World Health Organisation (1948)</a:t>
            </a:r>
            <a:endParaRPr lang="en-GB" sz="800" noProof="1">
              <a:latin typeface="Arial" panose="020B0604020202020204" pitchFamily="34" charset="0"/>
              <a:cs typeface="Arial" panose="020B0604020202020204" pitchFamily="34" charset="0"/>
            </a:endParaRPr>
          </a:p>
        </p:txBody>
      </p:sp>
      <p:grpSp>
        <p:nvGrpSpPr>
          <p:cNvPr id="27" name="Group 26">
            <a:extLst>
              <a:ext uri="{FF2B5EF4-FFF2-40B4-BE49-F238E27FC236}">
                <a16:creationId xmlns:a16="http://schemas.microsoft.com/office/drawing/2014/main" id="{930A6EE8-8046-E020-3B11-1A40CE182F64}"/>
              </a:ext>
            </a:extLst>
          </p:cNvPr>
          <p:cNvGrpSpPr/>
          <p:nvPr/>
        </p:nvGrpSpPr>
        <p:grpSpPr>
          <a:xfrm>
            <a:off x="256032" y="1924717"/>
            <a:ext cx="3465576" cy="482346"/>
            <a:chOff x="256032" y="2228175"/>
            <a:chExt cx="3465576" cy="482346"/>
          </a:xfrm>
        </p:grpSpPr>
        <p:sp>
          <p:nvSpPr>
            <p:cNvPr id="12" name="Shape 10"/>
            <p:cNvSpPr/>
            <p:nvPr/>
          </p:nvSpPr>
          <p:spPr>
            <a:xfrm>
              <a:off x="256032" y="2228175"/>
              <a:ext cx="3465576" cy="482346"/>
            </a:xfrm>
            <a:prstGeom prst="roundRect">
              <a:avLst>
                <a:gd name="adj" fmla="val 9459"/>
              </a:avLst>
            </a:prstGeom>
            <a:solidFill>
              <a:srgbClr val="FFFFFF"/>
            </a:solidFill>
            <a:ln w="13970">
              <a:solidFill>
                <a:srgbClr val="2563A8"/>
              </a:solidFill>
              <a:prstDash val="solid"/>
            </a:ln>
          </p:spPr>
          <p:txBody>
            <a:bodyPr/>
            <a:lstStyle/>
            <a:p>
              <a:endParaRPr lang="en-GB" noProof="1">
                <a:latin typeface="Arial" panose="020B0604020202020204" pitchFamily="34" charset="0"/>
                <a:cs typeface="Arial" panose="020B0604020202020204" pitchFamily="34" charset="0"/>
              </a:endParaRPr>
            </a:p>
          </p:txBody>
        </p:sp>
        <p:sp>
          <p:nvSpPr>
            <p:cNvPr id="13" name="Text 11"/>
            <p:cNvSpPr/>
            <p:nvPr/>
          </p:nvSpPr>
          <p:spPr>
            <a:xfrm>
              <a:off x="320040" y="2237063"/>
              <a:ext cx="3337560" cy="403606"/>
            </a:xfrm>
            <a:prstGeom prst="rect">
              <a:avLst/>
            </a:prstGeom>
            <a:noFill/>
            <a:ln/>
          </p:spPr>
          <p:txBody>
            <a:bodyPr wrap="square" rtlCol="0" anchor="ctr"/>
            <a:lstStyle/>
            <a:p>
              <a:pPr algn="just"/>
              <a:r>
                <a:rPr lang="en-GB" sz="900" b="1" noProof="1">
                  <a:solidFill>
                    <a:srgbClr val="2563A8"/>
                  </a:solidFill>
                  <a:latin typeface="Arial" panose="020B0604020202020204" pitchFamily="34" charset="0"/>
                  <a:ea typeface="Calibri" pitchFamily="34" charset="-122"/>
                  <a:cs typeface="Arial" panose="020B0604020202020204" pitchFamily="34" charset="0"/>
                </a:rPr>
                <a:t>HEALTH: </a:t>
              </a:r>
              <a:r>
                <a:rPr lang="en-GB" sz="800" noProof="1">
                  <a:solidFill>
                    <a:srgbClr val="2D3748"/>
                  </a:solidFill>
                  <a:latin typeface="Arial" panose="020B0604020202020204" pitchFamily="34" charset="0"/>
                  <a:ea typeface="Calibri" pitchFamily="34" charset="-122"/>
                  <a:cs typeface="Arial" panose="020B0604020202020204" pitchFamily="34" charset="0"/>
                </a:rPr>
                <a:t>Complete physical, mental and social well-being. Not merely the absence of disease (WHO, 1948). Encompasses all dimensions of a child's functioning and daily experience.</a:t>
              </a:r>
              <a:endParaRPr lang="en-GB" sz="900" noProof="1">
                <a:latin typeface="Arial" panose="020B0604020202020204" pitchFamily="34" charset="0"/>
                <a:cs typeface="Arial" panose="020B0604020202020204" pitchFamily="34" charset="0"/>
              </a:endParaRPr>
            </a:p>
          </p:txBody>
        </p:sp>
      </p:grpSp>
      <p:grpSp>
        <p:nvGrpSpPr>
          <p:cNvPr id="50" name="Group 49">
            <a:extLst>
              <a:ext uri="{FF2B5EF4-FFF2-40B4-BE49-F238E27FC236}">
                <a16:creationId xmlns:a16="http://schemas.microsoft.com/office/drawing/2014/main" id="{7D6AB5B9-A9A5-1172-8DE1-8A74D951572D}"/>
              </a:ext>
            </a:extLst>
          </p:cNvPr>
          <p:cNvGrpSpPr/>
          <p:nvPr/>
        </p:nvGrpSpPr>
        <p:grpSpPr>
          <a:xfrm>
            <a:off x="243840" y="2289504"/>
            <a:ext cx="3465576" cy="1271276"/>
            <a:chOff x="256032" y="3409619"/>
            <a:chExt cx="3465576" cy="585216"/>
          </a:xfrm>
        </p:grpSpPr>
        <p:sp>
          <p:nvSpPr>
            <p:cNvPr id="14" name="Shape 12"/>
            <p:cNvSpPr/>
            <p:nvPr/>
          </p:nvSpPr>
          <p:spPr>
            <a:xfrm>
              <a:off x="256032" y="3497550"/>
              <a:ext cx="3465576" cy="424943"/>
            </a:xfrm>
            <a:prstGeom prst="roundRect">
              <a:avLst>
                <a:gd name="adj" fmla="val 9459"/>
              </a:avLst>
            </a:prstGeom>
            <a:solidFill>
              <a:srgbClr val="FFFFFF"/>
            </a:solidFill>
            <a:ln w="13970">
              <a:solidFill>
                <a:srgbClr val="0E9F7E"/>
              </a:solidFill>
              <a:prstDash val="solid"/>
            </a:ln>
          </p:spPr>
          <p:txBody>
            <a:bodyPr/>
            <a:lstStyle/>
            <a:p>
              <a:endParaRPr lang="en-GB" noProof="1">
                <a:latin typeface="Arial" panose="020B0604020202020204" pitchFamily="34" charset="0"/>
                <a:cs typeface="Arial" panose="020B0604020202020204" pitchFamily="34" charset="0"/>
              </a:endParaRPr>
            </a:p>
          </p:txBody>
        </p:sp>
        <p:sp>
          <p:nvSpPr>
            <p:cNvPr id="15" name="Text 13"/>
            <p:cNvSpPr/>
            <p:nvPr/>
          </p:nvSpPr>
          <p:spPr>
            <a:xfrm>
              <a:off x="304800" y="3409619"/>
              <a:ext cx="3337560" cy="585216"/>
            </a:xfrm>
            <a:prstGeom prst="rect">
              <a:avLst/>
            </a:prstGeom>
            <a:noFill/>
            <a:ln/>
          </p:spPr>
          <p:txBody>
            <a:bodyPr wrap="square" rtlCol="0" anchor="ctr"/>
            <a:lstStyle/>
            <a:p>
              <a:pPr marL="0" indent="0" algn="just">
                <a:buNone/>
              </a:pPr>
              <a:r>
                <a:rPr lang="en-GB" sz="800" b="1" noProof="1">
                  <a:solidFill>
                    <a:srgbClr val="0E9F7E"/>
                  </a:solidFill>
                  <a:latin typeface="Arial" panose="020B0604020202020204" pitchFamily="34" charset="0"/>
                  <a:ea typeface="Calibri" pitchFamily="34" charset="-122"/>
                  <a:cs typeface="Arial" panose="020B0604020202020204" pitchFamily="34" charset="0"/>
                </a:rPr>
                <a:t>WELLBEING: </a:t>
              </a:r>
              <a:r>
                <a:rPr lang="en-US" sz="700" noProof="1">
                  <a:solidFill>
                    <a:srgbClr val="2D3748"/>
                  </a:solidFill>
                  <a:latin typeface="Arial" panose="020B0604020202020204" pitchFamily="34" charset="0"/>
                  <a:ea typeface="Calibri" pitchFamily="34" charset="-122"/>
                  <a:cs typeface="Arial" panose="020B0604020202020204" pitchFamily="34" charset="0"/>
                </a:rPr>
                <a:t>Good emotional, psychological and social functioning. Incorporates a sense of safety, happiness, involvement and stability in the present moment (Statham and Chase, 2010). Wellbeing is not a constant place; it changes with relationships, environments and day-to-day experiences. Children who feel the warmth of regular attention, predictable schedules and receptive relationships build their emotional basis. Early years wellbeing is directly related to future outcomes such as academic success, mental health and civic engagement</a:t>
              </a:r>
              <a:endParaRPr lang="en-GB" sz="900" noProof="1">
                <a:latin typeface="Arial" panose="020B0604020202020204" pitchFamily="34" charset="0"/>
                <a:cs typeface="Arial" panose="020B0604020202020204" pitchFamily="34" charset="0"/>
              </a:endParaRPr>
            </a:p>
          </p:txBody>
        </p:sp>
      </p:grpSp>
      <p:grpSp>
        <p:nvGrpSpPr>
          <p:cNvPr id="52" name="Group 51">
            <a:extLst>
              <a:ext uri="{FF2B5EF4-FFF2-40B4-BE49-F238E27FC236}">
                <a16:creationId xmlns:a16="http://schemas.microsoft.com/office/drawing/2014/main" id="{8E85AADF-72BE-C72D-6074-6E77DBE7DB63}"/>
              </a:ext>
            </a:extLst>
          </p:cNvPr>
          <p:cNvGrpSpPr/>
          <p:nvPr/>
        </p:nvGrpSpPr>
        <p:grpSpPr>
          <a:xfrm>
            <a:off x="227206" y="3355904"/>
            <a:ext cx="3465576" cy="1155359"/>
            <a:chOff x="225552" y="3751746"/>
            <a:chExt cx="3465576" cy="585216"/>
          </a:xfrm>
        </p:grpSpPr>
        <p:sp>
          <p:nvSpPr>
            <p:cNvPr id="16" name="Shape 14"/>
            <p:cNvSpPr/>
            <p:nvPr/>
          </p:nvSpPr>
          <p:spPr>
            <a:xfrm>
              <a:off x="225552" y="3814197"/>
              <a:ext cx="3465576" cy="479808"/>
            </a:xfrm>
            <a:prstGeom prst="roundRect">
              <a:avLst>
                <a:gd name="adj" fmla="val 9459"/>
              </a:avLst>
            </a:prstGeom>
            <a:solidFill>
              <a:srgbClr val="FFFFFF"/>
            </a:solidFill>
            <a:ln w="13970">
              <a:solidFill>
                <a:srgbClr val="1E7E4E"/>
              </a:solidFill>
              <a:prstDash val="solid"/>
            </a:ln>
          </p:spPr>
          <p:txBody>
            <a:bodyPr/>
            <a:lstStyle/>
            <a:p>
              <a:endParaRPr lang="en-GB" noProof="1">
                <a:latin typeface="Arial" panose="020B0604020202020204" pitchFamily="34" charset="0"/>
                <a:cs typeface="Arial" panose="020B0604020202020204" pitchFamily="34" charset="0"/>
              </a:endParaRPr>
            </a:p>
          </p:txBody>
        </p:sp>
        <p:sp>
          <p:nvSpPr>
            <p:cNvPr id="17" name="Text 15"/>
            <p:cNvSpPr/>
            <p:nvPr/>
          </p:nvSpPr>
          <p:spPr>
            <a:xfrm>
              <a:off x="259080" y="3751746"/>
              <a:ext cx="3337560" cy="585216"/>
            </a:xfrm>
            <a:prstGeom prst="rect">
              <a:avLst/>
            </a:prstGeom>
            <a:noFill/>
            <a:ln/>
          </p:spPr>
          <p:txBody>
            <a:bodyPr wrap="square" rtlCol="0" anchor="ctr"/>
            <a:lstStyle/>
            <a:p>
              <a:pPr algn="just"/>
              <a:r>
                <a:rPr lang="en-GB" sz="800" b="1" noProof="1">
                  <a:solidFill>
                    <a:srgbClr val="1E7E4E"/>
                  </a:solidFill>
                  <a:latin typeface="Arial" panose="020B0604020202020204" pitchFamily="34" charset="0"/>
                  <a:ea typeface="Calibri" pitchFamily="34" charset="-122"/>
                  <a:cs typeface="Arial" panose="020B0604020202020204" pitchFamily="34" charset="0"/>
                </a:rPr>
                <a:t>LIFESTYLES: </a:t>
              </a:r>
              <a:r>
                <a:rPr lang="en-US" sz="700" noProof="1">
                  <a:solidFill>
                    <a:srgbClr val="2D3748"/>
                  </a:solidFill>
                  <a:latin typeface="Arial" panose="020B0604020202020204" pitchFamily="34" charset="0"/>
                  <a:ea typeface="Calibri" pitchFamily="34" charset="-122"/>
                  <a:cs typeface="Arial" panose="020B0604020202020204" pitchFamily="34" charset="0"/>
                </a:rPr>
                <a:t>Daily living, habits, behaviour and surroundings such as nutrition, physical exercise, relationships, play and arts that influence long-term development (Ruokonen et al., 2021). Lifestyles are influenced by personal decisions as well as broader structural aspects like income, housing and access to community resources. In the early years, lifestyle patterns are largely determined by families and practitioners. The entrenching of healthy lifestyle practices like physical activity, imaginative play and healthy food since early childhood forms enduring behaviour patterns that children bring into adulthood</a:t>
              </a:r>
              <a:endParaRPr lang="en-GB" sz="800" noProof="1">
                <a:latin typeface="Arial" panose="020B0604020202020204" pitchFamily="34" charset="0"/>
                <a:cs typeface="Arial" panose="020B0604020202020204" pitchFamily="34" charset="0"/>
              </a:endParaRPr>
            </a:p>
          </p:txBody>
        </p:sp>
      </p:grpSp>
      <p:grpSp>
        <p:nvGrpSpPr>
          <p:cNvPr id="6" name="Group 5">
            <a:extLst>
              <a:ext uri="{FF2B5EF4-FFF2-40B4-BE49-F238E27FC236}">
                <a16:creationId xmlns:a16="http://schemas.microsoft.com/office/drawing/2014/main" id="{3FBAFD85-FBDB-E356-8968-2C04100F4CEE}"/>
              </a:ext>
            </a:extLst>
          </p:cNvPr>
          <p:cNvGrpSpPr/>
          <p:nvPr/>
        </p:nvGrpSpPr>
        <p:grpSpPr>
          <a:xfrm>
            <a:off x="243840" y="4521668"/>
            <a:ext cx="3465576" cy="1031830"/>
            <a:chOff x="271272" y="3691829"/>
            <a:chExt cx="3465576" cy="548640"/>
          </a:xfrm>
        </p:grpSpPr>
        <p:sp>
          <p:nvSpPr>
            <p:cNvPr id="18" name="Shape 16"/>
            <p:cNvSpPr/>
            <p:nvPr/>
          </p:nvSpPr>
          <p:spPr>
            <a:xfrm>
              <a:off x="271272" y="3691832"/>
              <a:ext cx="3465576" cy="543823"/>
            </a:xfrm>
            <a:prstGeom prst="roundRect">
              <a:avLst>
                <a:gd name="adj" fmla="val 10294"/>
              </a:avLst>
            </a:prstGeom>
            <a:solidFill>
              <a:srgbClr val="FDF4E3"/>
            </a:solidFill>
            <a:ln w="13970">
              <a:solidFill>
                <a:srgbClr val="C47C0A"/>
              </a:solidFill>
              <a:prstDash val="solid"/>
            </a:ln>
          </p:spPr>
          <p:txBody>
            <a:bodyPr/>
            <a:lstStyle/>
            <a:p>
              <a:endParaRPr lang="en-GB" noProof="1">
                <a:latin typeface="Arial" panose="020B0604020202020204" pitchFamily="34" charset="0"/>
                <a:cs typeface="Arial" panose="020B0604020202020204" pitchFamily="34" charset="0"/>
              </a:endParaRPr>
            </a:p>
          </p:txBody>
        </p:sp>
        <p:sp>
          <p:nvSpPr>
            <p:cNvPr id="19" name="Text 17"/>
            <p:cNvSpPr/>
            <p:nvPr/>
          </p:nvSpPr>
          <p:spPr>
            <a:xfrm>
              <a:off x="320040" y="3691829"/>
              <a:ext cx="3337560" cy="548640"/>
            </a:xfrm>
            <a:prstGeom prst="rect">
              <a:avLst/>
            </a:prstGeom>
            <a:noFill/>
            <a:ln/>
          </p:spPr>
          <p:txBody>
            <a:bodyPr wrap="square" rtlCol="0" anchor="ctr"/>
            <a:lstStyle/>
            <a:p>
              <a:pPr marL="0" indent="0" algn="just">
                <a:buNone/>
              </a:pPr>
              <a:r>
                <a:rPr lang="en-GB" sz="800" b="1" noProof="1">
                  <a:solidFill>
                    <a:srgbClr val="C47C0A"/>
                  </a:solidFill>
                  <a:latin typeface="Arial" panose="020B0604020202020204" pitchFamily="34" charset="0"/>
                  <a:ea typeface="Calibri" pitchFamily="34" charset="-122"/>
                  <a:cs typeface="Arial" panose="020B0604020202020204" pitchFamily="34" charset="0"/>
                </a:rPr>
                <a:t>HOLISTIC NATURE: </a:t>
              </a:r>
              <a:r>
                <a:rPr lang="en-US" sz="700" noProof="1">
                  <a:solidFill>
                    <a:srgbClr val="2D3748"/>
                  </a:solidFill>
                  <a:latin typeface="Arial" panose="020B0604020202020204" pitchFamily="34" charset="0"/>
                  <a:ea typeface="Calibri" pitchFamily="34" charset="-122"/>
                  <a:cs typeface="Arial" panose="020B0604020202020204" pitchFamily="34" charset="0"/>
                </a:rPr>
                <a:t>The physical domain is related to cognitive, emotional and social domains. A blow in one direction has an influence on everything. When all the domains are supported at the same time, children flourish (Welch et al., 2020). As an illustration, a child with food insecurity could have difficulties focusing the mind, losing interest in socialisation and appearing anxious. On the other hand, when a child is emotionally secure, he/she will be more curious and explore his/her environment, interact with peers and achieve development in all aspects. A whole child, not isolated presenting behaviours, is what holistic practice entails</a:t>
              </a:r>
              <a:endParaRPr lang="en-GB" sz="700" noProof="1">
                <a:latin typeface="Arial" panose="020B0604020202020204" pitchFamily="34" charset="0"/>
                <a:cs typeface="Arial" panose="020B0604020202020204" pitchFamily="34" charset="0"/>
              </a:endParaRPr>
            </a:p>
          </p:txBody>
        </p:sp>
      </p:grpSp>
      <p:grpSp>
        <p:nvGrpSpPr>
          <p:cNvPr id="5" name="Group 4">
            <a:extLst>
              <a:ext uri="{FF2B5EF4-FFF2-40B4-BE49-F238E27FC236}">
                <a16:creationId xmlns:a16="http://schemas.microsoft.com/office/drawing/2014/main" id="{B2344621-305D-49C6-5A34-520DC975ADFF}"/>
              </a:ext>
            </a:extLst>
          </p:cNvPr>
          <p:cNvGrpSpPr/>
          <p:nvPr/>
        </p:nvGrpSpPr>
        <p:grpSpPr>
          <a:xfrm>
            <a:off x="260734" y="5671531"/>
            <a:ext cx="3465576" cy="891288"/>
            <a:chOff x="256032" y="4372594"/>
            <a:chExt cx="3465576" cy="697653"/>
          </a:xfrm>
        </p:grpSpPr>
        <p:sp>
          <p:nvSpPr>
            <p:cNvPr id="20" name="Shape 18"/>
            <p:cNvSpPr/>
            <p:nvPr/>
          </p:nvSpPr>
          <p:spPr>
            <a:xfrm>
              <a:off x="256032" y="4372594"/>
              <a:ext cx="3465576" cy="697653"/>
            </a:xfrm>
            <a:prstGeom prst="roundRect">
              <a:avLst>
                <a:gd name="adj" fmla="val 10294"/>
              </a:avLst>
            </a:prstGeom>
            <a:solidFill>
              <a:srgbClr val="F2EEFB"/>
            </a:solidFill>
            <a:ln w="13970">
              <a:solidFill>
                <a:srgbClr val="5B3FA0"/>
              </a:solidFill>
              <a:prstDash val="solid"/>
            </a:ln>
          </p:spPr>
          <p:txBody>
            <a:bodyPr/>
            <a:lstStyle/>
            <a:p>
              <a:endParaRPr lang="en-GB" noProof="1">
                <a:latin typeface="Arial" panose="020B0604020202020204" pitchFamily="34" charset="0"/>
                <a:cs typeface="Arial" panose="020B0604020202020204" pitchFamily="34" charset="0"/>
              </a:endParaRPr>
            </a:p>
          </p:txBody>
        </p:sp>
        <p:sp>
          <p:nvSpPr>
            <p:cNvPr id="21" name="Text 19"/>
            <p:cNvSpPr/>
            <p:nvPr/>
          </p:nvSpPr>
          <p:spPr>
            <a:xfrm>
              <a:off x="287906" y="4406869"/>
              <a:ext cx="3337560" cy="641834"/>
            </a:xfrm>
            <a:prstGeom prst="rect">
              <a:avLst/>
            </a:prstGeom>
            <a:noFill/>
            <a:ln/>
          </p:spPr>
          <p:txBody>
            <a:bodyPr wrap="square" rtlCol="0" anchor="ctr"/>
            <a:lstStyle/>
            <a:p>
              <a:pPr marL="0" indent="0" algn="just">
                <a:buNone/>
              </a:pPr>
              <a:r>
                <a:rPr lang="en-GB" sz="700" b="1" noProof="1">
                  <a:solidFill>
                    <a:srgbClr val="5B3FA0"/>
                  </a:solidFill>
                  <a:latin typeface="Arial" panose="020B0604020202020204" pitchFamily="34" charset="0"/>
                  <a:ea typeface="Calibri" pitchFamily="34" charset="-122"/>
                  <a:cs typeface="Arial" panose="020B0604020202020204" pitchFamily="34" charset="0"/>
                </a:rPr>
                <a:t>WHY EARLY CHILDHOOD MATTERS: </a:t>
              </a:r>
              <a:r>
                <a:rPr lang="en-US" sz="700" noProof="1">
                  <a:solidFill>
                    <a:srgbClr val="2D3748"/>
                  </a:solidFill>
                  <a:latin typeface="Arial" panose="020B0604020202020204" pitchFamily="34" charset="0"/>
                  <a:ea typeface="Calibri" pitchFamily="34" charset="-122"/>
                  <a:cs typeface="Arial" panose="020B0604020202020204" pitchFamily="34" charset="0"/>
                </a:rPr>
                <a:t>The initial years are a sensitive, critical period in the development of the brain. Early life events between birth and age five influence neural pathways that underlie life-long health, learning and wellbeing (Shonkoff and Phillips, 2000; Gerhardt, 2014). It is in this window that the brain develops about one million new neural connections per second. Strong cognitive architecture is established by positive early experiences like responsive relationships, an environment rich in language, and learning based on play.</a:t>
              </a:r>
              <a:endParaRPr lang="en-GB" sz="800" noProof="1">
                <a:latin typeface="Arial" panose="020B0604020202020204" pitchFamily="34" charset="0"/>
                <a:cs typeface="Arial" panose="020B0604020202020204" pitchFamily="34" charset="0"/>
              </a:endParaRPr>
            </a:p>
          </p:txBody>
        </p:sp>
      </p:grpSp>
      <p:sp>
        <p:nvSpPr>
          <p:cNvPr id="23" name="Shape 20"/>
          <p:cNvSpPr/>
          <p:nvPr/>
        </p:nvSpPr>
        <p:spPr>
          <a:xfrm>
            <a:off x="3995928" y="1064334"/>
            <a:ext cx="4169664" cy="5561318"/>
          </a:xfrm>
          <a:prstGeom prst="roundRect">
            <a:avLst>
              <a:gd name="adj" fmla="val 2193"/>
            </a:avLst>
          </a:prstGeom>
          <a:solidFill>
            <a:srgbClr val="EBF3FB"/>
          </a:solidFill>
          <a:ln w="17780">
            <a:solidFill>
              <a:srgbClr val="2563A8"/>
            </a:solidFill>
            <a:prstDash val="solid"/>
          </a:ln>
          <a:effectLst>
            <a:outerShdw blurRad="50800" dist="25400" dir="2700000" algn="bl" rotWithShape="0">
              <a:srgbClr val="000000">
                <a:alpha val="9000"/>
              </a:srgbClr>
            </a:outerShdw>
          </a:effectLst>
        </p:spPr>
        <p:txBody>
          <a:bodyPr/>
          <a:lstStyle/>
          <a:p>
            <a:endParaRPr lang="en-GB" noProof="1">
              <a:latin typeface="Arial" panose="020B0604020202020204" pitchFamily="34" charset="0"/>
              <a:cs typeface="Arial" panose="020B0604020202020204" pitchFamily="34" charset="0"/>
            </a:endParaRPr>
          </a:p>
        </p:txBody>
      </p:sp>
      <p:sp>
        <p:nvSpPr>
          <p:cNvPr id="24" name="Shape 21"/>
          <p:cNvSpPr/>
          <p:nvPr/>
        </p:nvSpPr>
        <p:spPr>
          <a:xfrm>
            <a:off x="3995928" y="1064334"/>
            <a:ext cx="4169664" cy="310896"/>
          </a:xfrm>
          <a:prstGeom prst="roundRect">
            <a:avLst>
              <a:gd name="adj" fmla="val 23529"/>
            </a:avLst>
          </a:prstGeom>
          <a:solidFill>
            <a:srgbClr val="2563A8"/>
          </a:solidFill>
          <a:ln w="12700">
            <a:solidFill>
              <a:srgbClr val="2563A8"/>
            </a:solidFill>
            <a:prstDash val="solid"/>
          </a:ln>
        </p:spPr>
        <p:txBody>
          <a:bodyPr/>
          <a:lstStyle/>
          <a:p>
            <a:endParaRPr lang="en-GB" noProof="1">
              <a:latin typeface="Arial" panose="020B0604020202020204" pitchFamily="34" charset="0"/>
              <a:cs typeface="Arial" panose="020B0604020202020204" pitchFamily="34" charset="0"/>
            </a:endParaRPr>
          </a:p>
        </p:txBody>
      </p:sp>
      <p:sp>
        <p:nvSpPr>
          <p:cNvPr id="25" name="Text 22"/>
          <p:cNvSpPr/>
          <p:nvPr/>
        </p:nvSpPr>
        <p:spPr>
          <a:xfrm>
            <a:off x="4050792" y="1091766"/>
            <a:ext cx="4059936" cy="256032"/>
          </a:xfrm>
          <a:prstGeom prst="rect">
            <a:avLst/>
          </a:prstGeom>
          <a:noFill/>
          <a:ln/>
        </p:spPr>
        <p:txBody>
          <a:bodyPr wrap="square" rtlCol="0" anchor="ctr"/>
          <a:lstStyle/>
          <a:p>
            <a:pPr marL="0" indent="0" algn="ctr">
              <a:buNone/>
            </a:pPr>
            <a:r>
              <a:rPr lang="en-GB" sz="1050" b="1" noProof="1">
                <a:solidFill>
                  <a:srgbClr val="FFFFFF"/>
                </a:solidFill>
                <a:latin typeface="Arial" panose="020B0604020202020204" pitchFamily="34" charset="0"/>
                <a:ea typeface="Cambria" pitchFamily="34" charset="-122"/>
                <a:cs typeface="Arial" panose="020B0604020202020204" pitchFamily="34" charset="0"/>
              </a:rPr>
              <a:t>SECTION 2: Theoretical Frameworks and Key Research</a:t>
            </a:r>
            <a:endParaRPr lang="en-GB" sz="1050" noProof="1">
              <a:latin typeface="Arial" panose="020B0604020202020204" pitchFamily="34" charset="0"/>
              <a:cs typeface="Arial" panose="020B0604020202020204" pitchFamily="34" charset="0"/>
            </a:endParaRPr>
          </a:p>
        </p:txBody>
      </p:sp>
      <p:sp>
        <p:nvSpPr>
          <p:cNvPr id="26" name="Text 23"/>
          <p:cNvSpPr/>
          <p:nvPr/>
        </p:nvSpPr>
        <p:spPr>
          <a:xfrm>
            <a:off x="3995928" y="1357449"/>
            <a:ext cx="3913632" cy="219456"/>
          </a:xfrm>
          <a:prstGeom prst="rect">
            <a:avLst/>
          </a:prstGeom>
          <a:noFill/>
          <a:ln/>
        </p:spPr>
        <p:txBody>
          <a:bodyPr wrap="square" rtlCol="0" anchor="ctr"/>
          <a:lstStyle/>
          <a:p>
            <a:pPr marL="0" indent="0">
              <a:buNone/>
            </a:pPr>
            <a:r>
              <a:rPr lang="en-GB" sz="950" b="1" noProof="1">
                <a:solidFill>
                  <a:srgbClr val="1A3558"/>
                </a:solidFill>
                <a:latin typeface="Arial" panose="020B0604020202020204" pitchFamily="34" charset="0"/>
                <a:ea typeface="Cambria" pitchFamily="34" charset="-122"/>
                <a:cs typeface="Arial" panose="020B0604020202020204" pitchFamily="34" charset="0"/>
              </a:rPr>
              <a:t>Bronfenbrenner's Bioecological Systems Theory (2006)</a:t>
            </a:r>
            <a:endParaRPr lang="en-GB" sz="950" noProof="1">
              <a:latin typeface="Arial" panose="020B0604020202020204" pitchFamily="34" charset="0"/>
              <a:cs typeface="Arial" panose="020B0604020202020204" pitchFamily="34" charset="0"/>
            </a:endParaRPr>
          </a:p>
        </p:txBody>
      </p:sp>
      <p:graphicFrame>
        <p:nvGraphicFramePr>
          <p:cNvPr id="28" name="Table 0"/>
          <p:cNvGraphicFramePr>
            <a:graphicFrameLocks noGrp="1"/>
          </p:cNvGraphicFramePr>
          <p:nvPr>
            <p:extLst>
              <p:ext uri="{D42A27DB-BD31-4B8C-83A1-F6EECF244321}">
                <p14:modId xmlns:p14="http://schemas.microsoft.com/office/powerpoint/2010/main" val="4237023496"/>
              </p:ext>
            </p:extLst>
          </p:nvPr>
        </p:nvGraphicFramePr>
        <p:xfrm>
          <a:off x="4178808" y="1586575"/>
          <a:ext cx="3840480" cy="2057400"/>
        </p:xfrm>
        <a:graphic>
          <a:graphicData uri="http://schemas.openxmlformats.org/drawingml/2006/table">
            <a:tbl>
              <a:tblPr/>
              <a:tblGrid>
                <a:gridCol w="1298448">
                  <a:extLst>
                    <a:ext uri="{9D8B030D-6E8A-4147-A177-3AD203B41FA5}">
                      <a16:colId xmlns:a16="http://schemas.microsoft.com/office/drawing/2014/main" val="20000"/>
                    </a:ext>
                  </a:extLst>
                </a:gridCol>
                <a:gridCol w="2542032">
                  <a:extLst>
                    <a:ext uri="{9D8B030D-6E8A-4147-A177-3AD203B41FA5}">
                      <a16:colId xmlns:a16="http://schemas.microsoft.com/office/drawing/2014/main" val="20001"/>
                    </a:ext>
                  </a:extLst>
                </a:gridCol>
              </a:tblGrid>
              <a:tr h="0">
                <a:tc>
                  <a:txBody>
                    <a:bodyPr/>
                    <a:lstStyle/>
                    <a:p>
                      <a:pPr marL="0" indent="0">
                        <a:buNone/>
                      </a:pPr>
                      <a:r>
                        <a:rPr lang="en-US" sz="700" b="1" dirty="0">
                          <a:solidFill>
                            <a:srgbClr val="FFFFFF"/>
                          </a:solidFill>
                        </a:rPr>
                        <a:t>Microsystem</a:t>
                      </a:r>
                      <a:endParaRPr lang="en-US" sz="700" dirty="0"/>
                    </a:p>
                  </a:txBody>
                  <a:tcPr anchor="ctr">
                    <a:lnL w="5080" cap="flat" cmpd="sng" algn="ctr">
                      <a:solidFill>
                        <a:srgbClr val="BBCCDD"/>
                      </a:solidFill>
                      <a:prstDash val="solid"/>
                      <a:round/>
                      <a:headEnd type="none" w="med" len="med"/>
                      <a:tailEnd type="none" w="med" len="med"/>
                    </a:lnL>
                    <a:lnR w="5080" cap="flat" cmpd="sng" algn="ctr">
                      <a:solidFill>
                        <a:srgbClr val="BBCCDD"/>
                      </a:solidFill>
                      <a:prstDash val="solid"/>
                      <a:round/>
                      <a:headEnd type="none" w="med" len="med"/>
                      <a:tailEnd type="none" w="med" len="med"/>
                    </a:lnR>
                    <a:lnT w="5080" cap="flat" cmpd="sng" algn="ctr">
                      <a:solidFill>
                        <a:srgbClr val="BBCCDD"/>
                      </a:solidFill>
                      <a:prstDash val="solid"/>
                      <a:round/>
                      <a:headEnd type="none" w="med" len="med"/>
                      <a:tailEnd type="none" w="med" len="med"/>
                    </a:lnT>
                    <a:lnB w="5080" cap="flat" cmpd="sng" algn="ctr">
                      <a:solidFill>
                        <a:srgbClr val="BBCCDD"/>
                      </a:solidFill>
                      <a:prstDash val="solid"/>
                      <a:round/>
                      <a:headEnd type="none" w="med" len="med"/>
                      <a:tailEnd type="none" w="med" len="med"/>
                    </a:lnB>
                    <a:solidFill>
                      <a:srgbClr val="2563A8"/>
                    </a:solidFill>
                  </a:tcPr>
                </a:tc>
                <a:tc>
                  <a:txBody>
                    <a:bodyPr/>
                    <a:lstStyle/>
                    <a:p>
                      <a:pPr marL="0" indent="0" algn="just">
                        <a:buNone/>
                      </a:pPr>
                      <a:r>
                        <a:rPr lang="en-US" sz="700" dirty="0">
                          <a:solidFill>
                            <a:srgbClr val="2D3748"/>
                          </a:solidFill>
                        </a:rPr>
                        <a:t>Family, ECEC settings, peers and teachers form the immediate environment where children live, learn and play. This layer has the most direct and powerful influence on daily well-being.</a:t>
                      </a:r>
                      <a:endParaRPr lang="en-US" sz="700" dirty="0"/>
                    </a:p>
                  </a:txBody>
                  <a:tcPr anchor="ctr">
                    <a:lnL w="5080" cap="flat" cmpd="sng" algn="ctr">
                      <a:solidFill>
                        <a:srgbClr val="BBCCDD"/>
                      </a:solidFill>
                      <a:prstDash val="solid"/>
                      <a:round/>
                      <a:headEnd type="none" w="med" len="med"/>
                      <a:tailEnd type="none" w="med" len="med"/>
                    </a:lnL>
                    <a:lnR w="5080" cap="flat" cmpd="sng" algn="ctr">
                      <a:solidFill>
                        <a:srgbClr val="BBCCDD"/>
                      </a:solidFill>
                      <a:prstDash val="solid"/>
                      <a:round/>
                      <a:headEnd type="none" w="med" len="med"/>
                      <a:tailEnd type="none" w="med" len="med"/>
                    </a:lnR>
                    <a:lnT w="5080" cap="flat" cmpd="sng" algn="ctr">
                      <a:solidFill>
                        <a:srgbClr val="BBCCDD"/>
                      </a:solidFill>
                      <a:prstDash val="solid"/>
                      <a:round/>
                      <a:headEnd type="none" w="med" len="med"/>
                      <a:tailEnd type="none" w="med" len="med"/>
                    </a:lnT>
                    <a:lnB w="5080" cap="flat" cmpd="sng" algn="ctr">
                      <a:solidFill>
                        <a:srgbClr val="BBCCDD"/>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0">
                <a:tc>
                  <a:txBody>
                    <a:bodyPr/>
                    <a:lstStyle/>
                    <a:p>
                      <a:pPr marL="0" indent="0">
                        <a:buNone/>
                      </a:pPr>
                      <a:r>
                        <a:rPr lang="en-US" sz="700" b="1" dirty="0">
                          <a:solidFill>
                            <a:srgbClr val="FFFFFF"/>
                          </a:solidFill>
                        </a:rPr>
                        <a:t>Mesosystem</a:t>
                      </a:r>
                      <a:endParaRPr lang="en-US" sz="700" dirty="0"/>
                    </a:p>
                  </a:txBody>
                  <a:tcPr anchor="ctr">
                    <a:lnL w="5080" cap="flat" cmpd="sng" algn="ctr">
                      <a:solidFill>
                        <a:srgbClr val="BBCCDD"/>
                      </a:solidFill>
                      <a:prstDash val="solid"/>
                      <a:round/>
                      <a:headEnd type="none" w="med" len="med"/>
                      <a:tailEnd type="none" w="med" len="med"/>
                    </a:lnL>
                    <a:lnR w="5080" cap="flat" cmpd="sng" algn="ctr">
                      <a:solidFill>
                        <a:srgbClr val="BBCCDD"/>
                      </a:solidFill>
                      <a:prstDash val="solid"/>
                      <a:round/>
                      <a:headEnd type="none" w="med" len="med"/>
                      <a:tailEnd type="none" w="med" len="med"/>
                    </a:lnR>
                    <a:lnT w="5080" cap="flat" cmpd="sng" algn="ctr">
                      <a:solidFill>
                        <a:srgbClr val="BBCCDD"/>
                      </a:solidFill>
                      <a:prstDash val="solid"/>
                      <a:round/>
                      <a:headEnd type="none" w="med" len="med"/>
                      <a:tailEnd type="none" w="med" len="med"/>
                    </a:lnT>
                    <a:lnB w="5080" cap="flat" cmpd="sng" algn="ctr">
                      <a:solidFill>
                        <a:srgbClr val="BBCCDD"/>
                      </a:solidFill>
                      <a:prstDash val="solid"/>
                      <a:round/>
                      <a:headEnd type="none" w="med" len="med"/>
                      <a:tailEnd type="none" w="med" len="med"/>
                    </a:lnB>
                    <a:solidFill>
                      <a:srgbClr val="0D7377"/>
                    </a:solidFill>
                  </a:tcPr>
                </a:tc>
                <a:tc>
                  <a:txBody>
                    <a:bodyPr/>
                    <a:lstStyle/>
                    <a:p>
                      <a:pPr marL="0" indent="0" algn="just">
                        <a:buNone/>
                      </a:pPr>
                      <a:r>
                        <a:rPr lang="en-US" sz="700" dirty="0">
                          <a:solidFill>
                            <a:srgbClr val="2D3748"/>
                          </a:solidFill>
                        </a:rPr>
                        <a:t>Links and interactions between microsystems, such as home-setting partnerships, parent-practitioner communication and connections between community groups and the ECEC setting.</a:t>
                      </a:r>
                      <a:endParaRPr lang="en-US" sz="700" dirty="0"/>
                    </a:p>
                  </a:txBody>
                  <a:tcPr anchor="ctr">
                    <a:lnL w="5080" cap="flat" cmpd="sng" algn="ctr">
                      <a:solidFill>
                        <a:srgbClr val="BBCCDD"/>
                      </a:solidFill>
                      <a:prstDash val="solid"/>
                      <a:round/>
                      <a:headEnd type="none" w="med" len="med"/>
                      <a:tailEnd type="none" w="med" len="med"/>
                    </a:lnL>
                    <a:lnR w="5080" cap="flat" cmpd="sng" algn="ctr">
                      <a:solidFill>
                        <a:srgbClr val="BBCCDD"/>
                      </a:solidFill>
                      <a:prstDash val="solid"/>
                      <a:round/>
                      <a:headEnd type="none" w="med" len="med"/>
                      <a:tailEnd type="none" w="med" len="med"/>
                    </a:lnR>
                    <a:lnT w="5080" cap="flat" cmpd="sng" algn="ctr">
                      <a:solidFill>
                        <a:srgbClr val="BBCCDD"/>
                      </a:solidFill>
                      <a:prstDash val="solid"/>
                      <a:round/>
                      <a:headEnd type="none" w="med" len="med"/>
                      <a:tailEnd type="none" w="med" len="med"/>
                    </a:lnT>
                    <a:lnB w="5080" cap="flat" cmpd="sng" algn="ctr">
                      <a:solidFill>
                        <a:srgbClr val="BBCCDD"/>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0">
                <a:tc>
                  <a:txBody>
                    <a:bodyPr/>
                    <a:lstStyle/>
                    <a:p>
                      <a:pPr marL="0" indent="0">
                        <a:buNone/>
                      </a:pPr>
                      <a:r>
                        <a:rPr lang="en-US" sz="700" b="1" dirty="0">
                          <a:solidFill>
                            <a:srgbClr val="FFFFFF"/>
                          </a:solidFill>
                        </a:rPr>
                        <a:t>Exosystem</a:t>
                      </a:r>
                      <a:endParaRPr lang="en-US" sz="700" dirty="0"/>
                    </a:p>
                  </a:txBody>
                  <a:tcPr anchor="ctr">
                    <a:lnL w="5080" cap="flat" cmpd="sng" algn="ctr">
                      <a:solidFill>
                        <a:srgbClr val="BBCCDD"/>
                      </a:solidFill>
                      <a:prstDash val="solid"/>
                      <a:round/>
                      <a:headEnd type="none" w="med" len="med"/>
                      <a:tailEnd type="none" w="med" len="med"/>
                    </a:lnL>
                    <a:lnR w="5080" cap="flat" cmpd="sng" algn="ctr">
                      <a:solidFill>
                        <a:srgbClr val="BBCCDD"/>
                      </a:solidFill>
                      <a:prstDash val="solid"/>
                      <a:round/>
                      <a:headEnd type="none" w="med" len="med"/>
                      <a:tailEnd type="none" w="med" len="med"/>
                    </a:lnR>
                    <a:lnT w="5080" cap="flat" cmpd="sng" algn="ctr">
                      <a:solidFill>
                        <a:srgbClr val="BBCCDD"/>
                      </a:solidFill>
                      <a:prstDash val="solid"/>
                      <a:round/>
                      <a:headEnd type="none" w="med" len="med"/>
                      <a:tailEnd type="none" w="med" len="med"/>
                    </a:lnT>
                    <a:lnB w="5080" cap="flat" cmpd="sng" algn="ctr">
                      <a:solidFill>
                        <a:srgbClr val="BBCCDD"/>
                      </a:solidFill>
                      <a:prstDash val="solid"/>
                      <a:round/>
                      <a:headEnd type="none" w="med" len="med"/>
                      <a:tailEnd type="none" w="med" len="med"/>
                    </a:lnB>
                    <a:solidFill>
                      <a:srgbClr val="2563A8"/>
                    </a:solidFill>
                  </a:tcPr>
                </a:tc>
                <a:tc>
                  <a:txBody>
                    <a:bodyPr/>
                    <a:lstStyle/>
                    <a:p>
                      <a:pPr marL="0" indent="0" algn="just">
                        <a:buNone/>
                      </a:pPr>
                      <a:r>
                        <a:rPr lang="en-US" sz="700" dirty="0">
                          <a:solidFill>
                            <a:srgbClr val="2D3748"/>
                          </a:solidFill>
                        </a:rPr>
                        <a:t>Environments the child does not directly experience but which indirectly affect them, including parental workplace conditions, local authority services and community health provision.</a:t>
                      </a:r>
                      <a:endParaRPr lang="en-US" sz="700" dirty="0"/>
                    </a:p>
                  </a:txBody>
                  <a:tcPr anchor="ctr">
                    <a:lnL w="5080" cap="flat" cmpd="sng" algn="ctr">
                      <a:solidFill>
                        <a:srgbClr val="BBCCDD"/>
                      </a:solidFill>
                      <a:prstDash val="solid"/>
                      <a:round/>
                      <a:headEnd type="none" w="med" len="med"/>
                      <a:tailEnd type="none" w="med" len="med"/>
                    </a:lnL>
                    <a:lnR w="5080" cap="flat" cmpd="sng" algn="ctr">
                      <a:solidFill>
                        <a:srgbClr val="BBCCDD"/>
                      </a:solidFill>
                      <a:prstDash val="solid"/>
                      <a:round/>
                      <a:headEnd type="none" w="med" len="med"/>
                      <a:tailEnd type="none" w="med" len="med"/>
                    </a:lnR>
                    <a:lnT w="5080" cap="flat" cmpd="sng" algn="ctr">
                      <a:solidFill>
                        <a:srgbClr val="BBCCDD"/>
                      </a:solidFill>
                      <a:prstDash val="solid"/>
                      <a:round/>
                      <a:headEnd type="none" w="med" len="med"/>
                      <a:tailEnd type="none" w="med" len="med"/>
                    </a:lnT>
                    <a:lnB w="5080" cap="flat" cmpd="sng" algn="ctr">
                      <a:solidFill>
                        <a:srgbClr val="BBCCDD"/>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0">
                <a:tc>
                  <a:txBody>
                    <a:bodyPr/>
                    <a:lstStyle/>
                    <a:p>
                      <a:pPr marL="0" indent="0">
                        <a:buNone/>
                      </a:pPr>
                      <a:r>
                        <a:rPr lang="en-US" sz="700" b="1" dirty="0">
                          <a:solidFill>
                            <a:srgbClr val="FFFFFF"/>
                          </a:solidFill>
                        </a:rPr>
                        <a:t>Macrosystem</a:t>
                      </a:r>
                      <a:endParaRPr lang="en-US" sz="700" dirty="0"/>
                    </a:p>
                  </a:txBody>
                  <a:tcPr anchor="ctr">
                    <a:lnL w="5080" cap="flat" cmpd="sng" algn="ctr">
                      <a:solidFill>
                        <a:srgbClr val="BBCCDD"/>
                      </a:solidFill>
                      <a:prstDash val="solid"/>
                      <a:round/>
                      <a:headEnd type="none" w="med" len="med"/>
                      <a:tailEnd type="none" w="med" len="med"/>
                    </a:lnL>
                    <a:lnR w="5080" cap="flat" cmpd="sng" algn="ctr">
                      <a:solidFill>
                        <a:srgbClr val="BBCCDD"/>
                      </a:solidFill>
                      <a:prstDash val="solid"/>
                      <a:round/>
                      <a:headEnd type="none" w="med" len="med"/>
                      <a:tailEnd type="none" w="med" len="med"/>
                    </a:lnR>
                    <a:lnT w="5080" cap="flat" cmpd="sng" algn="ctr">
                      <a:solidFill>
                        <a:srgbClr val="BBCCDD"/>
                      </a:solidFill>
                      <a:prstDash val="solid"/>
                      <a:round/>
                      <a:headEnd type="none" w="med" len="med"/>
                      <a:tailEnd type="none" w="med" len="med"/>
                    </a:lnT>
                    <a:lnB w="5080" cap="flat" cmpd="sng" algn="ctr">
                      <a:solidFill>
                        <a:srgbClr val="BBCCDD"/>
                      </a:solidFill>
                      <a:prstDash val="solid"/>
                      <a:round/>
                      <a:headEnd type="none" w="med" len="med"/>
                      <a:tailEnd type="none" w="med" len="med"/>
                    </a:lnB>
                    <a:solidFill>
                      <a:srgbClr val="0D7377"/>
                    </a:solidFill>
                  </a:tcPr>
                </a:tc>
                <a:tc>
                  <a:txBody>
                    <a:bodyPr/>
                    <a:lstStyle/>
                    <a:p>
                      <a:pPr marL="0" indent="0" algn="just">
                        <a:buNone/>
                      </a:pPr>
                      <a:r>
                        <a:rPr lang="en-US" sz="700" dirty="0">
                          <a:solidFill>
                            <a:srgbClr val="2D3748"/>
                          </a:solidFill>
                        </a:rPr>
                        <a:t>The broader cultural values, national policies, socio-economic conditions and ideological beliefs that frame how childhood is understood and resourced across society.</a:t>
                      </a:r>
                      <a:endParaRPr lang="en-US" sz="700" dirty="0"/>
                    </a:p>
                  </a:txBody>
                  <a:tcPr anchor="ctr">
                    <a:lnL w="5080" cap="flat" cmpd="sng" algn="ctr">
                      <a:solidFill>
                        <a:srgbClr val="BBCCDD"/>
                      </a:solidFill>
                      <a:prstDash val="solid"/>
                      <a:round/>
                      <a:headEnd type="none" w="med" len="med"/>
                      <a:tailEnd type="none" w="med" len="med"/>
                    </a:lnL>
                    <a:lnR w="5080" cap="flat" cmpd="sng" algn="ctr">
                      <a:solidFill>
                        <a:srgbClr val="BBCCDD"/>
                      </a:solidFill>
                      <a:prstDash val="solid"/>
                      <a:round/>
                      <a:headEnd type="none" w="med" len="med"/>
                      <a:tailEnd type="none" w="med" len="med"/>
                    </a:lnR>
                    <a:lnT w="5080" cap="flat" cmpd="sng" algn="ctr">
                      <a:solidFill>
                        <a:srgbClr val="BBCCDD"/>
                      </a:solidFill>
                      <a:prstDash val="solid"/>
                      <a:round/>
                      <a:headEnd type="none" w="med" len="med"/>
                      <a:tailEnd type="none" w="med" len="med"/>
                    </a:lnT>
                    <a:lnB w="5080" cap="flat" cmpd="sng" algn="ctr">
                      <a:solidFill>
                        <a:srgbClr val="BBCCDD"/>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0">
                <a:tc>
                  <a:txBody>
                    <a:bodyPr/>
                    <a:lstStyle/>
                    <a:p>
                      <a:pPr marL="0" indent="0">
                        <a:buNone/>
                      </a:pPr>
                      <a:r>
                        <a:rPr lang="en-US" sz="700" b="1" dirty="0">
                          <a:solidFill>
                            <a:srgbClr val="FFFFFF"/>
                          </a:solidFill>
                        </a:rPr>
                        <a:t>Chronosystem</a:t>
                      </a:r>
                      <a:endParaRPr lang="en-US" sz="700" dirty="0"/>
                    </a:p>
                  </a:txBody>
                  <a:tcPr anchor="ctr">
                    <a:lnL w="5080" cap="flat" cmpd="sng" algn="ctr">
                      <a:solidFill>
                        <a:srgbClr val="BBCCDD"/>
                      </a:solidFill>
                      <a:prstDash val="solid"/>
                      <a:round/>
                      <a:headEnd type="none" w="med" len="med"/>
                      <a:tailEnd type="none" w="med" len="med"/>
                    </a:lnL>
                    <a:lnR w="5080" cap="flat" cmpd="sng" algn="ctr">
                      <a:solidFill>
                        <a:srgbClr val="BBCCDD"/>
                      </a:solidFill>
                      <a:prstDash val="solid"/>
                      <a:round/>
                      <a:headEnd type="none" w="med" len="med"/>
                      <a:tailEnd type="none" w="med" len="med"/>
                    </a:lnR>
                    <a:lnT w="5080" cap="flat" cmpd="sng" algn="ctr">
                      <a:solidFill>
                        <a:srgbClr val="BBCCDD"/>
                      </a:solidFill>
                      <a:prstDash val="solid"/>
                      <a:round/>
                      <a:headEnd type="none" w="med" len="med"/>
                      <a:tailEnd type="none" w="med" len="med"/>
                    </a:lnT>
                    <a:lnB w="5080" cap="flat" cmpd="sng" algn="ctr">
                      <a:solidFill>
                        <a:srgbClr val="BBCCDD"/>
                      </a:solidFill>
                      <a:prstDash val="solid"/>
                      <a:round/>
                      <a:headEnd type="none" w="med" len="med"/>
                      <a:tailEnd type="none" w="med" len="med"/>
                    </a:lnB>
                    <a:solidFill>
                      <a:srgbClr val="2563A8"/>
                    </a:solidFill>
                  </a:tcPr>
                </a:tc>
                <a:tc>
                  <a:txBody>
                    <a:bodyPr/>
                    <a:lstStyle/>
                    <a:p>
                      <a:pPr marL="0" indent="0" algn="just">
                        <a:buNone/>
                      </a:pPr>
                      <a:r>
                        <a:rPr lang="en-US" sz="700" dirty="0">
                          <a:solidFill>
                            <a:srgbClr val="2D3748"/>
                          </a:solidFill>
                        </a:rPr>
                        <a:t>The dimension of time and change, including life transitions such as starting nursery, moving home, the birth of a sibling or bereavement, all of which reshape a child's ecological context.</a:t>
                      </a:r>
                      <a:endParaRPr lang="en-US" sz="700" dirty="0"/>
                    </a:p>
                  </a:txBody>
                  <a:tcPr anchor="ctr">
                    <a:lnL w="5080" cap="flat" cmpd="sng" algn="ctr">
                      <a:solidFill>
                        <a:srgbClr val="BBCCDD"/>
                      </a:solidFill>
                      <a:prstDash val="solid"/>
                      <a:round/>
                      <a:headEnd type="none" w="med" len="med"/>
                      <a:tailEnd type="none" w="med" len="med"/>
                    </a:lnL>
                    <a:lnR w="5080" cap="flat" cmpd="sng" algn="ctr">
                      <a:solidFill>
                        <a:srgbClr val="BBCCDD"/>
                      </a:solidFill>
                      <a:prstDash val="solid"/>
                      <a:round/>
                      <a:headEnd type="none" w="med" len="med"/>
                      <a:tailEnd type="none" w="med" len="med"/>
                    </a:lnR>
                    <a:lnT w="5080" cap="flat" cmpd="sng" algn="ctr">
                      <a:solidFill>
                        <a:srgbClr val="BBCCDD"/>
                      </a:solidFill>
                      <a:prstDash val="solid"/>
                      <a:round/>
                      <a:headEnd type="none" w="med" len="med"/>
                      <a:tailEnd type="none" w="med" len="med"/>
                    </a:lnT>
                    <a:lnB w="5080" cap="flat" cmpd="sng" algn="ctr">
                      <a:solidFill>
                        <a:srgbClr val="BBCCDD"/>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bl>
          </a:graphicData>
        </a:graphic>
      </p:graphicFrame>
      <p:sp>
        <p:nvSpPr>
          <p:cNvPr id="29" name="Text 24"/>
          <p:cNvSpPr/>
          <p:nvPr/>
        </p:nvSpPr>
        <p:spPr>
          <a:xfrm>
            <a:off x="4050792" y="3661739"/>
            <a:ext cx="3913632" cy="219456"/>
          </a:xfrm>
          <a:prstGeom prst="rect">
            <a:avLst/>
          </a:prstGeom>
          <a:noFill/>
          <a:ln/>
        </p:spPr>
        <p:txBody>
          <a:bodyPr wrap="square" rtlCol="0" anchor="ctr"/>
          <a:lstStyle/>
          <a:p>
            <a:pPr marL="0" indent="0">
              <a:buNone/>
            </a:pPr>
            <a:r>
              <a:rPr lang="en-GB" sz="950" b="1" noProof="1">
                <a:solidFill>
                  <a:srgbClr val="1A3558"/>
                </a:solidFill>
                <a:latin typeface="Arial" panose="020B0604020202020204" pitchFamily="34" charset="0"/>
                <a:ea typeface="Cambria" pitchFamily="34" charset="-122"/>
                <a:cs typeface="Arial" panose="020B0604020202020204" pitchFamily="34" charset="0"/>
              </a:rPr>
              <a:t>Supporting Theoretical Frameworks:</a:t>
            </a:r>
            <a:endParaRPr lang="en-GB" sz="950" noProof="1">
              <a:latin typeface="Arial" panose="020B0604020202020204" pitchFamily="34" charset="0"/>
              <a:cs typeface="Arial" panose="020B0604020202020204" pitchFamily="34" charset="0"/>
            </a:endParaRPr>
          </a:p>
        </p:txBody>
      </p:sp>
      <p:grpSp>
        <p:nvGrpSpPr>
          <p:cNvPr id="53" name="Group 52">
            <a:extLst>
              <a:ext uri="{FF2B5EF4-FFF2-40B4-BE49-F238E27FC236}">
                <a16:creationId xmlns:a16="http://schemas.microsoft.com/office/drawing/2014/main" id="{9B6A2A1C-DA26-191A-AF81-FE3F38C15B25}"/>
              </a:ext>
            </a:extLst>
          </p:cNvPr>
          <p:cNvGrpSpPr/>
          <p:nvPr/>
        </p:nvGrpSpPr>
        <p:grpSpPr>
          <a:xfrm>
            <a:off x="4128516" y="3919425"/>
            <a:ext cx="3931920" cy="858159"/>
            <a:chOff x="4114800" y="5272038"/>
            <a:chExt cx="3931920" cy="347472"/>
          </a:xfrm>
        </p:grpSpPr>
        <p:sp>
          <p:nvSpPr>
            <p:cNvPr id="30" name="Shape 25"/>
            <p:cNvSpPr/>
            <p:nvPr/>
          </p:nvSpPr>
          <p:spPr>
            <a:xfrm>
              <a:off x="4114800" y="5272038"/>
              <a:ext cx="3931920" cy="347472"/>
            </a:xfrm>
            <a:prstGeom prst="roundRect">
              <a:avLst>
                <a:gd name="adj" fmla="val 14286"/>
              </a:avLst>
            </a:prstGeom>
            <a:solidFill>
              <a:srgbClr val="FFFFFF"/>
            </a:solidFill>
            <a:ln w="8890">
              <a:solidFill>
                <a:srgbClr val="2563A8"/>
              </a:solidFill>
              <a:prstDash val="solid"/>
            </a:ln>
          </p:spPr>
          <p:txBody>
            <a:bodyPr/>
            <a:lstStyle/>
            <a:p>
              <a:endParaRPr lang="en-GB" noProof="1">
                <a:latin typeface="Arial" panose="020B0604020202020204" pitchFamily="34" charset="0"/>
                <a:cs typeface="Arial" panose="020B0604020202020204" pitchFamily="34" charset="0"/>
              </a:endParaRPr>
            </a:p>
          </p:txBody>
        </p:sp>
        <p:sp>
          <p:nvSpPr>
            <p:cNvPr id="31" name="Text 26"/>
            <p:cNvSpPr/>
            <p:nvPr/>
          </p:nvSpPr>
          <p:spPr>
            <a:xfrm>
              <a:off x="4178808" y="5287666"/>
              <a:ext cx="3803904" cy="310896"/>
            </a:xfrm>
            <a:prstGeom prst="rect">
              <a:avLst/>
            </a:prstGeom>
            <a:noFill/>
            <a:ln/>
          </p:spPr>
          <p:txBody>
            <a:bodyPr wrap="square" rtlCol="0" anchor="ctr"/>
            <a:lstStyle/>
            <a:p>
              <a:pPr algn="just"/>
              <a:r>
                <a:rPr lang="en-GB" sz="800" b="1" noProof="1">
                  <a:solidFill>
                    <a:srgbClr val="2563A8"/>
                  </a:solidFill>
                  <a:latin typeface="Arial" panose="020B0604020202020204" pitchFamily="34" charset="0"/>
                  <a:ea typeface="Calibri" pitchFamily="34" charset="-122"/>
                  <a:cs typeface="Arial" panose="020B0604020202020204" pitchFamily="34" charset="0"/>
                </a:rPr>
                <a:t>Attachment Theory (Bowlby, 1969). </a:t>
              </a:r>
              <a:r>
                <a:rPr lang="en-US" sz="650" noProof="1">
                  <a:latin typeface="Arial" panose="020B0604020202020204" pitchFamily="34" charset="0"/>
                  <a:ea typeface="Calibri" pitchFamily="34" charset="-122"/>
                  <a:cs typeface="Arial" panose="020B0604020202020204" pitchFamily="34" charset="0"/>
                </a:rPr>
                <a:t>Emotional well-being and healthy development are founded on secure attachment relationships. Under the conditions of consistent, sensitive and responsive caregiving, children form internal working models of themselves as deserving of love and of others as trustworthy. These models influence children in terms of coping with stress, emotion control and attitude to learning. Weak or broken attachment, especially in the presence of ACEs, may lead to increased anxiety levels, lack of concentration and social withdrawal. Practitioners serve as secondary attachment figures and are crucial to providing a secure base in the ECEC environment (Bowlby, 1969; Gerhardt, 2014).</a:t>
              </a:r>
              <a:endParaRPr lang="en-GB" sz="650" noProof="1">
                <a:latin typeface="Arial" panose="020B0604020202020204" pitchFamily="34" charset="0"/>
                <a:cs typeface="Arial" panose="020B0604020202020204" pitchFamily="34" charset="0"/>
              </a:endParaRPr>
            </a:p>
          </p:txBody>
        </p:sp>
      </p:grpSp>
      <p:grpSp>
        <p:nvGrpSpPr>
          <p:cNvPr id="54" name="Group 53">
            <a:extLst>
              <a:ext uri="{FF2B5EF4-FFF2-40B4-BE49-F238E27FC236}">
                <a16:creationId xmlns:a16="http://schemas.microsoft.com/office/drawing/2014/main" id="{096A7900-7105-11BA-9F15-B87865EA673F}"/>
              </a:ext>
            </a:extLst>
          </p:cNvPr>
          <p:cNvGrpSpPr/>
          <p:nvPr/>
        </p:nvGrpSpPr>
        <p:grpSpPr>
          <a:xfrm>
            <a:off x="4114800" y="4867235"/>
            <a:ext cx="3931920" cy="759310"/>
            <a:chOff x="4114800" y="5720931"/>
            <a:chExt cx="3931920" cy="384048"/>
          </a:xfrm>
        </p:grpSpPr>
        <p:sp>
          <p:nvSpPr>
            <p:cNvPr id="32" name="Shape 27"/>
            <p:cNvSpPr/>
            <p:nvPr/>
          </p:nvSpPr>
          <p:spPr>
            <a:xfrm>
              <a:off x="4114800" y="5720931"/>
              <a:ext cx="3931920" cy="384048"/>
            </a:xfrm>
            <a:prstGeom prst="roundRect">
              <a:avLst>
                <a:gd name="adj" fmla="val 14286"/>
              </a:avLst>
            </a:prstGeom>
            <a:solidFill>
              <a:srgbClr val="FFFFFF"/>
            </a:solidFill>
            <a:ln w="8890">
              <a:solidFill>
                <a:srgbClr val="2563A8"/>
              </a:solidFill>
              <a:prstDash val="solid"/>
            </a:ln>
          </p:spPr>
          <p:txBody>
            <a:bodyPr/>
            <a:lstStyle/>
            <a:p>
              <a:endParaRPr lang="en-GB" noProof="1">
                <a:latin typeface="Arial" panose="020B0604020202020204" pitchFamily="34" charset="0"/>
                <a:cs typeface="Arial" panose="020B0604020202020204" pitchFamily="34" charset="0"/>
              </a:endParaRPr>
            </a:p>
          </p:txBody>
        </p:sp>
        <p:sp>
          <p:nvSpPr>
            <p:cNvPr id="33" name="Text 28"/>
            <p:cNvSpPr/>
            <p:nvPr/>
          </p:nvSpPr>
          <p:spPr>
            <a:xfrm>
              <a:off x="4178808" y="5757507"/>
              <a:ext cx="3803904" cy="310896"/>
            </a:xfrm>
            <a:prstGeom prst="rect">
              <a:avLst/>
            </a:prstGeom>
            <a:noFill/>
            <a:ln/>
          </p:spPr>
          <p:txBody>
            <a:bodyPr wrap="square" rtlCol="0" anchor="ctr"/>
            <a:lstStyle/>
            <a:p>
              <a:pPr marL="0" indent="0" algn="just">
                <a:buNone/>
              </a:pPr>
              <a:r>
                <a:rPr lang="en-GB" sz="700" b="1" noProof="1">
                  <a:solidFill>
                    <a:srgbClr val="0070C0"/>
                  </a:solidFill>
                  <a:latin typeface="Arial" panose="020B0604020202020204" pitchFamily="34" charset="0"/>
                  <a:ea typeface="Calibri" pitchFamily="34" charset="-122"/>
                  <a:cs typeface="Arial" panose="020B0604020202020204" pitchFamily="34" charset="0"/>
                </a:rPr>
                <a:t>Nurturing Care Framework (WHO, 1948). </a:t>
              </a:r>
              <a:r>
                <a:rPr lang="en-US" sz="650" noProof="1">
                  <a:latin typeface="Arial" panose="020B0604020202020204" pitchFamily="34" charset="0"/>
                  <a:ea typeface="Calibri" pitchFamily="34" charset="-122"/>
                  <a:cs typeface="Arial" panose="020B0604020202020204" pitchFamily="34" charset="0"/>
                </a:rPr>
                <a:t>The WHO Nurturing Care Framework comprises five interdependent elements that are vital in child development: good health, adequate nutrition, safety and security, responsive caregiving and early learning opportunities. When such elements exist and are stable, children build the physical, cognitive and socio-emotional building blocks to lifelong wellbeing. The framework clearly recognises that families are not always able to offer these conditions on their own and that broader systems of assistance such as ECEC settings and community services have an important facilitating role (Corbeil, Trehub and Peretz, 2016).</a:t>
              </a:r>
              <a:endParaRPr lang="en-GB" sz="650" noProof="1">
                <a:latin typeface="Arial" panose="020B0604020202020204" pitchFamily="34" charset="0"/>
                <a:cs typeface="Arial" panose="020B0604020202020204" pitchFamily="34" charset="0"/>
              </a:endParaRPr>
            </a:p>
          </p:txBody>
        </p:sp>
      </p:grpSp>
      <p:sp>
        <p:nvSpPr>
          <p:cNvPr id="34" name="Shape 29"/>
          <p:cNvSpPr/>
          <p:nvPr/>
        </p:nvSpPr>
        <p:spPr>
          <a:xfrm>
            <a:off x="4114800" y="5719449"/>
            <a:ext cx="3931920" cy="813219"/>
          </a:xfrm>
          <a:prstGeom prst="roundRect">
            <a:avLst>
              <a:gd name="adj" fmla="val 14286"/>
            </a:avLst>
          </a:prstGeom>
          <a:solidFill>
            <a:srgbClr val="FFFFFF"/>
          </a:solidFill>
          <a:ln w="8890">
            <a:solidFill>
              <a:srgbClr val="2563A8"/>
            </a:solidFill>
            <a:prstDash val="solid"/>
          </a:ln>
        </p:spPr>
        <p:txBody>
          <a:bodyPr/>
          <a:lstStyle/>
          <a:p>
            <a:endParaRPr lang="en-GB" noProof="1">
              <a:latin typeface="Arial" panose="020B0604020202020204" pitchFamily="34" charset="0"/>
              <a:cs typeface="Arial" panose="020B0604020202020204" pitchFamily="34" charset="0"/>
            </a:endParaRPr>
          </a:p>
        </p:txBody>
      </p:sp>
      <p:sp>
        <p:nvSpPr>
          <p:cNvPr id="35" name="Text 30"/>
          <p:cNvSpPr/>
          <p:nvPr/>
        </p:nvSpPr>
        <p:spPr>
          <a:xfrm>
            <a:off x="4178808" y="5677315"/>
            <a:ext cx="3918204" cy="870846"/>
          </a:xfrm>
          <a:prstGeom prst="rect">
            <a:avLst/>
          </a:prstGeom>
          <a:noFill/>
          <a:ln/>
        </p:spPr>
        <p:txBody>
          <a:bodyPr wrap="square" rtlCol="0" anchor="ctr"/>
          <a:lstStyle/>
          <a:p>
            <a:pPr algn="just"/>
            <a:r>
              <a:rPr lang="en-GB" sz="650" b="1" noProof="1">
                <a:solidFill>
                  <a:srgbClr val="00B0F0"/>
                </a:solidFill>
                <a:latin typeface="Arial" panose="020B0604020202020204" pitchFamily="34" charset="0"/>
                <a:ea typeface="Calibri" pitchFamily="34" charset="-122"/>
                <a:cs typeface="Arial" panose="020B0604020202020204" pitchFamily="34" charset="0"/>
              </a:rPr>
              <a:t>Socio-cultural Theory (Vygotsky, 1978). </a:t>
            </a:r>
            <a:r>
              <a:rPr lang="en-US" sz="650" noProof="1">
                <a:latin typeface="Arial" panose="020B0604020202020204" pitchFamily="34" charset="0"/>
                <a:ea typeface="Calibri" pitchFamily="34" charset="-122"/>
                <a:cs typeface="Arial" panose="020B0604020202020204" pitchFamily="34" charset="0"/>
              </a:rPr>
              <a:t>Vygotsky suggested that learning and development are inherently social processes. Children build knowledge by engaging with more knowledgeable persons, as part of the Zone of Proximal Development (ZPD). Skilled practitioners in ECECs scaffold children by facilitating their learning through guided play, open-ended questions and collaborative activities. This process is especially strong through music, storytelling and expressive arts through which children can develop ideas, express their emotions and build language in a supportive social setting. This theory asserts the importance of rich, relationship-based environments in holistic development</a:t>
            </a:r>
            <a:r>
              <a:rPr lang="en-GB" sz="780" noProof="1">
                <a:solidFill>
                  <a:srgbClr val="2D3748"/>
                </a:solidFill>
                <a:latin typeface="Arial" panose="020B0604020202020204" pitchFamily="34" charset="0"/>
                <a:ea typeface="Calibri" pitchFamily="34" charset="-122"/>
                <a:cs typeface="Arial" panose="020B0604020202020204" pitchFamily="34" charset="0"/>
              </a:rPr>
              <a:t>.</a:t>
            </a:r>
            <a:endParaRPr lang="en-GB" sz="800" noProof="1">
              <a:latin typeface="Arial" panose="020B0604020202020204" pitchFamily="34" charset="0"/>
              <a:cs typeface="Arial" panose="020B0604020202020204" pitchFamily="34" charset="0"/>
            </a:endParaRPr>
          </a:p>
        </p:txBody>
      </p:sp>
      <p:sp>
        <p:nvSpPr>
          <p:cNvPr id="36" name="Shape 31"/>
          <p:cNvSpPr/>
          <p:nvPr/>
        </p:nvSpPr>
        <p:spPr>
          <a:xfrm>
            <a:off x="8321040" y="1064333"/>
            <a:ext cx="3703320" cy="5561317"/>
          </a:xfrm>
          <a:prstGeom prst="roundRect">
            <a:avLst>
              <a:gd name="adj" fmla="val 2469"/>
            </a:avLst>
          </a:prstGeom>
          <a:solidFill>
            <a:srgbClr val="EAF5EE"/>
          </a:solidFill>
          <a:ln w="17780">
            <a:solidFill>
              <a:srgbClr val="1E7E4E"/>
            </a:solidFill>
            <a:prstDash val="solid"/>
          </a:ln>
          <a:effectLst>
            <a:outerShdw blurRad="50800" dist="25400" dir="2700000" algn="bl" rotWithShape="0">
              <a:srgbClr val="000000">
                <a:alpha val="9000"/>
              </a:srgbClr>
            </a:outerShdw>
          </a:effectLst>
        </p:spPr>
        <p:txBody>
          <a:bodyPr/>
          <a:lstStyle/>
          <a:p>
            <a:endParaRPr lang="en-GB" noProof="1">
              <a:latin typeface="Arial" panose="020B0604020202020204" pitchFamily="34" charset="0"/>
              <a:cs typeface="Arial" panose="020B0604020202020204" pitchFamily="34" charset="0"/>
            </a:endParaRPr>
          </a:p>
        </p:txBody>
      </p:sp>
      <p:sp>
        <p:nvSpPr>
          <p:cNvPr id="37" name="Shape 32"/>
          <p:cNvSpPr/>
          <p:nvPr/>
        </p:nvSpPr>
        <p:spPr>
          <a:xfrm>
            <a:off x="8321040" y="1064334"/>
            <a:ext cx="3703320" cy="310896"/>
          </a:xfrm>
          <a:prstGeom prst="roundRect">
            <a:avLst>
              <a:gd name="adj" fmla="val 23529"/>
            </a:avLst>
          </a:prstGeom>
          <a:solidFill>
            <a:srgbClr val="1E7E4E"/>
          </a:solidFill>
          <a:ln w="12700">
            <a:solidFill>
              <a:srgbClr val="1E7E4E"/>
            </a:solidFill>
            <a:prstDash val="solid"/>
          </a:ln>
        </p:spPr>
        <p:txBody>
          <a:bodyPr/>
          <a:lstStyle/>
          <a:p>
            <a:endParaRPr lang="en-GB" noProof="1">
              <a:latin typeface="Arial" panose="020B0604020202020204" pitchFamily="34" charset="0"/>
              <a:cs typeface="Arial" panose="020B0604020202020204" pitchFamily="34" charset="0"/>
            </a:endParaRPr>
          </a:p>
        </p:txBody>
      </p:sp>
      <p:sp>
        <p:nvSpPr>
          <p:cNvPr id="38" name="Text 33"/>
          <p:cNvSpPr/>
          <p:nvPr/>
        </p:nvSpPr>
        <p:spPr>
          <a:xfrm>
            <a:off x="8375904" y="1091766"/>
            <a:ext cx="3593592" cy="256032"/>
          </a:xfrm>
          <a:prstGeom prst="rect">
            <a:avLst/>
          </a:prstGeom>
          <a:noFill/>
          <a:ln/>
        </p:spPr>
        <p:txBody>
          <a:bodyPr wrap="square" rtlCol="0" anchor="ctr"/>
          <a:lstStyle/>
          <a:p>
            <a:pPr marL="0" indent="0" algn="ctr">
              <a:buNone/>
            </a:pPr>
            <a:r>
              <a:rPr lang="en-GB" sz="1050" b="1" noProof="1">
                <a:solidFill>
                  <a:srgbClr val="FFFFFF"/>
                </a:solidFill>
                <a:latin typeface="Arial" panose="020B0604020202020204" pitchFamily="34" charset="0"/>
                <a:ea typeface="Cambria" pitchFamily="34" charset="-122"/>
                <a:cs typeface="Arial" panose="020B0604020202020204" pitchFamily="34" charset="0"/>
              </a:rPr>
              <a:t>SECTION 3: Factors Influencing Health and Wellbeing</a:t>
            </a:r>
            <a:endParaRPr lang="en-GB" sz="1050" noProof="1">
              <a:latin typeface="Arial" panose="020B0604020202020204" pitchFamily="34" charset="0"/>
              <a:cs typeface="Arial" panose="020B0604020202020204" pitchFamily="34" charset="0"/>
            </a:endParaRPr>
          </a:p>
        </p:txBody>
      </p:sp>
      <p:grpSp>
        <p:nvGrpSpPr>
          <p:cNvPr id="58" name="Group 57">
            <a:extLst>
              <a:ext uri="{FF2B5EF4-FFF2-40B4-BE49-F238E27FC236}">
                <a16:creationId xmlns:a16="http://schemas.microsoft.com/office/drawing/2014/main" id="{5D2E5CF2-E3FD-0E14-CEB4-C092322F19EF}"/>
              </a:ext>
            </a:extLst>
          </p:cNvPr>
          <p:cNvGrpSpPr/>
          <p:nvPr/>
        </p:nvGrpSpPr>
        <p:grpSpPr>
          <a:xfrm>
            <a:off x="8438258" y="1399718"/>
            <a:ext cx="3465576" cy="200097"/>
            <a:chOff x="8439912" y="1634992"/>
            <a:chExt cx="3465576" cy="237744"/>
          </a:xfrm>
        </p:grpSpPr>
        <p:sp>
          <p:nvSpPr>
            <p:cNvPr id="39" name="Shape 34"/>
            <p:cNvSpPr/>
            <p:nvPr/>
          </p:nvSpPr>
          <p:spPr>
            <a:xfrm>
              <a:off x="8439912" y="1634992"/>
              <a:ext cx="3465576" cy="237744"/>
            </a:xfrm>
            <a:prstGeom prst="roundRect">
              <a:avLst>
                <a:gd name="adj" fmla="val 23077"/>
              </a:avLst>
            </a:prstGeom>
            <a:solidFill>
              <a:srgbClr val="1E7E4E"/>
            </a:solidFill>
            <a:ln w="12700">
              <a:solidFill>
                <a:srgbClr val="1E7E4E"/>
              </a:solidFill>
              <a:prstDash val="solid"/>
            </a:ln>
          </p:spPr>
          <p:txBody>
            <a:bodyPr/>
            <a:lstStyle/>
            <a:p>
              <a:endParaRPr lang="en-GB" noProof="1">
                <a:latin typeface="Arial" panose="020B0604020202020204" pitchFamily="34" charset="0"/>
                <a:cs typeface="Arial" panose="020B0604020202020204" pitchFamily="34" charset="0"/>
              </a:endParaRPr>
            </a:p>
          </p:txBody>
        </p:sp>
        <p:sp>
          <p:nvSpPr>
            <p:cNvPr id="40" name="Text 35"/>
            <p:cNvSpPr/>
            <p:nvPr/>
          </p:nvSpPr>
          <p:spPr>
            <a:xfrm>
              <a:off x="8485632" y="1653280"/>
              <a:ext cx="3374136" cy="201168"/>
            </a:xfrm>
            <a:prstGeom prst="rect">
              <a:avLst/>
            </a:prstGeom>
            <a:noFill/>
            <a:ln/>
          </p:spPr>
          <p:txBody>
            <a:bodyPr wrap="square" rtlCol="0" anchor="ctr"/>
            <a:lstStyle/>
            <a:p>
              <a:pPr marL="0" indent="0">
                <a:buNone/>
              </a:pPr>
              <a:r>
                <a:rPr lang="en-GB" sz="800" b="1" noProof="1">
                  <a:solidFill>
                    <a:srgbClr val="FFFFFF"/>
                  </a:solidFill>
                  <a:latin typeface="Arial" panose="020B0604020202020204" pitchFamily="34" charset="0"/>
                  <a:ea typeface="Calibri" pitchFamily="34" charset="-122"/>
                  <a:cs typeface="Arial" panose="020B0604020202020204" pitchFamily="34" charset="0"/>
                </a:rPr>
                <a:t>POSITIVE INFLUENCES</a:t>
              </a:r>
              <a:endParaRPr lang="en-GB" sz="800" noProof="1">
                <a:latin typeface="Arial" panose="020B0604020202020204" pitchFamily="34" charset="0"/>
                <a:cs typeface="Arial" panose="020B0604020202020204" pitchFamily="34" charset="0"/>
              </a:endParaRPr>
            </a:p>
          </p:txBody>
        </p:sp>
      </p:grpSp>
      <p:sp>
        <p:nvSpPr>
          <p:cNvPr id="41" name="Text 36"/>
          <p:cNvSpPr/>
          <p:nvPr/>
        </p:nvSpPr>
        <p:spPr>
          <a:xfrm>
            <a:off x="8458200" y="1652968"/>
            <a:ext cx="3429000" cy="1652178"/>
          </a:xfrm>
          <a:prstGeom prst="rect">
            <a:avLst/>
          </a:prstGeom>
          <a:solidFill>
            <a:srgbClr val="FFFFFF"/>
          </a:solidFill>
          <a:ln w="8890">
            <a:solidFill>
              <a:srgbClr val="1E7E4E"/>
            </a:solidFill>
          </a:ln>
        </p:spPr>
        <p:txBody>
          <a:bodyPr wrap="square" rtlCol="0" anchor="ctr"/>
          <a:lstStyle/>
          <a:p>
            <a:pPr marL="171450" lvl="0" indent="-171450" algn="just">
              <a:buFont typeface="Arial" panose="020B0604020202020204" pitchFamily="34" charset="0"/>
              <a:buChar char="•"/>
            </a:pPr>
            <a:r>
              <a:rPr lang="en-US" sz="650" dirty="0">
                <a:latin typeface="Arial" panose="020B0604020202020204" pitchFamily="34" charset="0"/>
                <a:cs typeface="Arial" panose="020B0604020202020204" pitchFamily="34" charset="0"/>
              </a:rPr>
              <a:t>Responsive caregiving and secure attachments form the emotional foundation from which children explore, learn and develop resilience across all areas of their lives (Bowlby, 1969)</a:t>
            </a:r>
          </a:p>
          <a:p>
            <a:pPr marL="171450" lvl="0" indent="-171450" algn="just">
              <a:buFont typeface="Arial" panose="020B0604020202020204" pitchFamily="34" charset="0"/>
              <a:buChar char="•"/>
            </a:pPr>
            <a:r>
              <a:rPr lang="en-US" sz="650" dirty="0">
                <a:latin typeface="Arial" panose="020B0604020202020204" pitchFamily="34" charset="0"/>
                <a:cs typeface="Arial" panose="020B0604020202020204" pitchFamily="34" charset="0"/>
              </a:rPr>
              <a:t>A nutritious diet, regular physical activity and consistent sleep routines directly support brain development, immune function, concentration and emotional regulation in the early years (NHS, 2017)</a:t>
            </a:r>
          </a:p>
          <a:p>
            <a:pPr marL="171450" lvl="0" indent="-171450" algn="just">
              <a:buFont typeface="Arial" panose="020B0604020202020204" pitchFamily="34" charset="0"/>
              <a:buChar char="•"/>
            </a:pPr>
            <a:r>
              <a:rPr lang="en-US" sz="650" dirty="0">
                <a:latin typeface="Arial" panose="020B0604020202020204" pitchFamily="34" charset="0"/>
                <a:cs typeface="Arial" panose="020B0604020202020204" pitchFamily="34" charset="0"/>
              </a:rPr>
              <a:t>Play, music, expressive arts and stimulating environments promote creativity, language acquisition, problem-solving and social skills simultaneously, making them essential holistic lifestyle tools (Burke, 2018)</a:t>
            </a:r>
          </a:p>
          <a:p>
            <a:pPr marL="171450" lvl="0" indent="-171450" algn="just">
              <a:buFont typeface="Arial" panose="020B0604020202020204" pitchFamily="34" charset="0"/>
              <a:buChar char="•"/>
            </a:pPr>
            <a:r>
              <a:rPr lang="en-US" sz="650" dirty="0">
                <a:latin typeface="Arial" panose="020B0604020202020204" pitchFamily="34" charset="0"/>
                <a:cs typeface="Arial" panose="020B0604020202020204" pitchFamily="34" charset="0"/>
              </a:rPr>
              <a:t>Strong family engagement and high-quality inclusive ECEC settings are among the most powerful predictors of positive cognitive and social outcomes, particularly for children from disadvantaged backgrounds (Sylva et al., 2004)</a:t>
            </a:r>
          </a:p>
          <a:p>
            <a:pPr marL="171450" indent="-171450" algn="just">
              <a:buFont typeface="Arial" panose="020B0604020202020204" pitchFamily="34" charset="0"/>
              <a:buChar char="•"/>
            </a:pPr>
            <a:r>
              <a:rPr lang="en-US" sz="650" dirty="0">
                <a:latin typeface="Arial" panose="020B0604020202020204" pitchFamily="34" charset="0"/>
                <a:cs typeface="Arial" panose="020B0604020202020204" pitchFamily="34" charset="0"/>
              </a:rPr>
              <a:t>Positive peer relationships and skilled, reflective practitioners who model empathy, collaboration and emotional regulation create a community of belonging in which every child can thrive (Ruokonen et al., 2021).</a:t>
            </a:r>
            <a:endParaRPr lang="en-GB" sz="650" noProof="1">
              <a:latin typeface="Arial" panose="020B0604020202020204" pitchFamily="34" charset="0"/>
              <a:cs typeface="Arial" panose="020B0604020202020204" pitchFamily="34" charset="0"/>
            </a:endParaRPr>
          </a:p>
        </p:txBody>
      </p:sp>
      <p:grpSp>
        <p:nvGrpSpPr>
          <p:cNvPr id="57" name="Group 56">
            <a:extLst>
              <a:ext uri="{FF2B5EF4-FFF2-40B4-BE49-F238E27FC236}">
                <a16:creationId xmlns:a16="http://schemas.microsoft.com/office/drawing/2014/main" id="{BB3BC9B4-CA2F-9FD0-8231-90998D7823B5}"/>
              </a:ext>
            </a:extLst>
          </p:cNvPr>
          <p:cNvGrpSpPr/>
          <p:nvPr/>
        </p:nvGrpSpPr>
        <p:grpSpPr>
          <a:xfrm>
            <a:off x="8438258" y="3381280"/>
            <a:ext cx="3465576" cy="200097"/>
            <a:chOff x="8439912" y="3088888"/>
            <a:chExt cx="3465576" cy="237744"/>
          </a:xfrm>
        </p:grpSpPr>
        <p:sp>
          <p:nvSpPr>
            <p:cNvPr id="42" name="Shape 37"/>
            <p:cNvSpPr/>
            <p:nvPr/>
          </p:nvSpPr>
          <p:spPr>
            <a:xfrm>
              <a:off x="8439912" y="3088888"/>
              <a:ext cx="3465576" cy="237744"/>
            </a:xfrm>
            <a:prstGeom prst="roundRect">
              <a:avLst>
                <a:gd name="adj" fmla="val 23077"/>
              </a:avLst>
            </a:prstGeom>
            <a:solidFill>
              <a:srgbClr val="B03030"/>
            </a:solidFill>
            <a:ln w="12700">
              <a:solidFill>
                <a:srgbClr val="B03030"/>
              </a:solidFill>
              <a:prstDash val="solid"/>
            </a:ln>
          </p:spPr>
          <p:txBody>
            <a:bodyPr/>
            <a:lstStyle/>
            <a:p>
              <a:endParaRPr lang="en-GB" noProof="1">
                <a:latin typeface="Arial" panose="020B0604020202020204" pitchFamily="34" charset="0"/>
                <a:cs typeface="Arial" panose="020B0604020202020204" pitchFamily="34" charset="0"/>
              </a:endParaRPr>
            </a:p>
          </p:txBody>
        </p:sp>
        <p:sp>
          <p:nvSpPr>
            <p:cNvPr id="43" name="Text 38"/>
            <p:cNvSpPr/>
            <p:nvPr/>
          </p:nvSpPr>
          <p:spPr>
            <a:xfrm>
              <a:off x="8503920" y="3116320"/>
              <a:ext cx="3374136" cy="201168"/>
            </a:xfrm>
            <a:prstGeom prst="rect">
              <a:avLst/>
            </a:prstGeom>
            <a:noFill/>
            <a:ln/>
          </p:spPr>
          <p:txBody>
            <a:bodyPr wrap="square" rtlCol="0" anchor="ctr"/>
            <a:lstStyle/>
            <a:p>
              <a:pPr marL="0" indent="0">
                <a:buNone/>
              </a:pPr>
              <a:r>
                <a:rPr lang="en-GB" sz="700" b="1" noProof="1">
                  <a:solidFill>
                    <a:srgbClr val="FFFFFF"/>
                  </a:solidFill>
                  <a:latin typeface="Arial" panose="020B0604020202020204" pitchFamily="34" charset="0"/>
                  <a:ea typeface="Calibri" pitchFamily="34" charset="-122"/>
                  <a:cs typeface="Arial" panose="020B0604020202020204" pitchFamily="34" charset="0"/>
                </a:rPr>
                <a:t>BARRIERS AND CHALLENGES</a:t>
              </a:r>
              <a:endParaRPr lang="en-GB" sz="700" noProof="1">
                <a:latin typeface="Arial" panose="020B0604020202020204" pitchFamily="34" charset="0"/>
                <a:cs typeface="Arial" panose="020B0604020202020204" pitchFamily="34" charset="0"/>
              </a:endParaRPr>
            </a:p>
          </p:txBody>
        </p:sp>
      </p:grpSp>
      <p:sp>
        <p:nvSpPr>
          <p:cNvPr id="44" name="Text 39"/>
          <p:cNvSpPr/>
          <p:nvPr/>
        </p:nvSpPr>
        <p:spPr>
          <a:xfrm>
            <a:off x="8470392" y="3626725"/>
            <a:ext cx="3429000" cy="1671156"/>
          </a:xfrm>
          <a:prstGeom prst="rect">
            <a:avLst/>
          </a:prstGeom>
          <a:solidFill>
            <a:srgbClr val="FFFFFF"/>
          </a:solidFill>
          <a:ln w="8890">
            <a:solidFill>
              <a:srgbClr val="B03030"/>
            </a:solidFill>
          </a:ln>
        </p:spPr>
        <p:txBody>
          <a:bodyPr wrap="square" rtlCol="0" anchor="ctr"/>
          <a:lstStyle/>
          <a:p>
            <a:pPr marL="171450" lvl="0" indent="-171450" algn="just">
              <a:buFont typeface="Arial" panose="020B0604020202020204" pitchFamily="34" charset="0"/>
              <a:buChar char="•"/>
            </a:pPr>
            <a:r>
              <a:rPr lang="en-US" sz="650" dirty="0">
                <a:latin typeface="Arial" panose="020B0604020202020204" pitchFamily="34" charset="0"/>
                <a:cs typeface="Arial" panose="020B0604020202020204" pitchFamily="34" charset="0"/>
              </a:rPr>
              <a:t>Socio-economic disadvantage and poverty restrict access to adequate nutrition, safe housing, stimulating resources and quality childcare, creating compounding disadvantages from the earliest years (Marmot, 2020)</a:t>
            </a:r>
          </a:p>
          <a:p>
            <a:pPr marL="171450" lvl="0" indent="-171450" algn="just">
              <a:buFont typeface="Arial" panose="020B0604020202020204" pitchFamily="34" charset="0"/>
              <a:buChar char="•"/>
            </a:pPr>
            <a:r>
              <a:rPr lang="en-US" sz="650" dirty="0">
                <a:latin typeface="Arial" panose="020B0604020202020204" pitchFamily="34" charset="0"/>
                <a:cs typeface="Arial" panose="020B0604020202020204" pitchFamily="34" charset="0"/>
              </a:rPr>
              <a:t>Adverse Childhood Experiences (ACEs), including abuse, neglect, domestic violence and parental substance misuse, significantly increase the risk of poor physical and mental health outcomes across the life course (Hughes et al., 2017)</a:t>
            </a:r>
          </a:p>
          <a:p>
            <a:pPr marL="171450" lvl="0" indent="-171450" algn="just">
              <a:buFont typeface="Arial" panose="020B0604020202020204" pitchFamily="34" charset="0"/>
              <a:buChar char="•"/>
            </a:pPr>
            <a:r>
              <a:rPr lang="en-US" sz="650" dirty="0">
                <a:latin typeface="Arial" panose="020B0604020202020204" pitchFamily="34" charset="0"/>
                <a:cs typeface="Arial" panose="020B0604020202020204" pitchFamily="34" charset="0"/>
              </a:rPr>
              <a:t>SEND, neurodiversity and additional needs require individualised, adapted approaches; without appropriate support, children with additional needs are at heightened risk of exclusion and delayed development (DfE, 2015)</a:t>
            </a:r>
          </a:p>
          <a:p>
            <a:pPr marL="171450" lvl="0" indent="-171450" algn="just">
              <a:buFont typeface="Arial" panose="020B0604020202020204" pitchFamily="34" charset="0"/>
              <a:buChar char="•"/>
            </a:pPr>
            <a:r>
              <a:rPr lang="en-US" sz="650" dirty="0">
                <a:latin typeface="Arial" panose="020B0604020202020204" pitchFamily="34" charset="0"/>
                <a:cs typeface="Arial" panose="020B0604020202020204" pitchFamily="34" charset="0"/>
              </a:rPr>
              <a:t>Family stress, parental mental ill health, digital overuse and unsafe home environments undermine the consistency, and warmth children need to develop secure attachments and healthy lifestyles (Gold, Wigram and Elefant, 2006).</a:t>
            </a:r>
          </a:p>
          <a:p>
            <a:pPr marL="171450" indent="-171450" algn="just">
              <a:buFont typeface="Arial" panose="020B0604020202020204" pitchFamily="34" charset="0"/>
              <a:buChar char="•"/>
            </a:pPr>
            <a:r>
              <a:rPr lang="en-US" sz="650" dirty="0">
                <a:latin typeface="Arial" panose="020B0604020202020204" pitchFamily="34" charset="0"/>
                <a:cs typeface="Arial" panose="020B0604020202020204" pitchFamily="34" charset="0"/>
              </a:rPr>
              <a:t>Inequalities in access to services, qualified practitioners and early intervention resources mean that the children who most need support are often the least likely to receive it promptly (Likhar et al., 2022).</a:t>
            </a:r>
            <a:endParaRPr lang="en-GB" sz="650" noProof="1">
              <a:latin typeface="Arial" panose="020B0604020202020204" pitchFamily="34" charset="0"/>
              <a:cs typeface="Arial" panose="020B0604020202020204" pitchFamily="34" charset="0"/>
            </a:endParaRPr>
          </a:p>
        </p:txBody>
      </p:sp>
      <p:grpSp>
        <p:nvGrpSpPr>
          <p:cNvPr id="56" name="Group 55">
            <a:extLst>
              <a:ext uri="{FF2B5EF4-FFF2-40B4-BE49-F238E27FC236}">
                <a16:creationId xmlns:a16="http://schemas.microsoft.com/office/drawing/2014/main" id="{49FE6171-1040-8E15-BE91-2D085451098D}"/>
              </a:ext>
            </a:extLst>
          </p:cNvPr>
          <p:cNvGrpSpPr/>
          <p:nvPr/>
        </p:nvGrpSpPr>
        <p:grpSpPr>
          <a:xfrm>
            <a:off x="8438258" y="5329805"/>
            <a:ext cx="3465576" cy="726368"/>
            <a:chOff x="8439912" y="4352965"/>
            <a:chExt cx="3465576" cy="676656"/>
          </a:xfrm>
        </p:grpSpPr>
        <p:sp>
          <p:nvSpPr>
            <p:cNvPr id="45" name="Shape 40"/>
            <p:cNvSpPr/>
            <p:nvPr/>
          </p:nvSpPr>
          <p:spPr>
            <a:xfrm>
              <a:off x="8439912" y="4405927"/>
              <a:ext cx="3465576" cy="553437"/>
            </a:xfrm>
            <a:prstGeom prst="roundRect">
              <a:avLst>
                <a:gd name="adj" fmla="val 8537"/>
              </a:avLst>
            </a:prstGeom>
            <a:solidFill>
              <a:srgbClr val="FDF4E3"/>
            </a:solidFill>
            <a:ln w="12700">
              <a:solidFill>
                <a:srgbClr val="C47C0A"/>
              </a:solidFill>
              <a:prstDash val="solid"/>
            </a:ln>
          </p:spPr>
          <p:txBody>
            <a:bodyPr/>
            <a:lstStyle/>
            <a:p>
              <a:endParaRPr lang="en-GB" noProof="1">
                <a:latin typeface="Arial" panose="020B0604020202020204" pitchFamily="34" charset="0"/>
                <a:cs typeface="Arial" panose="020B0604020202020204" pitchFamily="34" charset="0"/>
              </a:endParaRPr>
            </a:p>
          </p:txBody>
        </p:sp>
        <p:sp>
          <p:nvSpPr>
            <p:cNvPr id="46" name="Text 41"/>
            <p:cNvSpPr/>
            <p:nvPr/>
          </p:nvSpPr>
          <p:spPr>
            <a:xfrm>
              <a:off x="8494776" y="4352965"/>
              <a:ext cx="3337560" cy="676656"/>
            </a:xfrm>
            <a:prstGeom prst="rect">
              <a:avLst/>
            </a:prstGeom>
            <a:noFill/>
            <a:ln/>
          </p:spPr>
          <p:txBody>
            <a:bodyPr wrap="square" rtlCol="0" anchor="ctr"/>
            <a:lstStyle/>
            <a:p>
              <a:pPr marL="0" indent="0" algn="just">
                <a:buNone/>
              </a:pPr>
              <a:r>
                <a:rPr lang="en-GB" sz="700" b="1" noProof="1">
                  <a:solidFill>
                    <a:srgbClr val="C47C0A"/>
                  </a:solidFill>
                  <a:latin typeface="Arial" panose="020B0604020202020204" pitchFamily="34" charset="0"/>
                  <a:ea typeface="Calibri" pitchFamily="34" charset="-122"/>
                  <a:cs typeface="Arial" panose="020B0604020202020204" pitchFamily="34" charset="0"/>
                </a:rPr>
                <a:t>CRITICAL NOTE: </a:t>
              </a:r>
              <a:r>
                <a:rPr lang="en-GB" sz="700" noProof="1">
                  <a:solidFill>
                    <a:srgbClr val="2D3748"/>
                  </a:solidFill>
                  <a:latin typeface="Arial" panose="020B0604020202020204" pitchFamily="34" charset="0"/>
                  <a:ea typeface="Calibri" pitchFamily="34" charset="-122"/>
                  <a:cs typeface="Arial" panose="020B0604020202020204" pitchFamily="34" charset="0"/>
                </a:rPr>
                <a:t>Structural inequalities create health disparities in early childhood. Equitable and inclusive practice is essential to mitigate risks and build resilience. Protective factors can buffer against adversity when practitioners act as consistent, nurturing adults (Marmot, 2020; Likhar et al., 2022).</a:t>
              </a:r>
              <a:endParaRPr lang="en-GB" sz="700" noProof="1">
                <a:latin typeface="Arial" panose="020B0604020202020204" pitchFamily="34" charset="0"/>
                <a:cs typeface="Arial" panose="020B0604020202020204" pitchFamily="34" charset="0"/>
              </a:endParaRPr>
            </a:p>
          </p:txBody>
        </p:sp>
      </p:grpSp>
      <p:sp>
        <p:nvSpPr>
          <p:cNvPr id="49" name="Shape 44"/>
          <p:cNvSpPr/>
          <p:nvPr/>
        </p:nvSpPr>
        <p:spPr>
          <a:xfrm>
            <a:off x="-55270" y="6863970"/>
            <a:ext cx="12299492" cy="422484"/>
          </a:xfrm>
          <a:prstGeom prst="rect">
            <a:avLst/>
          </a:prstGeom>
          <a:solidFill>
            <a:srgbClr val="1A3558"/>
          </a:solidFill>
          <a:ln w="12700">
            <a:solidFill>
              <a:srgbClr val="1A3558"/>
            </a:solidFill>
            <a:prstDash val="solid"/>
          </a:ln>
        </p:spPr>
        <p:txBody>
          <a:bodyPr/>
          <a:lstStyle/>
          <a:p>
            <a:endParaRPr lang="en-GB" noProof="1">
              <a:latin typeface="Arial" panose="020B0604020202020204" pitchFamily="34" charset="0"/>
              <a:cs typeface="Arial" panose="020B0604020202020204" pitchFamily="34" charset="0"/>
            </a:endParaRPr>
          </a:p>
        </p:txBody>
      </p:sp>
      <p:grpSp>
        <p:nvGrpSpPr>
          <p:cNvPr id="55" name="Group 54">
            <a:extLst>
              <a:ext uri="{FF2B5EF4-FFF2-40B4-BE49-F238E27FC236}">
                <a16:creationId xmlns:a16="http://schemas.microsoft.com/office/drawing/2014/main" id="{4CC31D85-E26D-B342-6ABB-803ECB74C023}"/>
              </a:ext>
            </a:extLst>
          </p:cNvPr>
          <p:cNvGrpSpPr/>
          <p:nvPr/>
        </p:nvGrpSpPr>
        <p:grpSpPr>
          <a:xfrm>
            <a:off x="8458200" y="6074844"/>
            <a:ext cx="3465576" cy="417011"/>
            <a:chOff x="8439912" y="5425643"/>
            <a:chExt cx="3465576" cy="557795"/>
          </a:xfrm>
        </p:grpSpPr>
        <p:sp>
          <p:nvSpPr>
            <p:cNvPr id="47" name="Shape 42"/>
            <p:cNvSpPr/>
            <p:nvPr/>
          </p:nvSpPr>
          <p:spPr>
            <a:xfrm>
              <a:off x="8439912" y="5434798"/>
              <a:ext cx="3465576" cy="548640"/>
            </a:xfrm>
            <a:prstGeom prst="roundRect">
              <a:avLst>
                <a:gd name="adj" fmla="val 11667"/>
              </a:avLst>
            </a:prstGeom>
            <a:solidFill>
              <a:srgbClr val="1A3558"/>
            </a:solidFill>
            <a:ln w="12700">
              <a:solidFill>
                <a:srgbClr val="1A3558"/>
              </a:solidFill>
              <a:prstDash val="solid"/>
            </a:ln>
          </p:spPr>
          <p:txBody>
            <a:bodyPr/>
            <a:lstStyle/>
            <a:p>
              <a:endParaRPr lang="en-GB" noProof="1">
                <a:latin typeface="Arial" panose="020B0604020202020204" pitchFamily="34" charset="0"/>
                <a:cs typeface="Arial" panose="020B0604020202020204" pitchFamily="34" charset="0"/>
              </a:endParaRPr>
            </a:p>
          </p:txBody>
        </p:sp>
        <p:sp>
          <p:nvSpPr>
            <p:cNvPr id="48" name="Text 43"/>
            <p:cNvSpPr/>
            <p:nvPr/>
          </p:nvSpPr>
          <p:spPr>
            <a:xfrm>
              <a:off x="8458200" y="5425643"/>
              <a:ext cx="3374136" cy="493783"/>
            </a:xfrm>
            <a:prstGeom prst="rect">
              <a:avLst/>
            </a:prstGeom>
            <a:noFill/>
            <a:ln/>
          </p:spPr>
          <p:txBody>
            <a:bodyPr wrap="square" rtlCol="0" anchor="ctr"/>
            <a:lstStyle/>
            <a:p>
              <a:pPr marL="0" indent="0" algn="ctr">
                <a:buNone/>
              </a:pPr>
              <a:r>
                <a:rPr lang="en-GB" sz="1400" b="1" noProof="1">
                  <a:solidFill>
                    <a:srgbClr val="FFD700"/>
                  </a:solidFill>
                  <a:latin typeface="Arial" panose="020B0604020202020204" pitchFamily="34" charset="0"/>
                  <a:ea typeface="Calibri" pitchFamily="34" charset="-122"/>
                  <a:cs typeface="Arial" panose="020B0604020202020204" pitchFamily="34" charset="0"/>
                </a:rPr>
                <a:t>1 in 5 </a:t>
              </a:r>
              <a:r>
                <a:rPr lang="en-GB" sz="700" noProof="1">
                  <a:solidFill>
                    <a:srgbClr val="FFFFFF"/>
                  </a:solidFill>
                  <a:latin typeface="Arial" panose="020B0604020202020204" pitchFamily="34" charset="0"/>
                  <a:ea typeface="Calibri" pitchFamily="34" charset="-122"/>
                  <a:cs typeface="Arial" panose="020B0604020202020204" pitchFamily="34" charset="0"/>
                </a:rPr>
                <a:t>children in England live in poverty, directly affecting their health outcomes </a:t>
              </a:r>
              <a:r>
                <a:rPr lang="en-GB" sz="700" i="1" noProof="1">
                  <a:solidFill>
                    <a:srgbClr val="B8D4F2"/>
                  </a:solidFill>
                  <a:latin typeface="Arial" panose="020B0604020202020204" pitchFamily="34" charset="0"/>
                  <a:ea typeface="Calibri" pitchFamily="34" charset="-122"/>
                  <a:cs typeface="Arial" panose="020B0604020202020204" pitchFamily="34" charset="0"/>
                </a:rPr>
                <a:t>(Marmot, 2020)</a:t>
              </a:r>
              <a:endParaRPr lang="en-GB" sz="1400" noProof="1">
                <a:latin typeface="Arial" panose="020B0604020202020204" pitchFamily="34" charset="0"/>
                <a:cs typeface="Arial" panose="020B0604020202020204" pitchFamily="34" charset="0"/>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9FA"/>
        </a:solidFill>
        <a:effectLst/>
      </p:bgPr>
    </p:bg>
    <p:spTree>
      <p:nvGrpSpPr>
        <p:cNvPr id="1" name=""/>
        <p:cNvGrpSpPr/>
        <p:nvPr/>
      </p:nvGrpSpPr>
      <p:grpSpPr>
        <a:xfrm>
          <a:off x="0" y="0"/>
          <a:ext cx="0" cy="0"/>
          <a:chOff x="0" y="0"/>
          <a:chExt cx="0" cy="0"/>
        </a:xfrm>
      </p:grpSpPr>
      <p:sp>
        <p:nvSpPr>
          <p:cNvPr id="4" name="Shape 21">
            <a:extLst>
              <a:ext uri="{FF2B5EF4-FFF2-40B4-BE49-F238E27FC236}">
                <a16:creationId xmlns:a16="http://schemas.microsoft.com/office/drawing/2014/main" id="{A1456AAD-09A1-9A0F-43D5-AED74F025DCC}"/>
              </a:ext>
            </a:extLst>
          </p:cNvPr>
          <p:cNvSpPr/>
          <p:nvPr/>
        </p:nvSpPr>
        <p:spPr>
          <a:xfrm>
            <a:off x="145879" y="542264"/>
            <a:ext cx="3996353" cy="6071616"/>
          </a:xfrm>
          <a:prstGeom prst="roundRect">
            <a:avLst>
              <a:gd name="adj" fmla="val 2193"/>
            </a:avLst>
          </a:prstGeom>
          <a:solidFill>
            <a:srgbClr val="7030A0">
              <a:alpha val="34060"/>
            </a:srgbClr>
          </a:solidFill>
          <a:ln w="17780">
            <a:solidFill>
              <a:srgbClr val="7030A0"/>
            </a:solidFill>
            <a:prstDash val="solid"/>
          </a:ln>
          <a:effectLst>
            <a:outerShdw blurRad="50800" dist="25400" dir="2700000" algn="bl" rotWithShape="0">
              <a:srgbClr val="000000">
                <a:alpha val="9000"/>
              </a:srgbClr>
            </a:outerShdw>
          </a:effectLst>
        </p:spPr>
        <p:txBody>
          <a:bodyPr/>
          <a:lstStyle/>
          <a:p>
            <a:endParaRPr lang="en-US">
              <a:latin typeface="Arial" panose="020B0604020202020204" pitchFamily="34" charset="0"/>
              <a:cs typeface="Arial" panose="020B0604020202020204" pitchFamily="34" charset="0"/>
            </a:endParaRPr>
          </a:p>
        </p:txBody>
      </p:sp>
      <p:sp>
        <p:nvSpPr>
          <p:cNvPr id="2" name="Shape 0"/>
          <p:cNvSpPr/>
          <p:nvPr/>
        </p:nvSpPr>
        <p:spPr>
          <a:xfrm>
            <a:off x="-10510" y="0"/>
            <a:ext cx="12265572" cy="457200"/>
          </a:xfrm>
          <a:prstGeom prst="rect">
            <a:avLst/>
          </a:prstGeom>
          <a:solidFill>
            <a:srgbClr val="1A3558"/>
          </a:solidFill>
          <a:ln w="12700">
            <a:solidFill>
              <a:srgbClr val="1A3558"/>
            </a:solidFill>
            <a:prstDash val="solid"/>
          </a:ln>
        </p:spPr>
        <p:txBody>
          <a:bodyPr/>
          <a:lstStyle/>
          <a:p>
            <a:endParaRPr lang="en-US">
              <a:latin typeface="Arial" panose="020B0604020202020204" pitchFamily="34" charset="0"/>
              <a:cs typeface="Arial" panose="020B0604020202020204" pitchFamily="34" charset="0"/>
            </a:endParaRPr>
          </a:p>
        </p:txBody>
      </p:sp>
      <p:sp>
        <p:nvSpPr>
          <p:cNvPr id="3" name="Text 1"/>
          <p:cNvSpPr/>
          <p:nvPr/>
        </p:nvSpPr>
        <p:spPr>
          <a:xfrm>
            <a:off x="164592" y="73152"/>
            <a:ext cx="11832336" cy="310896"/>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Holistic Health, Wellbeing and Lifestyles in Early Childhood</a:t>
            </a:r>
            <a:endParaRPr lang="en-US" sz="1200" b="1" dirty="0">
              <a:latin typeface="Arial" panose="020B0604020202020204" pitchFamily="34" charset="0"/>
              <a:cs typeface="Arial" panose="020B0604020202020204" pitchFamily="34" charset="0"/>
            </a:endParaRPr>
          </a:p>
        </p:txBody>
      </p:sp>
      <p:sp>
        <p:nvSpPr>
          <p:cNvPr id="5" name="Shape 3"/>
          <p:cNvSpPr/>
          <p:nvPr/>
        </p:nvSpPr>
        <p:spPr>
          <a:xfrm>
            <a:off x="137160" y="548640"/>
            <a:ext cx="4005072" cy="310896"/>
          </a:xfrm>
          <a:prstGeom prst="roundRect">
            <a:avLst>
              <a:gd name="adj" fmla="val 23529"/>
            </a:avLst>
          </a:prstGeom>
          <a:solidFill>
            <a:srgbClr val="5B3FA0"/>
          </a:solidFill>
          <a:ln w="12700">
            <a:solidFill>
              <a:srgbClr val="5B3FA0"/>
            </a:solidFill>
            <a:prstDash val="solid"/>
          </a:ln>
        </p:spPr>
        <p:txBody>
          <a:bodyPr/>
          <a:lstStyle/>
          <a:p>
            <a:endParaRPr lang="en-US">
              <a:latin typeface="Arial" panose="020B0604020202020204" pitchFamily="34" charset="0"/>
              <a:cs typeface="Arial" panose="020B0604020202020204" pitchFamily="34" charset="0"/>
            </a:endParaRPr>
          </a:p>
        </p:txBody>
      </p:sp>
      <p:sp>
        <p:nvSpPr>
          <p:cNvPr id="6" name="Text 4"/>
          <p:cNvSpPr/>
          <p:nvPr/>
        </p:nvSpPr>
        <p:spPr>
          <a:xfrm>
            <a:off x="192024" y="576072"/>
            <a:ext cx="3895344" cy="256032"/>
          </a:xfrm>
          <a:prstGeom prst="rect">
            <a:avLst/>
          </a:prstGeom>
          <a:noFill/>
          <a:ln/>
        </p:spPr>
        <p:txBody>
          <a:bodyPr wrap="square" rtlCol="0" anchor="ctr"/>
          <a:lstStyle/>
          <a:p>
            <a:pPr marL="0" indent="0" algn="ctr">
              <a:buNone/>
            </a:pPr>
            <a:r>
              <a:rPr lang="en-US" sz="1050" b="1" dirty="0">
                <a:solidFill>
                  <a:srgbClr val="FFFFFF"/>
                </a:solidFill>
                <a:latin typeface="Arial" panose="020B0604020202020204" pitchFamily="34" charset="0"/>
                <a:ea typeface="Cambria" pitchFamily="34" charset="-122"/>
                <a:cs typeface="Arial" panose="020B0604020202020204" pitchFamily="34" charset="0"/>
              </a:rPr>
              <a:t>SECTION 4: Legislation, Guidance and Curriculum Links</a:t>
            </a:r>
            <a:endParaRPr lang="en-US" sz="1050" dirty="0">
              <a:latin typeface="Arial" panose="020B0604020202020204" pitchFamily="34" charset="0"/>
              <a:cs typeface="Arial" panose="020B0604020202020204" pitchFamily="34" charset="0"/>
            </a:endParaRPr>
          </a:p>
        </p:txBody>
      </p:sp>
      <p:sp>
        <p:nvSpPr>
          <p:cNvPr id="8" name="Shape 5"/>
          <p:cNvSpPr/>
          <p:nvPr/>
        </p:nvSpPr>
        <p:spPr>
          <a:xfrm>
            <a:off x="256032" y="3163824"/>
            <a:ext cx="3767328" cy="914400"/>
          </a:xfrm>
          <a:prstGeom prst="roundRect">
            <a:avLst>
              <a:gd name="adj" fmla="val 7000"/>
            </a:avLst>
          </a:prstGeom>
          <a:solidFill>
            <a:srgbClr val="FFFFFF"/>
          </a:solidFill>
          <a:ln w="11430">
            <a:solidFill>
              <a:srgbClr val="5B3FA0"/>
            </a:solidFill>
            <a:prstDash val="solid"/>
          </a:ln>
        </p:spPr>
        <p:txBody>
          <a:bodyPr/>
          <a:lstStyle/>
          <a:p>
            <a:endParaRPr lang="en-US">
              <a:latin typeface="Arial" panose="020B0604020202020204" pitchFamily="34" charset="0"/>
              <a:cs typeface="Arial" panose="020B0604020202020204" pitchFamily="34" charset="0"/>
            </a:endParaRPr>
          </a:p>
        </p:txBody>
      </p:sp>
      <p:sp>
        <p:nvSpPr>
          <p:cNvPr id="9" name="Text 6"/>
          <p:cNvSpPr/>
          <p:nvPr/>
        </p:nvSpPr>
        <p:spPr>
          <a:xfrm>
            <a:off x="320040" y="3200400"/>
            <a:ext cx="3639312" cy="841248"/>
          </a:xfrm>
          <a:prstGeom prst="rect">
            <a:avLst/>
          </a:prstGeom>
          <a:noFill/>
          <a:ln/>
        </p:spPr>
        <p:txBody>
          <a:bodyPr wrap="square" rtlCol="0" anchor="ctr"/>
          <a:lstStyle/>
          <a:p>
            <a:pPr marL="0" indent="0" algn="just">
              <a:buNone/>
            </a:pPr>
            <a:r>
              <a:rPr lang="en-US" sz="900" b="1" dirty="0">
                <a:solidFill>
                  <a:srgbClr val="5B3FA0"/>
                </a:solidFill>
                <a:latin typeface="Arial" panose="020B0604020202020204" pitchFamily="34" charset="0"/>
                <a:ea typeface="Calibri" pitchFamily="34" charset="-122"/>
                <a:cs typeface="Arial" panose="020B0604020202020204" pitchFamily="34" charset="0"/>
              </a:rPr>
              <a:t>EYFS Statutory Framework (DfE, 2024)
</a:t>
            </a:r>
            <a:r>
              <a:rPr lang="en-US" sz="780" dirty="0">
                <a:solidFill>
                  <a:srgbClr val="2D3748"/>
                </a:solidFill>
                <a:latin typeface="Arial" panose="020B0604020202020204" pitchFamily="34" charset="0"/>
                <a:ea typeface="Calibri" pitchFamily="34" charset="-122"/>
                <a:cs typeface="Arial" panose="020B0604020202020204" pitchFamily="34" charset="0"/>
              </a:rPr>
              <a:t>Effective 1 September 2025. Establishes standards of learning, development and care in the early years (birth to age 5 years). 7 areas of learning with a focus on Prime Areas: Personal, Social and Emotional Development (PSED), Physical Development and Communication and Language. Requires healthy food, physical activity and oral health promotion for all children.</a:t>
            </a:r>
            <a:endParaRPr lang="en-US" sz="900" dirty="0">
              <a:latin typeface="Arial" panose="020B0604020202020204" pitchFamily="34" charset="0"/>
              <a:cs typeface="Arial" panose="020B0604020202020204" pitchFamily="34" charset="0"/>
            </a:endParaRPr>
          </a:p>
        </p:txBody>
      </p:sp>
      <p:sp>
        <p:nvSpPr>
          <p:cNvPr id="10" name="Shape 7"/>
          <p:cNvSpPr/>
          <p:nvPr/>
        </p:nvSpPr>
        <p:spPr>
          <a:xfrm>
            <a:off x="256032" y="4133088"/>
            <a:ext cx="3767328" cy="731520"/>
          </a:xfrm>
          <a:prstGeom prst="roundRect">
            <a:avLst>
              <a:gd name="adj" fmla="val 8750"/>
            </a:avLst>
          </a:prstGeom>
          <a:solidFill>
            <a:srgbClr val="FFFFFF"/>
          </a:solidFill>
          <a:ln w="11430">
            <a:solidFill>
              <a:srgbClr val="2563A8"/>
            </a:solidFill>
            <a:prstDash val="solid"/>
          </a:ln>
        </p:spPr>
        <p:txBody>
          <a:bodyPr/>
          <a:lstStyle/>
          <a:p>
            <a:endParaRPr lang="en-US">
              <a:latin typeface="Arial" panose="020B0604020202020204" pitchFamily="34" charset="0"/>
              <a:cs typeface="Arial" panose="020B0604020202020204" pitchFamily="34" charset="0"/>
            </a:endParaRPr>
          </a:p>
        </p:txBody>
      </p:sp>
      <p:sp>
        <p:nvSpPr>
          <p:cNvPr id="11" name="Text 8"/>
          <p:cNvSpPr/>
          <p:nvPr/>
        </p:nvSpPr>
        <p:spPr>
          <a:xfrm>
            <a:off x="320040" y="4169664"/>
            <a:ext cx="3639312" cy="658368"/>
          </a:xfrm>
          <a:prstGeom prst="rect">
            <a:avLst/>
          </a:prstGeom>
          <a:noFill/>
          <a:ln/>
        </p:spPr>
        <p:txBody>
          <a:bodyPr wrap="square" rtlCol="0" anchor="ctr"/>
          <a:lstStyle/>
          <a:p>
            <a:pPr marL="0" indent="0">
              <a:buNone/>
            </a:pPr>
            <a:r>
              <a:rPr lang="en-US" sz="900" b="1" dirty="0">
                <a:solidFill>
                  <a:srgbClr val="2563A8"/>
                </a:solidFill>
                <a:latin typeface="Arial" panose="020B0604020202020204" pitchFamily="34" charset="0"/>
                <a:ea typeface="Calibri" pitchFamily="34" charset="-122"/>
                <a:cs typeface="Arial" panose="020B0604020202020204" pitchFamily="34" charset="0"/>
              </a:rPr>
              <a:t>UNCRC (1989): Children's Rights
</a:t>
            </a:r>
            <a:r>
              <a:rPr lang="en-US" sz="780" dirty="0">
                <a:solidFill>
                  <a:srgbClr val="2D3748"/>
                </a:solidFill>
                <a:latin typeface="Arial" panose="020B0604020202020204" pitchFamily="34" charset="0"/>
                <a:ea typeface="Calibri" pitchFamily="34" charset="-122"/>
                <a:cs typeface="Arial" panose="020B0604020202020204" pitchFamily="34" charset="0"/>
              </a:rPr>
              <a:t>Article 24: Right to the highest attainable standard of health, nutrition and a clean environment.</a:t>
            </a:r>
            <a:endParaRPr lang="en-US" sz="900" dirty="0">
              <a:latin typeface="Arial" panose="020B0604020202020204" pitchFamily="34" charset="0"/>
              <a:cs typeface="Arial" panose="020B0604020202020204" pitchFamily="34" charset="0"/>
            </a:endParaRPr>
          </a:p>
          <a:p>
            <a:pPr marL="0" indent="0">
              <a:buNone/>
            </a:pPr>
            <a:r>
              <a:rPr lang="en-US" sz="780" dirty="0">
                <a:solidFill>
                  <a:srgbClr val="2D3748"/>
                </a:solidFill>
                <a:latin typeface="Arial" panose="020B0604020202020204" pitchFamily="34" charset="0"/>
                <a:ea typeface="Calibri" pitchFamily="34" charset="-122"/>
                <a:cs typeface="Arial" panose="020B0604020202020204" pitchFamily="34" charset="0"/>
              </a:rPr>
              <a:t>Article 31: Right to rest, play, recreational activities and participation in cultural and artistic life.</a:t>
            </a:r>
            <a:endParaRPr lang="en-US" sz="900" dirty="0">
              <a:latin typeface="Arial" panose="020B0604020202020204" pitchFamily="34" charset="0"/>
              <a:cs typeface="Arial" panose="020B0604020202020204" pitchFamily="34" charset="0"/>
            </a:endParaRPr>
          </a:p>
        </p:txBody>
      </p:sp>
      <p:sp>
        <p:nvSpPr>
          <p:cNvPr id="12" name="Shape 9"/>
          <p:cNvSpPr/>
          <p:nvPr/>
        </p:nvSpPr>
        <p:spPr>
          <a:xfrm>
            <a:off x="256032" y="4919472"/>
            <a:ext cx="921258" cy="402336"/>
          </a:xfrm>
          <a:prstGeom prst="roundRect">
            <a:avLst>
              <a:gd name="adj" fmla="val 13636"/>
            </a:avLst>
          </a:prstGeom>
          <a:solidFill>
            <a:srgbClr val="0D7377"/>
          </a:solidFill>
          <a:ln w="12700">
            <a:solidFill>
              <a:srgbClr val="0D7377"/>
            </a:solidFill>
            <a:prstDash val="solid"/>
          </a:ln>
        </p:spPr>
        <p:txBody>
          <a:bodyPr/>
          <a:lstStyle/>
          <a:p>
            <a:endParaRPr lang="en-US">
              <a:latin typeface="Arial" panose="020B0604020202020204" pitchFamily="34" charset="0"/>
              <a:cs typeface="Arial" panose="020B0604020202020204" pitchFamily="34" charset="0"/>
            </a:endParaRPr>
          </a:p>
        </p:txBody>
      </p:sp>
      <p:sp>
        <p:nvSpPr>
          <p:cNvPr id="13" name="Text 10"/>
          <p:cNvSpPr/>
          <p:nvPr/>
        </p:nvSpPr>
        <p:spPr>
          <a:xfrm>
            <a:off x="274320" y="4937760"/>
            <a:ext cx="884682" cy="365760"/>
          </a:xfrm>
          <a:prstGeom prst="rect">
            <a:avLst/>
          </a:prstGeom>
          <a:noFill/>
          <a:ln/>
        </p:spPr>
        <p:txBody>
          <a:bodyPr wrap="square" rtlCol="0" anchor="ctr"/>
          <a:lstStyle/>
          <a:p>
            <a:pPr marL="0" indent="0" algn="ctr">
              <a:buNone/>
            </a:pPr>
            <a:r>
              <a:rPr lang="en-US" sz="700" b="1" dirty="0">
                <a:solidFill>
                  <a:srgbClr val="FFFFFF"/>
                </a:solidFill>
                <a:latin typeface="Arial" panose="020B0604020202020204" pitchFamily="34" charset="0"/>
                <a:ea typeface="Calibri" pitchFamily="34" charset="-122"/>
                <a:cs typeface="Arial" panose="020B0604020202020204" pitchFamily="34" charset="0"/>
              </a:rPr>
              <a:t>NICE Guidance</a:t>
            </a:r>
            <a:endParaRPr lang="en-US" sz="700" dirty="0">
              <a:latin typeface="Arial" panose="020B0604020202020204" pitchFamily="34" charset="0"/>
              <a:cs typeface="Arial" panose="020B0604020202020204" pitchFamily="34" charset="0"/>
            </a:endParaRPr>
          </a:p>
        </p:txBody>
      </p:sp>
      <p:sp>
        <p:nvSpPr>
          <p:cNvPr id="14" name="Shape 11"/>
          <p:cNvSpPr/>
          <p:nvPr/>
        </p:nvSpPr>
        <p:spPr>
          <a:xfrm>
            <a:off x="1204722" y="4919472"/>
            <a:ext cx="921258" cy="402336"/>
          </a:xfrm>
          <a:prstGeom prst="roundRect">
            <a:avLst>
              <a:gd name="adj" fmla="val 13636"/>
            </a:avLst>
          </a:prstGeom>
          <a:solidFill>
            <a:srgbClr val="0E9F7E"/>
          </a:solidFill>
          <a:ln w="12700">
            <a:solidFill>
              <a:srgbClr val="0E9F7E"/>
            </a:solidFill>
            <a:prstDash val="solid"/>
          </a:ln>
        </p:spPr>
        <p:txBody>
          <a:bodyPr/>
          <a:lstStyle/>
          <a:p>
            <a:endParaRPr lang="en-US">
              <a:latin typeface="Arial" panose="020B0604020202020204" pitchFamily="34" charset="0"/>
              <a:cs typeface="Arial" panose="020B0604020202020204" pitchFamily="34" charset="0"/>
            </a:endParaRPr>
          </a:p>
        </p:txBody>
      </p:sp>
      <p:sp>
        <p:nvSpPr>
          <p:cNvPr id="15" name="Text 12"/>
          <p:cNvSpPr/>
          <p:nvPr/>
        </p:nvSpPr>
        <p:spPr>
          <a:xfrm>
            <a:off x="1223010" y="4937760"/>
            <a:ext cx="884682" cy="365760"/>
          </a:xfrm>
          <a:prstGeom prst="rect">
            <a:avLst/>
          </a:prstGeom>
          <a:noFill/>
          <a:ln/>
        </p:spPr>
        <p:txBody>
          <a:bodyPr wrap="square" rtlCol="0" anchor="ctr"/>
          <a:lstStyle/>
          <a:p>
            <a:pPr marL="0" indent="0" algn="ctr">
              <a:buNone/>
            </a:pPr>
            <a:r>
              <a:rPr lang="en-US" sz="700" b="1" dirty="0">
                <a:solidFill>
                  <a:srgbClr val="FFFFFF"/>
                </a:solidFill>
                <a:latin typeface="Arial" panose="020B0604020202020204" pitchFamily="34" charset="0"/>
                <a:ea typeface="Calibri" pitchFamily="34" charset="-122"/>
                <a:cs typeface="Arial" panose="020B0604020202020204" pitchFamily="34" charset="0"/>
              </a:rPr>
              <a:t>Healthy Child</a:t>
            </a:r>
            <a:endParaRPr lang="en-US" sz="700" dirty="0">
              <a:latin typeface="Arial" panose="020B0604020202020204" pitchFamily="34" charset="0"/>
              <a:cs typeface="Arial" panose="020B0604020202020204" pitchFamily="34" charset="0"/>
            </a:endParaRPr>
          </a:p>
          <a:p>
            <a:pPr marL="0" indent="0" algn="ctr">
              <a:buNone/>
            </a:pPr>
            <a:r>
              <a:rPr lang="en-US" sz="700" b="1" dirty="0">
                <a:solidFill>
                  <a:srgbClr val="FFFFFF"/>
                </a:solidFill>
                <a:latin typeface="Arial" panose="020B0604020202020204" pitchFamily="34" charset="0"/>
                <a:ea typeface="Calibri" pitchFamily="34" charset="-122"/>
                <a:cs typeface="Arial" panose="020B0604020202020204" pitchFamily="34" charset="0"/>
              </a:rPr>
              <a:t>Programme</a:t>
            </a:r>
            <a:endParaRPr lang="en-US" sz="700" dirty="0">
              <a:latin typeface="Arial" panose="020B0604020202020204" pitchFamily="34" charset="0"/>
              <a:cs typeface="Arial" panose="020B0604020202020204" pitchFamily="34" charset="0"/>
            </a:endParaRPr>
          </a:p>
        </p:txBody>
      </p:sp>
      <p:sp>
        <p:nvSpPr>
          <p:cNvPr id="16" name="Shape 13"/>
          <p:cNvSpPr/>
          <p:nvPr/>
        </p:nvSpPr>
        <p:spPr>
          <a:xfrm>
            <a:off x="2153412" y="4919472"/>
            <a:ext cx="921258" cy="402336"/>
          </a:xfrm>
          <a:prstGeom prst="roundRect">
            <a:avLst>
              <a:gd name="adj" fmla="val 13636"/>
            </a:avLst>
          </a:prstGeom>
          <a:solidFill>
            <a:srgbClr val="2563A8"/>
          </a:solidFill>
          <a:ln w="12700">
            <a:solidFill>
              <a:srgbClr val="2563A8"/>
            </a:solidFill>
            <a:prstDash val="solid"/>
          </a:ln>
        </p:spPr>
        <p:txBody>
          <a:bodyPr/>
          <a:lstStyle/>
          <a:p>
            <a:endParaRPr lang="en-US">
              <a:latin typeface="Arial" panose="020B0604020202020204" pitchFamily="34" charset="0"/>
              <a:cs typeface="Arial" panose="020B0604020202020204" pitchFamily="34" charset="0"/>
            </a:endParaRPr>
          </a:p>
        </p:txBody>
      </p:sp>
      <p:sp>
        <p:nvSpPr>
          <p:cNvPr id="17" name="Text 14"/>
          <p:cNvSpPr/>
          <p:nvPr/>
        </p:nvSpPr>
        <p:spPr>
          <a:xfrm>
            <a:off x="2171700" y="4937760"/>
            <a:ext cx="884682" cy="365760"/>
          </a:xfrm>
          <a:prstGeom prst="rect">
            <a:avLst/>
          </a:prstGeom>
          <a:noFill/>
          <a:ln/>
        </p:spPr>
        <p:txBody>
          <a:bodyPr wrap="square" rtlCol="0" anchor="ctr"/>
          <a:lstStyle/>
          <a:p>
            <a:pPr marL="0" indent="0" algn="ctr">
              <a:buNone/>
            </a:pPr>
            <a:r>
              <a:rPr lang="en-US" sz="700" b="1" dirty="0">
                <a:solidFill>
                  <a:srgbClr val="FFFFFF"/>
                </a:solidFill>
                <a:latin typeface="Arial" panose="020B0604020202020204" pitchFamily="34" charset="0"/>
                <a:ea typeface="Calibri" pitchFamily="34" charset="-122"/>
                <a:cs typeface="Arial" panose="020B0604020202020204" pitchFamily="34" charset="0"/>
              </a:rPr>
              <a:t>Musical Dev</a:t>
            </a:r>
            <a:endParaRPr lang="en-US" sz="700" dirty="0">
              <a:latin typeface="Arial" panose="020B0604020202020204" pitchFamily="34" charset="0"/>
              <a:cs typeface="Arial" panose="020B0604020202020204" pitchFamily="34" charset="0"/>
            </a:endParaRPr>
          </a:p>
          <a:p>
            <a:pPr marL="0" indent="0" algn="ctr">
              <a:buNone/>
            </a:pPr>
            <a:r>
              <a:rPr lang="en-US" sz="700" b="1" dirty="0">
                <a:solidFill>
                  <a:srgbClr val="FFFFFF"/>
                </a:solidFill>
                <a:latin typeface="Arial" panose="020B0604020202020204" pitchFamily="34" charset="0"/>
                <a:ea typeface="Calibri" pitchFamily="34" charset="-122"/>
                <a:cs typeface="Arial" panose="020B0604020202020204" pitchFamily="34" charset="0"/>
              </a:rPr>
              <a:t>Matters (2018)</a:t>
            </a:r>
            <a:endParaRPr lang="en-US" sz="700" dirty="0">
              <a:latin typeface="Arial" panose="020B0604020202020204" pitchFamily="34" charset="0"/>
              <a:cs typeface="Arial" panose="020B0604020202020204" pitchFamily="34" charset="0"/>
            </a:endParaRPr>
          </a:p>
        </p:txBody>
      </p:sp>
      <p:sp>
        <p:nvSpPr>
          <p:cNvPr id="18" name="Shape 15"/>
          <p:cNvSpPr/>
          <p:nvPr/>
        </p:nvSpPr>
        <p:spPr>
          <a:xfrm>
            <a:off x="3102102" y="4919472"/>
            <a:ext cx="921258" cy="402336"/>
          </a:xfrm>
          <a:prstGeom prst="roundRect">
            <a:avLst>
              <a:gd name="adj" fmla="val 13636"/>
            </a:avLst>
          </a:prstGeom>
          <a:solidFill>
            <a:srgbClr val="5B3FA0"/>
          </a:solidFill>
          <a:ln w="12700">
            <a:solidFill>
              <a:srgbClr val="5B3FA0"/>
            </a:solidFill>
            <a:prstDash val="solid"/>
          </a:ln>
        </p:spPr>
        <p:txBody>
          <a:bodyPr/>
          <a:lstStyle/>
          <a:p>
            <a:endParaRPr lang="en-US">
              <a:latin typeface="Arial" panose="020B0604020202020204" pitchFamily="34" charset="0"/>
              <a:cs typeface="Arial" panose="020B0604020202020204" pitchFamily="34" charset="0"/>
            </a:endParaRPr>
          </a:p>
        </p:txBody>
      </p:sp>
      <p:sp>
        <p:nvSpPr>
          <p:cNvPr id="19" name="Text 16"/>
          <p:cNvSpPr/>
          <p:nvPr/>
        </p:nvSpPr>
        <p:spPr>
          <a:xfrm>
            <a:off x="3120390" y="4937760"/>
            <a:ext cx="884682" cy="365760"/>
          </a:xfrm>
          <a:prstGeom prst="rect">
            <a:avLst/>
          </a:prstGeom>
          <a:noFill/>
          <a:ln/>
        </p:spPr>
        <p:txBody>
          <a:bodyPr wrap="square" rtlCol="0" anchor="ctr"/>
          <a:lstStyle/>
          <a:p>
            <a:pPr marL="0" indent="0" algn="ctr">
              <a:buNone/>
            </a:pPr>
            <a:r>
              <a:rPr lang="en-US" sz="700" b="1" dirty="0">
                <a:solidFill>
                  <a:srgbClr val="FFFFFF"/>
                </a:solidFill>
                <a:latin typeface="Arial" panose="020B0604020202020204" pitchFamily="34" charset="0"/>
                <a:ea typeface="Calibri" pitchFamily="34" charset="-122"/>
                <a:cs typeface="Arial" panose="020B0604020202020204" pitchFamily="34" charset="0"/>
              </a:rPr>
              <a:t>SEND Code</a:t>
            </a:r>
            <a:endParaRPr lang="en-US" sz="700" dirty="0">
              <a:latin typeface="Arial" panose="020B0604020202020204" pitchFamily="34" charset="0"/>
              <a:cs typeface="Arial" panose="020B0604020202020204" pitchFamily="34" charset="0"/>
            </a:endParaRPr>
          </a:p>
          <a:p>
            <a:pPr marL="0" indent="0" algn="ctr">
              <a:buNone/>
            </a:pPr>
            <a:r>
              <a:rPr lang="en-US" sz="700" b="1" dirty="0">
                <a:solidFill>
                  <a:srgbClr val="FFFFFF"/>
                </a:solidFill>
                <a:latin typeface="Arial" panose="020B0604020202020204" pitchFamily="34" charset="0"/>
                <a:ea typeface="Calibri" pitchFamily="34" charset="-122"/>
                <a:cs typeface="Arial" panose="020B0604020202020204" pitchFamily="34" charset="0"/>
              </a:rPr>
              <a:t>of Practice</a:t>
            </a:r>
            <a:endParaRPr lang="en-US" sz="700" dirty="0">
              <a:latin typeface="Arial" panose="020B0604020202020204" pitchFamily="34" charset="0"/>
              <a:cs typeface="Arial" panose="020B0604020202020204" pitchFamily="34" charset="0"/>
            </a:endParaRPr>
          </a:p>
        </p:txBody>
      </p:sp>
      <p:sp>
        <p:nvSpPr>
          <p:cNvPr id="20" name="Shape 17"/>
          <p:cNvSpPr/>
          <p:nvPr/>
        </p:nvSpPr>
        <p:spPr>
          <a:xfrm>
            <a:off x="256032" y="5376672"/>
            <a:ext cx="3767328" cy="530352"/>
          </a:xfrm>
          <a:prstGeom prst="roundRect">
            <a:avLst>
              <a:gd name="adj" fmla="val 12069"/>
            </a:avLst>
          </a:prstGeom>
          <a:solidFill>
            <a:srgbClr val="EEF6FF"/>
          </a:solidFill>
          <a:ln w="11430">
            <a:solidFill>
              <a:srgbClr val="2563A8"/>
            </a:solidFill>
            <a:prstDash val="solid"/>
          </a:ln>
        </p:spPr>
        <p:txBody>
          <a:bodyPr/>
          <a:lstStyle/>
          <a:p>
            <a:endParaRPr lang="en-US">
              <a:latin typeface="Arial" panose="020B0604020202020204" pitchFamily="34" charset="0"/>
              <a:cs typeface="Arial" panose="020B0604020202020204" pitchFamily="34" charset="0"/>
            </a:endParaRPr>
          </a:p>
        </p:txBody>
      </p:sp>
      <p:sp>
        <p:nvSpPr>
          <p:cNvPr id="21" name="Text 18"/>
          <p:cNvSpPr/>
          <p:nvPr/>
        </p:nvSpPr>
        <p:spPr>
          <a:xfrm>
            <a:off x="320040" y="5404104"/>
            <a:ext cx="3639312" cy="466344"/>
          </a:xfrm>
          <a:prstGeom prst="rect">
            <a:avLst/>
          </a:prstGeom>
          <a:noFill/>
          <a:ln/>
        </p:spPr>
        <p:txBody>
          <a:bodyPr wrap="square" rtlCol="0" anchor="ctr"/>
          <a:lstStyle/>
          <a:p>
            <a:pPr marL="0" indent="0" algn="just">
              <a:buNone/>
            </a:pPr>
            <a:r>
              <a:rPr lang="en-US" sz="850" b="1" dirty="0">
                <a:solidFill>
                  <a:srgbClr val="2563A8"/>
                </a:solidFill>
                <a:latin typeface="Arial" panose="020B0604020202020204" pitchFamily="34" charset="0"/>
                <a:ea typeface="Calibri" pitchFamily="34" charset="-122"/>
                <a:cs typeface="Arial" panose="020B0604020202020204" pitchFamily="34" charset="0"/>
              </a:rPr>
              <a:t>Curriculum Links:  </a:t>
            </a:r>
            <a:r>
              <a:rPr lang="en-US" sz="780" dirty="0">
                <a:solidFill>
                  <a:srgbClr val="2D3748"/>
                </a:solidFill>
                <a:latin typeface="Arial" panose="020B0604020202020204" pitchFamily="34" charset="0"/>
                <a:ea typeface="Calibri" pitchFamily="34" charset="-122"/>
                <a:cs typeface="Arial" panose="020B0604020202020204" pitchFamily="34" charset="0"/>
              </a:rPr>
              <a:t>There is evidence of how holistic development is covered across all seven areas of the EYFS in the form of observations, planning, individualised support and inclusive assessment. All holistic practice is supported by rights-based and statutory requirements (DfE, 2025).</a:t>
            </a:r>
            <a:endParaRPr lang="en-US" sz="850" dirty="0">
              <a:latin typeface="Arial" panose="020B0604020202020204" pitchFamily="34" charset="0"/>
              <a:cs typeface="Arial" panose="020B0604020202020204" pitchFamily="34" charset="0"/>
            </a:endParaRPr>
          </a:p>
        </p:txBody>
      </p:sp>
      <p:sp>
        <p:nvSpPr>
          <p:cNvPr id="22" name="Shape 19"/>
          <p:cNvSpPr/>
          <p:nvPr/>
        </p:nvSpPr>
        <p:spPr>
          <a:xfrm>
            <a:off x="256032" y="5961888"/>
            <a:ext cx="3767328" cy="493776"/>
          </a:xfrm>
          <a:prstGeom prst="roundRect">
            <a:avLst>
              <a:gd name="adj" fmla="val 12963"/>
            </a:avLst>
          </a:prstGeom>
          <a:solidFill>
            <a:srgbClr val="5B3FA0"/>
          </a:solidFill>
          <a:ln w="12700">
            <a:solidFill>
              <a:srgbClr val="5B3FA0"/>
            </a:solidFill>
            <a:prstDash val="solid"/>
          </a:ln>
        </p:spPr>
        <p:txBody>
          <a:bodyPr/>
          <a:lstStyle/>
          <a:p>
            <a:endParaRPr lang="en-US">
              <a:latin typeface="Arial" panose="020B0604020202020204" pitchFamily="34" charset="0"/>
              <a:cs typeface="Arial" panose="020B0604020202020204" pitchFamily="34" charset="0"/>
            </a:endParaRPr>
          </a:p>
        </p:txBody>
      </p:sp>
      <p:sp>
        <p:nvSpPr>
          <p:cNvPr id="23" name="Text 20"/>
          <p:cNvSpPr/>
          <p:nvPr/>
        </p:nvSpPr>
        <p:spPr>
          <a:xfrm>
            <a:off x="301752" y="5989320"/>
            <a:ext cx="3675888" cy="420624"/>
          </a:xfrm>
          <a:prstGeom prst="rect">
            <a:avLst/>
          </a:prstGeom>
          <a:noFill/>
          <a:ln/>
        </p:spPr>
        <p:txBody>
          <a:bodyPr wrap="square" rtlCol="0" anchor="ctr"/>
          <a:lstStyle/>
          <a:p>
            <a:pPr marL="0" indent="0" algn="ctr">
              <a:buNone/>
            </a:pPr>
            <a:r>
              <a:rPr lang="en-US" sz="850" b="1" i="1" dirty="0">
                <a:solidFill>
                  <a:srgbClr val="FFFFFF"/>
                </a:solidFill>
                <a:latin typeface="Arial" panose="020B0604020202020204" pitchFamily="34" charset="0"/>
                <a:ea typeface="Cambria" pitchFamily="34" charset="-122"/>
                <a:cs typeface="Arial" panose="020B0604020202020204" pitchFamily="34" charset="0"/>
              </a:rPr>
              <a:t>"Rights-based and statutory requirements underpin holistic early years practice."</a:t>
            </a:r>
            <a:endParaRPr lang="en-US" sz="850" dirty="0">
              <a:latin typeface="Arial" panose="020B0604020202020204" pitchFamily="34" charset="0"/>
              <a:cs typeface="Arial" panose="020B0604020202020204" pitchFamily="34" charset="0"/>
            </a:endParaRPr>
          </a:p>
        </p:txBody>
      </p:sp>
      <p:sp>
        <p:nvSpPr>
          <p:cNvPr id="24" name="Shape 21"/>
          <p:cNvSpPr/>
          <p:nvPr/>
        </p:nvSpPr>
        <p:spPr>
          <a:xfrm>
            <a:off x="4297680" y="548640"/>
            <a:ext cx="4169664" cy="6071616"/>
          </a:xfrm>
          <a:prstGeom prst="roundRect">
            <a:avLst>
              <a:gd name="adj" fmla="val 2193"/>
            </a:avLst>
          </a:prstGeom>
          <a:solidFill>
            <a:srgbClr val="FDF4E3"/>
          </a:solidFill>
          <a:ln w="17780">
            <a:solidFill>
              <a:srgbClr val="C47C0A"/>
            </a:solidFill>
            <a:prstDash val="solid"/>
          </a:ln>
          <a:effectLst>
            <a:outerShdw blurRad="50800" dist="25400" dir="2700000" algn="bl" rotWithShape="0">
              <a:srgbClr val="000000">
                <a:alpha val="9000"/>
              </a:srgbClr>
            </a:outerShdw>
          </a:effectLst>
        </p:spPr>
        <p:txBody>
          <a:bodyPr/>
          <a:lstStyle/>
          <a:p>
            <a:endParaRPr lang="en-US">
              <a:latin typeface="Arial" panose="020B0604020202020204" pitchFamily="34" charset="0"/>
              <a:cs typeface="Arial" panose="020B0604020202020204" pitchFamily="34" charset="0"/>
            </a:endParaRPr>
          </a:p>
        </p:txBody>
      </p:sp>
      <p:sp>
        <p:nvSpPr>
          <p:cNvPr id="25" name="Shape 22"/>
          <p:cNvSpPr/>
          <p:nvPr/>
        </p:nvSpPr>
        <p:spPr>
          <a:xfrm>
            <a:off x="4297680" y="548640"/>
            <a:ext cx="4169664" cy="310896"/>
          </a:xfrm>
          <a:prstGeom prst="roundRect">
            <a:avLst>
              <a:gd name="adj" fmla="val 23529"/>
            </a:avLst>
          </a:prstGeom>
          <a:solidFill>
            <a:srgbClr val="C47C0A"/>
          </a:solidFill>
          <a:ln w="12700">
            <a:solidFill>
              <a:srgbClr val="C47C0A"/>
            </a:solidFill>
            <a:prstDash val="solid"/>
          </a:ln>
        </p:spPr>
        <p:txBody>
          <a:bodyPr/>
          <a:lstStyle/>
          <a:p>
            <a:endParaRPr lang="en-US">
              <a:latin typeface="Arial" panose="020B0604020202020204" pitchFamily="34" charset="0"/>
              <a:cs typeface="Arial" panose="020B0604020202020204" pitchFamily="34" charset="0"/>
            </a:endParaRPr>
          </a:p>
        </p:txBody>
      </p:sp>
      <p:sp>
        <p:nvSpPr>
          <p:cNvPr id="26" name="Text 23"/>
          <p:cNvSpPr/>
          <p:nvPr/>
        </p:nvSpPr>
        <p:spPr>
          <a:xfrm>
            <a:off x="4352544" y="576072"/>
            <a:ext cx="4059936" cy="256032"/>
          </a:xfrm>
          <a:prstGeom prst="rect">
            <a:avLst/>
          </a:prstGeom>
          <a:noFill/>
          <a:ln/>
        </p:spPr>
        <p:txBody>
          <a:bodyPr wrap="square" rtlCol="0" anchor="ctr"/>
          <a:lstStyle/>
          <a:p>
            <a:pPr marL="0" indent="0" algn="ctr">
              <a:buNone/>
            </a:pPr>
            <a:r>
              <a:rPr lang="en-US" sz="1050" b="1" dirty="0">
                <a:solidFill>
                  <a:srgbClr val="FFFFFF"/>
                </a:solidFill>
                <a:latin typeface="Arial" panose="020B0604020202020204" pitchFamily="34" charset="0"/>
                <a:ea typeface="Cambria" pitchFamily="34" charset="-122"/>
                <a:cs typeface="Arial" panose="020B0604020202020204" pitchFamily="34" charset="0"/>
              </a:rPr>
              <a:t>SECTION 5: Role of Early Years Practitioners</a:t>
            </a:r>
            <a:endParaRPr lang="en-US" sz="1050" dirty="0">
              <a:latin typeface="Arial" panose="020B0604020202020204" pitchFamily="34" charset="0"/>
              <a:cs typeface="Arial" panose="020B0604020202020204" pitchFamily="34" charset="0"/>
            </a:endParaRPr>
          </a:p>
        </p:txBody>
      </p:sp>
      <p:sp>
        <p:nvSpPr>
          <p:cNvPr id="27" name="Shape 24"/>
          <p:cNvSpPr/>
          <p:nvPr/>
        </p:nvSpPr>
        <p:spPr>
          <a:xfrm>
            <a:off x="4416552" y="932688"/>
            <a:ext cx="3931920" cy="530352"/>
          </a:xfrm>
          <a:prstGeom prst="roundRect">
            <a:avLst>
              <a:gd name="adj" fmla="val 12069"/>
            </a:avLst>
          </a:prstGeom>
          <a:solidFill>
            <a:srgbClr val="FFFFFF"/>
          </a:solidFill>
          <a:ln w="11430">
            <a:solidFill>
              <a:srgbClr val="C47C0A"/>
            </a:solidFill>
            <a:prstDash val="solid"/>
          </a:ln>
        </p:spPr>
        <p:txBody>
          <a:bodyPr/>
          <a:lstStyle/>
          <a:p>
            <a:endParaRPr lang="en-US">
              <a:latin typeface="Arial" panose="020B0604020202020204" pitchFamily="34" charset="0"/>
              <a:cs typeface="Arial" panose="020B0604020202020204" pitchFamily="34" charset="0"/>
            </a:endParaRPr>
          </a:p>
        </p:txBody>
      </p:sp>
      <p:sp>
        <p:nvSpPr>
          <p:cNvPr id="28" name="Text 25"/>
          <p:cNvSpPr/>
          <p:nvPr/>
        </p:nvSpPr>
        <p:spPr>
          <a:xfrm>
            <a:off x="4462272" y="1024128"/>
            <a:ext cx="3840480" cy="256032"/>
          </a:xfrm>
          <a:prstGeom prst="rect">
            <a:avLst/>
          </a:prstGeom>
          <a:noFill/>
          <a:ln/>
        </p:spPr>
        <p:txBody>
          <a:bodyPr wrap="square" rtlCol="0" anchor="ctr"/>
          <a:lstStyle/>
          <a:p>
            <a:pPr marL="0" indent="0" algn="ctr">
              <a:buNone/>
            </a:pPr>
            <a:r>
              <a:rPr lang="en-US" sz="850" b="1" dirty="0">
                <a:solidFill>
                  <a:srgbClr val="C47C0A"/>
                </a:solidFill>
                <a:latin typeface="Arial" panose="020B0604020202020204" pitchFamily="34" charset="0"/>
                <a:ea typeface="Cambria" pitchFamily="34" charset="-122"/>
                <a:cs typeface="Arial" panose="020B0604020202020204" pitchFamily="34" charset="0"/>
              </a:rPr>
              <a:t>OBSERVE   PLAN   IMPLEMENT   REFLECT   EVALUATE</a:t>
            </a:r>
            <a:endParaRPr lang="en-US" sz="850" dirty="0">
              <a:latin typeface="Arial" panose="020B0604020202020204" pitchFamily="34" charset="0"/>
              <a:cs typeface="Arial" panose="020B0604020202020204" pitchFamily="34" charset="0"/>
            </a:endParaRPr>
          </a:p>
        </p:txBody>
      </p:sp>
      <p:sp>
        <p:nvSpPr>
          <p:cNvPr id="29" name="Text 26"/>
          <p:cNvSpPr/>
          <p:nvPr/>
        </p:nvSpPr>
        <p:spPr>
          <a:xfrm>
            <a:off x="4462272" y="1261872"/>
            <a:ext cx="3840480" cy="164592"/>
          </a:xfrm>
          <a:prstGeom prst="rect">
            <a:avLst/>
          </a:prstGeom>
          <a:noFill/>
          <a:ln/>
        </p:spPr>
        <p:txBody>
          <a:bodyPr wrap="square" rtlCol="0" anchor="ctr"/>
          <a:lstStyle/>
          <a:p>
            <a:pPr marL="0" indent="0" algn="ctr">
              <a:buNone/>
            </a:pPr>
            <a:r>
              <a:rPr lang="en-US" sz="720" i="1" dirty="0">
                <a:solidFill>
                  <a:srgbClr val="606878"/>
                </a:solidFill>
                <a:latin typeface="Arial" panose="020B0604020202020204" pitchFamily="34" charset="0"/>
                <a:ea typeface="Calibri" pitchFamily="34" charset="-122"/>
                <a:cs typeface="Arial" panose="020B0604020202020204" pitchFamily="34" charset="0"/>
              </a:rPr>
              <a:t>Evidence-based reflective practice cycle (DfE, 2024)</a:t>
            </a:r>
            <a:endParaRPr lang="en-US" sz="720" dirty="0">
              <a:latin typeface="Arial" panose="020B0604020202020204" pitchFamily="34" charset="0"/>
              <a:cs typeface="Arial" panose="020B0604020202020204" pitchFamily="34" charset="0"/>
            </a:endParaRPr>
          </a:p>
        </p:txBody>
      </p:sp>
      <p:sp>
        <p:nvSpPr>
          <p:cNvPr id="30" name="Text 27"/>
          <p:cNvSpPr/>
          <p:nvPr/>
        </p:nvSpPr>
        <p:spPr>
          <a:xfrm>
            <a:off x="4434840" y="1536192"/>
            <a:ext cx="3895344" cy="219456"/>
          </a:xfrm>
          <a:prstGeom prst="rect">
            <a:avLst/>
          </a:prstGeom>
          <a:noFill/>
          <a:ln/>
        </p:spPr>
        <p:txBody>
          <a:bodyPr wrap="square" rtlCol="0" anchor="ctr"/>
          <a:lstStyle/>
          <a:p>
            <a:pPr marL="0" indent="0">
              <a:buNone/>
            </a:pPr>
            <a:r>
              <a:rPr lang="en-US" sz="950" b="1" dirty="0">
                <a:solidFill>
                  <a:srgbClr val="1A3558"/>
                </a:solidFill>
                <a:latin typeface="Arial" panose="020B0604020202020204" pitchFamily="34" charset="0"/>
                <a:ea typeface="Cambria" pitchFamily="34" charset="-122"/>
                <a:cs typeface="Arial" panose="020B0604020202020204" pitchFamily="34" charset="0"/>
              </a:rPr>
              <a:t>Core Responsibilities:</a:t>
            </a:r>
            <a:endParaRPr lang="en-US" sz="950" dirty="0">
              <a:latin typeface="Arial" panose="020B0604020202020204" pitchFamily="34" charset="0"/>
              <a:cs typeface="Arial" panose="020B0604020202020204" pitchFamily="34" charset="0"/>
            </a:endParaRPr>
          </a:p>
        </p:txBody>
      </p:sp>
      <p:sp>
        <p:nvSpPr>
          <p:cNvPr id="31" name="Text 28"/>
          <p:cNvSpPr/>
          <p:nvPr/>
        </p:nvSpPr>
        <p:spPr>
          <a:xfrm>
            <a:off x="4434840" y="1773936"/>
            <a:ext cx="3895344" cy="1426464"/>
          </a:xfrm>
          <a:prstGeom prst="rect">
            <a:avLst/>
          </a:prstGeom>
          <a:solidFill>
            <a:srgbClr val="FFFFFF"/>
          </a:solidFill>
          <a:ln w="8890">
            <a:solidFill>
              <a:srgbClr val="C47C0A"/>
            </a:solidFill>
          </a:ln>
        </p:spPr>
        <p:txBody>
          <a:bodyPr wrap="square" rtlCol="0" anchor="ctr"/>
          <a:lstStyle/>
          <a:p>
            <a:pPr marL="342900" indent="-342900">
              <a:buSzPct val="100000"/>
              <a:buChar char="•"/>
            </a:pPr>
            <a:r>
              <a:rPr lang="en-US" sz="780" dirty="0">
                <a:solidFill>
                  <a:srgbClr val="2D3748"/>
                </a:solidFill>
                <a:latin typeface="Arial" panose="020B0604020202020204" pitchFamily="34" charset="0"/>
                <a:ea typeface="Calibri" pitchFamily="34" charset="-122"/>
                <a:cs typeface="Arial" panose="020B0604020202020204" pitchFamily="34" charset="0"/>
              </a:rPr>
              <a:t>Observe, assess and plan individualised, inclusive interventions (DfE, 2015)</a:t>
            </a:r>
            <a:endParaRPr lang="en-US" sz="780" dirty="0">
              <a:latin typeface="Arial" panose="020B0604020202020204" pitchFamily="34" charset="0"/>
              <a:cs typeface="Arial" panose="020B0604020202020204" pitchFamily="34" charset="0"/>
            </a:endParaRPr>
          </a:p>
          <a:p>
            <a:pPr marL="342900" indent="-342900">
              <a:buSzPct val="100000"/>
              <a:buChar char="•"/>
            </a:pPr>
            <a:r>
              <a:rPr lang="en-US" sz="780" dirty="0">
                <a:solidFill>
                  <a:srgbClr val="2D3748"/>
                </a:solidFill>
                <a:latin typeface="Arial" panose="020B0604020202020204" pitchFamily="34" charset="0"/>
                <a:ea typeface="Calibri" pitchFamily="34" charset="-122"/>
                <a:cs typeface="Arial" panose="020B0604020202020204" pitchFamily="34" charset="0"/>
              </a:rPr>
              <a:t>Embed healthy lifestyles into daily routines: singing, movement, nutritious snacks and smooth transitions</a:t>
            </a:r>
            <a:endParaRPr lang="en-US" sz="780" dirty="0">
              <a:latin typeface="Arial" panose="020B0604020202020204" pitchFamily="34" charset="0"/>
              <a:cs typeface="Arial" panose="020B0604020202020204" pitchFamily="34" charset="0"/>
            </a:endParaRPr>
          </a:p>
          <a:p>
            <a:pPr marL="342900" indent="-342900">
              <a:buSzPct val="100000"/>
              <a:buChar char="•"/>
            </a:pPr>
            <a:r>
              <a:rPr lang="en-US" sz="780" dirty="0">
                <a:solidFill>
                  <a:srgbClr val="2D3748"/>
                </a:solidFill>
                <a:latin typeface="Arial" panose="020B0604020202020204" pitchFamily="34" charset="0"/>
                <a:ea typeface="Calibri" pitchFamily="34" charset="-122"/>
                <a:cs typeface="Arial" panose="020B0604020202020204" pitchFamily="34" charset="0"/>
              </a:rPr>
              <a:t>Promote emotional regulation, co-regulation and positive social skills (Gerhardt, 2014)</a:t>
            </a:r>
            <a:endParaRPr lang="en-US" sz="780" dirty="0">
              <a:latin typeface="Arial" panose="020B0604020202020204" pitchFamily="34" charset="0"/>
              <a:cs typeface="Arial" panose="020B0604020202020204" pitchFamily="34" charset="0"/>
            </a:endParaRPr>
          </a:p>
          <a:p>
            <a:pPr marL="342900" indent="-342900">
              <a:buSzPct val="100000"/>
              <a:buChar char="•"/>
            </a:pPr>
            <a:r>
              <a:rPr lang="en-US" sz="780" dirty="0">
                <a:solidFill>
                  <a:srgbClr val="2D3748"/>
                </a:solidFill>
                <a:latin typeface="Arial" panose="020B0604020202020204" pitchFamily="34" charset="0"/>
                <a:ea typeface="Calibri" pitchFamily="34" charset="-122"/>
                <a:cs typeface="Arial" panose="020B0604020202020204" pitchFamily="34" charset="0"/>
              </a:rPr>
              <a:t>Build partnerships with families and interagency professionals, including health visitors and therapists</a:t>
            </a:r>
            <a:endParaRPr lang="en-US" sz="780" dirty="0">
              <a:latin typeface="Arial" panose="020B0604020202020204" pitchFamily="34" charset="0"/>
              <a:cs typeface="Arial" panose="020B0604020202020204" pitchFamily="34" charset="0"/>
            </a:endParaRPr>
          </a:p>
          <a:p>
            <a:pPr marL="342900" indent="-342900">
              <a:buSzPct val="100000"/>
              <a:buChar char="•"/>
            </a:pPr>
            <a:r>
              <a:rPr lang="en-US" sz="780" dirty="0">
                <a:solidFill>
                  <a:srgbClr val="2D3748"/>
                </a:solidFill>
                <a:latin typeface="Arial" panose="020B0604020202020204" pitchFamily="34" charset="0"/>
                <a:ea typeface="Calibri" pitchFamily="34" charset="-122"/>
                <a:cs typeface="Arial" panose="020B0604020202020204" pitchFamily="34" charset="0"/>
              </a:rPr>
              <a:t>Provide music-rich environments as a holistic lifestyle intervention (Geretsegger et al., 2014; Corbeil, Trehub and Peretz, 2016).</a:t>
            </a:r>
          </a:p>
        </p:txBody>
      </p:sp>
      <p:sp>
        <p:nvSpPr>
          <p:cNvPr id="32" name="Text 29"/>
          <p:cNvSpPr/>
          <p:nvPr/>
        </p:nvSpPr>
        <p:spPr>
          <a:xfrm>
            <a:off x="4434840" y="3273552"/>
            <a:ext cx="3895344" cy="219456"/>
          </a:xfrm>
          <a:prstGeom prst="rect">
            <a:avLst/>
          </a:prstGeom>
          <a:noFill/>
          <a:ln/>
        </p:spPr>
        <p:txBody>
          <a:bodyPr wrap="square" rtlCol="0" anchor="ctr"/>
          <a:lstStyle/>
          <a:p>
            <a:pPr marL="0" indent="0">
              <a:buNone/>
            </a:pPr>
            <a:r>
              <a:rPr lang="en-US" sz="950" b="1" dirty="0">
                <a:solidFill>
                  <a:srgbClr val="1A3558"/>
                </a:solidFill>
                <a:latin typeface="Arial" panose="020B0604020202020204" pitchFamily="34" charset="0"/>
                <a:ea typeface="Cambria" pitchFamily="34" charset="-122"/>
                <a:cs typeface="Arial" panose="020B0604020202020204" pitchFamily="34" charset="0"/>
              </a:rPr>
              <a:t>Inclusive and Reflective Practice:</a:t>
            </a:r>
            <a:endParaRPr lang="en-US" sz="950" dirty="0">
              <a:latin typeface="Arial" panose="020B0604020202020204" pitchFamily="34" charset="0"/>
              <a:cs typeface="Arial" panose="020B0604020202020204" pitchFamily="34" charset="0"/>
            </a:endParaRPr>
          </a:p>
        </p:txBody>
      </p:sp>
      <p:sp>
        <p:nvSpPr>
          <p:cNvPr id="33" name="Text 30"/>
          <p:cNvSpPr/>
          <p:nvPr/>
        </p:nvSpPr>
        <p:spPr>
          <a:xfrm>
            <a:off x="4434840" y="3511296"/>
            <a:ext cx="3895344" cy="1133856"/>
          </a:xfrm>
          <a:prstGeom prst="rect">
            <a:avLst/>
          </a:prstGeom>
          <a:solidFill>
            <a:srgbClr val="FFFFFF"/>
          </a:solidFill>
          <a:ln w="8890">
            <a:solidFill>
              <a:srgbClr val="0E9F7E"/>
            </a:solidFill>
          </a:ln>
        </p:spPr>
        <p:txBody>
          <a:bodyPr wrap="square" rtlCol="0" anchor="ctr"/>
          <a:lstStyle/>
          <a:p>
            <a:pPr marL="342900" indent="-342900">
              <a:buSzPct val="100000"/>
              <a:buChar char="•"/>
            </a:pPr>
            <a:r>
              <a:rPr lang="en-US" sz="780" dirty="0">
                <a:solidFill>
                  <a:srgbClr val="2D3748"/>
                </a:solidFill>
                <a:latin typeface="Arial" panose="020B0604020202020204" pitchFamily="34" charset="0"/>
                <a:ea typeface="Calibri" pitchFamily="34" charset="-122"/>
                <a:cs typeface="Arial" panose="020B0604020202020204" pitchFamily="34" charset="0"/>
              </a:rPr>
              <a:t>Adapt provision for SEND, cultural diversity and additional needs (SEND CoP, 2015)</a:t>
            </a:r>
            <a:endParaRPr lang="en-US" sz="780" dirty="0">
              <a:latin typeface="Arial" panose="020B0604020202020204" pitchFamily="34" charset="0"/>
              <a:cs typeface="Arial" panose="020B0604020202020204" pitchFamily="34" charset="0"/>
            </a:endParaRPr>
          </a:p>
          <a:p>
            <a:pPr marL="342900" indent="-342900">
              <a:buSzPct val="100000"/>
              <a:buChar char="•"/>
            </a:pPr>
            <a:r>
              <a:rPr lang="en-US" sz="780" dirty="0">
                <a:solidFill>
                  <a:srgbClr val="2D3748"/>
                </a:solidFill>
                <a:latin typeface="Arial" panose="020B0604020202020204" pitchFamily="34" charset="0"/>
                <a:ea typeface="Calibri" pitchFamily="34" charset="-122"/>
                <a:cs typeface="Arial" panose="020B0604020202020204" pitchFamily="34" charset="0"/>
              </a:rPr>
              <a:t>Engage in Continuous Professional Development (CPD) and collaborative peer learning (</a:t>
            </a:r>
            <a:r>
              <a:rPr lang="en-US" sz="800" dirty="0">
                <a:solidFill>
                  <a:srgbClr val="2D3748"/>
                </a:solidFill>
                <a:latin typeface="Arial" panose="020B0604020202020204" pitchFamily="34" charset="0"/>
                <a:ea typeface="Calibri" pitchFamily="34" charset="-122"/>
                <a:cs typeface="Arial" panose="020B0604020202020204" pitchFamily="34" charset="0"/>
              </a:rPr>
              <a:t>Department for Education, 2024).</a:t>
            </a:r>
            <a:endParaRPr lang="en-US" sz="780" dirty="0">
              <a:latin typeface="Arial" panose="020B0604020202020204" pitchFamily="34" charset="0"/>
              <a:cs typeface="Arial" panose="020B0604020202020204" pitchFamily="34" charset="0"/>
            </a:endParaRPr>
          </a:p>
          <a:p>
            <a:pPr marL="342900" indent="-342900">
              <a:buSzPct val="100000"/>
              <a:buChar char="•"/>
            </a:pPr>
            <a:r>
              <a:rPr lang="en-US" sz="780" dirty="0">
                <a:solidFill>
                  <a:srgbClr val="2D3748"/>
                </a:solidFill>
                <a:latin typeface="Arial" panose="020B0604020202020204" pitchFamily="34" charset="0"/>
                <a:ea typeface="Calibri" pitchFamily="34" charset="-122"/>
                <a:cs typeface="Arial" panose="020B0604020202020204" pitchFamily="34" charset="0"/>
              </a:rPr>
              <a:t>Critically evaluate the impact of practice using evidence-based frameworks (NICE, 2012)</a:t>
            </a:r>
            <a:endParaRPr lang="en-US" sz="780" dirty="0">
              <a:latin typeface="Arial" panose="020B0604020202020204" pitchFamily="34" charset="0"/>
              <a:cs typeface="Arial" panose="020B0604020202020204" pitchFamily="34" charset="0"/>
            </a:endParaRPr>
          </a:p>
          <a:p>
            <a:pPr marL="342900" indent="-342900">
              <a:buSzPct val="100000"/>
              <a:buChar char="•"/>
            </a:pPr>
            <a:r>
              <a:rPr lang="en-US" sz="780" dirty="0">
                <a:solidFill>
                  <a:srgbClr val="2D3748"/>
                </a:solidFill>
                <a:latin typeface="Arial" panose="020B0604020202020204" pitchFamily="34" charset="0"/>
                <a:ea typeface="Calibri" pitchFamily="34" charset="-122"/>
                <a:cs typeface="Arial" panose="020B0604020202020204" pitchFamily="34" charset="0"/>
              </a:rPr>
              <a:t>Advocate for equitable resources and inclusive access for every child</a:t>
            </a:r>
            <a:endParaRPr lang="en-US" sz="780" dirty="0">
              <a:latin typeface="Arial" panose="020B0604020202020204" pitchFamily="34" charset="0"/>
              <a:cs typeface="Arial" panose="020B0604020202020204" pitchFamily="34" charset="0"/>
            </a:endParaRPr>
          </a:p>
        </p:txBody>
      </p:sp>
      <p:sp>
        <p:nvSpPr>
          <p:cNvPr id="34" name="Shape 31"/>
          <p:cNvSpPr/>
          <p:nvPr/>
        </p:nvSpPr>
        <p:spPr>
          <a:xfrm>
            <a:off x="4416552" y="4700016"/>
            <a:ext cx="3931920" cy="731520"/>
          </a:xfrm>
          <a:prstGeom prst="roundRect">
            <a:avLst>
              <a:gd name="adj" fmla="val 8750"/>
            </a:avLst>
          </a:prstGeom>
          <a:solidFill>
            <a:srgbClr val="EEF4FF"/>
          </a:solidFill>
          <a:ln w="12700">
            <a:solidFill>
              <a:srgbClr val="2563A8"/>
            </a:solidFill>
            <a:prstDash val="solid"/>
          </a:ln>
        </p:spPr>
        <p:txBody>
          <a:bodyPr/>
          <a:lstStyle/>
          <a:p>
            <a:endParaRPr lang="en-US">
              <a:latin typeface="Arial" panose="020B0604020202020204" pitchFamily="34" charset="0"/>
              <a:cs typeface="Arial" panose="020B0604020202020204" pitchFamily="34" charset="0"/>
            </a:endParaRPr>
          </a:p>
        </p:txBody>
      </p:sp>
      <p:sp>
        <p:nvSpPr>
          <p:cNvPr id="35" name="Text 32"/>
          <p:cNvSpPr/>
          <p:nvPr/>
        </p:nvSpPr>
        <p:spPr>
          <a:xfrm>
            <a:off x="4480560" y="4736592"/>
            <a:ext cx="3803904" cy="658368"/>
          </a:xfrm>
          <a:prstGeom prst="rect">
            <a:avLst/>
          </a:prstGeom>
          <a:noFill/>
          <a:ln/>
        </p:spPr>
        <p:txBody>
          <a:bodyPr wrap="square" rtlCol="0" anchor="ctr"/>
          <a:lstStyle/>
          <a:p>
            <a:pPr marL="0" indent="0" algn="just">
              <a:buNone/>
            </a:pPr>
            <a:r>
              <a:rPr lang="en-US" sz="900" b="1" dirty="0">
                <a:solidFill>
                  <a:srgbClr val="2563A8"/>
                </a:solidFill>
                <a:latin typeface="Arial" panose="020B0604020202020204" pitchFamily="34" charset="0"/>
                <a:ea typeface="Calibri" pitchFamily="34" charset="-122"/>
                <a:cs typeface="Arial" panose="020B0604020202020204" pitchFamily="34" charset="0"/>
              </a:rPr>
              <a:t>Music as a Holistic Lifestyle Tool
</a:t>
            </a:r>
            <a:r>
              <a:rPr lang="en-US" sz="780" dirty="0">
                <a:solidFill>
                  <a:srgbClr val="2D3748"/>
                </a:solidFill>
                <a:latin typeface="Arial" panose="020B0604020202020204" pitchFamily="34" charset="0"/>
                <a:ea typeface="Calibri" pitchFamily="34" charset="-122"/>
                <a:cs typeface="Arial" panose="020B0604020202020204" pitchFamily="34" charset="0"/>
              </a:rPr>
              <a:t>Music also contributes to all the areas of development, making it a highly inclusive and evidence-based lifestyle intervention during the early years. It builds physical coordination, emotional management, social skills and cognitive functions (Ruokonen et al., 2021; Dumont et al., 2017; Burke, 2018).</a:t>
            </a:r>
            <a:endParaRPr lang="en-US" sz="900" dirty="0">
              <a:latin typeface="Arial" panose="020B0604020202020204" pitchFamily="34" charset="0"/>
              <a:cs typeface="Arial" panose="020B0604020202020204" pitchFamily="34" charset="0"/>
            </a:endParaRPr>
          </a:p>
        </p:txBody>
      </p:sp>
      <p:sp>
        <p:nvSpPr>
          <p:cNvPr id="36" name="Shape 33"/>
          <p:cNvSpPr/>
          <p:nvPr/>
        </p:nvSpPr>
        <p:spPr>
          <a:xfrm>
            <a:off x="4416552" y="5486400"/>
            <a:ext cx="3931920" cy="475488"/>
          </a:xfrm>
          <a:prstGeom prst="roundRect">
            <a:avLst>
              <a:gd name="adj" fmla="val 13462"/>
            </a:avLst>
          </a:prstGeom>
          <a:solidFill>
            <a:srgbClr val="1A3558"/>
          </a:solidFill>
          <a:ln w="12700">
            <a:solidFill>
              <a:srgbClr val="1A3558"/>
            </a:solidFill>
            <a:prstDash val="solid"/>
          </a:ln>
        </p:spPr>
        <p:txBody>
          <a:bodyPr/>
          <a:lstStyle/>
          <a:p>
            <a:endParaRPr lang="en-US">
              <a:latin typeface="Arial" panose="020B0604020202020204" pitchFamily="34" charset="0"/>
              <a:cs typeface="Arial" panose="020B0604020202020204" pitchFamily="34" charset="0"/>
            </a:endParaRPr>
          </a:p>
        </p:txBody>
      </p:sp>
      <p:sp>
        <p:nvSpPr>
          <p:cNvPr id="37" name="Text 34"/>
          <p:cNvSpPr/>
          <p:nvPr/>
        </p:nvSpPr>
        <p:spPr>
          <a:xfrm>
            <a:off x="4462272" y="5513832"/>
            <a:ext cx="3840480" cy="402336"/>
          </a:xfrm>
          <a:prstGeom prst="rect">
            <a:avLst/>
          </a:prstGeom>
          <a:noFill/>
          <a:ln/>
        </p:spPr>
        <p:txBody>
          <a:bodyPr wrap="square" rtlCol="0" anchor="ctr"/>
          <a:lstStyle/>
          <a:p>
            <a:pPr marL="0" indent="0" algn="ctr">
              <a:buNone/>
            </a:pPr>
            <a:r>
              <a:rPr lang="en-US" sz="850" b="1" i="1" dirty="0">
                <a:solidFill>
                  <a:srgbClr val="FFFFFF"/>
                </a:solidFill>
                <a:latin typeface="Arial" panose="020B0604020202020204" pitchFamily="34" charset="0"/>
                <a:ea typeface="Cambria" pitchFamily="34" charset="-122"/>
                <a:cs typeface="Arial" panose="020B0604020202020204" pitchFamily="34" charset="0"/>
              </a:rPr>
              <a:t>"Practitioners are key agents in creating nurturing, equitable and stimulating environments."</a:t>
            </a:r>
            <a:endParaRPr lang="en-US" sz="850" dirty="0">
              <a:latin typeface="Arial" panose="020B0604020202020204" pitchFamily="34" charset="0"/>
              <a:cs typeface="Arial" panose="020B0604020202020204" pitchFamily="34" charset="0"/>
            </a:endParaRPr>
          </a:p>
        </p:txBody>
      </p:sp>
      <p:sp>
        <p:nvSpPr>
          <p:cNvPr id="38" name="Shape 35"/>
          <p:cNvSpPr/>
          <p:nvPr/>
        </p:nvSpPr>
        <p:spPr>
          <a:xfrm>
            <a:off x="4416552" y="6016752"/>
            <a:ext cx="3931920" cy="438912"/>
          </a:xfrm>
          <a:prstGeom prst="roundRect">
            <a:avLst>
              <a:gd name="adj" fmla="val 14583"/>
            </a:avLst>
          </a:prstGeom>
          <a:solidFill>
            <a:srgbClr val="E8F6F3"/>
          </a:solidFill>
          <a:ln w="11430">
            <a:solidFill>
              <a:srgbClr val="0D7377"/>
            </a:solidFill>
            <a:prstDash val="solid"/>
          </a:ln>
        </p:spPr>
        <p:txBody>
          <a:bodyPr/>
          <a:lstStyle/>
          <a:p>
            <a:endParaRPr lang="en-US">
              <a:latin typeface="Arial" panose="020B0604020202020204" pitchFamily="34" charset="0"/>
              <a:cs typeface="Arial" panose="020B0604020202020204" pitchFamily="34" charset="0"/>
            </a:endParaRPr>
          </a:p>
        </p:txBody>
      </p:sp>
      <p:sp>
        <p:nvSpPr>
          <p:cNvPr id="39" name="Text 36"/>
          <p:cNvSpPr/>
          <p:nvPr/>
        </p:nvSpPr>
        <p:spPr>
          <a:xfrm>
            <a:off x="4462272" y="6044184"/>
            <a:ext cx="3840480" cy="384048"/>
          </a:xfrm>
          <a:prstGeom prst="rect">
            <a:avLst/>
          </a:prstGeom>
          <a:noFill/>
          <a:ln/>
        </p:spPr>
        <p:txBody>
          <a:bodyPr wrap="square" rtlCol="0" anchor="ctr"/>
          <a:lstStyle/>
          <a:p>
            <a:pPr marL="0" indent="0">
              <a:buNone/>
            </a:pPr>
            <a:r>
              <a:rPr lang="en-US" sz="850" b="1" dirty="0">
                <a:solidFill>
                  <a:srgbClr val="0D7377"/>
                </a:solidFill>
                <a:latin typeface="Arial" panose="020B0604020202020204" pitchFamily="34" charset="0"/>
                <a:ea typeface="Calibri" pitchFamily="34" charset="-122"/>
                <a:cs typeface="Arial" panose="020B0604020202020204" pitchFamily="34" charset="0"/>
              </a:rPr>
              <a:t>Interagency Working:  </a:t>
            </a:r>
            <a:r>
              <a:rPr lang="en-US" sz="780" dirty="0">
                <a:solidFill>
                  <a:srgbClr val="2D3748"/>
                </a:solidFill>
                <a:latin typeface="Arial" panose="020B0604020202020204" pitchFamily="34" charset="0"/>
                <a:ea typeface="Calibri" pitchFamily="34" charset="-122"/>
                <a:cs typeface="Arial" panose="020B0604020202020204" pitchFamily="34" charset="0"/>
              </a:rPr>
              <a:t>Collaboration with health visitors, speech and language therapists and social workers ensures a joined-up, whole-child approach (DfE, 2024).</a:t>
            </a:r>
            <a:endParaRPr lang="en-US" sz="850" dirty="0">
              <a:latin typeface="Arial" panose="020B0604020202020204" pitchFamily="34" charset="0"/>
              <a:cs typeface="Arial" panose="020B0604020202020204" pitchFamily="34" charset="0"/>
            </a:endParaRPr>
          </a:p>
        </p:txBody>
      </p:sp>
      <p:sp>
        <p:nvSpPr>
          <p:cNvPr id="40" name="Shape 37"/>
          <p:cNvSpPr/>
          <p:nvPr/>
        </p:nvSpPr>
        <p:spPr>
          <a:xfrm>
            <a:off x="8622792" y="542264"/>
            <a:ext cx="3401568" cy="6071616"/>
          </a:xfrm>
          <a:prstGeom prst="roundRect">
            <a:avLst>
              <a:gd name="adj" fmla="val 2688"/>
            </a:avLst>
          </a:prstGeom>
          <a:solidFill>
            <a:srgbClr val="F0FBF5"/>
          </a:solidFill>
          <a:ln w="17780">
            <a:solidFill>
              <a:srgbClr val="0E9F7E"/>
            </a:solidFill>
            <a:prstDash val="solid"/>
          </a:ln>
          <a:effectLst>
            <a:outerShdw blurRad="50800" dist="25400" dir="2700000" algn="bl" rotWithShape="0">
              <a:srgbClr val="000000">
                <a:alpha val="9000"/>
              </a:srgbClr>
            </a:outerShdw>
          </a:effectLst>
        </p:spPr>
        <p:txBody>
          <a:bodyPr/>
          <a:lstStyle/>
          <a:p>
            <a:endParaRPr lang="en-US">
              <a:latin typeface="Arial" panose="020B0604020202020204" pitchFamily="34" charset="0"/>
              <a:cs typeface="Arial" panose="020B0604020202020204" pitchFamily="34" charset="0"/>
            </a:endParaRPr>
          </a:p>
        </p:txBody>
      </p:sp>
      <p:sp>
        <p:nvSpPr>
          <p:cNvPr id="41" name="Shape 38"/>
          <p:cNvSpPr/>
          <p:nvPr/>
        </p:nvSpPr>
        <p:spPr>
          <a:xfrm>
            <a:off x="8622792" y="548640"/>
            <a:ext cx="3401568" cy="310896"/>
          </a:xfrm>
          <a:prstGeom prst="roundRect">
            <a:avLst>
              <a:gd name="adj" fmla="val 23529"/>
            </a:avLst>
          </a:prstGeom>
          <a:solidFill>
            <a:srgbClr val="0E9F7E"/>
          </a:solidFill>
          <a:ln w="12700">
            <a:solidFill>
              <a:srgbClr val="0E9F7E"/>
            </a:solidFill>
            <a:prstDash val="solid"/>
          </a:ln>
        </p:spPr>
        <p:txBody>
          <a:bodyPr/>
          <a:lstStyle/>
          <a:p>
            <a:endParaRPr lang="en-US">
              <a:latin typeface="Arial" panose="020B0604020202020204" pitchFamily="34" charset="0"/>
              <a:cs typeface="Arial" panose="020B0604020202020204" pitchFamily="34" charset="0"/>
            </a:endParaRPr>
          </a:p>
        </p:txBody>
      </p:sp>
      <p:sp>
        <p:nvSpPr>
          <p:cNvPr id="42" name="Text 39"/>
          <p:cNvSpPr/>
          <p:nvPr/>
        </p:nvSpPr>
        <p:spPr>
          <a:xfrm>
            <a:off x="8677656" y="576072"/>
            <a:ext cx="3291840" cy="256032"/>
          </a:xfrm>
          <a:prstGeom prst="rect">
            <a:avLst/>
          </a:prstGeom>
          <a:noFill/>
          <a:ln/>
        </p:spPr>
        <p:txBody>
          <a:bodyPr wrap="square" rtlCol="0" anchor="ctr"/>
          <a:lstStyle/>
          <a:p>
            <a:pPr marL="0" indent="0" algn="ctr">
              <a:buNone/>
            </a:pPr>
            <a:r>
              <a:rPr lang="en-US" sz="1050" b="1" dirty="0">
                <a:solidFill>
                  <a:srgbClr val="FFFFFF"/>
                </a:solidFill>
                <a:latin typeface="Arial" panose="020B0604020202020204" pitchFamily="34" charset="0"/>
                <a:ea typeface="Cambria" pitchFamily="34" charset="-122"/>
                <a:cs typeface="Arial" panose="020B0604020202020204" pitchFamily="34" charset="0"/>
              </a:rPr>
              <a:t>SECTION 6: Conclusion and Implications</a:t>
            </a:r>
            <a:endParaRPr lang="en-US" sz="1050" dirty="0">
              <a:latin typeface="Arial" panose="020B0604020202020204" pitchFamily="34" charset="0"/>
              <a:cs typeface="Arial" panose="020B0604020202020204" pitchFamily="34" charset="0"/>
            </a:endParaRPr>
          </a:p>
        </p:txBody>
      </p:sp>
      <p:sp>
        <p:nvSpPr>
          <p:cNvPr id="43" name="Text 40"/>
          <p:cNvSpPr/>
          <p:nvPr/>
        </p:nvSpPr>
        <p:spPr>
          <a:xfrm>
            <a:off x="8759952" y="932688"/>
            <a:ext cx="3127248" cy="914400"/>
          </a:xfrm>
          <a:prstGeom prst="rect">
            <a:avLst/>
          </a:prstGeom>
          <a:noFill/>
          <a:ln/>
        </p:spPr>
        <p:txBody>
          <a:bodyPr wrap="square" rtlCol="0" anchor="ctr"/>
          <a:lstStyle/>
          <a:p>
            <a:pPr marL="0" indent="0" algn="just">
              <a:buNone/>
            </a:pPr>
            <a:r>
              <a:rPr lang="en-US" sz="950" b="1" dirty="0">
                <a:solidFill>
                  <a:srgbClr val="0E9F7E"/>
                </a:solidFill>
                <a:latin typeface="Arial" panose="020B0604020202020204" pitchFamily="34" charset="0"/>
                <a:ea typeface="Calibri" pitchFamily="34" charset="-122"/>
                <a:cs typeface="Arial" panose="020B0604020202020204" pitchFamily="34" charset="0"/>
              </a:rPr>
              <a:t>Summary
</a:t>
            </a:r>
            <a:r>
              <a:rPr lang="en-US" sz="780" dirty="0">
                <a:solidFill>
                  <a:srgbClr val="2D3748"/>
                </a:solidFill>
                <a:latin typeface="Arial" panose="020B0604020202020204" pitchFamily="34" charset="0"/>
                <a:ea typeface="Calibri" pitchFamily="34" charset="-122"/>
                <a:cs typeface="Arial" panose="020B0604020202020204" pitchFamily="34" charset="0"/>
              </a:rPr>
              <a:t>A holistic, rights-based and evidence-informed approach to health, wellbeing and lifestyles is fundamental for positive early childhood outcomes. This interdependence of physical, cognitive, emotional and social realms requires practitioners to be responsive to individual and structural disparities by addressing the entire child in various ecological conditions (Bronfenbrenner and Morris, 2007; WHO, 1948).</a:t>
            </a:r>
            <a:endParaRPr lang="en-US" sz="950" dirty="0">
              <a:latin typeface="Arial" panose="020B0604020202020204" pitchFamily="34" charset="0"/>
              <a:cs typeface="Arial" panose="020B0604020202020204" pitchFamily="34" charset="0"/>
            </a:endParaRPr>
          </a:p>
        </p:txBody>
      </p:sp>
      <p:sp>
        <p:nvSpPr>
          <p:cNvPr id="44" name="Text 41"/>
          <p:cNvSpPr/>
          <p:nvPr/>
        </p:nvSpPr>
        <p:spPr>
          <a:xfrm>
            <a:off x="8759952" y="1901952"/>
            <a:ext cx="3127248" cy="219456"/>
          </a:xfrm>
          <a:prstGeom prst="rect">
            <a:avLst/>
          </a:prstGeom>
          <a:noFill/>
          <a:ln/>
        </p:spPr>
        <p:txBody>
          <a:bodyPr wrap="square" rtlCol="0" anchor="ctr"/>
          <a:lstStyle/>
          <a:p>
            <a:pPr marL="0" indent="0">
              <a:buNone/>
            </a:pPr>
            <a:r>
              <a:rPr lang="en-US" sz="950" b="1" dirty="0">
                <a:solidFill>
                  <a:srgbClr val="1A3558"/>
                </a:solidFill>
                <a:latin typeface="Arial" panose="020B0604020202020204" pitchFamily="34" charset="0"/>
                <a:ea typeface="Cambria" pitchFamily="34" charset="-122"/>
                <a:cs typeface="Arial" panose="020B0604020202020204" pitchFamily="34" charset="0"/>
              </a:rPr>
              <a:t>Key Implications for Practice:</a:t>
            </a:r>
            <a:endParaRPr lang="en-US" sz="950" dirty="0">
              <a:latin typeface="Arial" panose="020B0604020202020204" pitchFamily="34" charset="0"/>
              <a:cs typeface="Arial" panose="020B0604020202020204" pitchFamily="34" charset="0"/>
            </a:endParaRPr>
          </a:p>
        </p:txBody>
      </p:sp>
      <p:sp>
        <p:nvSpPr>
          <p:cNvPr id="45" name="Text 42"/>
          <p:cNvSpPr/>
          <p:nvPr/>
        </p:nvSpPr>
        <p:spPr>
          <a:xfrm>
            <a:off x="8759952" y="2139696"/>
            <a:ext cx="3127248" cy="1389888"/>
          </a:xfrm>
          <a:prstGeom prst="rect">
            <a:avLst/>
          </a:prstGeom>
          <a:noFill/>
          <a:ln/>
        </p:spPr>
        <p:txBody>
          <a:bodyPr wrap="square" rtlCol="0" anchor="ctr"/>
          <a:lstStyle/>
          <a:p>
            <a:pPr marL="342900" indent="-342900">
              <a:buSzPct val="100000"/>
              <a:buChar char="•"/>
            </a:pPr>
            <a:r>
              <a:rPr lang="en-US" sz="780" dirty="0">
                <a:solidFill>
                  <a:srgbClr val="2D3748"/>
                </a:solidFill>
                <a:latin typeface="Arial" panose="020B0604020202020204" pitchFamily="34" charset="0"/>
                <a:ea typeface="Calibri" pitchFamily="34" charset="-122"/>
                <a:cs typeface="Arial" panose="020B0604020202020204" pitchFamily="34" charset="0"/>
              </a:rPr>
              <a:t>Prioritise nurturing, equitable and stimulating environments for all children</a:t>
            </a:r>
            <a:endParaRPr lang="en-US" sz="780" dirty="0">
              <a:latin typeface="Arial" panose="020B0604020202020204" pitchFamily="34" charset="0"/>
              <a:cs typeface="Arial" panose="020B0604020202020204" pitchFamily="34" charset="0"/>
            </a:endParaRPr>
          </a:p>
          <a:p>
            <a:pPr marL="342900" indent="-342900">
              <a:buSzPct val="100000"/>
              <a:buChar char="•"/>
            </a:pPr>
            <a:r>
              <a:rPr lang="en-US" sz="780" dirty="0">
                <a:solidFill>
                  <a:srgbClr val="2D3748"/>
                </a:solidFill>
                <a:latin typeface="Arial" panose="020B0604020202020204" pitchFamily="34" charset="0"/>
                <a:ea typeface="Calibri" pitchFamily="34" charset="-122"/>
                <a:cs typeface="Arial" panose="020B0604020202020204" pitchFamily="34" charset="0"/>
              </a:rPr>
              <a:t>Practitioners must break down barriers through reflective, inclusive and evidence-based practice</a:t>
            </a:r>
            <a:endParaRPr lang="en-US" sz="780" dirty="0">
              <a:latin typeface="Arial" panose="020B0604020202020204" pitchFamily="34" charset="0"/>
              <a:cs typeface="Arial" panose="020B0604020202020204" pitchFamily="34" charset="0"/>
            </a:endParaRPr>
          </a:p>
          <a:p>
            <a:pPr marL="342900" indent="-342900">
              <a:buSzPct val="100000"/>
              <a:buChar char="•"/>
            </a:pPr>
            <a:r>
              <a:rPr lang="en-US" sz="780" dirty="0">
                <a:solidFill>
                  <a:srgbClr val="2D3748"/>
                </a:solidFill>
                <a:latin typeface="Arial" panose="020B0604020202020204" pitchFamily="34" charset="0"/>
                <a:ea typeface="Calibri" pitchFamily="34" charset="-122"/>
                <a:cs typeface="Arial" panose="020B0604020202020204" pitchFamily="34" charset="0"/>
              </a:rPr>
              <a:t>Long-term benefits include improved school readiness, resilience and lifelong health equity (Trehub, 2003).</a:t>
            </a:r>
          </a:p>
          <a:p>
            <a:pPr marL="342900" indent="-342900">
              <a:buSzPct val="100000"/>
              <a:buChar char="•"/>
            </a:pPr>
            <a:r>
              <a:rPr lang="en-US" sz="780" dirty="0">
                <a:solidFill>
                  <a:srgbClr val="2D3748"/>
                </a:solidFill>
                <a:latin typeface="Arial" panose="020B0604020202020204" pitchFamily="34" charset="0"/>
                <a:ea typeface="Calibri" pitchFamily="34" charset="-122"/>
                <a:cs typeface="Arial" panose="020B0604020202020204" pitchFamily="34" charset="0"/>
              </a:rPr>
              <a:t>Early investment in child health and wellbeing yields the greatest societal returns (Heckman, 2006)</a:t>
            </a:r>
            <a:endParaRPr lang="en-US" sz="780" dirty="0">
              <a:latin typeface="Arial" panose="020B0604020202020204" pitchFamily="34" charset="0"/>
              <a:cs typeface="Arial" panose="020B0604020202020204" pitchFamily="34" charset="0"/>
            </a:endParaRPr>
          </a:p>
          <a:p>
            <a:pPr marL="342900" indent="-342900">
              <a:buSzPct val="100000"/>
              <a:buChar char="•"/>
            </a:pPr>
            <a:r>
              <a:rPr lang="en-US" sz="780" dirty="0">
                <a:solidFill>
                  <a:srgbClr val="2D3748"/>
                </a:solidFill>
                <a:latin typeface="Arial" panose="020B0604020202020204" pitchFamily="34" charset="0"/>
                <a:ea typeface="Calibri" pitchFamily="34" charset="-122"/>
                <a:cs typeface="Arial" panose="020B0604020202020204" pitchFamily="34" charset="0"/>
              </a:rPr>
              <a:t>Holistic provision requires collaboration across families, settings and professional agencies</a:t>
            </a:r>
            <a:endParaRPr lang="en-US" sz="780" dirty="0">
              <a:latin typeface="Arial" panose="020B0604020202020204" pitchFamily="34" charset="0"/>
              <a:cs typeface="Arial" panose="020B0604020202020204" pitchFamily="34" charset="0"/>
            </a:endParaRPr>
          </a:p>
        </p:txBody>
      </p:sp>
      <p:sp>
        <p:nvSpPr>
          <p:cNvPr id="46" name="Shape 43"/>
          <p:cNvSpPr/>
          <p:nvPr/>
        </p:nvSpPr>
        <p:spPr>
          <a:xfrm>
            <a:off x="8741664" y="3566160"/>
            <a:ext cx="3163824" cy="475488"/>
          </a:xfrm>
          <a:prstGeom prst="roundRect">
            <a:avLst>
              <a:gd name="adj" fmla="val 13462"/>
            </a:avLst>
          </a:prstGeom>
          <a:solidFill>
            <a:srgbClr val="0E9F7E"/>
          </a:solidFill>
          <a:ln w="12700">
            <a:solidFill>
              <a:srgbClr val="0E9F7E"/>
            </a:solidFill>
            <a:prstDash val="solid"/>
          </a:ln>
        </p:spPr>
        <p:txBody>
          <a:bodyPr/>
          <a:lstStyle/>
          <a:p>
            <a:endParaRPr lang="en-US">
              <a:latin typeface="Arial" panose="020B0604020202020204" pitchFamily="34" charset="0"/>
              <a:cs typeface="Arial" panose="020B0604020202020204" pitchFamily="34" charset="0"/>
            </a:endParaRPr>
          </a:p>
        </p:txBody>
      </p:sp>
      <p:sp>
        <p:nvSpPr>
          <p:cNvPr id="47" name="Text 44"/>
          <p:cNvSpPr/>
          <p:nvPr/>
        </p:nvSpPr>
        <p:spPr>
          <a:xfrm>
            <a:off x="8787384" y="3593592"/>
            <a:ext cx="3072384" cy="402336"/>
          </a:xfrm>
          <a:prstGeom prst="rect">
            <a:avLst/>
          </a:prstGeom>
          <a:noFill/>
          <a:ln/>
        </p:spPr>
        <p:txBody>
          <a:bodyPr wrap="square" rtlCol="0" anchor="ctr"/>
          <a:lstStyle/>
          <a:p>
            <a:pPr marL="0" indent="0" algn="ctr">
              <a:buNone/>
            </a:pPr>
            <a:r>
              <a:rPr lang="en-US" sz="850" b="1" i="1" dirty="0">
                <a:solidFill>
                  <a:srgbClr val="FFFFFF"/>
                </a:solidFill>
                <a:latin typeface="Arial" panose="020B0604020202020204" pitchFamily="34" charset="0"/>
                <a:ea typeface="Cambria" pitchFamily="34" charset="-122"/>
                <a:cs typeface="Arial" panose="020B0604020202020204" pitchFamily="34" charset="0"/>
              </a:rPr>
              <a:t>"Investing in early years is investing in a healthier, more equitable future."</a:t>
            </a:r>
            <a:endParaRPr lang="en-US" sz="850" dirty="0">
              <a:latin typeface="Arial" panose="020B0604020202020204" pitchFamily="34" charset="0"/>
              <a:cs typeface="Arial" panose="020B0604020202020204" pitchFamily="34" charset="0"/>
            </a:endParaRPr>
          </a:p>
        </p:txBody>
      </p:sp>
      <p:sp>
        <p:nvSpPr>
          <p:cNvPr id="48" name="Text 45"/>
          <p:cNvSpPr/>
          <p:nvPr/>
        </p:nvSpPr>
        <p:spPr>
          <a:xfrm>
            <a:off x="8759952" y="4114800"/>
            <a:ext cx="3127248" cy="219456"/>
          </a:xfrm>
          <a:prstGeom prst="rect">
            <a:avLst/>
          </a:prstGeom>
          <a:noFill/>
          <a:ln/>
        </p:spPr>
        <p:txBody>
          <a:bodyPr wrap="square" rtlCol="0" anchor="ctr"/>
          <a:lstStyle/>
          <a:p>
            <a:pPr marL="0" indent="0">
              <a:buNone/>
            </a:pPr>
            <a:r>
              <a:rPr lang="en-US" sz="950" b="1" dirty="0">
                <a:solidFill>
                  <a:srgbClr val="1A3558"/>
                </a:solidFill>
                <a:latin typeface="Arial" panose="020B0604020202020204" pitchFamily="34" charset="0"/>
                <a:ea typeface="Cambria" pitchFamily="34" charset="-122"/>
                <a:cs typeface="Arial" panose="020B0604020202020204" pitchFamily="34" charset="0"/>
              </a:rPr>
              <a:t>What Practitioners Can Do Today:</a:t>
            </a:r>
            <a:endParaRPr lang="en-US" sz="950" dirty="0">
              <a:latin typeface="Arial" panose="020B0604020202020204" pitchFamily="34" charset="0"/>
              <a:cs typeface="Arial" panose="020B0604020202020204" pitchFamily="34" charset="0"/>
            </a:endParaRPr>
          </a:p>
        </p:txBody>
      </p:sp>
      <p:sp>
        <p:nvSpPr>
          <p:cNvPr id="49" name="Text 46"/>
          <p:cNvSpPr/>
          <p:nvPr/>
        </p:nvSpPr>
        <p:spPr>
          <a:xfrm>
            <a:off x="8759952" y="4352544"/>
            <a:ext cx="3127248" cy="1133856"/>
          </a:xfrm>
          <a:prstGeom prst="rect">
            <a:avLst/>
          </a:prstGeom>
          <a:noFill/>
          <a:ln/>
        </p:spPr>
        <p:txBody>
          <a:bodyPr wrap="square" rtlCol="0" anchor="ctr"/>
          <a:lstStyle/>
          <a:p>
            <a:pPr marL="342900" indent="-342900">
              <a:buSzPct val="100000"/>
              <a:buChar char="•"/>
            </a:pPr>
            <a:r>
              <a:rPr lang="en-US" sz="780" dirty="0">
                <a:solidFill>
                  <a:srgbClr val="2D3748"/>
                </a:solidFill>
                <a:latin typeface="Arial" panose="020B0604020202020204" pitchFamily="34" charset="0"/>
                <a:ea typeface="Calibri" pitchFamily="34" charset="-122"/>
                <a:cs typeface="Arial" panose="020B0604020202020204" pitchFamily="34" charset="0"/>
              </a:rPr>
              <a:t>Use daily singing, rhymes and movement to support all seven EYFS areas</a:t>
            </a:r>
            <a:endParaRPr lang="en-US" sz="780" dirty="0">
              <a:latin typeface="Arial" panose="020B0604020202020204" pitchFamily="34" charset="0"/>
              <a:cs typeface="Arial" panose="020B0604020202020204" pitchFamily="34" charset="0"/>
            </a:endParaRPr>
          </a:p>
          <a:p>
            <a:pPr marL="342900" indent="-342900">
              <a:buSzPct val="100000"/>
              <a:buChar char="•"/>
            </a:pPr>
            <a:r>
              <a:rPr lang="en-US" sz="780" dirty="0">
                <a:solidFill>
                  <a:srgbClr val="2D3748"/>
                </a:solidFill>
                <a:latin typeface="Arial" panose="020B0604020202020204" pitchFamily="34" charset="0"/>
                <a:ea typeface="Calibri" pitchFamily="34" charset="-122"/>
                <a:cs typeface="Arial" panose="020B0604020202020204" pitchFamily="34" charset="0"/>
              </a:rPr>
              <a:t>Share observations with families to build consistent home-setting bridges</a:t>
            </a:r>
            <a:endParaRPr lang="en-US" sz="780" dirty="0">
              <a:latin typeface="Arial" panose="020B0604020202020204" pitchFamily="34" charset="0"/>
              <a:cs typeface="Arial" panose="020B0604020202020204" pitchFamily="34" charset="0"/>
            </a:endParaRPr>
          </a:p>
          <a:p>
            <a:pPr marL="342900" indent="-342900">
              <a:buSzPct val="100000"/>
              <a:buChar char="•"/>
            </a:pPr>
            <a:r>
              <a:rPr lang="en-US" sz="780" dirty="0">
                <a:solidFill>
                  <a:srgbClr val="2D3748"/>
                </a:solidFill>
                <a:latin typeface="Arial" panose="020B0604020202020204" pitchFamily="34" charset="0"/>
                <a:ea typeface="Calibri" pitchFamily="34" charset="-122"/>
                <a:cs typeface="Arial" panose="020B0604020202020204" pitchFamily="34" charset="0"/>
              </a:rPr>
              <a:t>Seek CPD opportunities in inclusive and holistic practice </a:t>
            </a:r>
            <a:r>
              <a:rPr lang="en-US" sz="800" dirty="0">
                <a:solidFill>
                  <a:srgbClr val="2D3748"/>
                </a:solidFill>
                <a:latin typeface="Arial" panose="020B0604020202020204" pitchFamily="34" charset="0"/>
                <a:ea typeface="Calibri" pitchFamily="34" charset="-122"/>
                <a:cs typeface="Arial" panose="020B0604020202020204" pitchFamily="34" charset="0"/>
              </a:rPr>
              <a:t>approaches (Gold, Wigram and Elefant, 2006).</a:t>
            </a:r>
            <a:endParaRPr lang="en-US" sz="780" dirty="0">
              <a:latin typeface="Arial" panose="020B0604020202020204" pitchFamily="34" charset="0"/>
              <a:cs typeface="Arial" panose="020B0604020202020204" pitchFamily="34" charset="0"/>
            </a:endParaRPr>
          </a:p>
          <a:p>
            <a:pPr marL="342900" indent="-342900">
              <a:buSzPct val="100000"/>
              <a:buChar char="•"/>
            </a:pPr>
            <a:r>
              <a:rPr lang="en-US" sz="780" dirty="0">
                <a:solidFill>
                  <a:srgbClr val="2D3748"/>
                </a:solidFill>
                <a:latin typeface="Arial" panose="020B0604020202020204" pitchFamily="34" charset="0"/>
                <a:ea typeface="Calibri" pitchFamily="34" charset="-122"/>
                <a:cs typeface="Arial" panose="020B0604020202020204" pitchFamily="34" charset="0"/>
              </a:rPr>
              <a:t>Identify and act on signs of ACEs or emotional distress early</a:t>
            </a:r>
            <a:endParaRPr lang="en-US" sz="780" dirty="0">
              <a:latin typeface="Arial" panose="020B0604020202020204" pitchFamily="34" charset="0"/>
              <a:cs typeface="Arial" panose="020B0604020202020204" pitchFamily="34" charset="0"/>
            </a:endParaRPr>
          </a:p>
        </p:txBody>
      </p:sp>
      <p:sp>
        <p:nvSpPr>
          <p:cNvPr id="50" name="Shape 47"/>
          <p:cNvSpPr/>
          <p:nvPr/>
        </p:nvSpPr>
        <p:spPr>
          <a:xfrm>
            <a:off x="8741664" y="5541264"/>
            <a:ext cx="3163824" cy="914400"/>
          </a:xfrm>
          <a:prstGeom prst="roundRect">
            <a:avLst>
              <a:gd name="adj" fmla="val 7000"/>
            </a:avLst>
          </a:prstGeom>
          <a:solidFill>
            <a:srgbClr val="1A3558"/>
          </a:solidFill>
          <a:ln w="12700">
            <a:solidFill>
              <a:srgbClr val="1A3558"/>
            </a:solidFill>
            <a:prstDash val="solid"/>
          </a:ln>
        </p:spPr>
        <p:txBody>
          <a:bodyPr/>
          <a:lstStyle/>
          <a:p>
            <a:endParaRPr lang="en-US">
              <a:latin typeface="Arial" panose="020B0604020202020204" pitchFamily="34" charset="0"/>
              <a:cs typeface="Arial" panose="020B0604020202020204" pitchFamily="34" charset="0"/>
            </a:endParaRPr>
          </a:p>
        </p:txBody>
      </p:sp>
      <p:sp>
        <p:nvSpPr>
          <p:cNvPr id="51" name="Text 48"/>
          <p:cNvSpPr/>
          <p:nvPr/>
        </p:nvSpPr>
        <p:spPr>
          <a:xfrm>
            <a:off x="8787384" y="5577840"/>
            <a:ext cx="3072384" cy="841248"/>
          </a:xfrm>
          <a:prstGeom prst="rect">
            <a:avLst/>
          </a:prstGeom>
          <a:noFill/>
          <a:ln/>
        </p:spPr>
        <p:txBody>
          <a:bodyPr wrap="square" rtlCol="0" anchor="ctr"/>
          <a:lstStyle/>
          <a:p>
            <a:pPr marL="0" indent="0" algn="ctr">
              <a:buNone/>
            </a:pPr>
            <a:r>
              <a:rPr lang="en-US" sz="900" b="1" dirty="0">
                <a:solidFill>
                  <a:srgbClr val="FFD700"/>
                </a:solidFill>
                <a:latin typeface="Arial" panose="020B0604020202020204" pitchFamily="34" charset="0"/>
                <a:ea typeface="Calibri" pitchFamily="34" charset="-122"/>
                <a:cs typeface="Arial" panose="020B0604020202020204" pitchFamily="34" charset="0"/>
              </a:rPr>
              <a:t>Key Takeaways
</a:t>
            </a:r>
            <a:r>
              <a:rPr lang="en-US" sz="780" dirty="0">
                <a:solidFill>
                  <a:srgbClr val="FFFFFF"/>
                </a:solidFill>
                <a:latin typeface="Arial" panose="020B0604020202020204" pitchFamily="34" charset="0"/>
                <a:ea typeface="Calibri" pitchFamily="34" charset="-122"/>
                <a:cs typeface="Arial" panose="020B0604020202020204" pitchFamily="34" charset="0"/>
              </a:rPr>
              <a:t>Healthy Bodies   Curious Minds   Strong Hearts   Connected Communities</a:t>
            </a:r>
            <a:endParaRPr lang="en-US" sz="900" dirty="0">
              <a:latin typeface="Arial" panose="020B0604020202020204" pitchFamily="34" charset="0"/>
              <a:cs typeface="Arial" panose="020B0604020202020204" pitchFamily="34" charset="0"/>
            </a:endParaRPr>
          </a:p>
          <a:p>
            <a:pPr marL="0" indent="0" algn="ctr">
              <a:buNone/>
            </a:pPr>
            <a:endParaRPr lang="en-US" sz="900" dirty="0">
              <a:latin typeface="Arial" panose="020B0604020202020204" pitchFamily="34" charset="0"/>
              <a:cs typeface="Arial" panose="020B0604020202020204" pitchFamily="34" charset="0"/>
            </a:endParaRPr>
          </a:p>
          <a:p>
            <a:pPr marL="0" indent="0" algn="ctr">
              <a:buNone/>
            </a:pPr>
            <a:r>
              <a:rPr lang="en-US" sz="780" dirty="0">
                <a:solidFill>
                  <a:srgbClr val="FFFFFF"/>
                </a:solidFill>
                <a:latin typeface="Arial" panose="020B0604020202020204" pitchFamily="34" charset="0"/>
                <a:ea typeface="Calibri" pitchFamily="34" charset="-122"/>
                <a:cs typeface="Arial" panose="020B0604020202020204" pitchFamily="34" charset="0"/>
              </a:rPr>
              <a:t>When we nurture the whole child, we build a healthier, happier and more equitable world.</a:t>
            </a:r>
            <a:endParaRPr lang="en-US" sz="900" dirty="0">
              <a:latin typeface="Arial" panose="020B0604020202020204" pitchFamily="34" charset="0"/>
              <a:cs typeface="Arial" panose="020B0604020202020204" pitchFamily="34" charset="0"/>
            </a:endParaRPr>
          </a:p>
        </p:txBody>
      </p:sp>
      <p:sp>
        <p:nvSpPr>
          <p:cNvPr id="52" name="Shape 49"/>
          <p:cNvSpPr/>
          <p:nvPr/>
        </p:nvSpPr>
        <p:spPr>
          <a:xfrm>
            <a:off x="0" y="6748272"/>
            <a:ext cx="12161520" cy="109728"/>
          </a:xfrm>
          <a:prstGeom prst="rect">
            <a:avLst/>
          </a:prstGeom>
          <a:solidFill>
            <a:srgbClr val="1A3558"/>
          </a:solidFill>
          <a:ln w="12700">
            <a:solidFill>
              <a:srgbClr val="1A3558"/>
            </a:solidFill>
            <a:prstDash val="solid"/>
          </a:ln>
        </p:spPr>
        <p:txBody>
          <a:bodyPr/>
          <a:lstStyle/>
          <a:p>
            <a:endParaRPr lang="en-US">
              <a:latin typeface="Arial" panose="020B0604020202020204" pitchFamily="34" charset="0"/>
              <a:cs typeface="Arial" panose="020B0604020202020204" pitchFamily="34" charset="0"/>
            </a:endParaRPr>
          </a:p>
        </p:txBody>
      </p:sp>
      <p:pic>
        <p:nvPicPr>
          <p:cNvPr id="57" name="Picture 56">
            <a:extLst>
              <a:ext uri="{FF2B5EF4-FFF2-40B4-BE49-F238E27FC236}">
                <a16:creationId xmlns:a16="http://schemas.microsoft.com/office/drawing/2014/main" id="{F0B4D635-C676-2110-8D64-C2F1EB1EF13D}"/>
              </a:ext>
            </a:extLst>
          </p:cNvPr>
          <p:cNvPicPr>
            <a:picLocks noChangeAspect="1"/>
          </p:cNvPicPr>
          <p:nvPr/>
        </p:nvPicPr>
        <p:blipFill>
          <a:blip r:embed="rId3"/>
          <a:stretch>
            <a:fillRect/>
          </a:stretch>
        </p:blipFill>
        <p:spPr>
          <a:xfrm>
            <a:off x="361662" y="901338"/>
            <a:ext cx="3583500" cy="215275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7F9FA"/>
        </a:solidFill>
        <a:effectLst/>
      </p:bgPr>
    </p:bg>
    <p:spTree>
      <p:nvGrpSpPr>
        <p:cNvPr id="1" name=""/>
        <p:cNvGrpSpPr/>
        <p:nvPr/>
      </p:nvGrpSpPr>
      <p:grpSpPr>
        <a:xfrm>
          <a:off x="0" y="0"/>
          <a:ext cx="0" cy="0"/>
          <a:chOff x="0" y="0"/>
          <a:chExt cx="0" cy="0"/>
        </a:xfrm>
      </p:grpSpPr>
      <p:sp>
        <p:nvSpPr>
          <p:cNvPr id="2" name="Shape 0"/>
          <p:cNvSpPr/>
          <p:nvPr/>
        </p:nvSpPr>
        <p:spPr>
          <a:xfrm>
            <a:off x="-19655" y="-47086"/>
            <a:ext cx="12285227" cy="731520"/>
          </a:xfrm>
          <a:prstGeom prst="rect">
            <a:avLst/>
          </a:prstGeom>
          <a:solidFill>
            <a:srgbClr val="1A3558"/>
          </a:solidFill>
          <a:ln w="12700">
            <a:solidFill>
              <a:srgbClr val="1A3558"/>
            </a:solidFill>
            <a:prstDash val="solid"/>
          </a:ln>
        </p:spPr>
        <p:txBody>
          <a:bodyPr/>
          <a:lstStyle/>
          <a:p>
            <a:endParaRPr lang="en-US">
              <a:latin typeface="Arial" panose="020B0604020202020204" pitchFamily="34" charset="0"/>
              <a:cs typeface="Arial" panose="020B0604020202020204" pitchFamily="34" charset="0"/>
            </a:endParaRPr>
          </a:p>
        </p:txBody>
      </p:sp>
      <p:sp>
        <p:nvSpPr>
          <p:cNvPr id="3" name="Text 1"/>
          <p:cNvSpPr/>
          <p:nvPr/>
        </p:nvSpPr>
        <p:spPr>
          <a:xfrm>
            <a:off x="164592" y="54864"/>
            <a:ext cx="11832336" cy="402336"/>
          </a:xfrm>
          <a:prstGeom prst="rect">
            <a:avLst/>
          </a:prstGeom>
          <a:noFill/>
          <a:ln/>
        </p:spPr>
        <p:txBody>
          <a:bodyPr wrap="square" rtlCol="0" anchor="ctr"/>
          <a:lstStyle/>
          <a:p>
            <a:pPr marL="0" indent="0" algn="ctr">
              <a:buNone/>
            </a:pPr>
            <a:r>
              <a:rPr lang="en-US" sz="2200" b="1" dirty="0">
                <a:solidFill>
                  <a:srgbClr val="FFFFFF"/>
                </a:solidFill>
                <a:latin typeface="Arial" panose="020B0604020202020204" pitchFamily="34" charset="0"/>
                <a:ea typeface="Cambria" pitchFamily="34" charset="-122"/>
                <a:cs typeface="Arial" panose="020B0604020202020204" pitchFamily="34" charset="0"/>
              </a:rPr>
              <a:t>References</a:t>
            </a:r>
            <a:endParaRPr lang="en-US" sz="2200" dirty="0">
              <a:latin typeface="Arial" panose="020B0604020202020204" pitchFamily="34" charset="0"/>
              <a:cs typeface="Arial" panose="020B0604020202020204" pitchFamily="34" charset="0"/>
            </a:endParaRPr>
          </a:p>
        </p:txBody>
      </p:sp>
      <p:sp>
        <p:nvSpPr>
          <p:cNvPr id="5" name="Shape 3"/>
          <p:cNvSpPr/>
          <p:nvPr/>
        </p:nvSpPr>
        <p:spPr>
          <a:xfrm>
            <a:off x="164592" y="841248"/>
            <a:ext cx="11832336" cy="5797296"/>
          </a:xfrm>
          <a:prstGeom prst="roundRect">
            <a:avLst>
              <a:gd name="adj" fmla="val 1577"/>
            </a:avLst>
          </a:prstGeom>
          <a:solidFill>
            <a:srgbClr val="FFFFFF"/>
          </a:solidFill>
          <a:ln w="10160">
            <a:solidFill>
              <a:srgbClr val="ECECEC"/>
            </a:solidFill>
            <a:prstDash val="solid"/>
          </a:ln>
          <a:effectLst>
            <a:outerShdw blurRad="50800" dist="25400" dir="2700000" algn="bl" rotWithShape="0">
              <a:srgbClr val="000000">
                <a:alpha val="9000"/>
              </a:srgbClr>
            </a:outerShdw>
          </a:effectLst>
        </p:spPr>
        <p:txBody>
          <a:bodyPr/>
          <a:lstStyle/>
          <a:p>
            <a:endParaRPr lang="en-US" dirty="0">
              <a:latin typeface="Arial" panose="020B0604020202020204" pitchFamily="34" charset="0"/>
              <a:cs typeface="Arial" panose="020B0604020202020204" pitchFamily="34" charset="0"/>
            </a:endParaRPr>
          </a:p>
        </p:txBody>
      </p:sp>
      <p:sp>
        <p:nvSpPr>
          <p:cNvPr id="6" name="Text 4"/>
          <p:cNvSpPr/>
          <p:nvPr/>
        </p:nvSpPr>
        <p:spPr>
          <a:xfrm>
            <a:off x="292608" y="859536"/>
            <a:ext cx="5669280" cy="5669280"/>
          </a:xfrm>
          <a:prstGeom prst="rect">
            <a:avLst/>
          </a:prstGeom>
          <a:noFill/>
          <a:ln/>
        </p:spPr>
        <p:txBody>
          <a:bodyPr wrap="square" rtlCol="0" anchor="ctr"/>
          <a:lstStyle/>
          <a:p>
            <a:pPr marL="228600" indent="-228600" algn="just">
              <a:spcAft>
                <a:spcPts val="400"/>
              </a:spcAft>
              <a:buFont typeface="+mj-lt"/>
              <a:buAutoNum type="arabicPeriod"/>
            </a:pPr>
            <a:r>
              <a:rPr lang="en-GB" sz="1000" noProof="1">
                <a:solidFill>
                  <a:srgbClr val="2D3748"/>
                </a:solidFill>
                <a:latin typeface="Arial" panose="020B0604020202020204" pitchFamily="34" charset="0"/>
                <a:ea typeface="Calibri" pitchFamily="34" charset="-122"/>
                <a:cs typeface="Arial" panose="020B0604020202020204" pitchFamily="34" charset="0"/>
              </a:rPr>
              <a:t>Atkinson, R. (2026). Investigating the impact of music for children with Batten disease. British Journal of Music Therapy, 40(1), pp.22-29.</a:t>
            </a:r>
          </a:p>
          <a:p>
            <a:pPr marL="228600" indent="-228600" algn="just">
              <a:spcAft>
                <a:spcPts val="400"/>
              </a:spcAft>
              <a:buFont typeface="+mj-lt"/>
              <a:buAutoNum type="arabicPeriod"/>
            </a:pPr>
            <a:r>
              <a:rPr lang="en-GB" sz="1000" noProof="1">
                <a:solidFill>
                  <a:srgbClr val="2D3748"/>
                </a:solidFill>
                <a:latin typeface="Arial" panose="020B0604020202020204" pitchFamily="34" charset="0"/>
                <a:ea typeface="Calibri" pitchFamily="34" charset="-122"/>
                <a:cs typeface="Arial" panose="020B0604020202020204" pitchFamily="34" charset="0"/>
              </a:rPr>
              <a:t>Bowlby, J. (1969). Attachment and loss v. 3 (Vol. 1).</a:t>
            </a:r>
          </a:p>
          <a:p>
            <a:pPr marL="228600" indent="-228600" algn="just">
              <a:spcAft>
                <a:spcPts val="400"/>
              </a:spcAft>
              <a:buFont typeface="+mj-lt"/>
              <a:buAutoNum type="arabicPeriod"/>
            </a:pPr>
            <a:r>
              <a:rPr lang="en-GB" sz="1000" noProof="1">
                <a:solidFill>
                  <a:srgbClr val="2D3748"/>
                </a:solidFill>
                <a:latin typeface="Arial" panose="020B0604020202020204" pitchFamily="34" charset="0"/>
                <a:ea typeface="Calibri" pitchFamily="34" charset="-122"/>
                <a:cs typeface="Arial" panose="020B0604020202020204" pitchFamily="34" charset="0"/>
              </a:rPr>
              <a:t>Bronfenbrenner, U. and Morris, P.A. (2007). The bioecological model of human development. Handbook of child psychology, 1.</a:t>
            </a:r>
          </a:p>
          <a:p>
            <a:pPr marL="228600" indent="-228600" algn="just">
              <a:spcAft>
                <a:spcPts val="400"/>
              </a:spcAft>
              <a:buFont typeface="+mj-lt"/>
              <a:buAutoNum type="arabicPeriod"/>
            </a:pPr>
            <a:r>
              <a:rPr lang="en-GB" sz="1000" noProof="1">
                <a:solidFill>
                  <a:srgbClr val="2D3748"/>
                </a:solidFill>
                <a:latin typeface="Arial" panose="020B0604020202020204" pitchFamily="34" charset="0"/>
                <a:ea typeface="Calibri" pitchFamily="34" charset="-122"/>
                <a:cs typeface="Arial" panose="020B0604020202020204" pitchFamily="34" charset="0"/>
              </a:rPr>
              <a:t>Burke, N. (2018). Musical development matters in the early years. Brit Assoc Early Child Educ.</a:t>
            </a:r>
          </a:p>
          <a:p>
            <a:pPr marL="228600" indent="-228600" algn="just">
              <a:spcAft>
                <a:spcPts val="400"/>
              </a:spcAft>
              <a:buFont typeface="+mj-lt"/>
              <a:buAutoNum type="arabicPeriod"/>
            </a:pPr>
            <a:r>
              <a:rPr lang="en-GB" sz="1000" noProof="1">
                <a:solidFill>
                  <a:srgbClr val="2D3748"/>
                </a:solidFill>
                <a:latin typeface="Arial" panose="020B0604020202020204" pitchFamily="34" charset="0"/>
                <a:ea typeface="Calibri" pitchFamily="34" charset="-122"/>
                <a:cs typeface="Arial" panose="020B0604020202020204" pitchFamily="34" charset="0"/>
              </a:rPr>
              <a:t>Corbeil, M., Trehub, S.E. and Peretz, I. (2016). Singing delays the onset of infant distress. Infancy, 21(3), pp.373-391.</a:t>
            </a:r>
          </a:p>
          <a:p>
            <a:pPr marL="228600" indent="-228600" algn="just">
              <a:spcAft>
                <a:spcPts val="400"/>
              </a:spcAft>
              <a:buFont typeface="+mj-lt"/>
              <a:buAutoNum type="arabicPeriod"/>
            </a:pPr>
            <a:r>
              <a:rPr lang="en-GB" sz="1000" noProof="1">
                <a:solidFill>
                  <a:srgbClr val="2D3748"/>
                </a:solidFill>
                <a:latin typeface="Arial" panose="020B0604020202020204" pitchFamily="34" charset="0"/>
                <a:ea typeface="Calibri" pitchFamily="34" charset="-122"/>
                <a:cs typeface="Arial" panose="020B0604020202020204" pitchFamily="34" charset="0"/>
              </a:rPr>
              <a:t>Department for Education (DfE) (2015). Special Educational Needs and Disability Code of Practice: 0 to 25 Years. [online] GOV.UK. Available at: </a:t>
            </a:r>
            <a:r>
              <a:rPr lang="en-GB" sz="1000" noProof="1">
                <a:solidFill>
                  <a:srgbClr val="2D3748"/>
                </a:solidFill>
                <a:latin typeface="Arial" panose="020B0604020202020204" pitchFamily="34" charset="0"/>
                <a:ea typeface="Calibri" pitchFamily="34" charset="-122"/>
                <a:cs typeface="Arial" panose="020B0604020202020204" pitchFamily="34" charset="0"/>
                <a:hlinkClick r:id="rId3"/>
              </a:rPr>
              <a:t>https://assets.publishing.service.gov.uk/media/5a7dcb85ed915d2ac884d995/SEND_Code_of_Practice_January_2015.pdf</a:t>
            </a:r>
            <a:r>
              <a:rPr lang="en-GB" sz="1000" noProof="1">
                <a:solidFill>
                  <a:srgbClr val="2D3748"/>
                </a:solidFill>
                <a:latin typeface="Arial" panose="020B0604020202020204" pitchFamily="34" charset="0"/>
                <a:ea typeface="Calibri" pitchFamily="34" charset="-122"/>
                <a:cs typeface="Arial" panose="020B0604020202020204" pitchFamily="34" charset="0"/>
              </a:rPr>
              <a:t>. </a:t>
            </a:r>
          </a:p>
          <a:p>
            <a:pPr marL="228600" indent="-228600" algn="just">
              <a:spcAft>
                <a:spcPts val="400"/>
              </a:spcAft>
              <a:buFont typeface="+mj-lt"/>
              <a:buAutoNum type="arabicPeriod"/>
            </a:pPr>
            <a:r>
              <a:rPr lang="en-GB" sz="1000" noProof="1">
                <a:solidFill>
                  <a:srgbClr val="2D3748"/>
                </a:solidFill>
                <a:latin typeface="Arial" panose="020B0604020202020204" pitchFamily="34" charset="0"/>
                <a:ea typeface="Calibri" pitchFamily="34" charset="-122"/>
                <a:cs typeface="Arial" panose="020B0604020202020204" pitchFamily="34" charset="0"/>
              </a:rPr>
              <a:t>Department for Education (DfE) (2024). Early Years Foundation Stage Statutory Framework (EYFS). [online] GOV.UK. Available at: </a:t>
            </a:r>
            <a:r>
              <a:rPr lang="en-GB" sz="1000" noProof="1">
                <a:solidFill>
                  <a:srgbClr val="2D3748"/>
                </a:solidFill>
                <a:latin typeface="Arial" panose="020B0604020202020204" pitchFamily="34" charset="0"/>
                <a:ea typeface="Calibri" pitchFamily="34" charset="-122"/>
                <a:cs typeface="Arial" panose="020B0604020202020204" pitchFamily="34" charset="0"/>
                <a:hlinkClick r:id="rId4"/>
              </a:rPr>
              <a:t>https://www.gov.uk/government/publications/early-years-foundation-stage-framework--2</a:t>
            </a:r>
            <a:r>
              <a:rPr lang="en-GB" sz="1000" noProof="1">
                <a:solidFill>
                  <a:srgbClr val="2D3748"/>
                </a:solidFill>
                <a:latin typeface="Arial" panose="020B0604020202020204" pitchFamily="34" charset="0"/>
                <a:ea typeface="Calibri" pitchFamily="34" charset="-122"/>
                <a:cs typeface="Arial" panose="020B0604020202020204" pitchFamily="34" charset="0"/>
              </a:rPr>
              <a:t>. </a:t>
            </a:r>
          </a:p>
          <a:p>
            <a:pPr marL="228600" indent="-228600" algn="just">
              <a:spcAft>
                <a:spcPts val="400"/>
              </a:spcAft>
              <a:buFont typeface="+mj-lt"/>
              <a:buAutoNum type="arabicPeriod"/>
            </a:pPr>
            <a:r>
              <a:rPr lang="en-GB" sz="1000" noProof="1">
                <a:solidFill>
                  <a:srgbClr val="2D3748"/>
                </a:solidFill>
                <a:latin typeface="Arial" panose="020B0604020202020204" pitchFamily="34" charset="0"/>
                <a:ea typeface="Calibri" pitchFamily="34" charset="-122"/>
                <a:cs typeface="Arial" panose="020B0604020202020204" pitchFamily="34" charset="0"/>
              </a:rPr>
              <a:t>Dumont, E., Syurina, E.V., Feron, F.J. and van Hooren, S. (2017). Music interventions and child development: A critical review and further directions. Frontiers in psychology, 8, p.1694.</a:t>
            </a:r>
          </a:p>
          <a:p>
            <a:pPr marL="228600" indent="-228600" algn="just">
              <a:spcAft>
                <a:spcPts val="400"/>
              </a:spcAft>
              <a:buFont typeface="+mj-lt"/>
              <a:buAutoNum type="arabicPeriod"/>
            </a:pPr>
            <a:r>
              <a:rPr lang="en-GB" sz="1000" noProof="1">
                <a:solidFill>
                  <a:srgbClr val="2D3748"/>
                </a:solidFill>
                <a:latin typeface="Arial" panose="020B0604020202020204" pitchFamily="34" charset="0"/>
                <a:ea typeface="Calibri" pitchFamily="34" charset="-122"/>
                <a:cs typeface="Arial" panose="020B0604020202020204" pitchFamily="34" charset="0"/>
              </a:rPr>
              <a:t>Geretsegger, M., Elefant, C., Mössler, K.A. and Gold, C. (2014). Music therapy for people with autism spectrum disorder, Cochrane Database of Systematic Reviews, (6).</a:t>
            </a:r>
          </a:p>
          <a:p>
            <a:pPr marL="228600" indent="-228600" algn="just">
              <a:spcAft>
                <a:spcPts val="400"/>
              </a:spcAft>
              <a:buFont typeface="+mj-lt"/>
              <a:buAutoNum type="arabicPeriod"/>
            </a:pPr>
            <a:r>
              <a:rPr lang="en-GB" sz="1000" noProof="1">
                <a:solidFill>
                  <a:srgbClr val="2D3748"/>
                </a:solidFill>
                <a:latin typeface="Arial" panose="020B0604020202020204" pitchFamily="34" charset="0"/>
                <a:ea typeface="Calibri" pitchFamily="34" charset="-122"/>
                <a:cs typeface="Arial" panose="020B0604020202020204" pitchFamily="34" charset="0"/>
              </a:rPr>
              <a:t>Gerhardt, S. (2014). Why love matters: How affection shapes a baby's brain. Routledge.</a:t>
            </a:r>
          </a:p>
          <a:p>
            <a:pPr marL="228600" indent="-228600" algn="just">
              <a:spcAft>
                <a:spcPts val="400"/>
              </a:spcAft>
              <a:buFont typeface="+mj-lt"/>
              <a:buAutoNum type="arabicPeriod"/>
            </a:pPr>
            <a:r>
              <a:rPr lang="en-GB" sz="1000" noProof="1">
                <a:solidFill>
                  <a:srgbClr val="2D3748"/>
                </a:solidFill>
                <a:latin typeface="Arial" panose="020B0604020202020204" pitchFamily="34" charset="0"/>
                <a:ea typeface="Calibri" pitchFamily="34" charset="-122"/>
                <a:cs typeface="Arial" panose="020B0604020202020204" pitchFamily="34" charset="0"/>
              </a:rPr>
              <a:t>Gold, C., Wigram, T. and Elefant, C. (2006). Music therapy for autistic spectrum disorder—Cochrane Database of Systematic Reviews (2).</a:t>
            </a:r>
          </a:p>
          <a:p>
            <a:pPr marL="228600" indent="-228600" algn="just">
              <a:spcAft>
                <a:spcPts val="400"/>
              </a:spcAft>
              <a:buFont typeface="+mj-lt"/>
              <a:buAutoNum type="arabicPeriod"/>
            </a:pPr>
            <a:r>
              <a:rPr lang="en-GB" sz="1000" noProof="1">
                <a:solidFill>
                  <a:srgbClr val="2D3748"/>
                </a:solidFill>
                <a:latin typeface="Arial" panose="020B0604020202020204" pitchFamily="34" charset="0"/>
                <a:ea typeface="Calibri" pitchFamily="34" charset="-122"/>
                <a:cs typeface="Arial" panose="020B0604020202020204" pitchFamily="34" charset="0"/>
              </a:rPr>
              <a:t>Heckman, J.J. (2006). Skill formation and the economics of investing in disadvantaged children. Science, 312(5782), pp.1900-1902.</a:t>
            </a:r>
          </a:p>
          <a:p>
            <a:pPr marL="228600" indent="-228600" algn="just">
              <a:spcAft>
                <a:spcPts val="400"/>
              </a:spcAft>
              <a:buFont typeface="+mj-lt"/>
              <a:buAutoNum type="arabicPeriod"/>
            </a:pPr>
            <a:r>
              <a:rPr lang="en-GB" sz="1000" noProof="1">
                <a:solidFill>
                  <a:srgbClr val="2D3748"/>
                </a:solidFill>
                <a:latin typeface="Arial" panose="020B0604020202020204" pitchFamily="34" charset="0"/>
                <a:ea typeface="Calibri" pitchFamily="34" charset="-122"/>
                <a:cs typeface="Arial" panose="020B0604020202020204" pitchFamily="34" charset="0"/>
              </a:rPr>
              <a:t>Hughes, K., Bellis, M.A., Hardcastle, K.A., Sethi, D., Butchart, A., Mikton, C., Jones, L. and Dunne, M.P. (2017). The effect of multiple adverse childhood experiences on health: a systematic review and meta-analysis. The Lancet public health, 2(8), pp.e356-e366.</a:t>
            </a:r>
          </a:p>
        </p:txBody>
      </p:sp>
      <p:sp>
        <p:nvSpPr>
          <p:cNvPr id="7" name="Text 5"/>
          <p:cNvSpPr/>
          <p:nvPr/>
        </p:nvSpPr>
        <p:spPr>
          <a:xfrm>
            <a:off x="6254496" y="932688"/>
            <a:ext cx="5669280" cy="5596128"/>
          </a:xfrm>
          <a:prstGeom prst="rect">
            <a:avLst/>
          </a:prstGeom>
          <a:noFill/>
          <a:ln/>
        </p:spPr>
        <p:txBody>
          <a:bodyPr wrap="square" rtlCol="0" anchor="ctr"/>
          <a:lstStyle/>
          <a:p>
            <a:pPr marL="228600" indent="-228600">
              <a:spcAft>
                <a:spcPts val="400"/>
              </a:spcAft>
              <a:buFont typeface="+mj-lt"/>
              <a:buAutoNum type="arabicPeriod" startAt="14"/>
            </a:pPr>
            <a:r>
              <a:rPr lang="en-GB" sz="1000" noProof="1">
                <a:solidFill>
                  <a:srgbClr val="2D3748"/>
                </a:solidFill>
                <a:latin typeface="Arial" panose="020B0604020202020204" pitchFamily="34" charset="0"/>
                <a:ea typeface="Calibri" pitchFamily="34" charset="-122"/>
                <a:cs typeface="Arial" panose="020B0604020202020204" pitchFamily="34" charset="0"/>
              </a:rPr>
              <a:t>Likhar, A., Baghel, P., Patil, M. and Patil, M.S. (2022). Early childhood development and social determinants. Cureus, 14(9).</a:t>
            </a:r>
            <a:endParaRPr lang="en-GB" sz="1000" noProof="1">
              <a:latin typeface="Arial" panose="020B0604020202020204" pitchFamily="34" charset="0"/>
              <a:cs typeface="Arial" panose="020B0604020202020204" pitchFamily="34" charset="0"/>
            </a:endParaRPr>
          </a:p>
          <a:p>
            <a:pPr marL="228600" indent="-228600">
              <a:spcAft>
                <a:spcPts val="400"/>
              </a:spcAft>
              <a:buFont typeface="+mj-lt"/>
              <a:buAutoNum type="arabicPeriod" startAt="14"/>
            </a:pPr>
            <a:r>
              <a:rPr lang="en-GB" sz="1000" noProof="1">
                <a:solidFill>
                  <a:srgbClr val="2D3748"/>
                </a:solidFill>
                <a:latin typeface="Arial" panose="020B0604020202020204" pitchFamily="34" charset="0"/>
                <a:ea typeface="Calibri" pitchFamily="34" charset="-122"/>
                <a:cs typeface="Arial" panose="020B0604020202020204" pitchFamily="34" charset="0"/>
              </a:rPr>
              <a:t>Marmot, M. (2020). Health equity in England: the Marmot review 10 years on. Bmj, 368.</a:t>
            </a:r>
            <a:endParaRPr lang="en-GB" sz="1000" noProof="1">
              <a:latin typeface="Arial" panose="020B0604020202020204" pitchFamily="34" charset="0"/>
              <a:cs typeface="Arial" panose="020B0604020202020204" pitchFamily="34" charset="0"/>
            </a:endParaRPr>
          </a:p>
          <a:p>
            <a:pPr marL="228600" indent="-228600">
              <a:spcAft>
                <a:spcPts val="400"/>
              </a:spcAft>
              <a:buFont typeface="+mj-lt"/>
              <a:buAutoNum type="arabicPeriod" startAt="14"/>
            </a:pPr>
            <a:r>
              <a:rPr lang="en-GB" sz="1000" noProof="1">
                <a:solidFill>
                  <a:srgbClr val="2D3748"/>
                </a:solidFill>
                <a:latin typeface="Arial" panose="020B0604020202020204" pitchFamily="34" charset="0"/>
                <a:ea typeface="Calibri" pitchFamily="34" charset="-122"/>
                <a:cs typeface="Arial" panose="020B0604020202020204" pitchFamily="34" charset="0"/>
              </a:rPr>
              <a:t>National Health Service (NHS) (2017). National Study of Health and Wellbeing: Children and Young People - NHS Digital. [online] NHS Digital. Available at: </a:t>
            </a:r>
            <a:r>
              <a:rPr lang="en-GB" sz="1000" noProof="1">
                <a:solidFill>
                  <a:srgbClr val="2D3748"/>
                </a:solidFill>
                <a:latin typeface="Arial" panose="020B0604020202020204" pitchFamily="34" charset="0"/>
                <a:ea typeface="Calibri" pitchFamily="34" charset="-122"/>
                <a:cs typeface="Arial" panose="020B0604020202020204" pitchFamily="34" charset="0"/>
                <a:hlinkClick r:id="rId5"/>
              </a:rPr>
              <a:t>https://digital.nhs.uk/data-and-information/areas-of-interest/public-health/national-study-of-health-and-wellbeing-children-and-young-people</a:t>
            </a:r>
            <a:r>
              <a:rPr lang="en-GB" sz="1000" noProof="1">
                <a:solidFill>
                  <a:srgbClr val="2D3748"/>
                </a:solidFill>
                <a:latin typeface="Arial" panose="020B0604020202020204" pitchFamily="34" charset="0"/>
                <a:ea typeface="Calibri" pitchFamily="34" charset="-122"/>
                <a:cs typeface="Arial" panose="020B0604020202020204" pitchFamily="34" charset="0"/>
              </a:rPr>
              <a:t>. </a:t>
            </a:r>
            <a:endParaRPr lang="en-GB" sz="1000" noProof="1">
              <a:latin typeface="Arial" panose="020B0604020202020204" pitchFamily="34" charset="0"/>
              <a:cs typeface="Arial" panose="020B0604020202020204" pitchFamily="34" charset="0"/>
            </a:endParaRPr>
          </a:p>
          <a:p>
            <a:pPr marL="228600" indent="-228600">
              <a:spcAft>
                <a:spcPts val="400"/>
              </a:spcAft>
              <a:buFont typeface="+mj-lt"/>
              <a:buAutoNum type="arabicPeriod" startAt="14"/>
            </a:pPr>
            <a:r>
              <a:rPr lang="en-GB" sz="1000" noProof="1">
                <a:solidFill>
                  <a:srgbClr val="2D3748"/>
                </a:solidFill>
                <a:latin typeface="Arial" panose="020B0604020202020204" pitchFamily="34" charset="0"/>
                <a:ea typeface="Calibri" pitchFamily="34" charset="-122"/>
                <a:cs typeface="Arial" panose="020B0604020202020204" pitchFamily="34" charset="0"/>
              </a:rPr>
              <a:t>National Institute for Health and Care Excellence (NICE) (2012). Overview | Social and emotional wellbeing: early years | Guidance | NICE. [online] Nice.org.uk. Available at: </a:t>
            </a:r>
            <a:r>
              <a:rPr lang="en-GB" sz="1000" noProof="1">
                <a:solidFill>
                  <a:srgbClr val="2D3748"/>
                </a:solidFill>
                <a:latin typeface="Arial" panose="020B0604020202020204" pitchFamily="34" charset="0"/>
                <a:ea typeface="Calibri" pitchFamily="34" charset="-122"/>
                <a:cs typeface="Arial" panose="020B0604020202020204" pitchFamily="34" charset="0"/>
                <a:hlinkClick r:id="rId6"/>
              </a:rPr>
              <a:t>http://nice.org.uk/guidance/ph40</a:t>
            </a:r>
            <a:r>
              <a:rPr lang="en-GB" sz="1000" noProof="1">
                <a:solidFill>
                  <a:srgbClr val="2D3748"/>
                </a:solidFill>
                <a:latin typeface="Arial" panose="020B0604020202020204" pitchFamily="34" charset="0"/>
                <a:ea typeface="Calibri" pitchFamily="34" charset="-122"/>
                <a:cs typeface="Arial" panose="020B0604020202020204" pitchFamily="34" charset="0"/>
              </a:rPr>
              <a:t> [Accessed 12 Jun. 2026].</a:t>
            </a:r>
            <a:endParaRPr lang="en-GB" sz="1000" noProof="1">
              <a:latin typeface="Arial" panose="020B0604020202020204" pitchFamily="34" charset="0"/>
              <a:cs typeface="Arial" panose="020B0604020202020204" pitchFamily="34" charset="0"/>
            </a:endParaRPr>
          </a:p>
          <a:p>
            <a:pPr marL="228600" indent="-228600">
              <a:spcAft>
                <a:spcPts val="400"/>
              </a:spcAft>
              <a:buFont typeface="+mj-lt"/>
              <a:buAutoNum type="arabicPeriod" startAt="14"/>
            </a:pPr>
            <a:r>
              <a:rPr lang="en-GB" sz="1000" noProof="1">
                <a:solidFill>
                  <a:srgbClr val="2D3748"/>
                </a:solidFill>
                <a:latin typeface="Arial" panose="020B0604020202020204" pitchFamily="34" charset="0"/>
                <a:ea typeface="Calibri" pitchFamily="34" charset="-122"/>
                <a:cs typeface="Arial" panose="020B0604020202020204" pitchFamily="34" charset="0"/>
              </a:rPr>
              <a:t>Ruokonen, I., Tervaniemi, M. and Reunamo, J. (2021). The significance of music in early childhood education and care of toddlers in Finland: An extensive observational study. Music education research, 23(5), pp.634-646.</a:t>
            </a:r>
            <a:endParaRPr lang="en-GB" sz="1000" noProof="1">
              <a:latin typeface="Arial" panose="020B0604020202020204" pitchFamily="34" charset="0"/>
              <a:cs typeface="Arial" panose="020B0604020202020204" pitchFamily="34" charset="0"/>
            </a:endParaRPr>
          </a:p>
          <a:p>
            <a:pPr marL="228600" indent="-228600">
              <a:spcAft>
                <a:spcPts val="400"/>
              </a:spcAft>
              <a:buFont typeface="+mj-lt"/>
              <a:buAutoNum type="arabicPeriod" startAt="14"/>
            </a:pPr>
            <a:r>
              <a:rPr lang="en-GB" sz="1000" noProof="1">
                <a:solidFill>
                  <a:srgbClr val="2D3748"/>
                </a:solidFill>
                <a:latin typeface="Arial" panose="020B0604020202020204" pitchFamily="34" charset="0"/>
                <a:ea typeface="Calibri" pitchFamily="34" charset="-122"/>
                <a:cs typeface="Arial" panose="020B0604020202020204" pitchFamily="34" charset="0"/>
              </a:rPr>
              <a:t>Shonkoff, J.P., Phillips, D.A. and National Research Council (2000). Communicating and learning. In From neurons to neighbourhoods: The science of early childhood development. National Academies Press (US).</a:t>
            </a:r>
            <a:endParaRPr lang="en-GB" sz="1000" noProof="1">
              <a:latin typeface="Arial" panose="020B0604020202020204" pitchFamily="34" charset="0"/>
              <a:cs typeface="Arial" panose="020B0604020202020204" pitchFamily="34" charset="0"/>
            </a:endParaRPr>
          </a:p>
          <a:p>
            <a:pPr marL="228600" indent="-228600">
              <a:spcAft>
                <a:spcPts val="400"/>
              </a:spcAft>
              <a:buFont typeface="+mj-lt"/>
              <a:buAutoNum type="arabicPeriod" startAt="14"/>
            </a:pPr>
            <a:r>
              <a:rPr lang="en-GB" sz="1000" noProof="1">
                <a:solidFill>
                  <a:srgbClr val="2D3748"/>
                </a:solidFill>
                <a:latin typeface="Arial" panose="020B0604020202020204" pitchFamily="34" charset="0"/>
                <a:ea typeface="Calibri" pitchFamily="34" charset="-122"/>
                <a:cs typeface="Arial" panose="020B0604020202020204" pitchFamily="34" charset="0"/>
              </a:rPr>
              <a:t>Statham, J. and Chase, E. (2010). Childhood Well-being: A brief overview. Loughborough: Childhood Wellbeing Research Centre, pp.1-18.</a:t>
            </a:r>
            <a:endParaRPr lang="en-GB" sz="1000" noProof="1">
              <a:latin typeface="Arial" panose="020B0604020202020204" pitchFamily="34" charset="0"/>
              <a:cs typeface="Arial" panose="020B0604020202020204" pitchFamily="34" charset="0"/>
            </a:endParaRPr>
          </a:p>
          <a:p>
            <a:pPr marL="228600" indent="-228600">
              <a:spcAft>
                <a:spcPts val="400"/>
              </a:spcAft>
              <a:buFont typeface="+mj-lt"/>
              <a:buAutoNum type="arabicPeriod" startAt="14"/>
            </a:pPr>
            <a:r>
              <a:rPr lang="en-GB" sz="1000" noProof="1">
                <a:solidFill>
                  <a:srgbClr val="2D3748"/>
                </a:solidFill>
                <a:latin typeface="Arial" panose="020B0604020202020204" pitchFamily="34" charset="0"/>
                <a:ea typeface="Calibri" pitchFamily="34" charset="-122"/>
                <a:cs typeface="Arial" panose="020B0604020202020204" pitchFamily="34" charset="0"/>
              </a:rPr>
              <a:t>Sylva, K., Melhuish, E., Sammons, P., Siraj-Blatchford, I., Taggart, B., Smees, R. and Morahan, M. (2004). The effective provision of pre-school education (EPPE) project. Children, 29(30), p.31.</a:t>
            </a:r>
          </a:p>
          <a:p>
            <a:pPr marL="228600" indent="-228600">
              <a:spcAft>
                <a:spcPts val="400"/>
              </a:spcAft>
              <a:buFont typeface="+mj-lt"/>
              <a:buAutoNum type="arabicPeriod" startAt="14"/>
            </a:pPr>
            <a:r>
              <a:rPr lang="en-GB" sz="1000" noProof="1">
                <a:solidFill>
                  <a:srgbClr val="2D3748"/>
                </a:solidFill>
                <a:latin typeface="Arial" panose="020B0604020202020204" pitchFamily="34" charset="0"/>
                <a:ea typeface="Calibri" pitchFamily="34" charset="-122"/>
                <a:cs typeface="Arial" panose="020B0604020202020204" pitchFamily="34" charset="0"/>
              </a:rPr>
              <a:t>Trehub, S.E. (2003). The developmental origins of musicality. Nature Neuroscience, 6(7), pp.669-673.</a:t>
            </a:r>
            <a:endParaRPr lang="en-GB" sz="1000" noProof="1">
              <a:latin typeface="Arial" panose="020B0604020202020204" pitchFamily="34" charset="0"/>
              <a:cs typeface="Arial" panose="020B0604020202020204" pitchFamily="34" charset="0"/>
            </a:endParaRPr>
          </a:p>
          <a:p>
            <a:pPr marL="228600" indent="-228600">
              <a:spcAft>
                <a:spcPts val="400"/>
              </a:spcAft>
              <a:buFont typeface="+mj-lt"/>
              <a:buAutoNum type="arabicPeriod" startAt="14"/>
            </a:pPr>
            <a:r>
              <a:rPr lang="en-GB" sz="1000" noProof="1">
                <a:solidFill>
                  <a:srgbClr val="2D3748"/>
                </a:solidFill>
                <a:latin typeface="Arial" panose="020B0604020202020204" pitchFamily="34" charset="0"/>
                <a:ea typeface="Calibri" pitchFamily="34" charset="-122"/>
                <a:cs typeface="Arial" panose="020B0604020202020204" pitchFamily="34" charset="0"/>
              </a:rPr>
              <a:t>UNCRC (1989). Convention on the Rights of the Child: digitallibrary.un.org. [online] Available at: </a:t>
            </a:r>
            <a:r>
              <a:rPr lang="en-GB" sz="1000" noProof="1">
                <a:solidFill>
                  <a:srgbClr val="2D3748"/>
                </a:solidFill>
                <a:latin typeface="Arial" panose="020B0604020202020204" pitchFamily="34" charset="0"/>
                <a:ea typeface="Calibri" pitchFamily="34" charset="-122"/>
                <a:cs typeface="Arial" panose="020B0604020202020204" pitchFamily="34" charset="0"/>
                <a:hlinkClick r:id="rId7"/>
              </a:rPr>
              <a:t>https://digitallibrary.un.org/record/80135?ln=en</a:t>
            </a:r>
            <a:r>
              <a:rPr lang="en-GB" sz="1000" noProof="1">
                <a:solidFill>
                  <a:srgbClr val="2D3748"/>
                </a:solidFill>
                <a:latin typeface="Arial" panose="020B0604020202020204" pitchFamily="34" charset="0"/>
                <a:ea typeface="Calibri" pitchFamily="34" charset="-122"/>
                <a:cs typeface="Arial" panose="020B0604020202020204" pitchFamily="34" charset="0"/>
              </a:rPr>
              <a:t>. </a:t>
            </a:r>
          </a:p>
          <a:p>
            <a:pPr marL="228600" indent="-228600">
              <a:spcAft>
                <a:spcPts val="400"/>
              </a:spcAft>
              <a:buFont typeface="+mj-lt"/>
              <a:buAutoNum type="arabicPeriod" startAt="14"/>
            </a:pPr>
            <a:r>
              <a:rPr lang="en-US" sz="1000" noProof="1">
                <a:latin typeface="Arial" panose="020B0604020202020204" pitchFamily="34" charset="0"/>
                <a:cs typeface="Arial" panose="020B0604020202020204" pitchFamily="34" charset="0"/>
              </a:rPr>
              <a:t>Vygotsky, L.S., (1978). Mind in society: The development of higher psychological processes (Vol. 86). Harvard university press.</a:t>
            </a:r>
            <a:endParaRPr lang="en-GB" sz="1000" noProof="1">
              <a:latin typeface="Arial" panose="020B0604020202020204" pitchFamily="34" charset="0"/>
              <a:cs typeface="Arial" panose="020B0604020202020204" pitchFamily="34" charset="0"/>
            </a:endParaRPr>
          </a:p>
          <a:p>
            <a:pPr marL="228600" indent="-228600">
              <a:spcAft>
                <a:spcPts val="400"/>
              </a:spcAft>
              <a:buFont typeface="+mj-lt"/>
              <a:buAutoNum type="arabicPeriod" startAt="14"/>
            </a:pPr>
            <a:r>
              <a:rPr lang="en-GB" sz="1000" noProof="1">
                <a:solidFill>
                  <a:srgbClr val="2D3748"/>
                </a:solidFill>
                <a:latin typeface="Arial" panose="020B0604020202020204" pitchFamily="34" charset="0"/>
                <a:ea typeface="Calibri" pitchFamily="34" charset="-122"/>
                <a:cs typeface="Arial" panose="020B0604020202020204" pitchFamily="34" charset="0"/>
              </a:rPr>
              <a:t>Welch, G.F., Biasutti, M., MacRitchie, J., McPherson, G.E. and Himonides, E. (2020). The impact of music on human development and well-being. Frontiers in psychology, 11, p.1246.</a:t>
            </a:r>
            <a:endParaRPr lang="en-GB" sz="1000" noProof="1">
              <a:latin typeface="Arial" panose="020B0604020202020204" pitchFamily="34" charset="0"/>
              <a:cs typeface="Arial" panose="020B0604020202020204" pitchFamily="34" charset="0"/>
            </a:endParaRPr>
          </a:p>
          <a:p>
            <a:pPr marL="228600" indent="-228600">
              <a:spcAft>
                <a:spcPts val="400"/>
              </a:spcAft>
              <a:buFont typeface="+mj-lt"/>
              <a:buAutoNum type="arabicPeriod" startAt="14"/>
            </a:pPr>
            <a:r>
              <a:rPr lang="en-GB" sz="1000" noProof="1">
                <a:solidFill>
                  <a:srgbClr val="2D3748"/>
                </a:solidFill>
                <a:latin typeface="Arial" panose="020B0604020202020204" pitchFamily="34" charset="0"/>
                <a:ea typeface="Calibri" pitchFamily="34" charset="-122"/>
                <a:cs typeface="Arial" panose="020B0604020202020204" pitchFamily="34" charset="0"/>
              </a:rPr>
              <a:t>World Health Organisation (1948). Constitution of the World Health Organisation. [online] World Health Organisation. Available at: </a:t>
            </a:r>
            <a:r>
              <a:rPr lang="en-GB" sz="1000" noProof="1">
                <a:solidFill>
                  <a:srgbClr val="2D3748"/>
                </a:solidFill>
                <a:latin typeface="Arial" panose="020B0604020202020204" pitchFamily="34" charset="0"/>
                <a:ea typeface="Calibri" pitchFamily="34" charset="-122"/>
                <a:cs typeface="Arial" panose="020B0604020202020204" pitchFamily="34" charset="0"/>
                <a:hlinkClick r:id="rId8"/>
              </a:rPr>
              <a:t>https://www.who.int/about/governance/constitution</a:t>
            </a:r>
            <a:r>
              <a:rPr lang="en-GB" sz="1000" noProof="1">
                <a:solidFill>
                  <a:srgbClr val="2D3748"/>
                </a:solidFill>
                <a:latin typeface="Arial" panose="020B0604020202020204" pitchFamily="34" charset="0"/>
                <a:ea typeface="Calibri" pitchFamily="34" charset="-122"/>
                <a:cs typeface="Arial" panose="020B0604020202020204" pitchFamily="34" charset="0"/>
              </a:rPr>
              <a:t>. </a:t>
            </a:r>
            <a:endParaRPr lang="en-GB" sz="1000" noProof="1">
              <a:latin typeface="Arial" panose="020B0604020202020204" pitchFamily="34" charset="0"/>
              <a:cs typeface="Arial" panose="020B0604020202020204" pitchFamily="34" charset="0"/>
            </a:endParaRPr>
          </a:p>
        </p:txBody>
      </p:sp>
      <p:sp>
        <p:nvSpPr>
          <p:cNvPr id="8" name="Shape 6"/>
          <p:cNvSpPr/>
          <p:nvPr/>
        </p:nvSpPr>
        <p:spPr>
          <a:xfrm>
            <a:off x="6071616" y="950976"/>
            <a:ext cx="0" cy="5559552"/>
          </a:xfrm>
          <a:prstGeom prst="line">
            <a:avLst/>
          </a:prstGeom>
          <a:noFill/>
          <a:ln w="10160">
            <a:solidFill>
              <a:srgbClr val="ECECEC"/>
            </a:solidFill>
            <a:prstDash val="solid"/>
          </a:ln>
        </p:spPr>
        <p:txBody>
          <a:bodyPr/>
          <a:lstStyle/>
          <a:p>
            <a:endParaRPr lang="en-US">
              <a:latin typeface="Arial" panose="020B0604020202020204" pitchFamily="34" charset="0"/>
              <a:cs typeface="Arial" panose="020B0604020202020204" pitchFamily="34" charset="0"/>
            </a:endParaRPr>
          </a:p>
        </p:txBody>
      </p:sp>
      <p:sp>
        <p:nvSpPr>
          <p:cNvPr id="9" name="Shape 7"/>
          <p:cNvSpPr/>
          <p:nvPr/>
        </p:nvSpPr>
        <p:spPr>
          <a:xfrm>
            <a:off x="0" y="6748272"/>
            <a:ext cx="12161520" cy="109728"/>
          </a:xfrm>
          <a:prstGeom prst="rect">
            <a:avLst/>
          </a:prstGeom>
          <a:solidFill>
            <a:srgbClr val="1A3558"/>
          </a:solidFill>
          <a:ln w="12700">
            <a:solidFill>
              <a:srgbClr val="1A3558"/>
            </a:solidFill>
            <a:prstDash val="solid"/>
          </a:ln>
        </p:spPr>
        <p:txBody>
          <a:bodyPr/>
          <a:lstStyle/>
          <a:p>
            <a:endParaRPr lang="en-US">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170d7878-6d73-463a-a069-a6c57769e00c"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7C3DBBDDD03D9419471381A29C7D881" ma:contentTypeVersion="10" ma:contentTypeDescription="Create a new document." ma:contentTypeScope="" ma:versionID="056e961c811738048c289b191eee3bc8">
  <xsd:schema xmlns:xsd="http://www.w3.org/2001/XMLSchema" xmlns:xs="http://www.w3.org/2001/XMLSchema" xmlns:p="http://schemas.microsoft.com/office/2006/metadata/properties" xmlns:ns3="170d7878-6d73-463a-a069-a6c57769e00c" targetNamespace="http://schemas.microsoft.com/office/2006/metadata/properties" ma:root="true" ma:fieldsID="f11c08c06a6c47b075e434abd4d4af51" ns3:_="">
    <xsd:import namespace="170d7878-6d73-463a-a069-a6c57769e00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0d7878-6d73-463a-a069-a6c57769e00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6C9D48A-D5C9-42B5-8157-1FDB0E2548C4}">
  <ds:schemaRefs>
    <ds:schemaRef ds:uri="http://purl.org/dc/elements/1.1/"/>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schemas.microsoft.com/office/2006/metadata/properties"/>
    <ds:schemaRef ds:uri="http://purl.org/dc/dcmitype/"/>
    <ds:schemaRef ds:uri="170d7878-6d73-463a-a069-a6c57769e00c"/>
    <ds:schemaRef ds:uri="http://www.w3.org/XML/1998/namespace"/>
  </ds:schemaRefs>
</ds:datastoreItem>
</file>

<file path=customXml/itemProps2.xml><?xml version="1.0" encoding="utf-8"?>
<ds:datastoreItem xmlns:ds="http://schemas.openxmlformats.org/officeDocument/2006/customXml" ds:itemID="{1C8126D9-B560-44A8-AFD0-1CDDC91B7C6C}">
  <ds:schemaRefs>
    <ds:schemaRef ds:uri="http://schemas.microsoft.com/sharepoint/v3/contenttype/forms"/>
  </ds:schemaRefs>
</ds:datastoreItem>
</file>

<file path=customXml/itemProps3.xml><?xml version="1.0" encoding="utf-8"?>
<ds:datastoreItem xmlns:ds="http://schemas.openxmlformats.org/officeDocument/2006/customXml" ds:itemID="{DA8DEF10-172B-4FA4-B6A4-42A43E1528A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0d7878-6d73-463a-a069-a6c57769e00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1005</TotalTime>
  <Words>3118</Words>
  <Application>Microsoft Office PowerPoint</Application>
  <PresentationFormat>Widescreen</PresentationFormat>
  <Paragraphs>119</Paragraphs>
  <Slides>3</Slides>
  <Notes>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vt:i4>
      </vt:variant>
    </vt:vector>
  </HeadingPairs>
  <TitlesOfParts>
    <vt:vector size="6" baseType="lpstr">
      <vt:lpstr>Aptos</vt:lpstr>
      <vt:lpstr>Arial</vt:lpstr>
      <vt:lpstr>Office Theme</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Ebru karaöz</dc:creator>
  <cp:keywords/>
  <dc:description/>
  <cp:lastModifiedBy>Ebru Karaoz (2412152)</cp:lastModifiedBy>
  <cp:revision>17</cp:revision>
  <dcterms:created xsi:type="dcterms:W3CDTF">2026-06-12T03:55:58Z</dcterms:created>
  <dcterms:modified xsi:type="dcterms:W3CDTF">2026-06-15T10:20:59Z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0x01010097C3DBBDDD03D9419471381A29C7D881</vt:lpwstr>
  </property>
</Properties>
</file>