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99" dt="2026-10-06T09:40:12.939"/>
    <p1510:client id="{4550D05E-25B1-51D4-BA5E-1D275BB4FBEC}" v="460" dt="2026-10-06T10:47:44.964"/>
    <p1510:client id="{52A4A779-15FE-B90B-83A1-3ABBCA4B65B1}" v="2038" dt="2026-10-06T11:54:25.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liyah Kausar (2520403)" userId="S::2520403@student.uwtsd.ac.uk::5f03475b-9794-4189-a22d-cbbb615e6a7e" providerId="AD" clId="Web-{00000000-0000-0000-0000-000000000000}"/>
    <pc:docChg chg="addSld modSld">
      <pc:chgData name="Aaliyah Kausar (2520403)" userId="S::2520403@student.uwtsd.ac.uk::5f03475b-9794-4189-a22d-cbbb615e6a7e" providerId="AD" clId="Web-{00000000-0000-0000-0000-000000000000}" dt="2026-10-06T09:40:12.939" v="699" actId="20577"/>
      <pc:docMkLst>
        <pc:docMk/>
      </pc:docMkLst>
      <pc:sldChg chg="modSp">
        <pc:chgData name="Aaliyah Kausar (2520403)" userId="S::2520403@student.uwtsd.ac.uk::5f03475b-9794-4189-a22d-cbbb615e6a7e" providerId="AD" clId="Web-{00000000-0000-0000-0000-000000000000}" dt="2026-10-06T09:21:05.511" v="351" actId="20577"/>
        <pc:sldMkLst>
          <pc:docMk/>
          <pc:sldMk cId="2688243571" sldId="263"/>
        </pc:sldMkLst>
        <pc:spChg chg="mod">
          <ac:chgData name="Aaliyah Kausar (2520403)" userId="S::2520403@student.uwtsd.ac.uk::5f03475b-9794-4189-a22d-cbbb615e6a7e" providerId="AD" clId="Web-{00000000-0000-0000-0000-000000000000}" dt="2026-10-06T09:21:05.511" v="351" actId="20577"/>
          <ac:spMkLst>
            <pc:docMk/>
            <pc:sldMk cId="2688243571" sldId="263"/>
            <ac:spMk id="4" creationId="{D2C9C6C5-9EBF-C0A2-9933-A0182C7B94A2}"/>
          </ac:spMkLst>
        </pc:spChg>
      </pc:sldChg>
      <pc:sldChg chg="modSp new">
        <pc:chgData name="Aaliyah Kausar (2520403)" userId="S::2520403@student.uwtsd.ac.uk::5f03475b-9794-4189-a22d-cbbb615e6a7e" providerId="AD" clId="Web-{00000000-0000-0000-0000-000000000000}" dt="2026-10-06T09:25:51.239" v="594" actId="20577"/>
        <pc:sldMkLst>
          <pc:docMk/>
          <pc:sldMk cId="3004446122" sldId="264"/>
        </pc:sldMkLst>
        <pc:spChg chg="mod">
          <ac:chgData name="Aaliyah Kausar (2520403)" userId="S::2520403@student.uwtsd.ac.uk::5f03475b-9794-4189-a22d-cbbb615e6a7e" providerId="AD" clId="Web-{00000000-0000-0000-0000-000000000000}" dt="2026-10-06T09:21:46.152" v="366" actId="20577"/>
          <ac:spMkLst>
            <pc:docMk/>
            <pc:sldMk cId="3004446122" sldId="264"/>
            <ac:spMk id="2" creationId="{F9CDC886-F4A9-D30A-164B-92221359FE64}"/>
          </ac:spMkLst>
        </pc:spChg>
        <pc:spChg chg="mod">
          <ac:chgData name="Aaliyah Kausar (2520403)" userId="S::2520403@student.uwtsd.ac.uk::5f03475b-9794-4189-a22d-cbbb615e6a7e" providerId="AD" clId="Web-{00000000-0000-0000-0000-000000000000}" dt="2026-10-06T09:25:51.239" v="594" actId="20577"/>
          <ac:spMkLst>
            <pc:docMk/>
            <pc:sldMk cId="3004446122" sldId="264"/>
            <ac:spMk id="4" creationId="{F6E644F5-1C64-F179-707B-4CD175BA82E0}"/>
          </ac:spMkLst>
        </pc:spChg>
      </pc:sldChg>
      <pc:sldChg chg="new">
        <pc:chgData name="Aaliyah Kausar (2520403)" userId="S::2520403@student.uwtsd.ac.uk::5f03475b-9794-4189-a22d-cbbb615e6a7e" providerId="AD" clId="Web-{00000000-0000-0000-0000-000000000000}" dt="2026-10-06T09:25:59.661" v="595"/>
        <pc:sldMkLst>
          <pc:docMk/>
          <pc:sldMk cId="3967996533" sldId="265"/>
        </pc:sldMkLst>
      </pc:sldChg>
      <pc:sldChg chg="modSp new">
        <pc:chgData name="Aaliyah Kausar (2520403)" userId="S::2520403@student.uwtsd.ac.uk::5f03475b-9794-4189-a22d-cbbb615e6a7e" providerId="AD" clId="Web-{00000000-0000-0000-0000-000000000000}" dt="2026-10-06T09:40:12.939" v="699" actId="20577"/>
        <pc:sldMkLst>
          <pc:docMk/>
          <pc:sldMk cId="1835026874" sldId="266"/>
        </pc:sldMkLst>
        <pc:spChg chg="mod">
          <ac:chgData name="Aaliyah Kausar (2520403)" userId="S::2520403@student.uwtsd.ac.uk::5f03475b-9794-4189-a22d-cbbb615e6a7e" providerId="AD" clId="Web-{00000000-0000-0000-0000-000000000000}" dt="2026-10-06T09:27:27.539" v="601" actId="20577"/>
          <ac:spMkLst>
            <pc:docMk/>
            <pc:sldMk cId="1835026874" sldId="266"/>
            <ac:spMk id="2" creationId="{2D022321-890D-96BD-AB9E-76D102912741}"/>
          </ac:spMkLst>
        </pc:spChg>
        <pc:spChg chg="mod">
          <ac:chgData name="Aaliyah Kausar (2520403)" userId="S::2520403@student.uwtsd.ac.uk::5f03475b-9794-4189-a22d-cbbb615e6a7e" providerId="AD" clId="Web-{00000000-0000-0000-0000-000000000000}" dt="2026-10-06T09:40:12.939" v="699" actId="20577"/>
          <ac:spMkLst>
            <pc:docMk/>
            <pc:sldMk cId="1835026874" sldId="266"/>
            <ac:spMk id="4" creationId="{E77FF9BE-505E-ECEA-55A1-B54F36C563EC}"/>
          </ac:spMkLst>
        </pc:spChg>
      </pc:sldChg>
    </pc:docChg>
  </pc:docChgLst>
  <pc:docChgLst>
    <pc:chgData name="Aaliyah Kausar (2520403)" userId="S::2520403@student.uwtsd.ac.uk::5f03475b-9794-4189-a22d-cbbb615e6a7e" providerId="AD" clId="Web-{52A4A779-15FE-B90B-83A1-3ABBCA4B65B1}"/>
    <pc:docChg chg="addSld modSld">
      <pc:chgData name="Aaliyah Kausar (2520403)" userId="S::2520403@student.uwtsd.ac.uk::5f03475b-9794-4189-a22d-cbbb615e6a7e" providerId="AD" clId="Web-{52A4A779-15FE-B90B-83A1-3ABBCA4B65B1}" dt="2026-10-06T11:54:23.468" v="2033" actId="20577"/>
      <pc:docMkLst>
        <pc:docMk/>
      </pc:docMkLst>
      <pc:sldChg chg="modSp">
        <pc:chgData name="Aaliyah Kausar (2520403)" userId="S::2520403@student.uwtsd.ac.uk::5f03475b-9794-4189-a22d-cbbb615e6a7e" providerId="AD" clId="Web-{52A4A779-15FE-B90B-83A1-3ABBCA4B65B1}" dt="2026-10-06T11:19:42.586" v="1060" actId="20577"/>
        <pc:sldMkLst>
          <pc:docMk/>
          <pc:sldMk cId="2542000758" sldId="257"/>
        </pc:sldMkLst>
        <pc:spChg chg="mod">
          <ac:chgData name="Aaliyah Kausar (2520403)" userId="S::2520403@student.uwtsd.ac.uk::5f03475b-9794-4189-a22d-cbbb615e6a7e" providerId="AD" clId="Web-{52A4A779-15FE-B90B-83A1-3ABBCA4B65B1}" dt="2026-10-06T11:19:42.586" v="1060" actId="20577"/>
          <ac:spMkLst>
            <pc:docMk/>
            <pc:sldMk cId="2542000758" sldId="257"/>
            <ac:spMk id="4" creationId="{DAAE5AEF-9526-11D5-2432-963C1A988DE0}"/>
          </ac:spMkLst>
        </pc:spChg>
      </pc:sldChg>
      <pc:sldChg chg="modSp">
        <pc:chgData name="Aaliyah Kausar (2520403)" userId="S::2520403@student.uwtsd.ac.uk::5f03475b-9794-4189-a22d-cbbb615e6a7e" providerId="AD" clId="Web-{52A4A779-15FE-B90B-83A1-3ABBCA4B65B1}" dt="2026-10-06T11:35:52.764" v="1482" actId="20577"/>
        <pc:sldMkLst>
          <pc:docMk/>
          <pc:sldMk cId="3099716590" sldId="258"/>
        </pc:sldMkLst>
        <pc:spChg chg="mod">
          <ac:chgData name="Aaliyah Kausar (2520403)" userId="S::2520403@student.uwtsd.ac.uk::5f03475b-9794-4189-a22d-cbbb615e6a7e" providerId="AD" clId="Web-{52A4A779-15FE-B90B-83A1-3ABBCA4B65B1}" dt="2026-10-06T11:35:52.764" v="1482" actId="20577"/>
          <ac:spMkLst>
            <pc:docMk/>
            <pc:sldMk cId="3099716590" sldId="258"/>
            <ac:spMk id="4" creationId="{A4CA936B-0855-E2D8-0AEC-FDEBA5C590B4}"/>
          </ac:spMkLst>
        </pc:spChg>
      </pc:sldChg>
      <pc:sldChg chg="modSp">
        <pc:chgData name="Aaliyah Kausar (2520403)" userId="S::2520403@student.uwtsd.ac.uk::5f03475b-9794-4189-a22d-cbbb615e6a7e" providerId="AD" clId="Web-{52A4A779-15FE-B90B-83A1-3ABBCA4B65B1}" dt="2026-10-06T11:53:38.512" v="2012" actId="20577"/>
        <pc:sldMkLst>
          <pc:docMk/>
          <pc:sldMk cId="3578272056" sldId="259"/>
        </pc:sldMkLst>
        <pc:spChg chg="mod">
          <ac:chgData name="Aaliyah Kausar (2520403)" userId="S::2520403@student.uwtsd.ac.uk::5f03475b-9794-4189-a22d-cbbb615e6a7e" providerId="AD" clId="Web-{52A4A779-15FE-B90B-83A1-3ABBCA4B65B1}" dt="2026-10-06T11:53:38.512" v="2012" actId="20577"/>
          <ac:spMkLst>
            <pc:docMk/>
            <pc:sldMk cId="3578272056" sldId="259"/>
            <ac:spMk id="4" creationId="{1B413E31-6AB7-10FF-ED44-352B2167C757}"/>
          </ac:spMkLst>
        </pc:spChg>
      </pc:sldChg>
      <pc:sldChg chg="modSp">
        <pc:chgData name="Aaliyah Kausar (2520403)" userId="S::2520403@student.uwtsd.ac.uk::5f03475b-9794-4189-a22d-cbbb615e6a7e" providerId="AD" clId="Web-{52A4A779-15FE-B90B-83A1-3ABBCA4B65B1}" dt="2026-10-06T11:54:23.468" v="2033" actId="20577"/>
        <pc:sldMkLst>
          <pc:docMk/>
          <pc:sldMk cId="2921244451" sldId="260"/>
        </pc:sldMkLst>
        <pc:spChg chg="mod">
          <ac:chgData name="Aaliyah Kausar (2520403)" userId="S::2520403@student.uwtsd.ac.uk::5f03475b-9794-4189-a22d-cbbb615e6a7e" providerId="AD" clId="Web-{52A4A779-15FE-B90B-83A1-3ABBCA4B65B1}" dt="2026-10-06T11:54:23.468" v="2033" actId="20577"/>
          <ac:spMkLst>
            <pc:docMk/>
            <pc:sldMk cId="2921244451" sldId="260"/>
            <ac:spMk id="4" creationId="{A848DAAE-AE9F-56FB-FFC6-973D8DC97DF6}"/>
          </ac:spMkLst>
        </pc:spChg>
      </pc:sldChg>
      <pc:sldChg chg="modSp">
        <pc:chgData name="Aaliyah Kausar (2520403)" userId="S::2520403@student.uwtsd.ac.uk::5f03475b-9794-4189-a22d-cbbb615e6a7e" providerId="AD" clId="Web-{52A4A779-15FE-B90B-83A1-3ABBCA4B65B1}" dt="2026-10-06T11:29:12.736" v="1308" actId="20577"/>
        <pc:sldMkLst>
          <pc:docMk/>
          <pc:sldMk cId="159871669" sldId="261"/>
        </pc:sldMkLst>
        <pc:spChg chg="mod">
          <ac:chgData name="Aaliyah Kausar (2520403)" userId="S::2520403@student.uwtsd.ac.uk::5f03475b-9794-4189-a22d-cbbb615e6a7e" providerId="AD" clId="Web-{52A4A779-15FE-B90B-83A1-3ABBCA4B65B1}" dt="2026-10-06T11:21:32.890" v="1092" actId="20577"/>
          <ac:spMkLst>
            <pc:docMk/>
            <pc:sldMk cId="159871669" sldId="261"/>
            <ac:spMk id="2" creationId="{59F419DF-9565-CE78-1BE4-AFBF202C6281}"/>
          </ac:spMkLst>
        </pc:spChg>
        <pc:spChg chg="mod">
          <ac:chgData name="Aaliyah Kausar (2520403)" userId="S::2520403@student.uwtsd.ac.uk::5f03475b-9794-4189-a22d-cbbb615e6a7e" providerId="AD" clId="Web-{52A4A779-15FE-B90B-83A1-3ABBCA4B65B1}" dt="2026-10-06T11:29:12.736" v="1308" actId="20577"/>
          <ac:spMkLst>
            <pc:docMk/>
            <pc:sldMk cId="159871669" sldId="261"/>
            <ac:spMk id="4" creationId="{EDEF8766-9B78-A9D9-0D54-C0B726B8C2F7}"/>
          </ac:spMkLst>
        </pc:spChg>
      </pc:sldChg>
      <pc:sldChg chg="modSp">
        <pc:chgData name="Aaliyah Kausar (2520403)" userId="S::2520403@student.uwtsd.ac.uk::5f03475b-9794-4189-a22d-cbbb615e6a7e" providerId="AD" clId="Web-{52A4A779-15FE-B90B-83A1-3ABBCA4B65B1}" dt="2026-10-06T11:52:59.134" v="1978" actId="20577"/>
        <pc:sldMkLst>
          <pc:docMk/>
          <pc:sldMk cId="423253782" sldId="262"/>
        </pc:sldMkLst>
        <pc:spChg chg="mod">
          <ac:chgData name="Aaliyah Kausar (2520403)" userId="S::2520403@student.uwtsd.ac.uk::5f03475b-9794-4189-a22d-cbbb615e6a7e" providerId="AD" clId="Web-{52A4A779-15FE-B90B-83A1-3ABBCA4B65B1}" dt="2026-10-06T11:52:59.134" v="1978" actId="20577"/>
          <ac:spMkLst>
            <pc:docMk/>
            <pc:sldMk cId="423253782" sldId="262"/>
            <ac:spMk id="4" creationId="{3F07B19C-1800-9F59-CF24-F394FAE132F1}"/>
          </ac:spMkLst>
        </pc:spChg>
      </pc:sldChg>
      <pc:sldChg chg="modSp">
        <pc:chgData name="Aaliyah Kausar (2520403)" userId="S::2520403@student.uwtsd.ac.uk::5f03475b-9794-4189-a22d-cbbb615e6a7e" providerId="AD" clId="Web-{52A4A779-15FE-B90B-83A1-3ABBCA4B65B1}" dt="2026-10-06T11:32:13.342" v="1408" actId="20577"/>
        <pc:sldMkLst>
          <pc:docMk/>
          <pc:sldMk cId="2688243571" sldId="263"/>
        </pc:sldMkLst>
        <pc:spChg chg="mod">
          <ac:chgData name="Aaliyah Kausar (2520403)" userId="S::2520403@student.uwtsd.ac.uk::5f03475b-9794-4189-a22d-cbbb615e6a7e" providerId="AD" clId="Web-{52A4A779-15FE-B90B-83A1-3ABBCA4B65B1}" dt="2026-10-06T11:32:13.342" v="1408" actId="20577"/>
          <ac:spMkLst>
            <pc:docMk/>
            <pc:sldMk cId="2688243571" sldId="263"/>
            <ac:spMk id="4" creationId="{D2C9C6C5-9EBF-C0A2-9933-A0182C7B94A2}"/>
          </ac:spMkLst>
        </pc:spChg>
      </pc:sldChg>
      <pc:sldChg chg="modSp">
        <pc:chgData name="Aaliyah Kausar (2520403)" userId="S::2520403@student.uwtsd.ac.uk::5f03475b-9794-4189-a22d-cbbb615e6a7e" providerId="AD" clId="Web-{52A4A779-15FE-B90B-83A1-3ABBCA4B65B1}" dt="2026-10-06T11:23:21.961" v="1125" actId="20577"/>
        <pc:sldMkLst>
          <pc:docMk/>
          <pc:sldMk cId="3004446122" sldId="264"/>
        </pc:sldMkLst>
        <pc:spChg chg="mod">
          <ac:chgData name="Aaliyah Kausar (2520403)" userId="S::2520403@student.uwtsd.ac.uk::5f03475b-9794-4189-a22d-cbbb615e6a7e" providerId="AD" clId="Web-{52A4A779-15FE-B90B-83A1-3ABBCA4B65B1}" dt="2026-10-06T11:23:21.961" v="1125" actId="20577"/>
          <ac:spMkLst>
            <pc:docMk/>
            <pc:sldMk cId="3004446122" sldId="264"/>
            <ac:spMk id="4" creationId="{F6E644F5-1C64-F179-707B-4CD175BA82E0}"/>
          </ac:spMkLst>
        </pc:spChg>
      </pc:sldChg>
      <pc:sldChg chg="modSp">
        <pc:chgData name="Aaliyah Kausar (2520403)" userId="S::2520403@student.uwtsd.ac.uk::5f03475b-9794-4189-a22d-cbbb615e6a7e" providerId="AD" clId="Web-{52A4A779-15FE-B90B-83A1-3ABBCA4B65B1}" dt="2026-10-06T11:00:49.520" v="941" actId="20577"/>
        <pc:sldMkLst>
          <pc:docMk/>
          <pc:sldMk cId="3967996533" sldId="265"/>
        </pc:sldMkLst>
        <pc:spChg chg="mod">
          <ac:chgData name="Aaliyah Kausar (2520403)" userId="S::2520403@student.uwtsd.ac.uk::5f03475b-9794-4189-a22d-cbbb615e6a7e" providerId="AD" clId="Web-{52A4A779-15FE-B90B-83A1-3ABBCA4B65B1}" dt="2026-10-06T10:51:21.371" v="686" actId="20577"/>
          <ac:spMkLst>
            <pc:docMk/>
            <pc:sldMk cId="3967996533" sldId="265"/>
            <ac:spMk id="2" creationId="{57C78F58-1079-9353-7063-C5BB153E066C}"/>
          </ac:spMkLst>
        </pc:spChg>
        <pc:spChg chg="mod">
          <ac:chgData name="Aaliyah Kausar (2520403)" userId="S::2520403@student.uwtsd.ac.uk::5f03475b-9794-4189-a22d-cbbb615e6a7e" providerId="AD" clId="Web-{52A4A779-15FE-B90B-83A1-3ABBCA4B65B1}" dt="2026-10-06T11:00:49.520" v="941" actId="20577"/>
          <ac:spMkLst>
            <pc:docMk/>
            <pc:sldMk cId="3967996533" sldId="265"/>
            <ac:spMk id="4" creationId="{B01E2D1D-CB88-F696-F95B-2EC1A0C0E216}"/>
          </ac:spMkLst>
        </pc:spChg>
      </pc:sldChg>
      <pc:sldChg chg="modSp">
        <pc:chgData name="Aaliyah Kausar (2520403)" userId="S::2520403@student.uwtsd.ac.uk::5f03475b-9794-4189-a22d-cbbb615e6a7e" providerId="AD" clId="Web-{52A4A779-15FE-B90B-83A1-3ABBCA4B65B1}" dt="2026-10-06T11:37:34.646" v="1608" actId="20577"/>
        <pc:sldMkLst>
          <pc:docMk/>
          <pc:sldMk cId="1835026874" sldId="266"/>
        </pc:sldMkLst>
        <pc:spChg chg="mod">
          <ac:chgData name="Aaliyah Kausar (2520403)" userId="S::2520403@student.uwtsd.ac.uk::5f03475b-9794-4189-a22d-cbbb615e6a7e" providerId="AD" clId="Web-{52A4A779-15FE-B90B-83A1-3ABBCA4B65B1}" dt="2026-10-06T11:37:34.646" v="1608" actId="20577"/>
          <ac:spMkLst>
            <pc:docMk/>
            <pc:sldMk cId="1835026874" sldId="266"/>
            <ac:spMk id="4" creationId="{E77FF9BE-505E-ECEA-55A1-B54F36C563EC}"/>
          </ac:spMkLst>
        </pc:spChg>
      </pc:sldChg>
      <pc:sldChg chg="modSp new">
        <pc:chgData name="Aaliyah Kausar (2520403)" userId="S::2520403@student.uwtsd.ac.uk::5f03475b-9794-4189-a22d-cbbb615e6a7e" providerId="AD" clId="Web-{52A4A779-15FE-B90B-83A1-3ABBCA4B65B1}" dt="2026-10-06T11:52:26.178" v="1959" actId="20577"/>
        <pc:sldMkLst>
          <pc:docMk/>
          <pc:sldMk cId="1675547571" sldId="267"/>
        </pc:sldMkLst>
        <pc:spChg chg="mod">
          <ac:chgData name="Aaliyah Kausar (2520403)" userId="S::2520403@student.uwtsd.ac.uk::5f03475b-9794-4189-a22d-cbbb615e6a7e" providerId="AD" clId="Web-{52A4A779-15FE-B90B-83A1-3ABBCA4B65B1}" dt="2026-10-06T11:29:28.518" v="1313" actId="20577"/>
          <ac:spMkLst>
            <pc:docMk/>
            <pc:sldMk cId="1675547571" sldId="267"/>
            <ac:spMk id="2" creationId="{1F933112-567C-CD3C-8AFA-E65130B58F29}"/>
          </ac:spMkLst>
        </pc:spChg>
        <pc:spChg chg="mod">
          <ac:chgData name="Aaliyah Kausar (2520403)" userId="S::2520403@student.uwtsd.ac.uk::5f03475b-9794-4189-a22d-cbbb615e6a7e" providerId="AD" clId="Web-{52A4A779-15FE-B90B-83A1-3ABBCA4B65B1}" dt="2026-10-06T11:52:26.178" v="1959" actId="20577"/>
          <ac:spMkLst>
            <pc:docMk/>
            <pc:sldMk cId="1675547571" sldId="267"/>
            <ac:spMk id="4" creationId="{BEAC1B0C-95F0-8696-82A4-238DA7526081}"/>
          </ac:spMkLst>
        </pc:spChg>
      </pc:sldChg>
    </pc:docChg>
  </pc:docChgLst>
  <pc:docChgLst>
    <pc:chgData name="Aaliyah Kausar (2520403)" userId="S::2520403@student.uwtsd.ac.uk::5f03475b-9794-4189-a22d-cbbb615e6a7e" providerId="AD" clId="Web-{DC49C8B8-0B07-D206-09D5-73E137D1CCB0}"/>
    <pc:docChg chg="mod addSld delSld modSld addMainMaster delMainMaster">
      <pc:chgData name="Aaliyah Kausar (2520403)" userId="S::2520403@student.uwtsd.ac.uk::5f03475b-9794-4189-a22d-cbbb615e6a7e" providerId="AD" clId="Web-{DC49C8B8-0B07-D206-09D5-73E137D1CCB0}" dt="2026-09-25T09:32:53.322" v="1477" actId="14100"/>
      <pc:docMkLst>
        <pc:docMk/>
      </pc:docMkLst>
      <pc:sldChg chg="addSp delSp modSp mod modClrScheme chgLayout">
        <pc:chgData name="Aaliyah Kausar (2520403)" userId="S::2520403@student.uwtsd.ac.uk::5f03475b-9794-4189-a22d-cbbb615e6a7e" providerId="AD" clId="Web-{DC49C8B8-0B07-D206-09D5-73E137D1CCB0}" dt="2026-09-25T09:32:53.322" v="1477" actId="14100"/>
        <pc:sldMkLst>
          <pc:docMk/>
          <pc:sldMk cId="109857222" sldId="256"/>
        </pc:sldMkLst>
        <pc:spChg chg="mod ord">
          <ac:chgData name="Aaliyah Kausar (2520403)" userId="S::2520403@student.uwtsd.ac.uk::5f03475b-9794-4189-a22d-cbbb615e6a7e" providerId="AD" clId="Web-{DC49C8B8-0B07-D206-09D5-73E137D1CCB0}" dt="2026-09-25T09:32:53.322" v="1477" actId="14100"/>
          <ac:spMkLst>
            <pc:docMk/>
            <pc:sldMk cId="109857222" sldId="256"/>
            <ac:spMk id="3" creationId="{00000000-0000-0000-0000-000000000000}"/>
          </ac:spMkLst>
        </pc:spChg>
      </pc:sldChg>
      <pc:sldChg chg="modSp new">
        <pc:chgData name="Aaliyah Kausar (2520403)" userId="S::2520403@student.uwtsd.ac.uk::5f03475b-9794-4189-a22d-cbbb615e6a7e" providerId="AD" clId="Web-{DC49C8B8-0B07-D206-09D5-73E137D1CCB0}" dt="2026-09-25T09:05:13.750" v="658" actId="20577"/>
        <pc:sldMkLst>
          <pc:docMk/>
          <pc:sldMk cId="2542000758" sldId="257"/>
        </pc:sldMkLst>
        <pc:spChg chg="mod">
          <ac:chgData name="Aaliyah Kausar (2520403)" userId="S::2520403@student.uwtsd.ac.uk::5f03475b-9794-4189-a22d-cbbb615e6a7e" providerId="AD" clId="Web-{DC49C8B8-0B07-D206-09D5-73E137D1CCB0}" dt="2026-09-25T08:53:02.640" v="216" actId="20577"/>
          <ac:spMkLst>
            <pc:docMk/>
            <pc:sldMk cId="2542000758" sldId="257"/>
            <ac:spMk id="2" creationId="{22256DF1-B22F-39D8-AC3C-AF685BA6C98A}"/>
          </ac:spMkLst>
        </pc:spChg>
        <pc:spChg chg="mod">
          <ac:chgData name="Aaliyah Kausar (2520403)" userId="S::2520403@student.uwtsd.ac.uk::5f03475b-9794-4189-a22d-cbbb615e6a7e" providerId="AD" clId="Web-{DC49C8B8-0B07-D206-09D5-73E137D1CCB0}" dt="2026-09-25T09:05:13.750" v="658" actId="20577"/>
          <ac:spMkLst>
            <pc:docMk/>
            <pc:sldMk cId="2542000758" sldId="257"/>
            <ac:spMk id="4" creationId="{DAAE5AEF-9526-11D5-2432-963C1A988DE0}"/>
          </ac:spMkLst>
        </pc:spChg>
      </pc:sldChg>
      <pc:sldChg chg="modSp new">
        <pc:chgData name="Aaliyah Kausar (2520403)" userId="S::2520403@student.uwtsd.ac.uk::5f03475b-9794-4189-a22d-cbbb615e6a7e" providerId="AD" clId="Web-{DC49C8B8-0B07-D206-09D5-73E137D1CCB0}" dt="2026-09-25T09:32:36.134" v="1476" actId="20577"/>
        <pc:sldMkLst>
          <pc:docMk/>
          <pc:sldMk cId="3099716590" sldId="258"/>
        </pc:sldMkLst>
        <pc:spChg chg="mod">
          <ac:chgData name="Aaliyah Kausar (2520403)" userId="S::2520403@student.uwtsd.ac.uk::5f03475b-9794-4189-a22d-cbbb615e6a7e" providerId="AD" clId="Web-{DC49C8B8-0B07-D206-09D5-73E137D1CCB0}" dt="2026-09-25T09:06:07.690" v="683" actId="20577"/>
          <ac:spMkLst>
            <pc:docMk/>
            <pc:sldMk cId="3099716590" sldId="258"/>
            <ac:spMk id="2" creationId="{51F132C6-B1FF-9F66-1B9D-F1B7B80A2139}"/>
          </ac:spMkLst>
        </pc:spChg>
        <pc:spChg chg="mod">
          <ac:chgData name="Aaliyah Kausar (2520403)" userId="S::2520403@student.uwtsd.ac.uk::5f03475b-9794-4189-a22d-cbbb615e6a7e" providerId="AD" clId="Web-{DC49C8B8-0B07-D206-09D5-73E137D1CCB0}" dt="2026-09-25T09:32:36.134" v="1476" actId="20577"/>
          <ac:spMkLst>
            <pc:docMk/>
            <pc:sldMk cId="3099716590" sldId="258"/>
            <ac:spMk id="4" creationId="{A4CA936B-0855-E2D8-0AEC-FDEBA5C590B4}"/>
          </ac:spMkLst>
        </pc:spChg>
      </pc:sldChg>
      <pc:sldMasterChg chg="add addSldLayout modSldLayout">
        <pc:chgData name="Aaliyah Kausar (2520403)" userId="S::2520403@student.uwtsd.ac.uk::5f03475b-9794-4189-a22d-cbbb615e6a7e" providerId="AD" clId="Web-{DC49C8B8-0B07-D206-09D5-73E137D1CCB0}" dt="2026-09-25T08:37:39.084" v="1"/>
        <pc:sldMasterMkLst>
          <pc:docMk/>
          <pc:sldMasterMk cId="1674362603" sldId="2147483684"/>
        </pc:sldMasterMkLst>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3238851185" sldId="2147483685"/>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32523634" sldId="2147483686"/>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3442603302" sldId="2147483687"/>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2463492340" sldId="2147483688"/>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3556931151" sldId="2147483689"/>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2270717785" sldId="2147483690"/>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621481248" sldId="2147483691"/>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2265186731" sldId="2147483692"/>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3844789378" sldId="2147483693"/>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3901976595" sldId="2147483694"/>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995394876" sldId="2147483695"/>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2848436183" sldId="2147483696"/>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4038009908" sldId="2147483697"/>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1774673416" sldId="2147483698"/>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1082703535" sldId="2147483699"/>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4230430784" sldId="2147483700"/>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904870651" sldId="2147483701"/>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2931135927" sldId="2147483702"/>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1695209747" sldId="2147483703"/>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372922938" sldId="2147483704"/>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1201023950" sldId="2147483705"/>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4063049589" sldId="2147483706"/>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1469191899" sldId="2147483707"/>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1655815262" sldId="2147483708"/>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2532349505" sldId="2147483709"/>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2080153195" sldId="2147483710"/>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573448451" sldId="2147483711"/>
          </pc:sldLayoutMkLst>
        </pc:sldLayoutChg>
        <pc:sldLayoutChg chg="add mod replId">
          <pc:chgData name="Aaliyah Kausar (2520403)" userId="S::2520403@student.uwtsd.ac.uk::5f03475b-9794-4189-a22d-cbbb615e6a7e" providerId="AD" clId="Web-{DC49C8B8-0B07-D206-09D5-73E137D1CCB0}" dt="2026-09-25T08:37:39.084" v="1"/>
          <pc:sldLayoutMkLst>
            <pc:docMk/>
            <pc:sldMasterMk cId="1674362603" sldId="2147483684"/>
            <pc:sldLayoutMk cId="1178506976" sldId="2147483712"/>
          </pc:sldLayoutMkLst>
        </pc:sldLayoutChg>
      </pc:sldMasterChg>
    </pc:docChg>
  </pc:docChgLst>
  <pc:docChgLst>
    <pc:chgData name="Aaliyah Kausar (2520403)" userId="S::2520403@student.uwtsd.ac.uk::5f03475b-9794-4189-a22d-cbbb615e6a7e" providerId="AD" clId="Web-{D2A3CA99-2DAF-2E30-BA42-33236539D864}"/>
    <pc:docChg chg="addSld modSld">
      <pc:chgData name="Aaliyah Kausar (2520403)" userId="S::2520403@student.uwtsd.ac.uk::5f03475b-9794-4189-a22d-cbbb615e6a7e" providerId="AD" clId="Web-{D2A3CA99-2DAF-2E30-BA42-33236539D864}" dt="2026-09-29T11:38:04.464" v="2762" actId="20577"/>
      <pc:docMkLst>
        <pc:docMk/>
      </pc:docMkLst>
      <pc:sldChg chg="modSp">
        <pc:chgData name="Aaliyah Kausar (2520403)" userId="S::2520403@student.uwtsd.ac.uk::5f03475b-9794-4189-a22d-cbbb615e6a7e" providerId="AD" clId="Web-{D2A3CA99-2DAF-2E30-BA42-33236539D864}" dt="2026-09-29T08:33:45.027" v="20" actId="20577"/>
        <pc:sldMkLst>
          <pc:docMk/>
          <pc:sldMk cId="3099716590" sldId="258"/>
        </pc:sldMkLst>
        <pc:spChg chg="mod">
          <ac:chgData name="Aaliyah Kausar (2520403)" userId="S::2520403@student.uwtsd.ac.uk::5f03475b-9794-4189-a22d-cbbb615e6a7e" providerId="AD" clId="Web-{D2A3CA99-2DAF-2E30-BA42-33236539D864}" dt="2026-09-29T08:33:45.027" v="20" actId="20577"/>
          <ac:spMkLst>
            <pc:docMk/>
            <pc:sldMk cId="3099716590" sldId="258"/>
            <ac:spMk id="4" creationId="{A4CA936B-0855-E2D8-0AEC-FDEBA5C590B4}"/>
          </ac:spMkLst>
        </pc:spChg>
      </pc:sldChg>
      <pc:sldChg chg="modSp new">
        <pc:chgData name="Aaliyah Kausar (2520403)" userId="S::2520403@student.uwtsd.ac.uk::5f03475b-9794-4189-a22d-cbbb615e6a7e" providerId="AD" clId="Web-{D2A3CA99-2DAF-2E30-BA42-33236539D864}" dt="2026-09-29T08:55:41.639" v="551" actId="20577"/>
        <pc:sldMkLst>
          <pc:docMk/>
          <pc:sldMk cId="3578272056" sldId="259"/>
        </pc:sldMkLst>
        <pc:spChg chg="mod">
          <ac:chgData name="Aaliyah Kausar (2520403)" userId="S::2520403@student.uwtsd.ac.uk::5f03475b-9794-4189-a22d-cbbb615e6a7e" providerId="AD" clId="Web-{D2A3CA99-2DAF-2E30-BA42-33236539D864}" dt="2026-09-29T08:30:35.691" v="19" actId="20577"/>
          <ac:spMkLst>
            <pc:docMk/>
            <pc:sldMk cId="3578272056" sldId="259"/>
            <ac:spMk id="2" creationId="{82992F07-421F-1E98-5FCE-9F9A42D43F04}"/>
          </ac:spMkLst>
        </pc:spChg>
        <pc:spChg chg="mod">
          <ac:chgData name="Aaliyah Kausar (2520403)" userId="S::2520403@student.uwtsd.ac.uk::5f03475b-9794-4189-a22d-cbbb615e6a7e" providerId="AD" clId="Web-{D2A3CA99-2DAF-2E30-BA42-33236539D864}" dt="2026-09-29T08:55:41.639" v="551" actId="20577"/>
          <ac:spMkLst>
            <pc:docMk/>
            <pc:sldMk cId="3578272056" sldId="259"/>
            <ac:spMk id="4" creationId="{1B413E31-6AB7-10FF-ED44-352B2167C757}"/>
          </ac:spMkLst>
        </pc:spChg>
      </pc:sldChg>
      <pc:sldChg chg="modSp new">
        <pc:chgData name="Aaliyah Kausar (2520403)" userId="S::2520403@student.uwtsd.ac.uk::5f03475b-9794-4189-a22d-cbbb615e6a7e" providerId="AD" clId="Web-{D2A3CA99-2DAF-2E30-BA42-33236539D864}" dt="2026-09-29T09:29:12.950" v="1317" actId="20577"/>
        <pc:sldMkLst>
          <pc:docMk/>
          <pc:sldMk cId="2921244451" sldId="260"/>
        </pc:sldMkLst>
        <pc:spChg chg="mod">
          <ac:chgData name="Aaliyah Kausar (2520403)" userId="S::2520403@student.uwtsd.ac.uk::5f03475b-9794-4189-a22d-cbbb615e6a7e" providerId="AD" clId="Web-{D2A3CA99-2DAF-2E30-BA42-33236539D864}" dt="2026-09-29T09:08:17.339" v="572" actId="20577"/>
          <ac:spMkLst>
            <pc:docMk/>
            <pc:sldMk cId="2921244451" sldId="260"/>
            <ac:spMk id="2" creationId="{C97C4DD4-2E4E-DBCF-4ED9-9A87075E9DB5}"/>
          </ac:spMkLst>
        </pc:spChg>
        <pc:spChg chg="mod">
          <ac:chgData name="Aaliyah Kausar (2520403)" userId="S::2520403@student.uwtsd.ac.uk::5f03475b-9794-4189-a22d-cbbb615e6a7e" providerId="AD" clId="Web-{D2A3CA99-2DAF-2E30-BA42-33236539D864}" dt="2026-09-29T09:29:12.950" v="1317" actId="20577"/>
          <ac:spMkLst>
            <pc:docMk/>
            <pc:sldMk cId="2921244451" sldId="260"/>
            <ac:spMk id="4" creationId="{A848DAAE-AE9F-56FB-FFC6-973D8DC97DF6}"/>
          </ac:spMkLst>
        </pc:spChg>
      </pc:sldChg>
      <pc:sldChg chg="modSp new">
        <pc:chgData name="Aaliyah Kausar (2520403)" userId="S::2520403@student.uwtsd.ac.uk::5f03475b-9794-4189-a22d-cbbb615e6a7e" providerId="AD" clId="Web-{D2A3CA99-2DAF-2E30-BA42-33236539D864}" dt="2026-09-29T10:50:39.629" v="2081" actId="20577"/>
        <pc:sldMkLst>
          <pc:docMk/>
          <pc:sldMk cId="159871669" sldId="261"/>
        </pc:sldMkLst>
        <pc:spChg chg="mod">
          <ac:chgData name="Aaliyah Kausar (2520403)" userId="S::2520403@student.uwtsd.ac.uk::5f03475b-9794-4189-a22d-cbbb615e6a7e" providerId="AD" clId="Web-{D2A3CA99-2DAF-2E30-BA42-33236539D864}" dt="2026-09-29T09:30:12.936" v="1346" actId="20577"/>
          <ac:spMkLst>
            <pc:docMk/>
            <pc:sldMk cId="159871669" sldId="261"/>
            <ac:spMk id="2" creationId="{59F419DF-9565-CE78-1BE4-AFBF202C6281}"/>
          </ac:spMkLst>
        </pc:spChg>
        <pc:spChg chg="mod">
          <ac:chgData name="Aaliyah Kausar (2520403)" userId="S::2520403@student.uwtsd.ac.uk::5f03475b-9794-4189-a22d-cbbb615e6a7e" providerId="AD" clId="Web-{D2A3CA99-2DAF-2E30-BA42-33236539D864}" dt="2026-09-29T10:50:39.629" v="2081" actId="20577"/>
          <ac:spMkLst>
            <pc:docMk/>
            <pc:sldMk cId="159871669" sldId="261"/>
            <ac:spMk id="4" creationId="{EDEF8766-9B78-A9D9-0D54-C0B726B8C2F7}"/>
          </ac:spMkLst>
        </pc:spChg>
      </pc:sldChg>
      <pc:sldChg chg="modSp new">
        <pc:chgData name="Aaliyah Kausar (2520403)" userId="S::2520403@student.uwtsd.ac.uk::5f03475b-9794-4189-a22d-cbbb615e6a7e" providerId="AD" clId="Web-{D2A3CA99-2DAF-2E30-BA42-33236539D864}" dt="2026-09-29T11:38:04.464" v="2762" actId="20577"/>
        <pc:sldMkLst>
          <pc:docMk/>
          <pc:sldMk cId="423253782" sldId="262"/>
        </pc:sldMkLst>
        <pc:spChg chg="mod">
          <ac:chgData name="Aaliyah Kausar (2520403)" userId="S::2520403@student.uwtsd.ac.uk::5f03475b-9794-4189-a22d-cbbb615e6a7e" providerId="AD" clId="Web-{D2A3CA99-2DAF-2E30-BA42-33236539D864}" dt="2026-09-29T10:51:26.741" v="2097" actId="20577"/>
          <ac:spMkLst>
            <pc:docMk/>
            <pc:sldMk cId="423253782" sldId="262"/>
            <ac:spMk id="2" creationId="{2EB4B0A4-3311-9B45-D949-4754D5B3DC39}"/>
          </ac:spMkLst>
        </pc:spChg>
        <pc:spChg chg="mod">
          <ac:chgData name="Aaliyah Kausar (2520403)" userId="S::2520403@student.uwtsd.ac.uk::5f03475b-9794-4189-a22d-cbbb615e6a7e" providerId="AD" clId="Web-{D2A3CA99-2DAF-2E30-BA42-33236539D864}" dt="2026-09-29T11:38:04.464" v="2762" actId="20577"/>
          <ac:spMkLst>
            <pc:docMk/>
            <pc:sldMk cId="423253782" sldId="262"/>
            <ac:spMk id="4" creationId="{3F07B19C-1800-9F59-CF24-F394FAE132F1}"/>
          </ac:spMkLst>
        </pc:spChg>
      </pc:sldChg>
    </pc:docChg>
  </pc:docChgLst>
  <pc:docChgLst>
    <pc:chgData name="Aaliyah Kausar (2520403)" userId="S::2520403@student.uwtsd.ac.uk::5f03475b-9794-4189-a22d-cbbb615e6a7e" providerId="AD" clId="Web-{4550D05E-25B1-51D4-BA5E-1D275BB4FBEC}"/>
    <pc:docChg chg="addSld modSld">
      <pc:chgData name="Aaliyah Kausar (2520403)" userId="S::2520403@student.uwtsd.ac.uk::5f03475b-9794-4189-a22d-cbbb615e6a7e" providerId="AD" clId="Web-{4550D05E-25B1-51D4-BA5E-1D275BB4FBEC}" dt="2026-10-06T09:08:57.709" v="456" actId="20577"/>
      <pc:docMkLst>
        <pc:docMk/>
      </pc:docMkLst>
      <pc:sldChg chg="modSp new">
        <pc:chgData name="Aaliyah Kausar (2520403)" userId="S::2520403@student.uwtsd.ac.uk::5f03475b-9794-4189-a22d-cbbb615e6a7e" providerId="AD" clId="Web-{4550D05E-25B1-51D4-BA5E-1D275BB4FBEC}" dt="2026-10-06T09:08:57.709" v="456" actId="20577"/>
        <pc:sldMkLst>
          <pc:docMk/>
          <pc:sldMk cId="2688243571" sldId="263"/>
        </pc:sldMkLst>
        <pc:spChg chg="mod">
          <ac:chgData name="Aaliyah Kausar (2520403)" userId="S::2520403@student.uwtsd.ac.uk::5f03475b-9794-4189-a22d-cbbb615e6a7e" providerId="AD" clId="Web-{4550D05E-25B1-51D4-BA5E-1D275BB4FBEC}" dt="2026-10-06T08:45:25.606" v="12" actId="20577"/>
          <ac:spMkLst>
            <pc:docMk/>
            <pc:sldMk cId="2688243571" sldId="263"/>
            <ac:spMk id="2" creationId="{BCEA0765-ADFF-24F3-7904-4C90A7ECE0DB}"/>
          </ac:spMkLst>
        </pc:spChg>
        <pc:spChg chg="mod">
          <ac:chgData name="Aaliyah Kausar (2520403)" userId="S::2520403@student.uwtsd.ac.uk::5f03475b-9794-4189-a22d-cbbb615e6a7e" providerId="AD" clId="Web-{4550D05E-25B1-51D4-BA5E-1D275BB4FBEC}" dt="2026-10-06T09:08:57.709" v="456" actId="20577"/>
          <ac:spMkLst>
            <pc:docMk/>
            <pc:sldMk cId="2688243571" sldId="263"/>
            <ac:spMk id="4" creationId="{D2C9C6C5-9EBF-C0A2-9933-A0182C7B94A2}"/>
          </ac:spMkLst>
        </pc:spChg>
      </pc:sldChg>
    </pc:docChg>
  </pc:docChgLst>
  <pc:docChgLst>
    <pc:chgData clId="Web-{4550D05E-25B1-51D4-BA5E-1D275BB4FBEC}"/>
    <pc:docChg chg="modSld">
      <pc:chgData name="" userId="" providerId="" clId="Web-{4550D05E-25B1-51D4-BA5E-1D275BB4FBEC}" dt="2026-10-06T10:47:44.870" v="0" actId="20577"/>
      <pc:docMkLst>
        <pc:docMk/>
      </pc:docMkLst>
      <pc:sldChg chg="modSp">
        <pc:chgData name="" userId="" providerId="" clId="Web-{4550D05E-25B1-51D4-BA5E-1D275BB4FBEC}" dt="2026-10-06T10:47:44.870" v="0" actId="20577"/>
        <pc:sldMkLst>
          <pc:docMk/>
          <pc:sldMk cId="2688243571" sldId="263"/>
        </pc:sldMkLst>
        <pc:spChg chg="mod">
          <ac:chgData name="" userId="" providerId="" clId="Web-{4550D05E-25B1-51D4-BA5E-1D275BB4FBEC}" dt="2026-10-06T10:47:44.870" v="0" actId="20577"/>
          <ac:spMkLst>
            <pc:docMk/>
            <pc:sldMk cId="2688243571" sldId="263"/>
            <ac:spMk id="4" creationId="{D2C9C6C5-9EBF-C0A2-9933-A0182C7B94A2}"/>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10/6/2026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a:p>
        </p:txBody>
      </p:sp>
    </p:spTree>
    <p:extLst>
      <p:ext uri="{BB962C8B-B14F-4D97-AF65-F5344CB8AC3E}">
        <p14:creationId xmlns:p14="http://schemas.microsoft.com/office/powerpoint/2010/main" val="3238851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2523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10/6/2026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34426033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10/6/2026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24634923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69311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270717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10/6/2026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1481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5186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4789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10/6/2026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1976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10/6/2026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995394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10/6/2026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848436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10/6/2026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4038009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10/6/2026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7746734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10/6/2026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082703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04307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48706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10/6/2026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29311359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52097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10/6/2026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29229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12010239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40630495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10/6/2026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14691918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10/6/2026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16558152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10/6/2026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5323495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0801531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5734484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8506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10/6/2026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436260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 id="2147483702" r:id="rId18"/>
    <p:sldLayoutId id="2147483703" r:id="rId19"/>
    <p:sldLayoutId id="2147483704" r:id="rId20"/>
    <p:sldLayoutId id="2147483705" r:id="rId21"/>
    <p:sldLayoutId id="2147483706" r:id="rId22"/>
    <p:sldLayoutId id="2147483707" r:id="rId23"/>
    <p:sldLayoutId id="2147483708" r:id="rId24"/>
    <p:sldLayoutId id="2147483709" r:id="rId25"/>
    <p:sldLayoutId id="2147483710" r:id="rId26"/>
    <p:sldLayoutId id="2147483711" r:id="rId27"/>
    <p:sldLayoutId id="2147483712" r:id="rId28"/>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implypsychology.org/vygotsky.html" TargetMode="External"/><Relationship Id="rId2" Type="http://schemas.openxmlformats.org/officeDocument/2006/relationships/hyperlink" Target="https://brainmass.com/psychology/abnormal-psychology/nature-vs-nurture-vygotsky-s-theory-121708" TargetMode="External"/><Relationship Id="rId1" Type="http://schemas.openxmlformats.org/officeDocument/2006/relationships/slideLayout" Target="../slideLayouts/slideLayout2.xml"/><Relationship Id="rId6" Type="http://schemas.openxmlformats.org/officeDocument/2006/relationships/hyperlink" Target="https://thevoiceofearlychildhood.com/introduction-lev-vygotsky/" TargetMode="External"/><Relationship Id="rId5" Type="http://schemas.openxmlformats.org/officeDocument/2006/relationships/hyperlink" Target="https://www.prosperoteaching.com/scaffolding-in-teaching/vygotskys-development-theory" TargetMode="External"/><Relationship Id="rId4" Type="http://schemas.openxmlformats.org/officeDocument/2006/relationships/hyperlink" Target="https://www.gowriensw.com.au/thought-leadership/vygotsky-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019423"/>
            <a:ext cx="9144000" cy="3717069"/>
          </a:xfrm>
        </p:spPr>
        <p:txBody>
          <a:bodyPr vert="horz" lIns="91440" tIns="45720" rIns="91440" bIns="45720" rtlCol="0" anchor="t">
            <a:normAutofit/>
          </a:bodyPr>
          <a:lstStyle/>
          <a:p>
            <a:r>
              <a:rPr lang="en-US">
                <a:latin typeface="Calibri"/>
                <a:ea typeface="Calibri"/>
                <a:cs typeface="Calibri"/>
              </a:rPr>
              <a:t>Aaliyah Kausar </a:t>
            </a:r>
          </a:p>
          <a:p>
            <a:r>
              <a:rPr lang="en-US">
                <a:latin typeface="Calibri"/>
                <a:ea typeface="Calibri"/>
                <a:cs typeface="Calibri"/>
              </a:rPr>
              <a:t>2520403</a:t>
            </a:r>
          </a:p>
          <a:p>
            <a:r>
              <a:rPr lang="en-US">
                <a:latin typeface="Calibri"/>
                <a:ea typeface="Calibri"/>
                <a:cs typeface="Calibri"/>
              </a:rPr>
              <a:t>Psychology in Health and social care </a:t>
            </a:r>
          </a:p>
          <a:p>
            <a:r>
              <a:rPr lang="en-US">
                <a:latin typeface="Calibri"/>
                <a:ea typeface="Calibri"/>
                <a:cs typeface="Calibri"/>
              </a:rPr>
              <a:t>LCHS4010</a:t>
            </a:r>
          </a:p>
          <a:p>
            <a:r>
              <a:rPr lang="en-US">
                <a:latin typeface="Calibri"/>
                <a:ea typeface="Calibri"/>
                <a:cs typeface="Calibri"/>
              </a:rPr>
              <a:t>Individual presentation </a:t>
            </a:r>
          </a:p>
          <a:p>
            <a:endParaRPr lang="en-US">
              <a:latin typeface="Calibri"/>
              <a:ea typeface="Calibri"/>
              <a:cs typeface="Calibri"/>
            </a:endParaRPr>
          </a:p>
          <a:p>
            <a:endParaRPr lang="en-US">
              <a:latin typeface="Calibri"/>
              <a:ea typeface="Calibri"/>
              <a:cs typeface="Calibri"/>
            </a:endParaRPr>
          </a:p>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56DF1-B22F-39D8-AC3C-AF685BA6C98A}"/>
              </a:ext>
            </a:extLst>
          </p:cNvPr>
          <p:cNvSpPr>
            <a:spLocks noGrp="1"/>
          </p:cNvSpPr>
          <p:nvPr>
            <p:ph type="title"/>
          </p:nvPr>
        </p:nvSpPr>
        <p:spPr/>
        <p:txBody>
          <a:bodyPr>
            <a:normAutofit/>
          </a:bodyPr>
          <a:lstStyle/>
          <a:p>
            <a:r>
              <a:rPr lang="en-US" sz="2000">
                <a:latin typeface="Calibri"/>
                <a:ea typeface="Calibri"/>
                <a:cs typeface="Calibri"/>
              </a:rPr>
              <a:t>Introduction </a:t>
            </a:r>
          </a:p>
        </p:txBody>
      </p:sp>
      <p:sp>
        <p:nvSpPr>
          <p:cNvPr id="3" name="Footer Placeholder 2">
            <a:extLst>
              <a:ext uri="{FF2B5EF4-FFF2-40B4-BE49-F238E27FC236}">
                <a16:creationId xmlns:a16="http://schemas.microsoft.com/office/drawing/2014/main" id="{6895672C-7AD4-83C7-30A5-A6BA76FD2EFC}"/>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DAAE5AEF-9526-11D5-2432-963C1A988DE0}"/>
              </a:ext>
            </a:extLst>
          </p:cNvPr>
          <p:cNvSpPr>
            <a:spLocks noGrp="1"/>
          </p:cNvSpPr>
          <p:nvPr>
            <p:ph idx="1"/>
          </p:nvPr>
        </p:nvSpPr>
        <p:spPr/>
        <p:txBody>
          <a:bodyPr vert="horz" lIns="91440" tIns="45720" rIns="91440" bIns="45720" rtlCol="0" anchor="t">
            <a:normAutofit/>
          </a:bodyPr>
          <a:lstStyle/>
          <a:p>
            <a:pPr marL="285750" indent="-285750">
              <a:buChar char="•"/>
            </a:pPr>
            <a:r>
              <a:rPr lang="en-US" sz="1600">
                <a:latin typeface="Calibri"/>
                <a:ea typeface="Calibri"/>
                <a:cs typeface="Calibri"/>
              </a:rPr>
              <a:t>Hi my name is Aaliyah Kausar I am currently studying health and social care </a:t>
            </a:r>
            <a:endParaRPr lang="en-US"/>
          </a:p>
          <a:p>
            <a:pPr marL="285750" indent="-285750">
              <a:buChar char="•"/>
            </a:pPr>
            <a:r>
              <a:rPr lang="en-US" sz="1600">
                <a:latin typeface="Calibri"/>
                <a:ea typeface="Calibri"/>
                <a:cs typeface="Calibri"/>
              </a:rPr>
              <a:t>As my aim is to gain a career as a youth worker </a:t>
            </a:r>
          </a:p>
          <a:p>
            <a:pPr marL="285750" indent="-285750">
              <a:buChar char="•"/>
            </a:pPr>
            <a:r>
              <a:rPr lang="en-US" sz="1600">
                <a:latin typeface="Calibri"/>
                <a:ea typeface="Calibri"/>
                <a:cs typeface="Calibri"/>
              </a:rPr>
              <a:t>Within my presentation I will speak on what can be put into place in order to support an individual within a nursery setting by coming up with a plan which will support their social, emotional,cogantive and physical wellbeing  </a:t>
            </a:r>
          </a:p>
          <a:p>
            <a:pPr marL="285750" indent="-285750">
              <a:buChar char="•"/>
            </a:pPr>
            <a:r>
              <a:rPr lang="en-US" sz="1600">
                <a:latin typeface="Calibri"/>
                <a:ea typeface="Calibri"/>
                <a:cs typeface="Calibri"/>
              </a:rPr>
              <a:t>My presentation will focus on the chosen theory that I believe is best fitted, which is Vygotsky's sociocultural theory</a:t>
            </a:r>
          </a:p>
          <a:p>
            <a:pPr marL="285750" indent="-285750">
              <a:buChar char="•"/>
            </a:pPr>
            <a:r>
              <a:rPr lang="en-US" sz="1600">
                <a:latin typeface="Calibri"/>
                <a:ea typeface="Calibri"/>
                <a:cs typeface="Calibri"/>
              </a:rPr>
              <a:t>Shona's case study focuses on an individual who has just joined a nursery setting, although  she is currently having difficulty such as anxiety as well as very limited in her communication. Her verbal communication is very limited and has difficulty with engaging in group activities. </a:t>
            </a:r>
          </a:p>
          <a:p>
            <a:endParaRPr lang="en-US" sz="1600">
              <a:latin typeface="Calibri"/>
              <a:ea typeface="Calibri"/>
              <a:cs typeface="Calibri"/>
            </a:endParaRPr>
          </a:p>
        </p:txBody>
      </p:sp>
      <p:sp>
        <p:nvSpPr>
          <p:cNvPr id="5" name="Date Placeholder 4">
            <a:extLst>
              <a:ext uri="{FF2B5EF4-FFF2-40B4-BE49-F238E27FC236}">
                <a16:creationId xmlns:a16="http://schemas.microsoft.com/office/drawing/2014/main" id="{E9397EFD-21D2-C0F3-DF3A-93DA92F7BC21}"/>
              </a:ext>
            </a:extLst>
          </p:cNvPr>
          <p:cNvSpPr>
            <a:spLocks noGrp="1"/>
          </p:cNvSpPr>
          <p:nvPr>
            <p:ph type="dt" sz="half" idx="10"/>
          </p:nvPr>
        </p:nvSpPr>
        <p:spPr/>
        <p:txBody>
          <a:bodyPr/>
          <a:lstStyle/>
          <a:p>
            <a:fld id="{A607B7EA-6E68-4518-B41B-718C041A0033}" type="datetime1">
              <a:t>10/6/2026</a:t>
            </a:fld>
            <a:endParaRPr lang="en-US"/>
          </a:p>
        </p:txBody>
      </p:sp>
      <p:sp>
        <p:nvSpPr>
          <p:cNvPr id="6" name="Slide Number Placeholder 5">
            <a:extLst>
              <a:ext uri="{FF2B5EF4-FFF2-40B4-BE49-F238E27FC236}">
                <a16:creationId xmlns:a16="http://schemas.microsoft.com/office/drawing/2014/main" id="{E224E8C1-1280-C1CF-27FA-4AF3548DFCF7}"/>
              </a:ext>
            </a:extLst>
          </p:cNvPr>
          <p:cNvSpPr>
            <a:spLocks noGrp="1"/>
          </p:cNvSpPr>
          <p:nvPr>
            <p:ph type="sldNum" sz="quarter" idx="12"/>
          </p:nvPr>
        </p:nvSpPr>
        <p:spPr/>
        <p:txBody>
          <a:bodyPr/>
          <a:lstStyle/>
          <a:p>
            <a:fld id="{CC057153-B650-4DEB-B370-79DDCFDCE934}" type="slidenum">
              <a:rPr lang="en-US" dirty="0"/>
              <a:pPr/>
              <a:t>2</a:t>
            </a:fld>
            <a:endParaRPr lang="en-US"/>
          </a:p>
        </p:txBody>
      </p:sp>
    </p:spTree>
    <p:extLst>
      <p:ext uri="{BB962C8B-B14F-4D97-AF65-F5344CB8AC3E}">
        <p14:creationId xmlns:p14="http://schemas.microsoft.com/office/powerpoint/2010/main" val="2542000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132C6-B1FF-9F66-1B9D-F1B7B80A2139}"/>
              </a:ext>
            </a:extLst>
          </p:cNvPr>
          <p:cNvSpPr>
            <a:spLocks noGrp="1"/>
          </p:cNvSpPr>
          <p:nvPr>
            <p:ph type="title"/>
          </p:nvPr>
        </p:nvSpPr>
        <p:spPr/>
        <p:txBody>
          <a:bodyPr>
            <a:normAutofit/>
          </a:bodyPr>
          <a:lstStyle/>
          <a:p>
            <a:r>
              <a:rPr lang="en-US" sz="2000">
                <a:latin typeface="Calibri"/>
                <a:ea typeface="Calibri"/>
                <a:cs typeface="Calibri"/>
              </a:rPr>
              <a:t>Overview of chosen theory </a:t>
            </a:r>
          </a:p>
        </p:txBody>
      </p:sp>
      <p:sp>
        <p:nvSpPr>
          <p:cNvPr id="3" name="Footer Placeholder 2">
            <a:extLst>
              <a:ext uri="{FF2B5EF4-FFF2-40B4-BE49-F238E27FC236}">
                <a16:creationId xmlns:a16="http://schemas.microsoft.com/office/drawing/2014/main" id="{DCB5C21F-8883-1764-FFC8-DEAB952A6C43}"/>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A4CA936B-0855-E2D8-0AEC-FDEBA5C590B4}"/>
              </a:ext>
            </a:extLst>
          </p:cNvPr>
          <p:cNvSpPr>
            <a:spLocks noGrp="1"/>
          </p:cNvSpPr>
          <p:nvPr>
            <p:ph idx="1"/>
          </p:nvPr>
        </p:nvSpPr>
        <p:spPr/>
        <p:txBody>
          <a:bodyPr vert="horz" lIns="91440" tIns="45720" rIns="91440" bIns="45720" rtlCol="0" anchor="t">
            <a:normAutofit/>
          </a:bodyPr>
          <a:lstStyle/>
          <a:p>
            <a:pPr marL="285750" indent="-285750">
              <a:buChar char="•"/>
            </a:pPr>
            <a:r>
              <a:rPr lang="en-US" sz="1600">
                <a:latin typeface="Calibri"/>
                <a:ea typeface="Calibri"/>
                <a:cs typeface="Calibri"/>
              </a:rPr>
              <a:t>An overview of my chosen theory would state that cognitive development is seen as an social process in which the learning for an individual needs to come first </a:t>
            </a:r>
          </a:p>
          <a:p>
            <a:pPr marL="285750" indent="-285750">
              <a:buChar char="•"/>
            </a:pPr>
            <a:r>
              <a:rPr lang="en-US" sz="1600">
                <a:latin typeface="Calibri"/>
                <a:ea typeface="Calibri"/>
                <a:cs typeface="Calibri"/>
              </a:rPr>
              <a:t>This will usually happen through social interactions with individuals on a daily, this will happen before it is internalized </a:t>
            </a:r>
          </a:p>
          <a:p>
            <a:pPr marL="285750" indent="-285750">
              <a:buChar char="•"/>
            </a:pPr>
            <a:r>
              <a:rPr lang="en-US" sz="1600">
                <a:latin typeface="Calibri"/>
                <a:ea typeface="Calibri"/>
                <a:cs typeface="Calibri"/>
              </a:rPr>
              <a:t>As there are stages depending on the child's age of where they should have developed to, few of Vygotsky's main ideas and arguments state that there are 5 core concepts to a child's development such as;</a:t>
            </a:r>
          </a:p>
          <a:p>
            <a:pPr marL="285750" indent="-285750">
              <a:buChar char="•"/>
            </a:pPr>
            <a:r>
              <a:rPr lang="en-US" sz="1600">
                <a:latin typeface="Calibri"/>
                <a:ea typeface="Calibri"/>
                <a:cs typeface="Calibri"/>
              </a:rPr>
              <a:t>ZPD (zone of proximal development)- this is known as the sweet spot in which the individual is more than capable to independently able to do things by themselves and with support when it is needed (McLeod, 2025)</a:t>
            </a:r>
          </a:p>
          <a:p>
            <a:pPr marL="285750" indent="-285750">
              <a:buChar char="•"/>
            </a:pPr>
            <a:r>
              <a:rPr lang="en-US" sz="1600">
                <a:latin typeface="Calibri"/>
                <a:ea typeface="Calibri"/>
                <a:cs typeface="Calibri"/>
              </a:rPr>
              <a:t>MKO (more knowledge other)- this concept refers to any individual who has an higher understanding or the ability than others, these individuals can include parents, teachers and carers. </a:t>
            </a:r>
          </a:p>
          <a:p>
            <a:pPr marL="285750" indent="-285750">
              <a:buChar char="•"/>
            </a:pPr>
            <a:r>
              <a:rPr lang="en-US" sz="1600">
                <a:latin typeface="Calibri"/>
                <a:ea typeface="Calibri"/>
                <a:cs typeface="Calibri"/>
              </a:rPr>
              <a:t>Scaffolding -at this stage the child will be in need of temporary support, where it can be reduced as the child gains knowledge.</a:t>
            </a:r>
          </a:p>
          <a:p>
            <a:pPr marL="285750" indent="-285750">
              <a:buChar char="•"/>
            </a:pPr>
            <a:r>
              <a:rPr lang="en-US" sz="1600">
                <a:latin typeface="Calibri"/>
                <a:ea typeface="Calibri"/>
                <a:cs typeface="Calibri"/>
              </a:rPr>
              <a:t>Cultural tools- language, technology and writing that is passed down through family members and others that will help the child adapt. (Boyd and Bee, 2019).</a:t>
            </a:r>
          </a:p>
          <a:p>
            <a:pPr marL="285750" indent="-285750">
              <a:buChar char="•"/>
            </a:pPr>
            <a:r>
              <a:rPr lang="en-US" sz="1600">
                <a:latin typeface="Calibri"/>
                <a:ea typeface="Calibri"/>
                <a:cs typeface="Calibri"/>
              </a:rPr>
              <a:t>Private speech- this is the stage where children will speak out loud after the child will learn silent speech. </a:t>
            </a:r>
          </a:p>
        </p:txBody>
      </p:sp>
      <p:sp>
        <p:nvSpPr>
          <p:cNvPr id="5" name="Date Placeholder 4">
            <a:extLst>
              <a:ext uri="{FF2B5EF4-FFF2-40B4-BE49-F238E27FC236}">
                <a16:creationId xmlns:a16="http://schemas.microsoft.com/office/drawing/2014/main" id="{2081CDE1-0BA1-3FB4-3633-5900BBF3F94B}"/>
              </a:ext>
            </a:extLst>
          </p:cNvPr>
          <p:cNvSpPr>
            <a:spLocks noGrp="1"/>
          </p:cNvSpPr>
          <p:nvPr>
            <p:ph type="dt" sz="half" idx="10"/>
          </p:nvPr>
        </p:nvSpPr>
        <p:spPr/>
        <p:txBody>
          <a:bodyPr/>
          <a:lstStyle/>
          <a:p>
            <a:fld id="{923E36D8-1433-4412-820E-35FBC1E320EC}" type="datetime1">
              <a:t>10/6/2026</a:t>
            </a:fld>
            <a:endParaRPr lang="en-US"/>
          </a:p>
        </p:txBody>
      </p:sp>
      <p:sp>
        <p:nvSpPr>
          <p:cNvPr id="6" name="Slide Number Placeholder 5">
            <a:extLst>
              <a:ext uri="{FF2B5EF4-FFF2-40B4-BE49-F238E27FC236}">
                <a16:creationId xmlns:a16="http://schemas.microsoft.com/office/drawing/2014/main" id="{863E9B9A-AB28-16F6-8382-6CF2FD21C52F}"/>
              </a:ext>
            </a:extLst>
          </p:cNvPr>
          <p:cNvSpPr>
            <a:spLocks noGrp="1"/>
          </p:cNvSpPr>
          <p:nvPr>
            <p:ph type="sldNum" sz="quarter" idx="12"/>
          </p:nvPr>
        </p:nvSpPr>
        <p:spPr/>
        <p:txBody>
          <a:bodyPr/>
          <a:lstStyle/>
          <a:p>
            <a:fld id="{CC057153-B650-4DEB-B370-79DDCFDCE934}" type="slidenum">
              <a:rPr lang="en-US" dirty="0"/>
              <a:pPr/>
              <a:t>3</a:t>
            </a:fld>
            <a:endParaRPr lang="en-US"/>
          </a:p>
        </p:txBody>
      </p:sp>
    </p:spTree>
    <p:extLst>
      <p:ext uri="{BB962C8B-B14F-4D97-AF65-F5344CB8AC3E}">
        <p14:creationId xmlns:p14="http://schemas.microsoft.com/office/powerpoint/2010/main" val="3099716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92F07-421F-1E98-5FCE-9F9A42D43F04}"/>
              </a:ext>
            </a:extLst>
          </p:cNvPr>
          <p:cNvSpPr>
            <a:spLocks noGrp="1"/>
          </p:cNvSpPr>
          <p:nvPr>
            <p:ph type="title"/>
          </p:nvPr>
        </p:nvSpPr>
        <p:spPr/>
        <p:txBody>
          <a:bodyPr>
            <a:normAutofit/>
          </a:bodyPr>
          <a:lstStyle/>
          <a:p>
            <a:r>
              <a:rPr lang="en-US" sz="2000">
                <a:latin typeface="Calibri"/>
                <a:ea typeface="Calibri"/>
                <a:cs typeface="Calibri"/>
              </a:rPr>
              <a:t>APPLYING KEY CONCEPTS</a:t>
            </a:r>
          </a:p>
        </p:txBody>
      </p:sp>
      <p:sp>
        <p:nvSpPr>
          <p:cNvPr id="3" name="Footer Placeholder 2">
            <a:extLst>
              <a:ext uri="{FF2B5EF4-FFF2-40B4-BE49-F238E27FC236}">
                <a16:creationId xmlns:a16="http://schemas.microsoft.com/office/drawing/2014/main" id="{B1E82DF0-E066-B2A2-9E82-230FCE12F647}"/>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1B413E31-6AB7-10FF-ED44-352B2167C757}"/>
              </a:ext>
            </a:extLst>
          </p:cNvPr>
          <p:cNvSpPr>
            <a:spLocks noGrp="1"/>
          </p:cNvSpPr>
          <p:nvPr>
            <p:ph idx="1"/>
          </p:nvPr>
        </p:nvSpPr>
        <p:spPr/>
        <p:txBody>
          <a:bodyPr vert="horz" lIns="91440" tIns="45720" rIns="91440" bIns="45720" rtlCol="0" anchor="t">
            <a:normAutofit/>
          </a:bodyPr>
          <a:lstStyle/>
          <a:p>
            <a:pPr marL="285750" indent="-285750">
              <a:buChar char="•"/>
            </a:pPr>
            <a:r>
              <a:rPr lang="en-US" sz="1600">
                <a:latin typeface="Calibri"/>
                <a:ea typeface="Calibri"/>
                <a:cs typeface="Calibri"/>
              </a:rPr>
              <a:t>Applying Vygotsky's theory in relation to Shona's case study shows how Shona's current actions and feelings can affect her development. </a:t>
            </a:r>
          </a:p>
          <a:p>
            <a:pPr marL="285750" indent="-285750">
              <a:buChar char="•"/>
            </a:pPr>
            <a:r>
              <a:rPr lang="en-US" sz="1600">
                <a:latin typeface="Calibri"/>
                <a:ea typeface="Calibri"/>
                <a:cs typeface="Calibri"/>
              </a:rPr>
              <a:t>As she is currently showing signs of anxiety when she is left by her carers, very limited in her communication and has difficulty engaging in group play in nursery. </a:t>
            </a:r>
          </a:p>
          <a:p>
            <a:pPr marL="285750" indent="-285750">
              <a:buChar char="•"/>
            </a:pPr>
            <a:r>
              <a:rPr lang="en-US" sz="1600">
                <a:latin typeface="Calibri"/>
                <a:ea typeface="Calibri"/>
                <a:cs typeface="Calibri"/>
              </a:rPr>
              <a:t>As for a 3 year old individual it is expected that they will have confidence, have their favorites and start becoming quite verbal. </a:t>
            </a:r>
          </a:p>
          <a:p>
            <a:pPr marL="285750" indent="-285750">
              <a:buChar char="•"/>
            </a:pPr>
            <a:r>
              <a:rPr lang="en-US" sz="1600">
                <a:latin typeface="Calibri"/>
                <a:ea typeface="Calibri"/>
                <a:cs typeface="Calibri"/>
              </a:rPr>
              <a:t>Vygotsky's theory states that Shona should currently be in the stage of ZPD meaning she should be within the sweet spot of being capable to do things independently as well as with support. Having the wiliness to get up and join in group activities or play by her self if she choses too (The Voice of Early Childhood, 2026).</a:t>
            </a:r>
          </a:p>
          <a:p>
            <a:pPr marL="285750" indent="-285750">
              <a:buChar char="•"/>
            </a:pPr>
            <a:r>
              <a:rPr lang="en-US" sz="1600">
                <a:latin typeface="Calibri"/>
                <a:ea typeface="Calibri"/>
                <a:cs typeface="Calibri"/>
              </a:rPr>
              <a:t>This affects her development as missing  the stages where your confidence grows, and almost removing yourself from it will affect you later on as you will be quite withdrawn. Also this can affect her wellbeing as she will become more quite overtime, possibly miss out opportunities to have fun and this can  affect her feelings. </a:t>
            </a:r>
          </a:p>
          <a:p>
            <a:pPr marL="285750" indent="-285750">
              <a:buChar char="•"/>
            </a:pPr>
            <a:r>
              <a:rPr lang="en-US" sz="1600">
                <a:latin typeface="Calibri"/>
                <a:ea typeface="Calibri"/>
                <a:cs typeface="Calibri"/>
              </a:rPr>
              <a:t>Affecting her feelings and not being very verbal about this can cause a struggle for an adult who may want to support her. </a:t>
            </a:r>
            <a:endParaRPr lang="en-US"/>
          </a:p>
        </p:txBody>
      </p:sp>
      <p:sp>
        <p:nvSpPr>
          <p:cNvPr id="5" name="Date Placeholder 4">
            <a:extLst>
              <a:ext uri="{FF2B5EF4-FFF2-40B4-BE49-F238E27FC236}">
                <a16:creationId xmlns:a16="http://schemas.microsoft.com/office/drawing/2014/main" id="{7399E43A-B6CF-8BA0-18AF-9F504CFD8A97}"/>
              </a:ext>
            </a:extLst>
          </p:cNvPr>
          <p:cNvSpPr>
            <a:spLocks noGrp="1"/>
          </p:cNvSpPr>
          <p:nvPr>
            <p:ph type="dt" sz="half" idx="10"/>
          </p:nvPr>
        </p:nvSpPr>
        <p:spPr/>
        <p:txBody>
          <a:bodyPr/>
          <a:lstStyle/>
          <a:p>
            <a:fld id="{19F24D50-8659-4C58-9FA3-EBCBC2677F5A}" type="datetime1">
              <a:t>10/6/2026</a:t>
            </a:fld>
            <a:endParaRPr lang="en-US"/>
          </a:p>
        </p:txBody>
      </p:sp>
      <p:sp>
        <p:nvSpPr>
          <p:cNvPr id="6" name="Slide Number Placeholder 5">
            <a:extLst>
              <a:ext uri="{FF2B5EF4-FFF2-40B4-BE49-F238E27FC236}">
                <a16:creationId xmlns:a16="http://schemas.microsoft.com/office/drawing/2014/main" id="{F02E0871-BF08-29D4-56D6-A6464E421848}"/>
              </a:ext>
            </a:extLst>
          </p:cNvPr>
          <p:cNvSpPr>
            <a:spLocks noGrp="1"/>
          </p:cNvSpPr>
          <p:nvPr>
            <p:ph type="sldNum" sz="quarter" idx="12"/>
          </p:nvPr>
        </p:nvSpPr>
        <p:spPr/>
        <p:txBody>
          <a:bodyPr/>
          <a:lstStyle/>
          <a:p>
            <a:fld id="{CC057153-B650-4DEB-B370-79DDCFDCE934}" type="slidenum">
              <a:rPr lang="en-US" dirty="0"/>
              <a:pPr/>
              <a:t>4</a:t>
            </a:fld>
            <a:endParaRPr lang="en-US"/>
          </a:p>
        </p:txBody>
      </p:sp>
    </p:spTree>
    <p:extLst>
      <p:ext uri="{BB962C8B-B14F-4D97-AF65-F5344CB8AC3E}">
        <p14:creationId xmlns:p14="http://schemas.microsoft.com/office/powerpoint/2010/main" val="3578272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C4DD4-2E4E-DBCF-4ED9-9A87075E9DB5}"/>
              </a:ext>
            </a:extLst>
          </p:cNvPr>
          <p:cNvSpPr>
            <a:spLocks noGrp="1"/>
          </p:cNvSpPr>
          <p:nvPr>
            <p:ph type="title"/>
          </p:nvPr>
        </p:nvSpPr>
        <p:spPr/>
        <p:txBody>
          <a:bodyPr>
            <a:normAutofit/>
          </a:bodyPr>
          <a:lstStyle/>
          <a:p>
            <a:r>
              <a:rPr lang="en-US" sz="2000">
                <a:latin typeface="Calibri"/>
                <a:ea typeface="Calibri"/>
                <a:cs typeface="Calibri"/>
              </a:rPr>
              <a:t>Applying key concepts continued...</a:t>
            </a:r>
          </a:p>
        </p:txBody>
      </p:sp>
      <p:sp>
        <p:nvSpPr>
          <p:cNvPr id="3" name="Footer Placeholder 2">
            <a:extLst>
              <a:ext uri="{FF2B5EF4-FFF2-40B4-BE49-F238E27FC236}">
                <a16:creationId xmlns:a16="http://schemas.microsoft.com/office/drawing/2014/main" id="{BBC0E967-E2BB-80A1-CEA7-0F76807FE7FD}"/>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A848DAAE-AE9F-56FB-FFC6-973D8DC97DF6}"/>
              </a:ext>
            </a:extLst>
          </p:cNvPr>
          <p:cNvSpPr>
            <a:spLocks noGrp="1"/>
          </p:cNvSpPr>
          <p:nvPr>
            <p:ph idx="1"/>
          </p:nvPr>
        </p:nvSpPr>
        <p:spPr/>
        <p:txBody>
          <a:bodyPr vert="horz" lIns="91440" tIns="45720" rIns="91440" bIns="45720" rtlCol="0" anchor="t">
            <a:normAutofit lnSpcReduction="10000"/>
          </a:bodyPr>
          <a:lstStyle/>
          <a:p>
            <a:pPr marL="285750" indent="-285750">
              <a:buChar char="•"/>
            </a:pPr>
            <a:r>
              <a:rPr lang="en-US" sz="1600">
                <a:latin typeface="Calibri"/>
                <a:ea typeface="Calibri"/>
                <a:cs typeface="Calibri"/>
              </a:rPr>
              <a:t>Another key concept of Vygotsky's key concepts that are in relation to Shona are cultural tools, as  an individual should have language, technology and writing that is passed down through family members . As this will help her to adapt to different situations in everyday life (Prospero Teaching, 2026).</a:t>
            </a:r>
          </a:p>
          <a:p>
            <a:pPr marL="285750" indent="-285750">
              <a:buChar char="•"/>
            </a:pPr>
            <a:r>
              <a:rPr lang="en-US" sz="1600">
                <a:latin typeface="Calibri"/>
                <a:ea typeface="Calibri"/>
                <a:cs typeface="Calibri"/>
              </a:rPr>
              <a:t>As Shona is currently showing signs of anxiety when she is left by carers , there are many reasons as to why she is showing these signs such as;</a:t>
            </a:r>
          </a:p>
          <a:p>
            <a:pPr marL="285750" indent="-285750">
              <a:buChar char="•"/>
            </a:pPr>
            <a:r>
              <a:rPr lang="en-US" sz="1600">
                <a:latin typeface="Calibri"/>
                <a:ea typeface="Calibri"/>
                <a:cs typeface="Calibri"/>
              </a:rPr>
              <a:t>English may not be her first language.</a:t>
            </a:r>
          </a:p>
          <a:p>
            <a:pPr marL="285750" indent="-285750">
              <a:buChar char="•"/>
            </a:pPr>
            <a:r>
              <a:rPr lang="en-US" sz="1600">
                <a:latin typeface="Calibri"/>
                <a:ea typeface="Calibri"/>
                <a:cs typeface="Calibri"/>
              </a:rPr>
              <a:t>She may not be comfortable with people who she is not very familiar with.</a:t>
            </a:r>
          </a:p>
          <a:p>
            <a:pPr marL="285750" indent="-285750">
              <a:buChar char="•"/>
            </a:pPr>
            <a:r>
              <a:rPr lang="en-US" sz="1600">
                <a:latin typeface="Calibri"/>
                <a:ea typeface="Calibri"/>
                <a:cs typeface="Calibri"/>
              </a:rPr>
              <a:t>This is a new environment to her and may be struggling to adjust to begin with, she may need more time to break out of shell. </a:t>
            </a:r>
          </a:p>
          <a:p>
            <a:pPr marL="285750" indent="-285750">
              <a:buChar char="•"/>
            </a:pPr>
            <a:r>
              <a:rPr lang="en-US" sz="1600">
                <a:latin typeface="Calibri"/>
                <a:ea typeface="Calibri"/>
                <a:cs typeface="Calibri"/>
              </a:rPr>
              <a:t>This affects her development as an individual of her age she should not be showing signs of anxiety rather her being upset her family or carers leave is understandable and expected. </a:t>
            </a:r>
          </a:p>
          <a:p>
            <a:pPr marL="285750" indent="-285750">
              <a:buChar char="•"/>
            </a:pPr>
            <a:r>
              <a:rPr lang="en-US" sz="1600">
                <a:latin typeface="Calibri"/>
                <a:ea typeface="Calibri"/>
                <a:cs typeface="Calibri"/>
              </a:rPr>
              <a:t>She may need extra support as may allow her to be more comfortable in this setting and understand that her carers leaving is completely okay. </a:t>
            </a:r>
          </a:p>
          <a:p>
            <a:pPr marL="285750" indent="-285750">
              <a:buChar char="•"/>
            </a:pPr>
            <a:r>
              <a:rPr lang="en-US" sz="1600">
                <a:latin typeface="Calibri"/>
                <a:ea typeface="Calibri"/>
                <a:cs typeface="Calibri"/>
              </a:rPr>
              <a:t>This also affects her wellbeing as going into a new setting and being quite upset and unsettled can push her to become more withdrawn from others. </a:t>
            </a:r>
          </a:p>
          <a:p>
            <a:pPr marL="285750" indent="-285750">
              <a:buChar char="•"/>
            </a:pPr>
            <a:endParaRPr lang="en-US" sz="1600">
              <a:latin typeface="Calibri"/>
              <a:ea typeface="Calibri"/>
              <a:cs typeface="Calibri"/>
            </a:endParaRPr>
          </a:p>
          <a:p>
            <a:pPr marL="285750" indent="-285750">
              <a:buChar char="•"/>
            </a:pPr>
            <a:endParaRPr lang="en-US" sz="1600">
              <a:latin typeface="Calibri"/>
              <a:ea typeface="Calibri"/>
              <a:cs typeface="Calibri"/>
            </a:endParaRPr>
          </a:p>
        </p:txBody>
      </p:sp>
      <p:sp>
        <p:nvSpPr>
          <p:cNvPr id="5" name="Date Placeholder 4">
            <a:extLst>
              <a:ext uri="{FF2B5EF4-FFF2-40B4-BE49-F238E27FC236}">
                <a16:creationId xmlns:a16="http://schemas.microsoft.com/office/drawing/2014/main" id="{A31BA92B-6A30-C711-6D03-FDCBB6158139}"/>
              </a:ext>
            </a:extLst>
          </p:cNvPr>
          <p:cNvSpPr>
            <a:spLocks noGrp="1"/>
          </p:cNvSpPr>
          <p:nvPr>
            <p:ph type="dt" sz="half" idx="10"/>
          </p:nvPr>
        </p:nvSpPr>
        <p:spPr/>
        <p:txBody>
          <a:bodyPr/>
          <a:lstStyle/>
          <a:p>
            <a:fld id="{B85F49AC-992E-413E-8413-9D32E8B426F0}" type="datetime1">
              <a:t>10/6/2026</a:t>
            </a:fld>
            <a:endParaRPr lang="en-US"/>
          </a:p>
        </p:txBody>
      </p:sp>
      <p:sp>
        <p:nvSpPr>
          <p:cNvPr id="6" name="Slide Number Placeholder 5">
            <a:extLst>
              <a:ext uri="{FF2B5EF4-FFF2-40B4-BE49-F238E27FC236}">
                <a16:creationId xmlns:a16="http://schemas.microsoft.com/office/drawing/2014/main" id="{08B6FA1C-A2F2-D5C9-63AB-20647FA3E7B1}"/>
              </a:ext>
            </a:extLst>
          </p:cNvPr>
          <p:cNvSpPr>
            <a:spLocks noGrp="1"/>
          </p:cNvSpPr>
          <p:nvPr>
            <p:ph type="sldNum" sz="quarter" idx="12"/>
          </p:nvPr>
        </p:nvSpPr>
        <p:spPr/>
        <p:txBody>
          <a:bodyPr/>
          <a:lstStyle/>
          <a:p>
            <a:fld id="{CC057153-B650-4DEB-B370-79DDCFDCE934}" type="slidenum">
              <a:rPr lang="en-US" dirty="0"/>
              <a:pPr/>
              <a:t>5</a:t>
            </a:fld>
            <a:endParaRPr lang="en-US"/>
          </a:p>
        </p:txBody>
      </p:sp>
    </p:spTree>
    <p:extLst>
      <p:ext uri="{BB962C8B-B14F-4D97-AF65-F5344CB8AC3E}">
        <p14:creationId xmlns:p14="http://schemas.microsoft.com/office/powerpoint/2010/main" val="2921244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419DF-9565-CE78-1BE4-AFBF202C6281}"/>
              </a:ext>
            </a:extLst>
          </p:cNvPr>
          <p:cNvSpPr>
            <a:spLocks noGrp="1"/>
          </p:cNvSpPr>
          <p:nvPr>
            <p:ph type="title"/>
          </p:nvPr>
        </p:nvSpPr>
        <p:spPr/>
        <p:txBody>
          <a:bodyPr>
            <a:normAutofit/>
          </a:bodyPr>
          <a:lstStyle/>
          <a:p>
            <a:r>
              <a:rPr lang="en-US" sz="2000">
                <a:latin typeface="Calibri"/>
                <a:ea typeface="Calibri"/>
                <a:cs typeface="Calibri"/>
              </a:rPr>
              <a:t>Practical </a:t>
            </a:r>
            <a:r>
              <a:rPr lang="en-US" sz="2000" err="1">
                <a:latin typeface="Calibri"/>
                <a:ea typeface="Calibri"/>
                <a:cs typeface="Calibri"/>
              </a:rPr>
              <a:t>strategIES</a:t>
            </a:r>
            <a:r>
              <a:rPr lang="en-US" sz="2000">
                <a:latin typeface="Calibri"/>
                <a:ea typeface="Calibri"/>
                <a:cs typeface="Calibri"/>
              </a:rPr>
              <a:t> </a:t>
            </a:r>
          </a:p>
        </p:txBody>
      </p:sp>
      <p:sp>
        <p:nvSpPr>
          <p:cNvPr id="3" name="Footer Placeholder 2">
            <a:extLst>
              <a:ext uri="{FF2B5EF4-FFF2-40B4-BE49-F238E27FC236}">
                <a16:creationId xmlns:a16="http://schemas.microsoft.com/office/drawing/2014/main" id="{1333235C-C146-44FD-9061-34455E012BDD}"/>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EDEF8766-9B78-A9D9-0D54-C0B726B8C2F7}"/>
              </a:ext>
            </a:extLst>
          </p:cNvPr>
          <p:cNvSpPr>
            <a:spLocks noGrp="1"/>
          </p:cNvSpPr>
          <p:nvPr>
            <p:ph idx="1"/>
          </p:nvPr>
        </p:nvSpPr>
        <p:spPr/>
        <p:txBody>
          <a:bodyPr vert="horz" lIns="91440" tIns="45720" rIns="91440" bIns="45720" rtlCol="0" anchor="t">
            <a:normAutofit/>
          </a:bodyPr>
          <a:lstStyle/>
          <a:p>
            <a:pPr marL="342900" indent="-342900">
              <a:buChar char="•"/>
            </a:pPr>
            <a:r>
              <a:rPr lang="en-US" sz="1600">
                <a:latin typeface="Calibri"/>
                <a:ea typeface="Calibri"/>
                <a:cs typeface="Calibri"/>
              </a:rPr>
              <a:t>Below I will mention some practical strategies within a early year's  setting that could help with supporting Shona.</a:t>
            </a:r>
          </a:p>
          <a:p>
            <a:pPr marL="342900" indent="-342900">
              <a:buChar char="•"/>
            </a:pPr>
            <a:r>
              <a:rPr lang="en-US" sz="1600">
                <a:latin typeface="Calibri"/>
                <a:ea typeface="Calibri"/>
                <a:cs typeface="Calibri"/>
              </a:rPr>
              <a:t>The strategy that I have looked at is an attachment- based approach that will lead Shona in to a better Mindspace within the setting. </a:t>
            </a:r>
          </a:p>
          <a:p>
            <a:pPr marL="342900" indent="-342900">
              <a:buChar char="•"/>
            </a:pPr>
            <a:r>
              <a:rPr lang="en-US" sz="1600">
                <a:latin typeface="Calibri"/>
                <a:ea typeface="Calibri"/>
                <a:cs typeface="Calibri"/>
              </a:rPr>
              <a:t>A strategy used that can help her could be having a key person system in place as having a specific practitioner that she can have available to be her emotional and educational support. </a:t>
            </a:r>
          </a:p>
          <a:p>
            <a:pPr marL="342900" indent="-342900">
              <a:buChar char="•"/>
            </a:pPr>
            <a:r>
              <a:rPr lang="en-US" sz="1600">
                <a:latin typeface="Calibri"/>
                <a:ea typeface="Calibri"/>
                <a:cs typeface="Calibri"/>
              </a:rPr>
              <a:t>The specific practitioner will put into place a predictable routine, that is easy to adapt to and manage.</a:t>
            </a:r>
          </a:p>
          <a:p>
            <a:pPr marL="342900" indent="-342900">
              <a:buChar char="•"/>
            </a:pPr>
            <a:r>
              <a:rPr lang="en-US" sz="1600">
                <a:latin typeface="Calibri"/>
                <a:ea typeface="Calibri"/>
                <a:cs typeface="Calibri"/>
              </a:rPr>
              <a:t>A timetable will be structured around Shona and what she should be doing , having her become familiar to this may improve her interactions and confidence over time.</a:t>
            </a:r>
          </a:p>
          <a:p>
            <a:pPr marL="342900" indent="-342900">
              <a:buChar char="•"/>
            </a:pPr>
            <a:r>
              <a:rPr lang="en-US" sz="1600">
                <a:latin typeface="Calibri"/>
                <a:ea typeface="Calibri"/>
                <a:cs typeface="Calibri"/>
              </a:rPr>
              <a:t>This is in relation to Vygotsky's theory and concepts as it shows scaffolding. This strategy will support Vygotsky's theory of MKO (more knowledge other) as this strategy will give the individual enough support to interact with other peers, complete tasks and have confidence. This is known as dynamic scaffolding. (Gowrie New South Wales, </a:t>
            </a:r>
            <a:r>
              <a:rPr lang="en-US" sz="1600" err="1">
                <a:latin typeface="Calibri"/>
                <a:ea typeface="Calibri"/>
                <a:cs typeface="Calibri"/>
              </a:rPr>
              <a:t>nd</a:t>
            </a:r>
            <a:r>
              <a:rPr lang="en-US" sz="1600">
                <a:latin typeface="Calibri"/>
                <a:ea typeface="Calibri"/>
                <a:cs typeface="Calibri"/>
              </a:rPr>
              <a:t>)</a:t>
            </a:r>
          </a:p>
          <a:p>
            <a:pPr marL="342900" indent="-342900">
              <a:buChar char="•"/>
            </a:pPr>
            <a:r>
              <a:rPr lang="en-US" sz="1600">
                <a:latin typeface="Calibri"/>
                <a:ea typeface="Calibri"/>
                <a:cs typeface="Calibri"/>
              </a:rPr>
              <a:t>Vygotsky's theory can be shown through co-construction by creating collaborative group projects. For example baking, group activities and gardening . As it will influence the individual to lean towards the adult or more knowledgeable peers. </a:t>
            </a:r>
          </a:p>
        </p:txBody>
      </p:sp>
      <p:sp>
        <p:nvSpPr>
          <p:cNvPr id="5" name="Date Placeholder 4">
            <a:extLst>
              <a:ext uri="{FF2B5EF4-FFF2-40B4-BE49-F238E27FC236}">
                <a16:creationId xmlns:a16="http://schemas.microsoft.com/office/drawing/2014/main" id="{875F247C-94B6-6B7E-50CF-C2E726AB5A73}"/>
              </a:ext>
            </a:extLst>
          </p:cNvPr>
          <p:cNvSpPr>
            <a:spLocks noGrp="1"/>
          </p:cNvSpPr>
          <p:nvPr>
            <p:ph type="dt" sz="half" idx="10"/>
          </p:nvPr>
        </p:nvSpPr>
        <p:spPr/>
        <p:txBody>
          <a:bodyPr/>
          <a:lstStyle/>
          <a:p>
            <a:fld id="{1E2FE724-8411-42A9-AC7B-53F3B9D92F7F}" type="datetime1">
              <a:t>10/6/2026</a:t>
            </a:fld>
            <a:endParaRPr lang="en-US"/>
          </a:p>
        </p:txBody>
      </p:sp>
      <p:sp>
        <p:nvSpPr>
          <p:cNvPr id="6" name="Slide Number Placeholder 5">
            <a:extLst>
              <a:ext uri="{FF2B5EF4-FFF2-40B4-BE49-F238E27FC236}">
                <a16:creationId xmlns:a16="http://schemas.microsoft.com/office/drawing/2014/main" id="{17B2BAD4-B97A-0803-9C2E-F9821ECA477C}"/>
              </a:ext>
            </a:extLst>
          </p:cNvPr>
          <p:cNvSpPr>
            <a:spLocks noGrp="1"/>
          </p:cNvSpPr>
          <p:nvPr>
            <p:ph type="sldNum" sz="quarter" idx="12"/>
          </p:nvPr>
        </p:nvSpPr>
        <p:spPr/>
        <p:txBody>
          <a:bodyPr/>
          <a:lstStyle/>
          <a:p>
            <a:fld id="{CC057153-B650-4DEB-B370-79DDCFDCE934}" type="slidenum">
              <a:rPr lang="en-US" dirty="0"/>
              <a:pPr/>
              <a:t>6</a:t>
            </a:fld>
            <a:endParaRPr lang="en-US"/>
          </a:p>
        </p:txBody>
      </p:sp>
    </p:spTree>
    <p:extLst>
      <p:ext uri="{BB962C8B-B14F-4D97-AF65-F5344CB8AC3E}">
        <p14:creationId xmlns:p14="http://schemas.microsoft.com/office/powerpoint/2010/main" val="159871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4B0A4-3311-9B45-D949-4754D5B3DC39}"/>
              </a:ext>
            </a:extLst>
          </p:cNvPr>
          <p:cNvSpPr>
            <a:spLocks noGrp="1"/>
          </p:cNvSpPr>
          <p:nvPr>
            <p:ph type="title"/>
          </p:nvPr>
        </p:nvSpPr>
        <p:spPr/>
        <p:txBody>
          <a:bodyPr>
            <a:normAutofit/>
          </a:bodyPr>
          <a:lstStyle/>
          <a:p>
            <a:r>
              <a:rPr lang="en-US" sz="2000">
                <a:latin typeface="Calibri"/>
                <a:ea typeface="Calibri"/>
                <a:cs typeface="Calibri"/>
              </a:rPr>
              <a:t>PRACTICAL STRATAGIES CONTINUED...</a:t>
            </a:r>
          </a:p>
        </p:txBody>
      </p:sp>
      <p:sp>
        <p:nvSpPr>
          <p:cNvPr id="3" name="Footer Placeholder 2">
            <a:extLst>
              <a:ext uri="{FF2B5EF4-FFF2-40B4-BE49-F238E27FC236}">
                <a16:creationId xmlns:a16="http://schemas.microsoft.com/office/drawing/2014/main" id="{DBDA2282-DFCA-28EF-D4AA-9D658E53617A}"/>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3F07B19C-1800-9F59-CF24-F394FAE132F1}"/>
              </a:ext>
            </a:extLst>
          </p:cNvPr>
          <p:cNvSpPr>
            <a:spLocks noGrp="1"/>
          </p:cNvSpPr>
          <p:nvPr>
            <p:ph idx="1"/>
          </p:nvPr>
        </p:nvSpPr>
        <p:spPr/>
        <p:txBody>
          <a:bodyPr vert="horz" lIns="91440" tIns="45720" rIns="91440" bIns="45720" rtlCol="0" anchor="t">
            <a:normAutofit/>
          </a:bodyPr>
          <a:lstStyle/>
          <a:p>
            <a:pPr marL="285750" indent="-285750">
              <a:buChar char="•"/>
            </a:pPr>
            <a:r>
              <a:rPr lang="en-US" sz="1600">
                <a:latin typeface="Calibri"/>
                <a:ea typeface="Calibri"/>
                <a:cs typeface="Calibri"/>
              </a:rPr>
              <a:t>Another strategy  that can be used to support Shona within a early year's setting is a more emotional regulation strategy. </a:t>
            </a:r>
            <a:endParaRPr lang="en-US"/>
          </a:p>
          <a:p>
            <a:pPr marL="285750" indent="-285750">
              <a:buChar char="•"/>
            </a:pPr>
            <a:r>
              <a:rPr lang="en-US" sz="1600">
                <a:latin typeface="Calibri"/>
                <a:ea typeface="Calibri"/>
                <a:cs typeface="Calibri"/>
              </a:rPr>
              <a:t> A strategy that can be used to support her can be that the practitioner learns what comforts her in order to avoid a meltdown, what works with her so she is happier in the setting. This will help her become self sufficient as she will be in a comfortable environment. </a:t>
            </a:r>
          </a:p>
          <a:p>
            <a:pPr marL="285750" indent="-285750">
              <a:buChar char="•"/>
            </a:pPr>
            <a:r>
              <a:rPr lang="en-US" sz="1600">
                <a:latin typeface="Calibri"/>
                <a:ea typeface="Calibri"/>
                <a:cs typeface="Calibri"/>
              </a:rPr>
              <a:t>This is in relation to Vygotsky's strategy's and concepts as ZPD is being used (zone of proximal development) as this is giving Shona the temporary support that she is currently needing. </a:t>
            </a:r>
          </a:p>
          <a:p>
            <a:pPr marL="285750" indent="-285750">
              <a:buChar char="•"/>
            </a:pPr>
            <a:r>
              <a:rPr lang="en-US" sz="1600">
                <a:latin typeface="Calibri"/>
                <a:ea typeface="Calibri"/>
                <a:cs typeface="Calibri"/>
              </a:rPr>
              <a:t>The practitioner will need to scale her interventions dynamically for example, if she breaks down and needs support step in and comfort her until she settles. If she is slightly upset support her with her feelings but do not over do it allow her to regulate herself (</a:t>
            </a:r>
            <a:r>
              <a:rPr lang="en-US" sz="1600" err="1">
                <a:latin typeface="Calibri"/>
                <a:ea typeface="Calibri"/>
                <a:cs typeface="Calibri"/>
              </a:rPr>
              <a:t>VeryWellMind</a:t>
            </a:r>
            <a:r>
              <a:rPr lang="en-US" sz="1600">
                <a:latin typeface="Calibri"/>
                <a:ea typeface="Calibri"/>
                <a:cs typeface="Calibri"/>
              </a:rPr>
              <a:t>, 2026)</a:t>
            </a:r>
          </a:p>
          <a:p>
            <a:pPr marL="285750" indent="-285750">
              <a:buChar char="•"/>
            </a:pPr>
            <a:r>
              <a:rPr lang="en-US" sz="1600">
                <a:latin typeface="Calibri"/>
                <a:ea typeface="Calibri"/>
                <a:cs typeface="Calibri"/>
              </a:rPr>
              <a:t>As well as use language as a tool which is known as private speech, where the nursery staff and practitioners will encourage her to self talk. </a:t>
            </a:r>
          </a:p>
          <a:p>
            <a:pPr marL="285750" indent="-285750">
              <a:buChar char="•"/>
            </a:pPr>
            <a:r>
              <a:rPr lang="en-US" sz="1600">
                <a:latin typeface="Calibri"/>
                <a:ea typeface="Calibri"/>
                <a:cs typeface="Calibri"/>
              </a:rPr>
              <a:t>Vygotsky saw language as children's "primary tool for organizing thought". As this will support her in regulating her feelings more frequently. </a:t>
            </a:r>
          </a:p>
          <a:p>
            <a:pPr marL="285750" indent="-285750">
              <a:buChar char="•"/>
            </a:pPr>
            <a:endParaRPr lang="en-US" sz="1600">
              <a:latin typeface="Calibri"/>
              <a:ea typeface="Calibri"/>
              <a:cs typeface="Calibri"/>
            </a:endParaRPr>
          </a:p>
          <a:p>
            <a:pPr marL="285750" indent="-285750">
              <a:buChar char="•"/>
            </a:pPr>
            <a:endParaRPr lang="en-US" sz="1600">
              <a:latin typeface="Calibri"/>
              <a:ea typeface="Calibri"/>
              <a:cs typeface="Calibri"/>
            </a:endParaRPr>
          </a:p>
          <a:p>
            <a:pPr marL="285750" indent="-285750">
              <a:buChar char="•"/>
            </a:pPr>
            <a:endParaRPr lang="en-US" sz="1600">
              <a:latin typeface="Calibri"/>
              <a:ea typeface="Calibri"/>
              <a:cs typeface="Calibri"/>
            </a:endParaRPr>
          </a:p>
        </p:txBody>
      </p:sp>
      <p:sp>
        <p:nvSpPr>
          <p:cNvPr id="5" name="Date Placeholder 4">
            <a:extLst>
              <a:ext uri="{FF2B5EF4-FFF2-40B4-BE49-F238E27FC236}">
                <a16:creationId xmlns:a16="http://schemas.microsoft.com/office/drawing/2014/main" id="{4EE10F96-4E26-31A8-5687-0076708CC308}"/>
              </a:ext>
            </a:extLst>
          </p:cNvPr>
          <p:cNvSpPr>
            <a:spLocks noGrp="1"/>
          </p:cNvSpPr>
          <p:nvPr>
            <p:ph type="dt" sz="half" idx="10"/>
          </p:nvPr>
        </p:nvSpPr>
        <p:spPr/>
        <p:txBody>
          <a:bodyPr/>
          <a:lstStyle/>
          <a:p>
            <a:fld id="{106EC014-FB61-4DCF-978A-4A029D062334}" type="datetime1">
              <a:t>10/6/2026</a:t>
            </a:fld>
            <a:endParaRPr lang="en-US"/>
          </a:p>
        </p:txBody>
      </p:sp>
      <p:sp>
        <p:nvSpPr>
          <p:cNvPr id="6" name="Slide Number Placeholder 5">
            <a:extLst>
              <a:ext uri="{FF2B5EF4-FFF2-40B4-BE49-F238E27FC236}">
                <a16:creationId xmlns:a16="http://schemas.microsoft.com/office/drawing/2014/main" id="{98977EE7-4DA4-D599-6E58-1A61FAE6D581}"/>
              </a:ext>
            </a:extLst>
          </p:cNvPr>
          <p:cNvSpPr>
            <a:spLocks noGrp="1"/>
          </p:cNvSpPr>
          <p:nvPr>
            <p:ph type="sldNum" sz="quarter" idx="12"/>
          </p:nvPr>
        </p:nvSpPr>
        <p:spPr/>
        <p:txBody>
          <a:bodyPr/>
          <a:lstStyle/>
          <a:p>
            <a:fld id="{CC057153-B650-4DEB-B370-79DDCFDCE934}" type="slidenum">
              <a:rPr lang="en-US" dirty="0"/>
              <a:pPr/>
              <a:t>7</a:t>
            </a:fld>
            <a:endParaRPr lang="en-US"/>
          </a:p>
        </p:txBody>
      </p:sp>
    </p:spTree>
    <p:extLst>
      <p:ext uri="{BB962C8B-B14F-4D97-AF65-F5344CB8AC3E}">
        <p14:creationId xmlns:p14="http://schemas.microsoft.com/office/powerpoint/2010/main" val="423253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A0765-ADFF-24F3-7904-4C90A7ECE0DB}"/>
              </a:ext>
            </a:extLst>
          </p:cNvPr>
          <p:cNvSpPr>
            <a:spLocks noGrp="1"/>
          </p:cNvSpPr>
          <p:nvPr>
            <p:ph type="title"/>
          </p:nvPr>
        </p:nvSpPr>
        <p:spPr/>
        <p:txBody>
          <a:bodyPr>
            <a:normAutofit/>
          </a:bodyPr>
          <a:lstStyle/>
          <a:p>
            <a:r>
              <a:rPr lang="en-US" sz="2000">
                <a:latin typeface="Calibri"/>
                <a:ea typeface="Calibri"/>
                <a:cs typeface="Calibri"/>
              </a:rPr>
              <a:t>Nature vs nurture </a:t>
            </a:r>
          </a:p>
        </p:txBody>
      </p:sp>
      <p:sp>
        <p:nvSpPr>
          <p:cNvPr id="3" name="Footer Placeholder 2">
            <a:extLst>
              <a:ext uri="{FF2B5EF4-FFF2-40B4-BE49-F238E27FC236}">
                <a16:creationId xmlns:a16="http://schemas.microsoft.com/office/drawing/2014/main" id="{16842AE2-EE3F-6B4F-F1DE-471330542D52}"/>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D2C9C6C5-9EBF-C0A2-9933-A0182C7B94A2}"/>
              </a:ext>
            </a:extLst>
          </p:cNvPr>
          <p:cNvSpPr>
            <a:spLocks noGrp="1"/>
          </p:cNvSpPr>
          <p:nvPr>
            <p:ph idx="1"/>
          </p:nvPr>
        </p:nvSpPr>
        <p:spPr/>
        <p:txBody>
          <a:bodyPr vert="horz" lIns="91440" tIns="45720" rIns="91440" bIns="45720" rtlCol="0" anchor="t">
            <a:normAutofit lnSpcReduction="10000"/>
          </a:bodyPr>
          <a:lstStyle/>
          <a:p>
            <a:pPr marL="285750" indent="-285750">
              <a:buChar char="•"/>
            </a:pPr>
            <a:r>
              <a:rPr lang="en-US" sz="1600">
                <a:latin typeface="Calibri"/>
                <a:ea typeface="Calibri"/>
                <a:cs typeface="Calibri"/>
              </a:rPr>
              <a:t>The case study shows that Shona's development and wellbeing has been shaped through biological features (nature). For example her brain development and temperament. </a:t>
            </a:r>
          </a:p>
          <a:p>
            <a:pPr marL="285750" indent="-285750">
              <a:buChar char="•"/>
            </a:pPr>
            <a:r>
              <a:rPr lang="en-US" sz="1600">
                <a:latin typeface="Calibri"/>
                <a:ea typeface="Calibri"/>
                <a:cs typeface="Calibri"/>
              </a:rPr>
              <a:t>To a practitioner within a nursery setting Shona's development may be seen as delayed as the case shows that she does not have a difficulty with speaking and she is not mute. </a:t>
            </a:r>
            <a:endParaRPr lang="en-US"/>
          </a:p>
          <a:p>
            <a:pPr marL="285750" indent="-285750">
              <a:buChar char="•"/>
            </a:pPr>
            <a:r>
              <a:rPr lang="en-US" sz="1600">
                <a:latin typeface="Calibri"/>
                <a:ea typeface="Calibri"/>
                <a:cs typeface="Calibri"/>
              </a:rPr>
              <a:t>She is very limited in her speaking which can be due to the setting as she could have possibly grown up within a very small group or area that has influenced her to be very withdrawn. </a:t>
            </a:r>
            <a:endParaRPr lang="en-US"/>
          </a:p>
          <a:p>
            <a:pPr marL="285750" indent="-285750">
              <a:buChar char="•"/>
            </a:pPr>
            <a:r>
              <a:rPr lang="en-US" sz="1600">
                <a:latin typeface="Calibri"/>
                <a:ea typeface="Calibri"/>
                <a:cs typeface="Calibri"/>
              </a:rPr>
              <a:t>Where as she has the potential to be more confident and speak more complicated sentences. </a:t>
            </a:r>
          </a:p>
          <a:p>
            <a:pPr marL="285750" indent="-285750">
              <a:buChar char="•"/>
            </a:pPr>
            <a:r>
              <a:rPr lang="en-US" sz="1600">
                <a:latin typeface="Calibri"/>
                <a:ea typeface="Calibri"/>
                <a:cs typeface="Calibri"/>
              </a:rPr>
              <a:t>Her temperament may be to be very to self and by her self rather than interactive as she may not feel safe or comfortable so she choses not to speak in the environment (Brain Mass, </a:t>
            </a:r>
            <a:r>
              <a:rPr lang="en-US" sz="1600" err="1">
                <a:latin typeface="Calibri"/>
                <a:ea typeface="Calibri"/>
                <a:cs typeface="Calibri"/>
              </a:rPr>
              <a:t>nd</a:t>
            </a:r>
            <a:r>
              <a:rPr lang="en-US" sz="1600">
                <a:latin typeface="Calibri"/>
                <a:ea typeface="Calibri"/>
                <a:cs typeface="Calibri"/>
              </a:rPr>
              <a:t>). </a:t>
            </a:r>
          </a:p>
          <a:p>
            <a:pPr marL="285750" indent="-285750">
              <a:buChar char="•"/>
            </a:pPr>
            <a:r>
              <a:rPr lang="en-US" sz="1600">
                <a:latin typeface="Calibri"/>
                <a:ea typeface="Calibri"/>
                <a:cs typeface="Calibri"/>
              </a:rPr>
              <a:t>Shona's case study also shows that her development and wellbeing has been shaped through environmental features (nurture) such as caregiving, social interactions and transitions .</a:t>
            </a:r>
          </a:p>
          <a:p>
            <a:pPr marL="285750" indent="-285750">
              <a:buChar char="•"/>
            </a:pPr>
            <a:r>
              <a:rPr lang="en-US" sz="1600">
                <a:latin typeface="Calibri"/>
                <a:ea typeface="Calibri"/>
                <a:cs typeface="Calibri"/>
              </a:rPr>
              <a:t>As she shows signs of anxiety when she is left by carers which can be due to having limited interactions growing up as her family and carers may be her only individuals she is comfortable with meaning it triggers her anxiety. </a:t>
            </a:r>
          </a:p>
          <a:p>
            <a:pPr marL="285750" indent="-285750">
              <a:buChar char="•"/>
            </a:pPr>
            <a:r>
              <a:rPr lang="en-US" sz="1600">
                <a:latin typeface="Calibri"/>
                <a:ea typeface="Calibri"/>
                <a:cs typeface="Calibri"/>
              </a:rPr>
              <a:t>Her social interactions, as she has difficulty interacting in group play which can be due to not knowing the individuals very well. She may also not be adjusted to having so many individuals around her and this can be very overwhelming. </a:t>
            </a:r>
            <a:endParaRPr lang="en-US"/>
          </a:p>
          <a:p>
            <a:pPr marL="285750" indent="-285750">
              <a:buChar char="•"/>
            </a:pPr>
            <a:endParaRPr lang="en-US" sz="1600">
              <a:latin typeface="Calibri"/>
              <a:ea typeface="Calibri"/>
              <a:cs typeface="Calibri"/>
            </a:endParaRPr>
          </a:p>
          <a:p>
            <a:pPr marL="285750" indent="-285750">
              <a:buChar char="•"/>
            </a:pPr>
            <a:endParaRPr lang="en-US" sz="1600">
              <a:latin typeface="Calibri"/>
              <a:ea typeface="Calibri"/>
              <a:cs typeface="Calibri"/>
            </a:endParaRPr>
          </a:p>
        </p:txBody>
      </p:sp>
      <p:sp>
        <p:nvSpPr>
          <p:cNvPr id="5" name="Date Placeholder 4">
            <a:extLst>
              <a:ext uri="{FF2B5EF4-FFF2-40B4-BE49-F238E27FC236}">
                <a16:creationId xmlns:a16="http://schemas.microsoft.com/office/drawing/2014/main" id="{2C673858-90D1-BD45-8097-A80524F0ED9C}"/>
              </a:ext>
            </a:extLst>
          </p:cNvPr>
          <p:cNvSpPr>
            <a:spLocks noGrp="1"/>
          </p:cNvSpPr>
          <p:nvPr>
            <p:ph type="dt" sz="half" idx="10"/>
          </p:nvPr>
        </p:nvSpPr>
        <p:spPr/>
        <p:txBody>
          <a:bodyPr/>
          <a:lstStyle/>
          <a:p>
            <a:fld id="{541602C5-99C6-4318-9667-9334C159137B}" type="datetime1">
              <a:t>10/6/2026</a:t>
            </a:fld>
            <a:endParaRPr lang="en-US"/>
          </a:p>
        </p:txBody>
      </p:sp>
      <p:sp>
        <p:nvSpPr>
          <p:cNvPr id="6" name="Slide Number Placeholder 5">
            <a:extLst>
              <a:ext uri="{FF2B5EF4-FFF2-40B4-BE49-F238E27FC236}">
                <a16:creationId xmlns:a16="http://schemas.microsoft.com/office/drawing/2014/main" id="{7A520DA0-ED02-C403-F581-011514A68133}"/>
              </a:ext>
            </a:extLst>
          </p:cNvPr>
          <p:cNvSpPr>
            <a:spLocks noGrp="1"/>
          </p:cNvSpPr>
          <p:nvPr>
            <p:ph type="sldNum" sz="quarter" idx="12"/>
          </p:nvPr>
        </p:nvSpPr>
        <p:spPr/>
        <p:txBody>
          <a:bodyPr/>
          <a:lstStyle/>
          <a:p>
            <a:fld id="{CC057153-B650-4DEB-B370-79DDCFDCE934}" type="slidenum">
              <a:rPr lang="en-US" dirty="0"/>
              <a:pPr/>
              <a:t>8</a:t>
            </a:fld>
            <a:endParaRPr lang="en-US"/>
          </a:p>
        </p:txBody>
      </p:sp>
    </p:spTree>
    <p:extLst>
      <p:ext uri="{BB962C8B-B14F-4D97-AF65-F5344CB8AC3E}">
        <p14:creationId xmlns:p14="http://schemas.microsoft.com/office/powerpoint/2010/main" val="2688243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DC886-F4A9-D30A-164B-92221359FE64}"/>
              </a:ext>
            </a:extLst>
          </p:cNvPr>
          <p:cNvSpPr>
            <a:spLocks noGrp="1"/>
          </p:cNvSpPr>
          <p:nvPr>
            <p:ph type="title"/>
          </p:nvPr>
        </p:nvSpPr>
        <p:spPr/>
        <p:txBody>
          <a:bodyPr>
            <a:normAutofit/>
          </a:bodyPr>
          <a:lstStyle/>
          <a:p>
            <a:r>
              <a:rPr lang="en-US" sz="2000">
                <a:latin typeface="Calibri"/>
                <a:ea typeface="Calibri"/>
                <a:cs typeface="Calibri"/>
              </a:rPr>
              <a:t>Nature vs nurture continued...</a:t>
            </a:r>
          </a:p>
        </p:txBody>
      </p:sp>
      <p:sp>
        <p:nvSpPr>
          <p:cNvPr id="3" name="Footer Placeholder 2">
            <a:extLst>
              <a:ext uri="{FF2B5EF4-FFF2-40B4-BE49-F238E27FC236}">
                <a16:creationId xmlns:a16="http://schemas.microsoft.com/office/drawing/2014/main" id="{8BEC31C6-CC61-1E6B-5EF9-74750027595F}"/>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F6E644F5-1C64-F179-707B-4CD175BA82E0}"/>
              </a:ext>
            </a:extLst>
          </p:cNvPr>
          <p:cNvSpPr>
            <a:spLocks noGrp="1"/>
          </p:cNvSpPr>
          <p:nvPr>
            <p:ph idx="1"/>
          </p:nvPr>
        </p:nvSpPr>
        <p:spPr/>
        <p:txBody>
          <a:bodyPr vert="horz" lIns="91440" tIns="45720" rIns="91440" bIns="45720" rtlCol="0" anchor="t">
            <a:normAutofit/>
          </a:bodyPr>
          <a:lstStyle/>
          <a:p>
            <a:pPr marL="285750" indent="-285750">
              <a:buChar char="•"/>
            </a:pPr>
            <a:r>
              <a:rPr lang="en-US" sz="1600">
                <a:latin typeface="Calibri"/>
                <a:ea typeface="Calibri"/>
                <a:cs typeface="Calibri"/>
              </a:rPr>
              <a:t>Shona transitioning from a comfortable home environment with family and carers to a nursery setting with children and many practitioners may be a struggle to her.</a:t>
            </a:r>
          </a:p>
          <a:p>
            <a:pPr marL="285750" indent="-285750">
              <a:buChar char="•"/>
            </a:pPr>
            <a:r>
              <a:rPr lang="en-US" sz="1600">
                <a:latin typeface="Calibri"/>
                <a:ea typeface="Calibri"/>
                <a:cs typeface="Calibri"/>
              </a:rPr>
              <a:t>She may also need more time to become comfortable with the children, staff and environment. </a:t>
            </a:r>
          </a:p>
          <a:p>
            <a:pPr marL="285750" indent="-285750">
              <a:buChar char="•"/>
            </a:pPr>
            <a:r>
              <a:rPr lang="en-US" sz="1600">
                <a:latin typeface="Calibri"/>
                <a:ea typeface="Calibri"/>
                <a:cs typeface="Calibri"/>
              </a:rPr>
              <a:t>As she is now at the stage where she should be able to become more interactive as she is 3 years old and will be transitioning from a nursery setting to a school based setting where she will have to readjust again. </a:t>
            </a:r>
          </a:p>
        </p:txBody>
      </p:sp>
      <p:sp>
        <p:nvSpPr>
          <p:cNvPr id="5" name="Date Placeholder 4">
            <a:extLst>
              <a:ext uri="{FF2B5EF4-FFF2-40B4-BE49-F238E27FC236}">
                <a16:creationId xmlns:a16="http://schemas.microsoft.com/office/drawing/2014/main" id="{54976B54-968E-0A40-D610-39985A82A673}"/>
              </a:ext>
            </a:extLst>
          </p:cNvPr>
          <p:cNvSpPr>
            <a:spLocks noGrp="1"/>
          </p:cNvSpPr>
          <p:nvPr>
            <p:ph type="dt" sz="half" idx="10"/>
          </p:nvPr>
        </p:nvSpPr>
        <p:spPr/>
        <p:txBody>
          <a:bodyPr/>
          <a:lstStyle/>
          <a:p>
            <a:fld id="{B1168AAD-07F4-41F5-BFF7-9011D32D1A43}" type="datetime1">
              <a:t>10/6/2026</a:t>
            </a:fld>
            <a:endParaRPr lang="en-US"/>
          </a:p>
        </p:txBody>
      </p:sp>
      <p:sp>
        <p:nvSpPr>
          <p:cNvPr id="6" name="Slide Number Placeholder 5">
            <a:extLst>
              <a:ext uri="{FF2B5EF4-FFF2-40B4-BE49-F238E27FC236}">
                <a16:creationId xmlns:a16="http://schemas.microsoft.com/office/drawing/2014/main" id="{49D07D5A-0C3D-ECE2-0459-BAFF7B59DD2E}"/>
              </a:ext>
            </a:extLst>
          </p:cNvPr>
          <p:cNvSpPr>
            <a:spLocks noGrp="1"/>
          </p:cNvSpPr>
          <p:nvPr>
            <p:ph type="sldNum" sz="quarter" idx="12"/>
          </p:nvPr>
        </p:nvSpPr>
        <p:spPr/>
        <p:txBody>
          <a:bodyPr/>
          <a:lstStyle/>
          <a:p>
            <a:fld id="{CC057153-B650-4DEB-B370-79DDCFDCE934}" type="slidenum">
              <a:rPr lang="en-US" dirty="0"/>
              <a:pPr/>
              <a:t>9</a:t>
            </a:fld>
            <a:endParaRPr lang="en-US"/>
          </a:p>
        </p:txBody>
      </p:sp>
    </p:spTree>
    <p:extLst>
      <p:ext uri="{BB962C8B-B14F-4D97-AF65-F5344CB8AC3E}">
        <p14:creationId xmlns:p14="http://schemas.microsoft.com/office/powerpoint/2010/main" val="3004446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22321-890D-96BD-AB9E-76D102912741}"/>
              </a:ext>
            </a:extLst>
          </p:cNvPr>
          <p:cNvSpPr>
            <a:spLocks noGrp="1"/>
          </p:cNvSpPr>
          <p:nvPr>
            <p:ph type="title"/>
          </p:nvPr>
        </p:nvSpPr>
        <p:spPr/>
        <p:txBody>
          <a:bodyPr>
            <a:normAutofit/>
          </a:bodyPr>
          <a:lstStyle/>
          <a:p>
            <a:r>
              <a:rPr lang="en-US" sz="2000">
                <a:latin typeface="Calibri"/>
                <a:ea typeface="Calibri"/>
                <a:cs typeface="Calibri"/>
              </a:rPr>
              <a:t>Evaluation </a:t>
            </a:r>
          </a:p>
        </p:txBody>
      </p:sp>
      <p:sp>
        <p:nvSpPr>
          <p:cNvPr id="3" name="Footer Placeholder 2">
            <a:extLst>
              <a:ext uri="{FF2B5EF4-FFF2-40B4-BE49-F238E27FC236}">
                <a16:creationId xmlns:a16="http://schemas.microsoft.com/office/drawing/2014/main" id="{48269EFA-4A42-D868-02D0-3BF3C22D8B13}"/>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E77FF9BE-505E-ECEA-55A1-B54F36C563EC}"/>
              </a:ext>
            </a:extLst>
          </p:cNvPr>
          <p:cNvSpPr>
            <a:spLocks noGrp="1"/>
          </p:cNvSpPr>
          <p:nvPr>
            <p:ph idx="1"/>
          </p:nvPr>
        </p:nvSpPr>
        <p:spPr/>
        <p:txBody>
          <a:bodyPr vert="horz" lIns="91440" tIns="45720" rIns="91440" bIns="45720" rtlCol="0" anchor="t">
            <a:normAutofit/>
          </a:bodyPr>
          <a:lstStyle/>
          <a:p>
            <a:pPr marL="285750" indent="-285750">
              <a:buChar char="•"/>
            </a:pPr>
            <a:r>
              <a:rPr lang="en-US" sz="1600">
                <a:latin typeface="Calibri"/>
                <a:ea typeface="Calibri"/>
                <a:cs typeface="Calibri"/>
              </a:rPr>
              <a:t>There are strengths that are shown in Vygotsky's theory in relation to Shona's case study as well as weaknesses and limitations. Some of which will be mentioned below; </a:t>
            </a:r>
          </a:p>
          <a:p>
            <a:pPr marL="285750" indent="-285750">
              <a:buChar char="•"/>
            </a:pPr>
            <a:r>
              <a:rPr lang="en-US" sz="1600">
                <a:latin typeface="Calibri"/>
                <a:ea typeface="Calibri"/>
                <a:cs typeface="Calibri"/>
              </a:rPr>
              <a:t>Strengths shown are Vygotsky's overview of cognitive development where it is seen as a social process in which the learning for an individual come first this is usually done through social interactions, this shows that this is a vital part of a child's development as it encourages them to learn and grow. Implementing this overview towards children like Shona will steady them more towards being more confident and interactive. </a:t>
            </a:r>
          </a:p>
          <a:p>
            <a:pPr marL="285750" indent="-285750">
              <a:buChar char="•"/>
            </a:pPr>
            <a:r>
              <a:rPr lang="en-US" sz="1600">
                <a:latin typeface="Calibri"/>
                <a:ea typeface="Calibri"/>
                <a:cs typeface="Calibri"/>
              </a:rPr>
              <a:t>Another strength is Vygotsky's idea of scaffolding where they will receive the support to gain, grow and develop but it will minimize overtime. This idea would be ideal for children like Shona as the extra support being implemented may be needed to support her. </a:t>
            </a:r>
          </a:p>
          <a:p>
            <a:pPr marL="285750" indent="-285750">
              <a:buChar char="•"/>
            </a:pPr>
            <a:r>
              <a:rPr lang="en-US" sz="1600">
                <a:latin typeface="Calibri"/>
                <a:ea typeface="Calibri"/>
                <a:cs typeface="Calibri"/>
              </a:rPr>
              <a:t>There are also weaknesses that are shown within Vygotsky's theory such as ZPO meaning the zone of development as not all children will be prepared to do things individually as some will need more time and support to be able to get to that stage, and not within the given expected timeframe. </a:t>
            </a:r>
          </a:p>
          <a:p>
            <a:pPr marL="285750" indent="-285750">
              <a:buChar char="•"/>
            </a:pPr>
            <a:r>
              <a:rPr lang="en-US" sz="1600">
                <a:latin typeface="Calibri"/>
                <a:ea typeface="Calibri"/>
                <a:cs typeface="Calibri"/>
              </a:rPr>
              <a:t>There is also an alternative theory that may useful towards Shona's theory such as Erikson's psychosocial theory in relation to Shona as this theory speaks on the eight stages of development which is much more boarder and may been seen as more realistic (Gross, 2020).</a:t>
            </a:r>
          </a:p>
          <a:p>
            <a:pPr marL="285750" indent="-285750">
              <a:buChar char="•"/>
            </a:pPr>
            <a:endParaRPr lang="en-US" sz="1600">
              <a:latin typeface="Calibri"/>
              <a:ea typeface="Calibri"/>
              <a:cs typeface="Calibri"/>
            </a:endParaRPr>
          </a:p>
        </p:txBody>
      </p:sp>
      <p:sp>
        <p:nvSpPr>
          <p:cNvPr id="5" name="Date Placeholder 4">
            <a:extLst>
              <a:ext uri="{FF2B5EF4-FFF2-40B4-BE49-F238E27FC236}">
                <a16:creationId xmlns:a16="http://schemas.microsoft.com/office/drawing/2014/main" id="{2E4963C3-8DD2-654C-F029-7EAFD171DFC5}"/>
              </a:ext>
            </a:extLst>
          </p:cNvPr>
          <p:cNvSpPr>
            <a:spLocks noGrp="1"/>
          </p:cNvSpPr>
          <p:nvPr>
            <p:ph type="dt" sz="half" idx="10"/>
          </p:nvPr>
        </p:nvSpPr>
        <p:spPr/>
        <p:txBody>
          <a:bodyPr/>
          <a:lstStyle/>
          <a:p>
            <a:fld id="{F3EBE68D-6583-441E-A709-485133021CE0}" type="datetime1">
              <a:t>10/6/2026</a:t>
            </a:fld>
            <a:endParaRPr lang="en-US"/>
          </a:p>
        </p:txBody>
      </p:sp>
      <p:sp>
        <p:nvSpPr>
          <p:cNvPr id="6" name="Slide Number Placeholder 5">
            <a:extLst>
              <a:ext uri="{FF2B5EF4-FFF2-40B4-BE49-F238E27FC236}">
                <a16:creationId xmlns:a16="http://schemas.microsoft.com/office/drawing/2014/main" id="{E70C1391-5297-CEF1-D561-FC4D3AC4C94F}"/>
              </a:ext>
            </a:extLst>
          </p:cNvPr>
          <p:cNvSpPr>
            <a:spLocks noGrp="1"/>
          </p:cNvSpPr>
          <p:nvPr>
            <p:ph type="sldNum" sz="quarter" idx="12"/>
          </p:nvPr>
        </p:nvSpPr>
        <p:spPr/>
        <p:txBody>
          <a:bodyPr/>
          <a:lstStyle/>
          <a:p>
            <a:fld id="{CC057153-B650-4DEB-B370-79DDCFDCE934}" type="slidenum">
              <a:rPr lang="en-US" dirty="0"/>
              <a:pPr/>
              <a:t>10</a:t>
            </a:fld>
            <a:endParaRPr lang="en-US"/>
          </a:p>
        </p:txBody>
      </p:sp>
    </p:spTree>
    <p:extLst>
      <p:ext uri="{BB962C8B-B14F-4D97-AF65-F5344CB8AC3E}">
        <p14:creationId xmlns:p14="http://schemas.microsoft.com/office/powerpoint/2010/main" val="1835026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8F58-1079-9353-7063-C5BB153E066C}"/>
              </a:ext>
            </a:extLst>
          </p:cNvPr>
          <p:cNvSpPr>
            <a:spLocks noGrp="1"/>
          </p:cNvSpPr>
          <p:nvPr>
            <p:ph type="title"/>
          </p:nvPr>
        </p:nvSpPr>
        <p:spPr/>
        <p:txBody>
          <a:bodyPr>
            <a:normAutofit/>
          </a:bodyPr>
          <a:lstStyle/>
          <a:p>
            <a:r>
              <a:rPr lang="en-US" sz="2000">
                <a:latin typeface="Calibri"/>
                <a:ea typeface="Calibri"/>
                <a:cs typeface="Calibri"/>
              </a:rPr>
              <a:t>Conclusion </a:t>
            </a:r>
          </a:p>
        </p:txBody>
      </p:sp>
      <p:sp>
        <p:nvSpPr>
          <p:cNvPr id="3" name="Footer Placeholder 2">
            <a:extLst>
              <a:ext uri="{FF2B5EF4-FFF2-40B4-BE49-F238E27FC236}">
                <a16:creationId xmlns:a16="http://schemas.microsoft.com/office/drawing/2014/main" id="{EDD8BABF-93BA-7B14-6CED-E9078D33D003}"/>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B01E2D1D-CB88-F696-F95B-2EC1A0C0E216}"/>
              </a:ext>
            </a:extLst>
          </p:cNvPr>
          <p:cNvSpPr>
            <a:spLocks noGrp="1"/>
          </p:cNvSpPr>
          <p:nvPr>
            <p:ph idx="1"/>
          </p:nvPr>
        </p:nvSpPr>
        <p:spPr/>
        <p:txBody>
          <a:bodyPr vert="horz" lIns="91440" tIns="45720" rIns="91440" bIns="45720" rtlCol="0" anchor="t">
            <a:normAutofit/>
          </a:bodyPr>
          <a:lstStyle/>
          <a:p>
            <a:pPr marL="285750" indent="-285750">
              <a:buChar char="•"/>
            </a:pPr>
            <a:r>
              <a:rPr lang="en-US" sz="1600">
                <a:latin typeface="Calibri"/>
                <a:ea typeface="Calibri"/>
                <a:cs typeface="Calibri"/>
              </a:rPr>
              <a:t>In conclusion my chosen theory of Vygotsky in relation to Shona is seen as useful as the theory describes the 5 main concepts of a child's development and where a child should be depending on their age. This layout will help a practitioner within a nursery environment and parents if followed as they can set the right things in place. </a:t>
            </a:r>
          </a:p>
          <a:p>
            <a:pPr marL="285750" indent="-285750">
              <a:buChar char="•"/>
            </a:pPr>
            <a:r>
              <a:rPr lang="en-US" sz="1600">
                <a:latin typeface="Calibri"/>
                <a:ea typeface="Calibri"/>
                <a:cs typeface="Calibri"/>
              </a:rPr>
              <a:t>The theory also shows the importance of a child growing from a young individual into an independent individual and how this factor is so vital. </a:t>
            </a:r>
          </a:p>
        </p:txBody>
      </p:sp>
      <p:sp>
        <p:nvSpPr>
          <p:cNvPr id="5" name="Date Placeholder 4">
            <a:extLst>
              <a:ext uri="{FF2B5EF4-FFF2-40B4-BE49-F238E27FC236}">
                <a16:creationId xmlns:a16="http://schemas.microsoft.com/office/drawing/2014/main" id="{0AF0D409-9DCA-21C1-6CCB-A857B8B8CA9F}"/>
              </a:ext>
            </a:extLst>
          </p:cNvPr>
          <p:cNvSpPr>
            <a:spLocks noGrp="1"/>
          </p:cNvSpPr>
          <p:nvPr>
            <p:ph type="dt" sz="half" idx="10"/>
          </p:nvPr>
        </p:nvSpPr>
        <p:spPr/>
        <p:txBody>
          <a:bodyPr/>
          <a:lstStyle/>
          <a:p>
            <a:fld id="{31E840B3-7420-499B-A2DF-A53F94178912}" type="datetime1">
              <a:t>10/6/2026</a:t>
            </a:fld>
            <a:endParaRPr lang="en-US"/>
          </a:p>
        </p:txBody>
      </p:sp>
      <p:sp>
        <p:nvSpPr>
          <p:cNvPr id="6" name="Slide Number Placeholder 5">
            <a:extLst>
              <a:ext uri="{FF2B5EF4-FFF2-40B4-BE49-F238E27FC236}">
                <a16:creationId xmlns:a16="http://schemas.microsoft.com/office/drawing/2014/main" id="{4BCC306F-B8F3-C824-F202-D6E8177ED2A1}"/>
              </a:ext>
            </a:extLst>
          </p:cNvPr>
          <p:cNvSpPr>
            <a:spLocks noGrp="1"/>
          </p:cNvSpPr>
          <p:nvPr>
            <p:ph type="sldNum" sz="quarter" idx="12"/>
          </p:nvPr>
        </p:nvSpPr>
        <p:spPr/>
        <p:txBody>
          <a:bodyPr/>
          <a:lstStyle/>
          <a:p>
            <a:fld id="{CC057153-B650-4DEB-B370-79DDCFDCE934}" type="slidenum">
              <a:rPr lang="en-US" dirty="0"/>
              <a:pPr/>
              <a:t>11</a:t>
            </a:fld>
            <a:endParaRPr lang="en-US"/>
          </a:p>
        </p:txBody>
      </p:sp>
    </p:spTree>
    <p:extLst>
      <p:ext uri="{BB962C8B-B14F-4D97-AF65-F5344CB8AC3E}">
        <p14:creationId xmlns:p14="http://schemas.microsoft.com/office/powerpoint/2010/main" val="3967996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33112-567C-CD3C-8AFA-E65130B58F29}"/>
              </a:ext>
            </a:extLst>
          </p:cNvPr>
          <p:cNvSpPr>
            <a:spLocks noGrp="1"/>
          </p:cNvSpPr>
          <p:nvPr>
            <p:ph type="title"/>
          </p:nvPr>
        </p:nvSpPr>
        <p:spPr/>
        <p:txBody>
          <a:bodyPr>
            <a:normAutofit/>
          </a:bodyPr>
          <a:lstStyle/>
          <a:p>
            <a:r>
              <a:rPr lang="en-US" sz="2000">
                <a:latin typeface="Calibri"/>
                <a:ea typeface="Calibri"/>
                <a:cs typeface="Calibri"/>
              </a:rPr>
              <a:t>Reference list </a:t>
            </a:r>
          </a:p>
        </p:txBody>
      </p:sp>
      <p:sp>
        <p:nvSpPr>
          <p:cNvPr id="3" name="Footer Placeholder 2">
            <a:extLst>
              <a:ext uri="{FF2B5EF4-FFF2-40B4-BE49-F238E27FC236}">
                <a16:creationId xmlns:a16="http://schemas.microsoft.com/office/drawing/2014/main" id="{1DDA7210-F605-6C6F-B6FC-DBA2661BC09B}"/>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BEAC1B0C-95F0-8696-82A4-238DA7526081}"/>
              </a:ext>
            </a:extLst>
          </p:cNvPr>
          <p:cNvSpPr>
            <a:spLocks noGrp="1"/>
          </p:cNvSpPr>
          <p:nvPr>
            <p:ph idx="1"/>
          </p:nvPr>
        </p:nvSpPr>
        <p:spPr>
          <a:xfrm>
            <a:off x="731520" y="1709479"/>
            <a:ext cx="11217656" cy="4833560"/>
          </a:xfrm>
        </p:spPr>
        <p:txBody>
          <a:bodyPr vert="horz" lIns="91440" tIns="45720" rIns="91440" bIns="45720" rtlCol="0" anchor="t">
            <a:normAutofit/>
          </a:bodyPr>
          <a:lstStyle/>
          <a:p>
            <a:pPr marL="285750" indent="-285750">
              <a:buChar char="•"/>
            </a:pPr>
            <a:r>
              <a:rPr lang="en-US" sz="1600">
                <a:latin typeface="Calibri"/>
                <a:ea typeface="Calibri"/>
                <a:cs typeface="Calibri"/>
              </a:rPr>
              <a:t>Boyd, D. and Bee (2019) </a:t>
            </a:r>
            <a:r>
              <a:rPr lang="en-US" sz="1600" i="1">
                <a:latin typeface="Calibri"/>
                <a:ea typeface="Calibri"/>
                <a:cs typeface="Calibri"/>
              </a:rPr>
              <a:t>Lifespan Development</a:t>
            </a:r>
            <a:r>
              <a:rPr lang="en-US" sz="1600">
                <a:latin typeface="Calibri"/>
                <a:ea typeface="Calibri"/>
                <a:cs typeface="Calibri"/>
              </a:rPr>
              <a:t>, Global Edition, Pearson Education, Limited, Harlow. </a:t>
            </a:r>
          </a:p>
          <a:p>
            <a:pPr marL="285750" indent="-285750">
              <a:buChar char="•"/>
            </a:pPr>
            <a:r>
              <a:rPr lang="en-US" sz="1600">
                <a:latin typeface="Calibri"/>
                <a:ea typeface="Calibri"/>
                <a:cs typeface="Calibri"/>
              </a:rPr>
              <a:t>Brain Mass (nd) Nature vs nurture &amp; Vygotsky's theory. Available at: </a:t>
            </a:r>
            <a:r>
              <a:rPr lang="en-US" sz="1600">
                <a:latin typeface="Calibri"/>
                <a:ea typeface="Calibri"/>
                <a:cs typeface="Calibri"/>
                <a:hlinkClick r:id="rId2"/>
              </a:rPr>
              <a:t>https://brainmass.com/psychology/abnormal-psychology/nature-vs-nurture-vygotsky-s-theory-121708</a:t>
            </a:r>
            <a:r>
              <a:rPr lang="en-US" sz="1600">
                <a:latin typeface="Calibri"/>
                <a:ea typeface="Calibri"/>
                <a:cs typeface="Calibri"/>
              </a:rPr>
              <a:t> (Accessed: 06 October 2026).</a:t>
            </a:r>
            <a:endParaRPr lang="en-US"/>
          </a:p>
          <a:p>
            <a:pPr marL="285750" indent="-285750">
              <a:buChar char="•"/>
            </a:pPr>
            <a:r>
              <a:rPr lang="en-US" sz="1600">
                <a:latin typeface="Calibri"/>
                <a:ea typeface="Calibri"/>
                <a:cs typeface="Calibri"/>
              </a:rPr>
              <a:t>McLeod, S. (2026) 'Vygotsky's theory of cognitive development' </a:t>
            </a:r>
            <a:r>
              <a:rPr lang="en-US" sz="1600" i="1">
                <a:latin typeface="Calibri"/>
                <a:ea typeface="Calibri"/>
                <a:cs typeface="Calibri"/>
              </a:rPr>
              <a:t>Simply Psychology </a:t>
            </a:r>
            <a:r>
              <a:rPr lang="en-US" sz="1600">
                <a:latin typeface="Calibri"/>
                <a:ea typeface="Calibri"/>
                <a:cs typeface="Calibri"/>
              </a:rPr>
              <a:t>Available at: </a:t>
            </a:r>
            <a:r>
              <a:rPr lang="en-US" sz="1600">
                <a:latin typeface="Calibri"/>
                <a:ea typeface="Calibri"/>
                <a:cs typeface="Calibri"/>
                <a:hlinkClick r:id="rId3"/>
              </a:rPr>
              <a:t>https://www.simplypsychology.org/vygotsky.html</a:t>
            </a:r>
            <a:r>
              <a:rPr lang="en-US" sz="1600">
                <a:latin typeface="Calibri"/>
                <a:ea typeface="Calibri"/>
                <a:cs typeface="Calibri"/>
              </a:rPr>
              <a:t> (Accessed: 06 October 2026). </a:t>
            </a:r>
            <a:endParaRPr lang="en-US"/>
          </a:p>
          <a:p>
            <a:pPr marL="285750" indent="-285750">
              <a:buChar char="•"/>
            </a:pPr>
            <a:r>
              <a:rPr lang="en-US" sz="1600">
                <a:latin typeface="Calibri"/>
                <a:ea typeface="Calibri"/>
                <a:cs typeface="Calibri"/>
              </a:rPr>
              <a:t>Gowrie New South Wales (</a:t>
            </a:r>
            <a:r>
              <a:rPr lang="en-US" sz="1600" err="1">
                <a:latin typeface="Calibri"/>
                <a:ea typeface="Calibri"/>
                <a:cs typeface="Calibri"/>
              </a:rPr>
              <a:t>nd</a:t>
            </a:r>
            <a:r>
              <a:rPr lang="en-US" sz="1600">
                <a:latin typeface="Calibri"/>
                <a:ea typeface="Calibri"/>
                <a:cs typeface="Calibri"/>
              </a:rPr>
              <a:t>) </a:t>
            </a:r>
            <a:r>
              <a:rPr lang="en-US" sz="1600" i="1">
                <a:latin typeface="Calibri"/>
                <a:ea typeface="Calibri"/>
                <a:cs typeface="Calibri"/>
              </a:rPr>
              <a:t>Lev Vygotsky's theory of child development </a:t>
            </a:r>
            <a:r>
              <a:rPr lang="en-US" sz="1600">
                <a:latin typeface="Calibri"/>
                <a:ea typeface="Calibri"/>
                <a:cs typeface="Calibri"/>
              </a:rPr>
              <a:t>Available at: </a:t>
            </a:r>
            <a:r>
              <a:rPr lang="en-US" sz="1600">
                <a:latin typeface="Calibri"/>
                <a:ea typeface="Calibri"/>
                <a:cs typeface="Calibri"/>
                <a:hlinkClick r:id="rId4"/>
              </a:rPr>
              <a:t>https://www.gowriensw.com.au/thought-leadership/vygotsky-theory</a:t>
            </a:r>
            <a:r>
              <a:rPr lang="en-US" sz="1600">
                <a:latin typeface="Calibri"/>
                <a:ea typeface="Calibri"/>
                <a:cs typeface="Calibri"/>
              </a:rPr>
              <a:t> (Accessed: 06 October 2026).</a:t>
            </a:r>
          </a:p>
          <a:p>
            <a:pPr marL="285750" indent="-285750">
              <a:buChar char="•"/>
            </a:pPr>
            <a:r>
              <a:rPr lang="en-US" sz="1600">
                <a:latin typeface="Calibri"/>
                <a:ea typeface="Calibri"/>
                <a:cs typeface="Calibri"/>
              </a:rPr>
              <a:t>Gross, R. (2020) </a:t>
            </a:r>
            <a:r>
              <a:rPr lang="en-US" sz="1600" i="1">
                <a:latin typeface="Calibri"/>
                <a:ea typeface="Calibri"/>
                <a:cs typeface="Calibri"/>
              </a:rPr>
              <a:t>Psychology: the Science of Mind and Behavior</a:t>
            </a:r>
            <a:r>
              <a:rPr lang="en-US" sz="1600">
                <a:latin typeface="Calibri"/>
                <a:ea typeface="Calibri"/>
                <a:cs typeface="Calibri"/>
              </a:rPr>
              <a:t> 8th Edition, Hachette Learning, London,</a:t>
            </a:r>
          </a:p>
          <a:p>
            <a:pPr marL="285750" indent="-285750">
              <a:buChar char="•"/>
            </a:pPr>
            <a:r>
              <a:rPr lang="en-US" sz="1600" err="1">
                <a:latin typeface="Calibri"/>
                <a:ea typeface="Calibri"/>
                <a:cs typeface="Calibri"/>
              </a:rPr>
              <a:t>Prosperoteaching</a:t>
            </a:r>
            <a:r>
              <a:rPr lang="en-US" sz="1600">
                <a:latin typeface="Calibri"/>
                <a:ea typeface="Calibri"/>
                <a:cs typeface="Calibri"/>
              </a:rPr>
              <a:t> (2026) </a:t>
            </a:r>
            <a:r>
              <a:rPr lang="en-US" sz="1600" i="1">
                <a:latin typeface="Calibri"/>
                <a:ea typeface="Calibri"/>
                <a:cs typeface="Calibri"/>
              </a:rPr>
              <a:t>Exploring Vygotsky development theory</a:t>
            </a:r>
            <a:r>
              <a:rPr lang="en-US" sz="1600">
                <a:latin typeface="Calibri"/>
                <a:ea typeface="Calibri"/>
                <a:cs typeface="Calibri"/>
              </a:rPr>
              <a:t>. Available at </a:t>
            </a:r>
            <a:r>
              <a:rPr lang="en-US" sz="1600">
                <a:latin typeface="Calibri"/>
                <a:ea typeface="Calibri"/>
                <a:cs typeface="Calibri"/>
                <a:hlinkClick r:id="rId5"/>
              </a:rPr>
              <a:t>https://www.prosperoteaching.com/scaffolding-in-teaching/vygotskys-development-theory</a:t>
            </a:r>
            <a:r>
              <a:rPr lang="en-US" sz="1600">
                <a:latin typeface="Calibri"/>
                <a:ea typeface="Calibri"/>
                <a:cs typeface="Calibri"/>
              </a:rPr>
              <a:t>  (Accessed: 06 October 2026).</a:t>
            </a:r>
          </a:p>
          <a:p>
            <a:pPr marL="285750" indent="-285750">
              <a:buChar char="•"/>
            </a:pPr>
            <a:r>
              <a:rPr lang="en-US" sz="1600">
                <a:latin typeface="Calibri"/>
                <a:ea typeface="Calibri"/>
                <a:cs typeface="Calibri"/>
              </a:rPr>
              <a:t>The voice of early childhood (2026) </a:t>
            </a:r>
            <a:r>
              <a:rPr lang="en-US" sz="1600" i="1">
                <a:latin typeface="Calibri"/>
                <a:ea typeface="Calibri"/>
                <a:cs typeface="Calibri"/>
              </a:rPr>
              <a:t>An introduction to Lev Vygotsky</a:t>
            </a:r>
            <a:r>
              <a:rPr lang="en-US" sz="1600">
                <a:latin typeface="Calibri"/>
                <a:ea typeface="Calibri"/>
                <a:cs typeface="Calibri"/>
              </a:rPr>
              <a:t>. Available at </a:t>
            </a:r>
            <a:r>
              <a:rPr lang="en-US" sz="1600">
                <a:latin typeface="Calibri"/>
                <a:ea typeface="Calibri"/>
                <a:cs typeface="Calibri"/>
                <a:hlinkClick r:id="rId6"/>
              </a:rPr>
              <a:t>https://thevoiceofearlychildhood.com/introduction-lev-vygotsky/</a:t>
            </a:r>
            <a:r>
              <a:rPr lang="en-US" sz="1600">
                <a:latin typeface="Calibri"/>
                <a:ea typeface="Calibri"/>
                <a:cs typeface="Calibri"/>
              </a:rPr>
              <a:t>  (Accessed: 06 October 2026).</a:t>
            </a:r>
          </a:p>
          <a:p>
            <a:pPr marL="285750" indent="-285750">
              <a:buChar char="•"/>
            </a:pPr>
            <a:r>
              <a:rPr lang="en-US" sz="1600">
                <a:latin typeface="Calibri"/>
                <a:ea typeface="Calibri"/>
                <a:cs typeface="Calibri"/>
              </a:rPr>
              <a:t> </a:t>
            </a:r>
            <a:r>
              <a:rPr lang="en-US" sz="1600" err="1">
                <a:latin typeface="Calibri"/>
                <a:ea typeface="Calibri"/>
                <a:cs typeface="Calibri"/>
              </a:rPr>
              <a:t>Verywellmind</a:t>
            </a:r>
            <a:r>
              <a:rPr lang="en-US" sz="1600">
                <a:latin typeface="Calibri"/>
                <a:ea typeface="Calibri"/>
                <a:cs typeface="Calibri"/>
              </a:rPr>
              <a:t> (2026) </a:t>
            </a:r>
            <a:r>
              <a:rPr lang="en-US" sz="1600" i="1">
                <a:latin typeface="Calibri"/>
                <a:ea typeface="Calibri"/>
                <a:cs typeface="Calibri"/>
              </a:rPr>
              <a:t>Lev Vygotsky life and theories</a:t>
            </a:r>
            <a:r>
              <a:rPr lang="en-US" sz="1600">
                <a:latin typeface="Calibri"/>
                <a:ea typeface="Calibri"/>
                <a:cs typeface="Calibri"/>
              </a:rPr>
              <a:t>. Available at  </a:t>
            </a:r>
            <a:r>
              <a:rPr lang="en-US" sz="1600">
                <a:latin typeface="Calibri"/>
                <a:ea typeface="Calibri"/>
                <a:cs typeface="Calibri"/>
                <a:hlinkClick r:id="" action="ppaction://noaction"/>
              </a:rPr>
              <a:t>https://www.verywellmind.com/lev-vygotsky-biography-2795533</a:t>
            </a:r>
            <a:r>
              <a:rPr lang="en-US" sz="1600">
                <a:latin typeface="Calibri"/>
                <a:ea typeface="Calibri"/>
                <a:cs typeface="Calibri"/>
              </a:rPr>
              <a:t> (Accessed: 06 October 2026).</a:t>
            </a:r>
            <a:endParaRPr lang="en-US"/>
          </a:p>
          <a:p>
            <a:pPr marL="285750" indent="-285750">
              <a:buChar char="•"/>
            </a:pPr>
            <a:endParaRPr lang="en-US" sz="1600">
              <a:latin typeface="Goudy Old Style"/>
              <a:ea typeface="Calibri"/>
              <a:cs typeface="Calibri"/>
            </a:endParaRPr>
          </a:p>
          <a:p>
            <a:pPr marL="285750" indent="-285750">
              <a:buChar char="•"/>
            </a:pPr>
            <a:endParaRPr lang="en-US" sz="1600">
              <a:latin typeface="Calibri"/>
              <a:ea typeface="Calibri"/>
              <a:cs typeface="Calibri"/>
            </a:endParaRPr>
          </a:p>
          <a:p>
            <a:pPr marL="285750" indent="-285750">
              <a:buChar char="•"/>
            </a:pPr>
            <a:endParaRPr lang="en-US" sz="1600">
              <a:latin typeface="Calibri"/>
              <a:ea typeface="Calibri"/>
              <a:cs typeface="Calibri"/>
            </a:endParaRPr>
          </a:p>
          <a:p>
            <a:pPr marL="285750" indent="-285750">
              <a:buChar char="•"/>
            </a:pPr>
            <a:endParaRPr lang="en-US" sz="1600">
              <a:latin typeface="Goudy Old Style"/>
              <a:ea typeface="Calibri"/>
              <a:cs typeface="Calibri"/>
            </a:endParaRPr>
          </a:p>
          <a:p>
            <a:pPr marL="285750" indent="-285750">
              <a:buChar char="•"/>
            </a:pPr>
            <a:endParaRPr lang="en-US" sz="1600">
              <a:latin typeface="Calibri"/>
              <a:ea typeface="Calibri"/>
              <a:cs typeface="Calibri"/>
            </a:endParaRPr>
          </a:p>
        </p:txBody>
      </p:sp>
      <p:sp>
        <p:nvSpPr>
          <p:cNvPr id="5" name="Date Placeholder 4">
            <a:extLst>
              <a:ext uri="{FF2B5EF4-FFF2-40B4-BE49-F238E27FC236}">
                <a16:creationId xmlns:a16="http://schemas.microsoft.com/office/drawing/2014/main" id="{975E599C-3301-211C-2B87-51108C8D848F}"/>
              </a:ext>
            </a:extLst>
          </p:cNvPr>
          <p:cNvSpPr>
            <a:spLocks noGrp="1"/>
          </p:cNvSpPr>
          <p:nvPr>
            <p:ph type="dt" sz="half" idx="10"/>
          </p:nvPr>
        </p:nvSpPr>
        <p:spPr/>
        <p:txBody>
          <a:bodyPr/>
          <a:lstStyle/>
          <a:p>
            <a:fld id="{70D8E1D7-6A19-4728-962E-7865C5BE62A3}" type="datetime1">
              <a:t>10/6/2026</a:t>
            </a:fld>
            <a:endParaRPr lang="en-US"/>
          </a:p>
        </p:txBody>
      </p:sp>
      <p:sp>
        <p:nvSpPr>
          <p:cNvPr id="6" name="Slide Number Placeholder 5">
            <a:extLst>
              <a:ext uri="{FF2B5EF4-FFF2-40B4-BE49-F238E27FC236}">
                <a16:creationId xmlns:a16="http://schemas.microsoft.com/office/drawing/2014/main" id="{90F37200-9AAC-AEC8-8F51-E3DB426E862A}"/>
              </a:ext>
            </a:extLst>
          </p:cNvPr>
          <p:cNvSpPr>
            <a:spLocks noGrp="1"/>
          </p:cNvSpPr>
          <p:nvPr>
            <p:ph type="sldNum" sz="quarter" idx="12"/>
          </p:nvPr>
        </p:nvSpPr>
        <p:spPr/>
        <p:txBody>
          <a:bodyPr/>
          <a:lstStyle/>
          <a:p>
            <a:fld id="{CC057153-B650-4DEB-B370-79DDCFDCE934}" type="slidenum">
              <a:rPr lang="en-US" dirty="0"/>
              <a:pPr/>
              <a:t>12</a:t>
            </a:fld>
            <a:endParaRPr lang="en-US"/>
          </a:p>
        </p:txBody>
      </p:sp>
    </p:spTree>
    <p:extLst>
      <p:ext uri="{BB962C8B-B14F-4D97-AF65-F5344CB8AC3E}">
        <p14:creationId xmlns:p14="http://schemas.microsoft.com/office/powerpoint/2010/main" val="1675547571"/>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Archway</vt:lpstr>
      <vt:lpstr>PowerPoint Presentation</vt:lpstr>
      <vt:lpstr>Introduction </vt:lpstr>
      <vt:lpstr>Overview of chosen theory </vt:lpstr>
      <vt:lpstr>APPLYING KEY CONCEPTS</vt:lpstr>
      <vt:lpstr>Applying key concepts continued...</vt:lpstr>
      <vt:lpstr>Practical strategIES </vt:lpstr>
      <vt:lpstr>PRACTICAL STRATAGIES CONTINUED...</vt:lpstr>
      <vt:lpstr>Nature vs nurture </vt:lpstr>
      <vt:lpstr>Nature vs nurture continued...</vt:lpstr>
      <vt:lpstr>Evaluation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2026-09-25T08:37:13Z</dcterms:created>
  <dcterms:modified xsi:type="dcterms:W3CDTF">2026-10-06T11:54:28Z</dcterms:modified>
</cp:coreProperties>
</file>