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16"/>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94" d="100"/>
          <a:sy n="94" d="100"/>
        </p:scale>
        <p:origin x="66"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CA2D1F-E09E-42DE-96D8-FE15F1D029E1}"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DB3534-8435-4B27-96BD-E4E77F385FB8}" type="slidenum">
              <a:rPr lang="en-GB" smtClean="0"/>
              <a:t>‹#›</a:t>
            </a:fld>
            <a:endParaRPr lang="en-GB"/>
          </a:p>
        </p:txBody>
      </p:sp>
    </p:spTree>
    <p:extLst>
      <p:ext uri="{BB962C8B-B14F-4D97-AF65-F5344CB8AC3E}">
        <p14:creationId xmlns:p14="http://schemas.microsoft.com/office/powerpoint/2010/main" val="4901429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DB3534-8435-4B27-96BD-E4E77F385FB8}" type="slidenum">
              <a:rPr lang="en-GB" smtClean="0"/>
              <a:t>4</a:t>
            </a:fld>
            <a:endParaRPr lang="en-GB"/>
          </a:p>
        </p:txBody>
      </p:sp>
    </p:spTree>
    <p:extLst>
      <p:ext uri="{BB962C8B-B14F-4D97-AF65-F5344CB8AC3E}">
        <p14:creationId xmlns:p14="http://schemas.microsoft.com/office/powerpoint/2010/main" val="32103105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DB3534-8435-4B27-96BD-E4E77F385FB8}" type="slidenum">
              <a:rPr lang="en-GB" smtClean="0"/>
              <a:t>5</a:t>
            </a:fld>
            <a:endParaRPr lang="en-GB"/>
          </a:p>
        </p:txBody>
      </p:sp>
    </p:spTree>
    <p:extLst>
      <p:ext uri="{BB962C8B-B14F-4D97-AF65-F5344CB8AC3E}">
        <p14:creationId xmlns:p14="http://schemas.microsoft.com/office/powerpoint/2010/main" val="714414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DB3534-8435-4B27-96BD-E4E77F385FB8}" type="slidenum">
              <a:rPr lang="en-GB" smtClean="0"/>
              <a:t>8</a:t>
            </a:fld>
            <a:endParaRPr lang="en-GB"/>
          </a:p>
        </p:txBody>
      </p:sp>
    </p:spTree>
    <p:extLst>
      <p:ext uri="{BB962C8B-B14F-4D97-AF65-F5344CB8AC3E}">
        <p14:creationId xmlns:p14="http://schemas.microsoft.com/office/powerpoint/2010/main" val="2190726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FB313-37F0-FD2C-C375-8FC8E5B7EA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A258F9-677A-E847-81A3-0BC6CBE760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989BE17-2318-6E2E-E3B6-CE4151736978}"/>
              </a:ext>
            </a:extLst>
          </p:cNvPr>
          <p:cNvSpPr>
            <a:spLocks noGrp="1"/>
          </p:cNvSpPr>
          <p:nvPr>
            <p:ph type="dt" sz="half" idx="10"/>
          </p:nvPr>
        </p:nvSpPr>
        <p:spPr/>
        <p:txBody>
          <a:bodyPr/>
          <a:lstStyle/>
          <a:p>
            <a:fld id="{D68229D5-8AEB-44A6-A064-C3108E51E01C}" type="datetimeFigureOut">
              <a:rPr lang="en-GB" smtClean="0"/>
              <a:t>12/10/2025</a:t>
            </a:fld>
            <a:endParaRPr lang="en-GB"/>
          </a:p>
        </p:txBody>
      </p:sp>
      <p:sp>
        <p:nvSpPr>
          <p:cNvPr id="5" name="Footer Placeholder 4">
            <a:extLst>
              <a:ext uri="{FF2B5EF4-FFF2-40B4-BE49-F238E27FC236}">
                <a16:creationId xmlns:a16="http://schemas.microsoft.com/office/drawing/2014/main" id="{23810121-32B3-4D17-F2A3-C9F99A428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410A67-DC06-657F-72D7-CBBC85455357}"/>
              </a:ext>
            </a:extLst>
          </p:cNvPr>
          <p:cNvSpPr>
            <a:spLocks noGrp="1"/>
          </p:cNvSpPr>
          <p:nvPr>
            <p:ph type="sldNum" sz="quarter" idx="12"/>
          </p:nvPr>
        </p:nvSpPr>
        <p:spPr/>
        <p:txBody>
          <a:bodyPr/>
          <a:lstStyle/>
          <a:p>
            <a:fld id="{D2E45075-138C-4737-AB4F-58714ED81D42}" type="slidenum">
              <a:rPr lang="en-GB" smtClean="0"/>
              <a:t>‹#›</a:t>
            </a:fld>
            <a:endParaRPr lang="en-GB"/>
          </a:p>
        </p:txBody>
      </p:sp>
    </p:spTree>
    <p:extLst>
      <p:ext uri="{BB962C8B-B14F-4D97-AF65-F5344CB8AC3E}">
        <p14:creationId xmlns:p14="http://schemas.microsoft.com/office/powerpoint/2010/main" val="4016198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55A85-E694-E15C-4ED9-BED3956968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F6D374-17A4-01A6-87CD-ADBD4BA442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68589D-65EC-F5AA-AB7F-B7A02CC1CA09}"/>
              </a:ext>
            </a:extLst>
          </p:cNvPr>
          <p:cNvSpPr>
            <a:spLocks noGrp="1"/>
          </p:cNvSpPr>
          <p:nvPr>
            <p:ph type="dt" sz="half" idx="10"/>
          </p:nvPr>
        </p:nvSpPr>
        <p:spPr/>
        <p:txBody>
          <a:bodyPr/>
          <a:lstStyle/>
          <a:p>
            <a:fld id="{D68229D5-8AEB-44A6-A064-C3108E51E01C}" type="datetimeFigureOut">
              <a:rPr lang="en-GB" smtClean="0"/>
              <a:t>12/10/2025</a:t>
            </a:fld>
            <a:endParaRPr lang="en-GB"/>
          </a:p>
        </p:txBody>
      </p:sp>
      <p:sp>
        <p:nvSpPr>
          <p:cNvPr id="5" name="Footer Placeholder 4">
            <a:extLst>
              <a:ext uri="{FF2B5EF4-FFF2-40B4-BE49-F238E27FC236}">
                <a16:creationId xmlns:a16="http://schemas.microsoft.com/office/drawing/2014/main" id="{A39796C3-221E-B494-7B70-489E21CFCD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412861-89B2-48AE-3FC7-5E7EC01B6467}"/>
              </a:ext>
            </a:extLst>
          </p:cNvPr>
          <p:cNvSpPr>
            <a:spLocks noGrp="1"/>
          </p:cNvSpPr>
          <p:nvPr>
            <p:ph type="sldNum" sz="quarter" idx="12"/>
          </p:nvPr>
        </p:nvSpPr>
        <p:spPr/>
        <p:txBody>
          <a:bodyPr/>
          <a:lstStyle/>
          <a:p>
            <a:fld id="{D2E45075-138C-4737-AB4F-58714ED81D42}" type="slidenum">
              <a:rPr lang="en-GB" smtClean="0"/>
              <a:t>‹#›</a:t>
            </a:fld>
            <a:endParaRPr lang="en-GB"/>
          </a:p>
        </p:txBody>
      </p:sp>
    </p:spTree>
    <p:extLst>
      <p:ext uri="{BB962C8B-B14F-4D97-AF65-F5344CB8AC3E}">
        <p14:creationId xmlns:p14="http://schemas.microsoft.com/office/powerpoint/2010/main" val="2816184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F44FA-51E3-B6D2-730A-D77F3AB698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056262-0266-8665-CE3E-8B598AFFF21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304ACF3-1F77-F64B-4F5E-EF4C4AB41856}"/>
              </a:ext>
            </a:extLst>
          </p:cNvPr>
          <p:cNvSpPr>
            <a:spLocks noGrp="1"/>
          </p:cNvSpPr>
          <p:nvPr>
            <p:ph type="dt" sz="half" idx="10"/>
          </p:nvPr>
        </p:nvSpPr>
        <p:spPr/>
        <p:txBody>
          <a:bodyPr/>
          <a:lstStyle/>
          <a:p>
            <a:fld id="{D68229D5-8AEB-44A6-A064-C3108E51E01C}" type="datetimeFigureOut">
              <a:rPr lang="en-GB" smtClean="0"/>
              <a:t>12/10/2025</a:t>
            </a:fld>
            <a:endParaRPr lang="en-GB"/>
          </a:p>
        </p:txBody>
      </p:sp>
      <p:sp>
        <p:nvSpPr>
          <p:cNvPr id="5" name="Footer Placeholder 4">
            <a:extLst>
              <a:ext uri="{FF2B5EF4-FFF2-40B4-BE49-F238E27FC236}">
                <a16:creationId xmlns:a16="http://schemas.microsoft.com/office/drawing/2014/main" id="{7A0C200C-4D4A-5095-F498-1BBA6FB525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024D87-ADA5-AECB-4752-348405AFCBDD}"/>
              </a:ext>
            </a:extLst>
          </p:cNvPr>
          <p:cNvSpPr>
            <a:spLocks noGrp="1"/>
          </p:cNvSpPr>
          <p:nvPr>
            <p:ph type="sldNum" sz="quarter" idx="12"/>
          </p:nvPr>
        </p:nvSpPr>
        <p:spPr/>
        <p:txBody>
          <a:bodyPr/>
          <a:lstStyle/>
          <a:p>
            <a:fld id="{D2E45075-138C-4737-AB4F-58714ED81D42}" type="slidenum">
              <a:rPr lang="en-GB" smtClean="0"/>
              <a:t>‹#›</a:t>
            </a:fld>
            <a:endParaRPr lang="en-GB"/>
          </a:p>
        </p:txBody>
      </p:sp>
    </p:spTree>
    <p:extLst>
      <p:ext uri="{BB962C8B-B14F-4D97-AF65-F5344CB8AC3E}">
        <p14:creationId xmlns:p14="http://schemas.microsoft.com/office/powerpoint/2010/main" val="3466981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985EB-2FBC-E46F-3CFD-06AA9D847E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220178-23CF-A579-2159-2001A185310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9BEF44D-D420-3786-AEDB-6F2F04114A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759462E-0890-433C-1482-075B51A9534A}"/>
              </a:ext>
            </a:extLst>
          </p:cNvPr>
          <p:cNvSpPr>
            <a:spLocks noGrp="1"/>
          </p:cNvSpPr>
          <p:nvPr>
            <p:ph type="dt" sz="half" idx="10"/>
          </p:nvPr>
        </p:nvSpPr>
        <p:spPr/>
        <p:txBody>
          <a:bodyPr/>
          <a:lstStyle/>
          <a:p>
            <a:fld id="{D68229D5-8AEB-44A6-A064-C3108E51E01C}" type="datetimeFigureOut">
              <a:rPr lang="en-GB" smtClean="0"/>
              <a:t>12/10/2025</a:t>
            </a:fld>
            <a:endParaRPr lang="en-GB"/>
          </a:p>
        </p:txBody>
      </p:sp>
      <p:sp>
        <p:nvSpPr>
          <p:cNvPr id="6" name="Footer Placeholder 5">
            <a:extLst>
              <a:ext uri="{FF2B5EF4-FFF2-40B4-BE49-F238E27FC236}">
                <a16:creationId xmlns:a16="http://schemas.microsoft.com/office/drawing/2014/main" id="{F3262D36-F632-A86C-9B54-F3349FDED6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9B53D-316D-A940-F559-936594940E2D}"/>
              </a:ext>
            </a:extLst>
          </p:cNvPr>
          <p:cNvSpPr>
            <a:spLocks noGrp="1"/>
          </p:cNvSpPr>
          <p:nvPr>
            <p:ph type="sldNum" sz="quarter" idx="12"/>
          </p:nvPr>
        </p:nvSpPr>
        <p:spPr/>
        <p:txBody>
          <a:bodyPr/>
          <a:lstStyle/>
          <a:p>
            <a:fld id="{D2E45075-138C-4737-AB4F-58714ED81D42}" type="slidenum">
              <a:rPr lang="en-GB" smtClean="0"/>
              <a:t>‹#›</a:t>
            </a:fld>
            <a:endParaRPr lang="en-GB"/>
          </a:p>
        </p:txBody>
      </p:sp>
    </p:spTree>
    <p:extLst>
      <p:ext uri="{BB962C8B-B14F-4D97-AF65-F5344CB8AC3E}">
        <p14:creationId xmlns:p14="http://schemas.microsoft.com/office/powerpoint/2010/main" val="488478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48C0F-6B28-626E-8202-F3BEBEB31D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697551-89FF-401C-BE2C-D6904E0FCF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F9C581-4B64-BB7C-4E54-F1B02AA463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F2836C-DD61-621B-42B9-C890B267EC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7AFB4A-A58D-95D5-E8BD-69D93CE264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0B4660-1F31-78E8-01C9-5DC67F07675B}"/>
              </a:ext>
            </a:extLst>
          </p:cNvPr>
          <p:cNvSpPr>
            <a:spLocks noGrp="1"/>
          </p:cNvSpPr>
          <p:nvPr>
            <p:ph type="dt" sz="half" idx="10"/>
          </p:nvPr>
        </p:nvSpPr>
        <p:spPr/>
        <p:txBody>
          <a:bodyPr/>
          <a:lstStyle/>
          <a:p>
            <a:fld id="{D68229D5-8AEB-44A6-A064-C3108E51E01C}" type="datetimeFigureOut">
              <a:rPr lang="en-GB" smtClean="0"/>
              <a:t>12/10/2025</a:t>
            </a:fld>
            <a:endParaRPr lang="en-GB"/>
          </a:p>
        </p:txBody>
      </p:sp>
      <p:sp>
        <p:nvSpPr>
          <p:cNvPr id="8" name="Footer Placeholder 7">
            <a:extLst>
              <a:ext uri="{FF2B5EF4-FFF2-40B4-BE49-F238E27FC236}">
                <a16:creationId xmlns:a16="http://schemas.microsoft.com/office/drawing/2014/main" id="{4DDA8026-2CAE-6E4D-5C62-7ABF0B5A04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E0248C4-D64F-4483-CE7B-AFBB1E6EE1F5}"/>
              </a:ext>
            </a:extLst>
          </p:cNvPr>
          <p:cNvSpPr>
            <a:spLocks noGrp="1"/>
          </p:cNvSpPr>
          <p:nvPr>
            <p:ph type="sldNum" sz="quarter" idx="12"/>
          </p:nvPr>
        </p:nvSpPr>
        <p:spPr/>
        <p:txBody>
          <a:bodyPr/>
          <a:lstStyle/>
          <a:p>
            <a:fld id="{D2E45075-138C-4737-AB4F-58714ED81D42}" type="slidenum">
              <a:rPr lang="en-GB" smtClean="0"/>
              <a:t>‹#›</a:t>
            </a:fld>
            <a:endParaRPr lang="en-GB"/>
          </a:p>
        </p:txBody>
      </p:sp>
    </p:spTree>
    <p:extLst>
      <p:ext uri="{BB962C8B-B14F-4D97-AF65-F5344CB8AC3E}">
        <p14:creationId xmlns:p14="http://schemas.microsoft.com/office/powerpoint/2010/main" val="1759442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0C54C-49B4-456E-356E-ABAF88601A5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3D5683-F5E8-A5BD-9A65-4E17A4959E14}"/>
              </a:ext>
            </a:extLst>
          </p:cNvPr>
          <p:cNvSpPr>
            <a:spLocks noGrp="1"/>
          </p:cNvSpPr>
          <p:nvPr>
            <p:ph type="dt" sz="half" idx="10"/>
          </p:nvPr>
        </p:nvSpPr>
        <p:spPr/>
        <p:txBody>
          <a:bodyPr/>
          <a:lstStyle/>
          <a:p>
            <a:fld id="{D68229D5-8AEB-44A6-A064-C3108E51E01C}" type="datetimeFigureOut">
              <a:rPr lang="en-GB" smtClean="0"/>
              <a:t>12/10/2025</a:t>
            </a:fld>
            <a:endParaRPr lang="en-GB"/>
          </a:p>
        </p:txBody>
      </p:sp>
      <p:sp>
        <p:nvSpPr>
          <p:cNvPr id="4" name="Footer Placeholder 3">
            <a:extLst>
              <a:ext uri="{FF2B5EF4-FFF2-40B4-BE49-F238E27FC236}">
                <a16:creationId xmlns:a16="http://schemas.microsoft.com/office/drawing/2014/main" id="{698E27E7-9EE2-9906-4AE0-64589F9C2D4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1550AF2-7649-40D1-B19A-54B4B8B2A8F7}"/>
              </a:ext>
            </a:extLst>
          </p:cNvPr>
          <p:cNvSpPr>
            <a:spLocks noGrp="1"/>
          </p:cNvSpPr>
          <p:nvPr>
            <p:ph type="sldNum" sz="quarter" idx="12"/>
          </p:nvPr>
        </p:nvSpPr>
        <p:spPr/>
        <p:txBody>
          <a:bodyPr/>
          <a:lstStyle/>
          <a:p>
            <a:fld id="{D2E45075-138C-4737-AB4F-58714ED81D42}" type="slidenum">
              <a:rPr lang="en-GB" smtClean="0"/>
              <a:t>‹#›</a:t>
            </a:fld>
            <a:endParaRPr lang="en-GB"/>
          </a:p>
        </p:txBody>
      </p:sp>
    </p:spTree>
    <p:extLst>
      <p:ext uri="{BB962C8B-B14F-4D97-AF65-F5344CB8AC3E}">
        <p14:creationId xmlns:p14="http://schemas.microsoft.com/office/powerpoint/2010/main" val="3617842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84F4F0-208B-ECEE-0550-D040B725AA7C}"/>
              </a:ext>
            </a:extLst>
          </p:cNvPr>
          <p:cNvSpPr>
            <a:spLocks noGrp="1"/>
          </p:cNvSpPr>
          <p:nvPr>
            <p:ph type="dt" sz="half" idx="10"/>
          </p:nvPr>
        </p:nvSpPr>
        <p:spPr/>
        <p:txBody>
          <a:bodyPr/>
          <a:lstStyle/>
          <a:p>
            <a:fld id="{D68229D5-8AEB-44A6-A064-C3108E51E01C}" type="datetimeFigureOut">
              <a:rPr lang="en-GB" smtClean="0"/>
              <a:t>12/10/2025</a:t>
            </a:fld>
            <a:endParaRPr lang="en-GB"/>
          </a:p>
        </p:txBody>
      </p:sp>
      <p:sp>
        <p:nvSpPr>
          <p:cNvPr id="3" name="Footer Placeholder 2">
            <a:extLst>
              <a:ext uri="{FF2B5EF4-FFF2-40B4-BE49-F238E27FC236}">
                <a16:creationId xmlns:a16="http://schemas.microsoft.com/office/drawing/2014/main" id="{3A626714-1858-22F9-8161-5B792E5CE8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220906-0A96-8B33-3D40-4C654294D36A}"/>
              </a:ext>
            </a:extLst>
          </p:cNvPr>
          <p:cNvSpPr>
            <a:spLocks noGrp="1"/>
          </p:cNvSpPr>
          <p:nvPr>
            <p:ph type="sldNum" sz="quarter" idx="12"/>
          </p:nvPr>
        </p:nvSpPr>
        <p:spPr/>
        <p:txBody>
          <a:bodyPr/>
          <a:lstStyle/>
          <a:p>
            <a:fld id="{D2E45075-138C-4737-AB4F-58714ED81D42}" type="slidenum">
              <a:rPr lang="en-GB" smtClean="0"/>
              <a:t>‹#›</a:t>
            </a:fld>
            <a:endParaRPr lang="en-GB"/>
          </a:p>
        </p:txBody>
      </p:sp>
    </p:spTree>
    <p:extLst>
      <p:ext uri="{BB962C8B-B14F-4D97-AF65-F5344CB8AC3E}">
        <p14:creationId xmlns:p14="http://schemas.microsoft.com/office/powerpoint/2010/main" val="568004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68427-BBA0-FFD0-AFA5-4586F18A4A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EBE3DC8-6ADE-224D-F055-7B5CCCC3E8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274F4F-2E6E-72C7-7D98-86B9AD84AE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FB66DF-9426-297D-3C5A-B6074A0CC541}"/>
              </a:ext>
            </a:extLst>
          </p:cNvPr>
          <p:cNvSpPr>
            <a:spLocks noGrp="1"/>
          </p:cNvSpPr>
          <p:nvPr>
            <p:ph type="dt" sz="half" idx="10"/>
          </p:nvPr>
        </p:nvSpPr>
        <p:spPr/>
        <p:txBody>
          <a:bodyPr/>
          <a:lstStyle/>
          <a:p>
            <a:fld id="{D68229D5-8AEB-44A6-A064-C3108E51E01C}" type="datetimeFigureOut">
              <a:rPr lang="en-GB" smtClean="0"/>
              <a:t>12/10/2025</a:t>
            </a:fld>
            <a:endParaRPr lang="en-GB"/>
          </a:p>
        </p:txBody>
      </p:sp>
      <p:sp>
        <p:nvSpPr>
          <p:cNvPr id="6" name="Footer Placeholder 5">
            <a:extLst>
              <a:ext uri="{FF2B5EF4-FFF2-40B4-BE49-F238E27FC236}">
                <a16:creationId xmlns:a16="http://schemas.microsoft.com/office/drawing/2014/main" id="{96F58BBE-85B0-B4BB-77E2-133D8406DE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C5FAAC-224B-7C7F-B324-73ACF8D7F149}"/>
              </a:ext>
            </a:extLst>
          </p:cNvPr>
          <p:cNvSpPr>
            <a:spLocks noGrp="1"/>
          </p:cNvSpPr>
          <p:nvPr>
            <p:ph type="sldNum" sz="quarter" idx="12"/>
          </p:nvPr>
        </p:nvSpPr>
        <p:spPr/>
        <p:txBody>
          <a:bodyPr/>
          <a:lstStyle/>
          <a:p>
            <a:fld id="{D2E45075-138C-4737-AB4F-58714ED81D42}" type="slidenum">
              <a:rPr lang="en-GB" smtClean="0"/>
              <a:t>‹#›</a:t>
            </a:fld>
            <a:endParaRPr lang="en-GB"/>
          </a:p>
        </p:txBody>
      </p:sp>
    </p:spTree>
    <p:extLst>
      <p:ext uri="{BB962C8B-B14F-4D97-AF65-F5344CB8AC3E}">
        <p14:creationId xmlns:p14="http://schemas.microsoft.com/office/powerpoint/2010/main" val="3033728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EC791-34EC-CF8C-8FFC-753FA41AC4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7E41530-DB92-D24D-BDBF-07674281BA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DA1E50-2819-BE39-EA3D-274CB7010A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0DE8A-36E4-AC2A-15A6-4AB071A81AE2}"/>
              </a:ext>
            </a:extLst>
          </p:cNvPr>
          <p:cNvSpPr>
            <a:spLocks noGrp="1"/>
          </p:cNvSpPr>
          <p:nvPr>
            <p:ph type="dt" sz="half" idx="10"/>
          </p:nvPr>
        </p:nvSpPr>
        <p:spPr/>
        <p:txBody>
          <a:bodyPr/>
          <a:lstStyle/>
          <a:p>
            <a:fld id="{D68229D5-8AEB-44A6-A064-C3108E51E01C}" type="datetimeFigureOut">
              <a:rPr lang="en-GB" smtClean="0"/>
              <a:t>12/10/2025</a:t>
            </a:fld>
            <a:endParaRPr lang="en-GB"/>
          </a:p>
        </p:txBody>
      </p:sp>
      <p:sp>
        <p:nvSpPr>
          <p:cNvPr id="6" name="Footer Placeholder 5">
            <a:extLst>
              <a:ext uri="{FF2B5EF4-FFF2-40B4-BE49-F238E27FC236}">
                <a16:creationId xmlns:a16="http://schemas.microsoft.com/office/drawing/2014/main" id="{39F6D621-8071-04E9-A915-1E76B1E252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EA39E1-AFC2-6667-C4D7-B43D48D5B524}"/>
              </a:ext>
            </a:extLst>
          </p:cNvPr>
          <p:cNvSpPr>
            <a:spLocks noGrp="1"/>
          </p:cNvSpPr>
          <p:nvPr>
            <p:ph type="sldNum" sz="quarter" idx="12"/>
          </p:nvPr>
        </p:nvSpPr>
        <p:spPr/>
        <p:txBody>
          <a:bodyPr/>
          <a:lstStyle/>
          <a:p>
            <a:fld id="{D2E45075-138C-4737-AB4F-58714ED81D42}" type="slidenum">
              <a:rPr lang="en-GB" smtClean="0"/>
              <a:t>‹#›</a:t>
            </a:fld>
            <a:endParaRPr lang="en-GB"/>
          </a:p>
        </p:txBody>
      </p:sp>
    </p:spTree>
    <p:extLst>
      <p:ext uri="{BB962C8B-B14F-4D97-AF65-F5344CB8AC3E}">
        <p14:creationId xmlns:p14="http://schemas.microsoft.com/office/powerpoint/2010/main" val="2782736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D46A1-F956-0F10-41C0-DB32A7C16C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FC348F-713C-3EA9-4D1B-8812DD959D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3AF426-00C3-7BBC-D2AB-EE96BE4B374A}"/>
              </a:ext>
            </a:extLst>
          </p:cNvPr>
          <p:cNvSpPr>
            <a:spLocks noGrp="1"/>
          </p:cNvSpPr>
          <p:nvPr>
            <p:ph type="dt" sz="half" idx="10"/>
          </p:nvPr>
        </p:nvSpPr>
        <p:spPr/>
        <p:txBody>
          <a:bodyPr/>
          <a:lstStyle/>
          <a:p>
            <a:fld id="{D68229D5-8AEB-44A6-A064-C3108E51E01C}" type="datetimeFigureOut">
              <a:rPr lang="en-GB" smtClean="0"/>
              <a:t>12/10/2025</a:t>
            </a:fld>
            <a:endParaRPr lang="en-GB"/>
          </a:p>
        </p:txBody>
      </p:sp>
      <p:sp>
        <p:nvSpPr>
          <p:cNvPr id="5" name="Footer Placeholder 4">
            <a:extLst>
              <a:ext uri="{FF2B5EF4-FFF2-40B4-BE49-F238E27FC236}">
                <a16:creationId xmlns:a16="http://schemas.microsoft.com/office/drawing/2014/main" id="{6365F347-D547-134D-8797-D593273FDA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D219D-59A3-6A64-1C90-680CFEB5EAAF}"/>
              </a:ext>
            </a:extLst>
          </p:cNvPr>
          <p:cNvSpPr>
            <a:spLocks noGrp="1"/>
          </p:cNvSpPr>
          <p:nvPr>
            <p:ph type="sldNum" sz="quarter" idx="12"/>
          </p:nvPr>
        </p:nvSpPr>
        <p:spPr/>
        <p:txBody>
          <a:bodyPr/>
          <a:lstStyle/>
          <a:p>
            <a:fld id="{D2E45075-138C-4737-AB4F-58714ED81D42}" type="slidenum">
              <a:rPr lang="en-GB" smtClean="0"/>
              <a:t>‹#›</a:t>
            </a:fld>
            <a:endParaRPr lang="en-GB"/>
          </a:p>
        </p:txBody>
      </p:sp>
    </p:spTree>
    <p:extLst>
      <p:ext uri="{BB962C8B-B14F-4D97-AF65-F5344CB8AC3E}">
        <p14:creationId xmlns:p14="http://schemas.microsoft.com/office/powerpoint/2010/main" val="977756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ECAA9A-8F23-46CA-5071-7A66FC91F7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F39C46-C12D-38DD-3DE7-188A19860EB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3990A2-DDE2-0774-15BB-41C8CE61A6C0}"/>
              </a:ext>
            </a:extLst>
          </p:cNvPr>
          <p:cNvSpPr>
            <a:spLocks noGrp="1"/>
          </p:cNvSpPr>
          <p:nvPr>
            <p:ph type="dt" sz="half" idx="10"/>
          </p:nvPr>
        </p:nvSpPr>
        <p:spPr/>
        <p:txBody>
          <a:bodyPr/>
          <a:lstStyle/>
          <a:p>
            <a:fld id="{D68229D5-8AEB-44A6-A064-C3108E51E01C}" type="datetimeFigureOut">
              <a:rPr lang="en-GB" smtClean="0"/>
              <a:t>12/10/2025</a:t>
            </a:fld>
            <a:endParaRPr lang="en-GB"/>
          </a:p>
        </p:txBody>
      </p:sp>
      <p:sp>
        <p:nvSpPr>
          <p:cNvPr id="5" name="Footer Placeholder 4">
            <a:extLst>
              <a:ext uri="{FF2B5EF4-FFF2-40B4-BE49-F238E27FC236}">
                <a16:creationId xmlns:a16="http://schemas.microsoft.com/office/drawing/2014/main" id="{863DE011-0875-3AA8-8454-404C7591C5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10BE48-190F-4305-42D0-188206CC7BB0}"/>
              </a:ext>
            </a:extLst>
          </p:cNvPr>
          <p:cNvSpPr>
            <a:spLocks noGrp="1"/>
          </p:cNvSpPr>
          <p:nvPr>
            <p:ph type="sldNum" sz="quarter" idx="12"/>
          </p:nvPr>
        </p:nvSpPr>
        <p:spPr/>
        <p:txBody>
          <a:bodyPr/>
          <a:lstStyle/>
          <a:p>
            <a:fld id="{D2E45075-138C-4737-AB4F-58714ED81D42}" type="slidenum">
              <a:rPr lang="en-GB" smtClean="0"/>
              <a:t>‹#›</a:t>
            </a:fld>
            <a:endParaRPr lang="en-GB"/>
          </a:p>
        </p:txBody>
      </p:sp>
    </p:spTree>
    <p:extLst>
      <p:ext uri="{BB962C8B-B14F-4D97-AF65-F5344CB8AC3E}">
        <p14:creationId xmlns:p14="http://schemas.microsoft.com/office/powerpoint/2010/main" val="1007893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DB26C2-3C56-4361-C038-976354C571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276F56-88D8-58CF-1215-FAF8FAC323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918B1B-352F-43B9-8BF9-BB8631B395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68229D5-8AEB-44A6-A064-C3108E51E01C}" type="datetimeFigureOut">
              <a:rPr lang="en-GB" smtClean="0"/>
              <a:t>12/10/2025</a:t>
            </a:fld>
            <a:endParaRPr lang="en-GB"/>
          </a:p>
        </p:txBody>
      </p:sp>
      <p:sp>
        <p:nvSpPr>
          <p:cNvPr id="5" name="Footer Placeholder 4">
            <a:extLst>
              <a:ext uri="{FF2B5EF4-FFF2-40B4-BE49-F238E27FC236}">
                <a16:creationId xmlns:a16="http://schemas.microsoft.com/office/drawing/2014/main" id="{90ADC817-5A7C-8C43-B711-0ECA09144F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15E9C15-239D-49F2-45D8-325A107AC89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2E45075-138C-4737-AB4F-58714ED81D42}" type="slidenum">
              <a:rPr lang="en-GB" smtClean="0"/>
              <a:t>‹#›</a:t>
            </a:fld>
            <a:endParaRPr lang="en-GB"/>
          </a:p>
        </p:txBody>
      </p:sp>
    </p:spTree>
    <p:extLst>
      <p:ext uri="{BB962C8B-B14F-4D97-AF65-F5344CB8AC3E}">
        <p14:creationId xmlns:p14="http://schemas.microsoft.com/office/powerpoint/2010/main" val="267550943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theguardian.com/busines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01DF7B7-5286-351E-F97C-693DCE6461FE}"/>
              </a:ext>
            </a:extLst>
          </p:cNvPr>
          <p:cNvSpPr txBox="1"/>
          <p:nvPr/>
        </p:nvSpPr>
        <p:spPr>
          <a:xfrm>
            <a:off x="2861187" y="735328"/>
            <a:ext cx="7757651" cy="5016758"/>
          </a:xfrm>
          <a:prstGeom prst="rect">
            <a:avLst/>
          </a:prstGeom>
          <a:noFill/>
        </p:spPr>
        <p:txBody>
          <a:bodyPr wrap="square">
            <a:spAutoFit/>
          </a:bodyPr>
          <a:lstStyle/>
          <a:p>
            <a:r>
              <a:rPr lang="en-GB" sz="3200" dirty="0">
                <a:latin typeface="Arial" panose="020B0604020202020204" pitchFamily="34" charset="0"/>
                <a:cs typeface="Arial" panose="020B0604020202020204" pitchFamily="34" charset="0"/>
              </a:rPr>
              <a:t>Module Name: Developing and Managing Individuals and Teams</a:t>
            </a:r>
          </a:p>
          <a:p>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Module code: LCLM5002</a:t>
            </a:r>
          </a:p>
          <a:p>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Lecturer name: Mudassar Hasan</a:t>
            </a:r>
          </a:p>
          <a:p>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Student name: Corina Barbu</a:t>
            </a:r>
          </a:p>
          <a:p>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Student ID: 2332679</a:t>
            </a:r>
          </a:p>
        </p:txBody>
      </p:sp>
    </p:spTree>
    <p:extLst>
      <p:ext uri="{BB962C8B-B14F-4D97-AF65-F5344CB8AC3E}">
        <p14:creationId xmlns:p14="http://schemas.microsoft.com/office/powerpoint/2010/main" val="2018139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B5B6B-8ACD-9104-4A1A-CEB225AA709D}"/>
              </a:ext>
            </a:extLst>
          </p:cNvPr>
          <p:cNvSpPr>
            <a:spLocks noGrp="1"/>
          </p:cNvSpPr>
          <p:nvPr>
            <p:ph type="title"/>
          </p:nvPr>
        </p:nvSpPr>
        <p:spPr>
          <a:xfrm>
            <a:off x="838200" y="-77326"/>
            <a:ext cx="10515600" cy="873740"/>
          </a:xfrm>
        </p:spPr>
        <p:txBody>
          <a:bodyPr/>
          <a:lstStyle/>
          <a:p>
            <a:r>
              <a:rPr lang="en-GB" dirty="0"/>
              <a:t>                            Table of Content</a:t>
            </a:r>
          </a:p>
        </p:txBody>
      </p:sp>
      <p:sp>
        <p:nvSpPr>
          <p:cNvPr id="4" name="Content Placeholder 3">
            <a:extLst>
              <a:ext uri="{FF2B5EF4-FFF2-40B4-BE49-F238E27FC236}">
                <a16:creationId xmlns:a16="http://schemas.microsoft.com/office/drawing/2014/main" id="{F36247B8-3586-CB2E-32F6-1AE891F173FF}"/>
              </a:ext>
            </a:extLst>
          </p:cNvPr>
          <p:cNvSpPr>
            <a:spLocks noGrp="1"/>
          </p:cNvSpPr>
          <p:nvPr>
            <p:ph idx="1"/>
          </p:nvPr>
        </p:nvSpPr>
        <p:spPr>
          <a:xfrm>
            <a:off x="1127760" y="796414"/>
            <a:ext cx="10226040" cy="5380549"/>
          </a:xfrm>
        </p:spPr>
        <p:txBody>
          <a:bodyPr>
            <a:normAutofit lnSpcReduction="10000"/>
          </a:bodyPr>
          <a:lstStyle/>
          <a:p>
            <a:pPr marL="0" indent="0" algn="r">
              <a:buNone/>
            </a:pPr>
            <a:r>
              <a:rPr lang="en-GB" dirty="0"/>
              <a:t>Introduction…………………………………………………………………….3                                                                                                                </a:t>
            </a:r>
          </a:p>
          <a:p>
            <a:pPr marL="0" indent="0" algn="r">
              <a:buNone/>
            </a:pPr>
            <a:r>
              <a:rPr lang="en-GB" dirty="0"/>
              <a:t>Recruitment Process………………………………………………………..4</a:t>
            </a:r>
          </a:p>
          <a:p>
            <a:pPr marL="0" indent="0" algn="r">
              <a:buNone/>
            </a:pPr>
            <a:r>
              <a:rPr lang="en-GB" dirty="0"/>
              <a:t>Structured Interview………………………………………………………….5</a:t>
            </a:r>
          </a:p>
          <a:p>
            <a:pPr marL="0" indent="0" algn="r">
              <a:buNone/>
            </a:pPr>
            <a:r>
              <a:rPr lang="en-GB" dirty="0"/>
              <a:t>Competency-Based Interview……………………………………………..6</a:t>
            </a:r>
          </a:p>
          <a:p>
            <a:pPr marL="0" indent="0" algn="r">
              <a:buNone/>
            </a:pPr>
            <a:r>
              <a:rPr lang="en-GB" dirty="0"/>
              <a:t>Panel Interview………………………………………………………………….7</a:t>
            </a:r>
          </a:p>
          <a:p>
            <a:pPr marL="0" indent="0" algn="r">
              <a:buNone/>
            </a:pPr>
            <a:r>
              <a:rPr lang="en-GB" dirty="0"/>
              <a:t>Justifying Appropriate Questioning Techniques………………………8</a:t>
            </a:r>
          </a:p>
          <a:p>
            <a:pPr marL="0" indent="0" algn="r">
              <a:buNone/>
            </a:pPr>
            <a:r>
              <a:rPr lang="en-GB" dirty="0"/>
              <a:t>Face-to-Face Interview………………………………………………………9</a:t>
            </a:r>
          </a:p>
          <a:p>
            <a:pPr marL="0" indent="0" algn="r">
              <a:buNone/>
            </a:pPr>
            <a:r>
              <a:rPr lang="en-GB" dirty="0"/>
              <a:t>ONLINE INTERVIEW…………………………………………………………10</a:t>
            </a:r>
          </a:p>
          <a:p>
            <a:pPr marL="0" indent="0" algn="r">
              <a:buNone/>
            </a:pPr>
            <a:r>
              <a:rPr lang="en-US" dirty="0"/>
              <a:t>Comparison – Face-to-Face vs. Online Interviews…………...11/12</a:t>
            </a:r>
          </a:p>
          <a:p>
            <a:pPr marL="0" indent="0" algn="r">
              <a:buNone/>
            </a:pPr>
            <a:r>
              <a:rPr lang="en-GB" dirty="0"/>
              <a:t>Conclusion………………………………………………………………………13</a:t>
            </a:r>
          </a:p>
          <a:p>
            <a:pPr marL="0" indent="0" algn="r">
              <a:buNone/>
            </a:pPr>
            <a:r>
              <a:rPr lang="en-GB" dirty="0"/>
              <a:t>References……………………………………………………………………..14</a:t>
            </a:r>
          </a:p>
        </p:txBody>
      </p:sp>
    </p:spTree>
    <p:extLst>
      <p:ext uri="{BB962C8B-B14F-4D97-AF65-F5344CB8AC3E}">
        <p14:creationId xmlns:p14="http://schemas.microsoft.com/office/powerpoint/2010/main" val="1989723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hocolate bar on a purple background&#10;&#10;AI-generated content may be incorrect.">
            <a:extLst>
              <a:ext uri="{FF2B5EF4-FFF2-40B4-BE49-F238E27FC236}">
                <a16:creationId xmlns:a16="http://schemas.microsoft.com/office/drawing/2014/main" id="{31713411-28BF-D27C-2FB2-D341EE11E853}"/>
              </a:ext>
            </a:extLst>
          </p:cNvPr>
          <p:cNvPicPr>
            <a:picLocks noChangeAspect="1"/>
          </p:cNvPicPr>
          <p:nvPr/>
        </p:nvPicPr>
        <p:blipFill>
          <a:blip r:embed="rId2">
            <a:extLst>
              <a:ext uri="{28A0092B-C50C-407E-A947-70E740481C1C}">
                <a14:useLocalDpi xmlns:a14="http://schemas.microsoft.com/office/drawing/2010/main" val="0"/>
              </a:ext>
            </a:extLst>
          </a:blip>
          <a:srcRect l="11930" r="11931"/>
          <a:stretch>
            <a:fillRect/>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B6A57B-FF1B-A6E7-7E3C-978C31784B3D}"/>
              </a:ext>
            </a:extLst>
          </p:cNvPr>
          <p:cNvSpPr>
            <a:spLocks noGrp="1"/>
          </p:cNvSpPr>
          <p:nvPr>
            <p:ph type="title"/>
          </p:nvPr>
        </p:nvSpPr>
        <p:spPr>
          <a:xfrm>
            <a:off x="8023123" y="365125"/>
            <a:ext cx="3330676" cy="1899912"/>
          </a:xfrm>
        </p:spPr>
        <p:txBody>
          <a:bodyPr>
            <a:normAutofit/>
          </a:bodyPr>
          <a:lstStyle/>
          <a:p>
            <a:r>
              <a:rPr lang="en-GB" sz="40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177D1889-2751-71B2-CC00-8BD26F3C8300}"/>
              </a:ext>
            </a:extLst>
          </p:cNvPr>
          <p:cNvSpPr>
            <a:spLocks noGrp="1"/>
          </p:cNvSpPr>
          <p:nvPr>
            <p:ph idx="1"/>
          </p:nvPr>
        </p:nvSpPr>
        <p:spPr>
          <a:xfrm>
            <a:off x="7236542" y="2265037"/>
            <a:ext cx="4117257" cy="3911926"/>
          </a:xfrm>
        </p:spPr>
        <p:txBody>
          <a:bodyPr>
            <a:normAutofit/>
          </a:bodyPr>
          <a:lstStyle/>
          <a:p>
            <a:r>
              <a:rPr lang="en-US" sz="1100">
                <a:latin typeface="Arial" panose="020B0604020202020204" pitchFamily="34" charset="0"/>
                <a:cs typeface="Arial" panose="020B0604020202020204" pitchFamily="34" charset="0"/>
              </a:rPr>
              <a:t>Cadbury is one of the biggest candy brands in the world. Its most famous items include chocolate bars including Dairy Milk, Creme Egg, and Roses. John Cadbury started the company in Birmingham, England, in 1824. At first, he traded cocoa and drinking chocolate. Cadbury started out as a tiny family business and has now developed into a global brand. It is now part of Mondelez International, a multinational food and drink conglomerate.</a:t>
            </a:r>
          </a:p>
          <a:p>
            <a:pPr marL="0" indent="0">
              <a:buNone/>
            </a:pPr>
            <a:endParaRPr lang="en-US" sz="1100" b="1">
              <a:latin typeface="Arial" panose="020B0604020202020204" pitchFamily="34" charset="0"/>
              <a:cs typeface="Arial" panose="020B0604020202020204" pitchFamily="34" charset="0"/>
            </a:endParaRPr>
          </a:p>
          <a:p>
            <a:pPr marL="0" indent="0">
              <a:buNone/>
            </a:pPr>
            <a:r>
              <a:rPr lang="en-US" sz="1100" b="1">
                <a:latin typeface="Arial" panose="020B0604020202020204" pitchFamily="34" charset="0"/>
                <a:cs typeface="Arial" panose="020B0604020202020204" pitchFamily="34" charset="0"/>
              </a:rPr>
              <a:t>Current Situation</a:t>
            </a:r>
            <a:r>
              <a:rPr lang="en-US" sz="1100">
                <a:latin typeface="Arial" panose="020B0604020202020204" pitchFamily="34" charset="0"/>
                <a:cs typeface="Arial" panose="020B0604020202020204" pitchFamily="34" charset="0"/>
              </a:rPr>
              <a:t>:</a:t>
            </a:r>
            <a:br>
              <a:rPr lang="en-US" sz="1100">
                <a:latin typeface="Arial" panose="020B0604020202020204" pitchFamily="34" charset="0"/>
                <a:cs typeface="Arial" panose="020B0604020202020204" pitchFamily="34" charset="0"/>
              </a:rPr>
            </a:br>
            <a:r>
              <a:rPr lang="en-US" sz="1100">
                <a:latin typeface="Arial" panose="020B0604020202020204" pitchFamily="34" charset="0"/>
                <a:cs typeface="Arial" panose="020B0604020202020204" pitchFamily="34" charset="0"/>
              </a:rPr>
              <a:t>Cadbury is undergoing a business transformation project to modernize its operations and enhance sustainability across production and supply chains. As part of this transformation, the HR department is reviewing its recruitment and selection procedures to ensure the company attracts employees who share its values of integrity, quality, and community care — in line with Simon Sinek’s idea of hiring people who “believe what you believe.”</a:t>
            </a:r>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9251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person and person sitting at a table with laptops&#10;&#10;AI-generated content may be incorrect.">
            <a:extLst>
              <a:ext uri="{FF2B5EF4-FFF2-40B4-BE49-F238E27FC236}">
                <a16:creationId xmlns:a16="http://schemas.microsoft.com/office/drawing/2014/main" id="{16B6959F-0517-5641-86D8-661DDC13B379}"/>
              </a:ext>
            </a:extLst>
          </p:cNvPr>
          <p:cNvPicPr>
            <a:picLocks noChangeAspect="1"/>
          </p:cNvPicPr>
          <p:nvPr/>
        </p:nvPicPr>
        <p:blipFill>
          <a:blip r:embed="rId3">
            <a:extLst>
              <a:ext uri="{28A0092B-C50C-407E-A947-70E740481C1C}">
                <a14:useLocalDpi xmlns:a14="http://schemas.microsoft.com/office/drawing/2010/main" val="0"/>
              </a:ext>
            </a:extLst>
          </a:blip>
          <a:srcRect l="4622" r="1261" b="-1"/>
          <a:stretch>
            <a:fillRect/>
          </a:stretch>
        </p:blipFill>
        <p:spPr>
          <a:xfrm>
            <a:off x="-78657" y="0"/>
            <a:ext cx="9669642" cy="6857990"/>
          </a:xfrm>
          <a:prstGeom prst="rect">
            <a:avLst/>
          </a:prstGeom>
        </p:spPr>
      </p:pic>
      <p:sp>
        <p:nvSpPr>
          <p:cNvPr id="31" name="Rectangle 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EEAB6D-7AA8-3DEB-CC0F-CBC0DE1682EB}"/>
              </a:ext>
            </a:extLst>
          </p:cNvPr>
          <p:cNvSpPr>
            <a:spLocks noGrp="1"/>
          </p:cNvSpPr>
          <p:nvPr>
            <p:ph type="title"/>
          </p:nvPr>
        </p:nvSpPr>
        <p:spPr>
          <a:xfrm>
            <a:off x="8033055" y="-39334"/>
            <a:ext cx="3822189" cy="1583004"/>
          </a:xfrm>
        </p:spPr>
        <p:txBody>
          <a:bodyPr>
            <a:normAutofit/>
          </a:bodyPr>
          <a:lstStyle/>
          <a:p>
            <a:pPr algn="ctr"/>
            <a:r>
              <a:rPr lang="en-GB" sz="4000" dirty="0"/>
              <a:t>Recruitment Process</a:t>
            </a:r>
          </a:p>
        </p:txBody>
      </p:sp>
      <p:sp>
        <p:nvSpPr>
          <p:cNvPr id="3" name="Content Placeholder 2">
            <a:extLst>
              <a:ext uri="{FF2B5EF4-FFF2-40B4-BE49-F238E27FC236}">
                <a16:creationId xmlns:a16="http://schemas.microsoft.com/office/drawing/2014/main" id="{D37F8A7E-1A83-EDBD-15B1-F032F9C62CC3}"/>
              </a:ext>
            </a:extLst>
          </p:cNvPr>
          <p:cNvSpPr>
            <a:spLocks noGrp="1"/>
          </p:cNvSpPr>
          <p:nvPr>
            <p:ph idx="1"/>
          </p:nvPr>
        </p:nvSpPr>
        <p:spPr>
          <a:xfrm>
            <a:off x="7949186" y="1484671"/>
            <a:ext cx="3822189" cy="5220929"/>
          </a:xfrm>
        </p:spPr>
        <p:txBody>
          <a:bodyPr>
            <a:noAutofit/>
          </a:bodyPr>
          <a:lstStyle/>
          <a:p>
            <a:r>
              <a:rPr lang="en-US" sz="1100" dirty="0">
                <a:latin typeface="Arial" panose="020B0604020202020204" pitchFamily="34" charset="0"/>
                <a:cs typeface="Arial" panose="020B0604020202020204" pitchFamily="34" charset="0"/>
              </a:rPr>
              <a:t>Recruitment is a methodical procedure for enticing, choosing, and hiring appropriate applicants for a position inside an organization (Armstrong &amp; Taylor, 2020). The goal is to make sure that the correct individual is employed for the right role at the right time, which will help both short-term operational demands and long-term strategic goals (Rees &amp; Smith, 2017).</a:t>
            </a:r>
          </a:p>
          <a:p>
            <a:r>
              <a:rPr lang="en-GB" sz="1100" b="1" dirty="0">
                <a:latin typeface="Arial" panose="020B0604020202020204" pitchFamily="34" charset="0"/>
                <a:cs typeface="Arial" panose="020B0604020202020204" pitchFamily="34" charset="0"/>
              </a:rPr>
              <a:t>Job Analysis</a:t>
            </a:r>
            <a:r>
              <a:rPr lang="en-GB" sz="1100" dirty="0">
                <a:latin typeface="Arial" panose="020B0604020202020204" pitchFamily="34" charset="0"/>
                <a:cs typeface="Arial" panose="020B0604020202020204" pitchFamily="34" charset="0"/>
              </a:rPr>
              <a:t>:</a:t>
            </a:r>
          </a:p>
          <a:p>
            <a:pPr marL="0" indent="0">
              <a:buNone/>
            </a:pPr>
            <a:r>
              <a:rPr lang="en-GB" sz="1100" dirty="0">
                <a:latin typeface="Arial" panose="020B0604020202020204" pitchFamily="34" charset="0"/>
                <a:cs typeface="Arial" panose="020B0604020202020204" pitchFamily="34" charset="0"/>
              </a:rPr>
              <a:t> This is where hiring starts. It means getting a lot of knowledge about the job’s duties, responsibilities, skills needed, and working conditions(Bratton &amp; Gold, 2017). Job analysis helps figure out what the job is like and what king of person would be best for it.</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rPr>
              <a:t>Job Description</a:t>
            </a:r>
            <a:r>
              <a:rPr lang="en-GB" sz="1100" dirty="0">
                <a:latin typeface="Arial" panose="020B0604020202020204" pitchFamily="34" charset="0"/>
                <a:cs typeface="Arial" panose="020B0604020202020204" pitchFamily="34" charset="0"/>
              </a:rPr>
              <a:t>:</a:t>
            </a:r>
          </a:p>
          <a:p>
            <a:pPr marL="0" indent="0">
              <a:buNone/>
            </a:pPr>
            <a:r>
              <a:rPr lang="en-GB" sz="1100" dirty="0">
                <a:latin typeface="Arial" panose="020B0604020202020204" pitchFamily="34" charset="0"/>
                <a:cs typeface="Arial" panose="020B0604020202020204" pitchFamily="34" charset="0"/>
              </a:rPr>
              <a:t>A job description delineates the primary tasks, obligations, and responsibilities associated with the position ( Marchington et al., 2020). It offers prospective candidates a comprehensive of role expectations and aids HR managers in crafting effective job advertisements.</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rPr>
              <a:t>Job Specification</a:t>
            </a:r>
            <a:r>
              <a:rPr lang="en-GB" sz="1100" dirty="0">
                <a:latin typeface="Arial" panose="020B0604020202020204" pitchFamily="34" charset="0"/>
                <a:cs typeface="Arial" panose="020B0604020202020204" pitchFamily="34" charset="0"/>
              </a:rPr>
              <a:t>:</a:t>
            </a:r>
          </a:p>
          <a:p>
            <a:pPr marL="0" indent="0">
              <a:buNone/>
            </a:pPr>
            <a:r>
              <a:rPr lang="en-GB" sz="1100" dirty="0">
                <a:latin typeface="Arial" panose="020B0604020202020204" pitchFamily="34" charset="0"/>
                <a:cs typeface="Arial" panose="020B0604020202020204" pitchFamily="34" charset="0"/>
              </a:rPr>
              <a:t>The ideal applicant for the Business Transformation Project Team Member position at Cadbury should have a degree in information technology, business management, human resources, or a similar field.</a:t>
            </a:r>
          </a:p>
        </p:txBody>
      </p:sp>
    </p:spTree>
    <p:extLst>
      <p:ext uri="{BB962C8B-B14F-4D97-AF65-F5344CB8AC3E}">
        <p14:creationId xmlns:p14="http://schemas.microsoft.com/office/powerpoint/2010/main" val="3604018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and person sitting at a table with a computer&#10;&#10;AI-generated content may be incorrect.">
            <a:extLst>
              <a:ext uri="{FF2B5EF4-FFF2-40B4-BE49-F238E27FC236}">
                <a16:creationId xmlns:a16="http://schemas.microsoft.com/office/drawing/2014/main" id="{44B83CB1-AF96-9D5B-0413-648449C93B7D}"/>
              </a:ext>
            </a:extLst>
          </p:cNvPr>
          <p:cNvPicPr>
            <a:picLocks noChangeAspect="1"/>
          </p:cNvPicPr>
          <p:nvPr/>
        </p:nvPicPr>
        <p:blipFill>
          <a:blip r:embed="rId3">
            <a:extLst>
              <a:ext uri="{28A0092B-C50C-407E-A947-70E740481C1C}">
                <a14:useLocalDpi xmlns:a14="http://schemas.microsoft.com/office/drawing/2010/main" val="0"/>
              </a:ext>
            </a:extLst>
          </a:blip>
          <a:srcRect l="14101" r="6587"/>
          <a:stretch>
            <a:fillRect/>
          </a:stretch>
        </p:blipFill>
        <p:spPr>
          <a:xfrm>
            <a:off x="2522356" y="10"/>
            <a:ext cx="9669642" cy="6857990"/>
          </a:xfrm>
          <a:prstGeom prst="rect">
            <a:avLst/>
          </a:prstGeom>
        </p:spPr>
      </p:pic>
      <p:sp>
        <p:nvSpPr>
          <p:cNvPr id="38" name="Rectangle 3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520060-DC5D-DDCE-C099-26BFCAF1260A}"/>
              </a:ext>
            </a:extLst>
          </p:cNvPr>
          <p:cNvSpPr>
            <a:spLocks noGrp="1"/>
          </p:cNvSpPr>
          <p:nvPr>
            <p:ph type="title"/>
          </p:nvPr>
        </p:nvSpPr>
        <p:spPr>
          <a:xfrm>
            <a:off x="838200" y="365125"/>
            <a:ext cx="3822189" cy="1899912"/>
          </a:xfrm>
        </p:spPr>
        <p:txBody>
          <a:bodyPr>
            <a:normAutofit/>
          </a:bodyPr>
          <a:lstStyle/>
          <a:p>
            <a:r>
              <a:rPr lang="en-GB" sz="4000" dirty="0">
                <a:latin typeface="Arial" panose="020B0604020202020204" pitchFamily="34" charset="0"/>
                <a:cs typeface="Arial" panose="020B0604020202020204" pitchFamily="34" charset="0"/>
              </a:rPr>
              <a:t>Structured Interview</a:t>
            </a:r>
          </a:p>
        </p:txBody>
      </p:sp>
      <p:sp>
        <p:nvSpPr>
          <p:cNvPr id="4" name="Rectangle 1">
            <a:extLst>
              <a:ext uri="{FF2B5EF4-FFF2-40B4-BE49-F238E27FC236}">
                <a16:creationId xmlns:a16="http://schemas.microsoft.com/office/drawing/2014/main" id="{6F99DD23-2588-FF91-40EE-5C51734BFAB0}"/>
              </a:ext>
            </a:extLst>
          </p:cNvPr>
          <p:cNvSpPr>
            <a:spLocks noGrp="1" noChangeArrowheads="1"/>
          </p:cNvSpPr>
          <p:nvPr>
            <p:ph idx="1"/>
          </p:nvPr>
        </p:nvSpPr>
        <p:spPr bwMode="auto">
          <a:xfrm>
            <a:off x="838200" y="2434201"/>
            <a:ext cx="3822189" cy="374276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lnSpcReduction="20000"/>
          </a:bodyPr>
          <a:lstStyle/>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rPr>
              <a:t>In a structured interview, the same set of pre-planned questions are asked of each candidate in a consistent manner.</a:t>
            </a: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rPr>
              <a:t> </a:t>
            </a:r>
            <a:br>
              <a:rPr kumimoji="0" lang="en-US" altLang="en-US" sz="1400" b="0" i="0" u="none" strike="noStrike" cap="none" normalizeH="0" baseline="0" dirty="0">
                <a:ln>
                  <a:noFill/>
                </a:ln>
                <a:effectLst/>
                <a:latin typeface="Arial" panose="020B0604020202020204" pitchFamily="34" charset="0"/>
              </a:rPr>
            </a:br>
            <a:r>
              <a:rPr kumimoji="0" lang="en-US" altLang="en-US" sz="1400" b="0" i="0" u="none" strike="noStrike" cap="none" normalizeH="0" baseline="0" dirty="0">
                <a:ln>
                  <a:noFill/>
                </a:ln>
                <a:effectLst/>
                <a:latin typeface="Arial" panose="020B0604020202020204" pitchFamily="34" charset="0"/>
              </a:rPr>
              <a:t>This method makes it easier to compare candidates' answers, guarantees impartiality, and lessens bias.</a:t>
            </a:r>
          </a:p>
          <a:p>
            <a:pPr marL="0" marR="0" lvl="0" indent="0" defTabSz="914400" rtl="0" eaLnBrk="0" fontAlgn="base" latinLnBrk="0" hangingPunct="0">
              <a:spcBef>
                <a:spcPct val="0"/>
              </a:spcBef>
              <a:spcAft>
                <a:spcPts val="600"/>
              </a:spcAft>
              <a:buClrTx/>
              <a:buSzTx/>
              <a:buFontTx/>
              <a:buNone/>
              <a:tabLst/>
            </a:pPr>
            <a:br>
              <a:rPr kumimoji="0" lang="en-US" altLang="en-US" sz="1400" b="0" i="0" u="none" strike="noStrike" cap="none" normalizeH="0" baseline="0" dirty="0">
                <a:ln>
                  <a:noFill/>
                </a:ln>
                <a:effectLst/>
                <a:latin typeface="Arial" panose="020B0604020202020204" pitchFamily="34" charset="0"/>
              </a:rPr>
            </a:br>
            <a:r>
              <a:rPr kumimoji="0" lang="en-US" altLang="en-US" sz="1400" b="0" i="0" u="none" strike="noStrike" cap="none" normalizeH="0" baseline="0" dirty="0">
                <a:ln>
                  <a:noFill/>
                </a:ln>
                <a:effectLst/>
                <a:latin typeface="Arial" panose="020B0604020202020204" pitchFamily="34" charset="0"/>
              </a:rPr>
              <a:t>This approach aids Cadbury in evaluating critical skills including communication, teamwork, and analytical ability—all of which are critical for the Business Transformation Project. </a:t>
            </a:r>
            <a:br>
              <a:rPr kumimoji="0" lang="en-US" altLang="en-US" sz="1400" b="0" i="0" u="none" strike="noStrike" cap="none" normalizeH="0" baseline="0" dirty="0">
                <a:ln>
                  <a:noFill/>
                </a:ln>
                <a:effectLst/>
                <a:latin typeface="Arial" panose="020B0604020202020204" pitchFamily="34" charset="0"/>
              </a:rPr>
            </a:br>
            <a:r>
              <a:rPr kumimoji="0" lang="en-US" altLang="en-US" sz="1400" b="0" i="0" u="none" strike="noStrike" cap="none" normalizeH="0" baseline="0" dirty="0">
                <a:ln>
                  <a:noFill/>
                </a:ln>
                <a:effectLst/>
                <a:latin typeface="Arial" panose="020B0604020202020204" pitchFamily="34" charset="0"/>
              </a:rPr>
              <a:t>Transparency and objective decision-making are further ensured by the use of scoring systems and preset criteria.</a:t>
            </a:r>
          </a:p>
          <a:p>
            <a:pPr marL="0" marR="0" lvl="0" indent="0" defTabSz="914400" rtl="0" eaLnBrk="0" fontAlgn="base" latinLnBrk="0" hangingPunct="0">
              <a:spcBef>
                <a:spcPct val="0"/>
              </a:spcBef>
              <a:spcAft>
                <a:spcPts val="600"/>
              </a:spcAft>
              <a:buClrTx/>
              <a:buSzTx/>
              <a:buFontTx/>
              <a:buNone/>
              <a:tabLst/>
            </a:pPr>
            <a:endParaRPr kumimoji="0" lang="en-US" altLang="en-US" sz="14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lang="en-US" altLang="en-US" sz="1400" dirty="0">
              <a:latin typeface="Arial" panose="020B0604020202020204" pitchFamily="34" charset="0"/>
            </a:endParaRPr>
          </a:p>
          <a:p>
            <a:pPr marL="0" lvl="0" indent="0" eaLnBrk="0" fontAlgn="base" hangingPunct="0">
              <a:spcBef>
                <a:spcPct val="0"/>
              </a:spcBef>
              <a:spcAft>
                <a:spcPts val="600"/>
              </a:spcAft>
              <a:buNone/>
            </a:pPr>
            <a:r>
              <a:rPr lang="en-US" sz="1400" b="1" dirty="0"/>
              <a:t>References:</a:t>
            </a:r>
            <a:br>
              <a:rPr lang="en-US" sz="1400" dirty="0"/>
            </a:br>
            <a:r>
              <a:rPr lang="en-US" sz="1400" dirty="0"/>
              <a:t>Armstrong, M. and Taylor, S. (2020) </a:t>
            </a:r>
            <a:r>
              <a:rPr lang="en-US" sz="1400" i="1" dirty="0"/>
              <a:t>Armstrong’s Handbook of Human Resource Management Practice</a:t>
            </a:r>
            <a:r>
              <a:rPr lang="en-US" sz="1400" dirty="0"/>
              <a:t>. London: Kogan Page.</a:t>
            </a:r>
            <a:br>
              <a:rPr kumimoji="0" lang="en-US" altLang="en-US" sz="1400" b="0" i="0" u="none" strike="noStrike" cap="none" normalizeH="0" baseline="0" dirty="0">
                <a:ln>
                  <a:noFill/>
                </a:ln>
                <a:effectLst/>
                <a:latin typeface="Arial" panose="020B0604020202020204" pitchFamily="34" charset="0"/>
              </a:rPr>
            </a:br>
            <a:endParaRPr kumimoji="0" lang="en-US" altLang="en-US" sz="14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089112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23B258-7D18-AD56-355D-B8D533A72AD2}"/>
              </a:ext>
            </a:extLst>
          </p:cNvPr>
          <p:cNvSpPr>
            <a:spLocks noGrp="1"/>
          </p:cNvSpPr>
          <p:nvPr>
            <p:ph type="title"/>
          </p:nvPr>
        </p:nvSpPr>
        <p:spPr>
          <a:xfrm>
            <a:off x="1137033" y="670559"/>
            <a:ext cx="4683321" cy="2148841"/>
          </a:xfrm>
        </p:spPr>
        <p:txBody>
          <a:bodyPr anchor="t">
            <a:normAutofit/>
          </a:bodyPr>
          <a:lstStyle/>
          <a:p>
            <a:r>
              <a:rPr lang="en-GB" dirty="0"/>
              <a:t>COMPETENCY-BASED INTERVIEW</a:t>
            </a:r>
          </a:p>
        </p:txBody>
      </p:sp>
      <p:pic>
        <p:nvPicPr>
          <p:cNvPr id="8" name="Picture 7" descr="A person sitting on a chair with a computer&#10;&#10;AI-generated content may be incorrect.">
            <a:extLst>
              <a:ext uri="{FF2B5EF4-FFF2-40B4-BE49-F238E27FC236}">
                <a16:creationId xmlns:a16="http://schemas.microsoft.com/office/drawing/2014/main" id="{5F92B892-8E25-694A-9531-6EC02E844945}"/>
              </a:ext>
            </a:extLst>
          </p:cNvPr>
          <p:cNvPicPr>
            <a:picLocks noChangeAspect="1"/>
          </p:cNvPicPr>
          <p:nvPr/>
        </p:nvPicPr>
        <p:blipFill>
          <a:blip r:embed="rId2">
            <a:extLst>
              <a:ext uri="{28A0092B-C50C-407E-A947-70E740481C1C}">
                <a14:useLocalDpi xmlns:a14="http://schemas.microsoft.com/office/drawing/2010/main" val="0"/>
              </a:ext>
            </a:extLst>
          </a:blip>
          <a:srcRect l="3347" r="4" b="4"/>
          <a:stretch>
            <a:fillRect/>
          </a:stretch>
        </p:blipFill>
        <p:spPr>
          <a:xfrm>
            <a:off x="0" y="2703871"/>
            <a:ext cx="7137933" cy="415412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4" name="Rectangle 1">
            <a:extLst>
              <a:ext uri="{FF2B5EF4-FFF2-40B4-BE49-F238E27FC236}">
                <a16:creationId xmlns:a16="http://schemas.microsoft.com/office/drawing/2014/main" id="{50D14FD5-692C-34A1-BDB6-9F36DC0F3B1C}"/>
              </a:ext>
            </a:extLst>
          </p:cNvPr>
          <p:cNvSpPr>
            <a:spLocks noGrp="1" noChangeArrowheads="1"/>
          </p:cNvSpPr>
          <p:nvPr>
            <p:ph idx="1"/>
          </p:nvPr>
        </p:nvSpPr>
        <p:spPr bwMode="auto">
          <a:xfrm>
            <a:off x="6797004" y="670559"/>
            <a:ext cx="4555782" cy="54450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a:ln>
                  <a:noFill/>
                </a:ln>
                <a:effectLst/>
                <a:latin typeface="Arial" panose="020B0604020202020204" pitchFamily="34" charset="0"/>
              </a:rPr>
              <a:t>In order to predict future behavior, a competency-based interview looks at how candidates have handled actual situations in the past.</a:t>
            </a:r>
          </a:p>
          <a:p>
            <a:pPr marL="0" marR="0" lvl="0" indent="0" defTabSz="914400" rtl="0" eaLnBrk="0" fontAlgn="base" latinLnBrk="0" hangingPunct="0">
              <a:spcBef>
                <a:spcPct val="0"/>
              </a:spcBef>
              <a:spcAft>
                <a:spcPts val="600"/>
              </a:spcAft>
              <a:buClrTx/>
              <a:buSzTx/>
              <a:buFontTx/>
              <a:buNone/>
              <a:tabLst/>
            </a:pPr>
            <a:br>
              <a:rPr kumimoji="0" lang="en-US" altLang="en-US" sz="1400" b="0" i="0" u="none" strike="noStrike" cap="none" normalizeH="0" baseline="0">
                <a:ln>
                  <a:noFill/>
                </a:ln>
                <a:effectLst/>
                <a:latin typeface="Arial" panose="020B0604020202020204" pitchFamily="34" charset="0"/>
              </a:rPr>
            </a:br>
            <a:r>
              <a:rPr kumimoji="0" lang="en-US" altLang="en-US" sz="1400" b="0" i="0" u="none" strike="noStrike" cap="none" normalizeH="0" baseline="0">
                <a:ln>
                  <a:noFill/>
                </a:ln>
                <a:effectLst/>
                <a:latin typeface="Arial" panose="020B0604020202020204" pitchFamily="34" charset="0"/>
              </a:rPr>
              <a:t>The purpose of the questions is to find evidence of abilities like problem-solving, flexibility, and leadership.</a:t>
            </a:r>
          </a:p>
          <a:p>
            <a:pPr marL="0" marR="0" lvl="0" indent="0" defTabSz="914400" rtl="0" eaLnBrk="0" fontAlgn="base" latinLnBrk="0" hangingPunct="0">
              <a:spcBef>
                <a:spcPct val="0"/>
              </a:spcBef>
              <a:spcAft>
                <a:spcPts val="600"/>
              </a:spcAft>
              <a:buClrTx/>
              <a:buSzTx/>
              <a:buFontTx/>
              <a:buNone/>
              <a:tabLst/>
            </a:pPr>
            <a:br>
              <a:rPr kumimoji="0" lang="en-US" altLang="en-US" sz="1400" b="0" i="0" u="none" strike="noStrike" cap="none" normalizeH="0" baseline="0">
                <a:ln>
                  <a:noFill/>
                </a:ln>
                <a:effectLst/>
                <a:latin typeface="Arial" panose="020B0604020202020204" pitchFamily="34" charset="0"/>
              </a:rPr>
            </a:br>
            <a:r>
              <a:rPr kumimoji="0" lang="en-US" altLang="en-US" sz="1400" b="0" i="0" u="none" strike="noStrike" cap="none" normalizeH="0" baseline="0">
                <a:ln>
                  <a:noFill/>
                </a:ln>
                <a:effectLst/>
                <a:latin typeface="Arial" panose="020B0604020202020204" pitchFamily="34" charset="0"/>
              </a:rPr>
              <a:t>This strategy aids in identifying applicants for Cadbury's transformation project who are capable of handling change, working well with others, and producing outcomes under duress.</a:t>
            </a:r>
          </a:p>
          <a:p>
            <a:pPr marL="0" marR="0" lvl="0" indent="0" defTabSz="914400" rtl="0" eaLnBrk="0" fontAlgn="base" latinLnBrk="0" hangingPunct="0">
              <a:spcBef>
                <a:spcPct val="0"/>
              </a:spcBef>
              <a:spcAft>
                <a:spcPts val="600"/>
              </a:spcAft>
              <a:buClrTx/>
              <a:buSzTx/>
              <a:buFontTx/>
              <a:buNone/>
              <a:tabLst/>
            </a:pPr>
            <a:br>
              <a:rPr kumimoji="0" lang="en-US" altLang="en-US" sz="1400" b="0" i="0" u="none" strike="noStrike" cap="none" normalizeH="0" baseline="0">
                <a:ln>
                  <a:noFill/>
                </a:ln>
                <a:effectLst/>
                <a:latin typeface="Arial" panose="020B0604020202020204" pitchFamily="34" charset="0"/>
              </a:rPr>
            </a:br>
            <a:r>
              <a:rPr kumimoji="0" lang="en-US" altLang="en-US" sz="1400" b="0" i="0" u="none" strike="noStrike" cap="none" normalizeH="0" baseline="0">
                <a:ln>
                  <a:noFill/>
                </a:ln>
                <a:effectLst/>
                <a:latin typeface="Arial" panose="020B0604020202020204" pitchFamily="34" charset="0"/>
              </a:rPr>
              <a:t>It is especially helpful when choosing people who share Cadbury's values of creativity, honesty, and ongoing development.</a:t>
            </a:r>
            <a:br>
              <a:rPr kumimoji="0" lang="en-US" altLang="en-US" sz="1400" b="0" i="0" u="none" strike="noStrike" cap="none" normalizeH="0" baseline="0">
                <a:ln>
                  <a:noFill/>
                </a:ln>
                <a:effectLst/>
                <a:latin typeface="Arial" panose="020B0604020202020204" pitchFamily="34" charset="0"/>
              </a:rPr>
            </a:br>
            <a:endParaRPr kumimoji="0" lang="en-US" altLang="en-US" sz="14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lang="en-US" altLang="en-US" sz="1400">
              <a:latin typeface="Arial" panose="020B0604020202020204" pitchFamily="34" charset="0"/>
            </a:endParaRPr>
          </a:p>
          <a:p>
            <a:pPr marL="0" indent="0" eaLnBrk="0" fontAlgn="base" hangingPunct="0">
              <a:spcBef>
                <a:spcPct val="0"/>
              </a:spcBef>
              <a:spcAft>
                <a:spcPts val="600"/>
              </a:spcAft>
              <a:buNone/>
            </a:pPr>
            <a:r>
              <a:rPr lang="en-US" sz="1400" b="1"/>
              <a:t>References:</a:t>
            </a:r>
            <a:br>
              <a:rPr lang="en-US" sz="1400"/>
            </a:br>
            <a:r>
              <a:rPr lang="en-US" sz="1400"/>
              <a:t>Rees, G. and Smith, P. (2017) </a:t>
            </a:r>
            <a:r>
              <a:rPr lang="en-US" sz="1400" i="1"/>
              <a:t>Strategic Human Resource Management: An International Perspective</a:t>
            </a:r>
            <a:r>
              <a:rPr lang="en-US" sz="1400"/>
              <a:t>. London: Sage Publications.</a:t>
            </a:r>
          </a:p>
          <a:p>
            <a:pPr marL="0" marR="0" lvl="0" indent="0" defTabSz="914400" rtl="0" eaLnBrk="0" fontAlgn="base" latinLnBrk="0" hangingPunct="0">
              <a:spcBef>
                <a:spcPct val="0"/>
              </a:spcBef>
              <a:spcAft>
                <a:spcPts val="600"/>
              </a:spcAft>
              <a:buClrTx/>
              <a:buSzTx/>
              <a:buFontTx/>
              <a:buNone/>
              <a:tabLst/>
            </a:pPr>
            <a:endParaRPr kumimoji="0" lang="en-US" altLang="en-US" sz="1400" b="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3267767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C6FE3-BAC7-492E-4651-48011C46447E}"/>
              </a:ext>
            </a:extLst>
          </p:cNvPr>
          <p:cNvSpPr>
            <a:spLocks noGrp="1"/>
          </p:cNvSpPr>
          <p:nvPr>
            <p:ph type="title"/>
          </p:nvPr>
        </p:nvSpPr>
        <p:spPr>
          <a:xfrm>
            <a:off x="481013" y="3752849"/>
            <a:ext cx="3290887" cy="2452687"/>
          </a:xfrm>
        </p:spPr>
        <p:txBody>
          <a:bodyPr anchor="ctr">
            <a:normAutofit/>
          </a:bodyPr>
          <a:lstStyle/>
          <a:p>
            <a:r>
              <a:rPr lang="en-GB" sz="3600" dirty="0">
                <a:latin typeface="Arial" panose="020B0604020202020204" pitchFamily="34" charset="0"/>
                <a:cs typeface="Arial" panose="020B0604020202020204" pitchFamily="34" charset="0"/>
              </a:rPr>
              <a:t>Panel interview</a:t>
            </a:r>
          </a:p>
        </p:txBody>
      </p:sp>
      <p:pic>
        <p:nvPicPr>
          <p:cNvPr id="6" name="Picture 5" descr="A group of people sitting at a table&#10;&#10;AI-generated content may be incorrect.">
            <a:extLst>
              <a:ext uri="{FF2B5EF4-FFF2-40B4-BE49-F238E27FC236}">
                <a16:creationId xmlns:a16="http://schemas.microsoft.com/office/drawing/2014/main" id="{0C2CEEDB-E272-CED7-47A7-18E5E650844D}"/>
              </a:ext>
            </a:extLst>
          </p:cNvPr>
          <p:cNvPicPr>
            <a:picLocks noChangeAspect="1"/>
          </p:cNvPicPr>
          <p:nvPr/>
        </p:nvPicPr>
        <p:blipFill>
          <a:blip r:embed="rId2">
            <a:extLst>
              <a:ext uri="{28A0092B-C50C-407E-A947-70E740481C1C}">
                <a14:useLocalDpi xmlns:a14="http://schemas.microsoft.com/office/drawing/2010/main" val="0"/>
              </a:ext>
            </a:extLst>
          </a:blip>
          <a:srcRect t="22264" b="23145"/>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Rectangle 1">
            <a:extLst>
              <a:ext uri="{FF2B5EF4-FFF2-40B4-BE49-F238E27FC236}">
                <a16:creationId xmlns:a16="http://schemas.microsoft.com/office/drawing/2014/main" id="{8B969BB6-AE13-646D-FE77-17C47B0BD411}"/>
              </a:ext>
            </a:extLst>
          </p:cNvPr>
          <p:cNvSpPr>
            <a:spLocks noGrp="1" noChangeArrowheads="1"/>
          </p:cNvSpPr>
          <p:nvPr>
            <p:ph idx="1"/>
          </p:nvPr>
        </p:nvSpPr>
        <p:spPr bwMode="auto">
          <a:xfrm>
            <a:off x="4223982" y="3752850"/>
            <a:ext cx="7485413" cy="245268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fontScale="92500" lnSpcReduction="10000"/>
          </a:bodyPr>
          <a:lstStyle/>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dirty="0">
                <a:ln>
                  <a:noFill/>
                </a:ln>
                <a:effectLst/>
                <a:latin typeface="Arial" panose="020B0604020202020204" pitchFamily="34" charset="0"/>
              </a:rPr>
              <a:t>Multiple interviewers, such as HR representatives, project managers, and department heads, evaluate a candidate collectively during a panel interview.</a:t>
            </a:r>
          </a:p>
          <a:p>
            <a:pPr marL="0" marR="0" lvl="0" indent="0" defTabSz="914400" rtl="0" eaLnBrk="0" fontAlgn="base" latinLnBrk="0" hangingPunct="0">
              <a:spcBef>
                <a:spcPct val="0"/>
              </a:spcBef>
              <a:spcAft>
                <a:spcPts val="600"/>
              </a:spcAft>
              <a:buClrTx/>
              <a:buSzTx/>
              <a:buFontTx/>
              <a:buNone/>
              <a:tabLst/>
            </a:pPr>
            <a:br>
              <a:rPr kumimoji="0" lang="en-US" altLang="en-US" sz="1200" b="0" i="0" u="none" strike="noStrike" cap="none" normalizeH="0" baseline="0" dirty="0">
                <a:ln>
                  <a:noFill/>
                </a:ln>
                <a:effectLst/>
                <a:latin typeface="Arial" panose="020B0604020202020204" pitchFamily="34" charset="0"/>
              </a:rPr>
            </a:br>
            <a:r>
              <a:rPr kumimoji="0" lang="en-US" altLang="en-US" sz="1200" b="0" i="0" u="none" strike="noStrike" cap="none" normalizeH="0" baseline="0" dirty="0">
                <a:ln>
                  <a:noFill/>
                </a:ln>
                <a:effectLst/>
                <a:latin typeface="Arial" panose="020B0604020202020204" pitchFamily="34" charset="0"/>
              </a:rPr>
              <a:t>This approach makes it possible to take into account many viewpoints, which results in a more impartial and balanced assessment.</a:t>
            </a:r>
          </a:p>
          <a:p>
            <a:pPr marL="0" marR="0" lvl="0" indent="0" defTabSz="914400" rtl="0" eaLnBrk="0" fontAlgn="base" latinLnBrk="0" hangingPunct="0">
              <a:spcBef>
                <a:spcPct val="0"/>
              </a:spcBef>
              <a:spcAft>
                <a:spcPts val="600"/>
              </a:spcAft>
              <a:buClrTx/>
              <a:buSzTx/>
              <a:buFontTx/>
              <a:buNone/>
              <a:tabLst/>
            </a:pPr>
            <a:br>
              <a:rPr kumimoji="0" lang="en-US" altLang="en-US" sz="1200" b="0" i="0" u="none" strike="noStrike" cap="none" normalizeH="0" baseline="0" dirty="0">
                <a:ln>
                  <a:noFill/>
                </a:ln>
                <a:effectLst/>
                <a:latin typeface="Arial" panose="020B0604020202020204" pitchFamily="34" charset="0"/>
              </a:rPr>
            </a:br>
            <a:r>
              <a:rPr kumimoji="0" lang="en-US" altLang="en-US" sz="1200" b="0" i="0" u="none" strike="noStrike" cap="none" normalizeH="0" baseline="0" dirty="0">
                <a:ln>
                  <a:noFill/>
                </a:ln>
                <a:effectLst/>
                <a:latin typeface="Arial" panose="020B0604020202020204" pitchFamily="34" charset="0"/>
              </a:rPr>
              <a:t>Panel interviews are perfect for strategic roles at Cadbury since they promote teamwork and showcase the inclusive attitude of the business.</a:t>
            </a:r>
          </a:p>
          <a:p>
            <a:pPr marL="0" marR="0" lvl="0" indent="0" defTabSz="914400" rtl="0" eaLnBrk="0" fontAlgn="base" latinLnBrk="0" hangingPunct="0">
              <a:spcBef>
                <a:spcPct val="0"/>
              </a:spcBef>
              <a:spcAft>
                <a:spcPts val="600"/>
              </a:spcAft>
              <a:buClrTx/>
              <a:buSzTx/>
              <a:buFontTx/>
              <a:buNone/>
              <a:tabLst/>
            </a:pPr>
            <a:br>
              <a:rPr kumimoji="0" lang="en-US" altLang="en-US" sz="1200" b="0" i="0" u="none" strike="noStrike" cap="none" normalizeH="0" baseline="0" dirty="0">
                <a:ln>
                  <a:noFill/>
                </a:ln>
                <a:effectLst/>
                <a:latin typeface="Arial" panose="020B0604020202020204" pitchFamily="34" charset="0"/>
              </a:rPr>
            </a:br>
            <a:r>
              <a:rPr kumimoji="0" lang="en-US" altLang="en-US" sz="1200" b="0" i="0" u="none" strike="noStrike" cap="none" normalizeH="0" baseline="0" dirty="0">
                <a:ln>
                  <a:noFill/>
                </a:ln>
                <a:effectLst/>
                <a:latin typeface="Arial" panose="020B0604020202020204" pitchFamily="34" charset="0"/>
              </a:rPr>
              <a:t>Additionally, they guarantee collaborative decision-making, which lowers the possibility of individual prejudice and increases hiring precision.</a:t>
            </a:r>
          </a:p>
          <a:p>
            <a:pPr marL="0" marR="0" lvl="0" indent="0" defTabSz="914400" rtl="0" eaLnBrk="0" fontAlgn="base" latinLnBrk="0" hangingPunct="0">
              <a:spcBef>
                <a:spcPct val="0"/>
              </a:spcBef>
              <a:spcAft>
                <a:spcPts val="600"/>
              </a:spcAft>
              <a:buClrTx/>
              <a:buSzTx/>
              <a:buFontTx/>
              <a:buNone/>
              <a:tabLst/>
            </a:pPr>
            <a:endParaRPr lang="en-US" altLang="en-US" sz="1200" dirty="0">
              <a:latin typeface="Arial" panose="020B0604020202020204" pitchFamily="34" charset="0"/>
            </a:endParaRPr>
          </a:p>
          <a:p>
            <a:pPr marL="0" lvl="0" indent="0" eaLnBrk="0" fontAlgn="base" hangingPunct="0">
              <a:spcBef>
                <a:spcPct val="0"/>
              </a:spcBef>
              <a:spcAft>
                <a:spcPts val="600"/>
              </a:spcAft>
              <a:buNone/>
            </a:pPr>
            <a:r>
              <a:rPr lang="en-US" sz="1200" b="1" dirty="0"/>
              <a:t>References:</a:t>
            </a:r>
            <a:br>
              <a:rPr lang="en-US" sz="1200" dirty="0"/>
            </a:br>
            <a:r>
              <a:rPr lang="en-US" sz="1200" dirty="0"/>
              <a:t>Foot, M. and Hook, C. (2019) </a:t>
            </a:r>
            <a:r>
              <a:rPr lang="en-US" sz="1200" i="1" dirty="0"/>
              <a:t>Introducing Human Resource Management</a:t>
            </a:r>
            <a:r>
              <a:rPr lang="en-US" sz="1200" dirty="0"/>
              <a:t>. Harlow: Pearson Education.</a:t>
            </a:r>
            <a:endParaRPr kumimoji="0" lang="en-US" altLang="en-US" sz="12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868480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83CF2-1B6B-833F-0BE6-1EE808389753}"/>
              </a:ext>
            </a:extLst>
          </p:cNvPr>
          <p:cNvSpPr>
            <a:spLocks noGrp="1"/>
          </p:cNvSpPr>
          <p:nvPr>
            <p:ph type="title"/>
          </p:nvPr>
        </p:nvSpPr>
        <p:spPr>
          <a:xfrm>
            <a:off x="818984" y="4230093"/>
            <a:ext cx="4150581" cy="1800165"/>
          </a:xfrm>
        </p:spPr>
        <p:txBody>
          <a:bodyPr anchor="t">
            <a:normAutofit/>
          </a:bodyPr>
          <a:lstStyle/>
          <a:p>
            <a:pPr algn="ctr"/>
            <a:r>
              <a:rPr lang="en-GB" sz="3400" dirty="0"/>
              <a:t>Justifying Appropriate Questioning Techniques</a:t>
            </a:r>
          </a:p>
        </p:txBody>
      </p:sp>
      <p:pic>
        <p:nvPicPr>
          <p:cNvPr id="16" name="Picture 15" descr="A group of people standing around a large question mark&#10;&#10;AI-generated content may be incorrect.">
            <a:extLst>
              <a:ext uri="{FF2B5EF4-FFF2-40B4-BE49-F238E27FC236}">
                <a16:creationId xmlns:a16="http://schemas.microsoft.com/office/drawing/2014/main" id="{E34F91ED-13EE-BDE3-2C40-FBD217115E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9470" y="0"/>
            <a:ext cx="8974869" cy="3455325"/>
          </a:xfrm>
          <a:prstGeom prst="rect">
            <a:avLst/>
          </a:prstGeom>
        </p:spPr>
      </p:pic>
      <p:sp>
        <p:nvSpPr>
          <p:cNvPr id="4" name="Rectangle 1">
            <a:extLst>
              <a:ext uri="{FF2B5EF4-FFF2-40B4-BE49-F238E27FC236}">
                <a16:creationId xmlns:a16="http://schemas.microsoft.com/office/drawing/2014/main" id="{84DBAE13-4C18-12DB-4EAB-B3AFF0C42D52}"/>
              </a:ext>
            </a:extLst>
          </p:cNvPr>
          <p:cNvSpPr>
            <a:spLocks noGrp="1" noChangeArrowheads="1"/>
          </p:cNvSpPr>
          <p:nvPr>
            <p:ph idx="1"/>
          </p:nvPr>
        </p:nvSpPr>
        <p:spPr bwMode="auto">
          <a:xfrm>
            <a:off x="5137747" y="3429000"/>
            <a:ext cx="6877271" cy="24810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dirty="0">
                <a:ln>
                  <a:noFill/>
                </a:ln>
                <a:effectLst/>
                <a:latin typeface="Arial" panose="020B0604020202020204" pitchFamily="34" charset="0"/>
              </a:rPr>
              <a:t>Interviewers can obtain valuable information and evaluate applicants more precisely by using effective questioning strategies. The best approach for Cadbury's Business Transformation Project is a mix of Socratic, leading, and probing questioning methods.</a:t>
            </a:r>
            <a:endParaRPr lang="en-US" altLang="en-US" sz="1200" dirty="0">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lang="en-US" altLang="en-US" sz="1200" dirty="0">
                <a:latin typeface="Arial" panose="020B0604020202020204" pitchFamily="34" charset="0"/>
              </a:rPr>
              <a:t>The purpose of probing inquiries is to go deeper into a candidate’s responses.</a:t>
            </a:r>
          </a:p>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dirty="0">
                <a:ln>
                  <a:noFill/>
                </a:ln>
                <a:effectLst/>
                <a:latin typeface="Arial" panose="020B0604020202020204" pitchFamily="34" charset="0"/>
              </a:rPr>
              <a:t>They assist interviewers in elucidating ambiguous answers and comprehending the thoughts or behaviors of applicants in particular context. For instance, the interviewer may ask, “Can you tell me more about how you handled that challenge?” following an initial response. </a:t>
            </a:r>
          </a:p>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dirty="0">
                <a:ln>
                  <a:noFill/>
                </a:ln>
                <a:effectLst/>
                <a:latin typeface="Arial" panose="020B0604020202020204" pitchFamily="34" charset="0"/>
              </a:rPr>
              <a:t>This method is useful for determin</a:t>
            </a:r>
            <a:r>
              <a:rPr lang="en-US" altLang="en-US" sz="1200" dirty="0">
                <a:latin typeface="Arial" panose="020B0604020202020204" pitchFamily="34" charset="0"/>
              </a:rPr>
              <a:t>ing </a:t>
            </a:r>
            <a:r>
              <a:rPr kumimoji="0" lang="en-US" altLang="en-US" sz="1200" b="0" i="0" u="none" strike="noStrike" cap="none" normalizeH="0" baseline="0" dirty="0">
                <a:ln>
                  <a:noFill/>
                </a:ln>
                <a:effectLst/>
                <a:latin typeface="Arial" panose="020B0604020202020204" pitchFamily="34" charset="0"/>
              </a:rPr>
              <a:t>real experience and aptitude for addressing problems.</a:t>
            </a:r>
          </a:p>
          <a:p>
            <a:pPr marL="0" lvl="0" indent="0" eaLnBrk="0" fontAlgn="base" hangingPunct="0">
              <a:spcBef>
                <a:spcPct val="0"/>
              </a:spcBef>
              <a:spcAft>
                <a:spcPts val="600"/>
              </a:spcAft>
              <a:buNone/>
            </a:pPr>
            <a:endParaRPr lang="en-US" sz="1200" dirty="0">
              <a:latin typeface="Arial" panose="020B0604020202020204" pitchFamily="34" charset="0"/>
            </a:endParaRPr>
          </a:p>
          <a:p>
            <a:pPr marL="0" lvl="0" indent="0" eaLnBrk="0" fontAlgn="base" hangingPunct="0">
              <a:spcBef>
                <a:spcPct val="0"/>
              </a:spcBef>
              <a:spcAft>
                <a:spcPts val="600"/>
              </a:spcAft>
              <a:buNone/>
            </a:pPr>
            <a:r>
              <a:rPr lang="en-GB" sz="1200" b="1" dirty="0"/>
              <a:t>References:</a:t>
            </a:r>
            <a:br>
              <a:rPr lang="en-GB" sz="1200" dirty="0"/>
            </a:br>
            <a:r>
              <a:rPr lang="en-GB" sz="1200" dirty="0"/>
              <a:t>Armstrong, M. and Taylor, S. (2020) </a:t>
            </a:r>
            <a:r>
              <a:rPr lang="en-GB" sz="1200" i="1" dirty="0"/>
              <a:t>Armstrong’s Handbook of Human Resource Management Practice</a:t>
            </a:r>
            <a:r>
              <a:rPr lang="en-GB" sz="1200" dirty="0"/>
              <a:t>. London: Kogan Page.</a:t>
            </a:r>
            <a:br>
              <a:rPr lang="en-GB" sz="1200" dirty="0"/>
            </a:br>
            <a:r>
              <a:rPr lang="en-GB" sz="1200" dirty="0"/>
              <a:t>Rees, G. and Smith, P. (2017) </a:t>
            </a:r>
            <a:r>
              <a:rPr lang="en-GB" sz="1200" i="1" dirty="0"/>
              <a:t>Strategic Human Resource Management: An International Perspective</a:t>
            </a:r>
            <a:r>
              <a:rPr lang="en-GB" sz="1200" dirty="0"/>
              <a:t>. London: Sage Publications.</a:t>
            </a:r>
            <a:br>
              <a:rPr lang="en-GB" sz="1200" dirty="0"/>
            </a:br>
            <a:endParaRPr kumimoji="0" lang="en-US" altLang="en-US" sz="1200" b="0" i="0" u="none" strike="noStrike" cap="none" normalizeH="0" baseline="0" dirty="0">
              <a:ln>
                <a:noFill/>
              </a:ln>
              <a:effectLst/>
              <a:latin typeface="Arial" panose="020B0604020202020204" pitchFamily="34" charset="0"/>
            </a:endParaRPr>
          </a:p>
        </p:txBody>
      </p:sp>
      <p:sp>
        <p:nvSpPr>
          <p:cNvPr id="30" name="Rectangle 29">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76650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752664-3FBE-777B-0F6B-EDBE7641211A}"/>
              </a:ext>
            </a:extLst>
          </p:cNvPr>
          <p:cNvSpPr>
            <a:spLocks noGrp="1"/>
          </p:cNvSpPr>
          <p:nvPr>
            <p:ph type="title"/>
          </p:nvPr>
        </p:nvSpPr>
        <p:spPr>
          <a:xfrm>
            <a:off x="8643193" y="489507"/>
            <a:ext cx="3091607" cy="1655483"/>
          </a:xfrm>
        </p:spPr>
        <p:txBody>
          <a:bodyPr anchor="b">
            <a:normAutofit/>
          </a:bodyPr>
          <a:lstStyle/>
          <a:p>
            <a:pPr algn="ctr"/>
            <a:r>
              <a:rPr lang="en-GB" sz="4000" dirty="0"/>
              <a:t>Face-to-Face Interview</a:t>
            </a:r>
          </a:p>
        </p:txBody>
      </p:sp>
      <p:pic>
        <p:nvPicPr>
          <p:cNvPr id="6" name="Picture 5" descr="A person sitting at a table talking to another person&#10;&#10;AI-generated content may be incorrect.">
            <a:extLst>
              <a:ext uri="{FF2B5EF4-FFF2-40B4-BE49-F238E27FC236}">
                <a16:creationId xmlns:a16="http://schemas.microsoft.com/office/drawing/2014/main" id="{29272E9C-F16A-4531-BB5F-DA4DB88483DE}"/>
              </a:ext>
            </a:extLst>
          </p:cNvPr>
          <p:cNvPicPr>
            <a:picLocks noChangeAspect="1"/>
          </p:cNvPicPr>
          <p:nvPr/>
        </p:nvPicPr>
        <p:blipFill>
          <a:blip r:embed="rId2">
            <a:extLst>
              <a:ext uri="{28A0092B-C50C-407E-A947-70E740481C1C}">
                <a14:useLocalDpi xmlns:a14="http://schemas.microsoft.com/office/drawing/2010/main" val="0"/>
              </a:ext>
            </a:extLst>
          </a:blip>
          <a:srcRect r="5022"/>
          <a:stretch>
            <a:fillRect/>
          </a:stretch>
        </p:blipFill>
        <p:spPr>
          <a:xfrm>
            <a:off x="20" y="431"/>
            <a:ext cx="8115280" cy="6408311"/>
          </a:xfrm>
          <a:prstGeom prst="rect">
            <a:avLst/>
          </a:prstGeom>
        </p:spPr>
      </p:pic>
      <p:sp>
        <p:nvSpPr>
          <p:cNvPr id="4" name="Rectangle 1">
            <a:extLst>
              <a:ext uri="{FF2B5EF4-FFF2-40B4-BE49-F238E27FC236}">
                <a16:creationId xmlns:a16="http://schemas.microsoft.com/office/drawing/2014/main" id="{93DFDE79-4E71-232C-80B2-0AB55C917437}"/>
              </a:ext>
            </a:extLst>
          </p:cNvPr>
          <p:cNvSpPr>
            <a:spLocks noGrp="1" noChangeArrowheads="1"/>
          </p:cNvSpPr>
          <p:nvPr>
            <p:ph idx="1"/>
          </p:nvPr>
        </p:nvSpPr>
        <p:spPr bwMode="auto">
          <a:xfrm>
            <a:off x="8115296" y="2418407"/>
            <a:ext cx="4076685" cy="376608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FontTx/>
              <a:buNone/>
              <a:tabLst/>
            </a:pPr>
            <a:r>
              <a:rPr kumimoji="0" lang="en-US" altLang="en-US" sz="1100" b="0" i="0" u="none" strike="noStrike" cap="none" normalizeH="0" baseline="0" dirty="0">
                <a:ln>
                  <a:noFill/>
                </a:ln>
                <a:effectLst/>
                <a:latin typeface="Arial" panose="020B0604020202020204" pitchFamily="34" charset="0"/>
              </a:rPr>
              <a:t>The conventional approach, in which the candidate and interviewer meet in person, is called a face-to-face interview.</a:t>
            </a:r>
            <a:br>
              <a:rPr kumimoji="0" lang="en-US" altLang="en-US" sz="1100" b="0" i="0" u="none" strike="noStrike" cap="none" normalizeH="0" baseline="0" dirty="0">
                <a:ln>
                  <a:noFill/>
                </a:ln>
                <a:effectLst/>
                <a:latin typeface="Arial" panose="020B0604020202020204" pitchFamily="34" charset="0"/>
              </a:rPr>
            </a:br>
            <a:r>
              <a:rPr kumimoji="0" lang="en-US" altLang="en-US" sz="1100" b="0" i="0" u="none" strike="noStrike" cap="none" normalizeH="0" baseline="0" dirty="0">
                <a:ln>
                  <a:noFill/>
                </a:ln>
                <a:effectLst/>
                <a:latin typeface="Arial" panose="020B0604020202020204" pitchFamily="34" charset="0"/>
              </a:rPr>
              <a:t>By using this method, interviewers can directly see a candidate's body language, confidence, and interpersonal skills, which helps them better grasp the candidate's personality and cultural fit with Cadbury.</a:t>
            </a:r>
            <a:br>
              <a:rPr kumimoji="0" lang="en-US" altLang="en-US" sz="1100" b="0" i="0" u="none" strike="noStrike" cap="none" normalizeH="0" baseline="0" dirty="0">
                <a:ln>
                  <a:noFill/>
                </a:ln>
                <a:effectLst/>
                <a:latin typeface="Arial" panose="020B0604020202020204" pitchFamily="34" charset="0"/>
              </a:rPr>
            </a:br>
            <a:r>
              <a:rPr kumimoji="0" lang="en-US" altLang="en-US" sz="1100" b="0" i="0" u="none" strike="noStrike" cap="none" normalizeH="0" baseline="0" dirty="0">
                <a:ln>
                  <a:noFill/>
                </a:ln>
                <a:effectLst/>
                <a:latin typeface="Arial" panose="020B0604020202020204" pitchFamily="34" charset="0"/>
              </a:rPr>
              <a:t>Additionally, it provides chances for rapport-building and prompt clarification of answers.</a:t>
            </a:r>
          </a:p>
          <a:p>
            <a:pPr marL="0" marR="0" lvl="0" indent="0" defTabSz="914400" rtl="0" eaLnBrk="0" fontAlgn="base" latinLnBrk="0" hangingPunct="0">
              <a:spcBef>
                <a:spcPct val="0"/>
              </a:spcBef>
              <a:spcAft>
                <a:spcPts val="600"/>
              </a:spcAft>
              <a:buClrTx/>
              <a:buSzTx/>
              <a:buFontTx/>
              <a:buNone/>
              <a:tabLst/>
            </a:pPr>
            <a:endParaRPr lang="en-US" altLang="en-US" sz="1100" dirty="0">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br>
              <a:rPr kumimoji="0" lang="en-US" altLang="en-US" sz="1100" b="0" i="0" u="none" strike="noStrike" cap="none" normalizeH="0" baseline="0" dirty="0">
                <a:ln>
                  <a:noFill/>
                </a:ln>
                <a:effectLst/>
                <a:latin typeface="Arial" panose="020B0604020202020204" pitchFamily="34" charset="0"/>
              </a:rPr>
            </a:br>
            <a:r>
              <a:rPr kumimoji="0" lang="en-US" altLang="en-US" sz="1100" b="0" i="0" u="none" strike="noStrike" cap="none" normalizeH="0" baseline="0" dirty="0">
                <a:ln>
                  <a:noFill/>
                </a:ln>
                <a:effectLst/>
                <a:latin typeface="Arial" panose="020B0604020202020204" pitchFamily="34" charset="0"/>
              </a:rPr>
              <a:t>However, in-person interviews can be expensive and time-consuming, particularly if there are several panelists or candidates. Additionally, they could restrict access to talent from other regions.</a:t>
            </a:r>
            <a:br>
              <a:rPr kumimoji="0" lang="en-US" altLang="en-US" sz="1100" b="0" i="0" u="none" strike="noStrike" cap="none" normalizeH="0" baseline="0" dirty="0">
                <a:ln>
                  <a:noFill/>
                </a:ln>
                <a:effectLst/>
                <a:latin typeface="Arial" panose="020B0604020202020204" pitchFamily="34" charset="0"/>
              </a:rPr>
            </a:br>
            <a:r>
              <a:rPr kumimoji="0" lang="en-US" altLang="en-US" sz="1100" b="0" i="0" u="none" strike="noStrike" cap="none" normalizeH="0" baseline="0" dirty="0">
                <a:ln>
                  <a:noFill/>
                </a:ln>
                <a:effectLst/>
                <a:latin typeface="Arial" panose="020B0604020202020204" pitchFamily="34" charset="0"/>
              </a:rPr>
              <a:t>Notwithstanding these limitations, this approach is nevertheless useful for positions requiring close teamwork and communication, like the transformation initiative at Cadbury.</a:t>
            </a:r>
          </a:p>
          <a:p>
            <a:pPr marL="0" marR="0" lvl="0" indent="0" defTabSz="914400" rtl="0" eaLnBrk="0" fontAlgn="base" latinLnBrk="0" hangingPunct="0">
              <a:spcBef>
                <a:spcPct val="0"/>
              </a:spcBef>
              <a:spcAft>
                <a:spcPts val="600"/>
              </a:spcAft>
              <a:buClrTx/>
              <a:buSzTx/>
              <a:buFontTx/>
              <a:buNone/>
              <a:tabLst/>
            </a:pPr>
            <a:endParaRPr lang="en-US" altLang="en-US" sz="1100" dirty="0">
              <a:latin typeface="Arial" panose="020B0604020202020204" pitchFamily="34" charset="0"/>
            </a:endParaRPr>
          </a:p>
          <a:p>
            <a:pPr marL="0" lvl="0" indent="0" eaLnBrk="0" fontAlgn="base" hangingPunct="0">
              <a:spcBef>
                <a:spcPct val="0"/>
              </a:spcBef>
              <a:spcAft>
                <a:spcPts val="600"/>
              </a:spcAft>
              <a:buNone/>
            </a:pPr>
            <a:r>
              <a:rPr lang="en-US" sz="1100" b="1" dirty="0"/>
              <a:t>References:</a:t>
            </a:r>
            <a:br>
              <a:rPr lang="en-US" sz="1100" dirty="0"/>
            </a:br>
            <a:r>
              <a:rPr lang="en-US" sz="1100" dirty="0"/>
              <a:t>Armstrong, M. and Taylor, S. (2020) </a:t>
            </a:r>
            <a:r>
              <a:rPr lang="en-US" sz="1100" i="1" dirty="0"/>
              <a:t>Armstrong’s Handbook of Human Resource Management Practice</a:t>
            </a:r>
            <a:r>
              <a:rPr lang="en-US" sz="1100" dirty="0"/>
              <a:t>. London: Kogan Page.</a:t>
            </a:r>
            <a:br>
              <a:rPr lang="en-US" sz="1100" dirty="0"/>
            </a:br>
            <a:r>
              <a:rPr lang="en-US" sz="1100" dirty="0"/>
              <a:t>Foot, M. and Hook, C. (2019) </a:t>
            </a:r>
            <a:r>
              <a:rPr lang="en-US" sz="1100" i="1" dirty="0"/>
              <a:t>Introducing Human Resource Management</a:t>
            </a:r>
            <a:r>
              <a:rPr lang="en-US" sz="1100" dirty="0"/>
              <a:t>. Harlow: Pearson Education.</a:t>
            </a:r>
            <a:endParaRPr kumimoji="0" lang="en-US" altLang="en-US" sz="1100" b="0" i="0" u="none" strike="noStrike" cap="none" normalizeH="0" baseline="0" dirty="0">
              <a:ln>
                <a:noFill/>
              </a:ln>
              <a:effectLst/>
              <a:latin typeface="Arial" panose="020B0604020202020204" pitchFamily="34" charset="0"/>
            </a:endParaRPr>
          </a:p>
        </p:txBody>
      </p:sp>
      <p:sp>
        <p:nvSpPr>
          <p:cNvPr id="23" name="Rectangle 2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70698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728E43-0245-74D9-DA1E-C66C3CBB6EA0}"/>
              </a:ext>
            </a:extLst>
          </p:cNvPr>
          <p:cNvSpPr>
            <a:spLocks noGrp="1"/>
          </p:cNvSpPr>
          <p:nvPr>
            <p:ph type="title"/>
          </p:nvPr>
        </p:nvSpPr>
        <p:spPr>
          <a:xfrm>
            <a:off x="838201" y="365125"/>
            <a:ext cx="5251316" cy="1807305"/>
          </a:xfrm>
        </p:spPr>
        <p:txBody>
          <a:bodyPr>
            <a:normAutofit/>
          </a:bodyPr>
          <a:lstStyle/>
          <a:p>
            <a:r>
              <a:rPr lang="en-GB" dirty="0"/>
              <a:t>ONLINE INTERVIEW</a:t>
            </a:r>
          </a:p>
        </p:txBody>
      </p:sp>
      <p:sp>
        <p:nvSpPr>
          <p:cNvPr id="4" name="Rectangle 1">
            <a:extLst>
              <a:ext uri="{FF2B5EF4-FFF2-40B4-BE49-F238E27FC236}">
                <a16:creationId xmlns:a16="http://schemas.microsoft.com/office/drawing/2014/main" id="{B5F0043E-1169-2FB0-AB25-E7E4B4E023F9}"/>
              </a:ext>
            </a:extLst>
          </p:cNvPr>
          <p:cNvSpPr>
            <a:spLocks noGrp="1" noChangeArrowheads="1"/>
          </p:cNvSpPr>
          <p:nvPr>
            <p:ph idx="1"/>
          </p:nvPr>
        </p:nvSpPr>
        <p:spPr bwMode="auto">
          <a:xfrm>
            <a:off x="838200" y="2333297"/>
            <a:ext cx="4619621" cy="384366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100" b="0" i="0" u="none" strike="noStrike" cap="none" normalizeH="0" baseline="0">
                <a:ln>
                  <a:noFill/>
                </a:ln>
                <a:effectLst/>
                <a:latin typeface="Arial" panose="020B0604020202020204" pitchFamily="34" charset="0"/>
              </a:rPr>
              <a:t>Online interviews are performed digitally using tools like Zoom or Microsoft Teams.</a:t>
            </a:r>
            <a:br>
              <a:rPr kumimoji="0" lang="en-US" altLang="en-US" sz="1100" b="0" i="0" u="none" strike="noStrike" cap="none" normalizeH="0" baseline="0">
                <a:ln>
                  <a:noFill/>
                </a:ln>
                <a:effectLst/>
                <a:latin typeface="Arial" panose="020B0604020202020204" pitchFamily="34" charset="0"/>
              </a:rPr>
            </a:br>
            <a:r>
              <a:rPr kumimoji="0" lang="en-US" altLang="en-US" sz="1100" b="0" i="0" u="none" strike="noStrike" cap="none" normalizeH="0" baseline="0">
                <a:ln>
                  <a:noFill/>
                </a:ln>
                <a:effectLst/>
                <a:latin typeface="Arial" panose="020B0604020202020204" pitchFamily="34" charset="0"/>
              </a:rPr>
              <a:t>This approach enables Cadbury to reach a larger pool of applicants from various regions and is accessible, economical, and time-efficient.</a:t>
            </a:r>
            <a:br>
              <a:rPr kumimoji="0" lang="en-US" altLang="en-US" sz="1100" b="0" i="0" u="none" strike="noStrike" cap="none" normalizeH="0" baseline="0">
                <a:ln>
                  <a:noFill/>
                </a:ln>
                <a:effectLst/>
                <a:latin typeface="Arial" panose="020B0604020202020204" pitchFamily="34" charset="0"/>
              </a:rPr>
            </a:br>
            <a:r>
              <a:rPr kumimoji="0" lang="en-US" altLang="en-US" sz="1100" b="0" i="0" u="none" strike="noStrike" cap="none" normalizeH="0" baseline="0">
                <a:ln>
                  <a:noFill/>
                </a:ln>
                <a:effectLst/>
                <a:latin typeface="Arial" panose="020B0604020202020204" pitchFamily="34" charset="0"/>
              </a:rPr>
              <a:t>It is especially helpful when setting up interviews with foreign applicants or in the early stages of screening.</a:t>
            </a:r>
            <a:br>
              <a:rPr kumimoji="0" lang="en-US" altLang="en-US" sz="1100" b="0" i="0" u="none" strike="noStrike" cap="none" normalizeH="0" baseline="0">
                <a:ln>
                  <a:noFill/>
                </a:ln>
                <a:effectLst/>
                <a:latin typeface="Arial" panose="020B0604020202020204" pitchFamily="34" charset="0"/>
              </a:rPr>
            </a:br>
            <a:br>
              <a:rPr kumimoji="0" lang="en-US" altLang="en-US" sz="1100" b="0" i="0" u="none" strike="noStrike" cap="none" normalizeH="0" baseline="0">
                <a:ln>
                  <a:noFill/>
                </a:ln>
                <a:effectLst/>
                <a:latin typeface="Arial" panose="020B0604020202020204" pitchFamily="34" charset="0"/>
              </a:rPr>
            </a:br>
            <a:r>
              <a:rPr kumimoji="0" lang="en-US" altLang="en-US" sz="1100" b="0" i="0" u="none" strike="noStrike" cap="none" normalizeH="0" baseline="0">
                <a:ln>
                  <a:noFill/>
                </a:ln>
                <a:effectLst/>
                <a:latin typeface="Arial" panose="020B0604020202020204" pitchFamily="34" charset="0"/>
              </a:rPr>
              <a:t>However, in addition to potential technical problems like inadequate connectivity, online interviews may limit the ability to evaluate non-verbal cues.</a:t>
            </a:r>
            <a:br>
              <a:rPr kumimoji="0" lang="en-US" altLang="en-US" sz="1100" b="0" i="0" u="none" strike="noStrike" cap="none" normalizeH="0" baseline="0">
                <a:ln>
                  <a:noFill/>
                </a:ln>
                <a:effectLst/>
                <a:latin typeface="Arial" panose="020B0604020202020204" pitchFamily="34" charset="0"/>
              </a:rPr>
            </a:br>
            <a:r>
              <a:rPr kumimoji="0" lang="en-US" altLang="en-US" sz="1100" b="0" i="0" u="none" strike="noStrike" cap="none" normalizeH="0" baseline="0">
                <a:ln>
                  <a:noFill/>
                </a:ln>
                <a:effectLst/>
                <a:latin typeface="Arial" panose="020B0604020202020204" pitchFamily="34" charset="0"/>
              </a:rPr>
              <a:t>Notwithstanding these difficulties, they complement Cadbury's cutting-edge, adaptable, and technologically advanced strategy for sustainability and business transformation.</a:t>
            </a:r>
          </a:p>
          <a:p>
            <a:pPr marL="0" marR="0" lvl="0" indent="0" defTabSz="914400" rtl="0" eaLnBrk="0" fontAlgn="base" latinLnBrk="0" hangingPunct="0">
              <a:spcBef>
                <a:spcPct val="0"/>
              </a:spcBef>
              <a:spcAft>
                <a:spcPts val="600"/>
              </a:spcAft>
              <a:buClrTx/>
              <a:buSzTx/>
              <a:buFontTx/>
              <a:buNone/>
              <a:tabLst/>
            </a:pPr>
            <a:endParaRPr lang="en-US" altLang="en-US" sz="1100">
              <a:latin typeface="Arial" panose="020B0604020202020204" pitchFamily="34" charset="0"/>
            </a:endParaRPr>
          </a:p>
          <a:p>
            <a:pPr marL="0" lvl="0" indent="0" eaLnBrk="0" fontAlgn="base" hangingPunct="0">
              <a:spcBef>
                <a:spcPct val="0"/>
              </a:spcBef>
              <a:spcAft>
                <a:spcPts val="600"/>
              </a:spcAft>
              <a:buNone/>
            </a:pPr>
            <a:r>
              <a:rPr lang="en-US" sz="1100" b="1"/>
              <a:t>References:</a:t>
            </a:r>
            <a:br>
              <a:rPr lang="en-US" sz="1100"/>
            </a:br>
            <a:r>
              <a:rPr lang="en-US" sz="1100"/>
              <a:t>Rees, G. and Smith, P. (2017) </a:t>
            </a:r>
            <a:r>
              <a:rPr lang="en-US" sz="1100" i="1"/>
              <a:t>Strategic Human Resource Management: An International Perspective</a:t>
            </a:r>
            <a:r>
              <a:rPr lang="en-US" sz="1100"/>
              <a:t>. London: Sage Publications.</a:t>
            </a:r>
            <a:br>
              <a:rPr lang="en-US" sz="1100"/>
            </a:br>
            <a:r>
              <a:rPr lang="en-US" sz="1100"/>
              <a:t>Marchington, M., Wilkinson, A., Donnelly, R. and Kynighou, A. (2020) </a:t>
            </a:r>
            <a:r>
              <a:rPr lang="en-US" sz="1100" i="1"/>
              <a:t>Human Resource Management at Work</a:t>
            </a:r>
            <a:r>
              <a:rPr lang="en-US" sz="1100"/>
              <a:t>. London: Kogan Page.</a:t>
            </a:r>
            <a:endParaRPr kumimoji="0" lang="en-US" altLang="en-US" sz="1100" b="0" i="0" u="none" strike="noStrike" cap="none" normalizeH="0" baseline="0">
              <a:ln>
                <a:noFill/>
              </a:ln>
              <a:effectLst/>
              <a:latin typeface="Arial" panose="020B0604020202020204" pitchFamily="34" charset="0"/>
            </a:endParaRPr>
          </a:p>
        </p:txBody>
      </p:sp>
      <p:pic>
        <p:nvPicPr>
          <p:cNvPr id="6" name="Picture 5" descr="A person sitting at a desk with a computer&#10;&#10;AI-generated content may be incorrect.">
            <a:extLst>
              <a:ext uri="{FF2B5EF4-FFF2-40B4-BE49-F238E27FC236}">
                <a16:creationId xmlns:a16="http://schemas.microsoft.com/office/drawing/2014/main" id="{632AC2AD-5355-4FFA-7D2E-ABB0CE4C24D9}"/>
              </a:ext>
            </a:extLst>
          </p:cNvPr>
          <p:cNvPicPr>
            <a:picLocks noChangeAspect="1"/>
          </p:cNvPicPr>
          <p:nvPr/>
        </p:nvPicPr>
        <p:blipFill>
          <a:blip r:embed="rId2">
            <a:extLst>
              <a:ext uri="{28A0092B-C50C-407E-A947-70E740481C1C}">
                <a14:useLocalDpi xmlns:a14="http://schemas.microsoft.com/office/drawing/2010/main" val="0"/>
              </a:ext>
            </a:extLst>
          </a:blip>
          <a:srcRect l="14676" r="3207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228585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6" name="Picture 5" descr="A person and person sitting on a scale&#10;&#10;AI-generated content may be incorrect.">
            <a:extLst>
              <a:ext uri="{FF2B5EF4-FFF2-40B4-BE49-F238E27FC236}">
                <a16:creationId xmlns:a16="http://schemas.microsoft.com/office/drawing/2014/main" id="{8F1A92F4-8D48-E76C-3611-FDC1A1A6AE8B}"/>
              </a:ext>
            </a:extLst>
          </p:cNvPr>
          <p:cNvPicPr>
            <a:picLocks noChangeAspect="1"/>
          </p:cNvPicPr>
          <p:nvPr/>
        </p:nvPicPr>
        <p:blipFill>
          <a:blip r:embed="rId2">
            <a:extLst>
              <a:ext uri="{28A0092B-C50C-407E-A947-70E740481C1C}">
                <a14:useLocalDpi xmlns:a14="http://schemas.microsoft.com/office/drawing/2010/main" val="0"/>
              </a:ext>
            </a:extLst>
          </a:blip>
          <a:srcRect l="7546" r="7242"/>
          <a:stretch>
            <a:fillRect/>
          </a:stretch>
        </p:blipFill>
        <p:spPr>
          <a:xfrm>
            <a:off x="-1288422" y="-64302"/>
            <a:ext cx="10040342" cy="6922302"/>
          </a:xfrm>
          <a:prstGeom prst="rect">
            <a:avLst/>
          </a:prstGeom>
        </p:spPr>
      </p:pic>
      <p:sp>
        <p:nvSpPr>
          <p:cNvPr id="33" name="Freeform: Shape 3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30" name="Freeform: Shape 29">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32" name="Freeform: Shape 31">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179DC6C-1404-45B4-3A0C-89FB412FB970}"/>
              </a:ext>
            </a:extLst>
          </p:cNvPr>
          <p:cNvSpPr>
            <a:spLocks noGrp="1"/>
          </p:cNvSpPr>
          <p:nvPr>
            <p:ph type="title"/>
          </p:nvPr>
        </p:nvSpPr>
        <p:spPr>
          <a:xfrm>
            <a:off x="7962283" y="283536"/>
            <a:ext cx="3633746" cy="1588422"/>
          </a:xfrm>
        </p:spPr>
        <p:txBody>
          <a:bodyPr anchor="b">
            <a:normAutofit/>
          </a:bodyPr>
          <a:lstStyle/>
          <a:p>
            <a:r>
              <a:rPr lang="en-US" sz="3600" dirty="0"/>
              <a:t>Comparison – Face-to-Face vs. Online Interviews</a:t>
            </a:r>
            <a:endParaRPr lang="en-GB" sz="3600" dirty="0"/>
          </a:p>
        </p:txBody>
      </p:sp>
      <p:sp>
        <p:nvSpPr>
          <p:cNvPr id="4" name="Rectangle 1">
            <a:extLst>
              <a:ext uri="{FF2B5EF4-FFF2-40B4-BE49-F238E27FC236}">
                <a16:creationId xmlns:a16="http://schemas.microsoft.com/office/drawing/2014/main" id="{AFB7AA78-B731-8A6E-C2A3-841D250AF36F}"/>
              </a:ext>
            </a:extLst>
          </p:cNvPr>
          <p:cNvSpPr>
            <a:spLocks noGrp="1" noChangeArrowheads="1"/>
          </p:cNvSpPr>
          <p:nvPr>
            <p:ph idx="1"/>
          </p:nvPr>
        </p:nvSpPr>
        <p:spPr bwMode="auto">
          <a:xfrm>
            <a:off x="8034792" y="2698320"/>
            <a:ext cx="3633747" cy="378375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lnSpcReduction="20000"/>
          </a:bodyPr>
          <a:lstStyle/>
          <a:p>
            <a:pPr marL="0" marR="0" lvl="0" indent="0" defTabSz="914400" rtl="0" eaLnBrk="0" fontAlgn="base" latinLnBrk="0" hangingPunct="0">
              <a:spcBef>
                <a:spcPct val="0"/>
              </a:spcBef>
              <a:spcAft>
                <a:spcPts val="600"/>
              </a:spcAft>
              <a:buClrTx/>
              <a:buSzTx/>
              <a:buFontTx/>
              <a:buNone/>
              <a:tabLst/>
            </a:pPr>
            <a:r>
              <a:rPr kumimoji="0" lang="en-US" altLang="en-US" sz="1300" b="0" i="0" u="none" strike="noStrike" cap="none" normalizeH="0" baseline="0" dirty="0">
                <a:ln>
                  <a:noFill/>
                </a:ln>
                <a:effectLst/>
                <a:latin typeface="Arial" panose="020B0604020202020204" pitchFamily="34" charset="0"/>
              </a:rPr>
              <a:t>Both in-person and online interviews offer benefits and drawbacks for positions like Financial Analyst and Change Manager in Cadbury's Business Transformation Project.</a:t>
            </a:r>
            <a:br>
              <a:rPr kumimoji="0" lang="en-US" altLang="en-US" sz="1300" b="0" i="0" u="none" strike="noStrike" cap="none" normalizeH="0" baseline="0" dirty="0">
                <a:ln>
                  <a:noFill/>
                </a:ln>
                <a:effectLst/>
                <a:latin typeface="Arial" panose="020B0604020202020204" pitchFamily="34" charset="0"/>
              </a:rPr>
            </a:br>
            <a:br>
              <a:rPr kumimoji="0" lang="en-US" altLang="en-US" sz="1300" b="0" i="0" u="none" strike="noStrike" cap="none" normalizeH="0" baseline="0" dirty="0">
                <a:ln>
                  <a:noFill/>
                </a:ln>
                <a:effectLst/>
                <a:latin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rPr>
              <a:t>In-person interviews give interviewers a better opportunity to observe interpersonal skills, professionalism, and nonverbal communication. For a Change Manager, who needs to exhibit strong leadership, empathy, and the capacity to influence others, this is beneficial. Additionally, it facilitates rapport-building and evaluates candidates' potential cultural fit with Cadbury. This approach, however, can be expensive and time-consuming, particularly when interviewing several applicants.</a:t>
            </a:r>
          </a:p>
          <a:p>
            <a:pPr marL="0" marR="0" lvl="0" indent="0" defTabSz="914400" rtl="0" eaLnBrk="0" fontAlgn="base" latinLnBrk="0" hangingPunct="0">
              <a:spcBef>
                <a:spcPct val="0"/>
              </a:spcBef>
              <a:spcAft>
                <a:spcPts val="600"/>
              </a:spcAft>
              <a:buClrTx/>
              <a:buSzTx/>
              <a:buFontTx/>
              <a:buNone/>
              <a:tabLst/>
            </a:pPr>
            <a:endParaRPr lang="en-US" altLang="en-US" sz="1200" dirty="0">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kumimoji="0" lang="en-US" altLang="en-US" sz="1200" b="0" i="0" u="none" strike="noStrike" cap="none" normalizeH="0" baseline="0" dirty="0">
              <a:ln>
                <a:noFill/>
              </a:ln>
              <a:effectLst/>
              <a:latin typeface="Arial" panose="020B0604020202020204" pitchFamily="34" charset="0"/>
            </a:endParaRPr>
          </a:p>
          <a:p>
            <a:pPr marL="0" lvl="0" indent="0" eaLnBrk="0" fontAlgn="base" hangingPunct="0">
              <a:spcBef>
                <a:spcPct val="0"/>
              </a:spcBef>
              <a:spcAft>
                <a:spcPts val="600"/>
              </a:spcAft>
              <a:buNone/>
            </a:pPr>
            <a:r>
              <a:rPr lang="en-US" sz="1200" dirty="0"/>
              <a:t>Armstrong, M. and Taylor, S. (2020) </a:t>
            </a:r>
            <a:r>
              <a:rPr lang="en-US" sz="1200" i="1" dirty="0"/>
              <a:t>Armstrong’s Handbook of Human Resource Management Practice</a:t>
            </a:r>
            <a:r>
              <a:rPr lang="en-US" sz="1200" dirty="0"/>
              <a:t>. London: Kogan Page.</a:t>
            </a:r>
            <a:br>
              <a:rPr lang="en-US" sz="1200" dirty="0"/>
            </a:br>
            <a:r>
              <a:rPr lang="en-US" sz="1200" dirty="0"/>
              <a:t>Rees, G. and Smith, P. (2017) </a:t>
            </a:r>
            <a:r>
              <a:rPr lang="en-US" sz="1200" i="1" dirty="0"/>
              <a:t>Strategic Human Resource Management: An International Perspective</a:t>
            </a:r>
            <a:r>
              <a:rPr lang="en-US" sz="1200" dirty="0"/>
              <a:t>. London: Sage Publications.</a:t>
            </a:r>
            <a:br>
              <a:rPr kumimoji="0" lang="en-US" altLang="en-US" sz="800" b="0" i="0" u="none" strike="noStrike" cap="none" normalizeH="0" baseline="0" dirty="0">
                <a:ln>
                  <a:noFill/>
                </a:ln>
                <a:effectLst/>
                <a:latin typeface="Arial" panose="020B0604020202020204" pitchFamily="34" charset="0"/>
              </a:rPr>
            </a:br>
            <a:br>
              <a:rPr kumimoji="0" lang="en-US" altLang="en-US" sz="800" b="0" i="0" u="none" strike="noStrike" cap="none" normalizeH="0" baseline="0" dirty="0">
                <a:ln>
                  <a:noFill/>
                </a:ln>
                <a:effectLst/>
                <a:latin typeface="Arial" panose="020B0604020202020204" pitchFamily="34" charset="0"/>
              </a:rPr>
            </a:br>
            <a:endParaRPr kumimoji="0" lang="en-US" altLang="en-US" sz="8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9454431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erson and person sitting on a scale&#10;&#10;AI-generated content may be incorrect.">
            <a:extLst>
              <a:ext uri="{FF2B5EF4-FFF2-40B4-BE49-F238E27FC236}">
                <a16:creationId xmlns:a16="http://schemas.microsoft.com/office/drawing/2014/main" id="{D9F6CCB9-2A35-4B8C-0385-B3F55B283DB2}"/>
              </a:ext>
            </a:extLst>
          </p:cNvPr>
          <p:cNvPicPr>
            <a:picLocks noChangeAspect="1"/>
          </p:cNvPicPr>
          <p:nvPr/>
        </p:nvPicPr>
        <p:blipFill>
          <a:blip r:embed="rId2">
            <a:extLst>
              <a:ext uri="{28A0092B-C50C-407E-A947-70E740481C1C}">
                <a14:useLocalDpi xmlns:a14="http://schemas.microsoft.com/office/drawing/2010/main" val="0"/>
              </a:ext>
            </a:extLst>
          </a:blip>
          <a:srcRect l="8734" r="8430"/>
          <a:stretch>
            <a:fillRect/>
          </a:stretch>
        </p:blipFill>
        <p:spPr>
          <a:xfrm>
            <a:off x="2522356"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974C8F-A5F0-6F8E-7CA6-5226FD655A00}"/>
              </a:ext>
            </a:extLst>
          </p:cNvPr>
          <p:cNvSpPr>
            <a:spLocks noGrp="1"/>
          </p:cNvSpPr>
          <p:nvPr>
            <p:ph type="title"/>
          </p:nvPr>
        </p:nvSpPr>
        <p:spPr>
          <a:xfrm>
            <a:off x="838200" y="365125"/>
            <a:ext cx="3822189" cy="1899912"/>
          </a:xfrm>
        </p:spPr>
        <p:txBody>
          <a:bodyPr>
            <a:normAutofit/>
          </a:bodyPr>
          <a:lstStyle/>
          <a:p>
            <a:r>
              <a:rPr lang="en-GB" sz="3100"/>
              <a:t>COMPARISON- FACE-TO-FACE VS ONLINE INVERVIEWS </a:t>
            </a:r>
            <a:endParaRPr lang="en-GB" sz="3100" dirty="0"/>
          </a:p>
        </p:txBody>
      </p:sp>
      <p:sp>
        <p:nvSpPr>
          <p:cNvPr id="4" name="Rectangle 1">
            <a:extLst>
              <a:ext uri="{FF2B5EF4-FFF2-40B4-BE49-F238E27FC236}">
                <a16:creationId xmlns:a16="http://schemas.microsoft.com/office/drawing/2014/main" id="{154626DD-644C-2DAF-4A44-E0DD27BF065A}"/>
              </a:ext>
            </a:extLst>
          </p:cNvPr>
          <p:cNvSpPr>
            <a:spLocks noGrp="1" noChangeArrowheads="1"/>
          </p:cNvSpPr>
          <p:nvPr>
            <p:ph idx="1"/>
          </p:nvPr>
        </p:nvSpPr>
        <p:spPr bwMode="auto">
          <a:xfrm>
            <a:off x="838200" y="2434201"/>
            <a:ext cx="3527323" cy="405867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dirty="0">
                <a:ln>
                  <a:noFill/>
                </a:ln>
                <a:effectLst/>
                <a:latin typeface="Arial" panose="020B0604020202020204" pitchFamily="34" charset="0"/>
              </a:rPr>
              <a:t>An online interview, carried out via Zoom or Microsoft Teams, provides more flexibility and cost effectiveness.</a:t>
            </a:r>
          </a:p>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dirty="0">
                <a:ln>
                  <a:noFill/>
                </a:ln>
                <a:effectLst/>
                <a:latin typeface="Arial" panose="020B0604020202020204" pitchFamily="34" charset="0"/>
              </a:rPr>
              <a:t> For specialized positions like Financial Analyst, where candidates may be located in different areas, it gives Cadbury access to a larger talent pool. </a:t>
            </a:r>
          </a:p>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dirty="0">
                <a:ln>
                  <a:noFill/>
                </a:ln>
                <a:effectLst/>
                <a:latin typeface="Arial" panose="020B0604020202020204" pitchFamily="34" charset="0"/>
              </a:rPr>
              <a:t>However, it may be more difficult to establish a personal connection during online interviews due to technical difficulties and a potential limitation in the capacity to read body language.</a:t>
            </a:r>
          </a:p>
          <a:p>
            <a:pPr marL="0" marR="0" lvl="0" indent="0" defTabSz="914400" rtl="0" eaLnBrk="0" fontAlgn="base" latinLnBrk="0" hangingPunct="0">
              <a:spcBef>
                <a:spcPct val="0"/>
              </a:spcBef>
              <a:spcAft>
                <a:spcPts val="600"/>
              </a:spcAft>
              <a:buClrTx/>
              <a:buSzTx/>
              <a:buFontTx/>
              <a:buNone/>
              <a:tabLst/>
            </a:pPr>
            <a:endParaRPr lang="en-US" altLang="en-US" sz="1400" dirty="0">
              <a:latin typeface="Arial" panose="020B0604020202020204" pitchFamily="34" charset="0"/>
            </a:endParaRPr>
          </a:p>
          <a:p>
            <a:pPr marL="0" lvl="0" indent="0" eaLnBrk="0" fontAlgn="base" hangingPunct="0">
              <a:spcBef>
                <a:spcPct val="0"/>
              </a:spcBef>
              <a:spcAft>
                <a:spcPts val="600"/>
              </a:spcAft>
              <a:buNone/>
            </a:pPr>
            <a:r>
              <a:rPr lang="en-US" sz="1400" dirty="0"/>
              <a:t>Marchington, M., Wilkinson, A., Donnelly, R. and </a:t>
            </a:r>
            <a:r>
              <a:rPr lang="en-US" sz="1400" dirty="0" err="1"/>
              <a:t>Kynighou</a:t>
            </a:r>
            <a:r>
              <a:rPr lang="en-US" sz="1400" dirty="0"/>
              <a:t>, A. (2020) </a:t>
            </a:r>
            <a:r>
              <a:rPr lang="en-US" sz="1400" i="1" dirty="0"/>
              <a:t>Human Resource Management at Work</a:t>
            </a:r>
            <a:r>
              <a:rPr lang="en-US" sz="1400" dirty="0"/>
              <a:t>. London: Kogan Page.</a:t>
            </a:r>
            <a:endParaRPr kumimoji="0" lang="en-US" altLang="en-US" sz="14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41678701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9C6331-4C80-335F-3416-30EA35C8007E}"/>
              </a:ext>
            </a:extLst>
          </p:cNvPr>
          <p:cNvSpPr>
            <a:spLocks noGrp="1"/>
          </p:cNvSpPr>
          <p:nvPr>
            <p:ph type="title"/>
          </p:nvPr>
        </p:nvSpPr>
        <p:spPr>
          <a:xfrm>
            <a:off x="640080" y="4777739"/>
            <a:ext cx="3418990" cy="1412119"/>
          </a:xfrm>
        </p:spPr>
        <p:txBody>
          <a:bodyPr>
            <a:normAutofit/>
          </a:bodyPr>
          <a:lstStyle/>
          <a:p>
            <a:r>
              <a:rPr lang="en-GB" sz="4800" dirty="0"/>
              <a:t>Conclusion</a:t>
            </a:r>
          </a:p>
        </p:txBody>
      </p:sp>
      <p:pic>
        <p:nvPicPr>
          <p:cNvPr id="6" name="Picture 5" descr="A stack of chocolate bars&#10;&#10;AI-generated content may be incorrect.">
            <a:extLst>
              <a:ext uri="{FF2B5EF4-FFF2-40B4-BE49-F238E27FC236}">
                <a16:creationId xmlns:a16="http://schemas.microsoft.com/office/drawing/2014/main" id="{81E9293E-8836-C5E4-F6B2-5E1DC8AE97ED}"/>
              </a:ext>
            </a:extLst>
          </p:cNvPr>
          <p:cNvPicPr>
            <a:picLocks noChangeAspect="1"/>
          </p:cNvPicPr>
          <p:nvPr/>
        </p:nvPicPr>
        <p:blipFill>
          <a:blip r:embed="rId2">
            <a:extLst>
              <a:ext uri="{28A0092B-C50C-407E-A947-70E740481C1C}">
                <a14:useLocalDpi xmlns:a14="http://schemas.microsoft.com/office/drawing/2010/main" val="0"/>
              </a:ext>
            </a:extLst>
          </a:blip>
          <a:srcRect t="10198" b="33789"/>
          <a:stretch>
            <a:fillRect/>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41"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1F303485-17EE-53DC-9ABE-0F42D56AB685}"/>
              </a:ext>
            </a:extLst>
          </p:cNvPr>
          <p:cNvSpPr>
            <a:spLocks noGrp="1" noChangeArrowheads="1"/>
          </p:cNvSpPr>
          <p:nvPr>
            <p:ph idx="1"/>
          </p:nvPr>
        </p:nvSpPr>
        <p:spPr bwMode="auto">
          <a:xfrm>
            <a:off x="4654294" y="4777739"/>
            <a:ext cx="6897626" cy="139922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dirty="0">
                <a:ln>
                  <a:noFill/>
                </a:ln>
                <a:effectLst/>
                <a:latin typeface="Arial" panose="020B0604020202020204" pitchFamily="34" charset="0"/>
              </a:rPr>
              <a:t>The success of Cadbury's Business Transformation Project depends on efficient hiring and selection.</a:t>
            </a:r>
            <a:br>
              <a:rPr kumimoji="0" lang="en-US" altLang="en-US" sz="1200" b="0" i="0" u="none" strike="noStrike" cap="none" normalizeH="0" baseline="0" dirty="0">
                <a:ln>
                  <a:noFill/>
                </a:ln>
                <a:effectLst/>
                <a:latin typeface="Arial" panose="020B0604020202020204" pitchFamily="34" charset="0"/>
              </a:rPr>
            </a:br>
            <a:r>
              <a:rPr kumimoji="0" lang="en-US" altLang="en-US" sz="1200" b="0" i="0" u="none" strike="noStrike" cap="none" normalizeH="0" baseline="0" dirty="0">
                <a:ln>
                  <a:noFill/>
                </a:ln>
                <a:effectLst/>
                <a:latin typeface="Arial" panose="020B0604020202020204" pitchFamily="34" charset="0"/>
              </a:rPr>
              <a:t>Cadbury is able to draw applicants who share its objectives and core values by employing precise job analyses, thorough job descriptions, and person specifications.</a:t>
            </a:r>
            <a:br>
              <a:rPr kumimoji="0" lang="en-US" altLang="en-US" sz="1200" b="0" i="0" u="none" strike="noStrike" cap="none" normalizeH="0" baseline="0" dirty="0">
                <a:ln>
                  <a:noFill/>
                </a:ln>
                <a:effectLst/>
                <a:latin typeface="Arial" panose="020B0604020202020204" pitchFamily="34" charset="0"/>
              </a:rPr>
            </a:br>
            <a:r>
              <a:rPr kumimoji="0" lang="en-US" altLang="en-US" sz="1200" b="0" i="0" u="none" strike="noStrike" cap="none" normalizeH="0" baseline="0" dirty="0">
                <a:ln>
                  <a:noFill/>
                </a:ln>
                <a:effectLst/>
                <a:latin typeface="Arial" panose="020B0604020202020204" pitchFamily="34" charset="0"/>
              </a:rPr>
              <a:t>Fairness and consistency in hiring decisions are ensured via competency-based, panel, and structured interviews that are bolstered by good questioning strategies.</a:t>
            </a:r>
            <a:br>
              <a:rPr kumimoji="0" lang="en-US" altLang="en-US" sz="1200" b="0" i="0" u="none" strike="noStrike" cap="none" normalizeH="0" baseline="0" dirty="0">
                <a:ln>
                  <a:noFill/>
                </a:ln>
                <a:effectLst/>
                <a:latin typeface="Arial" panose="020B0604020202020204" pitchFamily="34" charset="0"/>
              </a:rPr>
            </a:br>
            <a:r>
              <a:rPr kumimoji="0" lang="en-US" altLang="en-US" sz="1200" b="0" i="0" u="none" strike="noStrike" cap="none" normalizeH="0" baseline="0" dirty="0">
                <a:ln>
                  <a:noFill/>
                </a:ln>
                <a:effectLst/>
                <a:latin typeface="Arial" panose="020B0604020202020204" pitchFamily="34" charset="0"/>
              </a:rPr>
              <a:t>Online and in-person interviews each offer advantages, and combining the two enables Cadbury to find qualified, flexible, and value-driven workers who can spur innovation and change.</a:t>
            </a:r>
          </a:p>
        </p:txBody>
      </p:sp>
    </p:spTree>
    <p:extLst>
      <p:ext uri="{BB962C8B-B14F-4D97-AF65-F5344CB8AC3E}">
        <p14:creationId xmlns:p14="http://schemas.microsoft.com/office/powerpoint/2010/main" val="41151515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6F12A-28A5-364C-EA46-0A60840322F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7EF0B17-927F-2A86-215B-BDFEF40072AB}"/>
              </a:ext>
            </a:extLst>
          </p:cNvPr>
          <p:cNvSpPr>
            <a:spLocks noGrp="1"/>
          </p:cNvSpPr>
          <p:nvPr>
            <p:ph idx="1"/>
          </p:nvPr>
        </p:nvSpPr>
        <p:spPr/>
        <p:txBody>
          <a:bodyPr>
            <a:normAutofit fontScale="55000" lnSpcReduction="20000"/>
          </a:bodyPr>
          <a:lstStyle/>
          <a:p>
            <a:r>
              <a:rPr lang="en-US" dirty="0"/>
              <a:t>Armstrong, M. and Taylor, S. (2020) </a:t>
            </a:r>
            <a:r>
              <a:rPr lang="en-US" i="1" dirty="0"/>
              <a:t>Armstrong’s Handbook of Human Resource Management Practice</a:t>
            </a:r>
            <a:r>
              <a:rPr lang="en-US" dirty="0"/>
              <a:t>. 15th </a:t>
            </a:r>
            <a:r>
              <a:rPr lang="en-US" dirty="0" err="1"/>
              <a:t>edn</a:t>
            </a:r>
            <a:r>
              <a:rPr lang="en-US" dirty="0"/>
              <a:t>. London: Kogan Page.</a:t>
            </a:r>
          </a:p>
          <a:p>
            <a:r>
              <a:rPr lang="en-US" dirty="0"/>
              <a:t>BBC News (2023) ‘Cadbury: How the Birmingham brand became a global icon’. </a:t>
            </a:r>
            <a:r>
              <a:rPr lang="en-US" i="1" dirty="0"/>
              <a:t>BBC News Business</a:t>
            </a:r>
            <a:r>
              <a:rPr lang="en-US" dirty="0"/>
              <a:t>. Available at: https://www.bbc.co.uk/news/business (Accessed: 12 October 2025).</a:t>
            </a:r>
          </a:p>
          <a:p>
            <a:r>
              <a:rPr lang="en-US" dirty="0"/>
              <a:t>Bratton, J. and Gold, J. (2017) </a:t>
            </a:r>
            <a:r>
              <a:rPr lang="en-US" i="1" dirty="0"/>
              <a:t>Human Resource Management: Theory and Practice</a:t>
            </a:r>
            <a:r>
              <a:rPr lang="en-US" dirty="0"/>
              <a:t>. 6th </a:t>
            </a:r>
            <a:r>
              <a:rPr lang="en-US" dirty="0" err="1"/>
              <a:t>edn</a:t>
            </a:r>
            <a:r>
              <a:rPr lang="en-US" dirty="0"/>
              <a:t>. London: Palgrave.</a:t>
            </a:r>
          </a:p>
          <a:p>
            <a:r>
              <a:rPr lang="en-US" dirty="0"/>
              <a:t>Cadbury (2024) </a:t>
            </a:r>
            <a:r>
              <a:rPr lang="en-US" i="1" dirty="0"/>
              <a:t>About Us</a:t>
            </a:r>
            <a:r>
              <a:rPr lang="en-US" dirty="0"/>
              <a:t>. Available at: https://www.cadbury.co.uk (Accessed: 12 October 2025).</a:t>
            </a:r>
          </a:p>
          <a:p>
            <a:r>
              <a:rPr lang="en-US" dirty="0"/>
              <a:t>Cadbury World (2024) </a:t>
            </a:r>
            <a:r>
              <a:rPr lang="en-US" i="1" dirty="0"/>
              <a:t>History of Cadbury</a:t>
            </a:r>
            <a:r>
              <a:rPr lang="en-US" dirty="0"/>
              <a:t>. Available at: https://www.cadburyworld.co.uk/Discover/Cadbury-History (Accessed: 12 October 2025).</a:t>
            </a:r>
          </a:p>
          <a:p>
            <a:r>
              <a:rPr lang="en-US" dirty="0"/>
              <a:t>Foot, M. and Hook, C. (2019) </a:t>
            </a:r>
            <a:r>
              <a:rPr lang="en-US" i="1" dirty="0"/>
              <a:t>Introducing Human Resource Management</a:t>
            </a:r>
            <a:r>
              <a:rPr lang="en-US" dirty="0"/>
              <a:t>. 8th </a:t>
            </a:r>
            <a:r>
              <a:rPr lang="en-US" dirty="0" err="1"/>
              <a:t>edn</a:t>
            </a:r>
            <a:r>
              <a:rPr lang="en-US" dirty="0"/>
              <a:t>. Harlow: Pearson Education.</a:t>
            </a:r>
          </a:p>
          <a:p>
            <a:r>
              <a:rPr lang="en-US" dirty="0"/>
              <a:t>Marchington, M., Wilkinson, A., Donnelly, R. and </a:t>
            </a:r>
            <a:r>
              <a:rPr lang="en-US" dirty="0" err="1"/>
              <a:t>Kynighou</a:t>
            </a:r>
            <a:r>
              <a:rPr lang="en-US" dirty="0"/>
              <a:t>, A. (2020) </a:t>
            </a:r>
            <a:r>
              <a:rPr lang="en-US" i="1" dirty="0"/>
              <a:t>Human Resource Management at Work</a:t>
            </a:r>
            <a:r>
              <a:rPr lang="en-US" dirty="0"/>
              <a:t>. 7th </a:t>
            </a:r>
            <a:r>
              <a:rPr lang="en-US" dirty="0" err="1"/>
              <a:t>edn</a:t>
            </a:r>
            <a:r>
              <a:rPr lang="en-US" dirty="0"/>
              <a:t>. London: Kogan Page.</a:t>
            </a:r>
          </a:p>
          <a:p>
            <a:r>
              <a:rPr lang="en-US" dirty="0"/>
              <a:t>Mondelez International (2024) </a:t>
            </a:r>
            <a:r>
              <a:rPr lang="en-US" i="1" dirty="0"/>
              <a:t>Our Brands: Cadbury</a:t>
            </a:r>
            <a:r>
              <a:rPr lang="en-US" dirty="0"/>
              <a:t>. Available at: https://www.mondelezinternational.com/brands/cadbury (Accessed: 12 October 2025).</a:t>
            </a:r>
          </a:p>
          <a:p>
            <a:r>
              <a:rPr lang="en-US" dirty="0"/>
              <a:t>Rees, G. and Smith, P. (2017) </a:t>
            </a:r>
            <a:r>
              <a:rPr lang="en-US" i="1" dirty="0"/>
              <a:t>Strategic Human Resource Management: An International Perspective</a:t>
            </a:r>
            <a:r>
              <a:rPr lang="en-US" dirty="0"/>
              <a:t>. 2nd </a:t>
            </a:r>
            <a:r>
              <a:rPr lang="en-US" dirty="0" err="1"/>
              <a:t>edn</a:t>
            </a:r>
            <a:r>
              <a:rPr lang="en-US" dirty="0"/>
              <a:t>. London: Sage Publications.</a:t>
            </a:r>
          </a:p>
          <a:p>
            <a:r>
              <a:rPr lang="en-US" dirty="0"/>
              <a:t>Sinek, S. (2009) </a:t>
            </a:r>
            <a:r>
              <a:rPr lang="en-US" i="1" dirty="0"/>
              <a:t>Start with Why: How Great Leaders Inspire Everyone to Take Action</a:t>
            </a:r>
            <a:r>
              <a:rPr lang="en-US" dirty="0"/>
              <a:t>. London: Penguin Books.</a:t>
            </a:r>
          </a:p>
          <a:p>
            <a:r>
              <a:rPr lang="en-US" dirty="0"/>
              <a:t>The Guardian (2022) ‘Mondelez’s sustainability drive at Cadbury’s </a:t>
            </a:r>
            <a:r>
              <a:rPr lang="en-US" dirty="0" err="1"/>
              <a:t>Bournville</a:t>
            </a:r>
            <a:r>
              <a:rPr lang="en-US" dirty="0"/>
              <a:t> factory’. </a:t>
            </a:r>
            <a:r>
              <a:rPr lang="en-US" i="1" dirty="0"/>
              <a:t>The Guardian Business</a:t>
            </a:r>
            <a:r>
              <a:rPr lang="en-US" dirty="0"/>
              <a:t>. Available at: </a:t>
            </a:r>
            <a:r>
              <a:rPr lang="en-US" dirty="0">
                <a:hlinkClick r:id="rId2"/>
              </a:rPr>
              <a:t>https://www.theguardian.com/business</a:t>
            </a:r>
            <a:r>
              <a:rPr lang="en-US" dirty="0"/>
              <a:t> (Accessed: 12 October 2025).</a:t>
            </a:r>
          </a:p>
          <a:p>
            <a:endParaRPr lang="en-GB" dirty="0"/>
          </a:p>
        </p:txBody>
      </p:sp>
    </p:spTree>
    <p:extLst>
      <p:ext uri="{BB962C8B-B14F-4D97-AF65-F5344CB8AC3E}">
        <p14:creationId xmlns:p14="http://schemas.microsoft.com/office/powerpoint/2010/main" val="23170785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109</TotalTime>
  <Words>2040</Words>
  <Application>Microsoft Office PowerPoint</Application>
  <PresentationFormat>Widescreen</PresentationFormat>
  <Paragraphs>97</Paragraphs>
  <Slides>14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Meiryo</vt:lpstr>
      <vt:lpstr>Aptos</vt:lpstr>
      <vt:lpstr>Aptos Display</vt:lpstr>
      <vt:lpstr>Arial</vt:lpstr>
      <vt:lpstr>Office Theme</vt:lpstr>
      <vt:lpstr>PowerPoint Presentation</vt:lpstr>
      <vt:lpstr>                            Table of Content</vt:lpstr>
      <vt:lpstr>Introduction</vt:lpstr>
      <vt:lpstr>Recruitment Process</vt:lpstr>
      <vt:lpstr>Structured Interview</vt:lpstr>
      <vt:lpstr>COMPETENCY-BASED INTERVIEW</vt:lpstr>
      <vt:lpstr>Panel interview</vt:lpstr>
      <vt:lpstr>Justifying Appropriate Questioning Techniques</vt:lpstr>
      <vt:lpstr>Face-to-Face Interview</vt:lpstr>
      <vt:lpstr>ONLINE INTERVIEW</vt:lpstr>
      <vt:lpstr>Comparison – Face-to-Face vs. Online Interviews</vt:lpstr>
      <vt:lpstr>COMPARISON- FACE-TO-FACE VS ONLINE INVERVIEWS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Ionut Netoi</dc:creator>
  <cp:lastModifiedBy>Ionut Netoi</cp:lastModifiedBy>
  <cp:revision>1</cp:revision>
  <dcterms:created xsi:type="dcterms:W3CDTF">2025-10-12T20:58:23Z</dcterms:created>
  <dcterms:modified xsi:type="dcterms:W3CDTF">2025-10-12T22:48:21Z</dcterms:modified>
</cp:coreProperties>
</file>