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60" r:id="rId2"/>
    <p:sldId id="318" r:id="rId3"/>
    <p:sldId id="320" r:id="rId4"/>
    <p:sldId id="321" r:id="rId5"/>
    <p:sldId id="330" r:id="rId6"/>
    <p:sldId id="328" r:id="rId7"/>
    <p:sldId id="319" r:id="rId8"/>
    <p:sldId id="322" r:id="rId9"/>
    <p:sldId id="288" r:id="rId10"/>
    <p:sldId id="277" r:id="rId11"/>
    <p:sldId id="312" r:id="rId12"/>
    <p:sldId id="313" r:id="rId13"/>
    <p:sldId id="302" r:id="rId14"/>
    <p:sldId id="299" r:id="rId15"/>
    <p:sldId id="314" r:id="rId16"/>
    <p:sldId id="298" r:id="rId17"/>
    <p:sldId id="301" r:id="rId18"/>
    <p:sldId id="317" r:id="rId19"/>
    <p:sldId id="305" r:id="rId20"/>
    <p:sldId id="267" r:id="rId21"/>
    <p:sldId id="281" r:id="rId22"/>
    <p:sldId id="306" r:id="rId23"/>
    <p:sldId id="307" r:id="rId24"/>
    <p:sldId id="308" r:id="rId25"/>
    <p:sldId id="309" r:id="rId26"/>
    <p:sldId id="310" r:id="rId27"/>
    <p:sldId id="311" r:id="rId28"/>
    <p:sldId id="271" r:id="rId29"/>
    <p:sldId id="285" r:id="rId30"/>
    <p:sldId id="289" r:id="rId31"/>
    <p:sldId id="284" r:id="rId32"/>
    <p:sldId id="323" r:id="rId33"/>
    <p:sldId id="324" r:id="rId34"/>
    <p:sldId id="331" r:id="rId35"/>
    <p:sldId id="332" r:id="rId36"/>
    <p:sldId id="325" r:id="rId37"/>
    <p:sldId id="316"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 Williams (1601287)" initials="RW(" lastIdx="1" clrIdx="0">
    <p:extLst>
      <p:ext uri="{19B8F6BF-5375-455C-9EA6-DF929625EA0E}">
        <p15:presenceInfo xmlns:p15="http://schemas.microsoft.com/office/powerpoint/2012/main" userId="S::1601287@student.uwtsd.ac.uk::cf70fffa-1018-4739-a101-785983c296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245B49-313A-4B6D-A674-7145C5A0EE3A}"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GB"/>
        </a:p>
      </dgm:t>
    </dgm:pt>
    <dgm:pt modelId="{BBC1C2D4-1583-4FF0-A92D-5962479713FD}">
      <dgm:prSet phldrT="[Text]"/>
      <dgm:spPr/>
      <dgm:t>
        <a:bodyPr/>
        <a:lstStyle/>
        <a:p>
          <a:r>
            <a:rPr lang="en-GB">
              <a:latin typeface="Corbel"/>
            </a:rPr>
            <a:t>The brain is developed from 3 weeks after conception</a:t>
          </a:r>
          <a:endParaRPr lang="en-US">
            <a:latin typeface="Corbel"/>
          </a:endParaRPr>
        </a:p>
      </dgm:t>
    </dgm:pt>
    <dgm:pt modelId="{EE1D9950-149C-4436-92B6-DCF25CB2B782}" type="parTrans" cxnId="{04F27497-00F8-45BB-A4DE-DD90F248444F}">
      <dgm:prSet/>
      <dgm:spPr/>
      <dgm:t>
        <a:bodyPr/>
        <a:lstStyle/>
        <a:p>
          <a:endParaRPr lang="en-GB"/>
        </a:p>
      </dgm:t>
    </dgm:pt>
    <dgm:pt modelId="{A142BC25-6614-4E70-9D31-9F79B5AFCCC6}" type="sibTrans" cxnId="{04F27497-00F8-45BB-A4DE-DD90F248444F}">
      <dgm:prSet/>
      <dgm:spPr/>
      <dgm:t>
        <a:bodyPr/>
        <a:lstStyle/>
        <a:p>
          <a:endParaRPr lang="en-GB"/>
        </a:p>
      </dgm:t>
    </dgm:pt>
    <dgm:pt modelId="{02971A3B-99FC-4DAD-BABC-63A0D848CF72}">
      <dgm:prSet phldrT="[Text]"/>
      <dgm:spPr/>
      <dgm:t>
        <a:bodyPr/>
        <a:lstStyle/>
        <a:p>
          <a:r>
            <a:rPr lang="en-GB"/>
            <a:t>The brain has 2 hemispheres and 4 lobes which control various functions such as the physical movement of the body, communication and vision. </a:t>
          </a:r>
          <a:r>
            <a:rPr lang="en-GB" i="1"/>
            <a:t>(Keenan and Evans, 2009)</a:t>
          </a:r>
        </a:p>
      </dgm:t>
    </dgm:pt>
    <dgm:pt modelId="{57709865-D3FD-462A-89DF-242C1DC8DA9D}" type="parTrans" cxnId="{13D1CF30-64C7-47DD-9764-5AE4ED8BDA5E}">
      <dgm:prSet/>
      <dgm:spPr/>
      <dgm:t>
        <a:bodyPr/>
        <a:lstStyle/>
        <a:p>
          <a:endParaRPr lang="en-GB"/>
        </a:p>
      </dgm:t>
    </dgm:pt>
    <dgm:pt modelId="{B53DBCE0-B155-46CF-B5EE-6DA5519BF6E1}" type="sibTrans" cxnId="{13D1CF30-64C7-47DD-9764-5AE4ED8BDA5E}">
      <dgm:prSet/>
      <dgm:spPr/>
      <dgm:t>
        <a:bodyPr/>
        <a:lstStyle/>
        <a:p>
          <a:endParaRPr lang="en-GB"/>
        </a:p>
      </dgm:t>
    </dgm:pt>
    <dgm:pt modelId="{D7B58332-7818-4691-8076-B4DAC4FBAD38}">
      <dgm:prSet phldrT="[Text]"/>
      <dgm:spPr/>
      <dgm:t>
        <a:bodyPr/>
        <a:lstStyle/>
        <a:p>
          <a:r>
            <a:rPr lang="en-GB"/>
            <a:t>A young childs brain has greater plasticity, which makes learning easier</a:t>
          </a:r>
        </a:p>
      </dgm:t>
    </dgm:pt>
    <dgm:pt modelId="{4441F450-0B5A-43D3-83C9-3976FF1DDEFF}" type="parTrans" cxnId="{8D93ED1C-239D-482D-A84B-ED486B3AA950}">
      <dgm:prSet/>
      <dgm:spPr/>
      <dgm:t>
        <a:bodyPr/>
        <a:lstStyle/>
        <a:p>
          <a:endParaRPr lang="en-GB"/>
        </a:p>
      </dgm:t>
    </dgm:pt>
    <dgm:pt modelId="{5E0F04D6-99CB-4F7E-A7F7-2C045DEA80CF}" type="sibTrans" cxnId="{8D93ED1C-239D-482D-A84B-ED486B3AA950}">
      <dgm:prSet/>
      <dgm:spPr/>
      <dgm:t>
        <a:bodyPr/>
        <a:lstStyle/>
        <a:p>
          <a:endParaRPr lang="en-GB"/>
        </a:p>
      </dgm:t>
    </dgm:pt>
    <dgm:pt modelId="{16D93735-D59D-4E90-B1EC-296EB00AF0B1}">
      <dgm:prSet phldrT="[Text]"/>
      <dgm:spPr/>
      <dgm:t>
        <a:bodyPr/>
        <a:lstStyle/>
        <a:p>
          <a:r>
            <a:rPr lang="en-GB"/>
            <a:t>Nurturing a young brain is essential to brain growth </a:t>
          </a:r>
        </a:p>
      </dgm:t>
    </dgm:pt>
    <dgm:pt modelId="{9A9F0998-2750-47AA-A0D6-F13A82ACE226}" type="parTrans" cxnId="{4EF8F4E8-7781-44C8-B8E7-006195C2BF05}">
      <dgm:prSet/>
      <dgm:spPr/>
      <dgm:t>
        <a:bodyPr/>
        <a:lstStyle/>
        <a:p>
          <a:endParaRPr lang="en-GB"/>
        </a:p>
      </dgm:t>
    </dgm:pt>
    <dgm:pt modelId="{E3FD753E-4788-4C93-8528-1FA18F9DCEDB}" type="sibTrans" cxnId="{4EF8F4E8-7781-44C8-B8E7-006195C2BF05}">
      <dgm:prSet/>
      <dgm:spPr/>
      <dgm:t>
        <a:bodyPr/>
        <a:lstStyle/>
        <a:p>
          <a:endParaRPr lang="en-GB"/>
        </a:p>
      </dgm:t>
    </dgm:pt>
    <dgm:pt modelId="{900DE52D-B67D-464A-9761-86A250386F28}">
      <dgm:prSet phldrT="[Text]"/>
      <dgm:spPr/>
      <dgm:t>
        <a:bodyPr/>
        <a:lstStyle/>
        <a:p>
          <a:r>
            <a:rPr lang="en-GB"/>
            <a:t>To ensure the development of a healthy brain, it is essential that the mother is mindful that even before conception, her lifestyle can effect the baby</a:t>
          </a:r>
        </a:p>
      </dgm:t>
    </dgm:pt>
    <dgm:pt modelId="{78C6076B-A56C-401E-A9B1-2EC6D0CC17D9}" type="parTrans" cxnId="{97E87CE7-871A-4279-B847-6BF2302A32C4}">
      <dgm:prSet/>
      <dgm:spPr/>
      <dgm:t>
        <a:bodyPr/>
        <a:lstStyle/>
        <a:p>
          <a:endParaRPr lang="en-GB"/>
        </a:p>
      </dgm:t>
    </dgm:pt>
    <dgm:pt modelId="{7A637E8B-FFA8-48A1-8163-26C225DAB2F7}" type="sibTrans" cxnId="{97E87CE7-871A-4279-B847-6BF2302A32C4}">
      <dgm:prSet/>
      <dgm:spPr/>
      <dgm:t>
        <a:bodyPr/>
        <a:lstStyle/>
        <a:p>
          <a:endParaRPr lang="en-GB"/>
        </a:p>
      </dgm:t>
    </dgm:pt>
    <dgm:pt modelId="{343BF28F-52FF-4E6B-95AE-46EA17107149}">
      <dgm:prSet phldrT="[Text]"/>
      <dgm:spPr/>
      <dgm:t>
        <a:bodyPr/>
        <a:lstStyle/>
        <a:p>
          <a:r>
            <a:rPr lang="en-GB"/>
            <a:t>From birth to the age of 3 the brain creates millions of neural connections every single day</a:t>
          </a:r>
        </a:p>
      </dgm:t>
    </dgm:pt>
    <dgm:pt modelId="{D3EA2B2F-9B96-448D-A367-10EBC10CD9FB}" type="parTrans" cxnId="{8D0EE9F6-0D6B-4724-B09A-84DA9143866C}">
      <dgm:prSet/>
      <dgm:spPr/>
    </dgm:pt>
    <dgm:pt modelId="{9F47360B-3D23-44C0-B15D-CE64799EF58F}" type="sibTrans" cxnId="{8D0EE9F6-0D6B-4724-B09A-84DA9143866C}">
      <dgm:prSet/>
      <dgm:spPr/>
    </dgm:pt>
    <dgm:pt modelId="{6BEA661E-FB5D-4B88-BC4E-0CFA8887B809}">
      <dgm:prSet phldrT="[Text]"/>
      <dgm:spPr/>
      <dgm:t>
        <a:bodyPr/>
        <a:lstStyle/>
        <a:p>
          <a:r>
            <a:rPr lang="en-GB"/>
            <a:t>Early exposure also supports memory and ability to learn new skills</a:t>
          </a:r>
        </a:p>
      </dgm:t>
    </dgm:pt>
    <dgm:pt modelId="{3947DA14-3BD0-4A56-BBCE-3BFE714B1925}" type="parTrans" cxnId="{9300F98A-8C9A-42DE-BFFA-906B951FD36E}">
      <dgm:prSet/>
      <dgm:spPr/>
    </dgm:pt>
    <dgm:pt modelId="{CA51D9CD-BFEB-46F3-B0AA-FD31AAB2812D}" type="sibTrans" cxnId="{9300F98A-8C9A-42DE-BFFA-906B951FD36E}">
      <dgm:prSet/>
      <dgm:spPr/>
    </dgm:pt>
    <dgm:pt modelId="{69987BB6-D62C-42A6-A33D-C24BD8F69AC0}" type="pres">
      <dgm:prSet presAssocID="{A0245B49-313A-4B6D-A674-7145C5A0EE3A}" presName="linear" presStyleCnt="0">
        <dgm:presLayoutVars>
          <dgm:animLvl val="lvl"/>
          <dgm:resizeHandles val="exact"/>
        </dgm:presLayoutVars>
      </dgm:prSet>
      <dgm:spPr/>
    </dgm:pt>
    <dgm:pt modelId="{465AE98D-F583-427F-BE5A-CC7D80B948C9}" type="pres">
      <dgm:prSet presAssocID="{BBC1C2D4-1583-4FF0-A92D-5962479713FD}" presName="parentText" presStyleLbl="node1" presStyleIdx="0" presStyleCnt="7">
        <dgm:presLayoutVars>
          <dgm:chMax val="0"/>
          <dgm:bulletEnabled val="1"/>
        </dgm:presLayoutVars>
      </dgm:prSet>
      <dgm:spPr/>
    </dgm:pt>
    <dgm:pt modelId="{FF58FDC5-07B3-4D8A-9F65-336B13270630}" type="pres">
      <dgm:prSet presAssocID="{A142BC25-6614-4E70-9D31-9F79B5AFCCC6}" presName="spacer" presStyleCnt="0"/>
      <dgm:spPr/>
    </dgm:pt>
    <dgm:pt modelId="{054BC63D-45F7-4F95-9E62-D9F7425D08D1}" type="pres">
      <dgm:prSet presAssocID="{02971A3B-99FC-4DAD-BABC-63A0D848CF72}" presName="parentText" presStyleLbl="node1" presStyleIdx="1" presStyleCnt="7">
        <dgm:presLayoutVars>
          <dgm:chMax val="0"/>
          <dgm:bulletEnabled val="1"/>
        </dgm:presLayoutVars>
      </dgm:prSet>
      <dgm:spPr/>
    </dgm:pt>
    <dgm:pt modelId="{E184FCE1-C13C-48E6-81FF-F2222E35CC56}" type="pres">
      <dgm:prSet presAssocID="{B53DBCE0-B155-46CF-B5EE-6DA5519BF6E1}" presName="spacer" presStyleCnt="0"/>
      <dgm:spPr/>
    </dgm:pt>
    <dgm:pt modelId="{466A7891-99A0-4E3C-9B29-2F8C4246818D}" type="pres">
      <dgm:prSet presAssocID="{343BF28F-52FF-4E6B-95AE-46EA17107149}" presName="parentText" presStyleLbl="node1" presStyleIdx="2" presStyleCnt="7">
        <dgm:presLayoutVars>
          <dgm:chMax val="0"/>
          <dgm:bulletEnabled val="1"/>
        </dgm:presLayoutVars>
      </dgm:prSet>
      <dgm:spPr/>
    </dgm:pt>
    <dgm:pt modelId="{853C2806-2288-4F00-B41A-61422C9FCB1A}" type="pres">
      <dgm:prSet presAssocID="{9F47360B-3D23-44C0-B15D-CE64799EF58F}" presName="spacer" presStyleCnt="0"/>
      <dgm:spPr/>
    </dgm:pt>
    <dgm:pt modelId="{7526CA68-03AA-4649-8CDB-EDF95168F066}" type="pres">
      <dgm:prSet presAssocID="{6BEA661E-FB5D-4B88-BC4E-0CFA8887B809}" presName="parentText" presStyleLbl="node1" presStyleIdx="3" presStyleCnt="7">
        <dgm:presLayoutVars>
          <dgm:chMax val="0"/>
          <dgm:bulletEnabled val="1"/>
        </dgm:presLayoutVars>
      </dgm:prSet>
      <dgm:spPr/>
    </dgm:pt>
    <dgm:pt modelId="{8E81C1C0-08AC-409B-A658-136F37669C18}" type="pres">
      <dgm:prSet presAssocID="{CA51D9CD-BFEB-46F3-B0AA-FD31AAB2812D}" presName="spacer" presStyleCnt="0"/>
      <dgm:spPr/>
    </dgm:pt>
    <dgm:pt modelId="{E501D84D-C4F9-4613-BDF5-E1646820BA6A}" type="pres">
      <dgm:prSet presAssocID="{D7B58332-7818-4691-8076-B4DAC4FBAD38}" presName="parentText" presStyleLbl="node1" presStyleIdx="4" presStyleCnt="7">
        <dgm:presLayoutVars>
          <dgm:chMax val="0"/>
          <dgm:bulletEnabled val="1"/>
        </dgm:presLayoutVars>
      </dgm:prSet>
      <dgm:spPr/>
    </dgm:pt>
    <dgm:pt modelId="{9F957C02-6578-4D0C-844E-C5428A8C9E9D}" type="pres">
      <dgm:prSet presAssocID="{5E0F04D6-99CB-4F7E-A7F7-2C045DEA80CF}" presName="spacer" presStyleCnt="0"/>
      <dgm:spPr/>
    </dgm:pt>
    <dgm:pt modelId="{4A58A7F5-7B1A-42F5-AC4B-0091259D6C71}" type="pres">
      <dgm:prSet presAssocID="{16D93735-D59D-4E90-B1EC-296EB00AF0B1}" presName="parentText" presStyleLbl="node1" presStyleIdx="5" presStyleCnt="7">
        <dgm:presLayoutVars>
          <dgm:chMax val="0"/>
          <dgm:bulletEnabled val="1"/>
        </dgm:presLayoutVars>
      </dgm:prSet>
      <dgm:spPr/>
    </dgm:pt>
    <dgm:pt modelId="{56F18113-BEE7-4605-AC22-8879D24176CC}" type="pres">
      <dgm:prSet presAssocID="{E3FD753E-4788-4C93-8528-1FA18F9DCEDB}" presName="spacer" presStyleCnt="0"/>
      <dgm:spPr/>
    </dgm:pt>
    <dgm:pt modelId="{88394753-3627-413D-83C9-60E8E051CF33}" type="pres">
      <dgm:prSet presAssocID="{900DE52D-B67D-464A-9761-86A250386F28}" presName="parentText" presStyleLbl="node1" presStyleIdx="6" presStyleCnt="7">
        <dgm:presLayoutVars>
          <dgm:chMax val="0"/>
          <dgm:bulletEnabled val="1"/>
        </dgm:presLayoutVars>
      </dgm:prSet>
      <dgm:spPr/>
    </dgm:pt>
  </dgm:ptLst>
  <dgm:cxnLst>
    <dgm:cxn modelId="{82EE7109-2BEE-4D48-B7F7-41F486385DC0}" type="presOf" srcId="{A0245B49-313A-4B6D-A674-7145C5A0EE3A}" destId="{69987BB6-D62C-42A6-A33D-C24BD8F69AC0}" srcOrd="0" destOrd="0" presId="urn:microsoft.com/office/officeart/2005/8/layout/vList2"/>
    <dgm:cxn modelId="{8D93ED1C-239D-482D-A84B-ED486B3AA950}" srcId="{A0245B49-313A-4B6D-A674-7145C5A0EE3A}" destId="{D7B58332-7818-4691-8076-B4DAC4FBAD38}" srcOrd="4" destOrd="0" parTransId="{4441F450-0B5A-43D3-83C9-3976FF1DDEFF}" sibTransId="{5E0F04D6-99CB-4F7E-A7F7-2C045DEA80CF}"/>
    <dgm:cxn modelId="{DA430223-8566-4420-8D81-A3E156F21E51}" type="presOf" srcId="{16D93735-D59D-4E90-B1EC-296EB00AF0B1}" destId="{4A58A7F5-7B1A-42F5-AC4B-0091259D6C71}" srcOrd="0" destOrd="0" presId="urn:microsoft.com/office/officeart/2005/8/layout/vList2"/>
    <dgm:cxn modelId="{13D1CF30-64C7-47DD-9764-5AE4ED8BDA5E}" srcId="{A0245B49-313A-4B6D-A674-7145C5A0EE3A}" destId="{02971A3B-99FC-4DAD-BABC-63A0D848CF72}" srcOrd="1" destOrd="0" parTransId="{57709865-D3FD-462A-89DF-242C1DC8DA9D}" sibTransId="{B53DBCE0-B155-46CF-B5EE-6DA5519BF6E1}"/>
    <dgm:cxn modelId="{A748826C-2F85-4880-810C-8951381692BC}" type="presOf" srcId="{BBC1C2D4-1583-4FF0-A92D-5962479713FD}" destId="{465AE98D-F583-427F-BE5A-CC7D80B948C9}" srcOrd="0" destOrd="0" presId="urn:microsoft.com/office/officeart/2005/8/layout/vList2"/>
    <dgm:cxn modelId="{64167A6F-F0FF-4E84-BA01-21C5B04C1750}" type="presOf" srcId="{02971A3B-99FC-4DAD-BABC-63A0D848CF72}" destId="{054BC63D-45F7-4F95-9E62-D9F7425D08D1}" srcOrd="0" destOrd="0" presId="urn:microsoft.com/office/officeart/2005/8/layout/vList2"/>
    <dgm:cxn modelId="{5A244A76-1A3A-451D-9D34-C65C98D84952}" type="presOf" srcId="{343BF28F-52FF-4E6B-95AE-46EA17107149}" destId="{466A7891-99A0-4E3C-9B29-2F8C4246818D}" srcOrd="0" destOrd="0" presId="urn:microsoft.com/office/officeart/2005/8/layout/vList2"/>
    <dgm:cxn modelId="{11F90C77-F9E2-4508-A817-0D518D3E3FC1}" type="presOf" srcId="{6BEA661E-FB5D-4B88-BC4E-0CFA8887B809}" destId="{7526CA68-03AA-4649-8CDB-EDF95168F066}" srcOrd="0" destOrd="0" presId="urn:microsoft.com/office/officeart/2005/8/layout/vList2"/>
    <dgm:cxn modelId="{9300F98A-8C9A-42DE-BFFA-906B951FD36E}" srcId="{A0245B49-313A-4B6D-A674-7145C5A0EE3A}" destId="{6BEA661E-FB5D-4B88-BC4E-0CFA8887B809}" srcOrd="3" destOrd="0" parTransId="{3947DA14-3BD0-4A56-BBCE-3BFE714B1925}" sibTransId="{CA51D9CD-BFEB-46F3-B0AA-FD31AAB2812D}"/>
    <dgm:cxn modelId="{04F27497-00F8-45BB-A4DE-DD90F248444F}" srcId="{A0245B49-313A-4B6D-A674-7145C5A0EE3A}" destId="{BBC1C2D4-1583-4FF0-A92D-5962479713FD}" srcOrd="0" destOrd="0" parTransId="{EE1D9950-149C-4436-92B6-DCF25CB2B782}" sibTransId="{A142BC25-6614-4E70-9D31-9F79B5AFCCC6}"/>
    <dgm:cxn modelId="{CD1E4698-36B0-45D5-9A95-FB2754C79CBB}" type="presOf" srcId="{900DE52D-B67D-464A-9761-86A250386F28}" destId="{88394753-3627-413D-83C9-60E8E051CF33}" srcOrd="0" destOrd="0" presId="urn:microsoft.com/office/officeart/2005/8/layout/vList2"/>
    <dgm:cxn modelId="{E37374B8-5445-4650-B499-C0A08C0CA91F}" type="presOf" srcId="{D7B58332-7818-4691-8076-B4DAC4FBAD38}" destId="{E501D84D-C4F9-4613-BDF5-E1646820BA6A}" srcOrd="0" destOrd="0" presId="urn:microsoft.com/office/officeart/2005/8/layout/vList2"/>
    <dgm:cxn modelId="{97E87CE7-871A-4279-B847-6BF2302A32C4}" srcId="{A0245B49-313A-4B6D-A674-7145C5A0EE3A}" destId="{900DE52D-B67D-464A-9761-86A250386F28}" srcOrd="6" destOrd="0" parTransId="{78C6076B-A56C-401E-A9B1-2EC6D0CC17D9}" sibTransId="{7A637E8B-FFA8-48A1-8163-26C225DAB2F7}"/>
    <dgm:cxn modelId="{4EF8F4E8-7781-44C8-B8E7-006195C2BF05}" srcId="{A0245B49-313A-4B6D-A674-7145C5A0EE3A}" destId="{16D93735-D59D-4E90-B1EC-296EB00AF0B1}" srcOrd="5" destOrd="0" parTransId="{9A9F0998-2750-47AA-A0D6-F13A82ACE226}" sibTransId="{E3FD753E-4788-4C93-8528-1FA18F9DCEDB}"/>
    <dgm:cxn modelId="{8D0EE9F6-0D6B-4724-B09A-84DA9143866C}" srcId="{A0245B49-313A-4B6D-A674-7145C5A0EE3A}" destId="{343BF28F-52FF-4E6B-95AE-46EA17107149}" srcOrd="2" destOrd="0" parTransId="{D3EA2B2F-9B96-448D-A367-10EBC10CD9FB}" sibTransId="{9F47360B-3D23-44C0-B15D-CE64799EF58F}"/>
    <dgm:cxn modelId="{219729CA-C0F6-4C43-B789-DB38D3D64ADE}" type="presParOf" srcId="{69987BB6-D62C-42A6-A33D-C24BD8F69AC0}" destId="{465AE98D-F583-427F-BE5A-CC7D80B948C9}" srcOrd="0" destOrd="0" presId="urn:microsoft.com/office/officeart/2005/8/layout/vList2"/>
    <dgm:cxn modelId="{4908BC33-B646-4F49-A0D5-A2F91479989A}" type="presParOf" srcId="{69987BB6-D62C-42A6-A33D-C24BD8F69AC0}" destId="{FF58FDC5-07B3-4D8A-9F65-336B13270630}" srcOrd="1" destOrd="0" presId="urn:microsoft.com/office/officeart/2005/8/layout/vList2"/>
    <dgm:cxn modelId="{6152D0CB-FF8A-416F-806E-D0FD39EA331E}" type="presParOf" srcId="{69987BB6-D62C-42A6-A33D-C24BD8F69AC0}" destId="{054BC63D-45F7-4F95-9E62-D9F7425D08D1}" srcOrd="2" destOrd="0" presId="urn:microsoft.com/office/officeart/2005/8/layout/vList2"/>
    <dgm:cxn modelId="{752E5EF1-48C1-40C0-B8BE-971B1758BE65}" type="presParOf" srcId="{69987BB6-D62C-42A6-A33D-C24BD8F69AC0}" destId="{E184FCE1-C13C-48E6-81FF-F2222E35CC56}" srcOrd="3" destOrd="0" presId="urn:microsoft.com/office/officeart/2005/8/layout/vList2"/>
    <dgm:cxn modelId="{B9FC88C1-5C9F-400B-87A5-AE2DE4790A26}" type="presParOf" srcId="{69987BB6-D62C-42A6-A33D-C24BD8F69AC0}" destId="{466A7891-99A0-4E3C-9B29-2F8C4246818D}" srcOrd="4" destOrd="0" presId="urn:microsoft.com/office/officeart/2005/8/layout/vList2"/>
    <dgm:cxn modelId="{4DC7EAC2-6BAB-48FB-A83C-77F020C038AF}" type="presParOf" srcId="{69987BB6-D62C-42A6-A33D-C24BD8F69AC0}" destId="{853C2806-2288-4F00-B41A-61422C9FCB1A}" srcOrd="5" destOrd="0" presId="urn:microsoft.com/office/officeart/2005/8/layout/vList2"/>
    <dgm:cxn modelId="{B3306F9A-1B9C-4C55-A313-8B41A1085ECF}" type="presParOf" srcId="{69987BB6-D62C-42A6-A33D-C24BD8F69AC0}" destId="{7526CA68-03AA-4649-8CDB-EDF95168F066}" srcOrd="6" destOrd="0" presId="urn:microsoft.com/office/officeart/2005/8/layout/vList2"/>
    <dgm:cxn modelId="{9B73A02B-EDCF-4302-BFBE-E8203E9E5859}" type="presParOf" srcId="{69987BB6-D62C-42A6-A33D-C24BD8F69AC0}" destId="{8E81C1C0-08AC-409B-A658-136F37669C18}" srcOrd="7" destOrd="0" presId="urn:microsoft.com/office/officeart/2005/8/layout/vList2"/>
    <dgm:cxn modelId="{303F69BF-79DC-4A9B-8622-778E3B74CA45}" type="presParOf" srcId="{69987BB6-D62C-42A6-A33D-C24BD8F69AC0}" destId="{E501D84D-C4F9-4613-BDF5-E1646820BA6A}" srcOrd="8" destOrd="0" presId="urn:microsoft.com/office/officeart/2005/8/layout/vList2"/>
    <dgm:cxn modelId="{3C90018E-C42F-442B-88F6-6D301E94DB86}" type="presParOf" srcId="{69987BB6-D62C-42A6-A33D-C24BD8F69AC0}" destId="{9F957C02-6578-4D0C-844E-C5428A8C9E9D}" srcOrd="9" destOrd="0" presId="urn:microsoft.com/office/officeart/2005/8/layout/vList2"/>
    <dgm:cxn modelId="{B424A766-57AE-4E65-B76D-D1567E2A6D82}" type="presParOf" srcId="{69987BB6-D62C-42A6-A33D-C24BD8F69AC0}" destId="{4A58A7F5-7B1A-42F5-AC4B-0091259D6C71}" srcOrd="10" destOrd="0" presId="urn:microsoft.com/office/officeart/2005/8/layout/vList2"/>
    <dgm:cxn modelId="{C35A0611-5C12-430A-95A8-DB8E780150DB}" type="presParOf" srcId="{69987BB6-D62C-42A6-A33D-C24BD8F69AC0}" destId="{56F18113-BEE7-4605-AC22-8879D24176CC}" srcOrd="11" destOrd="0" presId="urn:microsoft.com/office/officeart/2005/8/layout/vList2"/>
    <dgm:cxn modelId="{7B71B067-2204-4252-B061-09C3DC60D4C3}" type="presParOf" srcId="{69987BB6-D62C-42A6-A33D-C24BD8F69AC0}" destId="{88394753-3627-413D-83C9-60E8E051CF33}"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25A9F3-2F00-41FE-966F-C8164BAE39C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5E373ED-EF85-4EED-B754-0A7BBFE55BBA}">
      <dgm:prSet phldrT="[Text]"/>
      <dgm:spPr/>
      <dgm:t>
        <a:bodyPr/>
        <a:lstStyle/>
        <a:p>
          <a:r>
            <a:rPr lang="en-GB"/>
            <a:t>A child's brain is a quarter of the size of an adults, yet at approximately 2 years, its 75%the weight of an adults</a:t>
          </a:r>
        </a:p>
      </dgm:t>
    </dgm:pt>
    <dgm:pt modelId="{B47BE936-814A-468E-B8A0-60ADB60351B6}" type="parTrans" cxnId="{70ED410E-F4CE-4DCE-81A1-A14729896AFE}">
      <dgm:prSet/>
      <dgm:spPr/>
      <dgm:t>
        <a:bodyPr/>
        <a:lstStyle/>
        <a:p>
          <a:endParaRPr lang="en-GB"/>
        </a:p>
      </dgm:t>
    </dgm:pt>
    <dgm:pt modelId="{9EE23C31-C5AC-4B20-921E-21D47C36305D}" type="sibTrans" cxnId="{70ED410E-F4CE-4DCE-81A1-A14729896AFE}">
      <dgm:prSet/>
      <dgm:spPr/>
      <dgm:t>
        <a:bodyPr/>
        <a:lstStyle/>
        <a:p>
          <a:endParaRPr lang="en-GB"/>
        </a:p>
      </dgm:t>
    </dgm:pt>
    <dgm:pt modelId="{60748D68-12D0-41E4-BD0E-853F0E3801EC}">
      <dgm:prSet phldrT="[Text]"/>
      <dgm:spPr/>
      <dgm:t>
        <a:bodyPr/>
        <a:lstStyle/>
        <a:p>
          <a:r>
            <a:rPr lang="en-GB"/>
            <a:t>Interaction and environmental exposure is essential for the child to learn how to process information</a:t>
          </a:r>
        </a:p>
      </dgm:t>
    </dgm:pt>
    <dgm:pt modelId="{4D0DF7DD-B147-4BDA-9325-4144015C493E}" type="parTrans" cxnId="{DB95E3C6-5F41-4C81-9A51-920C5A506B69}">
      <dgm:prSet/>
      <dgm:spPr/>
      <dgm:t>
        <a:bodyPr/>
        <a:lstStyle/>
        <a:p>
          <a:endParaRPr lang="en-GB"/>
        </a:p>
      </dgm:t>
    </dgm:pt>
    <dgm:pt modelId="{13EDDCFF-F798-4867-9D03-60F4BE38E349}" type="sibTrans" cxnId="{DB95E3C6-5F41-4C81-9A51-920C5A506B69}">
      <dgm:prSet/>
      <dgm:spPr/>
      <dgm:t>
        <a:bodyPr/>
        <a:lstStyle/>
        <a:p>
          <a:endParaRPr lang="en-GB"/>
        </a:p>
      </dgm:t>
    </dgm:pt>
    <dgm:pt modelId="{58C0FA65-3E96-4400-8B19-67DEBF30B82A}">
      <dgm:prSet phldrT="[Text]"/>
      <dgm:spPr/>
      <dgm:t>
        <a:bodyPr/>
        <a:lstStyle/>
        <a:p>
          <a:r>
            <a:rPr lang="en-GB"/>
            <a:t>The brain is programmed to distinguish language patterns,to the extent that babies can identify separate languages</a:t>
          </a:r>
        </a:p>
      </dgm:t>
    </dgm:pt>
    <dgm:pt modelId="{673161B5-1A35-4C95-8079-1C2EDD607C97}" type="parTrans" cxnId="{9FCD2576-F226-4C25-81ED-8844AAABFC2D}">
      <dgm:prSet/>
      <dgm:spPr/>
    </dgm:pt>
    <dgm:pt modelId="{296AFC8F-FC2F-48B3-AE82-E28B7BFEE4DA}" type="sibTrans" cxnId="{9FCD2576-F226-4C25-81ED-8844AAABFC2D}">
      <dgm:prSet/>
      <dgm:spPr/>
    </dgm:pt>
    <dgm:pt modelId="{2A338247-4355-48FD-80A2-1C4AFB3DEE42}">
      <dgm:prSet phldrT="[Text]"/>
      <dgm:spPr/>
      <dgm:t>
        <a:bodyPr/>
        <a:lstStyle/>
        <a:p>
          <a:r>
            <a:rPr lang="en-GB"/>
            <a:t>As the brain matures the baby is able to consciously use their limbs and learn how to control their muscle groups</a:t>
          </a:r>
        </a:p>
      </dgm:t>
    </dgm:pt>
    <dgm:pt modelId="{2A2735ED-A86B-4C9C-AFD6-4E93E833E599}" type="parTrans" cxnId="{323F6EBF-DE03-4E57-813A-6FBED0636CB2}">
      <dgm:prSet/>
      <dgm:spPr/>
    </dgm:pt>
    <dgm:pt modelId="{97781B30-999D-416F-84B2-2B21857903FF}" type="sibTrans" cxnId="{323F6EBF-DE03-4E57-813A-6FBED0636CB2}">
      <dgm:prSet/>
      <dgm:spPr/>
    </dgm:pt>
    <dgm:pt modelId="{2E856E9D-1DA1-4470-8F46-68C6F0AB1124}">
      <dgm:prSet phldrT="[Text]"/>
      <dgm:spPr/>
      <dgm:t>
        <a:bodyPr/>
        <a:lstStyle/>
        <a:p>
          <a:r>
            <a:rPr lang="en-GB"/>
            <a:t>Early experiences determine how the brain develops and supports the child through to adulthood</a:t>
          </a:r>
        </a:p>
      </dgm:t>
    </dgm:pt>
    <dgm:pt modelId="{C390D19B-9CDD-4FB1-9175-F5DA594174D2}" type="parTrans" cxnId="{FB6FD3C6-8995-4C59-94C2-587216A9A939}">
      <dgm:prSet/>
      <dgm:spPr/>
    </dgm:pt>
    <dgm:pt modelId="{9B5C3E8D-048F-4335-8C8E-3BF03CBA063E}" type="sibTrans" cxnId="{FB6FD3C6-8995-4C59-94C2-587216A9A939}">
      <dgm:prSet/>
      <dgm:spPr/>
    </dgm:pt>
    <dgm:pt modelId="{BB278BC0-22F0-4676-B802-274F4B163687}" type="pres">
      <dgm:prSet presAssocID="{1E25A9F3-2F00-41FE-966F-C8164BAE39CA}" presName="diagram" presStyleCnt="0">
        <dgm:presLayoutVars>
          <dgm:dir/>
          <dgm:resizeHandles val="exact"/>
        </dgm:presLayoutVars>
      </dgm:prSet>
      <dgm:spPr/>
    </dgm:pt>
    <dgm:pt modelId="{0E6559C3-8A97-46E5-A68C-5387D7633730}" type="pres">
      <dgm:prSet presAssocID="{25E373ED-EF85-4EED-B754-0A7BBFE55BBA}" presName="node" presStyleLbl="node1" presStyleIdx="0" presStyleCnt="5">
        <dgm:presLayoutVars>
          <dgm:bulletEnabled val="1"/>
        </dgm:presLayoutVars>
      </dgm:prSet>
      <dgm:spPr/>
    </dgm:pt>
    <dgm:pt modelId="{D7F0EA86-D659-4C7C-952E-DDA9354013A3}" type="pres">
      <dgm:prSet presAssocID="{9EE23C31-C5AC-4B20-921E-21D47C36305D}" presName="sibTrans" presStyleCnt="0"/>
      <dgm:spPr/>
    </dgm:pt>
    <dgm:pt modelId="{DDC635A3-09DB-44EF-BF96-1A8D9A2D47E0}" type="pres">
      <dgm:prSet presAssocID="{2E856E9D-1DA1-4470-8F46-68C6F0AB1124}" presName="node" presStyleLbl="node1" presStyleIdx="1" presStyleCnt="5">
        <dgm:presLayoutVars>
          <dgm:bulletEnabled val="1"/>
        </dgm:presLayoutVars>
      </dgm:prSet>
      <dgm:spPr/>
    </dgm:pt>
    <dgm:pt modelId="{BEBAAF8C-62D2-45E7-888F-C736F7BDD109}" type="pres">
      <dgm:prSet presAssocID="{9B5C3E8D-048F-4335-8C8E-3BF03CBA063E}" presName="sibTrans" presStyleCnt="0"/>
      <dgm:spPr/>
    </dgm:pt>
    <dgm:pt modelId="{18849DA8-2674-4EAB-9D88-BB4CAC152EE8}" type="pres">
      <dgm:prSet presAssocID="{60748D68-12D0-41E4-BD0E-853F0E3801EC}" presName="node" presStyleLbl="node1" presStyleIdx="2" presStyleCnt="5">
        <dgm:presLayoutVars>
          <dgm:bulletEnabled val="1"/>
        </dgm:presLayoutVars>
      </dgm:prSet>
      <dgm:spPr/>
    </dgm:pt>
    <dgm:pt modelId="{094492EE-6297-4A26-981E-5075336DC307}" type="pres">
      <dgm:prSet presAssocID="{13EDDCFF-F798-4867-9D03-60F4BE38E349}" presName="sibTrans" presStyleCnt="0"/>
      <dgm:spPr/>
    </dgm:pt>
    <dgm:pt modelId="{B8DC53FF-7E65-4B3C-A46C-AB8A5C6CCFE6}" type="pres">
      <dgm:prSet presAssocID="{58C0FA65-3E96-4400-8B19-67DEBF30B82A}" presName="node" presStyleLbl="node1" presStyleIdx="3" presStyleCnt="5">
        <dgm:presLayoutVars>
          <dgm:bulletEnabled val="1"/>
        </dgm:presLayoutVars>
      </dgm:prSet>
      <dgm:spPr/>
    </dgm:pt>
    <dgm:pt modelId="{5DF838DB-64D5-4DD7-92A6-A3A15C9AFBA6}" type="pres">
      <dgm:prSet presAssocID="{296AFC8F-FC2F-48B3-AE82-E28B7BFEE4DA}" presName="sibTrans" presStyleCnt="0"/>
      <dgm:spPr/>
    </dgm:pt>
    <dgm:pt modelId="{2C75A542-4BFE-4A0B-BA52-03AFBBD48E10}" type="pres">
      <dgm:prSet presAssocID="{2A338247-4355-48FD-80A2-1C4AFB3DEE42}" presName="node" presStyleLbl="node1" presStyleIdx="4" presStyleCnt="5">
        <dgm:presLayoutVars>
          <dgm:bulletEnabled val="1"/>
        </dgm:presLayoutVars>
      </dgm:prSet>
      <dgm:spPr/>
    </dgm:pt>
  </dgm:ptLst>
  <dgm:cxnLst>
    <dgm:cxn modelId="{5EF2A105-C644-49D2-B813-F54287B2053C}" type="presOf" srcId="{25E373ED-EF85-4EED-B754-0A7BBFE55BBA}" destId="{0E6559C3-8A97-46E5-A68C-5387D7633730}" srcOrd="0" destOrd="0" presId="urn:microsoft.com/office/officeart/2005/8/layout/default"/>
    <dgm:cxn modelId="{70ED410E-F4CE-4DCE-81A1-A14729896AFE}" srcId="{1E25A9F3-2F00-41FE-966F-C8164BAE39CA}" destId="{25E373ED-EF85-4EED-B754-0A7BBFE55BBA}" srcOrd="0" destOrd="0" parTransId="{B47BE936-814A-468E-B8A0-60ADB60351B6}" sibTransId="{9EE23C31-C5AC-4B20-921E-21D47C36305D}"/>
    <dgm:cxn modelId="{64B96D73-77F8-4C4C-9081-9DF2DBBD2F32}" type="presOf" srcId="{58C0FA65-3E96-4400-8B19-67DEBF30B82A}" destId="{B8DC53FF-7E65-4B3C-A46C-AB8A5C6CCFE6}" srcOrd="0" destOrd="0" presId="urn:microsoft.com/office/officeart/2005/8/layout/default"/>
    <dgm:cxn modelId="{9FCD2576-F226-4C25-81ED-8844AAABFC2D}" srcId="{1E25A9F3-2F00-41FE-966F-C8164BAE39CA}" destId="{58C0FA65-3E96-4400-8B19-67DEBF30B82A}" srcOrd="3" destOrd="0" parTransId="{673161B5-1A35-4C95-8079-1C2EDD607C97}" sibTransId="{296AFC8F-FC2F-48B3-AE82-E28B7BFEE4DA}"/>
    <dgm:cxn modelId="{EDA05085-6FF8-488D-A2EE-DF5E115A3496}" type="presOf" srcId="{60748D68-12D0-41E4-BD0E-853F0E3801EC}" destId="{18849DA8-2674-4EAB-9D88-BB4CAC152EE8}" srcOrd="0" destOrd="0" presId="urn:microsoft.com/office/officeart/2005/8/layout/default"/>
    <dgm:cxn modelId="{C281729F-8E37-43D6-983A-7F33EA517D3A}" type="presOf" srcId="{1E25A9F3-2F00-41FE-966F-C8164BAE39CA}" destId="{BB278BC0-22F0-4676-B802-274F4B163687}" srcOrd="0" destOrd="0" presId="urn:microsoft.com/office/officeart/2005/8/layout/default"/>
    <dgm:cxn modelId="{323F6EBF-DE03-4E57-813A-6FBED0636CB2}" srcId="{1E25A9F3-2F00-41FE-966F-C8164BAE39CA}" destId="{2A338247-4355-48FD-80A2-1C4AFB3DEE42}" srcOrd="4" destOrd="0" parTransId="{2A2735ED-A86B-4C9C-AFD6-4E93E833E599}" sibTransId="{97781B30-999D-416F-84B2-2B21857903FF}"/>
    <dgm:cxn modelId="{FB6FD3C6-8995-4C59-94C2-587216A9A939}" srcId="{1E25A9F3-2F00-41FE-966F-C8164BAE39CA}" destId="{2E856E9D-1DA1-4470-8F46-68C6F0AB1124}" srcOrd="1" destOrd="0" parTransId="{C390D19B-9CDD-4FB1-9175-F5DA594174D2}" sibTransId="{9B5C3E8D-048F-4335-8C8E-3BF03CBA063E}"/>
    <dgm:cxn modelId="{DB95E3C6-5F41-4C81-9A51-920C5A506B69}" srcId="{1E25A9F3-2F00-41FE-966F-C8164BAE39CA}" destId="{60748D68-12D0-41E4-BD0E-853F0E3801EC}" srcOrd="2" destOrd="0" parTransId="{4D0DF7DD-B147-4BDA-9325-4144015C493E}" sibTransId="{13EDDCFF-F798-4867-9D03-60F4BE38E349}"/>
    <dgm:cxn modelId="{A2D063E8-A981-43ED-9A05-50A0FB968D5A}" type="presOf" srcId="{2E856E9D-1DA1-4470-8F46-68C6F0AB1124}" destId="{DDC635A3-09DB-44EF-BF96-1A8D9A2D47E0}" srcOrd="0" destOrd="0" presId="urn:microsoft.com/office/officeart/2005/8/layout/default"/>
    <dgm:cxn modelId="{310C62F6-648B-4CC3-BA7D-3404831FF3F0}" type="presOf" srcId="{2A338247-4355-48FD-80A2-1C4AFB3DEE42}" destId="{2C75A542-4BFE-4A0B-BA52-03AFBBD48E10}" srcOrd="0" destOrd="0" presId="urn:microsoft.com/office/officeart/2005/8/layout/default"/>
    <dgm:cxn modelId="{7276A29F-F1FE-4E67-955C-41DBADFF44CC}" type="presParOf" srcId="{BB278BC0-22F0-4676-B802-274F4B163687}" destId="{0E6559C3-8A97-46E5-A68C-5387D7633730}" srcOrd="0" destOrd="0" presId="urn:microsoft.com/office/officeart/2005/8/layout/default"/>
    <dgm:cxn modelId="{B2D530B7-2839-4F37-A1AC-CC84A9E6CAF0}" type="presParOf" srcId="{BB278BC0-22F0-4676-B802-274F4B163687}" destId="{D7F0EA86-D659-4C7C-952E-DDA9354013A3}" srcOrd="1" destOrd="0" presId="urn:microsoft.com/office/officeart/2005/8/layout/default"/>
    <dgm:cxn modelId="{81F456DF-ED15-40CB-BC86-E021AD7DAC43}" type="presParOf" srcId="{BB278BC0-22F0-4676-B802-274F4B163687}" destId="{DDC635A3-09DB-44EF-BF96-1A8D9A2D47E0}" srcOrd="2" destOrd="0" presId="urn:microsoft.com/office/officeart/2005/8/layout/default"/>
    <dgm:cxn modelId="{DF44416B-7F94-401C-BCD1-DABD0ABA9819}" type="presParOf" srcId="{BB278BC0-22F0-4676-B802-274F4B163687}" destId="{BEBAAF8C-62D2-45E7-888F-C736F7BDD109}" srcOrd="3" destOrd="0" presId="urn:microsoft.com/office/officeart/2005/8/layout/default"/>
    <dgm:cxn modelId="{A21778C7-132C-4230-A98B-94906E9149D2}" type="presParOf" srcId="{BB278BC0-22F0-4676-B802-274F4B163687}" destId="{18849DA8-2674-4EAB-9D88-BB4CAC152EE8}" srcOrd="4" destOrd="0" presId="urn:microsoft.com/office/officeart/2005/8/layout/default"/>
    <dgm:cxn modelId="{11EE264D-27F1-44A6-B06E-5F347702861E}" type="presParOf" srcId="{BB278BC0-22F0-4676-B802-274F4B163687}" destId="{094492EE-6297-4A26-981E-5075336DC307}" srcOrd="5" destOrd="0" presId="urn:microsoft.com/office/officeart/2005/8/layout/default"/>
    <dgm:cxn modelId="{3AC6B91A-4F7F-415D-94E7-6AFE103FD082}" type="presParOf" srcId="{BB278BC0-22F0-4676-B802-274F4B163687}" destId="{B8DC53FF-7E65-4B3C-A46C-AB8A5C6CCFE6}" srcOrd="6" destOrd="0" presId="urn:microsoft.com/office/officeart/2005/8/layout/default"/>
    <dgm:cxn modelId="{F883440E-FEC0-4A95-AB0A-6820DCA53C90}" type="presParOf" srcId="{BB278BC0-22F0-4676-B802-274F4B163687}" destId="{5DF838DB-64D5-4DD7-92A6-A3A15C9AFBA6}" srcOrd="7" destOrd="0" presId="urn:microsoft.com/office/officeart/2005/8/layout/default"/>
    <dgm:cxn modelId="{89D7F8AA-58EC-4982-A969-583A395F7F81}" type="presParOf" srcId="{BB278BC0-22F0-4676-B802-274F4B163687}" destId="{2C75A542-4BFE-4A0B-BA52-03AFBBD48E1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AE98D-F583-427F-BE5A-CC7D80B948C9}">
      <dsp:nvSpPr>
        <dsp:cNvPr id="0" name=""/>
        <dsp:cNvSpPr/>
      </dsp:nvSpPr>
      <dsp:spPr>
        <a:xfrm>
          <a:off x="0" y="85320"/>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latin typeface="Corbel"/>
            </a:rPr>
            <a:t>The brain is developed from 3 weeks after conception</a:t>
          </a:r>
          <a:endParaRPr lang="en-US" sz="1000" kern="1200">
            <a:latin typeface="Corbel"/>
          </a:endParaRPr>
        </a:p>
      </dsp:txBody>
      <dsp:txXfrm>
        <a:off x="19392" y="104712"/>
        <a:ext cx="7408177" cy="358467"/>
      </dsp:txXfrm>
    </dsp:sp>
    <dsp:sp modelId="{054BC63D-45F7-4F95-9E62-D9F7425D08D1}">
      <dsp:nvSpPr>
        <dsp:cNvPr id="0" name=""/>
        <dsp:cNvSpPr/>
      </dsp:nvSpPr>
      <dsp:spPr>
        <a:xfrm>
          <a:off x="0" y="511371"/>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The brain has 2 hemispheres and 4 lobes which control various functions such as the physical movement of the body, communication and vision. </a:t>
          </a:r>
          <a:r>
            <a:rPr lang="en-GB" sz="1000" i="1" kern="1200"/>
            <a:t>(Keenan and Evans, 2009)</a:t>
          </a:r>
        </a:p>
      </dsp:txBody>
      <dsp:txXfrm>
        <a:off x="19392" y="530763"/>
        <a:ext cx="7408177" cy="358467"/>
      </dsp:txXfrm>
    </dsp:sp>
    <dsp:sp modelId="{466A7891-99A0-4E3C-9B29-2F8C4246818D}">
      <dsp:nvSpPr>
        <dsp:cNvPr id="0" name=""/>
        <dsp:cNvSpPr/>
      </dsp:nvSpPr>
      <dsp:spPr>
        <a:xfrm>
          <a:off x="0" y="937423"/>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From birth to the age of 3 the brain creates millions of neural connections every single day</a:t>
          </a:r>
        </a:p>
      </dsp:txBody>
      <dsp:txXfrm>
        <a:off x="19392" y="956815"/>
        <a:ext cx="7408177" cy="358467"/>
      </dsp:txXfrm>
    </dsp:sp>
    <dsp:sp modelId="{7526CA68-03AA-4649-8CDB-EDF95168F066}">
      <dsp:nvSpPr>
        <dsp:cNvPr id="0" name=""/>
        <dsp:cNvSpPr/>
      </dsp:nvSpPr>
      <dsp:spPr>
        <a:xfrm>
          <a:off x="0" y="1363474"/>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Early exposure also supports memory and ability to learn new skills</a:t>
          </a:r>
        </a:p>
      </dsp:txBody>
      <dsp:txXfrm>
        <a:off x="19392" y="1382866"/>
        <a:ext cx="7408177" cy="358467"/>
      </dsp:txXfrm>
    </dsp:sp>
    <dsp:sp modelId="{E501D84D-C4F9-4613-BDF5-E1646820BA6A}">
      <dsp:nvSpPr>
        <dsp:cNvPr id="0" name=""/>
        <dsp:cNvSpPr/>
      </dsp:nvSpPr>
      <dsp:spPr>
        <a:xfrm>
          <a:off x="0" y="1789526"/>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A young childs brain has greater plasticity, which makes learning easier</a:t>
          </a:r>
        </a:p>
      </dsp:txBody>
      <dsp:txXfrm>
        <a:off x="19392" y="1808918"/>
        <a:ext cx="7408177" cy="358467"/>
      </dsp:txXfrm>
    </dsp:sp>
    <dsp:sp modelId="{4A58A7F5-7B1A-42F5-AC4B-0091259D6C71}">
      <dsp:nvSpPr>
        <dsp:cNvPr id="0" name=""/>
        <dsp:cNvSpPr/>
      </dsp:nvSpPr>
      <dsp:spPr>
        <a:xfrm>
          <a:off x="0" y="2215577"/>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Nurturing a young brain is essential to brain growth </a:t>
          </a:r>
        </a:p>
      </dsp:txBody>
      <dsp:txXfrm>
        <a:off x="19392" y="2234969"/>
        <a:ext cx="7408177" cy="358467"/>
      </dsp:txXfrm>
    </dsp:sp>
    <dsp:sp modelId="{88394753-3627-413D-83C9-60E8E051CF33}">
      <dsp:nvSpPr>
        <dsp:cNvPr id="0" name=""/>
        <dsp:cNvSpPr/>
      </dsp:nvSpPr>
      <dsp:spPr>
        <a:xfrm>
          <a:off x="0" y="2641629"/>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To ensure the development of a healthy brain, it is essential that the mother is mindful that even before conception, her lifestyle can effect the baby</a:t>
          </a:r>
        </a:p>
      </dsp:txBody>
      <dsp:txXfrm>
        <a:off x="19392" y="2661021"/>
        <a:ext cx="7408177" cy="35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559C3-8A97-46E5-A68C-5387D7633730}">
      <dsp:nvSpPr>
        <dsp:cNvPr id="0" name=""/>
        <dsp:cNvSpPr/>
      </dsp:nvSpPr>
      <dsp:spPr>
        <a:xfrm>
          <a:off x="0"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 child's brain is a quarter of the size of an adults, yet at approximately 2 years, its 75%the weight of an adults</a:t>
          </a:r>
        </a:p>
      </dsp:txBody>
      <dsp:txXfrm>
        <a:off x="0" y="883397"/>
        <a:ext cx="3100204" cy="1860122"/>
      </dsp:txXfrm>
    </dsp:sp>
    <dsp:sp modelId="{DDC635A3-09DB-44EF-BF96-1A8D9A2D47E0}">
      <dsp:nvSpPr>
        <dsp:cNvPr id="0" name=""/>
        <dsp:cNvSpPr/>
      </dsp:nvSpPr>
      <dsp:spPr>
        <a:xfrm>
          <a:off x="3410224"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Early experiences determine how the brain develops and supports the child through to adulthood</a:t>
          </a:r>
        </a:p>
      </dsp:txBody>
      <dsp:txXfrm>
        <a:off x="3410224" y="883397"/>
        <a:ext cx="3100204" cy="1860122"/>
      </dsp:txXfrm>
    </dsp:sp>
    <dsp:sp modelId="{18849DA8-2674-4EAB-9D88-BB4CAC152EE8}">
      <dsp:nvSpPr>
        <dsp:cNvPr id="0" name=""/>
        <dsp:cNvSpPr/>
      </dsp:nvSpPr>
      <dsp:spPr>
        <a:xfrm>
          <a:off x="6820449"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Interaction and environmental exposure is essential for the child to learn how to process information</a:t>
          </a:r>
        </a:p>
      </dsp:txBody>
      <dsp:txXfrm>
        <a:off x="6820449" y="883397"/>
        <a:ext cx="3100204" cy="1860122"/>
      </dsp:txXfrm>
    </dsp:sp>
    <dsp:sp modelId="{B8DC53FF-7E65-4B3C-A46C-AB8A5C6CCFE6}">
      <dsp:nvSpPr>
        <dsp:cNvPr id="0" name=""/>
        <dsp:cNvSpPr/>
      </dsp:nvSpPr>
      <dsp:spPr>
        <a:xfrm>
          <a:off x="1705112" y="3053540"/>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brain is programmed to distinguish language patterns,to the extent that babies can identify separate languages</a:t>
          </a:r>
        </a:p>
      </dsp:txBody>
      <dsp:txXfrm>
        <a:off x="1705112" y="3053540"/>
        <a:ext cx="3100204" cy="1860122"/>
      </dsp:txXfrm>
    </dsp:sp>
    <dsp:sp modelId="{2C75A542-4BFE-4A0B-BA52-03AFBBD48E10}">
      <dsp:nvSpPr>
        <dsp:cNvPr id="0" name=""/>
        <dsp:cNvSpPr/>
      </dsp:nvSpPr>
      <dsp:spPr>
        <a:xfrm>
          <a:off x="5115337" y="3053540"/>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As the brain matures the baby is able to consciously use their limbs and learn how to control their muscle groups</a:t>
          </a:r>
        </a:p>
      </dsp:txBody>
      <dsp:txXfrm>
        <a:off x="5115337" y="3053540"/>
        <a:ext cx="3100204" cy="1860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215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17922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019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9818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3145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7852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456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31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7928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7380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5682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289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75717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30160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8537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35705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701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14/05/2019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5604443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mentalhelp.net/articles/physical-nurturing-gross-motor-activities-in-early-childhood/" TargetMode="External"/><Relationship Id="rId2" Type="http://schemas.openxmlformats.org/officeDocument/2006/relationships/hyperlink" Target="https://childdevelopment.com.au/areas-of-concern/gross-motor-skills/gross-motor-skill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alleydog.com/glossary/definition.php?term=Proximodistal+Development" TargetMode="External"/><Relationship Id="rId2" Type="http://schemas.openxmlformats.org/officeDocument/2006/relationships/hyperlink" Target="https://www.independent.co.uk/life-style/bilingual-babies-distinguish-between-languages-before-age-two-listen-proceedings-of-the-national-a7883666.html" TargetMode="External"/><Relationship Id="rId1" Type="http://schemas.openxmlformats.org/officeDocument/2006/relationships/slideLayout" Target="../slideLayouts/slideLayout2.xml"/><Relationship Id="rId6" Type="http://schemas.openxmlformats.org/officeDocument/2006/relationships/hyperlink" Target="https://www.zerotothree.org/resources/series/frequently-asked-questions-about-brain-development" TargetMode="External"/><Relationship Id="rId5" Type="http://schemas.openxmlformats.org/officeDocument/2006/relationships/hyperlink" Target="https://gov.wales/topics/people-and-communities/people/children-and-young-people/parentimg-support-guidance/help/flyingstart/?lang=en" TargetMode="External"/><Relationship Id="rId4" Type="http://schemas.openxmlformats.org/officeDocument/2006/relationships/hyperlink" Target="https://gov.wales/sites/default/files/publications/2018-02/foundation-phase-framework-revised-20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9" name="Group 51">
            <a:extLst>
              <a:ext uri="{FF2B5EF4-FFF2-40B4-BE49-F238E27FC236}">
                <a16:creationId xmlns:a16="http://schemas.microsoft.com/office/drawing/2014/main" id="{FDB0F91E-E08B-4543-B4C0-6DF9094A0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3" name="Freeform 6">
              <a:extLst>
                <a:ext uri="{FF2B5EF4-FFF2-40B4-BE49-F238E27FC236}">
                  <a16:creationId xmlns:a16="http://schemas.microsoft.com/office/drawing/2014/main" id="{CAA7E6E8-7988-4714-A434-6B552010B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4" name="Freeform 7">
              <a:extLst>
                <a:ext uri="{FF2B5EF4-FFF2-40B4-BE49-F238E27FC236}">
                  <a16:creationId xmlns:a16="http://schemas.microsoft.com/office/drawing/2014/main" id="{A2736B6B-CF60-477E-8405-C77A6B60D5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5" name="Freeform 8">
              <a:extLst>
                <a:ext uri="{FF2B5EF4-FFF2-40B4-BE49-F238E27FC236}">
                  <a16:creationId xmlns:a16="http://schemas.microsoft.com/office/drawing/2014/main" id="{96C54F74-7D7A-4327-AC54-03A0C30C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6" name="Freeform 9">
              <a:extLst>
                <a:ext uri="{FF2B5EF4-FFF2-40B4-BE49-F238E27FC236}">
                  <a16:creationId xmlns:a16="http://schemas.microsoft.com/office/drawing/2014/main" id="{40790CC2-4075-407E-B51B-01EBAB18A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7" name="Freeform 10">
              <a:extLst>
                <a:ext uri="{FF2B5EF4-FFF2-40B4-BE49-F238E27FC236}">
                  <a16:creationId xmlns:a16="http://schemas.microsoft.com/office/drawing/2014/main" id="{808D79CE-C1DC-4640-82F8-32DDB31D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8" name="Freeform 11">
              <a:extLst>
                <a:ext uri="{FF2B5EF4-FFF2-40B4-BE49-F238E27FC236}">
                  <a16:creationId xmlns:a16="http://schemas.microsoft.com/office/drawing/2014/main" id="{7690EB4B-9665-453E-A536-FA9DA06D1C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0" name="Rectangle 59">
            <a:extLst>
              <a:ext uri="{FF2B5EF4-FFF2-40B4-BE49-F238E27FC236}">
                <a16:creationId xmlns:a16="http://schemas.microsoft.com/office/drawing/2014/main" id="{E5B4F647-1F29-4FE8-A8B0-8BC30BA7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drawing of a cartoon character&#10;&#10;Description generated with high confidence">
            <a:extLst>
              <a:ext uri="{FF2B5EF4-FFF2-40B4-BE49-F238E27FC236}">
                <a16:creationId xmlns:a16="http://schemas.microsoft.com/office/drawing/2014/main" id="{5FDD4AA6-2A7D-406C-95B4-0027DE42F499}"/>
              </a:ext>
            </a:extLst>
          </p:cNvPr>
          <p:cNvPicPr>
            <a:picLocks noChangeAspect="1"/>
          </p:cNvPicPr>
          <p:nvPr/>
        </p:nvPicPr>
        <p:blipFill rotWithShape="1">
          <a:blip r:embed="rId3"/>
          <a:srcRect t="23190" b="3040"/>
          <a:stretch/>
        </p:blipFill>
        <p:spPr>
          <a:xfrm>
            <a:off x="-120134" y="-5113"/>
            <a:ext cx="12249489" cy="6857990"/>
          </a:xfrm>
          <a:prstGeom prst="rect">
            <a:avLst/>
          </a:prstGeom>
        </p:spPr>
      </p:pic>
      <p:sp>
        <p:nvSpPr>
          <p:cNvPr id="51" name="Freeform 15">
            <a:extLst>
              <a:ext uri="{FF2B5EF4-FFF2-40B4-BE49-F238E27FC236}">
                <a16:creationId xmlns:a16="http://schemas.microsoft.com/office/drawing/2014/main" id="{8CB25011-AC31-40E8-AD18-B6BEF6630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9" name="Group 63">
            <a:extLst>
              <a:ext uri="{FF2B5EF4-FFF2-40B4-BE49-F238E27FC236}">
                <a16:creationId xmlns:a16="http://schemas.microsoft.com/office/drawing/2014/main" id="{4F0DEC84-2F43-43F9-9338-550212E2AE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65" name="Freeform 6">
              <a:extLst>
                <a:ext uri="{FF2B5EF4-FFF2-40B4-BE49-F238E27FC236}">
                  <a16:creationId xmlns:a16="http://schemas.microsoft.com/office/drawing/2014/main" id="{59A82642-82AA-4335-82DC-AF3E936B3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6" name="Freeform 7">
              <a:extLst>
                <a:ext uri="{FF2B5EF4-FFF2-40B4-BE49-F238E27FC236}">
                  <a16:creationId xmlns:a16="http://schemas.microsoft.com/office/drawing/2014/main" id="{BDA76F4B-391C-4936-A84F-7FE8C4169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7" name="Freeform 8">
              <a:extLst>
                <a:ext uri="{FF2B5EF4-FFF2-40B4-BE49-F238E27FC236}">
                  <a16:creationId xmlns:a16="http://schemas.microsoft.com/office/drawing/2014/main" id="{3575DE21-561B-48B0-8676-5DEA0B11E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8" name="Freeform 9">
              <a:extLst>
                <a:ext uri="{FF2B5EF4-FFF2-40B4-BE49-F238E27FC236}">
                  <a16:creationId xmlns:a16="http://schemas.microsoft.com/office/drawing/2014/main" id="{1DF468A8-0850-45A2-9BB3-E799429FE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9" name="Freeform 10">
              <a:extLst>
                <a:ext uri="{FF2B5EF4-FFF2-40B4-BE49-F238E27FC236}">
                  <a16:creationId xmlns:a16="http://schemas.microsoft.com/office/drawing/2014/main" id="{6696D92D-6927-44FE-87EE-B82A12AC3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0" name="Freeform 11">
              <a:extLst>
                <a:ext uri="{FF2B5EF4-FFF2-40B4-BE49-F238E27FC236}">
                  <a16:creationId xmlns:a16="http://schemas.microsoft.com/office/drawing/2014/main" id="{2C7A109D-FAAC-4825-B47F-66DAA52B2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239808" y="659653"/>
            <a:ext cx="7535333" cy="1413933"/>
          </a:xfrm>
        </p:spPr>
        <p:txBody>
          <a:bodyPr vert="horz" lIns="91440" tIns="45720" rIns="91440" bIns="45720" rtlCol="0" anchor="ctr">
            <a:normAutofit/>
          </a:bodyPr>
          <a:lstStyle/>
          <a:p>
            <a:pPr algn="ctr"/>
            <a:r>
              <a:rPr lang="en-US" sz="4000" b="1">
                <a:solidFill>
                  <a:schemeClr val="bg1"/>
                </a:solidFill>
                <a:latin typeface="Calibri"/>
                <a:cs typeface="Calibri"/>
              </a:rPr>
              <a:t>PHYSICAL DEVELOPMENT</a:t>
            </a:r>
          </a:p>
        </p:txBody>
      </p:sp>
      <p:sp>
        <p:nvSpPr>
          <p:cNvPr id="4" name="TextBox 3">
            <a:extLst>
              <a:ext uri="{FF2B5EF4-FFF2-40B4-BE49-F238E27FC236}">
                <a16:creationId xmlns:a16="http://schemas.microsoft.com/office/drawing/2014/main" id="{5C1AEB8A-1BEE-42B6-B045-5408A27C4873}"/>
              </a:ext>
            </a:extLst>
          </p:cNvPr>
          <p:cNvSpPr txBox="1"/>
          <p:nvPr/>
        </p:nvSpPr>
        <p:spPr>
          <a:xfrm>
            <a:off x="7862046" y="3446930"/>
            <a:ext cx="421117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sz="2400" b="1">
                <a:solidFill>
                  <a:srgbClr val="FFFFFF"/>
                </a:solidFill>
                <a:latin typeface="Calibri"/>
                <a:ea typeface="Arial"/>
                <a:cs typeface="Arial"/>
              </a:rPr>
              <a:t>Brain Development</a:t>
            </a:r>
            <a:r>
              <a:rPr lang="en-US" sz="2400" b="1" i="0" u="none" strike="noStrike">
                <a:solidFill>
                  <a:srgbClr val="FFFFFF"/>
                </a:solidFill>
                <a:latin typeface="Calibri"/>
                <a:ea typeface="Arial"/>
                <a:cs typeface="Arial"/>
              </a:rPr>
              <a:t>           ​</a:t>
            </a:r>
            <a:r>
              <a:rPr lang="en-US" sz="2400" b="0" i="0">
                <a:latin typeface="Calibri"/>
                <a:ea typeface="Arial"/>
                <a:cs typeface="Arial"/>
              </a:rPr>
              <a:t>​</a:t>
            </a:r>
            <a:endParaRPr lang="en-US"/>
          </a:p>
          <a:p>
            <a:pPr lvl="1"/>
            <a:r>
              <a:rPr lang="en-US" sz="2400" b="1">
                <a:solidFill>
                  <a:srgbClr val="FFFFFF"/>
                </a:solidFill>
                <a:latin typeface="Calibri"/>
                <a:ea typeface="Arial"/>
                <a:cs typeface="Arial"/>
              </a:rPr>
              <a:t>Gross Motor Skills</a:t>
            </a:r>
            <a:r>
              <a:rPr lang="en-US" sz="2400" b="1" i="0" u="none" strike="noStrike">
                <a:solidFill>
                  <a:srgbClr val="FFFFFF"/>
                </a:solidFill>
                <a:latin typeface="Calibri"/>
                <a:ea typeface="Arial"/>
                <a:cs typeface="Arial"/>
              </a:rPr>
              <a:t>            ​</a:t>
            </a:r>
            <a:r>
              <a:rPr lang="en-US" sz="2400" b="0" i="0">
                <a:latin typeface="Calibri"/>
                <a:ea typeface="Arial"/>
                <a:cs typeface="Arial"/>
              </a:rPr>
              <a:t>​</a:t>
            </a:r>
          </a:p>
          <a:p>
            <a:pPr lvl="1"/>
            <a:r>
              <a:rPr lang="en-US" sz="2400" b="1">
                <a:solidFill>
                  <a:srgbClr val="FFFFFF"/>
                </a:solidFill>
                <a:latin typeface="Calibri"/>
                <a:ea typeface="Arial"/>
                <a:cs typeface="Calibri"/>
              </a:rPr>
              <a:t>Fine Motor Skills</a:t>
            </a:r>
            <a:r>
              <a:rPr lang="en-US" sz="2400" b="1" i="0" u="none" strike="noStrike">
                <a:solidFill>
                  <a:srgbClr val="FFFFFF"/>
                </a:solidFill>
                <a:latin typeface="Calibri"/>
                <a:ea typeface="Arial"/>
                <a:cs typeface="Calibri"/>
              </a:rPr>
              <a:t> </a:t>
            </a:r>
            <a:endParaRPr lang="en-US">
              <a:cs typeface="Calibri"/>
            </a:endParaRPr>
          </a:p>
          <a:p>
            <a:pPr lvl="1"/>
            <a:r>
              <a:rPr lang="en-US" sz="2400" b="1">
                <a:solidFill>
                  <a:srgbClr val="FFFFFF"/>
                </a:solidFill>
                <a:latin typeface="Calibri"/>
                <a:ea typeface="Arial"/>
                <a:cs typeface="Arial"/>
              </a:rPr>
              <a:t>Barriers to Development</a:t>
            </a:r>
            <a:r>
              <a:rPr lang="en-US" sz="2800" b="1" i="0" u="none" strike="noStrike">
                <a:solidFill>
                  <a:srgbClr val="FFFFFF"/>
                </a:solidFill>
                <a:latin typeface="Calibri"/>
                <a:ea typeface="Arial"/>
                <a:cs typeface="Arial"/>
              </a:rPr>
              <a:t>  </a:t>
            </a:r>
            <a:r>
              <a:rPr lang="en-GB" sz="2800" b="0" i="0">
                <a:latin typeface="Calibri"/>
                <a:ea typeface="Arial"/>
                <a:cs typeface="Arial"/>
              </a:rPr>
              <a:t>​</a:t>
            </a:r>
            <a:endParaRPr lang="en-US" sz="2400" b="0" i="0">
              <a:latin typeface="Calibri"/>
              <a:ea typeface="Arial"/>
              <a:cs typeface="Arial"/>
            </a:endParaRPr>
          </a:p>
        </p:txBody>
      </p:sp>
      <p:sp>
        <p:nvSpPr>
          <p:cNvPr id="71" name="TextBox 70">
            <a:extLst>
              <a:ext uri="{FF2B5EF4-FFF2-40B4-BE49-F238E27FC236}">
                <a16:creationId xmlns:a16="http://schemas.microsoft.com/office/drawing/2014/main" id="{C26A3B95-847E-428D-9E3A-70DA2C024D6E}"/>
              </a:ext>
            </a:extLst>
          </p:cNvPr>
          <p:cNvSpPr txBox="1"/>
          <p:nvPr/>
        </p:nvSpPr>
        <p:spPr>
          <a:xfrm>
            <a:off x="4002140" y="3445104"/>
            <a:ext cx="370690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rtl="0">
              <a:buChar char="•"/>
            </a:pPr>
            <a:r>
              <a:rPr lang="en-US" sz="2400" b="1" i="0">
                <a:solidFill>
                  <a:schemeClr val="bg1"/>
                </a:solidFill>
                <a:latin typeface="Calibri"/>
                <a:ea typeface="Times New Roman"/>
                <a:cs typeface="Arial"/>
              </a:rPr>
              <a:t>Bobbi Hayden             ​</a:t>
            </a:r>
          </a:p>
          <a:p>
            <a:pPr lvl="1" rtl="0">
              <a:buChar char="•"/>
            </a:pPr>
            <a:r>
              <a:rPr lang="en-US" sz="2400" b="1" i="0">
                <a:solidFill>
                  <a:schemeClr val="bg1"/>
                </a:solidFill>
                <a:latin typeface="Calibri"/>
                <a:ea typeface="Times New Roman"/>
                <a:cs typeface="Arial"/>
              </a:rPr>
              <a:t>Lesley Martin            ​</a:t>
            </a:r>
          </a:p>
          <a:p>
            <a:pPr lvl="1" rtl="0">
              <a:buChar char="•"/>
            </a:pPr>
            <a:r>
              <a:rPr lang="en-US" sz="2400" b="1" i="0">
                <a:solidFill>
                  <a:schemeClr val="bg1"/>
                </a:solidFill>
                <a:latin typeface="Calibri"/>
                <a:ea typeface="Times New Roman"/>
                <a:cs typeface="Arial"/>
              </a:rPr>
              <a:t>Rhian Williams          ​</a:t>
            </a:r>
          </a:p>
          <a:p>
            <a:pPr lvl="1" rtl="0">
              <a:buChar char="•"/>
            </a:pPr>
            <a:r>
              <a:rPr lang="en-US" sz="2400" b="1" i="0">
                <a:solidFill>
                  <a:schemeClr val="bg1"/>
                </a:solidFill>
                <a:latin typeface="Calibri"/>
                <a:ea typeface="Times New Roman"/>
                <a:cs typeface="Arial"/>
              </a:rPr>
              <a:t>Amanda Howland  </a:t>
            </a:r>
            <a:endParaRPr lang="en-GB" sz="2400" b="1">
              <a:solidFill>
                <a:schemeClr val="bg1"/>
              </a:solidFill>
              <a:latin typeface="Calibri"/>
              <a:cs typeface="Calibri"/>
            </a:endParaRPr>
          </a:p>
        </p:txBody>
      </p:sp>
    </p:spTree>
    <p:extLst>
      <p:ext uri="{BB962C8B-B14F-4D97-AF65-F5344CB8AC3E}">
        <p14:creationId xmlns:p14="http://schemas.microsoft.com/office/powerpoint/2010/main" val="3944286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BEF68A04-5CC3-41C4-A20C-1A1C399A6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22">
            <a:extLst>
              <a:ext uri="{FF2B5EF4-FFF2-40B4-BE49-F238E27FC236}">
                <a16:creationId xmlns:a16="http://schemas.microsoft.com/office/drawing/2014/main" id="{4516BBE0-3652-46FF-A8C0-1BD9BF92B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974973" y="-15832"/>
            <a:ext cx="9217026" cy="6889518"/>
          </a:xfrm>
          <a:custGeom>
            <a:avLst/>
            <a:gdLst>
              <a:gd name="connsiteX0" fmla="*/ 1087153 w 9217026"/>
              <a:gd name="connsiteY0" fmla="*/ 0 h 6889518"/>
              <a:gd name="connsiteX1" fmla="*/ 1087153 w 9217026"/>
              <a:gd name="connsiteY1" fmla="*/ 1098 h 6889518"/>
              <a:gd name="connsiteX2" fmla="*/ 0 w 9217026"/>
              <a:gd name="connsiteY2" fmla="*/ 0 h 6889518"/>
              <a:gd name="connsiteX3" fmla="*/ 0 w 9217026"/>
              <a:gd name="connsiteY3" fmla="*/ 6889518 h 6889518"/>
              <a:gd name="connsiteX4" fmla="*/ 1087153 w 9217026"/>
              <a:gd name="connsiteY4" fmla="*/ 6888254 h 6889518"/>
              <a:gd name="connsiteX5" fmla="*/ 1087153 w 9217026"/>
              <a:gd name="connsiteY5" fmla="*/ 6889518 h 6889518"/>
              <a:gd name="connsiteX6" fmla="*/ 7295095 w 9217026"/>
              <a:gd name="connsiteY6" fmla="*/ 6882299 h 6889518"/>
              <a:gd name="connsiteX7" fmla="*/ 9217026 w 9217026"/>
              <a:gd name="connsiteY7" fmla="*/ 5349831 h 6889518"/>
              <a:gd name="connsiteX8" fmla="*/ 8378827 w 9217026"/>
              <a:gd name="connsiteY8" fmla="*/ 7365 h 688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17026" h="6889518">
                <a:moveTo>
                  <a:pt x="1087153" y="0"/>
                </a:moveTo>
                <a:lnTo>
                  <a:pt x="1087153" y="1098"/>
                </a:lnTo>
                <a:lnTo>
                  <a:pt x="0" y="0"/>
                </a:lnTo>
                <a:lnTo>
                  <a:pt x="0" y="6889518"/>
                </a:lnTo>
                <a:lnTo>
                  <a:pt x="1087153" y="6888254"/>
                </a:lnTo>
                <a:lnTo>
                  <a:pt x="1087153" y="6889518"/>
                </a:lnTo>
                <a:lnTo>
                  <a:pt x="7295095" y="6882299"/>
                </a:lnTo>
                <a:lnTo>
                  <a:pt x="9217026" y="5349831"/>
                </a:lnTo>
                <a:lnTo>
                  <a:pt x="8378827"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15" name="Group 114">
            <a:extLst>
              <a:ext uri="{FF2B5EF4-FFF2-40B4-BE49-F238E27FC236}">
                <a16:creationId xmlns:a16="http://schemas.microsoft.com/office/drawing/2014/main" id="{3BDC8B70-757F-4420-B193-7DD7FC6EFB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16" name="Freeform 6">
              <a:extLst>
                <a:ext uri="{FF2B5EF4-FFF2-40B4-BE49-F238E27FC236}">
                  <a16:creationId xmlns:a16="http://schemas.microsoft.com/office/drawing/2014/main" id="{0787CB50-4DC8-4832-86F3-5B65B53D5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7" name="Freeform 7">
              <a:extLst>
                <a:ext uri="{FF2B5EF4-FFF2-40B4-BE49-F238E27FC236}">
                  <a16:creationId xmlns:a16="http://schemas.microsoft.com/office/drawing/2014/main" id="{A1691A72-03BC-4E58-901B-6B9696583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8" name="Freeform 8">
              <a:extLst>
                <a:ext uri="{FF2B5EF4-FFF2-40B4-BE49-F238E27FC236}">
                  <a16:creationId xmlns:a16="http://schemas.microsoft.com/office/drawing/2014/main" id="{865BCE99-7936-41A2-AD73-473D07D36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9" name="Freeform 9">
              <a:extLst>
                <a:ext uri="{FF2B5EF4-FFF2-40B4-BE49-F238E27FC236}">
                  <a16:creationId xmlns:a16="http://schemas.microsoft.com/office/drawing/2014/main" id="{BE53778F-C143-400A-B479-7A197CA93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0" name="Freeform 10">
              <a:extLst>
                <a:ext uri="{FF2B5EF4-FFF2-40B4-BE49-F238E27FC236}">
                  <a16:creationId xmlns:a16="http://schemas.microsoft.com/office/drawing/2014/main" id="{354084D9-8813-4E3E-8965-3441CB5BD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1" name="Freeform 11">
              <a:extLst>
                <a:ext uri="{FF2B5EF4-FFF2-40B4-BE49-F238E27FC236}">
                  <a16:creationId xmlns:a16="http://schemas.microsoft.com/office/drawing/2014/main" id="{3CBA9E1E-D1D8-4452-8371-CA531DB13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08FFAC8-9363-4D89-A2BD-D0F0757E52C0}"/>
              </a:ext>
            </a:extLst>
          </p:cNvPr>
          <p:cNvSpPr>
            <a:spLocks noGrp="1"/>
          </p:cNvSpPr>
          <p:nvPr>
            <p:ph type="title"/>
          </p:nvPr>
        </p:nvSpPr>
        <p:spPr>
          <a:xfrm>
            <a:off x="4056063" y="685800"/>
            <a:ext cx="7446961" cy="1752599"/>
          </a:xfrm>
        </p:spPr>
        <p:txBody>
          <a:bodyPr>
            <a:normAutofit/>
          </a:bodyPr>
          <a:lstStyle/>
          <a:p>
            <a:r>
              <a:rPr lang="en-US">
                <a:solidFill>
                  <a:schemeClr val="bg1"/>
                </a:solidFill>
                <a:latin typeface="Calibri"/>
                <a:cs typeface="Calibri"/>
              </a:rPr>
              <a:t>Brain Development</a:t>
            </a:r>
          </a:p>
        </p:txBody>
      </p:sp>
      <p:pic>
        <p:nvPicPr>
          <p:cNvPr id="4265" name="Picture 4265">
            <a:extLst>
              <a:ext uri="{FF2B5EF4-FFF2-40B4-BE49-F238E27FC236}">
                <a16:creationId xmlns:a16="http://schemas.microsoft.com/office/drawing/2014/main" id="{67DFC3ED-3997-4F97-A015-0C9482AFE6E2}"/>
              </a:ext>
            </a:extLst>
          </p:cNvPr>
          <p:cNvPicPr>
            <a:picLocks noChangeAspect="1"/>
          </p:cNvPicPr>
          <p:nvPr/>
        </p:nvPicPr>
        <p:blipFill rotWithShape="1">
          <a:blip r:embed="rId3"/>
          <a:srcRect r="4" b="813"/>
          <a:stretch/>
        </p:blipFill>
        <p:spPr>
          <a:xfrm rot="240000">
            <a:off x="-558242" y="-128520"/>
            <a:ext cx="3684471" cy="440738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cxnSp>
        <p:nvCxnSpPr>
          <p:cNvPr id="123" name="Straight Connector 122">
            <a:extLst>
              <a:ext uri="{FF2B5EF4-FFF2-40B4-BE49-F238E27FC236}">
                <a16:creationId xmlns:a16="http://schemas.microsoft.com/office/drawing/2014/main" id="{27B87B86-1347-4BB1-9219-685951E6E7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E49F9003-D1E6-4345-A1D1-09ACDB85B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648" name="TextBox 1647">
            <a:extLst>
              <a:ext uri="{FF2B5EF4-FFF2-40B4-BE49-F238E27FC236}">
                <a16:creationId xmlns:a16="http://schemas.microsoft.com/office/drawing/2014/main" id="{E5ED807F-0732-47B3-B933-5AC85A01A02F}"/>
              </a:ext>
            </a:extLst>
          </p:cNvPr>
          <p:cNvSpPr txBox="1"/>
          <p:nvPr/>
        </p:nvSpPr>
        <p:spPr>
          <a:xfrm>
            <a:off x="7860323" y="639493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(Zero to three, unknown)</a:t>
            </a:r>
          </a:p>
        </p:txBody>
      </p:sp>
      <p:graphicFrame>
        <p:nvGraphicFramePr>
          <p:cNvPr id="4" name="Diagram 4">
            <a:extLst>
              <a:ext uri="{FF2B5EF4-FFF2-40B4-BE49-F238E27FC236}">
                <a16:creationId xmlns:a16="http://schemas.microsoft.com/office/drawing/2014/main" id="{C881CD7F-69B2-49C1-A180-CF28675FA27E}"/>
              </a:ext>
            </a:extLst>
          </p:cNvPr>
          <p:cNvGraphicFramePr>
            <a:graphicFrameLocks noGrp="1"/>
          </p:cNvGraphicFramePr>
          <p:nvPr>
            <p:ph idx="1"/>
            <p:extLst>
              <p:ext uri="{D42A27DB-BD31-4B8C-83A1-F6EECF244321}">
                <p14:modId xmlns:p14="http://schemas.microsoft.com/office/powerpoint/2010/main" val="1761786586"/>
              </p:ext>
            </p:extLst>
          </p:nvPr>
        </p:nvGraphicFramePr>
        <p:xfrm>
          <a:off x="4056062" y="2666999"/>
          <a:ext cx="7446961"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299" name="Picture 4299">
            <a:extLst>
              <a:ext uri="{FF2B5EF4-FFF2-40B4-BE49-F238E27FC236}">
                <a16:creationId xmlns:a16="http://schemas.microsoft.com/office/drawing/2014/main" id="{7D520063-5D88-402F-8382-D5BA93484BC2}"/>
              </a:ext>
            </a:extLst>
          </p:cNvPr>
          <p:cNvPicPr>
            <a:picLocks noChangeAspect="1"/>
          </p:cNvPicPr>
          <p:nvPr/>
        </p:nvPicPr>
        <p:blipFill>
          <a:blip r:embed="rId9"/>
          <a:stretch>
            <a:fillRect/>
          </a:stretch>
        </p:blipFill>
        <p:spPr>
          <a:xfrm rot="660000">
            <a:off x="-499696" y="3660753"/>
            <a:ext cx="2743200" cy="3478378"/>
          </a:xfrm>
          <a:prstGeom prst="rect">
            <a:avLst/>
          </a:prstGeom>
        </p:spPr>
      </p:pic>
    </p:spTree>
    <p:extLst>
      <p:ext uri="{BB962C8B-B14F-4D97-AF65-F5344CB8AC3E}">
        <p14:creationId xmlns:p14="http://schemas.microsoft.com/office/powerpoint/2010/main" val="707282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01E4DDCF-32B3-4646-ABEB-BB9C204BBDB7}"/>
              </a:ext>
            </a:extLst>
          </p:cNvPr>
          <p:cNvGraphicFramePr/>
          <p:nvPr>
            <p:extLst>
              <p:ext uri="{D42A27DB-BD31-4B8C-83A1-F6EECF244321}">
                <p14:modId xmlns:p14="http://schemas.microsoft.com/office/powerpoint/2010/main" val="1265447004"/>
              </p:ext>
            </p:extLst>
          </p:nvPr>
        </p:nvGraphicFramePr>
        <p:xfrm>
          <a:off x="2124808" y="193432"/>
          <a:ext cx="9920654" cy="5797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4451891-A964-4145-9F78-346174C6E1C0}"/>
              </a:ext>
            </a:extLst>
          </p:cNvPr>
          <p:cNvSpPr txBox="1"/>
          <p:nvPr/>
        </p:nvSpPr>
        <p:spPr>
          <a:xfrm>
            <a:off x="3933093" y="28706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Calibri"/>
                <a:cs typeface="Calibri"/>
              </a:rPr>
              <a:t>(CDC, 2019)</a:t>
            </a:r>
          </a:p>
        </p:txBody>
      </p:sp>
      <p:sp>
        <p:nvSpPr>
          <p:cNvPr id="1076" name="TextBox 1075">
            <a:extLst>
              <a:ext uri="{FF2B5EF4-FFF2-40B4-BE49-F238E27FC236}">
                <a16:creationId xmlns:a16="http://schemas.microsoft.com/office/drawing/2014/main" id="{3EC18963-35D0-4033-823F-B3BBD7A022F3}"/>
              </a:ext>
            </a:extLst>
          </p:cNvPr>
          <p:cNvSpPr txBox="1"/>
          <p:nvPr/>
        </p:nvSpPr>
        <p:spPr>
          <a:xfrm>
            <a:off x="5486400" y="509074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Calibri"/>
                <a:cs typeface="Calibri"/>
              </a:rPr>
              <a:t>(Petter, 2017)</a:t>
            </a:r>
          </a:p>
        </p:txBody>
      </p:sp>
      <p:sp>
        <p:nvSpPr>
          <p:cNvPr id="1783" name="TextBox 1782">
            <a:extLst>
              <a:ext uri="{FF2B5EF4-FFF2-40B4-BE49-F238E27FC236}">
                <a16:creationId xmlns:a16="http://schemas.microsoft.com/office/drawing/2014/main" id="{60E7EB13-DB4F-4363-896D-E029A2C65822}"/>
              </a:ext>
            </a:extLst>
          </p:cNvPr>
          <p:cNvSpPr txBox="1"/>
          <p:nvPr/>
        </p:nvSpPr>
        <p:spPr>
          <a:xfrm>
            <a:off x="8563708" y="5090745"/>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ea typeface="+mn-lt"/>
                <a:cs typeface="+mn-lt"/>
              </a:rPr>
              <a:t>(Johnston and </a:t>
            </a:r>
            <a:r>
              <a:rPr lang="en-US" i="1" err="1">
                <a:ea typeface="+mn-lt"/>
                <a:cs typeface="+mn-lt"/>
              </a:rPr>
              <a:t>Nahmah</a:t>
            </a:r>
            <a:r>
              <a:rPr lang="en-US" i="1">
                <a:ea typeface="+mn-lt"/>
                <a:cs typeface="+mn-lt"/>
              </a:rPr>
              <a:t>-Williams, 2009)</a:t>
            </a:r>
            <a:endParaRPr lang="en-US"/>
          </a:p>
          <a:p>
            <a:pPr algn="l"/>
            <a:endParaRPr lang="en-US"/>
          </a:p>
        </p:txBody>
      </p:sp>
    </p:spTree>
    <p:extLst>
      <p:ext uri="{BB962C8B-B14F-4D97-AF65-F5344CB8AC3E}">
        <p14:creationId xmlns:p14="http://schemas.microsoft.com/office/powerpoint/2010/main" val="2718977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C65EA994-B3A0-446D-ABCE-F0726A0B1F8F}"/>
              </a:ext>
            </a:extLst>
          </p:cNvPr>
          <p:cNvPicPr>
            <a:picLocks noChangeAspect="1"/>
          </p:cNvPicPr>
          <p:nvPr/>
        </p:nvPicPr>
        <p:blipFill rotWithShape="1">
          <a:blip r:embed="rId2"/>
          <a:srcRect l="11765" t="-985" r="14973" b="1478"/>
          <a:stretch/>
        </p:blipFill>
        <p:spPr>
          <a:xfrm rot="60000">
            <a:off x="2885342" y="5045319"/>
            <a:ext cx="2009727" cy="1478582"/>
          </a:xfrm>
          <a:prstGeom prst="rect">
            <a:avLst/>
          </a:prstGeom>
        </p:spPr>
      </p:pic>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484311" y="-168007"/>
            <a:ext cx="10018713" cy="862069"/>
          </a:xfrm>
        </p:spPr>
        <p:txBody>
          <a:bodyPr/>
          <a:lstStyle/>
          <a:p>
            <a:r>
              <a:rPr lang="en-US">
                <a:latin typeface="Calibri"/>
                <a:cs typeface="Calibri"/>
              </a:rPr>
              <a:t>Healthy brain development</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808639" y="1871632"/>
            <a:ext cx="4895055" cy="3124201"/>
          </a:xfrm>
        </p:spPr>
        <p:txBody>
          <a:bodyPr>
            <a:normAutofit fontScale="85000" lnSpcReduction="20000"/>
          </a:bodyPr>
          <a:lstStyle/>
          <a:p>
            <a:r>
              <a:rPr lang="en-US"/>
              <a:t>The health of a brain can be influenced from </a:t>
            </a:r>
            <a:r>
              <a:rPr lang="en-US" err="1"/>
              <a:t>dietry</a:t>
            </a:r>
            <a:r>
              <a:rPr lang="en-US"/>
              <a:t> changes before pregnancy and be protected from diseases with vaccinations received by the mother</a:t>
            </a:r>
          </a:p>
          <a:p>
            <a:r>
              <a:rPr lang="en-US"/>
              <a:t>Before complex speech can be achieved babies and toddlers experience a period where having nurturing relationships to develop emotional intelligence and empathic responses (right hemisphere)</a:t>
            </a:r>
          </a:p>
          <a:p>
            <a:r>
              <a:rPr lang="en-US"/>
              <a:t>At approximately 36 months the left hemisphere of the brain expands to create </a:t>
            </a:r>
            <a:r>
              <a:rPr lang="en-US" err="1"/>
              <a:t>synpase</a:t>
            </a:r>
            <a:r>
              <a:rPr lang="en-US"/>
              <a:t> connections to store memories and remember intricate language patterns to communicate. </a:t>
            </a:r>
          </a:p>
          <a:p>
            <a:r>
              <a:rPr lang="en-US"/>
              <a:t>Using play as a method of learning is vital for the child to learn how to explore and communicate with the world around them </a:t>
            </a:r>
          </a:p>
          <a:p>
            <a:endParaRPr lang="en-US"/>
          </a:p>
          <a:p>
            <a:endParaRPr lang="en-US"/>
          </a:p>
        </p:txBody>
      </p:sp>
      <p:sp>
        <p:nvSpPr>
          <p:cNvPr id="4" name="Content Placeholder 3">
            <a:extLst>
              <a:ext uri="{FF2B5EF4-FFF2-40B4-BE49-F238E27FC236}">
                <a16:creationId xmlns:a16="http://schemas.microsoft.com/office/drawing/2014/main" id="{9FF563B6-B9A5-4882-8C4A-6C443D680880}"/>
              </a:ext>
            </a:extLst>
          </p:cNvPr>
          <p:cNvSpPr>
            <a:spLocks noGrp="1"/>
          </p:cNvSpPr>
          <p:nvPr>
            <p:ph sz="half" idx="2"/>
          </p:nvPr>
        </p:nvSpPr>
        <p:spPr>
          <a:xfrm>
            <a:off x="6607967" y="322385"/>
            <a:ext cx="4895056" cy="4706815"/>
          </a:xfrm>
        </p:spPr>
        <p:txBody>
          <a:bodyPr>
            <a:normAutofit fontScale="85000" lnSpcReduction="20000"/>
          </a:bodyPr>
          <a:lstStyle/>
          <a:p>
            <a:r>
              <a:rPr lang="en-US"/>
              <a:t>Stimulation of the brain throughout its development through learning various skills to nourish synaptic growth creates a strong foundation to build resilience and strength for adult life </a:t>
            </a:r>
          </a:p>
          <a:p>
            <a:r>
              <a:rPr lang="en-US"/>
              <a:t>The growth of the brain is linked with a babies physical movements </a:t>
            </a:r>
          </a:p>
          <a:p>
            <a:r>
              <a:rPr lang="en-US">
                <a:ea typeface="+mn-lt"/>
                <a:cs typeface="+mn-lt"/>
              </a:rPr>
              <a:t>When a child's brain is developing it is at greater risk of injury, therefore caution is essential when they are learning new skills.</a:t>
            </a:r>
          </a:p>
          <a:p>
            <a:endParaRPr lang="en-US"/>
          </a:p>
          <a:p>
            <a:endParaRPr lang="en-US"/>
          </a:p>
        </p:txBody>
      </p:sp>
      <p:sp>
        <p:nvSpPr>
          <p:cNvPr id="5" name="TextBox 4">
            <a:extLst>
              <a:ext uri="{FF2B5EF4-FFF2-40B4-BE49-F238E27FC236}">
                <a16:creationId xmlns:a16="http://schemas.microsoft.com/office/drawing/2014/main" id="{2811228E-AAF7-4925-B78F-E1105E8E36C4}"/>
              </a:ext>
            </a:extLst>
          </p:cNvPr>
          <p:cNvSpPr txBox="1"/>
          <p:nvPr/>
        </p:nvSpPr>
        <p:spPr>
          <a:xfrm>
            <a:off x="6797919" y="3522783"/>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t>(Johnston and </a:t>
            </a:r>
            <a:r>
              <a:rPr lang="en-US" sz="1200" i="1" err="1"/>
              <a:t>Nahmah</a:t>
            </a:r>
            <a:r>
              <a:rPr lang="en-US" sz="1200" i="1"/>
              <a:t>-Williams, 2009)</a:t>
            </a:r>
          </a:p>
        </p:txBody>
      </p:sp>
      <p:sp>
        <p:nvSpPr>
          <p:cNvPr id="6" name="TextBox 5">
            <a:extLst>
              <a:ext uri="{FF2B5EF4-FFF2-40B4-BE49-F238E27FC236}">
                <a16:creationId xmlns:a16="http://schemas.microsoft.com/office/drawing/2014/main" id="{68DF5B19-58E0-4B07-8C51-45C9ACC80C29}"/>
              </a:ext>
            </a:extLst>
          </p:cNvPr>
          <p:cNvSpPr txBox="1"/>
          <p:nvPr/>
        </p:nvSpPr>
        <p:spPr>
          <a:xfrm>
            <a:off x="2101362" y="4724399"/>
            <a:ext cx="243546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(Zero to three, unknown)</a:t>
            </a:r>
          </a:p>
        </p:txBody>
      </p:sp>
    </p:spTree>
    <p:extLst>
      <p:ext uri="{BB962C8B-B14F-4D97-AF65-F5344CB8AC3E}">
        <p14:creationId xmlns:p14="http://schemas.microsoft.com/office/powerpoint/2010/main" val="814981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screenshot of a cell phone&#10;&#10;Description generated with high confidence">
            <a:extLst>
              <a:ext uri="{FF2B5EF4-FFF2-40B4-BE49-F238E27FC236}">
                <a16:creationId xmlns:a16="http://schemas.microsoft.com/office/drawing/2014/main" id="{473725E8-325F-4301-B0BC-7BCB21ADA052}"/>
              </a:ext>
            </a:extLst>
          </p:cNvPr>
          <p:cNvPicPr>
            <a:picLocks noChangeAspect="1"/>
          </p:cNvPicPr>
          <p:nvPr/>
        </p:nvPicPr>
        <p:blipFill>
          <a:blip r:embed="rId2"/>
          <a:stretch>
            <a:fillRect/>
          </a:stretch>
        </p:blipFill>
        <p:spPr>
          <a:xfrm>
            <a:off x="-1551" y="1110"/>
            <a:ext cx="12194584" cy="6857073"/>
          </a:xfrm>
          <a:prstGeom prst="rect">
            <a:avLst/>
          </a:prstGeom>
        </p:spPr>
      </p:pic>
    </p:spTree>
    <p:extLst>
      <p:ext uri="{BB962C8B-B14F-4D97-AF65-F5344CB8AC3E}">
        <p14:creationId xmlns:p14="http://schemas.microsoft.com/office/powerpoint/2010/main" val="1516098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CE3E7-4235-47E5-BC9B-B55AFCC6CC38}"/>
              </a:ext>
            </a:extLst>
          </p:cNvPr>
          <p:cNvSpPr>
            <a:spLocks noGrp="1"/>
          </p:cNvSpPr>
          <p:nvPr>
            <p:ph type="title"/>
          </p:nvPr>
        </p:nvSpPr>
        <p:spPr>
          <a:xfrm>
            <a:off x="1484311" y="-559777"/>
            <a:ext cx="10018713" cy="1752599"/>
          </a:xfrm>
        </p:spPr>
        <p:txBody>
          <a:bodyPr/>
          <a:lstStyle/>
          <a:p>
            <a:r>
              <a:rPr lang="en-US"/>
              <a:t>Developmental cognitive neuroscience</a:t>
            </a:r>
          </a:p>
        </p:txBody>
      </p:sp>
      <p:sp>
        <p:nvSpPr>
          <p:cNvPr id="3" name="Content Placeholder 2">
            <a:extLst>
              <a:ext uri="{FF2B5EF4-FFF2-40B4-BE49-F238E27FC236}">
                <a16:creationId xmlns:a16="http://schemas.microsoft.com/office/drawing/2014/main" id="{4C61F6AE-A172-4B73-8CAE-FB182585283C}"/>
              </a:ext>
            </a:extLst>
          </p:cNvPr>
          <p:cNvSpPr>
            <a:spLocks noGrp="1"/>
          </p:cNvSpPr>
          <p:nvPr>
            <p:ph sz="half" idx="1"/>
          </p:nvPr>
        </p:nvSpPr>
        <p:spPr>
          <a:xfrm>
            <a:off x="1352428" y="2285999"/>
            <a:ext cx="4895055" cy="3124201"/>
          </a:xfrm>
        </p:spPr>
        <p:txBody>
          <a:bodyPr>
            <a:normAutofit fontScale="92500"/>
          </a:bodyPr>
          <a:lstStyle/>
          <a:p>
            <a:r>
              <a:rPr lang="en-US"/>
              <a:t>Studies in the development of cognition has provided evidence that displays how the growth of the brain is linked with cognitive milestones</a:t>
            </a:r>
          </a:p>
          <a:p>
            <a:r>
              <a:rPr lang="en-US"/>
              <a:t>Piaget </a:t>
            </a:r>
            <a:r>
              <a:rPr lang="en-US" err="1"/>
              <a:t>recognised</a:t>
            </a:r>
            <a:r>
              <a:rPr lang="en-US"/>
              <a:t> that if a child cannot complete a task it is not because they do not know the answer, it is because of their lack of impulse control. </a:t>
            </a:r>
          </a:p>
          <a:p>
            <a:r>
              <a:rPr lang="en-US"/>
              <a:t>The brain structure and synapse growth enables new skills to be learnt, yet environmental factors also influence the brains development.</a:t>
            </a:r>
          </a:p>
          <a:p>
            <a:endParaRPr lang="en-US"/>
          </a:p>
          <a:p>
            <a:pPr marL="0" indent="0">
              <a:buNone/>
            </a:pPr>
            <a:endParaRPr lang="en-US"/>
          </a:p>
        </p:txBody>
      </p:sp>
      <p:sp>
        <p:nvSpPr>
          <p:cNvPr id="5" name="TextBox 4">
            <a:extLst>
              <a:ext uri="{FF2B5EF4-FFF2-40B4-BE49-F238E27FC236}">
                <a16:creationId xmlns:a16="http://schemas.microsoft.com/office/drawing/2014/main" id="{D2A80FE7-A738-4D69-B07C-9E971E09BE3F}"/>
              </a:ext>
            </a:extLst>
          </p:cNvPr>
          <p:cNvSpPr txBox="1"/>
          <p:nvPr/>
        </p:nvSpPr>
        <p:spPr>
          <a:xfrm>
            <a:off x="4651130" y="5039457"/>
            <a:ext cx="2743199"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t>(Miller, 2011)</a:t>
            </a:r>
          </a:p>
        </p:txBody>
      </p:sp>
      <p:pic>
        <p:nvPicPr>
          <p:cNvPr id="6" name="Picture 6" descr="A screenshot of a cell phone screen with text&#10;&#10;Description generated with very high confidence">
            <a:extLst>
              <a:ext uri="{FF2B5EF4-FFF2-40B4-BE49-F238E27FC236}">
                <a16:creationId xmlns:a16="http://schemas.microsoft.com/office/drawing/2014/main" id="{29170EC2-C6E7-443A-8A1A-840532E4DACD}"/>
              </a:ext>
            </a:extLst>
          </p:cNvPr>
          <p:cNvPicPr>
            <a:picLocks noChangeAspect="1"/>
          </p:cNvPicPr>
          <p:nvPr/>
        </p:nvPicPr>
        <p:blipFill>
          <a:blip r:embed="rId2"/>
          <a:stretch>
            <a:fillRect/>
          </a:stretch>
        </p:blipFill>
        <p:spPr>
          <a:xfrm>
            <a:off x="6372957" y="1190738"/>
            <a:ext cx="5424853" cy="3890368"/>
          </a:xfrm>
          <a:prstGeom prst="rect">
            <a:avLst/>
          </a:prstGeom>
        </p:spPr>
      </p:pic>
      <p:sp>
        <p:nvSpPr>
          <p:cNvPr id="8" name="TextBox 7">
            <a:extLst>
              <a:ext uri="{FF2B5EF4-FFF2-40B4-BE49-F238E27FC236}">
                <a16:creationId xmlns:a16="http://schemas.microsoft.com/office/drawing/2014/main" id="{8C5E428A-7612-4EEC-B3B5-7ECF8AD11D00}"/>
              </a:ext>
            </a:extLst>
          </p:cNvPr>
          <p:cNvSpPr txBox="1"/>
          <p:nvPr/>
        </p:nvSpPr>
        <p:spPr>
          <a:xfrm>
            <a:off x="9688390" y="507242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8BEA134E-FA2A-4860-88A7-1E45DA144EE4}"/>
              </a:ext>
            </a:extLst>
          </p:cNvPr>
          <p:cNvSpPr txBox="1"/>
          <p:nvPr/>
        </p:nvSpPr>
        <p:spPr>
          <a:xfrm>
            <a:off x="9692054" y="5076091"/>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Piaget's cognitive development stages</a:t>
            </a:r>
          </a:p>
        </p:txBody>
      </p:sp>
    </p:spTree>
    <p:extLst>
      <p:ext uri="{BB962C8B-B14F-4D97-AF65-F5344CB8AC3E}">
        <p14:creationId xmlns:p14="http://schemas.microsoft.com/office/powerpoint/2010/main" val="839304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484311" y="-268995"/>
            <a:ext cx="10018713" cy="1752599"/>
          </a:xfrm>
        </p:spPr>
        <p:txBody>
          <a:bodyPr/>
          <a:lstStyle/>
          <a:p>
            <a:r>
              <a:rPr lang="en-US"/>
              <a:t>Effects of adverse childhood experiences (ACE's) on brain development</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425697" y="2537764"/>
            <a:ext cx="4895055" cy="3124201"/>
          </a:xfrm>
        </p:spPr>
        <p:txBody>
          <a:bodyPr>
            <a:normAutofit fontScale="92500" lnSpcReduction="10000"/>
          </a:bodyPr>
          <a:lstStyle/>
          <a:p>
            <a:r>
              <a:rPr lang="en-US"/>
              <a:t>If a child is exposed to traumatic events it can impact the development of the brain, especially if it occurs during the growth spurts and important cognitive development phases. </a:t>
            </a:r>
            <a:r>
              <a:rPr lang="en-US" i="1"/>
              <a:t>(Keenan and Evans, 2009)</a:t>
            </a:r>
          </a:p>
          <a:p>
            <a:r>
              <a:rPr lang="en-US"/>
              <a:t>If the brain is on alert for threats after experiencing adversity then the child will be prone to health problems due to high levels of stress hormones present. </a:t>
            </a:r>
            <a:endParaRPr lang="en-US" i="1"/>
          </a:p>
          <a:p>
            <a:r>
              <a:rPr lang="en-US"/>
              <a:t>ACE's make the individual more prone to partaking in risky behaviours</a:t>
            </a:r>
          </a:p>
          <a:p>
            <a:endParaRPr lang="en-US"/>
          </a:p>
          <a:p>
            <a:endParaRPr lang="en-US"/>
          </a:p>
          <a:p>
            <a:endParaRPr lang="en-US"/>
          </a:p>
        </p:txBody>
      </p:sp>
      <p:sp>
        <p:nvSpPr>
          <p:cNvPr id="4" name="Content Placeholder 3">
            <a:extLst>
              <a:ext uri="{FF2B5EF4-FFF2-40B4-BE49-F238E27FC236}">
                <a16:creationId xmlns:a16="http://schemas.microsoft.com/office/drawing/2014/main" id="{9FF563B6-B9A5-4882-8C4A-6C443D680880}"/>
              </a:ext>
            </a:extLst>
          </p:cNvPr>
          <p:cNvSpPr>
            <a:spLocks noGrp="1"/>
          </p:cNvSpPr>
          <p:nvPr>
            <p:ph sz="half" idx="2"/>
          </p:nvPr>
        </p:nvSpPr>
        <p:spPr>
          <a:xfrm>
            <a:off x="6725198" y="1480038"/>
            <a:ext cx="4895056" cy="1863970"/>
          </a:xfrm>
        </p:spPr>
        <p:txBody>
          <a:bodyPr>
            <a:normAutofit fontScale="92500" lnSpcReduction="10000"/>
          </a:bodyPr>
          <a:lstStyle/>
          <a:p>
            <a:r>
              <a:rPr lang="en-US">
                <a:ea typeface="+mn-lt"/>
                <a:cs typeface="+mn-lt"/>
              </a:rPr>
              <a:t>Depending on the strength of the relationships built in the formative years and environmental exposure, trauma can have varying effects on individuals</a:t>
            </a:r>
            <a:endParaRPr lang="en-US"/>
          </a:p>
        </p:txBody>
      </p:sp>
      <p:sp>
        <p:nvSpPr>
          <p:cNvPr id="5" name="TextBox 4">
            <a:extLst>
              <a:ext uri="{FF2B5EF4-FFF2-40B4-BE49-F238E27FC236}">
                <a16:creationId xmlns:a16="http://schemas.microsoft.com/office/drawing/2014/main" id="{5A719760-162A-44E9-B624-F82655A8DD2B}"/>
              </a:ext>
            </a:extLst>
          </p:cNvPr>
          <p:cNvSpPr txBox="1"/>
          <p:nvPr/>
        </p:nvSpPr>
        <p:spPr>
          <a:xfrm>
            <a:off x="4489939" y="5200649"/>
            <a:ext cx="274319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ea typeface="+mn-lt"/>
                <a:cs typeface="+mn-lt"/>
              </a:rPr>
              <a:t>(Hess, 2018)</a:t>
            </a:r>
            <a:endParaRPr lang="en-US" sz="1200"/>
          </a:p>
          <a:p>
            <a:pPr algn="l"/>
            <a:endParaRPr lang="en-US"/>
          </a:p>
        </p:txBody>
      </p:sp>
    </p:spTree>
    <p:extLst>
      <p:ext uri="{BB962C8B-B14F-4D97-AF65-F5344CB8AC3E}">
        <p14:creationId xmlns:p14="http://schemas.microsoft.com/office/powerpoint/2010/main" val="1347343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530215" y="-590320"/>
            <a:ext cx="10018713" cy="1752599"/>
          </a:xfrm>
        </p:spPr>
        <p:txBody>
          <a:bodyPr/>
          <a:lstStyle/>
          <a:p>
            <a:r>
              <a:rPr lang="en-US"/>
              <a:t>Conclusion</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528274" y="3033345"/>
            <a:ext cx="4895055" cy="3124201"/>
          </a:xfrm>
        </p:spPr>
        <p:txBody>
          <a:bodyPr>
            <a:normAutofit fontScale="92500" lnSpcReduction="10000"/>
          </a:bodyPr>
          <a:lstStyle/>
          <a:p>
            <a:r>
              <a:rPr lang="en-US"/>
              <a:t>The brains growth and maturation is essential for the childs physical development</a:t>
            </a:r>
          </a:p>
          <a:p>
            <a:r>
              <a:rPr lang="en-US"/>
              <a:t>Piaget stated that activities suited to the </a:t>
            </a:r>
            <a:r>
              <a:rPr lang="en-US" err="1"/>
              <a:t>childs</a:t>
            </a:r>
            <a:r>
              <a:rPr lang="en-US"/>
              <a:t> cognitive development stage will support the </a:t>
            </a:r>
            <a:r>
              <a:rPr lang="en-US" err="1"/>
              <a:t>childs</a:t>
            </a:r>
            <a:r>
              <a:rPr lang="en-US"/>
              <a:t> learning</a:t>
            </a:r>
          </a:p>
          <a:p>
            <a:r>
              <a:rPr lang="en-US"/>
              <a:t>The brains growth and development can be influenced by the health of the mother before conception, therefore nutrition and life style is important</a:t>
            </a:r>
          </a:p>
          <a:p>
            <a:r>
              <a:rPr lang="en-US"/>
              <a:t>Encouraging resiliency will help the child overcome ACEs</a:t>
            </a:r>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802118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75FDD-AD12-49C1-B569-047E4CA72ED8}"/>
              </a:ext>
            </a:extLst>
          </p:cNvPr>
          <p:cNvSpPr>
            <a:spLocks noGrp="1"/>
          </p:cNvSpPr>
          <p:nvPr>
            <p:ph type="title"/>
          </p:nvPr>
        </p:nvSpPr>
        <p:spPr>
          <a:xfrm>
            <a:off x="4738449" y="149395"/>
            <a:ext cx="7144184" cy="965200"/>
          </a:xfrm>
        </p:spPr>
        <p:txBody>
          <a:bodyPr vert="horz" lIns="91440" tIns="45720" rIns="91440" bIns="45720" rtlCol="0" anchor="ctr">
            <a:noAutofit/>
          </a:bodyPr>
          <a:lstStyle/>
          <a:p>
            <a:pPr>
              <a:lnSpc>
                <a:spcPct val="90000"/>
              </a:lnSpc>
            </a:pPr>
            <a:r>
              <a:rPr lang="en-US" sz="3200" b="1">
                <a:latin typeface="Calibri"/>
                <a:cs typeface="Calibri"/>
              </a:rPr>
              <a:t>WHAT ARE GROSS MOTOR SKILLS?</a:t>
            </a:r>
            <a:br>
              <a:rPr lang="en-US" sz="3200" b="1">
                <a:latin typeface="Calibri"/>
              </a:rPr>
            </a:br>
            <a:r>
              <a:rPr lang="en-US" sz="2000" b="1">
                <a:latin typeface="Calibri"/>
                <a:cs typeface="Calibri"/>
              </a:rPr>
              <a:t>(FUNDAMENTAL MOVEMENT SKILLS)</a:t>
            </a:r>
            <a:endParaRPr lang="en-US" sz="2000">
              <a:latin typeface="Calibri"/>
              <a:cs typeface="Calibri"/>
            </a:endParaRPr>
          </a:p>
        </p:txBody>
      </p:sp>
      <p:pic>
        <p:nvPicPr>
          <p:cNvPr id="4" name="Picture 4">
            <a:extLst>
              <a:ext uri="{FF2B5EF4-FFF2-40B4-BE49-F238E27FC236}">
                <a16:creationId xmlns:a16="http://schemas.microsoft.com/office/drawing/2014/main" id="{AECCF118-4FB5-4688-919F-A331657AEAB9}"/>
              </a:ext>
            </a:extLst>
          </p:cNvPr>
          <p:cNvPicPr>
            <a:picLocks noChangeAspect="1"/>
          </p:cNvPicPr>
          <p:nvPr/>
        </p:nvPicPr>
        <p:blipFill>
          <a:blip r:embed="rId3"/>
          <a:stretch>
            <a:fillRect/>
          </a:stretch>
        </p:blipFill>
        <p:spPr>
          <a:xfrm>
            <a:off x="2299607" y="380029"/>
            <a:ext cx="1951541" cy="478410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TextBox 2">
            <a:extLst>
              <a:ext uri="{FF2B5EF4-FFF2-40B4-BE49-F238E27FC236}">
                <a16:creationId xmlns:a16="http://schemas.microsoft.com/office/drawing/2014/main" id="{29AFCF94-D8D9-423C-961B-F96FF6C6284C}"/>
              </a:ext>
            </a:extLst>
          </p:cNvPr>
          <p:cNvSpPr txBox="1"/>
          <p:nvPr/>
        </p:nvSpPr>
        <p:spPr>
          <a:xfrm>
            <a:off x="5023670" y="1201099"/>
            <a:ext cx="6660090" cy="5036353"/>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spcBef>
                <a:spcPct val="20000"/>
              </a:spcBef>
              <a:spcAft>
                <a:spcPts val="600"/>
              </a:spcAft>
              <a:buClr>
                <a:schemeClr val="accent1">
                  <a:lumMod val="75000"/>
                </a:schemeClr>
              </a:buClr>
              <a:buSzPct val="145000"/>
              <a:buFont typeface="Arial"/>
              <a:buChar char="•"/>
            </a:pPr>
            <a:r>
              <a:rPr lang="en-GB" sz="2400" b="1">
                <a:latin typeface="Calibri"/>
                <a:ea typeface="+mn-lt"/>
                <a:cs typeface="+mn-lt"/>
              </a:rPr>
              <a:t>Gross motor skills are things which require full body movement and involve the use of the large muscles within the body, for example arms, legs and the torso.</a:t>
            </a:r>
            <a:endParaRPr lang="en-US" sz="2400">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Development starts at the head and works its way downward to the toes.</a:t>
            </a:r>
            <a:r>
              <a:rPr lang="en-US" sz="2400">
                <a:latin typeface="Calibri"/>
                <a:cs typeface="Calibri"/>
              </a:rPr>
              <a:t> </a:t>
            </a:r>
            <a:r>
              <a:rPr lang="en-US" sz="2400" b="1">
                <a:latin typeface="Calibri"/>
                <a:ea typeface="+mn-lt"/>
                <a:cs typeface="+mn-lt"/>
              </a:rPr>
              <a:t>The term given to this is </a:t>
            </a:r>
            <a:r>
              <a:rPr lang="en-US" sz="2400" b="1">
                <a:solidFill>
                  <a:srgbClr val="FF0000"/>
                </a:solidFill>
                <a:latin typeface="Calibri"/>
                <a:ea typeface="+mn-lt"/>
                <a:cs typeface="+mn-lt"/>
              </a:rPr>
              <a:t>CEPHALOCAUDAL DEVELOPMENT</a:t>
            </a:r>
            <a:r>
              <a:rPr lang="en-US" sz="2400" b="1">
                <a:latin typeface="Calibri"/>
                <a:ea typeface="+mn-lt"/>
                <a:cs typeface="+mn-lt"/>
              </a:rPr>
              <a:t> - also known as </a:t>
            </a:r>
            <a:r>
              <a:rPr lang="en-US" sz="2400" b="1">
                <a:solidFill>
                  <a:srgbClr val="000000"/>
                </a:solidFill>
                <a:latin typeface="Calibri"/>
                <a:ea typeface="+mn-lt"/>
                <a:cs typeface="+mn-lt"/>
              </a:rPr>
              <a:t>FUNDAMENTAL DEVELOPMENT.</a:t>
            </a:r>
            <a:endParaRPr lang="en-US" sz="2400" b="1">
              <a:solidFill>
                <a:srgbClr val="FF0000"/>
              </a:solidFill>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solidFill>
                  <a:srgbClr val="000000"/>
                </a:solidFill>
                <a:latin typeface="Calibri"/>
                <a:ea typeface="+mn-lt"/>
                <a:cs typeface="+mn-lt"/>
              </a:rPr>
              <a:t>It commences</a:t>
            </a:r>
            <a:r>
              <a:rPr lang="en-US" sz="2400" b="1">
                <a:latin typeface="Calibri"/>
                <a:ea typeface="+mn-lt"/>
                <a:cs typeface="+mn-lt"/>
              </a:rPr>
              <a:t> at the time of conception and progresses through to adulthood.</a:t>
            </a:r>
            <a:r>
              <a:rPr lang="en-US" sz="2400">
                <a:latin typeface="Calibri"/>
                <a:ea typeface="+mn-lt"/>
                <a:cs typeface="+mn-lt"/>
              </a:rPr>
              <a:t> </a:t>
            </a:r>
            <a:endParaRPr lang="en-US"/>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Children and adults rely on these skills in everyday life – school, home, work and society.</a:t>
            </a:r>
          </a:p>
        </p:txBody>
      </p:sp>
      <p:sp>
        <p:nvSpPr>
          <p:cNvPr id="5" name="TextBox 4">
            <a:extLst>
              <a:ext uri="{FF2B5EF4-FFF2-40B4-BE49-F238E27FC236}">
                <a16:creationId xmlns:a16="http://schemas.microsoft.com/office/drawing/2014/main" id="{C28B858C-BFED-4954-9047-9C3BAC87A3A8}"/>
              </a:ext>
            </a:extLst>
          </p:cNvPr>
          <p:cNvSpPr txBox="1"/>
          <p:nvPr/>
        </p:nvSpPr>
        <p:spPr>
          <a:xfrm>
            <a:off x="3928785" y="6528547"/>
            <a:ext cx="8267697" cy="1706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mn-lt"/>
                <a:cs typeface="+mn-lt"/>
              </a:rPr>
              <a:t>Kids Sense Child Development (2018) </a:t>
            </a:r>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Google Images (2019)</a:t>
            </a:r>
            <a:endParaRPr lang="en-GB" sz="1200">
              <a:latin typeface="Calibri"/>
              <a:cs typeface="Calibri"/>
            </a:endParaRPr>
          </a:p>
          <a:p>
            <a:endParaRPr lang="en-US">
              <a:latin typeface="Calibri"/>
              <a:cs typeface="Calibri"/>
            </a:endParaRPr>
          </a:p>
          <a:p>
            <a:endParaRPr lang="en-GB" u="sng"/>
          </a:p>
          <a:p>
            <a:endParaRPr lang="en-GB" u="sng"/>
          </a:p>
          <a:p>
            <a:endParaRPr lang="en-GB" u="sng"/>
          </a:p>
          <a:p>
            <a:endParaRPr lang="en-US"/>
          </a:p>
        </p:txBody>
      </p:sp>
    </p:spTree>
    <p:extLst>
      <p:ext uri="{BB962C8B-B14F-4D97-AF65-F5344CB8AC3E}">
        <p14:creationId xmlns:p14="http://schemas.microsoft.com/office/powerpoint/2010/main" val="2339424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90B39AE-624C-4AFA-90F0-89165C4268A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3" name="Table 2">
            <a:extLst>
              <a:ext uri="{FF2B5EF4-FFF2-40B4-BE49-F238E27FC236}">
                <a16:creationId xmlns:a16="http://schemas.microsoft.com/office/drawing/2014/main" id="{4B9C7BEB-1734-4C02-A885-08FC118C2F9A}"/>
              </a:ext>
            </a:extLst>
          </p:cNvPr>
          <p:cNvGraphicFramePr>
            <a:graphicFrameLocks noGrp="1"/>
          </p:cNvGraphicFramePr>
          <p:nvPr>
            <p:extLst>
              <p:ext uri="{D42A27DB-BD31-4B8C-83A1-F6EECF244321}">
                <p14:modId xmlns:p14="http://schemas.microsoft.com/office/powerpoint/2010/main" val="65078705"/>
              </p:ext>
            </p:extLst>
          </p:nvPr>
        </p:nvGraphicFramePr>
        <p:xfrm>
          <a:off x="3911940" y="956228"/>
          <a:ext cx="8117174" cy="5254763"/>
        </p:xfrm>
        <a:graphic>
          <a:graphicData uri="http://schemas.openxmlformats.org/drawingml/2006/table">
            <a:tbl>
              <a:tblPr firstRow="1" firstCol="1" bandRow="1">
                <a:tableStyleId>{5C22544A-7EE6-4342-B048-85BDC9FD1C3A}</a:tableStyleId>
              </a:tblPr>
              <a:tblGrid>
                <a:gridCol w="1534046">
                  <a:extLst>
                    <a:ext uri="{9D8B030D-6E8A-4147-A177-3AD203B41FA5}">
                      <a16:colId xmlns:a16="http://schemas.microsoft.com/office/drawing/2014/main" val="1401872791"/>
                    </a:ext>
                  </a:extLst>
                </a:gridCol>
                <a:gridCol w="6583128">
                  <a:extLst>
                    <a:ext uri="{9D8B030D-6E8A-4147-A177-3AD203B41FA5}">
                      <a16:colId xmlns:a16="http://schemas.microsoft.com/office/drawing/2014/main" val="3937951634"/>
                    </a:ext>
                  </a:extLst>
                </a:gridCol>
              </a:tblGrid>
              <a:tr h="356325">
                <a:tc>
                  <a:txBody>
                    <a:bodyPr/>
                    <a:lstStyle/>
                    <a:p>
                      <a:pPr>
                        <a:spcAft>
                          <a:spcPts val="0"/>
                        </a:spcAft>
                      </a:pPr>
                      <a:r>
                        <a:rPr lang="en-GB" sz="2000">
                          <a:effectLst/>
                          <a:latin typeface="Calibri"/>
                        </a:rPr>
                        <a:t> Age</a:t>
                      </a:r>
                      <a:endParaRPr lang="en-GB">
                        <a:effectLst/>
                        <a:latin typeface="Calibri"/>
                      </a:endParaRPr>
                    </a:p>
                  </a:txBody>
                  <a:tcPr marL="68580" marR="68580" marT="0" marB="0"/>
                </a:tc>
                <a:tc>
                  <a:txBody>
                    <a:bodyPr/>
                    <a:lstStyle/>
                    <a:p>
                      <a:pPr>
                        <a:spcAft>
                          <a:spcPts val="0"/>
                        </a:spcAft>
                      </a:pPr>
                      <a:r>
                        <a:rPr lang="en-GB" sz="2000">
                          <a:effectLst/>
                          <a:latin typeface="Calibri"/>
                        </a:rPr>
                        <a:t>Gross Motor Skills</a:t>
                      </a:r>
                      <a:endParaRPr lang="en-GB">
                        <a:effectLst/>
                        <a:latin typeface="Calibri"/>
                      </a:endParaRPr>
                    </a:p>
                  </a:txBody>
                  <a:tcPr marL="68580" marR="68580" marT="0" marB="0"/>
                </a:tc>
                <a:extLst>
                  <a:ext uri="{0D108BD9-81ED-4DB2-BD59-A6C34878D82A}">
                    <a16:rowId xmlns:a16="http://schemas.microsoft.com/office/drawing/2014/main" val="3752209013"/>
                  </a:ext>
                </a:extLst>
              </a:tr>
              <a:tr h="435428">
                <a:tc>
                  <a:txBody>
                    <a:bodyPr/>
                    <a:lstStyle/>
                    <a:p>
                      <a:pPr>
                        <a:spcAft>
                          <a:spcPts val="0"/>
                        </a:spcAft>
                      </a:pPr>
                      <a:r>
                        <a:rPr lang="en-GB" sz="2000">
                          <a:effectLst/>
                          <a:latin typeface="Calibri"/>
                        </a:rPr>
                        <a:t>2 months</a:t>
                      </a:r>
                      <a:endParaRPr lang="en-GB">
                        <a:effectLst/>
                        <a:latin typeface="Calibri"/>
                      </a:endParaRPr>
                    </a:p>
                  </a:txBody>
                  <a:tcPr marL="68580" marR="68580" marT="0" marB="0"/>
                </a:tc>
                <a:tc>
                  <a:txBody>
                    <a:bodyPr/>
                    <a:lstStyle/>
                    <a:p>
                      <a:pPr>
                        <a:spcAft>
                          <a:spcPts val="0"/>
                        </a:spcAft>
                      </a:pPr>
                      <a:r>
                        <a:rPr lang="en-GB" sz="2000">
                          <a:effectLst/>
                          <a:latin typeface="Calibri"/>
                        </a:rPr>
                        <a:t>A baby can hold its head up</a:t>
                      </a:r>
                      <a:endParaRPr lang="en-GB">
                        <a:effectLst/>
                        <a:latin typeface="Calibri"/>
                      </a:endParaRPr>
                    </a:p>
                  </a:txBody>
                  <a:tcPr marL="68580" marR="68580" marT="0" marB="0"/>
                </a:tc>
                <a:extLst>
                  <a:ext uri="{0D108BD9-81ED-4DB2-BD59-A6C34878D82A}">
                    <a16:rowId xmlns:a16="http://schemas.microsoft.com/office/drawing/2014/main" val="2379496998"/>
                  </a:ext>
                </a:extLst>
              </a:tr>
              <a:tr h="356325">
                <a:tc>
                  <a:txBody>
                    <a:bodyPr/>
                    <a:lstStyle/>
                    <a:p>
                      <a:pPr>
                        <a:spcAft>
                          <a:spcPts val="0"/>
                        </a:spcAft>
                      </a:pPr>
                      <a:r>
                        <a:rPr lang="en-GB" sz="2000">
                          <a:effectLst/>
                          <a:latin typeface="Calibri"/>
                        </a:rPr>
                        <a:t>3 months</a:t>
                      </a:r>
                      <a:endParaRPr lang="en-GB">
                        <a:effectLst/>
                        <a:latin typeface="Calibri"/>
                      </a:endParaRPr>
                    </a:p>
                  </a:txBody>
                  <a:tcPr marL="68580" marR="68580" marT="0" marB="0"/>
                </a:tc>
                <a:tc>
                  <a:txBody>
                    <a:bodyPr/>
                    <a:lstStyle/>
                    <a:p>
                      <a:pPr>
                        <a:spcAft>
                          <a:spcPts val="0"/>
                        </a:spcAft>
                      </a:pPr>
                      <a:r>
                        <a:rPr lang="en-GB" sz="2000">
                          <a:effectLst/>
                          <a:latin typeface="Calibri"/>
                        </a:rPr>
                        <a:t>Roll over; Kick its legs energetically</a:t>
                      </a:r>
                      <a:endParaRPr lang="en-GB">
                        <a:effectLst/>
                        <a:latin typeface="Calibri"/>
                      </a:endParaRPr>
                    </a:p>
                  </a:txBody>
                  <a:tcPr marL="68580" marR="68580" marT="0" marB="0"/>
                </a:tc>
                <a:extLst>
                  <a:ext uri="{0D108BD9-81ED-4DB2-BD59-A6C34878D82A}">
                    <a16:rowId xmlns:a16="http://schemas.microsoft.com/office/drawing/2014/main" val="2301020095"/>
                  </a:ext>
                </a:extLst>
              </a:tr>
              <a:tr h="683846">
                <a:tc>
                  <a:txBody>
                    <a:bodyPr/>
                    <a:lstStyle/>
                    <a:p>
                      <a:pPr>
                        <a:spcAft>
                          <a:spcPts val="0"/>
                        </a:spcAft>
                      </a:pPr>
                      <a:r>
                        <a:rPr lang="en-GB" sz="2000">
                          <a:effectLst/>
                          <a:latin typeface="Calibri"/>
                        </a:rPr>
                        <a:t>5 - 8 months</a:t>
                      </a:r>
                      <a:endParaRPr lang="en-GB">
                        <a:effectLst/>
                        <a:latin typeface="Calibri"/>
                      </a:endParaRPr>
                    </a:p>
                  </a:txBody>
                  <a:tcPr marL="68580" marR="68580" marT="0" marB="0"/>
                </a:tc>
                <a:tc>
                  <a:txBody>
                    <a:bodyPr/>
                    <a:lstStyle/>
                    <a:p>
                      <a:pPr>
                        <a:spcAft>
                          <a:spcPts val="0"/>
                        </a:spcAft>
                      </a:pPr>
                      <a:r>
                        <a:rPr lang="en-GB" sz="2000">
                          <a:effectLst/>
                          <a:latin typeface="Calibri"/>
                        </a:rPr>
                        <a:t>Sit without support; If held while standing, its legs and feet can bear weight</a:t>
                      </a:r>
                      <a:endParaRPr lang="en-GB">
                        <a:effectLst/>
                        <a:latin typeface="Calibri"/>
                      </a:endParaRPr>
                    </a:p>
                  </a:txBody>
                  <a:tcPr marL="68580" marR="68580" marT="0" marB="0"/>
                </a:tc>
                <a:extLst>
                  <a:ext uri="{0D108BD9-81ED-4DB2-BD59-A6C34878D82A}">
                    <a16:rowId xmlns:a16="http://schemas.microsoft.com/office/drawing/2014/main" val="2687565481"/>
                  </a:ext>
                </a:extLst>
              </a:tr>
              <a:tr h="393881">
                <a:tc>
                  <a:txBody>
                    <a:bodyPr/>
                    <a:lstStyle/>
                    <a:p>
                      <a:pPr>
                        <a:spcAft>
                          <a:spcPts val="0"/>
                        </a:spcAft>
                      </a:pPr>
                      <a:r>
                        <a:rPr lang="en-GB" sz="2000">
                          <a:effectLst/>
                          <a:latin typeface="Calibri"/>
                        </a:rPr>
                        <a:t>9 months</a:t>
                      </a:r>
                      <a:endParaRPr lang="en-GB">
                        <a:effectLst/>
                        <a:latin typeface="Calibri"/>
                      </a:endParaRPr>
                    </a:p>
                  </a:txBody>
                  <a:tcPr marL="68580" marR="68580" marT="0" marB="0"/>
                </a:tc>
                <a:tc>
                  <a:txBody>
                    <a:bodyPr/>
                    <a:lstStyle/>
                    <a:p>
                      <a:pPr>
                        <a:spcAft>
                          <a:spcPts val="0"/>
                        </a:spcAft>
                      </a:pPr>
                      <a:r>
                        <a:rPr lang="en-GB" sz="2000">
                          <a:effectLst/>
                          <a:latin typeface="Calibri"/>
                        </a:rPr>
                        <a:t>Begin to crawl; Pull to standing position</a:t>
                      </a:r>
                      <a:endParaRPr lang="en-GB">
                        <a:effectLst/>
                        <a:latin typeface="Calibri"/>
                      </a:endParaRPr>
                    </a:p>
                  </a:txBody>
                  <a:tcPr marL="68580" marR="68580" marT="0" marB="0"/>
                </a:tc>
                <a:extLst>
                  <a:ext uri="{0D108BD9-81ED-4DB2-BD59-A6C34878D82A}">
                    <a16:rowId xmlns:a16="http://schemas.microsoft.com/office/drawing/2014/main" val="434600052"/>
                  </a:ext>
                </a:extLst>
              </a:tr>
              <a:tr h="689161">
                <a:tc>
                  <a:txBody>
                    <a:bodyPr/>
                    <a:lstStyle/>
                    <a:p>
                      <a:pPr>
                        <a:spcAft>
                          <a:spcPts val="0"/>
                        </a:spcAft>
                      </a:pPr>
                      <a:r>
                        <a:rPr lang="en-GB" sz="2000">
                          <a:effectLst/>
                          <a:latin typeface="Calibri"/>
                        </a:rPr>
                        <a:t>12 months</a:t>
                      </a:r>
                      <a:endParaRPr lang="en-GB">
                        <a:effectLst/>
                        <a:latin typeface="Calibri"/>
                      </a:endParaRPr>
                    </a:p>
                  </a:txBody>
                  <a:tcPr marL="68580" marR="68580" marT="0" marB="0"/>
                </a:tc>
                <a:tc>
                  <a:txBody>
                    <a:bodyPr/>
                    <a:lstStyle/>
                    <a:p>
                      <a:pPr>
                        <a:spcAft>
                          <a:spcPts val="0"/>
                        </a:spcAft>
                      </a:pPr>
                      <a:r>
                        <a:rPr lang="en-GB" sz="2000">
                          <a:effectLst/>
                          <a:latin typeface="Calibri"/>
                        </a:rPr>
                        <a:t>Move using furniture for support; Shuffle on their bottom; Crawl competently; May be able to stand alone or take steps</a:t>
                      </a:r>
                      <a:endParaRPr lang="en-GB">
                        <a:effectLst/>
                        <a:latin typeface="Calibri"/>
                      </a:endParaRPr>
                    </a:p>
                  </a:txBody>
                  <a:tcPr marL="68580" marR="68580" marT="0" marB="0"/>
                </a:tc>
                <a:extLst>
                  <a:ext uri="{0D108BD9-81ED-4DB2-BD59-A6C34878D82A}">
                    <a16:rowId xmlns:a16="http://schemas.microsoft.com/office/drawing/2014/main" val="435204850"/>
                  </a:ext>
                </a:extLst>
              </a:tr>
              <a:tr h="656408">
                <a:tc>
                  <a:txBody>
                    <a:bodyPr/>
                    <a:lstStyle/>
                    <a:p>
                      <a:pPr>
                        <a:spcAft>
                          <a:spcPts val="0"/>
                        </a:spcAft>
                      </a:pPr>
                      <a:r>
                        <a:rPr lang="en-GB" sz="2000">
                          <a:effectLst/>
                          <a:latin typeface="Calibri"/>
                        </a:rPr>
                        <a:t>18 months</a:t>
                      </a:r>
                      <a:endParaRPr lang="en-GB">
                        <a:effectLst/>
                        <a:latin typeface="Calibri"/>
                      </a:endParaRPr>
                    </a:p>
                  </a:txBody>
                  <a:tcPr marL="68580" marR="68580" marT="0" marB="0"/>
                </a:tc>
                <a:tc>
                  <a:txBody>
                    <a:bodyPr/>
                    <a:lstStyle/>
                    <a:p>
                      <a:pPr>
                        <a:spcAft>
                          <a:spcPts val="0"/>
                        </a:spcAft>
                      </a:pPr>
                      <a:r>
                        <a:rPr lang="en-GB" sz="2000">
                          <a:effectLst/>
                          <a:latin typeface="Calibri"/>
                        </a:rPr>
                        <a:t>Can walk unaided; Push and pull larger toys; Carry toys while moving around</a:t>
                      </a:r>
                      <a:endParaRPr lang="en-GB">
                        <a:effectLst/>
                        <a:latin typeface="Calibri"/>
                      </a:endParaRPr>
                    </a:p>
                  </a:txBody>
                  <a:tcPr marL="68580" marR="68580" marT="0" marB="0"/>
                </a:tc>
                <a:extLst>
                  <a:ext uri="{0D108BD9-81ED-4DB2-BD59-A6C34878D82A}">
                    <a16:rowId xmlns:a16="http://schemas.microsoft.com/office/drawing/2014/main" val="691110140"/>
                  </a:ext>
                </a:extLst>
              </a:tr>
              <a:tr h="689161">
                <a:tc>
                  <a:txBody>
                    <a:bodyPr/>
                    <a:lstStyle/>
                    <a:p>
                      <a:pPr>
                        <a:spcAft>
                          <a:spcPts val="0"/>
                        </a:spcAft>
                      </a:pPr>
                      <a:r>
                        <a:rPr lang="en-GB" sz="2000">
                          <a:effectLst/>
                          <a:latin typeface="Calibri"/>
                        </a:rPr>
                        <a:t>2 years</a:t>
                      </a:r>
                      <a:endParaRPr lang="en-GB">
                        <a:effectLst/>
                        <a:latin typeface="Calibri"/>
                      </a:endParaRPr>
                    </a:p>
                  </a:txBody>
                  <a:tcPr marL="68580" marR="68580" marT="0" marB="0"/>
                </a:tc>
                <a:tc>
                  <a:txBody>
                    <a:bodyPr/>
                    <a:lstStyle/>
                    <a:p>
                      <a:pPr>
                        <a:spcAft>
                          <a:spcPts val="0"/>
                        </a:spcAft>
                      </a:pPr>
                      <a:r>
                        <a:rPr lang="en-GB" sz="2000">
                          <a:effectLst/>
                          <a:latin typeface="Calibri"/>
                        </a:rPr>
                        <a:t>A toddler can throw a ball overhand; Run and kick a ball; Squat up and down without effort</a:t>
                      </a:r>
                      <a:endParaRPr lang="en-GB">
                        <a:effectLst/>
                        <a:latin typeface="Calibri"/>
                      </a:endParaRPr>
                    </a:p>
                  </a:txBody>
                  <a:tcPr marL="68580" marR="68580" marT="0" marB="0"/>
                </a:tc>
                <a:extLst>
                  <a:ext uri="{0D108BD9-81ED-4DB2-BD59-A6C34878D82A}">
                    <a16:rowId xmlns:a16="http://schemas.microsoft.com/office/drawing/2014/main" val="50410030"/>
                  </a:ext>
                </a:extLst>
              </a:tr>
              <a:tr h="994228">
                <a:tc>
                  <a:txBody>
                    <a:bodyPr/>
                    <a:lstStyle/>
                    <a:p>
                      <a:pPr>
                        <a:spcAft>
                          <a:spcPts val="0"/>
                        </a:spcAft>
                      </a:pPr>
                      <a:r>
                        <a:rPr lang="en-GB" sz="2000">
                          <a:effectLst/>
                          <a:latin typeface="Calibri"/>
                        </a:rPr>
                        <a:t>3 years</a:t>
                      </a:r>
                      <a:endParaRPr lang="en-GB">
                        <a:effectLst/>
                        <a:latin typeface="Calibri"/>
                      </a:endParaRPr>
                    </a:p>
                  </a:txBody>
                  <a:tcPr marL="68580" marR="68580" marT="0" marB="0"/>
                </a:tc>
                <a:tc>
                  <a:txBody>
                    <a:bodyPr/>
                    <a:lstStyle/>
                    <a:p>
                      <a:pPr>
                        <a:spcAft>
                          <a:spcPts val="0"/>
                        </a:spcAft>
                      </a:pPr>
                      <a:r>
                        <a:rPr lang="en-GB" sz="2000">
                          <a:effectLst/>
                          <a:latin typeface="Calibri"/>
                        </a:rPr>
                        <a:t>Walk upstairs, one step at a time; Jump, kick, climb (small apparatus e.g. a slide); Sit cross legged; Ride a tricycle using pedals</a:t>
                      </a:r>
                      <a:endParaRPr lang="en-GB">
                        <a:effectLst/>
                        <a:latin typeface="Calibri"/>
                      </a:endParaRPr>
                    </a:p>
                  </a:txBody>
                  <a:tcPr marL="68580" marR="68580" marT="0" marB="0"/>
                </a:tc>
                <a:extLst>
                  <a:ext uri="{0D108BD9-81ED-4DB2-BD59-A6C34878D82A}">
                    <a16:rowId xmlns:a16="http://schemas.microsoft.com/office/drawing/2014/main" val="314422047"/>
                  </a:ext>
                </a:extLst>
              </a:tr>
            </a:tbl>
          </a:graphicData>
        </a:graphic>
      </p:graphicFrame>
      <p:sp>
        <p:nvSpPr>
          <p:cNvPr id="2" name="TextBox 1">
            <a:extLst>
              <a:ext uri="{FF2B5EF4-FFF2-40B4-BE49-F238E27FC236}">
                <a16:creationId xmlns:a16="http://schemas.microsoft.com/office/drawing/2014/main" id="{A8D3A573-A9BD-4D8D-9B86-79BEC6351EDD}"/>
              </a:ext>
            </a:extLst>
          </p:cNvPr>
          <p:cNvSpPr txBox="1"/>
          <p:nvPr/>
        </p:nvSpPr>
        <p:spPr>
          <a:xfrm>
            <a:off x="4483523" y="122306"/>
            <a:ext cx="71700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Calibri"/>
                <a:cs typeface="Calibri"/>
              </a:rPr>
              <a:t>DEVELOPMENT OF GROSS MOTOR SKILLS</a:t>
            </a:r>
          </a:p>
        </p:txBody>
      </p:sp>
      <p:sp>
        <p:nvSpPr>
          <p:cNvPr id="5" name="TextBox 4">
            <a:extLst>
              <a:ext uri="{FF2B5EF4-FFF2-40B4-BE49-F238E27FC236}">
                <a16:creationId xmlns:a16="http://schemas.microsoft.com/office/drawing/2014/main" id="{08500509-5336-4E61-9B4D-06E8A2C12D38}"/>
              </a:ext>
            </a:extLst>
          </p:cNvPr>
          <p:cNvSpPr txBox="1"/>
          <p:nvPr/>
        </p:nvSpPr>
        <p:spPr>
          <a:xfrm>
            <a:off x="6194676" y="6499875"/>
            <a:ext cx="611268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Google Images (2019)</a:t>
            </a:r>
            <a:endParaRPr lang="en-US" sz="1200">
              <a:latin typeface="Corbel" panose="020B0503020204020204"/>
              <a:cs typeface="Calibri"/>
            </a:endParaRPr>
          </a:p>
          <a:p>
            <a:endParaRPr lang="en-US" sz="1400">
              <a:latin typeface="Calibri"/>
              <a:cs typeface="Calibri"/>
            </a:endParaRPr>
          </a:p>
        </p:txBody>
      </p:sp>
      <p:pic>
        <p:nvPicPr>
          <p:cNvPr id="7" name="Picture 7" descr="A picture containing clock, object&#10;&#10;Description generated with very high confidence">
            <a:extLst>
              <a:ext uri="{FF2B5EF4-FFF2-40B4-BE49-F238E27FC236}">
                <a16:creationId xmlns:a16="http://schemas.microsoft.com/office/drawing/2014/main" id="{F4606AB2-8F15-40CC-95B8-95144F928303}"/>
              </a:ext>
            </a:extLst>
          </p:cNvPr>
          <p:cNvPicPr>
            <a:picLocks noChangeAspect="1"/>
          </p:cNvPicPr>
          <p:nvPr/>
        </p:nvPicPr>
        <p:blipFill>
          <a:blip r:embed="rId2"/>
          <a:stretch>
            <a:fillRect/>
          </a:stretch>
        </p:blipFill>
        <p:spPr>
          <a:xfrm>
            <a:off x="2120552" y="637322"/>
            <a:ext cx="1641416" cy="5858580"/>
          </a:xfrm>
          <a:prstGeom prst="rect">
            <a:avLst/>
          </a:prstGeom>
        </p:spPr>
      </p:pic>
    </p:spTree>
    <p:extLst>
      <p:ext uri="{BB962C8B-B14F-4D97-AF65-F5344CB8AC3E}">
        <p14:creationId xmlns:p14="http://schemas.microsoft.com/office/powerpoint/2010/main" val="4039608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2" name="Group 14">
            <a:extLst>
              <a:ext uri="{FF2B5EF4-FFF2-40B4-BE49-F238E27FC236}">
                <a16:creationId xmlns:a16="http://schemas.microsoft.com/office/drawing/2014/main" id="{3A917211-EE99-41D8-AB7B-53BF836FC3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6" name="Freeform 6">
              <a:extLst>
                <a:ext uri="{FF2B5EF4-FFF2-40B4-BE49-F238E27FC236}">
                  <a16:creationId xmlns:a16="http://schemas.microsoft.com/office/drawing/2014/main" id="{7BC72C29-03A5-4F42-BF23-113B4B40D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0477CB8-BA4B-4BA5-AE8A-72533C15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75CAF62A-04C0-47B8-955F-54CA3F5A2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086A53AC-748F-4DAC-A09A-3608567AC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5E5F62E9-5B13-4DAE-9D2D-AC4FD063C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D4FB1DC6-DC7F-4925-A4BE-5707409D8C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36" name="Rectangle 22">
            <a:extLst>
              <a:ext uri="{FF2B5EF4-FFF2-40B4-BE49-F238E27FC236}">
                <a16:creationId xmlns:a16="http://schemas.microsoft.com/office/drawing/2014/main" id="{8926201B-1280-48E9-8A72-2BF51D3E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24">
            <a:extLst>
              <a:ext uri="{FF2B5EF4-FFF2-40B4-BE49-F238E27FC236}">
                <a16:creationId xmlns:a16="http://schemas.microsoft.com/office/drawing/2014/main" id="{59721DB1-8EF3-4638-88F7-0D5CA181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9529A9F8-F81E-4309-8027-9854E66BB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7E9CF6EE-6BE1-48F8-9F7C-199674A7A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DE73B769-D1E7-484D-9030-878DB13C9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4124F50E-6C81-44D3-9FE0-8A5D26820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6782DBE8-9C4A-4A81-80D1-7E8F2F5A0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40DC3775-F569-4294-9D5F-CF65E5179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6A71DEC-A835-42CE-B9BF-71EDC35AC42D}"/>
              </a:ext>
            </a:extLst>
          </p:cNvPr>
          <p:cNvSpPr>
            <a:spLocks noGrp="1"/>
          </p:cNvSpPr>
          <p:nvPr>
            <p:ph type="title"/>
          </p:nvPr>
        </p:nvSpPr>
        <p:spPr>
          <a:xfrm>
            <a:off x="4164920" y="173352"/>
            <a:ext cx="7446961" cy="615648"/>
          </a:xfrm>
        </p:spPr>
        <p:txBody>
          <a:bodyPr vert="horz" lIns="91440" tIns="45720" rIns="91440" bIns="45720" rtlCol="0" anchor="ctr">
            <a:normAutofit/>
          </a:bodyPr>
          <a:lstStyle/>
          <a:p>
            <a:r>
              <a:rPr lang="en-US" sz="3200" b="1">
                <a:latin typeface="Calibri"/>
                <a:cs typeface="Calibri"/>
              </a:rPr>
              <a:t>DEVELOPMENT OF GROSS MOTOR SKILL</a:t>
            </a:r>
            <a:endParaRPr lang="en-US" sz="3200">
              <a:latin typeface="Calibri"/>
              <a:cs typeface="Calibri"/>
            </a:endParaRPr>
          </a:p>
        </p:txBody>
      </p:sp>
      <p:pic>
        <p:nvPicPr>
          <p:cNvPr id="8" name="Picture 7" descr="A group of people posing for the camera&#10;&#10;Description generated with very high confidence">
            <a:extLst>
              <a:ext uri="{FF2B5EF4-FFF2-40B4-BE49-F238E27FC236}">
                <a16:creationId xmlns:a16="http://schemas.microsoft.com/office/drawing/2014/main" id="{1AA66DE5-C934-42BB-9A62-4E6747B3A5D8}"/>
              </a:ext>
            </a:extLst>
          </p:cNvPr>
          <p:cNvPicPr>
            <a:picLocks noChangeAspect="1"/>
          </p:cNvPicPr>
          <p:nvPr/>
        </p:nvPicPr>
        <p:blipFill rotWithShape="1">
          <a:blip r:embed="rId3"/>
          <a:srcRect l="41744" r="2247" b="-1"/>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6" name="Picture 3" descr="A picture containing child, baby, person, small&#10;&#10;Description generated with very high confidence">
            <a:extLst>
              <a:ext uri="{FF2B5EF4-FFF2-40B4-BE49-F238E27FC236}">
                <a16:creationId xmlns:a16="http://schemas.microsoft.com/office/drawing/2014/main" id="{11DB9F19-FC65-44AC-AFB9-787F6A71C60E}"/>
              </a:ext>
            </a:extLst>
          </p:cNvPr>
          <p:cNvPicPr>
            <a:picLocks noChangeAspect="1"/>
          </p:cNvPicPr>
          <p:nvPr/>
        </p:nvPicPr>
        <p:blipFill rotWithShape="1">
          <a:blip r:embed="rId4"/>
          <a:srcRect l="24261" r="3"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42" name="Straight Connector 32">
            <a:extLst>
              <a:ext uri="{FF2B5EF4-FFF2-40B4-BE49-F238E27FC236}">
                <a16:creationId xmlns:a16="http://schemas.microsoft.com/office/drawing/2014/main" id="{3CABA2B2-183E-4093-AD5B-C434C3F8F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5" descr="A group of young men playing a game of football&#10;&#10;Description generated with high confidence">
            <a:extLst>
              <a:ext uri="{FF2B5EF4-FFF2-40B4-BE49-F238E27FC236}">
                <a16:creationId xmlns:a16="http://schemas.microsoft.com/office/drawing/2014/main" id="{AA7F319F-7672-43B1-B930-CF7677AB82A4}"/>
              </a:ext>
            </a:extLst>
          </p:cNvPr>
          <p:cNvPicPr>
            <a:picLocks noChangeAspect="1"/>
          </p:cNvPicPr>
          <p:nvPr/>
        </p:nvPicPr>
        <p:blipFill rotWithShape="1">
          <a:blip r:embed="rId5"/>
          <a:srcRect t="8873" r="1" b="18807"/>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43" name="Straight Connector 34">
            <a:extLst>
              <a:ext uri="{FF2B5EF4-FFF2-40B4-BE49-F238E27FC236}">
                <a16:creationId xmlns:a16="http://schemas.microsoft.com/office/drawing/2014/main" id="{D97A68E6-D67D-497C-B359-80D015EACB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433CBF9-0D84-4F0D-940E-197DAD28F0CC}"/>
              </a:ext>
            </a:extLst>
          </p:cNvPr>
          <p:cNvSpPr txBox="1"/>
          <p:nvPr/>
        </p:nvSpPr>
        <p:spPr>
          <a:xfrm>
            <a:off x="3972285" y="787790"/>
            <a:ext cx="7967056" cy="539810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They are based on the assumption that the preceding stages have been successfully accomplished in a systematic, age-related order.</a:t>
            </a:r>
            <a:r>
              <a:rPr lang="en-US" sz="2000">
                <a:latin typeface="Calibri"/>
                <a:cs typeface="Calibri"/>
              </a:rPr>
              <a:t> </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impact on balance, co-ordination, physical strength and reactions.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Good hand and eye coordination is crucial for early letter formation.</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which allow us make smaller movements, e.g. handwriting.</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are referred to as 'milestones' and vary considerably for every child.  </a:t>
            </a:r>
            <a:r>
              <a:rPr lang="en-US" sz="2000">
                <a:latin typeface="Calibri"/>
                <a:cs typeface="Calibri"/>
              </a:rPr>
              <a:t>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LOCOMOTIVE SKILLS are also linked closely with gross motor skills, as they allow the body to move from one area to another.</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1300"/>
          </a:p>
        </p:txBody>
      </p:sp>
      <p:sp>
        <p:nvSpPr>
          <p:cNvPr id="11" name="TextBox 10">
            <a:extLst>
              <a:ext uri="{FF2B5EF4-FFF2-40B4-BE49-F238E27FC236}">
                <a16:creationId xmlns:a16="http://schemas.microsoft.com/office/drawing/2014/main" id="{017843FC-8871-465B-B3FF-4F099CFEF3E1}"/>
              </a:ext>
            </a:extLst>
          </p:cNvPr>
          <p:cNvSpPr txBox="1"/>
          <p:nvPr/>
        </p:nvSpPr>
        <p:spPr>
          <a:xfrm>
            <a:off x="4574634" y="6540640"/>
            <a:ext cx="783974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Johnston and </a:t>
            </a:r>
            <a:r>
              <a:rPr lang="en-US" sz="1200" err="1">
                <a:latin typeface="Calibri"/>
              </a:rPr>
              <a:t>Nahmad</a:t>
            </a:r>
            <a:r>
              <a:rPr lang="en-US" sz="1200">
                <a:latin typeface="Calibri"/>
              </a:rPr>
              <a:t>-Williams (2009) </a:t>
            </a:r>
            <a:r>
              <a:rPr lang="en-US" sz="1200" err="1">
                <a:latin typeface="Calibri"/>
              </a:rPr>
              <a:t>McInerney</a:t>
            </a:r>
            <a:r>
              <a:rPr lang="en-US" sz="1200">
                <a:latin typeface="Calibri"/>
              </a:rPr>
              <a:t> and </a:t>
            </a:r>
            <a:r>
              <a:rPr lang="en-US" sz="1200" err="1">
                <a:latin typeface="Calibri"/>
              </a:rPr>
              <a:t>Putwain</a:t>
            </a:r>
            <a:r>
              <a:rPr lang="en-US" sz="1200">
                <a:latin typeface="Calibri"/>
              </a:rPr>
              <a:t> (2017) </a:t>
            </a:r>
            <a:r>
              <a:rPr lang="en-US" sz="1200">
                <a:latin typeface="Calibri"/>
                <a:cs typeface="Calibri"/>
              </a:rPr>
              <a:t>Doherty and Hughes (2014) Google Images (2019)</a:t>
            </a:r>
            <a:endParaRPr lang="en-US" sz="1200"/>
          </a:p>
          <a:p>
            <a:endParaRPr lang="en-US" sz="1400">
              <a:latin typeface="Calibri"/>
              <a:cs typeface="Calibri"/>
            </a:endParaRPr>
          </a:p>
        </p:txBody>
      </p:sp>
    </p:spTree>
    <p:extLst>
      <p:ext uri="{BB962C8B-B14F-4D97-AF65-F5344CB8AC3E}">
        <p14:creationId xmlns:p14="http://schemas.microsoft.com/office/powerpoint/2010/main" val="4007485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3429D7D-2484-45E1-B438-19ACAE8CD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5" name="Freeform 6">
              <a:extLst>
                <a:ext uri="{FF2B5EF4-FFF2-40B4-BE49-F238E27FC236}">
                  <a16:creationId xmlns:a16="http://schemas.microsoft.com/office/drawing/2014/main" id="{02D19993-B3BA-4C7B-BEB1-8BE084822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31FC6E57-9A89-44F0-8B59-3E426184B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0883FA48-E7E7-4814-AA9A-51FE869B1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5BCD94EE-BDA5-4C19-B647-63426F9F9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8574DA21-3561-40EE-84C3-7AE16B0A8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0B2EBBA-3792-438A-878A-4F2B922AE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4E16F6B-BA22-4DA1-97CE-E6C4278A15D8}"/>
              </a:ext>
            </a:extLst>
          </p:cNvPr>
          <p:cNvSpPr>
            <a:spLocks noGrp="1"/>
          </p:cNvSpPr>
          <p:nvPr>
            <p:ph type="title"/>
          </p:nvPr>
        </p:nvSpPr>
        <p:spPr>
          <a:xfrm>
            <a:off x="4124734" y="168084"/>
            <a:ext cx="8067718" cy="799455"/>
          </a:xfrm>
        </p:spPr>
        <p:txBody>
          <a:bodyPr vert="horz" lIns="91440" tIns="45720" rIns="91440" bIns="45720" rtlCol="0" anchor="ctr">
            <a:noAutofit/>
          </a:bodyPr>
          <a:lstStyle/>
          <a:p>
            <a:r>
              <a:rPr lang="en-US" sz="3200" b="1" u="none" strike="noStrike">
                <a:latin typeface="Calibri"/>
                <a:cs typeface="Calibri"/>
              </a:rPr>
              <a:t>Why </a:t>
            </a:r>
            <a:r>
              <a:rPr lang="en-US" sz="3200" b="1">
                <a:latin typeface="Calibri"/>
                <a:cs typeface="Calibri"/>
              </a:rPr>
              <a:t>is Gross</a:t>
            </a:r>
            <a:r>
              <a:rPr lang="en-US" sz="3200" b="1" u="none" strike="noStrike">
                <a:latin typeface="Calibri"/>
                <a:cs typeface="Calibri"/>
              </a:rPr>
              <a:t> Motor Development Important?</a:t>
            </a:r>
            <a:endParaRPr lang="en-US" sz="3200">
              <a:latin typeface="Calibri"/>
              <a:cs typeface="Calibri"/>
            </a:endParaRPr>
          </a:p>
        </p:txBody>
      </p:sp>
      <p:pic>
        <p:nvPicPr>
          <p:cNvPr id="8" name="Picture 7" descr="A close up of a sign&#10;&#10;Description generated with very high confidence">
            <a:extLst>
              <a:ext uri="{FF2B5EF4-FFF2-40B4-BE49-F238E27FC236}">
                <a16:creationId xmlns:a16="http://schemas.microsoft.com/office/drawing/2014/main" id="{B4BA416A-9131-43A6-904B-32875412D026}"/>
              </a:ext>
            </a:extLst>
          </p:cNvPr>
          <p:cNvPicPr>
            <a:picLocks noChangeAspect="1"/>
          </p:cNvPicPr>
          <p:nvPr/>
        </p:nvPicPr>
        <p:blipFill>
          <a:blip r:embed="rId3"/>
          <a:stretch>
            <a:fillRect/>
          </a:stretch>
        </p:blipFill>
        <p:spPr>
          <a:xfrm>
            <a:off x="1518415" y="633190"/>
            <a:ext cx="2520043"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13" descr="A close up of a sign&#10;&#10;Description generated with very high confidence">
            <a:extLst>
              <a:ext uri="{FF2B5EF4-FFF2-40B4-BE49-F238E27FC236}">
                <a16:creationId xmlns:a16="http://schemas.microsoft.com/office/drawing/2014/main" id="{1554BD8D-61FB-4527-B096-B8D73443FA7E}"/>
              </a:ext>
            </a:extLst>
          </p:cNvPr>
          <p:cNvPicPr>
            <a:picLocks noChangeAspect="1"/>
          </p:cNvPicPr>
          <p:nvPr/>
        </p:nvPicPr>
        <p:blipFill>
          <a:blip r:embed="rId4"/>
          <a:stretch>
            <a:fillRect/>
          </a:stretch>
        </p:blipFill>
        <p:spPr>
          <a:xfrm>
            <a:off x="1464199" y="3423522"/>
            <a:ext cx="2507522"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9" name="TextBox 8">
            <a:extLst>
              <a:ext uri="{FF2B5EF4-FFF2-40B4-BE49-F238E27FC236}">
                <a16:creationId xmlns:a16="http://schemas.microsoft.com/office/drawing/2014/main" id="{85C70FF4-60D6-4B6F-9355-708B6514607A}"/>
              </a:ext>
            </a:extLst>
          </p:cNvPr>
          <p:cNvSpPr txBox="1"/>
          <p:nvPr/>
        </p:nvSpPr>
        <p:spPr>
          <a:xfrm>
            <a:off x="4536860" y="1228823"/>
            <a:ext cx="7414576" cy="501612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Allows children to carry out fundamental everyday functions e.g. getting dressed</a:t>
            </a:r>
            <a:r>
              <a:rPr lang="en-US" sz="2000">
                <a:latin typeface="Calibri"/>
                <a:cs typeface="Calibri"/>
              </a:rPr>
              <a:t> , </a:t>
            </a:r>
            <a:r>
              <a:rPr lang="en-US" sz="2000" b="1">
                <a:latin typeface="Calibri"/>
                <a:cs typeface="Calibri"/>
              </a:rPr>
              <a:t>eating</a:t>
            </a:r>
            <a:endParaRPr lang="en-US">
              <a:latin typeface="Corbel" panose="020B0503020204020204"/>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Avoids development delays e.g. progression to fine motor skills</a:t>
            </a:r>
            <a:r>
              <a:rPr lang="en-US" sz="2000">
                <a:latin typeface="Calibri"/>
                <a:cs typeface="Calibri"/>
              </a:rPr>
              <a:t> </a:t>
            </a:r>
            <a:endParaRPr lang="en-US" sz="2000" b="1">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Enables children to become physically stronger</a:t>
            </a:r>
            <a:r>
              <a:rPr lang="en-US" sz="2000">
                <a:latin typeface="Calibri"/>
                <a:cs typeface="Calibri"/>
              </a:rPr>
              <a:t>​</a:t>
            </a:r>
            <a:endParaRPr lang="en-US"/>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bone and muscle strength </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Increases their lung capacity</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balance and co-ordination</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Helps them to move around more easily e.g. walking, running</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Gives children more confidence in their abilities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Encourages independence and control of their own care</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Promotes healthy living e.g. participation in sporting activities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Contributes towards friendships and relationships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defTabSz="457200">
              <a:lnSpc>
                <a:spcPct val="90000"/>
              </a:lnSpc>
              <a:spcBef>
                <a:spcPct val="20000"/>
              </a:spcBef>
              <a:spcAft>
                <a:spcPts val="600"/>
              </a:spcAft>
              <a:buClr>
                <a:schemeClr val="accent1">
                  <a:lumMod val="75000"/>
                </a:schemeClr>
              </a:buClr>
              <a:buSzPct val="145000"/>
              <a:buFont typeface="Arial"/>
              <a:buChar char="•"/>
            </a:pPr>
            <a:endParaRPr lang="en-US" sz="1100"/>
          </a:p>
        </p:txBody>
      </p:sp>
      <p:sp>
        <p:nvSpPr>
          <p:cNvPr id="10" name="TextBox 9">
            <a:extLst>
              <a:ext uri="{FF2B5EF4-FFF2-40B4-BE49-F238E27FC236}">
                <a16:creationId xmlns:a16="http://schemas.microsoft.com/office/drawing/2014/main" id="{A00548C1-2701-40D6-9ADB-2D3F78F3AA9A}"/>
              </a:ext>
            </a:extLst>
          </p:cNvPr>
          <p:cNvSpPr txBox="1"/>
          <p:nvPr/>
        </p:nvSpPr>
        <p:spPr>
          <a:xfrm>
            <a:off x="5996890" y="6529791"/>
            <a:ext cx="6200126"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Dowling (2014)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a:t>
            </a:r>
            <a:r>
              <a:rPr lang="en-US" sz="1200" err="1">
                <a:latin typeface="Calibri"/>
                <a:cs typeface="Calibri"/>
              </a:rPr>
              <a:t>Bukato</a:t>
            </a:r>
            <a:r>
              <a:rPr lang="en-US" sz="1200">
                <a:latin typeface="Calibri"/>
                <a:cs typeface="Calibri"/>
              </a:rPr>
              <a:t> and Daehler (2004) Google Images (2019)</a:t>
            </a:r>
            <a:endParaRPr lang="en-US"/>
          </a:p>
          <a:p>
            <a:endParaRPr lang="en-US" sz="1400">
              <a:latin typeface="Calibri"/>
              <a:cs typeface="Calibri"/>
            </a:endParaRPr>
          </a:p>
        </p:txBody>
      </p:sp>
    </p:spTree>
    <p:extLst>
      <p:ext uri="{BB962C8B-B14F-4D97-AF65-F5344CB8AC3E}">
        <p14:creationId xmlns:p14="http://schemas.microsoft.com/office/powerpoint/2010/main" val="529637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A70E87C-692D-478D-80C6-F14AD8FDE960}"/>
              </a:ext>
            </a:extLst>
          </p:cNvPr>
          <p:cNvGraphicFramePr>
            <a:graphicFrameLocks noGrp="1"/>
          </p:cNvGraphicFramePr>
          <p:nvPr>
            <p:extLst>
              <p:ext uri="{D42A27DB-BD31-4B8C-83A1-F6EECF244321}">
                <p14:modId xmlns:p14="http://schemas.microsoft.com/office/powerpoint/2010/main" val="690640163"/>
              </p:ext>
            </p:extLst>
          </p:nvPr>
        </p:nvGraphicFramePr>
        <p:xfrm>
          <a:off x="1658470" y="67235"/>
          <a:ext cx="10448122" cy="6344587"/>
        </p:xfrm>
        <a:graphic>
          <a:graphicData uri="http://schemas.openxmlformats.org/drawingml/2006/table">
            <a:tbl>
              <a:tblPr firstRow="1" bandRow="1">
                <a:tableStyleId>{5C22544A-7EE6-4342-B048-85BDC9FD1C3A}</a:tableStyleId>
              </a:tblPr>
              <a:tblGrid>
                <a:gridCol w="2200156">
                  <a:extLst>
                    <a:ext uri="{9D8B030D-6E8A-4147-A177-3AD203B41FA5}">
                      <a16:colId xmlns:a16="http://schemas.microsoft.com/office/drawing/2014/main" val="338408285"/>
                    </a:ext>
                  </a:extLst>
                </a:gridCol>
                <a:gridCol w="8247966">
                  <a:extLst>
                    <a:ext uri="{9D8B030D-6E8A-4147-A177-3AD203B41FA5}">
                      <a16:colId xmlns:a16="http://schemas.microsoft.com/office/drawing/2014/main" val="1725065251"/>
                    </a:ext>
                  </a:extLst>
                </a:gridCol>
              </a:tblGrid>
              <a:tr h="420220">
                <a:tc gridSpan="2">
                  <a:txBody>
                    <a:bodyPr/>
                    <a:lstStyle/>
                    <a:p>
                      <a:pPr marL="0" lvl="0" indent="0" algn="ctr">
                        <a:buNone/>
                      </a:pPr>
                      <a:r>
                        <a:rPr lang="en-US" sz="2000" b="1" i="0" u="none" strike="noStrike" noProof="0">
                          <a:latin typeface="Calibri"/>
                        </a:rPr>
                        <a:t>Theorists &amp; Theories</a:t>
                      </a:r>
                      <a:endParaRPr lang="en-US"/>
                    </a:p>
                  </a:txBody>
                  <a:tcPr/>
                </a:tc>
                <a:tc hMerge="1">
                  <a:txBody>
                    <a:bodyPr/>
                    <a:lstStyle/>
                    <a:p>
                      <a:endParaRPr lang="en-US"/>
                    </a:p>
                  </a:txBody>
                  <a:tcPr/>
                </a:tc>
                <a:extLst>
                  <a:ext uri="{0D108BD9-81ED-4DB2-BD59-A6C34878D82A}">
                    <a16:rowId xmlns:a16="http://schemas.microsoft.com/office/drawing/2014/main" val="2309725594"/>
                  </a:ext>
                </a:extLst>
              </a:tr>
              <a:tr h="1337852">
                <a:tc>
                  <a:txBody>
                    <a:bodyPr/>
                    <a:lstStyle/>
                    <a:p>
                      <a:pPr lvl="0">
                        <a:buNone/>
                      </a:pPr>
                      <a:r>
                        <a:rPr lang="en-US" sz="2000" b="1" i="0" u="none" strike="noStrike" noProof="0">
                          <a:latin typeface="Calibri"/>
                        </a:rPr>
                        <a:t>Arnold Gesell</a:t>
                      </a:r>
                      <a:endParaRPr lang="en-US"/>
                    </a:p>
                  </a:txBody>
                  <a:tcPr/>
                </a:tc>
                <a:tc>
                  <a:txBody>
                    <a:bodyPr/>
                    <a:lstStyle/>
                    <a:p>
                      <a:pPr lvl="0">
                        <a:buNone/>
                      </a:pPr>
                      <a:r>
                        <a:rPr lang="en-US" sz="2000" b="1" i="0" u="none" strike="noStrike" noProof="0">
                          <a:latin typeface="Calibri"/>
                        </a:rPr>
                        <a:t>One of the only theorists to study every stage of the human lifespan from birth to death. Gesell focused on MATURATION (the rate at which we physically develop motor skills). He recognised a child's development as being heredity from parents at the time of conception. Gesell believed forced milestones could do more harm than good. A good comparison would be with the way a flower grows. If placed in an appropriate location and given basic needs and attention, it will grow and develop in the form expected.</a:t>
                      </a:r>
                      <a:endParaRPr lang="en-US"/>
                    </a:p>
                  </a:txBody>
                  <a:tcPr/>
                </a:tc>
                <a:extLst>
                  <a:ext uri="{0D108BD9-81ED-4DB2-BD59-A6C34878D82A}">
                    <a16:rowId xmlns:a16="http://schemas.microsoft.com/office/drawing/2014/main" val="2414343925"/>
                  </a:ext>
                </a:extLst>
              </a:tr>
              <a:tr h="1337854">
                <a:tc>
                  <a:txBody>
                    <a:bodyPr/>
                    <a:lstStyle/>
                    <a:p>
                      <a:r>
                        <a:rPr lang="en-US" sz="2000" b="1">
                          <a:latin typeface="Calibri"/>
                        </a:rPr>
                        <a:t>Abraham Maslow</a:t>
                      </a:r>
                    </a:p>
                  </a:txBody>
                  <a:tcPr/>
                </a:tc>
                <a:tc>
                  <a:txBody>
                    <a:bodyPr/>
                    <a:lstStyle/>
                    <a:p>
                      <a:pPr lvl="0">
                        <a:buNone/>
                      </a:pPr>
                      <a:r>
                        <a:rPr lang="en-US" sz="2000" b="1" i="0" u="none" strike="noStrike" noProof="0">
                          <a:latin typeface="Calibri"/>
                        </a:rPr>
                        <a:t>Believed that physiological needs were important for physical development, with physical being the key motivator for behaviour. If these needs were not met, children would not be able to move up the hierarchy and fail to reach their full potential in all areas of development.</a:t>
                      </a:r>
                      <a:endParaRPr lang="en-US" sz="2000" b="1">
                        <a:latin typeface="Calibri"/>
                      </a:endParaRPr>
                    </a:p>
                  </a:txBody>
                  <a:tcPr/>
                </a:tc>
                <a:extLst>
                  <a:ext uri="{0D108BD9-81ED-4DB2-BD59-A6C34878D82A}">
                    <a16:rowId xmlns:a16="http://schemas.microsoft.com/office/drawing/2014/main" val="1741804846"/>
                  </a:ext>
                </a:extLst>
              </a:tr>
              <a:tr h="1018358">
                <a:tc>
                  <a:txBody>
                    <a:bodyPr/>
                    <a:lstStyle/>
                    <a:p>
                      <a:r>
                        <a:rPr lang="en-US" sz="2000" b="1">
                          <a:latin typeface="Calibri"/>
                        </a:rPr>
                        <a:t>Erik Erikson</a:t>
                      </a:r>
                    </a:p>
                  </a:txBody>
                  <a:tcPr/>
                </a:tc>
                <a:tc>
                  <a:txBody>
                    <a:bodyPr/>
                    <a:lstStyle/>
                    <a:p>
                      <a:pPr lvl="0">
                        <a:buNone/>
                      </a:pPr>
                      <a:r>
                        <a:rPr lang="en-US" sz="2000" b="1" i="0" u="none" strike="noStrike" noProof="0">
                          <a:latin typeface="Calibri"/>
                        </a:rPr>
                        <a:t>Like Maslow, Erikson recognised physical survival as our most basic need and the first thing that motivates our behaviour. G</a:t>
                      </a:r>
                      <a:r>
                        <a:rPr lang="en-GB" sz="2000" b="1" i="0" u="none" strike="noStrike" noProof="0">
                          <a:latin typeface="Calibri"/>
                        </a:rPr>
                        <a:t>ratification through functional play produced happier children.</a:t>
                      </a:r>
                      <a:endParaRPr lang="en-US" sz="2000" b="1" i="0" u="none" strike="noStrike" noProof="0">
                        <a:latin typeface="Calibri"/>
                      </a:endParaRPr>
                    </a:p>
                  </a:txBody>
                  <a:tcPr/>
                </a:tc>
                <a:extLst>
                  <a:ext uri="{0D108BD9-81ED-4DB2-BD59-A6C34878D82A}">
                    <a16:rowId xmlns:a16="http://schemas.microsoft.com/office/drawing/2014/main" val="562956865"/>
                  </a:ext>
                </a:extLst>
              </a:tr>
              <a:tr h="1038315">
                <a:tc>
                  <a:txBody>
                    <a:bodyPr/>
                    <a:lstStyle/>
                    <a:p>
                      <a:pPr lvl="0">
                        <a:buNone/>
                      </a:pPr>
                      <a:r>
                        <a:rPr lang="en-US" sz="2000" b="1">
                          <a:latin typeface="Calibri"/>
                        </a:rPr>
                        <a:t>Dynamic System Theory</a:t>
                      </a:r>
                    </a:p>
                  </a:txBody>
                  <a:tcPr/>
                </a:tc>
                <a:tc>
                  <a:txBody>
                    <a:bodyPr/>
                    <a:lstStyle/>
                    <a:p>
                      <a:pPr lvl="0">
                        <a:buNone/>
                      </a:pPr>
                      <a:r>
                        <a:rPr lang="en-US" sz="2000" b="1" i="0" u="none" strike="noStrike" noProof="0">
                          <a:latin typeface="Calibri"/>
                        </a:rPr>
                        <a:t>Perceives the development of  motor skills through a combination of brain and muscle development, the aspirations of the child and environmental support, with the emphasis on automatic .</a:t>
                      </a:r>
                      <a:endParaRPr lang="en-US" sz="2000" b="1">
                        <a:latin typeface="Calibri"/>
                      </a:endParaRPr>
                    </a:p>
                  </a:txBody>
                  <a:tcPr/>
                </a:tc>
                <a:extLst>
                  <a:ext uri="{0D108BD9-81ED-4DB2-BD59-A6C34878D82A}">
                    <a16:rowId xmlns:a16="http://schemas.microsoft.com/office/drawing/2014/main" val="4267844291"/>
                  </a:ext>
                </a:extLst>
              </a:tr>
            </a:tbl>
          </a:graphicData>
        </a:graphic>
      </p:graphicFrame>
      <p:sp>
        <p:nvSpPr>
          <p:cNvPr id="4" name="TextBox 3">
            <a:extLst>
              <a:ext uri="{FF2B5EF4-FFF2-40B4-BE49-F238E27FC236}">
                <a16:creationId xmlns:a16="http://schemas.microsoft.com/office/drawing/2014/main" id="{05E1B9B2-3529-445C-9CA3-F20F67B5424E}"/>
              </a:ext>
            </a:extLst>
          </p:cNvPr>
          <p:cNvSpPr txBox="1"/>
          <p:nvPr/>
        </p:nvSpPr>
        <p:spPr>
          <a:xfrm>
            <a:off x="562593" y="6442031"/>
            <a:ext cx="1161685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Doherty and Hughes (2014) Keenan</a:t>
            </a:r>
            <a:r>
              <a:rPr lang="en-US" sz="1200">
                <a:latin typeface="Calibri"/>
                <a:ea typeface="+mn-lt"/>
                <a:cs typeface="+mn-lt"/>
              </a:rPr>
              <a:t> and Evans (2009) Johnston and </a:t>
            </a:r>
            <a:r>
              <a:rPr lang="en-US" sz="1200" err="1">
                <a:latin typeface="Calibri"/>
                <a:ea typeface="+mn-lt"/>
                <a:cs typeface="+mn-lt"/>
              </a:rPr>
              <a:t>Nahmad</a:t>
            </a:r>
            <a:r>
              <a:rPr lang="en-US" sz="1200">
                <a:latin typeface="Calibri"/>
                <a:ea typeface="+mn-lt"/>
                <a:cs typeface="+mn-lt"/>
              </a:rPr>
              <a:t>-Williams (2009)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Mercer (2013) Thornton (2008) </a:t>
            </a:r>
            <a:r>
              <a:rPr lang="en-US" sz="1200" err="1">
                <a:latin typeface="Calibri"/>
                <a:ea typeface="+mn-lt"/>
                <a:cs typeface="+mn-lt"/>
              </a:rPr>
              <a:t>Bukatko</a:t>
            </a:r>
            <a:r>
              <a:rPr lang="en-US" sz="1200">
                <a:latin typeface="Calibri"/>
                <a:ea typeface="+mn-lt"/>
                <a:cs typeface="+mn-lt"/>
              </a:rPr>
              <a:t> and Daehler (2004) </a:t>
            </a:r>
            <a:endParaRPr lang="en-US">
              <a:latin typeface="Corbel" panose="020B0503020204020204"/>
              <a:ea typeface="+mn-lt"/>
              <a:cs typeface="+mn-lt"/>
            </a:endParaRPr>
          </a:p>
          <a:p>
            <a:r>
              <a:rPr lang="en-US" sz="1200">
                <a:latin typeface="Calibri"/>
                <a:ea typeface="+mn-lt"/>
                <a:cs typeface="+mn-lt"/>
              </a:rPr>
              <a:t>Google Images (2019_</a:t>
            </a:r>
            <a:endParaRPr lang="en-US"/>
          </a:p>
          <a:p>
            <a:endParaRPr lang="en-US"/>
          </a:p>
        </p:txBody>
      </p:sp>
      <p:pic>
        <p:nvPicPr>
          <p:cNvPr id="9" name="Picture 9" descr="A picture containing person, man, table, indoor&#10;&#10;Description generated with very high confidence">
            <a:extLst>
              <a:ext uri="{FF2B5EF4-FFF2-40B4-BE49-F238E27FC236}">
                <a16:creationId xmlns:a16="http://schemas.microsoft.com/office/drawing/2014/main" id="{09A77883-415B-49BD-B681-5E3850338B9A}"/>
              </a:ext>
            </a:extLst>
          </p:cNvPr>
          <p:cNvPicPr>
            <a:picLocks noChangeAspect="1"/>
          </p:cNvPicPr>
          <p:nvPr/>
        </p:nvPicPr>
        <p:blipFill>
          <a:blip r:embed="rId2"/>
          <a:stretch>
            <a:fillRect/>
          </a:stretch>
        </p:blipFill>
        <p:spPr>
          <a:xfrm>
            <a:off x="56527" y="133420"/>
            <a:ext cx="1606248" cy="1954412"/>
          </a:xfrm>
          <a:prstGeom prst="rect">
            <a:avLst/>
          </a:prstGeom>
        </p:spPr>
      </p:pic>
      <p:pic>
        <p:nvPicPr>
          <p:cNvPr id="11" name="Picture 11" descr="A person looking at the camera&#10;&#10;Description generated with very high confidence">
            <a:extLst>
              <a:ext uri="{FF2B5EF4-FFF2-40B4-BE49-F238E27FC236}">
                <a16:creationId xmlns:a16="http://schemas.microsoft.com/office/drawing/2014/main" id="{0860BEBD-D578-406E-BDEF-35BBCCEA9EFA}"/>
              </a:ext>
            </a:extLst>
          </p:cNvPr>
          <p:cNvPicPr>
            <a:picLocks noChangeAspect="1"/>
          </p:cNvPicPr>
          <p:nvPr/>
        </p:nvPicPr>
        <p:blipFill>
          <a:blip r:embed="rId3"/>
          <a:stretch>
            <a:fillRect/>
          </a:stretch>
        </p:blipFill>
        <p:spPr>
          <a:xfrm>
            <a:off x="56529" y="2292157"/>
            <a:ext cx="1604468" cy="1994431"/>
          </a:xfrm>
          <a:prstGeom prst="rect">
            <a:avLst/>
          </a:prstGeom>
        </p:spPr>
      </p:pic>
      <p:pic>
        <p:nvPicPr>
          <p:cNvPr id="15" name="Picture 15" descr="A picture containing person, man, older, indoor&#10;&#10;Description generated with very high confidence">
            <a:extLst>
              <a:ext uri="{FF2B5EF4-FFF2-40B4-BE49-F238E27FC236}">
                <a16:creationId xmlns:a16="http://schemas.microsoft.com/office/drawing/2014/main" id="{0928A3A3-1912-48FC-9499-DEF8307EE8DD}"/>
              </a:ext>
            </a:extLst>
          </p:cNvPr>
          <p:cNvPicPr>
            <a:picLocks noChangeAspect="1"/>
          </p:cNvPicPr>
          <p:nvPr/>
        </p:nvPicPr>
        <p:blipFill rotWithShape="1">
          <a:blip r:embed="rId4"/>
          <a:srcRect l="997" r="6627" b="3311"/>
          <a:stretch/>
        </p:blipFill>
        <p:spPr>
          <a:xfrm>
            <a:off x="81115" y="4434944"/>
            <a:ext cx="1580911" cy="2013801"/>
          </a:xfrm>
          <a:prstGeom prst="rect">
            <a:avLst/>
          </a:prstGeom>
        </p:spPr>
      </p:pic>
    </p:spTree>
    <p:extLst>
      <p:ext uri="{BB962C8B-B14F-4D97-AF65-F5344CB8AC3E}">
        <p14:creationId xmlns:p14="http://schemas.microsoft.com/office/powerpoint/2010/main" val="1587813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C9B35F62-61B7-42AF-B427-BCF743715296}"/>
              </a:ext>
            </a:extLst>
          </p:cNvPr>
          <p:cNvPicPr>
            <a:picLocks noChangeAspect="1"/>
          </p:cNvPicPr>
          <p:nvPr/>
        </p:nvPicPr>
        <p:blipFill>
          <a:blip r:embed="rId2"/>
          <a:stretch>
            <a:fillRect/>
          </a:stretch>
        </p:blipFill>
        <p:spPr>
          <a:xfrm>
            <a:off x="173107" y="1647832"/>
            <a:ext cx="2563981" cy="3774019"/>
          </a:xfrm>
          <a:prstGeom prst="rect">
            <a:avLst/>
          </a:prstGeom>
        </p:spPr>
      </p:pic>
      <p:sp>
        <p:nvSpPr>
          <p:cNvPr id="2" name="Title 1">
            <a:extLst>
              <a:ext uri="{FF2B5EF4-FFF2-40B4-BE49-F238E27FC236}">
                <a16:creationId xmlns:a16="http://schemas.microsoft.com/office/drawing/2014/main" id="{F8981725-8D33-40DB-84BA-5E9A120BDFC1}"/>
              </a:ext>
            </a:extLst>
          </p:cNvPr>
          <p:cNvSpPr>
            <a:spLocks noGrp="1"/>
          </p:cNvSpPr>
          <p:nvPr>
            <p:ph type="title"/>
          </p:nvPr>
        </p:nvSpPr>
        <p:spPr>
          <a:xfrm>
            <a:off x="1510588" y="2627"/>
            <a:ext cx="10684368" cy="762876"/>
          </a:xfrm>
        </p:spPr>
        <p:txBody>
          <a:bodyPr>
            <a:normAutofit/>
          </a:bodyPr>
          <a:lstStyle/>
          <a:p>
            <a:r>
              <a:rPr lang="en-US" sz="3200" b="1">
                <a:latin typeface="Calibri"/>
                <a:cs typeface="Calibri"/>
              </a:rPr>
              <a:t>PHYSICAL GROWTH / MOTOR COORDINATION DEVELOPMENT</a:t>
            </a:r>
            <a:endParaRPr lang="en-US"/>
          </a:p>
        </p:txBody>
      </p:sp>
      <p:sp>
        <p:nvSpPr>
          <p:cNvPr id="3" name="TextBox 2">
            <a:extLst>
              <a:ext uri="{FF2B5EF4-FFF2-40B4-BE49-F238E27FC236}">
                <a16:creationId xmlns:a16="http://schemas.microsoft.com/office/drawing/2014/main" id="{1B0B62C9-4EFC-4477-B94B-0ED9CA86EFAF}"/>
              </a:ext>
            </a:extLst>
          </p:cNvPr>
          <p:cNvSpPr txBox="1"/>
          <p:nvPr/>
        </p:nvSpPr>
        <p:spPr>
          <a:xfrm>
            <a:off x="2912058" y="715207"/>
            <a:ext cx="9192375"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Calibri"/>
                <a:cs typeface="Calibri"/>
              </a:rPr>
              <a:t>Growth is what happens; maturation is how it happens</a:t>
            </a:r>
            <a:endParaRPr lang="en-US" sz="2000">
              <a:latin typeface="Calibri"/>
              <a:cs typeface="Calibri"/>
            </a:endParaRPr>
          </a:p>
          <a:p>
            <a:endParaRPr lang="en-US" sz="2000" b="1">
              <a:latin typeface="Calibri"/>
              <a:cs typeface="Calibri"/>
            </a:endParaRPr>
          </a:p>
          <a:p>
            <a:r>
              <a:rPr lang="en-US" sz="2000" b="1" u="sng">
                <a:latin typeface="Calibri"/>
                <a:cs typeface="Calibri"/>
              </a:rPr>
              <a:t>MATURATION</a:t>
            </a:r>
            <a:endParaRPr lang="en-US" sz="2000">
              <a:latin typeface="Calibri"/>
              <a:cs typeface="Calibri"/>
            </a:endParaRPr>
          </a:p>
          <a:p>
            <a:r>
              <a:rPr lang="en-US" sz="2000" b="1">
                <a:latin typeface="Calibri"/>
                <a:cs typeface="Calibri"/>
              </a:rPr>
              <a:t>A natural biological growth</a:t>
            </a:r>
            <a:r>
              <a:rPr lang="en-US" sz="2000" b="1">
                <a:latin typeface="Calibri"/>
                <a:ea typeface="+mn-lt"/>
                <a:cs typeface="+mn-lt"/>
              </a:rPr>
              <a:t> plan controlled by our genes and the rate by which we develop our motor skills. </a:t>
            </a:r>
            <a:endParaRPr lang="en-US" sz="2000">
              <a:latin typeface="Calibri"/>
              <a:cs typeface="Calibri"/>
            </a:endParaRPr>
          </a:p>
          <a:p>
            <a:r>
              <a:rPr lang="en-US" sz="2000" b="1" u="sng">
                <a:latin typeface="Calibri"/>
                <a:cs typeface="Calibri"/>
              </a:rPr>
              <a:t>MOTIVATION</a:t>
            </a:r>
            <a:endParaRPr lang="en-US" sz="2000">
              <a:latin typeface="Calibri"/>
              <a:cs typeface="Calibri"/>
            </a:endParaRPr>
          </a:p>
          <a:p>
            <a:r>
              <a:rPr lang="en-US" sz="2000" b="1">
                <a:latin typeface="Calibri"/>
                <a:cs typeface="Calibri"/>
              </a:rPr>
              <a:t>The incentive behind children wanting to acquire motor skills, rather than through pre-conceived genetic specifications. Essential in the development of gross motor skills during ones lifetime.</a:t>
            </a:r>
          </a:p>
          <a:p>
            <a:r>
              <a:rPr lang="en-US" sz="2000" b="1" u="sng">
                <a:latin typeface="Calibri"/>
                <a:cs typeface="Calibri"/>
              </a:rPr>
              <a:t>EXPERIENCE</a:t>
            </a:r>
          </a:p>
          <a:p>
            <a:r>
              <a:rPr lang="en-US" sz="2000" b="1">
                <a:latin typeface="Calibri"/>
                <a:cs typeface="Calibri"/>
              </a:rPr>
              <a:t>Children should be given considerable opportunity to practice a variety of appropriate indoor and outdoor physical activities in a safe and nurturing environment.</a:t>
            </a:r>
            <a:endParaRPr lang="en-US" sz="2000" b="1" u="sng">
              <a:latin typeface="Calibri"/>
              <a:cs typeface="Calibri"/>
            </a:endParaRPr>
          </a:p>
          <a:p>
            <a:r>
              <a:rPr lang="en-US" sz="2000" b="1" u="sng">
                <a:latin typeface="Calibri"/>
                <a:cs typeface="Calibri"/>
              </a:rPr>
              <a:t>PRACTICE</a:t>
            </a:r>
          </a:p>
          <a:p>
            <a:r>
              <a:rPr lang="en-US" sz="2000" b="1">
                <a:latin typeface="Calibri"/>
                <a:cs typeface="Calibri"/>
              </a:rPr>
              <a:t>It is imperative that children practice their gross motor skills in order to perfect them and </a:t>
            </a:r>
            <a:r>
              <a:rPr lang="en-US" sz="2000" b="1" err="1">
                <a:latin typeface="Calibri"/>
                <a:cs typeface="Calibri"/>
              </a:rPr>
              <a:t>optimise</a:t>
            </a:r>
            <a:r>
              <a:rPr lang="en-US" sz="2000" b="1">
                <a:latin typeface="Calibri"/>
                <a:cs typeface="Calibri"/>
              </a:rPr>
              <a:t> their well-being. Children are far more dedicated to learning new things and are prepared to persevere more than adults.</a:t>
            </a:r>
            <a:endParaRPr lang="en-US" sz="2000" b="1" u="sng">
              <a:latin typeface="Calibri"/>
              <a:cs typeface="Calibri"/>
            </a:endParaRPr>
          </a:p>
        </p:txBody>
      </p:sp>
      <p:sp>
        <p:nvSpPr>
          <p:cNvPr id="4" name="TextBox 3">
            <a:extLst>
              <a:ext uri="{FF2B5EF4-FFF2-40B4-BE49-F238E27FC236}">
                <a16:creationId xmlns:a16="http://schemas.microsoft.com/office/drawing/2014/main" id="{67A30DEB-955E-4BC8-932D-87AE6A148339}"/>
              </a:ext>
            </a:extLst>
          </p:cNvPr>
          <p:cNvSpPr txBox="1"/>
          <p:nvPr/>
        </p:nvSpPr>
        <p:spPr>
          <a:xfrm>
            <a:off x="938827" y="6302318"/>
            <a:ext cx="11691869"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a:p>
          <a:p>
            <a:r>
              <a:rPr lang="en-US" sz="1200" err="1">
                <a:latin typeface="Calibri"/>
                <a:cs typeface="Calibri"/>
              </a:rPr>
              <a:t>McInerney</a:t>
            </a:r>
            <a:r>
              <a:rPr lang="en-US" sz="1200">
                <a:latin typeface="Calibri"/>
                <a:cs typeface="Calibri"/>
              </a:rPr>
              <a:t> and </a:t>
            </a:r>
            <a:r>
              <a:rPr lang="en-US" sz="1200" err="1">
                <a:latin typeface="Calibri"/>
                <a:cs typeface="Calibri"/>
              </a:rPr>
              <a:t>Putwain</a:t>
            </a:r>
            <a:r>
              <a:rPr lang="en-US" sz="1200">
                <a:latin typeface="Calibri"/>
                <a:cs typeface="Calibri"/>
              </a:rPr>
              <a:t> (2017) Keenan and Evans (2009) Doherty and Hughes (2014) Johnston and </a:t>
            </a:r>
            <a:r>
              <a:rPr lang="en-US" sz="1200" err="1">
                <a:latin typeface="Calibri"/>
                <a:cs typeface="Calibri"/>
              </a:rPr>
              <a:t>Nahmad</a:t>
            </a:r>
            <a:r>
              <a:rPr lang="en-US" sz="1200">
                <a:latin typeface="Calibri"/>
                <a:cs typeface="Calibri"/>
              </a:rPr>
              <a:t>-Williams (2009) Thornton (2008) Dowling (2009) Google Images (2019)</a:t>
            </a:r>
            <a:endParaRPr lang="en-US" sz="1200"/>
          </a:p>
          <a:p>
            <a:endParaRPr lang="en-US" sz="1400">
              <a:latin typeface="Calibri"/>
              <a:cs typeface="Calibri"/>
            </a:endParaRPr>
          </a:p>
          <a:p>
            <a:endParaRPr lang="en-US"/>
          </a:p>
        </p:txBody>
      </p:sp>
    </p:spTree>
    <p:extLst>
      <p:ext uri="{BB962C8B-B14F-4D97-AF65-F5344CB8AC3E}">
        <p14:creationId xmlns:p14="http://schemas.microsoft.com/office/powerpoint/2010/main" val="1654466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BE13223-D3D1-42C5-B4C3-6ECA53585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3A891607-F768-41F9-A2E9-BB38370DE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FFDBE37-1DFE-4594-9095-CF67C8A11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F17ED4D4-301C-4B04-A0BA-3E375BF76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D638DC08-E258-4B63-8732-1347A7250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703EEC3E-6C68-4D71-8D2F-9EF6065C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A25FF1C4-BA3B-45E8-907B-A362C65A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30A26ED-DAA7-44A2-B24A-FD6E84989554}"/>
              </a:ext>
            </a:extLst>
          </p:cNvPr>
          <p:cNvSpPr>
            <a:spLocks noGrp="1"/>
          </p:cNvSpPr>
          <p:nvPr>
            <p:ph type="title"/>
          </p:nvPr>
        </p:nvSpPr>
        <p:spPr>
          <a:xfrm>
            <a:off x="8211047" y="418095"/>
            <a:ext cx="3333495" cy="754827"/>
          </a:xfrm>
        </p:spPr>
        <p:txBody>
          <a:bodyPr vert="horz" lIns="91440" tIns="45720" rIns="91440" bIns="45720" rtlCol="0" anchor="ctr">
            <a:normAutofit/>
          </a:bodyPr>
          <a:lstStyle/>
          <a:p>
            <a:r>
              <a:rPr lang="en-US" sz="3200" b="1">
                <a:latin typeface="Calibri"/>
                <a:cs typeface="Calibri"/>
              </a:rPr>
              <a:t>Nurture v Nature</a:t>
            </a:r>
          </a:p>
        </p:txBody>
      </p:sp>
      <p:sp>
        <p:nvSpPr>
          <p:cNvPr id="3" name="TextBox 2">
            <a:extLst>
              <a:ext uri="{FF2B5EF4-FFF2-40B4-BE49-F238E27FC236}">
                <a16:creationId xmlns:a16="http://schemas.microsoft.com/office/drawing/2014/main" id="{1F075BB0-E609-41A5-89D6-CA89E32CD1DE}"/>
              </a:ext>
            </a:extLst>
          </p:cNvPr>
          <p:cNvSpPr txBox="1"/>
          <p:nvPr/>
        </p:nvSpPr>
        <p:spPr>
          <a:xfrm>
            <a:off x="1822979" y="157354"/>
            <a:ext cx="6308130" cy="6813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One of the most controversial issues in child development.</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Historically theorists had conflicting opinions on epigenesis, that is the interaction of nurture and nature. They believed:</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They believed Nurture had nothing to do with genetics and ancestry, but was dependent on the time spent acquiring and improving skills.</a:t>
            </a:r>
            <a:endParaRPr lang="en-US" sz="2000">
              <a:ea typeface="+mn-lt"/>
              <a:cs typeface="+mn-lt"/>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Whereas nature had everything to do with it and relied on genetically inherited skills. </a:t>
            </a:r>
            <a:endParaRPr lang="en-US" sz="2000">
              <a:ea typeface="+mn-lt"/>
              <a:cs typeface="+mn-lt"/>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Based on these beliefs, it can be concluded that nurture is exploited to improve the positive characteristics in a child, while nature uses genetic coding to help with physical development, where positive or negative qualities can be passed on to an individual.</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days people acknowledge how nurture and nature  interactive, rather than seeing one as being more significant than the other.</a:t>
            </a:r>
            <a:r>
              <a:rPr lang="en-US" sz="2000">
                <a:latin typeface="Calibri"/>
                <a:cs typeface="Calibri"/>
              </a:rPr>
              <a:t>​</a:t>
            </a:r>
            <a:r>
              <a:rPr lang="en-US" sz="2000">
                <a:latin typeface="Calibri"/>
                <a:ea typeface="+mn-lt"/>
                <a:cs typeface="Calibri"/>
              </a:rPr>
              <a:t> </a:t>
            </a:r>
            <a:r>
              <a:rPr lang="en-US" sz="2000" b="1">
                <a:latin typeface="Calibri"/>
                <a:ea typeface="+mn-lt"/>
                <a:cs typeface="Calibri"/>
              </a:rPr>
              <a:t>However nurture can speed up physical</a:t>
            </a:r>
            <a:r>
              <a:rPr lang="en-US" sz="2000" b="1">
                <a:latin typeface="Calibri"/>
                <a:ea typeface="+mn-lt"/>
                <a:cs typeface="+mn-lt"/>
              </a:rPr>
              <a:t> development with practice.</a:t>
            </a:r>
          </a:p>
        </p:txBody>
      </p:sp>
      <p:pic>
        <p:nvPicPr>
          <p:cNvPr id="5" name="Picture 5" descr="A picture containing person, indoor, holding&#10;&#10;Description generated with very high confidence">
            <a:extLst>
              <a:ext uri="{FF2B5EF4-FFF2-40B4-BE49-F238E27FC236}">
                <a16:creationId xmlns:a16="http://schemas.microsoft.com/office/drawing/2014/main" id="{2F6C08CC-C714-4D58-941E-7FB8CA8030AB}"/>
              </a:ext>
            </a:extLst>
          </p:cNvPr>
          <p:cNvPicPr>
            <a:picLocks noChangeAspect="1"/>
          </p:cNvPicPr>
          <p:nvPr/>
        </p:nvPicPr>
        <p:blipFill>
          <a:blip r:embed="rId3"/>
          <a:stretch>
            <a:fillRect/>
          </a:stretch>
        </p:blipFill>
        <p:spPr>
          <a:xfrm>
            <a:off x="7948762" y="2068621"/>
            <a:ext cx="4122738" cy="259732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BA240137-C9A0-489B-B6C9-042A2FF1804B}"/>
              </a:ext>
            </a:extLst>
          </p:cNvPr>
          <p:cNvSpPr txBox="1"/>
          <p:nvPr/>
        </p:nvSpPr>
        <p:spPr>
          <a:xfrm>
            <a:off x="497293" y="6563764"/>
            <a:ext cx="1237278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Keenan and Evans (2009) ​Johnston and </a:t>
            </a:r>
            <a:r>
              <a:rPr lang="en-US" sz="1200" err="1">
                <a:latin typeface="Calibri"/>
                <a:cs typeface="Calibri"/>
              </a:rPr>
              <a:t>Nahmad</a:t>
            </a:r>
            <a:r>
              <a:rPr lang="en-US" sz="1200">
                <a:latin typeface="Calibri"/>
                <a:cs typeface="Calibri"/>
              </a:rPr>
              <a:t>-Williams 2009 ​Oswalt (2019) Doherty and Hughes (2014)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a:t>
            </a:r>
            <a:r>
              <a:rPr lang="en-US" sz="1200" err="1">
                <a:latin typeface="Calibri"/>
                <a:cs typeface="Calibri"/>
              </a:rPr>
              <a:t>Bukato</a:t>
            </a:r>
            <a:r>
              <a:rPr lang="en-US" sz="1200">
                <a:latin typeface="Calibri"/>
                <a:cs typeface="Calibri"/>
              </a:rPr>
              <a:t> and Daehler (2004) Google Images (2019)</a:t>
            </a:r>
            <a:endParaRPr lang="en-US" sz="1200"/>
          </a:p>
          <a:p>
            <a:endParaRPr lang="en-US" sz="1400">
              <a:latin typeface="Calibri"/>
              <a:cs typeface="Calibri"/>
            </a:endParaRPr>
          </a:p>
          <a:p>
            <a:endParaRPr lang="en-US" sz="1400">
              <a:latin typeface="Calibri"/>
              <a:cs typeface="Calibri"/>
            </a:endParaRPr>
          </a:p>
        </p:txBody>
      </p:sp>
    </p:spTree>
    <p:extLst>
      <p:ext uri="{BB962C8B-B14F-4D97-AF65-F5344CB8AC3E}">
        <p14:creationId xmlns:p14="http://schemas.microsoft.com/office/powerpoint/2010/main" val="2649487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3A917211-EE99-41D8-AB7B-53BF836FC3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a16="http://schemas.microsoft.com/office/drawing/2014/main" id="{7BC72C29-03A5-4F42-BF23-113B4B40D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0477CB8-BA4B-4BA5-AE8A-72533C15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75CAF62A-04C0-47B8-955F-54CA3F5A2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086A53AC-748F-4DAC-A09A-3608567AC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5E5F62E9-5B13-4DAE-9D2D-AC4FD063C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D4FB1DC6-DC7F-4925-A4BE-5707409D8C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3" name="Rectangle 22">
            <a:extLst>
              <a:ext uri="{FF2B5EF4-FFF2-40B4-BE49-F238E27FC236}">
                <a16:creationId xmlns:a16="http://schemas.microsoft.com/office/drawing/2014/main" id="{8926201B-1280-48E9-8A72-2BF51D3E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9721DB1-8EF3-4638-88F7-0D5CA181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6" name="Freeform 6">
              <a:extLst>
                <a:ext uri="{FF2B5EF4-FFF2-40B4-BE49-F238E27FC236}">
                  <a16:creationId xmlns:a16="http://schemas.microsoft.com/office/drawing/2014/main" id="{9529A9F8-F81E-4309-8027-9854E66BB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7E9CF6EE-6BE1-48F8-9F7C-199674A7A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DE73B769-D1E7-484D-9030-878DB13C9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4124F50E-6C81-44D3-9FE0-8A5D26820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6782DBE8-9C4A-4A81-80D1-7E8F2F5A0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40DC3775-F569-4294-9D5F-CF65E5179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187CEC2-EA2B-4DC3-8615-C9B9BA67339B}"/>
              </a:ext>
            </a:extLst>
          </p:cNvPr>
          <p:cNvSpPr>
            <a:spLocks noGrp="1"/>
          </p:cNvSpPr>
          <p:nvPr>
            <p:ph type="title"/>
          </p:nvPr>
        </p:nvSpPr>
        <p:spPr>
          <a:xfrm>
            <a:off x="4100681" y="161932"/>
            <a:ext cx="7446961" cy="1205752"/>
          </a:xfrm>
        </p:spPr>
        <p:txBody>
          <a:bodyPr vert="horz" lIns="91440" tIns="45720" rIns="91440" bIns="45720" rtlCol="0" anchor="ctr">
            <a:normAutofit/>
          </a:bodyPr>
          <a:lstStyle/>
          <a:p>
            <a:r>
              <a:rPr lang="en-US" sz="3200" b="1">
                <a:latin typeface="Calibri"/>
                <a:cs typeface="Calibri"/>
              </a:rPr>
              <a:t>POSITIVE CULTURAL AND ENVIRONMENTAL</a:t>
            </a:r>
            <a:r>
              <a:rPr lang="en-US" sz="3200" b="1" u="none" strike="noStrike">
                <a:latin typeface="Calibri"/>
                <a:cs typeface="Calibri"/>
              </a:rPr>
              <a:t> </a:t>
            </a:r>
            <a:r>
              <a:rPr lang="en-US" sz="3200" b="1">
                <a:latin typeface="Calibri"/>
                <a:cs typeface="Calibri"/>
              </a:rPr>
              <a:t>IMPACTS</a:t>
            </a:r>
            <a:endParaRPr lang="en-US" sz="3200">
              <a:latin typeface="Corbel" panose="020B0503020204020204"/>
              <a:cs typeface="Calibri"/>
            </a:endParaRPr>
          </a:p>
        </p:txBody>
      </p:sp>
      <p:pic>
        <p:nvPicPr>
          <p:cNvPr id="6" name="Picture 6" descr="A group of people playing football on a field&#10;&#10;Description generated with very high confidence">
            <a:extLst>
              <a:ext uri="{FF2B5EF4-FFF2-40B4-BE49-F238E27FC236}">
                <a16:creationId xmlns:a16="http://schemas.microsoft.com/office/drawing/2014/main" id="{6E0CEBEE-11D2-43EE-9B62-3D51168AA181}"/>
              </a:ext>
            </a:extLst>
          </p:cNvPr>
          <p:cNvPicPr>
            <a:picLocks noChangeAspect="1"/>
          </p:cNvPicPr>
          <p:nvPr/>
        </p:nvPicPr>
        <p:blipFill rotWithShape="1">
          <a:blip r:embed="rId3"/>
          <a:srcRect l="13543" r="25907"/>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8" name="Picture 8" descr="A person holding a teddy bear&#10;&#10;Description generated with very high confidence">
            <a:extLst>
              <a:ext uri="{FF2B5EF4-FFF2-40B4-BE49-F238E27FC236}">
                <a16:creationId xmlns:a16="http://schemas.microsoft.com/office/drawing/2014/main" id="{F677F03C-A222-4700-B047-EA9A570D3A4F}"/>
              </a:ext>
            </a:extLst>
          </p:cNvPr>
          <p:cNvPicPr>
            <a:picLocks noChangeAspect="1"/>
          </p:cNvPicPr>
          <p:nvPr/>
        </p:nvPicPr>
        <p:blipFill rotWithShape="1">
          <a:blip r:embed="rId4"/>
          <a:srcRect l="32999" r="11628"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33" name="Straight Connector 32">
            <a:extLst>
              <a:ext uri="{FF2B5EF4-FFF2-40B4-BE49-F238E27FC236}">
                <a16:creationId xmlns:a16="http://schemas.microsoft.com/office/drawing/2014/main" id="{3CABA2B2-183E-4093-AD5B-C434C3F8F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4" descr="A bunch of food on a table&#10;&#10;Description generated with very high confidence">
            <a:extLst>
              <a:ext uri="{FF2B5EF4-FFF2-40B4-BE49-F238E27FC236}">
                <a16:creationId xmlns:a16="http://schemas.microsoft.com/office/drawing/2014/main" id="{B4FAF780-AACD-47D8-A9DD-818A82C77C06}"/>
              </a:ext>
            </a:extLst>
          </p:cNvPr>
          <p:cNvPicPr>
            <a:picLocks noChangeAspect="1"/>
          </p:cNvPicPr>
          <p:nvPr/>
        </p:nvPicPr>
        <p:blipFill rotWithShape="1">
          <a:blip r:embed="rId5"/>
          <a:srcRect t="1766" r="2" b="13521"/>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35" name="Straight Connector 34">
            <a:extLst>
              <a:ext uri="{FF2B5EF4-FFF2-40B4-BE49-F238E27FC236}">
                <a16:creationId xmlns:a16="http://schemas.microsoft.com/office/drawing/2014/main" id="{D97A68E6-D67D-497C-B359-80D015EACB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CDFBCCB-E489-4A07-ADCF-C4A126D2915B}"/>
              </a:ext>
            </a:extLst>
          </p:cNvPr>
          <p:cNvSpPr txBox="1"/>
          <p:nvPr/>
        </p:nvSpPr>
        <p:spPr>
          <a:xfrm>
            <a:off x="4216602" y="1370104"/>
            <a:ext cx="7841098" cy="46582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Fewer birth defects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Healthy nutritious diets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Parental, family and community support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Enhanced cognitive, personal and emotional development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Excellent recreational facilities and resources – enable children to take risks and extend themselves</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Increased sporting abilities gives a child more confidence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Enrich a child's chances in life, as they are surrounded by positive thinking people with whom they can develop strong and healthy friendships and relationships</a:t>
            </a:r>
            <a:endParaRPr lang="en-US" sz="2000">
              <a:latin typeface="Calibri"/>
              <a:cs typeface="Calibri"/>
            </a:endParaRPr>
          </a:p>
        </p:txBody>
      </p:sp>
      <p:sp>
        <p:nvSpPr>
          <p:cNvPr id="5" name="TextBox 4">
            <a:extLst>
              <a:ext uri="{FF2B5EF4-FFF2-40B4-BE49-F238E27FC236}">
                <a16:creationId xmlns:a16="http://schemas.microsoft.com/office/drawing/2014/main" id="{F1AA8E90-12C8-411C-A5DA-8DF5112102BC}"/>
              </a:ext>
            </a:extLst>
          </p:cNvPr>
          <p:cNvSpPr txBox="1"/>
          <p:nvPr/>
        </p:nvSpPr>
        <p:spPr>
          <a:xfrm>
            <a:off x="5005569" y="6371024"/>
            <a:ext cx="746088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a:t>
            </a:r>
            <a:r>
              <a:rPr lang="en-US" sz="1200">
                <a:latin typeface="Calibri"/>
                <a:ea typeface="+mn-lt"/>
                <a:cs typeface="Calibri"/>
              </a:rPr>
              <a:t>Doherty and Hughes (2014) Dowling (2014) </a:t>
            </a:r>
            <a:endParaRPr lang="en-US" sz="1200">
              <a:latin typeface="Corbel" panose="020B0503020204020204"/>
              <a:cs typeface="Calibri"/>
            </a:endParaRPr>
          </a:p>
          <a:p>
            <a:r>
              <a:rPr lang="en-US" sz="1200" err="1">
                <a:latin typeface="Calibri"/>
                <a:cs typeface="Calibri"/>
              </a:rPr>
              <a:t>Bukato</a:t>
            </a:r>
            <a:r>
              <a:rPr lang="en-US" sz="1200">
                <a:latin typeface="Calibri"/>
                <a:cs typeface="Calibri"/>
              </a:rPr>
              <a:t> and Daehler (2004) </a:t>
            </a:r>
            <a:r>
              <a:rPr lang="en-US" sz="1200">
                <a:latin typeface="Calibri"/>
                <a:ea typeface="+mn-lt"/>
                <a:cs typeface="Calibri"/>
              </a:rPr>
              <a:t>Google Images (2019)</a:t>
            </a:r>
            <a:endParaRPr lang="en-US" sz="1200">
              <a:latin typeface="Corbel" panose="020B0503020204020204"/>
              <a:ea typeface="+mn-lt"/>
              <a:cs typeface="Calibri"/>
            </a:endParaRPr>
          </a:p>
          <a:p>
            <a:pPr algn="l"/>
            <a:endParaRPr lang="en-US" sz="1400">
              <a:latin typeface="Calibri"/>
              <a:cs typeface="Calibri"/>
            </a:endParaRPr>
          </a:p>
          <a:p>
            <a:endParaRPr lang="en-US" sz="1400">
              <a:latin typeface="Corbel"/>
              <a:cs typeface="Calibri"/>
            </a:endParaRPr>
          </a:p>
          <a:p>
            <a:endParaRPr lang="en-US" sz="1400">
              <a:latin typeface="Calibri"/>
              <a:cs typeface="Calibri"/>
            </a:endParaRPr>
          </a:p>
          <a:p>
            <a:endParaRPr lang="en-US"/>
          </a:p>
        </p:txBody>
      </p:sp>
    </p:spTree>
    <p:extLst>
      <p:ext uri="{BB962C8B-B14F-4D97-AF65-F5344CB8AC3E}">
        <p14:creationId xmlns:p14="http://schemas.microsoft.com/office/powerpoint/2010/main" val="2529346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39">
            <a:extLst>
              <a:ext uri="{FF2B5EF4-FFF2-40B4-BE49-F238E27FC236}">
                <a16:creationId xmlns:a16="http://schemas.microsoft.com/office/drawing/2014/main" id="{486C4FFA-BC29-492F-A156-B7234C020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1" name="Freeform 6">
              <a:extLst>
                <a:ext uri="{FF2B5EF4-FFF2-40B4-BE49-F238E27FC236}">
                  <a16:creationId xmlns:a16="http://schemas.microsoft.com/office/drawing/2014/main" id="{6D81CED2-E2E5-4F19-8312-E9190D1E9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2" name="Freeform 7">
              <a:extLst>
                <a:ext uri="{FF2B5EF4-FFF2-40B4-BE49-F238E27FC236}">
                  <a16:creationId xmlns:a16="http://schemas.microsoft.com/office/drawing/2014/main" id="{F4D3AF52-D205-486F-826D-9F41023B14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3" name="Freeform 8">
              <a:extLst>
                <a:ext uri="{FF2B5EF4-FFF2-40B4-BE49-F238E27FC236}">
                  <a16:creationId xmlns:a16="http://schemas.microsoft.com/office/drawing/2014/main" id="{157F13EE-7406-4A01-9415-BBF405FB5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4" name="Freeform 9">
              <a:extLst>
                <a:ext uri="{FF2B5EF4-FFF2-40B4-BE49-F238E27FC236}">
                  <a16:creationId xmlns:a16="http://schemas.microsoft.com/office/drawing/2014/main" id="{7744B568-6C49-4A00-BE78-19EC04934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5" name="Freeform 10">
              <a:extLst>
                <a:ext uri="{FF2B5EF4-FFF2-40B4-BE49-F238E27FC236}">
                  <a16:creationId xmlns:a16="http://schemas.microsoft.com/office/drawing/2014/main" id="{D911B119-F4E9-4A98-84DF-28B77A4F35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6" name="Freeform 11">
              <a:extLst>
                <a:ext uri="{FF2B5EF4-FFF2-40B4-BE49-F238E27FC236}">
                  <a16:creationId xmlns:a16="http://schemas.microsoft.com/office/drawing/2014/main" id="{F85099C9-2244-442A-B279-80AFA0B5A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187CEC2-EA2B-4DC3-8615-C9B9BA67339B}"/>
              </a:ext>
            </a:extLst>
          </p:cNvPr>
          <p:cNvSpPr>
            <a:spLocks noGrp="1"/>
          </p:cNvSpPr>
          <p:nvPr>
            <p:ph type="title"/>
          </p:nvPr>
        </p:nvSpPr>
        <p:spPr>
          <a:xfrm>
            <a:off x="1642462" y="-4313"/>
            <a:ext cx="10018713" cy="811522"/>
          </a:xfrm>
        </p:spPr>
        <p:txBody>
          <a:bodyPr vert="horz" lIns="91440" tIns="45720" rIns="91440" bIns="45720" rtlCol="0" anchor="ctr">
            <a:normAutofit/>
          </a:bodyPr>
          <a:lstStyle/>
          <a:p>
            <a:r>
              <a:rPr lang="en-US" sz="3200" b="1">
                <a:latin typeface="Calibri"/>
                <a:cs typeface="Calibri"/>
              </a:rPr>
              <a:t>LOW SOCIOECONOMIC IMPACTS</a:t>
            </a:r>
            <a:endParaRPr lang="en-US" sz="3200">
              <a:latin typeface="Calibri"/>
              <a:cs typeface="Calibri"/>
            </a:endParaRPr>
          </a:p>
        </p:txBody>
      </p:sp>
      <p:sp>
        <p:nvSpPr>
          <p:cNvPr id="10" name="TextBox 9">
            <a:extLst>
              <a:ext uri="{FF2B5EF4-FFF2-40B4-BE49-F238E27FC236}">
                <a16:creationId xmlns:a16="http://schemas.microsoft.com/office/drawing/2014/main" id="{7CDFBCCB-E489-4A07-ADCF-C4A126D2915B}"/>
              </a:ext>
            </a:extLst>
          </p:cNvPr>
          <p:cNvSpPr txBox="1"/>
          <p:nvPr/>
        </p:nvSpPr>
        <p:spPr>
          <a:xfrm>
            <a:off x="1749248" y="714999"/>
            <a:ext cx="5340849" cy="59264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Prenatal use of teratogens - birth defects/complications during birth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Malnutrition/Obesity - ill health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Reduced cognitive, personal and emotional development due to inadequate support or physical neglect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Lack of, or no recreational facilities and resources, provides fewer opportunities for children to practice their physical skills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Children with weaker sporting abilities can lack confidence resulting in them becoming disengaged or not wanting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Impacts on a child's ability to make and sustain strong and robust friendships and relationships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Limited physical, motor and intellectual development</a:t>
            </a:r>
            <a:endParaRPr lang="en-US" sz="2000">
              <a:latin typeface="Calibri"/>
              <a:cs typeface="Calibri"/>
            </a:endParaRPr>
          </a:p>
        </p:txBody>
      </p:sp>
      <p:pic>
        <p:nvPicPr>
          <p:cNvPr id="5" name="Picture 6" descr="A picture containing person, woman, holding, table&#10;&#10;Description generated with very high confidence">
            <a:extLst>
              <a:ext uri="{FF2B5EF4-FFF2-40B4-BE49-F238E27FC236}">
                <a16:creationId xmlns:a16="http://schemas.microsoft.com/office/drawing/2014/main" id="{5463392F-1F4F-45BA-B458-1B3DC43A8F48}"/>
              </a:ext>
            </a:extLst>
          </p:cNvPr>
          <p:cNvPicPr>
            <a:picLocks noChangeAspect="1"/>
          </p:cNvPicPr>
          <p:nvPr/>
        </p:nvPicPr>
        <p:blipFill rotWithShape="1">
          <a:blip r:embed="rId3"/>
          <a:srcRect l="1971" r="14581" b="1"/>
          <a:stretch/>
        </p:blipFill>
        <p:spPr>
          <a:xfrm>
            <a:off x="7216865" y="1780417"/>
            <a:ext cx="2378937" cy="1895757"/>
          </a:xfrm>
          <a:custGeom>
            <a:avLst/>
            <a:gdLst>
              <a:gd name="connsiteX0" fmla="*/ 166068 w 2378937"/>
              <a:gd name="connsiteY0" fmla="*/ 0 h 1895757"/>
              <a:gd name="connsiteX1" fmla="*/ 2378937 w 2378937"/>
              <a:gd name="connsiteY1" fmla="*/ 0 h 1895757"/>
              <a:gd name="connsiteX2" fmla="*/ 2378937 w 2378937"/>
              <a:gd name="connsiteY2" fmla="*/ 1895757 h 1895757"/>
              <a:gd name="connsiteX3" fmla="*/ 0 w 2378937"/>
              <a:gd name="connsiteY3" fmla="*/ 1895757 h 1895757"/>
              <a:gd name="connsiteX4" fmla="*/ 0 w 2378937"/>
              <a:gd name="connsiteY4" fmla="*/ 166068 h 1895757"/>
              <a:gd name="connsiteX5" fmla="*/ 166068 w 2378937"/>
              <a:gd name="connsiteY5" fmla="*/ 0 h 189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8937" h="1895757">
                <a:moveTo>
                  <a:pt x="166068" y="0"/>
                </a:moveTo>
                <a:lnTo>
                  <a:pt x="2378937" y="0"/>
                </a:lnTo>
                <a:lnTo>
                  <a:pt x="2378937" y="1895757"/>
                </a:lnTo>
                <a:lnTo>
                  <a:pt x="0" y="1895757"/>
                </a:lnTo>
                <a:lnTo>
                  <a:pt x="0" y="166068"/>
                </a:lnTo>
                <a:cubicBezTo>
                  <a:pt x="0" y="74351"/>
                  <a:pt x="74351" y="0"/>
                  <a:pt x="166068" y="0"/>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2" name="Picture 12" descr="A group of people standing in front of a crowd posing for the camera&#10;&#10;Description generated with very high confidence">
            <a:extLst>
              <a:ext uri="{FF2B5EF4-FFF2-40B4-BE49-F238E27FC236}">
                <a16:creationId xmlns:a16="http://schemas.microsoft.com/office/drawing/2014/main" id="{D6BE3C63-C9F3-4B77-83A3-40AA6EA86095}"/>
              </a:ext>
            </a:extLst>
          </p:cNvPr>
          <p:cNvPicPr>
            <a:picLocks noChangeAspect="1"/>
          </p:cNvPicPr>
          <p:nvPr/>
        </p:nvPicPr>
        <p:blipFill rotWithShape="1">
          <a:blip r:embed="rId4"/>
          <a:srcRect l="5885" r="-3" b="-3"/>
          <a:stretch/>
        </p:blipFill>
        <p:spPr>
          <a:xfrm>
            <a:off x="9595802" y="1780417"/>
            <a:ext cx="2378937" cy="1895758"/>
          </a:xfrm>
          <a:custGeom>
            <a:avLst/>
            <a:gdLst>
              <a:gd name="connsiteX0" fmla="*/ 0 w 2378937"/>
              <a:gd name="connsiteY0" fmla="*/ 0 h 1895758"/>
              <a:gd name="connsiteX1" fmla="*/ 2212869 w 2378937"/>
              <a:gd name="connsiteY1" fmla="*/ 0 h 1895758"/>
              <a:gd name="connsiteX2" fmla="*/ 2378937 w 2378937"/>
              <a:gd name="connsiteY2" fmla="*/ 166068 h 1895758"/>
              <a:gd name="connsiteX3" fmla="*/ 2378937 w 2378937"/>
              <a:gd name="connsiteY3" fmla="*/ 1895758 h 1895758"/>
              <a:gd name="connsiteX4" fmla="*/ 0 w 2378937"/>
              <a:gd name="connsiteY4" fmla="*/ 1895758 h 18957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8">
                <a:moveTo>
                  <a:pt x="0" y="0"/>
                </a:moveTo>
                <a:lnTo>
                  <a:pt x="2212869" y="0"/>
                </a:lnTo>
                <a:cubicBezTo>
                  <a:pt x="2304586" y="0"/>
                  <a:pt x="2378937" y="74351"/>
                  <a:pt x="2378937" y="166068"/>
                </a:cubicBezTo>
                <a:lnTo>
                  <a:pt x="2378937" y="1895758"/>
                </a:lnTo>
                <a:lnTo>
                  <a:pt x="0" y="189575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9" name="Picture 10" descr="A pile of food on a table&#10;&#10;Description generated with very high confidence">
            <a:extLst>
              <a:ext uri="{FF2B5EF4-FFF2-40B4-BE49-F238E27FC236}">
                <a16:creationId xmlns:a16="http://schemas.microsoft.com/office/drawing/2014/main" id="{40C5824B-319C-4FF6-AE65-A8536CAD96C2}"/>
              </a:ext>
            </a:extLst>
          </p:cNvPr>
          <p:cNvPicPr>
            <a:picLocks noChangeAspect="1"/>
          </p:cNvPicPr>
          <p:nvPr/>
        </p:nvPicPr>
        <p:blipFill rotWithShape="1">
          <a:blip r:embed="rId5"/>
          <a:srcRect l="7569" r="8666" b="-3"/>
          <a:stretch/>
        </p:blipFill>
        <p:spPr>
          <a:xfrm>
            <a:off x="7216865" y="3676174"/>
            <a:ext cx="2378937" cy="1895760"/>
          </a:xfrm>
          <a:custGeom>
            <a:avLst/>
            <a:gdLst>
              <a:gd name="connsiteX0" fmla="*/ 0 w 2378937"/>
              <a:gd name="connsiteY0" fmla="*/ 0 h 1895760"/>
              <a:gd name="connsiteX1" fmla="*/ 2378937 w 2378937"/>
              <a:gd name="connsiteY1" fmla="*/ 0 h 1895760"/>
              <a:gd name="connsiteX2" fmla="*/ 2378937 w 2378937"/>
              <a:gd name="connsiteY2" fmla="*/ 1895760 h 1895760"/>
              <a:gd name="connsiteX3" fmla="*/ 166068 w 2378937"/>
              <a:gd name="connsiteY3" fmla="*/ 1895760 h 1895760"/>
              <a:gd name="connsiteX4" fmla="*/ 0 w 2378937"/>
              <a:gd name="connsiteY4" fmla="*/ 1729692 h 1895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60">
                <a:moveTo>
                  <a:pt x="0" y="0"/>
                </a:moveTo>
                <a:lnTo>
                  <a:pt x="2378937" y="0"/>
                </a:lnTo>
                <a:lnTo>
                  <a:pt x="2378937" y="1895760"/>
                </a:lnTo>
                <a:lnTo>
                  <a:pt x="166068" y="1895760"/>
                </a:lnTo>
                <a:cubicBezTo>
                  <a:pt x="74351" y="1895760"/>
                  <a:pt x="0" y="1821409"/>
                  <a:pt x="0" y="1729692"/>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4" name="Picture 21" descr="A picture containing person, indoor, sitting, woman&#10;&#10;Description generated with high confidence">
            <a:extLst>
              <a:ext uri="{FF2B5EF4-FFF2-40B4-BE49-F238E27FC236}">
                <a16:creationId xmlns:a16="http://schemas.microsoft.com/office/drawing/2014/main" id="{75B356BA-B8EC-4F22-AF87-BD5447499840}"/>
              </a:ext>
            </a:extLst>
          </p:cNvPr>
          <p:cNvPicPr>
            <a:picLocks noChangeAspect="1"/>
          </p:cNvPicPr>
          <p:nvPr/>
        </p:nvPicPr>
        <p:blipFill rotWithShape="1">
          <a:blip r:embed="rId6"/>
          <a:srcRect r="29417" b="5"/>
          <a:stretch/>
        </p:blipFill>
        <p:spPr>
          <a:xfrm>
            <a:off x="9595802" y="3676175"/>
            <a:ext cx="2378937" cy="1895759"/>
          </a:xfrm>
          <a:custGeom>
            <a:avLst/>
            <a:gdLst>
              <a:gd name="connsiteX0" fmla="*/ 0 w 2378937"/>
              <a:gd name="connsiteY0" fmla="*/ 0 h 1895759"/>
              <a:gd name="connsiteX1" fmla="*/ 2378937 w 2378937"/>
              <a:gd name="connsiteY1" fmla="*/ 0 h 1895759"/>
              <a:gd name="connsiteX2" fmla="*/ 2378937 w 2378937"/>
              <a:gd name="connsiteY2" fmla="*/ 1729691 h 1895759"/>
              <a:gd name="connsiteX3" fmla="*/ 2212869 w 2378937"/>
              <a:gd name="connsiteY3" fmla="*/ 1895759 h 1895759"/>
              <a:gd name="connsiteX4" fmla="*/ 0 w 2378937"/>
              <a:gd name="connsiteY4" fmla="*/ 1895759 h 18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9">
                <a:moveTo>
                  <a:pt x="0" y="0"/>
                </a:moveTo>
                <a:lnTo>
                  <a:pt x="2378937" y="0"/>
                </a:lnTo>
                <a:lnTo>
                  <a:pt x="2378937" y="1729691"/>
                </a:lnTo>
                <a:cubicBezTo>
                  <a:pt x="2378937" y="1821408"/>
                  <a:pt x="2304586" y="1895759"/>
                  <a:pt x="2212869" y="1895759"/>
                </a:cubicBezTo>
                <a:lnTo>
                  <a:pt x="0" y="1895759"/>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4" name="TextBox 23">
            <a:extLst>
              <a:ext uri="{FF2B5EF4-FFF2-40B4-BE49-F238E27FC236}">
                <a16:creationId xmlns:a16="http://schemas.microsoft.com/office/drawing/2014/main" id="{1F131330-7832-4AF7-A06C-CDC3C27896D9}"/>
              </a:ext>
            </a:extLst>
          </p:cNvPr>
          <p:cNvSpPr txBox="1"/>
          <p:nvPr/>
        </p:nvSpPr>
        <p:spPr>
          <a:xfrm>
            <a:off x="3372242" y="6546726"/>
            <a:ext cx="887281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Calibri"/>
                <a:cs typeface="Calibri"/>
              </a:rPr>
              <a:t>McInerney</a:t>
            </a:r>
            <a:r>
              <a:rPr lang="en-US" sz="1200">
                <a:latin typeface="Calibri"/>
                <a:cs typeface="Calibri"/>
              </a:rPr>
              <a:t> &amp; </a:t>
            </a:r>
            <a:r>
              <a:rPr lang="en-US" sz="1200" err="1">
                <a:latin typeface="Calibri"/>
                <a:cs typeface="Calibri"/>
              </a:rPr>
              <a:t>Putwain</a:t>
            </a:r>
            <a:r>
              <a:rPr lang="en-US" sz="1200">
                <a:latin typeface="Calibri"/>
                <a:cs typeface="Calibri"/>
              </a:rPr>
              <a:t> (2017) Doherty and Hughes (2014) Thornton (2008) </a:t>
            </a:r>
            <a:r>
              <a:rPr lang="en-US" sz="1200" err="1">
                <a:latin typeface="Calibri"/>
                <a:cs typeface="Calibri"/>
              </a:rPr>
              <a:t>Bukato</a:t>
            </a:r>
            <a:r>
              <a:rPr lang="en-US" sz="1200">
                <a:latin typeface="Calibri"/>
                <a:cs typeface="Calibri"/>
              </a:rPr>
              <a:t> and Daehler (2004) Dowling (2014) Google Images (2019)</a:t>
            </a:r>
            <a:endParaRPr lang="en-US" sz="1200">
              <a:latin typeface="Corbel" panose="020B0503020204020204"/>
              <a:cs typeface="Calibri"/>
            </a:endParaRPr>
          </a:p>
          <a:p>
            <a:endParaRPr lang="en-US" sz="1400">
              <a:latin typeface="Calibri"/>
              <a:cs typeface="Calibri"/>
            </a:endParaRPr>
          </a:p>
          <a:p>
            <a:endParaRPr lang="en-US" sz="1400">
              <a:latin typeface="Calibri"/>
              <a:cs typeface="Calibri"/>
            </a:endParaRPr>
          </a:p>
        </p:txBody>
      </p:sp>
    </p:spTree>
    <p:extLst>
      <p:ext uri="{BB962C8B-B14F-4D97-AF65-F5344CB8AC3E}">
        <p14:creationId xmlns:p14="http://schemas.microsoft.com/office/powerpoint/2010/main" val="2606585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3429D7D-2484-45E1-B438-19ACAE8CD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4" name="Freeform 6">
              <a:extLst>
                <a:ext uri="{FF2B5EF4-FFF2-40B4-BE49-F238E27FC236}">
                  <a16:creationId xmlns:a16="http://schemas.microsoft.com/office/drawing/2014/main" id="{02D19993-B3BA-4C7B-BEB1-8BE084822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31FC6E57-9A89-44F0-8B59-3E426184B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a16="http://schemas.microsoft.com/office/drawing/2014/main" id="{0883FA48-E7E7-4814-AA9A-51FE869B1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a16="http://schemas.microsoft.com/office/drawing/2014/main" id="{5BCD94EE-BDA5-4C19-B647-63426F9F9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8574DA21-3561-40EE-84C3-7AE16B0A8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90B2EBBA-3792-438A-878A-4F2B922AE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A0ED001-CB1D-460D-99EE-9B2FE78DE640}"/>
              </a:ext>
            </a:extLst>
          </p:cNvPr>
          <p:cNvSpPr>
            <a:spLocks noGrp="1"/>
          </p:cNvSpPr>
          <p:nvPr>
            <p:ph type="title"/>
          </p:nvPr>
        </p:nvSpPr>
        <p:spPr>
          <a:xfrm>
            <a:off x="1586670" y="3412"/>
            <a:ext cx="5747778" cy="945776"/>
          </a:xfrm>
        </p:spPr>
        <p:txBody>
          <a:bodyPr vert="horz" lIns="91440" tIns="45720" rIns="91440" bIns="45720" rtlCol="0" anchor="ctr">
            <a:normAutofit/>
          </a:bodyPr>
          <a:lstStyle/>
          <a:p>
            <a:r>
              <a:rPr lang="en-US">
                <a:latin typeface="Calibri"/>
                <a:cs typeface="Calibri"/>
              </a:rPr>
              <a:t>Conclusion</a:t>
            </a:r>
          </a:p>
        </p:txBody>
      </p:sp>
      <p:sp>
        <p:nvSpPr>
          <p:cNvPr id="4" name="TextBox 3">
            <a:extLst>
              <a:ext uri="{FF2B5EF4-FFF2-40B4-BE49-F238E27FC236}">
                <a16:creationId xmlns:a16="http://schemas.microsoft.com/office/drawing/2014/main" id="{525A595B-0F89-4501-8B45-E2CFAAC75A6D}"/>
              </a:ext>
            </a:extLst>
          </p:cNvPr>
          <p:cNvSpPr txBox="1"/>
          <p:nvPr/>
        </p:nvSpPr>
        <p:spPr>
          <a:xfrm>
            <a:off x="1517929" y="1010703"/>
            <a:ext cx="5747778" cy="48589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both of which are essential in everyday life.</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Nurture and nature are interactive, with neither one being more significant than the other, however nurture can speed up physical development with practice.</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Cultural and environmental variations can be seen to enhance or slow down development.</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The stages referred to as 'milestones' vary considerably for every child. </a:t>
            </a:r>
          </a:p>
          <a:p>
            <a:pPr marL="285750" indent="-285750" defTabSz="457200">
              <a:spcBef>
                <a:spcPct val="20000"/>
              </a:spcBef>
              <a:spcAft>
                <a:spcPts val="600"/>
              </a:spcAft>
              <a:buClr>
                <a:schemeClr val="accent1">
                  <a:lumMod val="75000"/>
                </a:schemeClr>
              </a:buClr>
              <a:buSzPct val="145000"/>
              <a:buFont typeface="Arial"/>
              <a:buChar char="•"/>
            </a:pPr>
            <a:endParaRPr lang="en-US" sz="1700" b="1"/>
          </a:p>
          <a:p>
            <a:pPr marL="285750" indent="-285750" defTabSz="457200">
              <a:spcBef>
                <a:spcPct val="20000"/>
              </a:spcBef>
              <a:spcAft>
                <a:spcPts val="600"/>
              </a:spcAft>
              <a:buClr>
                <a:schemeClr val="accent1">
                  <a:lumMod val="75000"/>
                </a:schemeClr>
              </a:buClr>
              <a:buSzPct val="145000"/>
              <a:buFont typeface="Arial"/>
              <a:buChar char="•"/>
            </a:pPr>
            <a:endParaRPr lang="en-US" sz="1700"/>
          </a:p>
        </p:txBody>
      </p:sp>
      <p:sp>
        <p:nvSpPr>
          <p:cNvPr id="31" name="Rounded Rectangle 6">
            <a:extLst>
              <a:ext uri="{FF2B5EF4-FFF2-40B4-BE49-F238E27FC236}">
                <a16:creationId xmlns:a16="http://schemas.microsoft.com/office/drawing/2014/main" id="{4DB1BB7B-D227-4C77-9771-71CE91EBC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A52471DA-30FA-4278-976A-0F77670D6377}"/>
              </a:ext>
            </a:extLst>
          </p:cNvPr>
          <p:cNvPicPr>
            <a:picLocks noChangeAspect="1"/>
          </p:cNvPicPr>
          <p:nvPr/>
        </p:nvPicPr>
        <p:blipFill>
          <a:blip r:embed="rId3"/>
          <a:stretch>
            <a:fillRect/>
          </a:stretch>
        </p:blipFill>
        <p:spPr>
          <a:xfrm>
            <a:off x="8284538" y="1011765"/>
            <a:ext cx="2519716" cy="2191058"/>
          </a:xfrm>
          <a:prstGeom prst="rect">
            <a:avLst/>
          </a:prstGeom>
        </p:spPr>
      </p:pic>
      <p:pic>
        <p:nvPicPr>
          <p:cNvPr id="6" name="Picture 7" descr="A close up of a logo&#10;&#10;Description generated with very high confidence">
            <a:extLst>
              <a:ext uri="{FF2B5EF4-FFF2-40B4-BE49-F238E27FC236}">
                <a16:creationId xmlns:a16="http://schemas.microsoft.com/office/drawing/2014/main" id="{D9B0ABF7-2AB6-4EEA-956A-165BC0C386F5}"/>
              </a:ext>
            </a:extLst>
          </p:cNvPr>
          <p:cNvPicPr>
            <a:picLocks noChangeAspect="1"/>
          </p:cNvPicPr>
          <p:nvPr/>
        </p:nvPicPr>
        <p:blipFill>
          <a:blip r:embed="rId4"/>
          <a:stretch>
            <a:fillRect/>
          </a:stretch>
        </p:blipFill>
        <p:spPr>
          <a:xfrm>
            <a:off x="7927379" y="3367415"/>
            <a:ext cx="3234033" cy="2191058"/>
          </a:xfrm>
          <a:prstGeom prst="rect">
            <a:avLst/>
          </a:prstGeom>
        </p:spPr>
      </p:pic>
      <p:sp>
        <p:nvSpPr>
          <p:cNvPr id="3" name="TextBox 2">
            <a:extLst>
              <a:ext uri="{FF2B5EF4-FFF2-40B4-BE49-F238E27FC236}">
                <a16:creationId xmlns:a16="http://schemas.microsoft.com/office/drawing/2014/main" id="{DC8888BA-E729-44A6-95C4-0B2D88EA6526}"/>
              </a:ext>
            </a:extLst>
          </p:cNvPr>
          <p:cNvSpPr txBox="1"/>
          <p:nvPr/>
        </p:nvSpPr>
        <p:spPr>
          <a:xfrm>
            <a:off x="4332195" y="6528549"/>
            <a:ext cx="79203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000000"/>
                </a:solidFill>
                <a:latin typeface="Calibri"/>
              </a:rPr>
              <a:t>McInerney</a:t>
            </a:r>
            <a:r>
              <a:rPr lang="en-US" sz="1200">
                <a:solidFill>
                  <a:srgbClr val="000000"/>
                </a:solidFill>
                <a:latin typeface="Calibri"/>
              </a:rPr>
              <a:t> and </a:t>
            </a:r>
            <a:r>
              <a:rPr lang="en-US" sz="1200" err="1">
                <a:solidFill>
                  <a:srgbClr val="000000"/>
                </a:solidFill>
                <a:latin typeface="Calibri"/>
              </a:rPr>
              <a:t>Putwain</a:t>
            </a:r>
            <a:r>
              <a:rPr lang="en-US" sz="1200">
                <a:solidFill>
                  <a:srgbClr val="000000"/>
                </a:solidFill>
                <a:latin typeface="Calibri"/>
              </a:rPr>
              <a:t> (2017) </a:t>
            </a:r>
            <a:r>
              <a:rPr lang="en-US" sz="1200">
                <a:latin typeface="Calibri"/>
                <a:cs typeface="Calibri"/>
              </a:rPr>
              <a:t>Doherty and Hughes (2014) Dowling (2014) </a:t>
            </a:r>
            <a:r>
              <a:rPr lang="en-US" sz="1200" err="1">
                <a:latin typeface="Calibri"/>
                <a:cs typeface="Calibri"/>
              </a:rPr>
              <a:t>Bukato</a:t>
            </a:r>
            <a:r>
              <a:rPr lang="en-US" sz="1200">
                <a:latin typeface="Calibri"/>
                <a:cs typeface="Calibri"/>
              </a:rPr>
              <a:t> and Daehler (2004) Google Images (2019)</a:t>
            </a:r>
            <a:endParaRPr lang="en-US" sz="1200"/>
          </a:p>
          <a:p>
            <a:endParaRPr lang="en-US">
              <a:latin typeface="Calibri"/>
              <a:cs typeface="Calibri"/>
            </a:endParaRPr>
          </a:p>
          <a:p>
            <a:endParaRPr lang="en-US">
              <a:latin typeface="Calibri"/>
              <a:cs typeface="Calibri"/>
            </a:endParaRPr>
          </a:p>
        </p:txBody>
      </p:sp>
    </p:spTree>
    <p:extLst>
      <p:ext uri="{BB962C8B-B14F-4D97-AF65-F5344CB8AC3E}">
        <p14:creationId xmlns:p14="http://schemas.microsoft.com/office/powerpoint/2010/main" val="1114348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11">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46F1B3-B927-C246-8062-C70F909553E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135" t="9091" r="38043"/>
          <a:stretch/>
        </p:blipFill>
        <p:spPr>
          <a:xfrm>
            <a:off x="20" y="10"/>
            <a:ext cx="4726526" cy="6857990"/>
          </a:xfrm>
          <a:prstGeom prst="rect">
            <a:avLst/>
          </a:prstGeom>
        </p:spPr>
      </p:pic>
      <p:grpSp>
        <p:nvGrpSpPr>
          <p:cNvPr id="26" name="Group 13">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5"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9"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B55EB72-59A1-0A4B-8A69-0DAB81AB2059}"/>
              </a:ext>
            </a:extLst>
          </p:cNvPr>
          <p:cNvSpPr>
            <a:spLocks noGrp="1"/>
          </p:cNvSpPr>
          <p:nvPr>
            <p:ph type="title"/>
          </p:nvPr>
        </p:nvSpPr>
        <p:spPr>
          <a:xfrm>
            <a:off x="3962399" y="0"/>
            <a:ext cx="7345891" cy="1332213"/>
          </a:xfrm>
        </p:spPr>
        <p:txBody>
          <a:bodyPr>
            <a:normAutofit/>
          </a:bodyPr>
          <a:lstStyle/>
          <a:p>
            <a:r>
              <a:rPr lang="en-GB">
                <a:latin typeface="Calibri"/>
                <a:cs typeface="Calibri"/>
              </a:rPr>
              <a:t>Fine Motor Skills Introduction.</a:t>
            </a:r>
            <a:br>
              <a:rPr lang="en-GB">
                <a:latin typeface="Calibri" panose="020F0502020204030204" pitchFamily="34" charset="0"/>
                <a:cs typeface="Calibri"/>
              </a:rPr>
            </a:br>
            <a:r>
              <a:rPr lang="en-GB" sz="1400">
                <a:latin typeface="Calibri" panose="020F0502020204030204" pitchFamily="34" charset="0"/>
                <a:cs typeface="Calibri"/>
              </a:rPr>
              <a:t>Rhian Williams.</a:t>
            </a:r>
            <a:endParaRPr lang="en-US">
              <a:latin typeface="Calibri"/>
              <a:cs typeface="Calibri"/>
            </a:endParaRPr>
          </a:p>
        </p:txBody>
      </p:sp>
      <p:sp>
        <p:nvSpPr>
          <p:cNvPr id="3" name="Content Placeholder 2">
            <a:extLst>
              <a:ext uri="{FF2B5EF4-FFF2-40B4-BE49-F238E27FC236}">
                <a16:creationId xmlns:a16="http://schemas.microsoft.com/office/drawing/2014/main" id="{D7E51D88-567E-6E49-87CE-54F3EDF8220A}"/>
              </a:ext>
            </a:extLst>
          </p:cNvPr>
          <p:cNvSpPr>
            <a:spLocks noGrp="1"/>
          </p:cNvSpPr>
          <p:nvPr>
            <p:ph idx="1"/>
          </p:nvPr>
        </p:nvSpPr>
        <p:spPr>
          <a:xfrm>
            <a:off x="3962399" y="1241715"/>
            <a:ext cx="7659156" cy="4957095"/>
          </a:xfrm>
        </p:spPr>
        <p:txBody>
          <a:bodyPr>
            <a:noAutofit/>
          </a:bodyPr>
          <a:lstStyle/>
          <a:p>
            <a:pPr marL="0" indent="0">
              <a:lnSpc>
                <a:spcPct val="90000"/>
              </a:lnSpc>
              <a:buNone/>
            </a:pPr>
            <a:endParaRPr lang="en-GB"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Bukatko and Daehler (2004), a child will develop most of its motor skills by the age of two.</a:t>
            </a:r>
            <a:endParaRPr lang="en-US"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Evans, Crowley and Keenan (2016) fine motor skill development involves utilising a series of slight movements, which enable children to grasp and reach. </a:t>
            </a:r>
          </a:p>
          <a:p>
            <a:pPr>
              <a:lnSpc>
                <a:spcPct val="90000"/>
              </a:lnSpc>
              <a:buFont typeface="Arial" panose="020B0604020202020204" pitchFamily="34" charset="0"/>
              <a:buChar char="•"/>
            </a:pPr>
            <a:r>
              <a:rPr lang="en-GB" sz="1700">
                <a:latin typeface="Calibri" panose="020F0502020204030204" pitchFamily="34" charset="0"/>
              </a:rPr>
              <a:t>It increases the development of intricate skills and utilises muscles which are much smaller than those used for gross motor skills (Johnston and Nahmad-Williams, 2009).</a:t>
            </a:r>
          </a:p>
          <a:p>
            <a:pPr>
              <a:lnSpc>
                <a:spcPct val="90000"/>
              </a:lnSpc>
              <a:buFont typeface="Arial" panose="020B0604020202020204" pitchFamily="34" charset="0"/>
              <a:buChar char="•"/>
            </a:pPr>
            <a:r>
              <a:rPr lang="en-GB" sz="1700">
                <a:latin typeface="Calibri" panose="020F0502020204030204" pitchFamily="34" charset="0"/>
              </a:rPr>
              <a:t>Fine motor skills is a broad term which usually involves movements made using the child’s hands, using skills which are fine and manipulative and often involve coordination and collaboration between the eyes and hands (Beith, Bulman and Tassoni, 2008)</a:t>
            </a:r>
          </a:p>
          <a:p>
            <a:pPr>
              <a:lnSpc>
                <a:spcPct val="90000"/>
              </a:lnSpc>
              <a:buFont typeface="Arial" panose="020B0604020202020204" pitchFamily="34" charset="0"/>
              <a:buChar char="•"/>
            </a:pPr>
            <a:r>
              <a:rPr lang="en-GB" sz="1700">
                <a:latin typeface="Calibri" panose="020F0502020204030204" pitchFamily="34" charset="0"/>
              </a:rPr>
              <a:t>It requires skills which are achieved through practise. A child who initially engages in fine motor skills activities can appear to struggle and look awkward during the task.</a:t>
            </a:r>
          </a:p>
          <a:p>
            <a:pPr>
              <a:lnSpc>
                <a:spcPct val="90000"/>
              </a:lnSpc>
              <a:buFont typeface="Arial" panose="020B0604020202020204" pitchFamily="34" charset="0"/>
              <a:buChar char="•"/>
            </a:pPr>
            <a:r>
              <a:rPr lang="en-GB" sz="1700">
                <a:latin typeface="Calibri" panose="020F0502020204030204" pitchFamily="34" charset="0"/>
              </a:rPr>
              <a:t>Fine motor skills are said to develop at a later rate than gross motor skills  and is often referred to proximodistal development (Johnston and Nahmad-Williams, 2009).</a:t>
            </a:r>
            <a:endParaRPr lang="en-US" sz="1700">
              <a:latin typeface="Calibri" panose="020F0502020204030204" pitchFamily="34" charset="0"/>
            </a:endParaRPr>
          </a:p>
          <a:p>
            <a:pPr marL="0" indent="0">
              <a:lnSpc>
                <a:spcPct val="90000"/>
              </a:lnSpc>
              <a:buNone/>
            </a:pPr>
            <a:endParaRPr lang="en-US" sz="1700">
              <a:latin typeface="Calibri" panose="020F0502020204030204" pitchFamily="34" charset="0"/>
            </a:endParaRPr>
          </a:p>
        </p:txBody>
      </p:sp>
      <p:sp>
        <p:nvSpPr>
          <p:cNvPr id="4" name="TextBox 3">
            <a:extLst>
              <a:ext uri="{FF2B5EF4-FFF2-40B4-BE49-F238E27FC236}">
                <a16:creationId xmlns:a16="http://schemas.microsoft.com/office/drawing/2014/main" id="{D101973C-E8B6-4746-BAE3-0E476FC463A5}"/>
              </a:ext>
            </a:extLst>
          </p:cNvPr>
          <p:cNvSpPr txBox="1"/>
          <p:nvPr/>
        </p:nvSpPr>
        <p:spPr>
          <a:xfrm>
            <a:off x="570445" y="5767851"/>
            <a:ext cx="2721470"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025582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6941-06FC-AE4D-89DD-BD43B9B02094}"/>
              </a:ext>
            </a:extLst>
          </p:cNvPr>
          <p:cNvSpPr>
            <a:spLocks noGrp="1"/>
          </p:cNvSpPr>
          <p:nvPr>
            <p:ph type="title"/>
          </p:nvPr>
        </p:nvSpPr>
        <p:spPr>
          <a:xfrm>
            <a:off x="1965476" y="196548"/>
            <a:ext cx="9313334" cy="1345595"/>
          </a:xfrm>
        </p:spPr>
        <p:txBody>
          <a:bodyPr>
            <a:normAutofit/>
          </a:bodyPr>
          <a:lstStyle/>
          <a:p>
            <a:pPr>
              <a:lnSpc>
                <a:spcPct val="90000"/>
              </a:lnSpc>
            </a:pPr>
            <a:r>
              <a:rPr lang="en-GB" sz="3700">
                <a:latin typeface="Calibri"/>
                <a:cs typeface="Calibri"/>
              </a:rPr>
              <a:t>Proximodistal Development.</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83BD410C-576A-924D-A5BC-05D136CA2FFB}"/>
              </a:ext>
            </a:extLst>
          </p:cNvPr>
          <p:cNvSpPr>
            <a:spLocks noGrp="1"/>
          </p:cNvSpPr>
          <p:nvPr>
            <p:ph idx="1"/>
          </p:nvPr>
        </p:nvSpPr>
        <p:spPr>
          <a:xfrm>
            <a:off x="1484311" y="1708453"/>
            <a:ext cx="6855356" cy="4218214"/>
          </a:xfrm>
        </p:spPr>
        <p:txBody>
          <a:bodyPr>
            <a:noAutofit/>
          </a:bodyPr>
          <a:lstStyle/>
          <a:p>
            <a:pPr>
              <a:lnSpc>
                <a:spcPct val="90000"/>
              </a:lnSpc>
            </a:pPr>
            <a:r>
              <a:rPr lang="en-GB" sz="2300">
                <a:latin typeface="Calibri" panose="020F0502020204030204" pitchFamily="34" charset="0"/>
              </a:rPr>
              <a:t>Proximodistal development is used to describe how the development of motor skills initiates from the centre of a living organism, radiating in an outward direction.</a:t>
            </a:r>
          </a:p>
          <a:p>
            <a:pPr>
              <a:lnSpc>
                <a:spcPct val="90000"/>
              </a:lnSpc>
            </a:pPr>
            <a:r>
              <a:rPr lang="en-GB" sz="2300">
                <a:latin typeface="Calibri" panose="020F0502020204030204" pitchFamily="34" charset="0"/>
              </a:rPr>
              <a:t>The first to develop would be the middle with movement extending in an outward direction from its central point.</a:t>
            </a:r>
          </a:p>
          <a:p>
            <a:pPr>
              <a:lnSpc>
                <a:spcPct val="90000"/>
              </a:lnSpc>
            </a:pPr>
            <a:r>
              <a:rPr lang="en-GB" sz="2300">
                <a:latin typeface="Calibri" panose="020F0502020204030204" pitchFamily="34" charset="0"/>
              </a:rPr>
              <a:t>In a baby, proximodistal development would start at the torso and then extend to their arms and legs.</a:t>
            </a:r>
          </a:p>
          <a:p>
            <a:pPr>
              <a:lnSpc>
                <a:spcPct val="90000"/>
              </a:lnSpc>
            </a:pPr>
            <a:r>
              <a:rPr lang="en-GB" sz="2300">
                <a:latin typeface="Calibri" panose="020F0502020204030204" pitchFamily="34" charset="0"/>
              </a:rPr>
              <a:t>Finer motor skills are then initiated using the manipulation of fingers and toes (Psychology students’ best friend, 2019).</a:t>
            </a:r>
          </a:p>
        </p:txBody>
      </p:sp>
      <p:pic>
        <p:nvPicPr>
          <p:cNvPr id="4" name="Picture 4">
            <a:extLst>
              <a:ext uri="{FF2B5EF4-FFF2-40B4-BE49-F238E27FC236}">
                <a16:creationId xmlns:a16="http://schemas.microsoft.com/office/drawing/2014/main" id="{F3C8562A-81C8-4908-AB4B-76D3AF3961F1}"/>
              </a:ext>
            </a:extLst>
          </p:cNvPr>
          <p:cNvPicPr>
            <a:picLocks noChangeAspect="1"/>
          </p:cNvPicPr>
          <p:nvPr/>
        </p:nvPicPr>
        <p:blipFill rotWithShape="1">
          <a:blip r:embed="rId3"/>
          <a:srcRect t="1004" r="-1" b="13202"/>
          <a:stretch/>
        </p:blipFill>
        <p:spPr>
          <a:xfrm>
            <a:off x="8695192" y="1708453"/>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C75DB493-589F-7B46-858C-4DE07C53C6C9}"/>
              </a:ext>
            </a:extLst>
          </p:cNvPr>
          <p:cNvSpPr txBox="1"/>
          <p:nvPr/>
        </p:nvSpPr>
        <p:spPr>
          <a:xfrm>
            <a:off x="8874882" y="5926668"/>
            <a:ext cx="2717116"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1609623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5550-4DC0-2E41-9516-6A405444FD21}"/>
              </a:ext>
            </a:extLst>
          </p:cNvPr>
          <p:cNvSpPr>
            <a:spLocks noGrp="1"/>
          </p:cNvSpPr>
          <p:nvPr>
            <p:ph type="title"/>
          </p:nvPr>
        </p:nvSpPr>
        <p:spPr>
          <a:xfrm>
            <a:off x="1484311" y="241906"/>
            <a:ext cx="10018713" cy="1285118"/>
          </a:xfrm>
        </p:spPr>
        <p:txBody>
          <a:bodyPr>
            <a:normAutofit/>
          </a:bodyPr>
          <a:lstStyle/>
          <a:p>
            <a:pPr>
              <a:lnSpc>
                <a:spcPct val="90000"/>
              </a:lnSpc>
            </a:pPr>
            <a:r>
              <a:rPr lang="en-GB" sz="3700">
                <a:latin typeface="Calibri"/>
                <a:cs typeface="Calibri"/>
              </a:rPr>
              <a:t>Proximodistal Development.</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CA140B3B-7F58-DD42-ADB0-A03E93678880}"/>
              </a:ext>
            </a:extLst>
          </p:cNvPr>
          <p:cNvSpPr>
            <a:spLocks noGrp="1"/>
          </p:cNvSpPr>
          <p:nvPr>
            <p:ph idx="1"/>
          </p:nvPr>
        </p:nvSpPr>
        <p:spPr>
          <a:xfrm>
            <a:off x="1484311" y="1663095"/>
            <a:ext cx="6855356" cy="4354286"/>
          </a:xfrm>
        </p:spPr>
        <p:txBody>
          <a:bodyPr>
            <a:noAutofit/>
          </a:bodyPr>
          <a:lstStyle/>
          <a:p>
            <a:pPr>
              <a:lnSpc>
                <a:spcPct val="90000"/>
              </a:lnSpc>
            </a:pPr>
            <a:r>
              <a:rPr lang="en-GB" sz="2200">
                <a:latin typeface="Calibri" panose="020F0502020204030204" pitchFamily="34" charset="0"/>
              </a:rPr>
              <a:t>Pre-reaching – an infant who is able to sit in an upright position would display this behaviour whilst trying to reach out to an object, which has been placed near them.</a:t>
            </a:r>
          </a:p>
          <a:p>
            <a:pPr>
              <a:lnSpc>
                <a:spcPct val="90000"/>
              </a:lnSpc>
            </a:pPr>
            <a:r>
              <a:rPr lang="en-GB" sz="2200">
                <a:latin typeface="Calibri" panose="020F0502020204030204" pitchFamily="34" charset="0"/>
              </a:rPr>
              <a:t>Directed reaching – infants are now able to control and coordinate their reaching actions, which enables improved accuracy and efficiency.</a:t>
            </a:r>
          </a:p>
          <a:p>
            <a:pPr>
              <a:lnSpc>
                <a:spcPct val="90000"/>
              </a:lnSpc>
            </a:pPr>
            <a:r>
              <a:rPr lang="en-GB" sz="2200">
                <a:latin typeface="Calibri" panose="020F0502020204030204" pitchFamily="34" charset="0"/>
              </a:rPr>
              <a:t>Ulnar grasp – first seen by infants engaged in directed reaching. It involves use of the fingers in conjunction with the palm of the hand to grasp objects.</a:t>
            </a:r>
          </a:p>
          <a:p>
            <a:pPr>
              <a:lnSpc>
                <a:spcPct val="90000"/>
              </a:lnSpc>
            </a:pPr>
            <a:r>
              <a:rPr lang="en-GB" sz="2200">
                <a:latin typeface="Calibri" panose="020F0502020204030204" pitchFamily="34" charset="0"/>
              </a:rPr>
              <a:t>Pincer grasp – coordinated and precise grip which uses the child’s thumb and index finger to explore minute objects (Crowley, Evans and Keenan, 2016).</a:t>
            </a:r>
            <a:endParaRPr lang="en-US" sz="2200">
              <a:latin typeface="Calibri" panose="020F0502020204030204" pitchFamily="34" charset="0"/>
            </a:endParaRPr>
          </a:p>
        </p:txBody>
      </p:sp>
      <p:pic>
        <p:nvPicPr>
          <p:cNvPr id="4" name="Picture 4" descr="A hand holding a toy&#10;&#10;Description generated with high confidence">
            <a:extLst>
              <a:ext uri="{FF2B5EF4-FFF2-40B4-BE49-F238E27FC236}">
                <a16:creationId xmlns:a16="http://schemas.microsoft.com/office/drawing/2014/main" id="{2E7ACB67-88FC-48BB-B550-76A53041EAE4}"/>
              </a:ext>
            </a:extLst>
          </p:cNvPr>
          <p:cNvPicPr>
            <a:picLocks noChangeAspect="1"/>
          </p:cNvPicPr>
          <p:nvPr/>
        </p:nvPicPr>
        <p:blipFill>
          <a:blip r:embed="rId3"/>
          <a:stretch>
            <a:fillRect/>
          </a:stretch>
        </p:blipFill>
        <p:spPr>
          <a:xfrm>
            <a:off x="8617858" y="2207381"/>
            <a:ext cx="3356428" cy="335642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1C14C9FE-56BE-D84B-86A8-13FE0CCDB35D}"/>
              </a:ext>
            </a:extLst>
          </p:cNvPr>
          <p:cNvSpPr txBox="1"/>
          <p:nvPr/>
        </p:nvSpPr>
        <p:spPr>
          <a:xfrm rot="10800000" flipV="1">
            <a:off x="8631479" y="5606341"/>
            <a:ext cx="3040425"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88219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74A41-E0A2-3340-AB72-1C1AE16C5E86}"/>
              </a:ext>
            </a:extLst>
          </p:cNvPr>
          <p:cNvSpPr>
            <a:spLocks noGrp="1"/>
          </p:cNvSpPr>
          <p:nvPr>
            <p:ph type="title"/>
          </p:nvPr>
        </p:nvSpPr>
        <p:spPr>
          <a:xfrm>
            <a:off x="1950356" y="226787"/>
            <a:ext cx="9024553" cy="1083267"/>
          </a:xfrm>
        </p:spPr>
        <p:txBody>
          <a:bodyPr vert="horz" lIns="91440" tIns="45720" rIns="91440" bIns="45720" rtlCol="0" anchor="ctr">
            <a:normAutofit/>
          </a:bodyPr>
          <a:lstStyle/>
          <a:p>
            <a:r>
              <a:rPr lang="en-US" sz="3200">
                <a:latin typeface="Calibri" panose="020F0502020204030204" pitchFamily="34" charset="0"/>
              </a:rPr>
              <a:t>Fine Motor Skills Development</a:t>
            </a:r>
            <a:r>
              <a:rPr lang="en-GB" sz="3200">
                <a:latin typeface="Calibri" panose="020F0502020204030204" pitchFamily="34" charset="0"/>
              </a:rPr>
              <a:t> Timescale.</a:t>
            </a:r>
            <a:br>
              <a:rPr lang="en-GB" sz="3200">
                <a:latin typeface="Calibri" panose="020F0502020204030204" pitchFamily="34" charset="0"/>
              </a:rPr>
            </a:br>
            <a:r>
              <a:rPr lang="en-GB" sz="1400">
                <a:latin typeface="Calibri" panose="020F0502020204030204" pitchFamily="34" charset="0"/>
              </a:rPr>
              <a:t>Rhian Williams.</a:t>
            </a:r>
            <a:endParaRPr lang="en-US" sz="3200">
              <a:latin typeface="Calibri" panose="020F0502020204030204" pitchFamily="34" charset="0"/>
            </a:endParaRPr>
          </a:p>
        </p:txBody>
      </p:sp>
      <p:graphicFrame>
        <p:nvGraphicFramePr>
          <p:cNvPr id="8" name="Table 8" title="Age ">
            <a:extLst>
              <a:ext uri="{FF2B5EF4-FFF2-40B4-BE49-F238E27FC236}">
                <a16:creationId xmlns:a16="http://schemas.microsoft.com/office/drawing/2014/main" id="{9D09A665-5884-704A-82C8-C67630CBFB7D}"/>
              </a:ext>
            </a:extLst>
          </p:cNvPr>
          <p:cNvGraphicFramePr>
            <a:graphicFrameLocks noGrp="1"/>
          </p:cNvGraphicFramePr>
          <p:nvPr>
            <p:ph idx="1"/>
            <p:extLst>
              <p:ext uri="{D42A27DB-BD31-4B8C-83A1-F6EECF244321}">
                <p14:modId xmlns:p14="http://schemas.microsoft.com/office/powerpoint/2010/main" val="495716727"/>
              </p:ext>
            </p:extLst>
          </p:nvPr>
        </p:nvGraphicFramePr>
        <p:xfrm>
          <a:off x="4112381" y="1459526"/>
          <a:ext cx="7604881" cy="4886177"/>
        </p:xfrm>
        <a:graphic>
          <a:graphicData uri="http://schemas.openxmlformats.org/drawingml/2006/table">
            <a:tbl>
              <a:tblPr firstRow="1" bandRow="1">
                <a:tableStyleId>{69012ECD-51FC-41F1-AA8D-1B2483CD663E}</a:tableStyleId>
              </a:tblPr>
              <a:tblGrid>
                <a:gridCol w="1407544">
                  <a:extLst>
                    <a:ext uri="{9D8B030D-6E8A-4147-A177-3AD203B41FA5}">
                      <a16:colId xmlns:a16="http://schemas.microsoft.com/office/drawing/2014/main" val="346522167"/>
                    </a:ext>
                  </a:extLst>
                </a:gridCol>
                <a:gridCol w="6197337">
                  <a:extLst>
                    <a:ext uri="{9D8B030D-6E8A-4147-A177-3AD203B41FA5}">
                      <a16:colId xmlns:a16="http://schemas.microsoft.com/office/drawing/2014/main" val="633055634"/>
                    </a:ext>
                  </a:extLst>
                </a:gridCol>
              </a:tblGrid>
              <a:tr h="318022">
                <a:tc>
                  <a:txBody>
                    <a:bodyPr/>
                    <a:lstStyle/>
                    <a:p>
                      <a:pPr algn="ctr"/>
                      <a:r>
                        <a:rPr lang="en-GB" sz="1600">
                          <a:latin typeface="Calibri" panose="020F0502020204030204" pitchFamily="34" charset="0"/>
                        </a:rPr>
                        <a:t>Age </a:t>
                      </a:r>
                      <a:endParaRPr lang="en-US" sz="1600">
                        <a:solidFill>
                          <a:schemeClr val="bg1"/>
                        </a:solidFill>
                        <a:latin typeface="Calibri" panose="020F0502020204030204" pitchFamily="34" charset="0"/>
                      </a:endParaRPr>
                    </a:p>
                  </a:txBody>
                  <a:tcPr marL="75028" marR="75028" marT="37514" marB="37514"/>
                </a:tc>
                <a:tc>
                  <a:txBody>
                    <a:bodyPr/>
                    <a:lstStyle/>
                    <a:p>
                      <a:pPr algn="ctr"/>
                      <a:r>
                        <a:rPr lang="en-GB" sz="1600">
                          <a:latin typeface="Calibri" panose="020F0502020204030204" pitchFamily="34" charset="0"/>
                        </a:rPr>
                        <a:t>Fine Motor Skills</a:t>
                      </a:r>
                      <a:endParaRPr lang="en-US" sz="1600">
                        <a:solidFill>
                          <a:schemeClr val="bg1"/>
                        </a:solidFill>
                        <a:latin typeface="Calibri" panose="020F0502020204030204" pitchFamily="34" charset="0"/>
                      </a:endParaRPr>
                    </a:p>
                  </a:txBody>
                  <a:tcPr marL="75028" marR="75028" marT="37514" marB="37514"/>
                </a:tc>
                <a:extLst>
                  <a:ext uri="{0D108BD9-81ED-4DB2-BD59-A6C34878D82A}">
                    <a16:rowId xmlns:a16="http://schemas.microsoft.com/office/drawing/2014/main" val="847659119"/>
                  </a:ext>
                </a:extLst>
              </a:tr>
              <a:tr h="318022">
                <a:tc>
                  <a:txBody>
                    <a:bodyPr/>
                    <a:lstStyle/>
                    <a:p>
                      <a:r>
                        <a:rPr lang="en-GB" sz="1600">
                          <a:latin typeface="Calibri" panose="020F0502020204030204" pitchFamily="34" charset="0"/>
                        </a:rPr>
                        <a:t>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smile and control movement of eyes.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45159293"/>
                  </a:ext>
                </a:extLst>
              </a:tr>
              <a:tr h="318022">
                <a:tc>
                  <a:txBody>
                    <a:bodyPr/>
                    <a:lstStyle/>
                    <a:p>
                      <a:r>
                        <a:rPr lang="en-GB" sz="1600">
                          <a:latin typeface="Calibri" panose="020F0502020204030204" pitchFamily="34" charset="0"/>
                        </a:rPr>
                        <a:t>3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play with fingers.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10726814"/>
                  </a:ext>
                </a:extLst>
              </a:tr>
              <a:tr h="318022">
                <a:tc>
                  <a:txBody>
                    <a:bodyPr/>
                    <a:lstStyle/>
                    <a:p>
                      <a:r>
                        <a:rPr lang="en-GB" sz="1600">
                          <a:latin typeface="Calibri" panose="020F0502020204030204" pitchFamily="34" charset="0"/>
                        </a:rPr>
                        <a:t>5-8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object and move it between each hand.</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35481617"/>
                  </a:ext>
                </a:extLst>
              </a:tr>
              <a:tr h="526561">
                <a:tc>
                  <a:txBody>
                    <a:bodyPr/>
                    <a:lstStyle/>
                    <a:p>
                      <a:r>
                        <a:rPr lang="en-GB" sz="1600">
                          <a:latin typeface="Calibri" panose="020F0502020204030204" pitchFamily="34" charset="0"/>
                        </a:rPr>
                        <a:t>9 months</a:t>
                      </a:r>
                      <a:endParaRPr lang="en-US" sz="1600">
                        <a:solidFill>
                          <a:schemeClr val="tx2"/>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toy (start of pincer grip) and point using index finger.</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013699186"/>
                  </a:ext>
                </a:extLst>
              </a:tr>
              <a:tr h="526561">
                <a:tc>
                  <a:txBody>
                    <a:bodyPr/>
                    <a:lstStyle/>
                    <a:p>
                      <a:r>
                        <a:rPr lang="en-GB" sz="1600">
                          <a:latin typeface="Calibri" panose="020F0502020204030204" pitchFamily="34" charset="0"/>
                        </a:rPr>
                        <a:t>12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hold their own drinking cup, pick up small toys using pincer grip and point at items of interest. </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432107830"/>
                  </a:ext>
                </a:extLst>
              </a:tr>
              <a:tr h="735101">
                <a:tc>
                  <a:txBody>
                    <a:bodyPr/>
                    <a:lstStyle/>
                    <a:p>
                      <a:r>
                        <a:rPr lang="en-GB" sz="1600">
                          <a:latin typeface="Calibri" panose="020F0502020204030204" pitchFamily="34" charset="0"/>
                        </a:rPr>
                        <a:t>18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control slight hand motions which enable holding a crayon and scribbling. Begin to show either a right or left hand preference.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713756236"/>
                  </a:ext>
                </a:extLst>
              </a:tr>
              <a:tr h="735101">
                <a:tc>
                  <a:txBody>
                    <a:bodyPr/>
                    <a:lstStyle/>
                    <a:p>
                      <a:r>
                        <a:rPr lang="en-GB" sz="1600">
                          <a:latin typeface="Calibri" panose="020F0502020204030204" pitchFamily="34" charset="0"/>
                        </a:rPr>
                        <a:t>2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eat using a spoon, turn pages in a book, hold a pencil using two fingers and a thumb, eat food independently using a spoon and pick up objects with ease.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501238738"/>
                  </a:ext>
                </a:extLst>
              </a:tr>
              <a:tr h="943640">
                <a:tc>
                  <a:txBody>
                    <a:bodyPr/>
                    <a:lstStyle/>
                    <a:p>
                      <a:r>
                        <a:rPr lang="en-GB" sz="1600">
                          <a:latin typeface="Calibri" panose="020F0502020204030204" pitchFamily="34" charset="0"/>
                        </a:rPr>
                        <a:t>3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assemble a tower using cubes, use a scissor to cut paper, threads beads onto a string, use lines to draw borders of objects and form crosses using a pencil held in hand of preference.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1919855794"/>
                  </a:ext>
                </a:extLst>
              </a:tr>
            </a:tbl>
          </a:graphicData>
        </a:graphic>
      </p:graphicFrame>
      <p:sp>
        <p:nvSpPr>
          <p:cNvPr id="5" name="TextBox 4">
            <a:extLst>
              <a:ext uri="{FF2B5EF4-FFF2-40B4-BE49-F238E27FC236}">
                <a16:creationId xmlns:a16="http://schemas.microsoft.com/office/drawing/2014/main" id="{C7EFF298-ED5C-7947-A01F-2A285698DE0B}"/>
              </a:ext>
            </a:extLst>
          </p:cNvPr>
          <p:cNvSpPr txBox="1"/>
          <p:nvPr/>
        </p:nvSpPr>
        <p:spPr>
          <a:xfrm>
            <a:off x="5144853" y="6348050"/>
            <a:ext cx="5968623" cy="263765"/>
          </a:xfrm>
          <a:prstGeom prst="rect">
            <a:avLst/>
          </a:prstGeom>
        </p:spPr>
        <p:txBody>
          <a:bodyPr vert="horz" lIns="91440" tIns="45720" rIns="91440" bIns="45720" rtlCol="0" anchor="ctr">
            <a:normAutofit fontScale="77500" lnSpcReduction="20000"/>
          </a:bodyPr>
          <a:lstStyle/>
          <a:p>
            <a:pPr defTabSz="457200">
              <a:spcBef>
                <a:spcPct val="20000"/>
              </a:spcBef>
              <a:spcAft>
                <a:spcPts val="600"/>
              </a:spcAft>
              <a:buClr>
                <a:schemeClr val="accent1">
                  <a:lumMod val="75000"/>
                </a:schemeClr>
              </a:buClr>
              <a:buSzPct val="145000"/>
              <a:buFont typeface="Arial"/>
              <a:buChar char="•"/>
            </a:pPr>
            <a:r>
              <a:rPr lang="en-US">
                <a:latin typeface="Calibri" panose="020F0502020204030204" pitchFamily="34" charset="0"/>
              </a:rPr>
              <a:t>(Johnston and Nahmad-Williams, 2009)</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61106" y="2235293"/>
            <a:ext cx="2133776" cy="3334641"/>
          </a:xfrm>
          <a:prstGeom prst="rect">
            <a:avLst/>
          </a:prstGeom>
        </p:spPr>
      </p:pic>
      <p:sp>
        <p:nvSpPr>
          <p:cNvPr id="4" name="TextBox 3">
            <a:extLst>
              <a:ext uri="{FF2B5EF4-FFF2-40B4-BE49-F238E27FC236}">
                <a16:creationId xmlns:a16="http://schemas.microsoft.com/office/drawing/2014/main" id="{D2E13447-43D4-FA42-BEE0-8E602E4F3CC5}"/>
              </a:ext>
            </a:extLst>
          </p:cNvPr>
          <p:cNvSpPr txBox="1"/>
          <p:nvPr/>
        </p:nvSpPr>
        <p:spPr>
          <a:xfrm rot="10800000" flipV="1">
            <a:off x="1661106" y="5800635"/>
            <a:ext cx="2451275"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150442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7742" r="3338"/>
          <a:stretch/>
        </p:blipFill>
        <p:spPr>
          <a:xfrm>
            <a:off x="20" y="10"/>
            <a:ext cx="4726526" cy="6857990"/>
          </a:xfrm>
          <a:prstGeom prst="rect">
            <a:avLst/>
          </a:prstGeom>
        </p:spPr>
      </p:pic>
      <p:grpSp>
        <p:nvGrpSpPr>
          <p:cNvPr id="11" name="Group 10">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A8BC6E1-3CAC-264E-AEAE-AD2B3542BF93}"/>
              </a:ext>
            </a:extLst>
          </p:cNvPr>
          <p:cNvSpPr>
            <a:spLocks noGrp="1"/>
          </p:cNvSpPr>
          <p:nvPr>
            <p:ph type="title"/>
          </p:nvPr>
        </p:nvSpPr>
        <p:spPr>
          <a:xfrm>
            <a:off x="4477345" y="105833"/>
            <a:ext cx="7345891" cy="907143"/>
          </a:xfrm>
        </p:spPr>
        <p:txBody>
          <a:bodyPr>
            <a:normAutofit fontScale="90000"/>
          </a:bodyPr>
          <a:lstStyle/>
          <a:p>
            <a:r>
              <a:rPr lang="en-GB">
                <a:latin typeface="Calibri"/>
                <a:cs typeface="Calibri"/>
              </a:rPr>
              <a:t>Nature.</a:t>
            </a:r>
            <a:br>
              <a:rPr lang="en-GB">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E3E31D6-D252-DE46-B9C7-ED6F8245E803}"/>
              </a:ext>
            </a:extLst>
          </p:cNvPr>
          <p:cNvSpPr>
            <a:spLocks noGrp="1"/>
          </p:cNvSpPr>
          <p:nvPr>
            <p:ph idx="1"/>
          </p:nvPr>
        </p:nvSpPr>
        <p:spPr>
          <a:xfrm>
            <a:off x="3843866" y="1345585"/>
            <a:ext cx="8160657" cy="4686915"/>
          </a:xfrm>
        </p:spPr>
        <p:txBody>
          <a:bodyPr>
            <a:noAutofit/>
          </a:bodyPr>
          <a:lstStyle/>
          <a:p>
            <a:pPr>
              <a:lnSpc>
                <a:spcPct val="90000"/>
              </a:lnSpc>
            </a:pPr>
            <a:r>
              <a:rPr lang="en-GB" sz="1700">
                <a:latin typeface="Calibri" panose="020F0502020204030204" pitchFamily="34" charset="0"/>
              </a:rPr>
              <a:t>Fine motor skills are influenced by growth and bone development.</a:t>
            </a:r>
          </a:p>
          <a:p>
            <a:pPr>
              <a:lnSpc>
                <a:spcPct val="90000"/>
              </a:lnSpc>
            </a:pPr>
            <a:r>
              <a:rPr lang="en-GB" sz="1700">
                <a:latin typeface="Calibri" panose="020F0502020204030204" pitchFamily="34" charset="0"/>
              </a:rPr>
              <a:t>An adult has a greater number of bones present in its foot, ankle, wrist and hand, when compared to a newborn baby.</a:t>
            </a:r>
          </a:p>
          <a:p>
            <a:pPr>
              <a:lnSpc>
                <a:spcPct val="90000"/>
              </a:lnSpc>
            </a:pPr>
            <a:r>
              <a:rPr lang="en-GB" sz="1700">
                <a:latin typeface="Calibri" panose="020F0502020204030204" pitchFamily="34" charset="0"/>
              </a:rPr>
              <a:t>For a full set of bones to be visible in children, it would take 51 months to achieve in a female and 66 months in a male; girls may possess fine motor skills at an earlier age than boys.</a:t>
            </a:r>
          </a:p>
          <a:p>
            <a:pPr>
              <a:lnSpc>
                <a:spcPct val="90000"/>
              </a:lnSpc>
            </a:pPr>
            <a:r>
              <a:rPr lang="en-GB" sz="1700">
                <a:latin typeface="Calibri" panose="020F0502020204030204" pitchFamily="34" charset="0"/>
              </a:rPr>
              <a:t>This has a direct effect on what activities young children are able to participate in fully.</a:t>
            </a:r>
          </a:p>
          <a:p>
            <a:pPr>
              <a:lnSpc>
                <a:spcPct val="90000"/>
              </a:lnSpc>
            </a:pPr>
            <a:r>
              <a:rPr lang="en-GB" sz="1700">
                <a:latin typeface="Calibri" panose="020F0502020204030204" pitchFamily="34" charset="0"/>
              </a:rPr>
              <a:t>Writing activities involving cursive writing are achieved with more precision in girls when compared to boys in year two of primary schooling (Johnston and Nahmad-Williams, 2009).</a:t>
            </a:r>
          </a:p>
          <a:p>
            <a:pPr>
              <a:lnSpc>
                <a:spcPct val="90000"/>
              </a:lnSpc>
            </a:pPr>
            <a:r>
              <a:rPr lang="en-GB" sz="1700">
                <a:latin typeface="Calibri" panose="020F0502020204030204" pitchFamily="34" charset="0"/>
              </a:rPr>
              <a:t>Genetic components are affected by the child’s environment, in both a positive and negative manner (Crowley, Evans and Keenan, 2016).</a:t>
            </a:r>
          </a:p>
          <a:p>
            <a:pPr>
              <a:lnSpc>
                <a:spcPct val="90000"/>
              </a:lnSpc>
            </a:pPr>
            <a:r>
              <a:rPr lang="en-GB" sz="1700">
                <a:latin typeface="Calibri" panose="020F0502020204030204" pitchFamily="34" charset="0"/>
              </a:rPr>
              <a:t>Children who show no preference for control of their left or right hand, may need intervention and support to improve their fine motor skill development and control.</a:t>
            </a:r>
          </a:p>
          <a:p>
            <a:pPr>
              <a:lnSpc>
                <a:spcPct val="90000"/>
              </a:lnSpc>
            </a:pPr>
            <a:r>
              <a:rPr lang="en-GB" sz="1700">
                <a:latin typeface="Calibri" panose="020F0502020204030204" pitchFamily="34" charset="0"/>
              </a:rPr>
              <a:t>As a child develops, fine motor skill development improves due to an increase in body and brain capacity with fine tuning of skills continuing through to adulthood (Doherty and Hughes, 2014).</a:t>
            </a:r>
            <a:endParaRPr lang="en-US" sz="1700">
              <a:latin typeface="Calibri" panose="020F0502020204030204" pitchFamily="34" charset="0"/>
            </a:endParaRPr>
          </a:p>
        </p:txBody>
      </p:sp>
      <p:sp>
        <p:nvSpPr>
          <p:cNvPr id="5" name="TextBox 4">
            <a:extLst>
              <a:ext uri="{FF2B5EF4-FFF2-40B4-BE49-F238E27FC236}">
                <a16:creationId xmlns:a16="http://schemas.microsoft.com/office/drawing/2014/main" id="{6CC87956-10F2-C544-AD62-9BF81A3CD285}"/>
              </a:ext>
            </a:extLst>
          </p:cNvPr>
          <p:cNvSpPr txBox="1"/>
          <p:nvPr/>
        </p:nvSpPr>
        <p:spPr>
          <a:xfrm>
            <a:off x="6675648" y="5953260"/>
            <a:ext cx="2849352"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27086604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7984-08A5-ED48-A76E-FC9FEAE478A5}"/>
              </a:ext>
            </a:extLst>
          </p:cNvPr>
          <p:cNvSpPr>
            <a:spLocks noGrp="1"/>
          </p:cNvSpPr>
          <p:nvPr>
            <p:ph type="title"/>
          </p:nvPr>
        </p:nvSpPr>
        <p:spPr>
          <a:xfrm>
            <a:off x="1484311" y="393095"/>
            <a:ext cx="10018713" cy="1209524"/>
          </a:xfrm>
        </p:spPr>
        <p:txBody>
          <a:bodyPr>
            <a:normAutofit/>
          </a:bodyPr>
          <a:lstStyle/>
          <a:p>
            <a:pPr>
              <a:lnSpc>
                <a:spcPct val="90000"/>
              </a:lnSpc>
            </a:pPr>
            <a:r>
              <a:rPr lang="en-GB" sz="3700">
                <a:latin typeface="Calibri"/>
                <a:cs typeface="Calibri"/>
              </a:rPr>
              <a:t>Arnold Gesell – Maturation Theory.</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BFE7314C-22B5-B44F-906E-E071623F43F7}"/>
              </a:ext>
            </a:extLst>
          </p:cNvPr>
          <p:cNvSpPr>
            <a:spLocks noGrp="1"/>
          </p:cNvSpPr>
          <p:nvPr>
            <p:ph idx="1"/>
          </p:nvPr>
        </p:nvSpPr>
        <p:spPr>
          <a:xfrm>
            <a:off x="1484311" y="1998133"/>
            <a:ext cx="6855356" cy="3793067"/>
          </a:xfrm>
        </p:spPr>
        <p:txBody>
          <a:bodyPr>
            <a:normAutofit fontScale="92500" lnSpcReduction="10000"/>
          </a:bodyPr>
          <a:lstStyle/>
          <a:p>
            <a:pPr>
              <a:lnSpc>
                <a:spcPct val="90000"/>
              </a:lnSpc>
            </a:pPr>
            <a:r>
              <a:rPr lang="en-GB" sz="1900">
                <a:latin typeface="Calibri" panose="020F0502020204030204" pitchFamily="34" charset="0"/>
              </a:rPr>
              <a:t>Genetics controls the body’s biological processes and therefore has an impact on growth patterns. Gesell referred to this as maturation (Crowley, 2017).</a:t>
            </a:r>
          </a:p>
          <a:p>
            <a:pPr>
              <a:lnSpc>
                <a:spcPct val="90000"/>
              </a:lnSpc>
            </a:pPr>
            <a:r>
              <a:rPr lang="en-GB" sz="1900">
                <a:latin typeface="Calibri" panose="020F0502020204030204" pitchFamily="34" charset="0"/>
              </a:rPr>
              <a:t>According to Crowley (2017), the presence of proximodistal tendencies in fine motor skills, originated as a result of biological evolution. </a:t>
            </a:r>
          </a:p>
          <a:p>
            <a:pPr>
              <a:lnSpc>
                <a:spcPct val="90000"/>
              </a:lnSpc>
            </a:pPr>
            <a:r>
              <a:rPr lang="en-GB" sz="1900">
                <a:latin typeface="Calibri" panose="020F0502020204030204" pitchFamily="34" charset="0"/>
              </a:rPr>
              <a:t>Gesell believed that fine motor skills were acquired automatically via genetic inheritance (Doherty and Hughes, 2014).</a:t>
            </a:r>
          </a:p>
          <a:p>
            <a:pPr>
              <a:lnSpc>
                <a:spcPct val="90000"/>
              </a:lnSpc>
            </a:pPr>
            <a:r>
              <a:rPr lang="en-GB" sz="1900">
                <a:latin typeface="Calibri" panose="020F0502020204030204" pitchFamily="34" charset="0"/>
              </a:rPr>
              <a:t>The concept of motor skill development is achieved via a genetic pre-programmed timetable (Crowley, Evans and Keenan, 2016).</a:t>
            </a:r>
          </a:p>
          <a:p>
            <a:pPr>
              <a:lnSpc>
                <a:spcPct val="90000"/>
              </a:lnSpc>
            </a:pPr>
            <a:r>
              <a:rPr lang="en-GB" sz="1900">
                <a:latin typeface="Calibri" panose="020F0502020204030204" pitchFamily="34" charset="0"/>
              </a:rPr>
              <a:t>According to Doherty and Hughes (2014), Gesell believed that fine motor skill development could not be aided by stimulation as our biological destinies are pre-conceived.</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85907" y="2174196"/>
            <a:ext cx="2717116" cy="343938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1B8D8187-E165-9045-8122-7A3880AC7BEC}"/>
              </a:ext>
            </a:extLst>
          </p:cNvPr>
          <p:cNvSpPr txBox="1"/>
          <p:nvPr/>
        </p:nvSpPr>
        <p:spPr>
          <a:xfrm>
            <a:off x="9054380" y="5861994"/>
            <a:ext cx="2572167"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2308946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4C6A-0DC6-5B41-B357-3F731ED36219}"/>
              </a:ext>
            </a:extLst>
          </p:cNvPr>
          <p:cNvSpPr>
            <a:spLocks noGrp="1"/>
          </p:cNvSpPr>
          <p:nvPr>
            <p:ph type="title"/>
          </p:nvPr>
        </p:nvSpPr>
        <p:spPr>
          <a:xfrm>
            <a:off x="1698549" y="153303"/>
            <a:ext cx="10018713" cy="866606"/>
          </a:xfrm>
        </p:spPr>
        <p:txBody>
          <a:bodyPr>
            <a:normAutofit/>
          </a:bodyPr>
          <a:lstStyle/>
          <a:p>
            <a:pPr>
              <a:lnSpc>
                <a:spcPct val="90000"/>
              </a:lnSpc>
            </a:pPr>
            <a:r>
              <a:rPr lang="en-GB" sz="3700">
                <a:latin typeface="Calibri"/>
                <a:cs typeface="Calibri"/>
              </a:rPr>
              <a:t>Nurture.</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82A9A40-E11A-BA45-8079-D5DFC6DE1011}"/>
              </a:ext>
            </a:extLst>
          </p:cNvPr>
          <p:cNvSpPr>
            <a:spLocks noGrp="1"/>
          </p:cNvSpPr>
          <p:nvPr>
            <p:ph idx="1"/>
          </p:nvPr>
        </p:nvSpPr>
        <p:spPr>
          <a:xfrm>
            <a:off x="1484310" y="1317672"/>
            <a:ext cx="7813903" cy="4881137"/>
          </a:xfrm>
        </p:spPr>
        <p:txBody>
          <a:bodyPr>
            <a:noAutofit/>
          </a:bodyPr>
          <a:lstStyle/>
          <a:p>
            <a:pPr>
              <a:lnSpc>
                <a:spcPct val="90000"/>
              </a:lnSpc>
            </a:pPr>
            <a:r>
              <a:rPr lang="en-GB" sz="1700">
                <a:latin typeface="Calibri" panose="020F0502020204030204" pitchFamily="34" charset="0"/>
              </a:rPr>
              <a:t>Cultural differences and society affect fine motor skills:</a:t>
            </a:r>
          </a:p>
          <a:p>
            <a:pPr>
              <a:lnSpc>
                <a:spcPct val="90000"/>
              </a:lnSpc>
            </a:pPr>
            <a:r>
              <a:rPr lang="en-GB" sz="1700">
                <a:latin typeface="Calibri" panose="020F0502020204030204" pitchFamily="34" charset="0"/>
              </a:rPr>
              <a:t>Mothers in developing countries are said to encourage walking at an earlier age than those of developed countries in an aid to promote survival (Evans, Crowley and Keenan, 2016).</a:t>
            </a:r>
          </a:p>
          <a:p>
            <a:pPr>
              <a:lnSpc>
                <a:spcPct val="90000"/>
              </a:lnSpc>
            </a:pPr>
            <a:r>
              <a:rPr lang="en-GB" sz="1700">
                <a:latin typeface="Calibri" panose="020F0502020204030204" pitchFamily="34" charset="0"/>
              </a:rPr>
              <a:t>Deprivation affects fine motor skills due to a lack of opportunities to grasp and hold objects of interest (Crowley, 2017)</a:t>
            </a:r>
          </a:p>
          <a:p>
            <a:pPr>
              <a:lnSpc>
                <a:spcPct val="90000"/>
              </a:lnSpc>
            </a:pPr>
            <a:r>
              <a:rPr lang="en-GB" sz="1700">
                <a:latin typeface="Calibri" panose="020F0502020204030204" pitchFamily="34" charset="0"/>
              </a:rPr>
              <a:t>According to Thornton (2008) fine motor skill development can be increased by providing children with opportunities to practise their fine motor skills.</a:t>
            </a:r>
          </a:p>
          <a:p>
            <a:pPr>
              <a:lnSpc>
                <a:spcPct val="90000"/>
              </a:lnSpc>
            </a:pPr>
            <a:r>
              <a:rPr lang="en-GB" sz="1700">
                <a:latin typeface="Calibri" panose="020F0502020204030204" pitchFamily="34" charset="0"/>
              </a:rPr>
              <a:t>Provision and utilisation of outdoor spaces, actively promotes fine motor skill development (Johnston and Nahmad-Williams, 2009). Elements of this are evident within the Foundation Phase provision for schools in Wales (Welsh Government, 2015).</a:t>
            </a:r>
          </a:p>
          <a:p>
            <a:pPr>
              <a:lnSpc>
                <a:spcPct val="90000"/>
              </a:lnSpc>
            </a:pPr>
            <a:r>
              <a:rPr lang="en-GB" sz="1700">
                <a:latin typeface="Calibri" panose="020F0502020204030204" pitchFamily="34" charset="0"/>
              </a:rPr>
              <a:t>Interaction with the environment is essential to the timescale of fine motor skill development (Crowley, Evans and Keenan, 2016).</a:t>
            </a:r>
          </a:p>
          <a:p>
            <a:pPr>
              <a:lnSpc>
                <a:spcPct val="90000"/>
              </a:lnSpc>
            </a:pPr>
            <a:r>
              <a:rPr lang="en-GB" sz="1700">
                <a:latin typeface="Calibri" panose="020F0502020204030204" pitchFamily="34" charset="0"/>
              </a:rPr>
              <a:t>Children gain a greater social status amongst their peers and adults if they are able to utilise specialised fine motor skills which enable them to participate in crafts, sports, the playing of musical instruments or dance (Bukatko and Daehler, 2004).</a:t>
            </a:r>
            <a:endParaRPr lang="en-US" sz="1700">
              <a:latin typeface="Calibri" panose="020F0502020204030204" pitchFamily="34" charset="0"/>
            </a:endParaRP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32678" r="19634" b="2"/>
          <a:stretch/>
        </p:blipFill>
        <p:spPr>
          <a:xfrm>
            <a:off x="9449404" y="1998131"/>
            <a:ext cx="2464405"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AutoShape 2" descr="Image result for nurture"/>
          <p:cNvSpPr>
            <a:spLocks noChangeAspect="1" noChangeArrowheads="1"/>
          </p:cNvSpPr>
          <p:nvPr/>
        </p:nvSpPr>
        <p:spPr bwMode="auto">
          <a:xfrm>
            <a:off x="155574" y="-144463"/>
            <a:ext cx="1946045" cy="19460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nurture"/>
          <p:cNvSpPr>
            <a:spLocks noChangeAspect="1" noChangeArrowheads="1"/>
          </p:cNvSpPr>
          <p:nvPr/>
        </p:nvSpPr>
        <p:spPr bwMode="auto">
          <a:xfrm>
            <a:off x="155574" y="-144463"/>
            <a:ext cx="1164367" cy="116437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57042E3E-CAC8-3C41-BF06-A4ABA88F4C99}"/>
              </a:ext>
            </a:extLst>
          </p:cNvPr>
          <p:cNvSpPr txBox="1"/>
          <p:nvPr/>
        </p:nvSpPr>
        <p:spPr>
          <a:xfrm>
            <a:off x="9449403" y="5943600"/>
            <a:ext cx="2464405"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3693036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72EE2D9-E365-4111-9528-D30E7971C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01AFF3A4-5B26-4899-97E5-9CD328B6D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4" name="Freeform 6">
              <a:extLst>
                <a:ext uri="{FF2B5EF4-FFF2-40B4-BE49-F238E27FC236}">
                  <a16:creationId xmlns:a16="http://schemas.microsoft.com/office/drawing/2014/main" id="{D525513B-CE28-4FB7-B99E-633E53147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5" name="Freeform 7">
              <a:extLst>
                <a:ext uri="{FF2B5EF4-FFF2-40B4-BE49-F238E27FC236}">
                  <a16:creationId xmlns:a16="http://schemas.microsoft.com/office/drawing/2014/main" id="{3EC71E6D-7A7F-4B6E-A0A2-E52C7EEF1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6" name="Freeform 8">
              <a:extLst>
                <a:ext uri="{FF2B5EF4-FFF2-40B4-BE49-F238E27FC236}">
                  <a16:creationId xmlns:a16="http://schemas.microsoft.com/office/drawing/2014/main" id="{3CD5978E-6875-4AE7-868C-4F6D68C533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7" name="Freeform 9">
              <a:extLst>
                <a:ext uri="{FF2B5EF4-FFF2-40B4-BE49-F238E27FC236}">
                  <a16:creationId xmlns:a16="http://schemas.microsoft.com/office/drawing/2014/main" id="{0801AED2-60DB-43B9-9078-A485170E4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8" name="Freeform 10">
              <a:extLst>
                <a:ext uri="{FF2B5EF4-FFF2-40B4-BE49-F238E27FC236}">
                  <a16:creationId xmlns:a16="http://schemas.microsoft.com/office/drawing/2014/main" id="{3EA9E47F-A7CF-4D13-9A7B-C81722DA7C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9" name="Freeform 11">
              <a:extLst>
                <a:ext uri="{FF2B5EF4-FFF2-40B4-BE49-F238E27FC236}">
                  <a16:creationId xmlns:a16="http://schemas.microsoft.com/office/drawing/2014/main" id="{694B9B91-C528-49DE-B4C1-22F6B18B8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3FA9D2C-415F-1648-877D-FC04000824D9}"/>
              </a:ext>
            </a:extLst>
          </p:cNvPr>
          <p:cNvSpPr>
            <a:spLocks noGrp="1"/>
          </p:cNvSpPr>
          <p:nvPr>
            <p:ph type="title"/>
          </p:nvPr>
        </p:nvSpPr>
        <p:spPr>
          <a:xfrm>
            <a:off x="4056063" y="226786"/>
            <a:ext cx="7446961" cy="1373413"/>
          </a:xfrm>
        </p:spPr>
        <p:txBody>
          <a:bodyPr>
            <a:normAutofit/>
          </a:bodyPr>
          <a:lstStyle/>
          <a:p>
            <a:r>
              <a:rPr lang="en-GB">
                <a:latin typeface="Calibri"/>
                <a:cs typeface="Calibri"/>
              </a:rPr>
              <a:t>John Watson – Experience Theory.</a:t>
            </a:r>
            <a:br>
              <a:rPr lang="en-GB">
                <a:latin typeface="Calibri" panose="020F0502020204030204" pitchFamily="34" charset="0"/>
              </a:rPr>
            </a:br>
            <a:r>
              <a:rPr lang="en-GB" sz="1400">
                <a:latin typeface="Calibri"/>
              </a:rPr>
              <a:t>Rhian Williams.</a:t>
            </a:r>
            <a:endParaRPr lang="en-US">
              <a:latin typeface="Calibri"/>
              <a:cs typeface="Calibri"/>
            </a:endParaRPr>
          </a:p>
        </p:txBody>
      </p:sp>
      <p:pic>
        <p:nvPicPr>
          <p:cNvPr id="26" name="Picture 9" descr="A small child sitting on a table&#10;&#10;Description generated with high confidence">
            <a:extLst>
              <a:ext uri="{FF2B5EF4-FFF2-40B4-BE49-F238E27FC236}">
                <a16:creationId xmlns:a16="http://schemas.microsoft.com/office/drawing/2014/main" id="{0E44FE3D-5DF5-3845-B103-42647C6B9AE7}"/>
              </a:ext>
            </a:extLst>
          </p:cNvPr>
          <p:cNvPicPr>
            <a:picLocks noChangeAspect="1"/>
          </p:cNvPicPr>
          <p:nvPr/>
        </p:nvPicPr>
        <p:blipFill rotWithShape="1">
          <a:blip r:embed="rId3"/>
          <a:srcRect l="4667" r="34800" b="-2"/>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15822" r="2" b="44810"/>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41" name="Rectangle 40">
            <a:extLst>
              <a:ext uri="{FF2B5EF4-FFF2-40B4-BE49-F238E27FC236}">
                <a16:creationId xmlns:a16="http://schemas.microsoft.com/office/drawing/2014/main" id="{6E84AD30-59FF-4F0A-9528-A7A680C9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D034A-0946-6048-92E5-3F8EF52159A6}"/>
              </a:ext>
            </a:extLst>
          </p:cNvPr>
          <p:cNvSpPr>
            <a:spLocks noGrp="1"/>
          </p:cNvSpPr>
          <p:nvPr>
            <p:ph idx="1"/>
          </p:nvPr>
        </p:nvSpPr>
        <p:spPr>
          <a:xfrm>
            <a:off x="4056062" y="1647825"/>
            <a:ext cx="7446961" cy="4143376"/>
          </a:xfrm>
        </p:spPr>
        <p:txBody>
          <a:bodyPr>
            <a:normAutofit lnSpcReduction="10000"/>
          </a:bodyPr>
          <a:lstStyle/>
          <a:p>
            <a:pPr>
              <a:lnSpc>
                <a:spcPct val="90000"/>
              </a:lnSpc>
            </a:pPr>
            <a:r>
              <a:rPr lang="en-GB" sz="2100">
                <a:latin typeface="Calibri" panose="020F0502020204030204" pitchFamily="34" charset="0"/>
              </a:rPr>
              <a:t>Watson believed that a child’s biological background was of no relevance to its personal development (Crowley, Evans and Keenan, 2016).</a:t>
            </a:r>
          </a:p>
          <a:p>
            <a:pPr>
              <a:lnSpc>
                <a:spcPct val="90000"/>
              </a:lnSpc>
            </a:pPr>
            <a:r>
              <a:rPr lang="en-GB" sz="2100">
                <a:latin typeface="Calibri" panose="020F0502020204030204" pitchFamily="34" charset="0"/>
              </a:rPr>
              <a:t>According to Crowley (2017), Watson viewed the environment as a key factor in determining a child’s development. </a:t>
            </a:r>
          </a:p>
          <a:p>
            <a:pPr>
              <a:lnSpc>
                <a:spcPct val="90000"/>
              </a:lnSpc>
            </a:pPr>
            <a:r>
              <a:rPr lang="en-GB" sz="2100">
                <a:latin typeface="Calibri" panose="020F0502020204030204" pitchFamily="34" charset="0"/>
              </a:rPr>
              <a:t>Watson believed that a child’s development could be stimulated and influenced by its environmental and learning experiences (Crowley, 2017)</a:t>
            </a:r>
          </a:p>
          <a:p>
            <a:pPr>
              <a:lnSpc>
                <a:spcPct val="90000"/>
              </a:lnSpc>
            </a:pPr>
            <a:r>
              <a:rPr lang="en-GB" sz="2100">
                <a:latin typeface="Calibri" panose="020F0502020204030204" pitchFamily="34" charset="0"/>
              </a:rPr>
              <a:t>Parental interaction, influences the timescale and direction in which a child develops.</a:t>
            </a:r>
          </a:p>
          <a:p>
            <a:pPr>
              <a:lnSpc>
                <a:spcPct val="90000"/>
              </a:lnSpc>
            </a:pPr>
            <a:r>
              <a:rPr lang="en-GB" sz="2100">
                <a:latin typeface="Calibri" panose="020F0502020204030204" pitchFamily="34" charset="0"/>
              </a:rPr>
              <a:t>Watson dismissed Gesell’s theory by suggesting that motor skills were purely a result of reflex actions (Crowley, Evans and Keenan, 2016).</a:t>
            </a:r>
          </a:p>
        </p:txBody>
      </p:sp>
      <p:sp>
        <p:nvSpPr>
          <p:cNvPr id="5" name="TextBox 4">
            <a:extLst>
              <a:ext uri="{FF2B5EF4-FFF2-40B4-BE49-F238E27FC236}">
                <a16:creationId xmlns:a16="http://schemas.microsoft.com/office/drawing/2014/main" id="{80854D6B-75B6-084B-97C2-32A908D5BC2F}"/>
              </a:ext>
            </a:extLst>
          </p:cNvPr>
          <p:cNvSpPr txBox="1"/>
          <p:nvPr/>
        </p:nvSpPr>
        <p:spPr>
          <a:xfrm>
            <a:off x="4611311" y="6002262"/>
            <a:ext cx="2343451" cy="369332"/>
          </a:xfrm>
          <a:prstGeom prst="rect">
            <a:avLst/>
          </a:prstGeom>
          <a:noFill/>
        </p:spPr>
        <p:txBody>
          <a:bodyPr wrap="square" rtlCol="0">
            <a:spAutoFit/>
          </a:bodyPr>
          <a:lstStyle/>
          <a:p>
            <a:pPr algn="l"/>
            <a:r>
              <a:rPr lang="en-GB">
                <a:latin typeface="Calibri" panose="020F0502020204030204" pitchFamily="34" charset="0"/>
              </a:rPr>
              <a:t>Google Images (2019). </a:t>
            </a:r>
            <a:endParaRPr lang="en-US">
              <a:latin typeface="Calibri" panose="020F0502020204030204" pitchFamily="34" charset="0"/>
            </a:endParaRPr>
          </a:p>
        </p:txBody>
      </p:sp>
    </p:spTree>
    <p:extLst>
      <p:ext uri="{BB962C8B-B14F-4D97-AF65-F5344CB8AC3E}">
        <p14:creationId xmlns:p14="http://schemas.microsoft.com/office/powerpoint/2010/main" val="492404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A3AA9CA-08A0-4B89-BE0B-6FFCC0E63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18C7730-A943-4EC6-A597-F01B51539F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68AD40B2-2B70-4EF1-99A7-813758EE0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07FFA652-EDE6-4471-88A3-E39A5FF1A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2" name="Freeform 8">
              <a:extLst>
                <a:ext uri="{FF2B5EF4-FFF2-40B4-BE49-F238E27FC236}">
                  <a16:creationId xmlns:a16="http://schemas.microsoft.com/office/drawing/2014/main" id="{239A463A-1D16-44C6-8073-E173DE06E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3" name="Freeform 9">
              <a:extLst>
                <a:ext uri="{FF2B5EF4-FFF2-40B4-BE49-F238E27FC236}">
                  <a16:creationId xmlns:a16="http://schemas.microsoft.com/office/drawing/2014/main" id="{67236700-A019-4986-9B2A-3BB97D21A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4" name="Freeform 10">
              <a:extLst>
                <a:ext uri="{FF2B5EF4-FFF2-40B4-BE49-F238E27FC236}">
                  <a16:creationId xmlns:a16="http://schemas.microsoft.com/office/drawing/2014/main" id="{E0C34836-DAAB-458B-A420-83416397F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5" name="Freeform 11">
              <a:extLst>
                <a:ext uri="{FF2B5EF4-FFF2-40B4-BE49-F238E27FC236}">
                  <a16:creationId xmlns:a16="http://schemas.microsoft.com/office/drawing/2014/main" id="{27F1D8FC-5C7B-4575-A13D-1AA39AC482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5E5ED6C-9B9B-1F4D-AAC4-C50A6E157147}"/>
              </a:ext>
            </a:extLst>
          </p:cNvPr>
          <p:cNvSpPr>
            <a:spLocks noGrp="1"/>
          </p:cNvSpPr>
          <p:nvPr>
            <p:ph type="title"/>
          </p:nvPr>
        </p:nvSpPr>
        <p:spPr>
          <a:xfrm>
            <a:off x="4056063" y="196548"/>
            <a:ext cx="7446961" cy="1403651"/>
          </a:xfrm>
        </p:spPr>
        <p:txBody>
          <a:bodyPr>
            <a:normAutofit/>
          </a:bodyPr>
          <a:lstStyle/>
          <a:p>
            <a:r>
              <a:rPr lang="en-GB">
                <a:latin typeface="Calibri" panose="020F0502020204030204" pitchFamily="34" charset="0"/>
              </a:rPr>
              <a:t>Dynamic Systems Theory.</a:t>
            </a:r>
            <a:br>
              <a:rPr lang="en-GB" sz="1400">
                <a:latin typeface="Calibri" panose="020F0502020204030204" pitchFamily="34" charset="0"/>
              </a:rPr>
            </a:br>
            <a:r>
              <a:rPr lang="en-GB" sz="1400">
                <a:latin typeface="Calibri" panose="020F0502020204030204" pitchFamily="34" charset="0"/>
              </a:rPr>
              <a:t>Rhian Williams.</a:t>
            </a:r>
            <a:endParaRPr lang="en-US">
              <a:latin typeface="Calibri" panose="020F0502020204030204" pitchFamily="34" charset="0"/>
            </a:endParaRPr>
          </a:p>
        </p:txBody>
      </p:sp>
      <p:pic>
        <p:nvPicPr>
          <p:cNvPr id="14" name="Picture 5" descr="A picture containing clipart&#10;&#10;Description generated with very high confidence">
            <a:extLst>
              <a:ext uri="{FF2B5EF4-FFF2-40B4-BE49-F238E27FC236}">
                <a16:creationId xmlns:a16="http://schemas.microsoft.com/office/drawing/2014/main" id="{080EAF04-7A5B-ED46-9F66-50FF40C7DA00}"/>
              </a:ext>
            </a:extLst>
          </p:cNvPr>
          <p:cNvPicPr>
            <a:picLocks noChangeAspect="1"/>
          </p:cNvPicPr>
          <p:nvPr/>
        </p:nvPicPr>
        <p:blipFill rotWithShape="1">
          <a:blip r:embed="rId3"/>
          <a:srcRect t="16417" r="4" b="9206"/>
          <a:stretch/>
        </p:blipFill>
        <p:spPr>
          <a:xfrm>
            <a:off x="20" y="1"/>
            <a:ext cx="3175466" cy="1746553"/>
          </a:xfrm>
          <a:custGeom>
            <a:avLst/>
            <a:gdLst>
              <a:gd name="connsiteX0" fmla="*/ 0 w 3175486"/>
              <a:gd name="connsiteY0" fmla="*/ 0 h 1746553"/>
              <a:gd name="connsiteX1" fmla="*/ 3175486 w 3175486"/>
              <a:gd name="connsiteY1" fmla="*/ 0 h 1746553"/>
              <a:gd name="connsiteX2" fmla="*/ 2881046 w 3175486"/>
              <a:gd name="connsiteY2" fmla="*/ 1746553 h 1746553"/>
              <a:gd name="connsiteX3" fmla="*/ 0 w 3175486"/>
              <a:gd name="connsiteY3" fmla="*/ 1260188 h 1746553"/>
            </a:gdLst>
            <a:ahLst/>
            <a:cxnLst>
              <a:cxn ang="0">
                <a:pos x="connsiteX0" y="connsiteY0"/>
              </a:cxn>
              <a:cxn ang="0">
                <a:pos x="connsiteX1" y="connsiteY1"/>
              </a:cxn>
              <a:cxn ang="0">
                <a:pos x="connsiteX2" y="connsiteY2"/>
              </a:cxn>
              <a:cxn ang="0">
                <a:pos x="connsiteX3" y="connsiteY3"/>
              </a:cxn>
            </a:cxnLst>
            <a:rect l="l" t="t" r="r" b="b"/>
            <a:pathLst>
              <a:path w="3175486" h="1746553">
                <a:moveTo>
                  <a:pt x="0" y="0"/>
                </a:moveTo>
                <a:lnTo>
                  <a:pt x="3175486" y="0"/>
                </a:lnTo>
                <a:lnTo>
                  <a:pt x="2881046" y="1746553"/>
                </a:lnTo>
                <a:lnTo>
                  <a:pt x="0" y="1260188"/>
                </a:lnTo>
                <a:close/>
              </a:path>
            </a:pathLst>
          </a:custGeom>
          <a:ln w="38100">
            <a:noFill/>
          </a:ln>
          <a:effectLst/>
        </p:spPr>
      </p:pic>
      <p:pic>
        <p:nvPicPr>
          <p:cNvPr id="7" name="Picture 6" descr="A drawing of a cartoon character&#10;&#10;Description generated with high confidence">
            <a:extLst>
              <a:ext uri="{FF2B5EF4-FFF2-40B4-BE49-F238E27FC236}">
                <a16:creationId xmlns:a16="http://schemas.microsoft.com/office/drawing/2014/main" id="{643BEFD6-6A23-5544-A1AF-5680426444FB}"/>
              </a:ext>
            </a:extLst>
          </p:cNvPr>
          <p:cNvPicPr>
            <a:picLocks noGrp="1" noChangeAspect="1"/>
          </p:cNvPicPr>
          <p:nvPr/>
        </p:nvPicPr>
        <p:blipFill rotWithShape="1">
          <a:blip r:embed="rId4"/>
          <a:srcRect l="14667" r="9551" b="-2"/>
          <a:stretch/>
        </p:blipFill>
        <p:spPr>
          <a:xfrm>
            <a:off x="1" y="1260552"/>
            <a:ext cx="2880987" cy="2231739"/>
          </a:xfrm>
          <a:custGeom>
            <a:avLst/>
            <a:gdLst>
              <a:gd name="connsiteX0" fmla="*/ 0 w 2880987"/>
              <a:gd name="connsiteY0" fmla="*/ 0 h 2231739"/>
              <a:gd name="connsiteX1" fmla="*/ 2880987 w 2880987"/>
              <a:gd name="connsiteY1" fmla="*/ 486355 h 2231739"/>
              <a:gd name="connsiteX2" fmla="*/ 2586744 w 2880987"/>
              <a:gd name="connsiteY2" fmla="*/ 2231739 h 2231739"/>
              <a:gd name="connsiteX3" fmla="*/ 0 w 2880987"/>
              <a:gd name="connsiteY3" fmla="*/ 1795057 h 2231739"/>
            </a:gdLst>
            <a:ahLst/>
            <a:cxnLst>
              <a:cxn ang="0">
                <a:pos x="connsiteX0" y="connsiteY0"/>
              </a:cxn>
              <a:cxn ang="0">
                <a:pos x="connsiteX1" y="connsiteY1"/>
              </a:cxn>
              <a:cxn ang="0">
                <a:pos x="connsiteX2" y="connsiteY2"/>
              </a:cxn>
              <a:cxn ang="0">
                <a:pos x="connsiteX3" y="connsiteY3"/>
              </a:cxn>
            </a:cxnLst>
            <a:rect l="l" t="t" r="r" b="b"/>
            <a:pathLst>
              <a:path w="2880987" h="2231739">
                <a:moveTo>
                  <a:pt x="0" y="0"/>
                </a:moveTo>
                <a:lnTo>
                  <a:pt x="2880987" y="486355"/>
                </a:lnTo>
                <a:lnTo>
                  <a:pt x="2586744" y="2231739"/>
                </a:lnTo>
                <a:lnTo>
                  <a:pt x="0" y="1795057"/>
                </a:lnTo>
                <a:close/>
              </a:path>
            </a:pathLst>
          </a:custGeom>
          <a:ln w="38100">
            <a:noFill/>
          </a:ln>
          <a:effectLst/>
        </p:spPr>
      </p:pic>
      <p:cxnSp>
        <p:nvCxnSpPr>
          <p:cNvPr id="47" name="Straight Connector 46">
            <a:extLst>
              <a:ext uri="{FF2B5EF4-FFF2-40B4-BE49-F238E27FC236}">
                <a16:creationId xmlns:a16="http://schemas.microsoft.com/office/drawing/2014/main" id="{D184508B-6CC1-4D26-8D46-2418375488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20" idx="0"/>
            <a:endCxn id="22" idx="2"/>
          </p:cNvCxnSpPr>
          <p:nvPr>
            <p:extLst>
              <p:ext uri="{386F3935-93C4-4BCD-93E2-E3B085C9AB24}">
                <p16:designElem xmlns:p16="http://schemas.microsoft.com/office/powerpoint/2015/main" val="1"/>
              </p:ext>
            </p:extLst>
          </p:nvPr>
        </p:nvCxnSpPr>
        <p:spPr>
          <a:xfrm>
            <a:off x="1" y="1260552"/>
            <a:ext cx="2881045" cy="48600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1" name="Picture 13" descr="A picture containing clipart&#10;&#10;Description generated with high confidence">
            <a:extLst>
              <a:ext uri="{FF2B5EF4-FFF2-40B4-BE49-F238E27FC236}">
                <a16:creationId xmlns:a16="http://schemas.microsoft.com/office/drawing/2014/main" id="{82AA1B96-D104-194B-B419-ECBDE0670EB6}"/>
              </a:ext>
            </a:extLst>
          </p:cNvPr>
          <p:cNvPicPr>
            <a:picLocks noChangeAspect="1"/>
          </p:cNvPicPr>
          <p:nvPr/>
        </p:nvPicPr>
        <p:blipFill rotWithShape="1">
          <a:blip r:embed="rId5"/>
          <a:srcRect t="7781" r="2" b="10872"/>
          <a:stretch/>
        </p:blipFill>
        <p:spPr>
          <a:xfrm>
            <a:off x="20" y="3055632"/>
            <a:ext cx="2586720" cy="2190319"/>
          </a:xfrm>
          <a:custGeom>
            <a:avLst/>
            <a:gdLst>
              <a:gd name="connsiteX0" fmla="*/ 0 w 2586740"/>
              <a:gd name="connsiteY0" fmla="*/ 0 h 2190319"/>
              <a:gd name="connsiteX1" fmla="*/ 2586740 w 2586740"/>
              <a:gd name="connsiteY1" fmla="*/ 436681 h 2190319"/>
              <a:gd name="connsiteX2" fmla="*/ 2294818 w 2586740"/>
              <a:gd name="connsiteY2" fmla="*/ 2168301 h 2190319"/>
              <a:gd name="connsiteX3" fmla="*/ 2310547 w 2586740"/>
              <a:gd name="connsiteY3" fmla="*/ 2190319 h 2190319"/>
              <a:gd name="connsiteX4" fmla="*/ 0 w 2586740"/>
              <a:gd name="connsiteY4" fmla="*/ 1846332 h 2190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6740" h="2190319">
                <a:moveTo>
                  <a:pt x="0" y="0"/>
                </a:moveTo>
                <a:lnTo>
                  <a:pt x="2586740" y="436681"/>
                </a:lnTo>
                <a:lnTo>
                  <a:pt x="2294818" y="2168301"/>
                </a:lnTo>
                <a:lnTo>
                  <a:pt x="2310547" y="2190319"/>
                </a:lnTo>
                <a:lnTo>
                  <a:pt x="0" y="1846332"/>
                </a:lnTo>
                <a:close/>
              </a:path>
            </a:pathLst>
          </a:custGeom>
          <a:ln w="38100">
            <a:noFill/>
          </a:ln>
          <a:effectLst/>
        </p:spPr>
      </p:pic>
      <p:cxnSp>
        <p:nvCxnSpPr>
          <p:cNvPr id="49" name="Straight Connector 48">
            <a:extLst>
              <a:ext uri="{FF2B5EF4-FFF2-40B4-BE49-F238E27FC236}">
                <a16:creationId xmlns:a16="http://schemas.microsoft.com/office/drawing/2014/main" id="{A1CF0631-DD13-406E-AFA2-7768A4D5C3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a:endCxn id="20" idx="2"/>
          </p:cNvCxnSpPr>
          <p:nvPr>
            <p:extLst>
              <p:ext uri="{386F3935-93C4-4BCD-93E2-E3B085C9AB24}">
                <p16:designElem xmlns:p16="http://schemas.microsoft.com/office/powerpoint/2015/main" val="1"/>
              </p:ext>
            </p:extLst>
          </p:nvPr>
        </p:nvCxnSpPr>
        <p:spPr>
          <a:xfrm>
            <a:off x="0" y="3055632"/>
            <a:ext cx="2586745" cy="43665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3" name="Picture 28">
            <a:extLst>
              <a:ext uri="{FF2B5EF4-FFF2-40B4-BE49-F238E27FC236}">
                <a16:creationId xmlns:a16="http://schemas.microsoft.com/office/drawing/2014/main" id="{739DAFE8-0028-4D45-98DC-CD1A5F6469B2}"/>
              </a:ext>
            </a:extLst>
          </p:cNvPr>
          <p:cNvPicPr>
            <a:picLocks noChangeAspect="1"/>
          </p:cNvPicPr>
          <p:nvPr/>
        </p:nvPicPr>
        <p:blipFill rotWithShape="1">
          <a:blip r:embed="rId6"/>
          <a:srcRect r="-2" b="20414"/>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51" name="Straight Connector 50">
            <a:extLst>
              <a:ext uri="{FF2B5EF4-FFF2-40B4-BE49-F238E27FC236}">
                <a16:creationId xmlns:a16="http://schemas.microsoft.com/office/drawing/2014/main" id="{F39D4D43-DC14-40EA-8C0C-7E7CBE67CE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9" idx="0"/>
            <a:endCxn id="18" idx="2"/>
          </p:cNvCxnSpPr>
          <p:nvPr>
            <p:extLst>
              <p:ext uri="{386F3935-93C4-4BCD-93E2-E3B085C9AB24}">
                <p16:designElem xmlns:p16="http://schemas.microsoft.com/office/powerpoint/2015/main" val="1"/>
              </p:ext>
            </p:extLst>
          </p:nvPr>
        </p:nvCxnSpPr>
        <p:spPr>
          <a:xfrm>
            <a:off x="0" y="4901964"/>
            <a:ext cx="2294818" cy="32196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B5F6DF-2B88-7E4E-BAC5-D642E3227A7B}"/>
              </a:ext>
            </a:extLst>
          </p:cNvPr>
          <p:cNvSpPr>
            <a:spLocks noGrp="1"/>
          </p:cNvSpPr>
          <p:nvPr>
            <p:ph idx="1"/>
          </p:nvPr>
        </p:nvSpPr>
        <p:spPr>
          <a:xfrm>
            <a:off x="4056062" y="1647824"/>
            <a:ext cx="7446961" cy="4550985"/>
          </a:xfrm>
        </p:spPr>
        <p:txBody>
          <a:bodyPr>
            <a:noAutofit/>
          </a:bodyPr>
          <a:lstStyle/>
          <a:p>
            <a:pPr>
              <a:lnSpc>
                <a:spcPct val="90000"/>
              </a:lnSpc>
            </a:pPr>
            <a:r>
              <a:rPr lang="en-GB" sz="1800">
                <a:latin typeface="Calibri" panose="020F0502020204030204" pitchFamily="34" charset="0"/>
              </a:rPr>
              <a:t>This theory differs to maturation and experience theory, by viewing the active child as the participant in fine motor skill development.</a:t>
            </a:r>
          </a:p>
          <a:p>
            <a:pPr>
              <a:lnSpc>
                <a:spcPct val="90000"/>
              </a:lnSpc>
            </a:pPr>
            <a:r>
              <a:rPr lang="en-GB" sz="1800">
                <a:latin typeface="Calibri" panose="020F0502020204030204" pitchFamily="34" charset="0"/>
              </a:rPr>
              <a:t>According to Thelan (1995) fine motor skill development is achieved through a child’s interest and exploration with the environment.</a:t>
            </a:r>
          </a:p>
          <a:p>
            <a:pPr>
              <a:lnSpc>
                <a:spcPct val="90000"/>
              </a:lnSpc>
            </a:pPr>
            <a:r>
              <a:rPr lang="en-GB" sz="1800">
                <a:latin typeface="Calibri" panose="020F0502020204030204" pitchFamily="34" charset="0"/>
              </a:rPr>
              <a:t>It is therefore the interaction between nurture and nature, which results in  the development of fine motor skills.</a:t>
            </a:r>
          </a:p>
          <a:p>
            <a:pPr>
              <a:lnSpc>
                <a:spcPct val="90000"/>
              </a:lnSpc>
            </a:pPr>
            <a:r>
              <a:rPr lang="en-GB" sz="1800">
                <a:latin typeface="Calibri" panose="020F0502020204030204" pitchFamily="34" charset="0"/>
              </a:rPr>
              <a:t>According to Crowley (2016), a child’s mind, body and social world is connected via a system which is changing continuously, allowing adaptation of behaviours which have previously been learnt.</a:t>
            </a:r>
          </a:p>
          <a:p>
            <a:pPr>
              <a:lnSpc>
                <a:spcPct val="90000"/>
              </a:lnSpc>
            </a:pPr>
            <a:r>
              <a:rPr lang="en-GB" sz="1800">
                <a:latin typeface="Calibri" panose="020F0502020204030204" pitchFamily="34" charset="0"/>
              </a:rPr>
              <a:t>Goldfield (1989) researched how infants tilted their heads in the direction of an object of interest before they could crawl. Upon visual contact, infants were observed utilising fine motor skills  towards the direction of  the interested object in an attempt to reach it. Goldfield identified this observation as proof that the body was able to coordinate and reorganise an existing skill into a new one (Crowley, 2017).</a:t>
            </a:r>
          </a:p>
        </p:txBody>
      </p:sp>
      <p:sp>
        <p:nvSpPr>
          <p:cNvPr id="4" name="TextBox 3">
            <a:extLst>
              <a:ext uri="{FF2B5EF4-FFF2-40B4-BE49-F238E27FC236}">
                <a16:creationId xmlns:a16="http://schemas.microsoft.com/office/drawing/2014/main" id="{76AC9042-DD97-5745-B0B1-DA4FC64D4489}"/>
              </a:ext>
            </a:extLst>
          </p:cNvPr>
          <p:cNvSpPr txBox="1"/>
          <p:nvPr/>
        </p:nvSpPr>
        <p:spPr>
          <a:xfrm>
            <a:off x="5010148" y="6241143"/>
            <a:ext cx="2640089"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3492229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51FB3-2A82-E648-85D0-CDBECC109338}"/>
              </a:ext>
            </a:extLst>
          </p:cNvPr>
          <p:cNvSpPr>
            <a:spLocks noGrp="1"/>
          </p:cNvSpPr>
          <p:nvPr>
            <p:ph type="title"/>
          </p:nvPr>
        </p:nvSpPr>
        <p:spPr>
          <a:xfrm>
            <a:off x="1484311" y="685800"/>
            <a:ext cx="10018713" cy="1185333"/>
          </a:xfrm>
        </p:spPr>
        <p:txBody>
          <a:bodyPr>
            <a:normAutofit/>
          </a:bodyPr>
          <a:lstStyle/>
          <a:p>
            <a:pPr>
              <a:lnSpc>
                <a:spcPct val="90000"/>
              </a:lnSpc>
            </a:pPr>
            <a:r>
              <a:rPr lang="en-GB" sz="3700">
                <a:latin typeface="Calibri"/>
                <a:cs typeface="Calibri"/>
              </a:rPr>
              <a:t>Fine Motor Skills Conclusion.</a:t>
            </a:r>
            <a:br>
              <a:rPr lang="en-GB" sz="3700">
                <a:latin typeface="Calibri"/>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F58F53CA-86B4-1141-B447-F34FA0EAF513}"/>
              </a:ext>
            </a:extLst>
          </p:cNvPr>
          <p:cNvSpPr>
            <a:spLocks noGrp="1"/>
          </p:cNvSpPr>
          <p:nvPr>
            <p:ph idx="1"/>
          </p:nvPr>
        </p:nvSpPr>
        <p:spPr>
          <a:xfrm>
            <a:off x="1484311" y="1998133"/>
            <a:ext cx="6855356" cy="3793067"/>
          </a:xfrm>
        </p:spPr>
        <p:txBody>
          <a:bodyPr>
            <a:normAutofit fontScale="92500"/>
          </a:bodyPr>
          <a:lstStyle/>
          <a:p>
            <a:pPr>
              <a:lnSpc>
                <a:spcPct val="90000"/>
              </a:lnSpc>
            </a:pPr>
            <a:r>
              <a:rPr lang="en-GB" sz="1700">
                <a:latin typeface="Calibri" panose="020F0502020204030204" pitchFamily="34" charset="0"/>
              </a:rPr>
              <a:t>Gesell believed that a child’s development was pre-determined by its biological background (Crowley, 2017).</a:t>
            </a:r>
          </a:p>
          <a:p>
            <a:pPr>
              <a:lnSpc>
                <a:spcPct val="90000"/>
              </a:lnSpc>
            </a:pPr>
            <a:r>
              <a:rPr lang="en-GB" sz="1700">
                <a:latin typeface="Calibri" panose="020F0502020204030204" pitchFamily="34" charset="0"/>
              </a:rPr>
              <a:t>Watson believed that a child’s environment was key to its development and not their genetic background (Doherty and Hughes, 2014).</a:t>
            </a:r>
          </a:p>
          <a:p>
            <a:pPr>
              <a:lnSpc>
                <a:spcPct val="90000"/>
              </a:lnSpc>
            </a:pPr>
            <a:r>
              <a:rPr lang="en-GB" sz="1700">
                <a:latin typeface="Calibri" panose="020F0502020204030204" pitchFamily="34" charset="0"/>
              </a:rPr>
              <a:t>Research methods utilised by Gesell and Watson are now considered to be extremist and are no longer supported in child development (Crowley, Evans and Keenan, 2016).</a:t>
            </a:r>
          </a:p>
          <a:p>
            <a:pPr>
              <a:lnSpc>
                <a:spcPct val="90000"/>
              </a:lnSpc>
            </a:pPr>
            <a:r>
              <a:rPr lang="en-GB" sz="1700">
                <a:latin typeface="Calibri" panose="020F0502020204030204" pitchFamily="34" charset="0"/>
              </a:rPr>
              <a:t>According to Crowley, Evans and Keenan (2016) fine motor skills are developed as a result of nurture and nature – epigenetic field of research .</a:t>
            </a:r>
          </a:p>
          <a:p>
            <a:pPr>
              <a:lnSpc>
                <a:spcPct val="90000"/>
              </a:lnSpc>
            </a:pPr>
            <a:r>
              <a:rPr lang="en-GB" sz="1700">
                <a:latin typeface="Calibri" panose="020F0502020204030204" pitchFamily="34" charset="0"/>
              </a:rPr>
              <a:t>The field of epigenetic science is now considered to be central to child development, with the focus being the relationship between nature and nurture</a:t>
            </a:r>
          </a:p>
          <a:p>
            <a:pPr>
              <a:lnSpc>
                <a:spcPct val="90000"/>
              </a:lnSpc>
            </a:pPr>
            <a:r>
              <a:rPr lang="en-GB" sz="1700">
                <a:latin typeface="Calibri" panose="020F0502020204030204" pitchFamily="34" charset="0"/>
              </a:rPr>
              <a:t>Self-help life skills are acquired through fine motor skills which promotes independence amongst children (Crowley, 2017).</a:t>
            </a:r>
            <a:endParaRPr lang="en-US" sz="1700">
              <a:latin typeface="Calibri" panose="020F0502020204030204" pitchFamily="34" charset="0"/>
            </a:endParaRPr>
          </a:p>
        </p:txBody>
      </p:sp>
      <p:pic>
        <p:nvPicPr>
          <p:cNvPr id="6" name="Picture 6" descr="A picture containing person, indoor&#10;&#10;Description generated with very high confidence">
            <a:extLst>
              <a:ext uri="{FF2B5EF4-FFF2-40B4-BE49-F238E27FC236}">
                <a16:creationId xmlns:a16="http://schemas.microsoft.com/office/drawing/2014/main" id="{6E13549A-608B-43F1-AE02-73F691B95B7C}"/>
              </a:ext>
            </a:extLst>
          </p:cNvPr>
          <p:cNvPicPr>
            <a:picLocks noChangeAspect="1"/>
          </p:cNvPicPr>
          <p:nvPr/>
        </p:nvPicPr>
        <p:blipFill rotWithShape="1">
          <a:blip r:embed="rId3"/>
          <a:srcRect l="12805" r="39719" b="3"/>
          <a:stretch/>
        </p:blipFill>
        <p:spPr>
          <a:xfrm>
            <a:off x="8785907" y="1998131"/>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2C03D8AF-8BB8-8F43-839B-DEFD16BF5AC3}"/>
              </a:ext>
            </a:extLst>
          </p:cNvPr>
          <p:cNvSpPr txBox="1"/>
          <p:nvPr/>
        </p:nvSpPr>
        <p:spPr>
          <a:xfrm>
            <a:off x="9044214" y="6071465"/>
            <a:ext cx="2458809" cy="369332"/>
          </a:xfrm>
          <a:prstGeom prst="rect">
            <a:avLst/>
          </a:prstGeom>
          <a:noFill/>
        </p:spPr>
        <p:txBody>
          <a:bodyPr wrap="square" rtlCol="0">
            <a:spAutoFit/>
          </a:bodyPr>
          <a:lstStyle/>
          <a:p>
            <a:pPr algn="l"/>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378637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8" name="Rectangle 29">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F352A7D-0634-E444-BDA7-929C1B8DBB1F}"/>
              </a:ext>
            </a:extLst>
          </p:cNvPr>
          <p:cNvPicPr>
            <a:picLocks noChangeAspect="1"/>
          </p:cNvPicPr>
          <p:nvPr/>
        </p:nvPicPr>
        <p:blipFill rotWithShape="1">
          <a:blip r:embed="rId3">
            <a:extLst>
              <a:ext uri="{28A0092B-C50C-407E-A947-70E740481C1C}">
                <a14:useLocalDpi xmlns:a14="http://schemas.microsoft.com/office/drawing/2010/main" val="0"/>
              </a:ext>
            </a:extLst>
          </a:blip>
          <a:srcRect l="27369" r="26799"/>
          <a:stretch/>
        </p:blipFill>
        <p:spPr>
          <a:xfrm>
            <a:off x="20" y="10"/>
            <a:ext cx="4726526" cy="6857990"/>
          </a:xfrm>
          <a:prstGeom prst="rect">
            <a:avLst/>
          </a:prstGeom>
        </p:spPr>
      </p:pic>
      <p:grpSp>
        <p:nvGrpSpPr>
          <p:cNvPr id="49" name="Group 31">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33"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0" name="Group 35">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7"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9"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0"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1"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2"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449CD0C-42A3-7B44-BF0A-C4409DAABD25}"/>
              </a:ext>
            </a:extLst>
          </p:cNvPr>
          <p:cNvSpPr>
            <a:spLocks noGrp="1"/>
          </p:cNvSpPr>
          <p:nvPr>
            <p:ph type="title"/>
          </p:nvPr>
        </p:nvSpPr>
        <p:spPr>
          <a:xfrm>
            <a:off x="3962399" y="685800"/>
            <a:ext cx="7345891" cy="1413933"/>
          </a:xfrm>
        </p:spPr>
        <p:txBody>
          <a:bodyPr>
            <a:normAutofit/>
          </a:bodyPr>
          <a:lstStyle/>
          <a:p>
            <a:r>
              <a:rPr lang="en-GB"/>
              <a:t>Physical development growth</a:t>
            </a:r>
            <a:endParaRPr lang="en-US"/>
          </a:p>
        </p:txBody>
      </p:sp>
      <p:sp>
        <p:nvSpPr>
          <p:cNvPr id="3" name="Content Placeholder 2">
            <a:extLst>
              <a:ext uri="{FF2B5EF4-FFF2-40B4-BE49-F238E27FC236}">
                <a16:creationId xmlns:a16="http://schemas.microsoft.com/office/drawing/2014/main" id="{6DD37030-0BE3-1D47-AF2D-DC1E9A89C06B}"/>
              </a:ext>
            </a:extLst>
          </p:cNvPr>
          <p:cNvSpPr>
            <a:spLocks noGrp="1"/>
          </p:cNvSpPr>
          <p:nvPr>
            <p:ph idx="1"/>
          </p:nvPr>
        </p:nvSpPr>
        <p:spPr>
          <a:xfrm>
            <a:off x="3843867" y="2048933"/>
            <a:ext cx="7659156" cy="4595560"/>
          </a:xfrm>
        </p:spPr>
        <p:txBody>
          <a:bodyPr>
            <a:normAutofit/>
          </a:bodyPr>
          <a:lstStyle/>
          <a:p>
            <a:pPr marL="0" indent="0">
              <a:buNone/>
            </a:pPr>
            <a:r>
              <a:rPr lang="en-GB" sz="2800"/>
              <a:t>Human beings complete their physical growth after about 33 per cent of their lifespan. At around 25 years of age the human bones stop growing. Growth happens rapidly during the first two year of life, and continues again at adolescence. In some cases malnutrition along with obesity can affect the heath and social world of the child in ways that can have an affect on the development. </a:t>
            </a:r>
            <a:endParaRPr lang="en-US" sz="2800"/>
          </a:p>
        </p:txBody>
      </p:sp>
    </p:spTree>
    <p:extLst>
      <p:ext uri="{BB962C8B-B14F-4D97-AF65-F5344CB8AC3E}">
        <p14:creationId xmlns:p14="http://schemas.microsoft.com/office/powerpoint/2010/main" val="1056157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CF660AC-36A3-0A44-BED9-36A811BF4095}"/>
              </a:ext>
            </a:extLst>
          </p:cNvPr>
          <p:cNvPicPr>
            <a:picLocks noChangeAspect="1"/>
          </p:cNvPicPr>
          <p:nvPr/>
        </p:nvPicPr>
        <p:blipFill rotWithShape="1">
          <a:blip r:embed="rId3">
            <a:extLst>
              <a:ext uri="{28A0092B-C50C-407E-A947-70E740481C1C}">
                <a14:useLocalDpi xmlns:a14="http://schemas.microsoft.com/office/drawing/2010/main" val="0"/>
              </a:ext>
            </a:extLst>
          </a:blip>
          <a:srcRect r="30651"/>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7"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0756F3F-327F-204A-B3DC-A8AA8D439087}"/>
              </a:ext>
            </a:extLst>
          </p:cNvPr>
          <p:cNvSpPr>
            <a:spLocks noGrp="1"/>
          </p:cNvSpPr>
          <p:nvPr>
            <p:ph type="title"/>
          </p:nvPr>
        </p:nvSpPr>
        <p:spPr>
          <a:xfrm>
            <a:off x="77112" y="0"/>
            <a:ext cx="6638924" cy="1247683"/>
          </a:xfrm>
        </p:spPr>
        <p:txBody>
          <a:bodyPr>
            <a:normAutofit fontScale="90000"/>
          </a:bodyPr>
          <a:lstStyle/>
          <a:p>
            <a:pPr algn="l"/>
            <a:r>
              <a:rPr lang="en-GB"/>
              <a:t>Barriers to physical development</a:t>
            </a:r>
            <a:endParaRPr lang="en-US"/>
          </a:p>
        </p:txBody>
      </p:sp>
      <p:sp>
        <p:nvSpPr>
          <p:cNvPr id="3" name="Content Placeholder 2">
            <a:extLst>
              <a:ext uri="{FF2B5EF4-FFF2-40B4-BE49-F238E27FC236}">
                <a16:creationId xmlns:a16="http://schemas.microsoft.com/office/drawing/2014/main" id="{F3176D66-F77C-7F4B-93E5-2939CBA339E8}"/>
              </a:ext>
            </a:extLst>
          </p:cNvPr>
          <p:cNvSpPr>
            <a:spLocks noGrp="1"/>
          </p:cNvSpPr>
          <p:nvPr>
            <p:ph idx="1"/>
          </p:nvPr>
        </p:nvSpPr>
        <p:spPr>
          <a:xfrm>
            <a:off x="99608" y="1466621"/>
            <a:ext cx="5804540" cy="5095046"/>
          </a:xfrm>
        </p:spPr>
        <p:txBody>
          <a:bodyPr>
            <a:normAutofit lnSpcReduction="10000"/>
          </a:bodyPr>
          <a:lstStyle/>
          <a:p>
            <a:pPr marL="0" indent="0">
              <a:lnSpc>
                <a:spcPct val="90000"/>
              </a:lnSpc>
              <a:buNone/>
            </a:pPr>
            <a:r>
              <a:rPr lang="en-GB"/>
              <a:t>Hereditary factors:</a:t>
            </a:r>
          </a:p>
          <a:p>
            <a:pPr marL="0" indent="0">
              <a:lnSpc>
                <a:spcPct val="90000"/>
              </a:lnSpc>
              <a:buNone/>
            </a:pPr>
            <a:r>
              <a:rPr lang="en-GB"/>
              <a:t>This make-up of a parents genes can be responsible for a child’s characteristics and the physical disposition. Although genetics can also have a negative effect and can hinder the physical development. </a:t>
            </a:r>
          </a:p>
          <a:p>
            <a:pPr marL="0" indent="0">
              <a:lnSpc>
                <a:spcPct val="90000"/>
              </a:lnSpc>
              <a:buNone/>
            </a:pPr>
            <a:r>
              <a:rPr lang="en-GB"/>
              <a:t>Maturation,</a:t>
            </a:r>
          </a:p>
          <a:p>
            <a:pPr marL="0" indent="0">
              <a:lnSpc>
                <a:spcPct val="90000"/>
              </a:lnSpc>
              <a:buNone/>
            </a:pPr>
            <a:r>
              <a:rPr lang="en-GB"/>
              <a:t>This is what happens when humans develop physically, it is again genetically influenced. Depending on age of child certain achievements/tasks cannot be met due to the maturation having not been reached for e.g walking, toilet training etc. All children mature at different stages due to their maturation and genetic make-up. </a:t>
            </a:r>
          </a:p>
          <a:p>
            <a:pPr marL="0" indent="0">
              <a:lnSpc>
                <a:spcPct val="90000"/>
              </a:lnSpc>
              <a:buNone/>
            </a:pPr>
            <a:endParaRPr lang="en-GB" sz="1400"/>
          </a:p>
        </p:txBody>
      </p:sp>
    </p:spTree>
    <p:extLst>
      <p:ext uri="{BB962C8B-B14F-4D97-AF65-F5344CB8AC3E}">
        <p14:creationId xmlns:p14="http://schemas.microsoft.com/office/powerpoint/2010/main" val="612042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B4FACD8-5799-A642-8C10-43F3AA9FDDE6}"/>
              </a:ext>
            </a:extLst>
          </p:cNvPr>
          <p:cNvPicPr>
            <a:picLocks noChangeAspect="1"/>
          </p:cNvPicPr>
          <p:nvPr/>
        </p:nvPicPr>
        <p:blipFill rotWithShape="1">
          <a:blip r:embed="rId3">
            <a:extLst>
              <a:ext uri="{28A0092B-C50C-407E-A947-70E740481C1C}">
                <a14:useLocalDpi xmlns:a14="http://schemas.microsoft.com/office/drawing/2010/main" val="0"/>
              </a:ext>
            </a:extLst>
          </a:blip>
          <a:srcRect l="23127" r="20466" b="-1"/>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32"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8E64F44-ACFD-7B44-85C4-87C796368615}"/>
              </a:ext>
            </a:extLst>
          </p:cNvPr>
          <p:cNvSpPr>
            <a:spLocks noGrp="1"/>
          </p:cNvSpPr>
          <p:nvPr>
            <p:ph type="title"/>
          </p:nvPr>
        </p:nvSpPr>
        <p:spPr>
          <a:xfrm>
            <a:off x="795192" y="176696"/>
            <a:ext cx="5260680" cy="1752599"/>
          </a:xfrm>
        </p:spPr>
        <p:txBody>
          <a:bodyPr>
            <a:normAutofit/>
          </a:bodyPr>
          <a:lstStyle/>
          <a:p>
            <a:pPr algn="l">
              <a:lnSpc>
                <a:spcPct val="90000"/>
              </a:lnSpc>
            </a:pPr>
            <a:r>
              <a:rPr lang="en-GB"/>
              <a:t>Lack of Nurturing towards Physical development</a:t>
            </a:r>
            <a:endParaRPr lang="en-US"/>
          </a:p>
        </p:txBody>
      </p:sp>
      <p:sp>
        <p:nvSpPr>
          <p:cNvPr id="3" name="Content Placeholder 2">
            <a:extLst>
              <a:ext uri="{FF2B5EF4-FFF2-40B4-BE49-F238E27FC236}">
                <a16:creationId xmlns:a16="http://schemas.microsoft.com/office/drawing/2014/main" id="{2FDF2367-BAC1-B443-A168-5952010A347D}"/>
              </a:ext>
            </a:extLst>
          </p:cNvPr>
          <p:cNvSpPr>
            <a:spLocks noGrp="1"/>
          </p:cNvSpPr>
          <p:nvPr>
            <p:ph idx="1"/>
          </p:nvPr>
        </p:nvSpPr>
        <p:spPr>
          <a:xfrm>
            <a:off x="112059" y="1929295"/>
            <a:ext cx="5792089" cy="4752010"/>
          </a:xfrm>
        </p:spPr>
        <p:txBody>
          <a:bodyPr>
            <a:noAutofit/>
          </a:bodyPr>
          <a:lstStyle/>
          <a:p>
            <a:pPr marL="0" indent="0">
              <a:lnSpc>
                <a:spcPct val="90000"/>
              </a:lnSpc>
              <a:buNone/>
            </a:pPr>
            <a:r>
              <a:rPr lang="en-GB" sz="2000"/>
              <a:t>Loving and devoted parents recognise that each of their child’s developmental step towards physical independence is an achievement for their child. Despite this on occasions some parents are not always aware of their role in encouraging independence. Children at the age of two and three years old do not draw representational pictures, so it may not appear to them to give their child a pencil or crayon in order to practise making marks. Usually the time is the enemy. Normally young children lack manual dexterity and this can hinder them to do things rapidly. They have small fumbling fingers and will struggle with buttons etc. Within  busy daily life it is easier to do things for children rather than wait for them to attempt things for themselves.  </a:t>
            </a:r>
            <a:endParaRPr lang="en-US" sz="2000"/>
          </a:p>
        </p:txBody>
      </p:sp>
    </p:spTree>
    <p:extLst>
      <p:ext uri="{BB962C8B-B14F-4D97-AF65-F5344CB8AC3E}">
        <p14:creationId xmlns:p14="http://schemas.microsoft.com/office/powerpoint/2010/main" val="3429985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8C6D2-3F2B-DD4C-8507-5515563B1049}"/>
              </a:ext>
            </a:extLst>
          </p:cNvPr>
          <p:cNvSpPr>
            <a:spLocks noGrp="1"/>
          </p:cNvSpPr>
          <p:nvPr>
            <p:ph type="title"/>
          </p:nvPr>
        </p:nvSpPr>
        <p:spPr>
          <a:xfrm>
            <a:off x="1608821" y="-109826"/>
            <a:ext cx="3333495" cy="1504335"/>
          </a:xfrm>
        </p:spPr>
        <p:txBody>
          <a:bodyPr>
            <a:normAutofit/>
          </a:bodyPr>
          <a:lstStyle/>
          <a:p>
            <a:r>
              <a:rPr lang="en-GB" sz="3200"/>
              <a:t>Poverty</a:t>
            </a:r>
            <a:r>
              <a:rPr lang="en-GB" sz="2800"/>
              <a:t> </a:t>
            </a:r>
            <a:endParaRPr lang="en-US" sz="2800"/>
          </a:p>
        </p:txBody>
      </p:sp>
      <p:sp>
        <p:nvSpPr>
          <p:cNvPr id="3" name="Content Placeholder 2">
            <a:extLst>
              <a:ext uri="{FF2B5EF4-FFF2-40B4-BE49-F238E27FC236}">
                <a16:creationId xmlns:a16="http://schemas.microsoft.com/office/drawing/2014/main" id="{A764420A-140C-7441-84E0-927DBBC6FCC4}"/>
              </a:ext>
            </a:extLst>
          </p:cNvPr>
          <p:cNvSpPr>
            <a:spLocks noGrp="1"/>
          </p:cNvSpPr>
          <p:nvPr>
            <p:ph idx="1"/>
          </p:nvPr>
        </p:nvSpPr>
        <p:spPr>
          <a:xfrm>
            <a:off x="1608821" y="1095685"/>
            <a:ext cx="4131081" cy="3301005"/>
          </a:xfrm>
        </p:spPr>
        <p:txBody>
          <a:bodyPr anchor="t">
            <a:noAutofit/>
          </a:bodyPr>
          <a:lstStyle/>
          <a:p>
            <a:pPr marL="0" indent="0">
              <a:lnSpc>
                <a:spcPct val="90000"/>
              </a:lnSpc>
              <a:buNone/>
            </a:pPr>
            <a:r>
              <a:rPr lang="en-GB" sz="2000"/>
              <a:t>Poverty has a negative effect on a child’s whole outlook which also included their physical development. It is one of the most damaging causes against a child’s life. Poverty could result in a child being genetically disposed to certain conditions if they are living in poor, damp housing etc. Asthma could be one of the negative factors if the living conditions are inadequate. It could also result in a pregnant mother experiencing  poor level of nutrition which would mean her unborn child at a disadvantage before the birth. A child that is born into poverty can have a low weight at birth and poor health. </a:t>
            </a:r>
            <a:endParaRPr lang="en-US" sz="2000"/>
          </a:p>
        </p:txBody>
      </p:sp>
      <p:pic>
        <p:nvPicPr>
          <p:cNvPr id="4" name="Picture 4">
            <a:extLst>
              <a:ext uri="{FF2B5EF4-FFF2-40B4-BE49-F238E27FC236}">
                <a16:creationId xmlns:a16="http://schemas.microsoft.com/office/drawing/2014/main" id="{38210165-1B16-D74A-9FCD-4B19052E8F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9" y="871953"/>
            <a:ext cx="5407023" cy="491924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0417900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283F6C4-424B-234F-A548-3B1C7A462E6B}"/>
              </a:ext>
            </a:extLst>
          </p:cNvPr>
          <p:cNvPicPr>
            <a:picLocks noChangeAspect="1"/>
          </p:cNvPicPr>
          <p:nvPr/>
        </p:nvPicPr>
        <p:blipFill rotWithShape="1">
          <a:blip r:embed="rId3">
            <a:extLst>
              <a:ext uri="{28A0092B-C50C-407E-A947-70E740481C1C}">
                <a14:useLocalDpi xmlns:a14="http://schemas.microsoft.com/office/drawing/2010/main" val="0"/>
              </a:ext>
            </a:extLst>
          </a:blip>
          <a:srcRect l="14770" r="13905"/>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2C66F05-1A79-1D4D-8DE5-79231497FC88}"/>
              </a:ext>
            </a:extLst>
          </p:cNvPr>
          <p:cNvSpPr>
            <a:spLocks noGrp="1"/>
          </p:cNvSpPr>
          <p:nvPr>
            <p:ph type="title"/>
          </p:nvPr>
        </p:nvSpPr>
        <p:spPr>
          <a:xfrm>
            <a:off x="486040" y="80802"/>
            <a:ext cx="5260680" cy="1752599"/>
          </a:xfrm>
        </p:spPr>
        <p:txBody>
          <a:bodyPr>
            <a:normAutofit/>
          </a:bodyPr>
          <a:lstStyle/>
          <a:p>
            <a:pPr algn="l"/>
            <a:r>
              <a:rPr lang="en-GB"/>
              <a:t>Nutrition</a:t>
            </a:r>
            <a:endParaRPr lang="en-US"/>
          </a:p>
        </p:txBody>
      </p:sp>
      <p:sp>
        <p:nvSpPr>
          <p:cNvPr id="3" name="Content Placeholder 2">
            <a:extLst>
              <a:ext uri="{FF2B5EF4-FFF2-40B4-BE49-F238E27FC236}">
                <a16:creationId xmlns:a16="http://schemas.microsoft.com/office/drawing/2014/main" id="{6024C99C-5DC1-4D4E-B4E7-79DCEF9625D6}"/>
              </a:ext>
            </a:extLst>
          </p:cNvPr>
          <p:cNvSpPr>
            <a:spLocks noGrp="1"/>
          </p:cNvSpPr>
          <p:nvPr>
            <p:ph idx="1"/>
          </p:nvPr>
        </p:nvSpPr>
        <p:spPr>
          <a:xfrm>
            <a:off x="643468" y="1914203"/>
            <a:ext cx="5260680" cy="4697268"/>
          </a:xfrm>
        </p:spPr>
        <p:txBody>
          <a:bodyPr>
            <a:normAutofit/>
          </a:bodyPr>
          <a:lstStyle/>
          <a:p>
            <a:pPr marL="0" indent="0">
              <a:buNone/>
            </a:pPr>
            <a:r>
              <a:rPr lang="en-GB"/>
              <a:t> Linked to poverty is poor nutrition, malnutrition can have detrimental consequences for a young child. Where as good nutrition aids growth, possible factors to poor nutrition include frequent bouts of illness, as well as delayed growth and also slower motor skill development at various different levels. Poor nutrition can also lead to insufficient cognitive development and a slower progress at school. </a:t>
            </a:r>
            <a:endParaRPr lang="en-US"/>
          </a:p>
        </p:txBody>
      </p:sp>
    </p:spTree>
    <p:extLst>
      <p:ext uri="{BB962C8B-B14F-4D97-AF65-F5344CB8AC3E}">
        <p14:creationId xmlns:p14="http://schemas.microsoft.com/office/powerpoint/2010/main" val="378715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3A3088B-FDA8-2B47-852B-9B6B57054F2C}"/>
              </a:ext>
            </a:extLst>
          </p:cNvPr>
          <p:cNvPicPr>
            <a:picLocks noChangeAspect="1"/>
          </p:cNvPicPr>
          <p:nvPr/>
        </p:nvPicPr>
        <p:blipFill rotWithShape="1">
          <a:blip r:embed="rId3">
            <a:extLst>
              <a:ext uri="{28A0092B-C50C-407E-A947-70E740481C1C}">
                <a14:useLocalDpi xmlns:a14="http://schemas.microsoft.com/office/drawing/2010/main" val="0"/>
              </a:ext>
            </a:extLst>
          </a:blip>
          <a:srcRect l="6569" r="47070"/>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47942C66-F5D5-B04B-8294-3F77CF9ED5E9}"/>
              </a:ext>
            </a:extLst>
          </p:cNvPr>
          <p:cNvSpPr>
            <a:spLocks noGrp="1"/>
          </p:cNvSpPr>
          <p:nvPr>
            <p:ph type="title"/>
          </p:nvPr>
        </p:nvSpPr>
        <p:spPr>
          <a:xfrm>
            <a:off x="1993106" y="3861"/>
            <a:ext cx="4532547" cy="1166532"/>
          </a:xfrm>
        </p:spPr>
        <p:txBody>
          <a:bodyPr>
            <a:normAutofit fontScale="90000"/>
          </a:bodyPr>
          <a:lstStyle/>
          <a:p>
            <a:pPr algn="l"/>
            <a:r>
              <a:rPr lang="en-GB"/>
              <a:t>Social and emotional factors</a:t>
            </a:r>
            <a:endParaRPr lang="en-US"/>
          </a:p>
        </p:txBody>
      </p:sp>
      <p:sp>
        <p:nvSpPr>
          <p:cNvPr id="3" name="Content Placeholder 2">
            <a:extLst>
              <a:ext uri="{FF2B5EF4-FFF2-40B4-BE49-F238E27FC236}">
                <a16:creationId xmlns:a16="http://schemas.microsoft.com/office/drawing/2014/main" id="{32F5193E-EE0C-5444-AB71-973D01458479}"/>
              </a:ext>
            </a:extLst>
          </p:cNvPr>
          <p:cNvSpPr>
            <a:spLocks noGrp="1"/>
          </p:cNvSpPr>
          <p:nvPr>
            <p:ph idx="1"/>
          </p:nvPr>
        </p:nvSpPr>
        <p:spPr>
          <a:xfrm>
            <a:off x="1481668" y="1307851"/>
            <a:ext cx="5252213" cy="4930090"/>
          </a:xfrm>
        </p:spPr>
        <p:txBody>
          <a:bodyPr>
            <a:noAutofit/>
          </a:bodyPr>
          <a:lstStyle/>
          <a:p>
            <a:pPr marL="0" indent="0">
              <a:lnSpc>
                <a:spcPct val="90000"/>
              </a:lnSpc>
              <a:buNone/>
            </a:pPr>
            <a:r>
              <a:rPr lang="en-GB" sz="2000" dirty="0"/>
              <a:t>A child’s circumstance may reduce the development rate, for e.g poor parental support, a disturbed home life, illness, low self esteem and insecurity. </a:t>
            </a:r>
            <a:r>
              <a:rPr lang="en-GB" sz="2000" dirty="0" err="1"/>
              <a:t>Gallahue</a:t>
            </a:r>
            <a:r>
              <a:rPr lang="en-GB" sz="2000" dirty="0"/>
              <a:t> and </a:t>
            </a:r>
            <a:r>
              <a:rPr lang="en-GB" sz="2000" dirty="0" err="1"/>
              <a:t>Ozmun</a:t>
            </a:r>
            <a:r>
              <a:rPr lang="en-GB" sz="2000" dirty="0"/>
              <a:t> (2006) state that both girls and boys place high value on competence in physical activities and this is an essential part of their global self-esteem. Those children who suffer are at risk from lacking confidence and have difficulty making friends which in turn would build on confidence and development. David et al. (2003) suggests that children experiencing a delay in physical development can have wider implications. Babies who can explore their world feel safe in locations due to making mental maps, but those less confident do not make those necessary connections therefore hindering their physical development. </a:t>
            </a:r>
            <a:endParaRPr lang="en-US" sz="2000" dirty="0"/>
          </a:p>
        </p:txBody>
      </p:sp>
    </p:spTree>
    <p:extLst>
      <p:ext uri="{BB962C8B-B14F-4D97-AF65-F5344CB8AC3E}">
        <p14:creationId xmlns:p14="http://schemas.microsoft.com/office/powerpoint/2010/main" val="27809637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7EB58-E106-1240-8727-45666AD3D5BC}"/>
              </a:ext>
            </a:extLst>
          </p:cNvPr>
          <p:cNvSpPr>
            <a:spLocks noGrp="1"/>
          </p:cNvSpPr>
          <p:nvPr>
            <p:ph type="title"/>
          </p:nvPr>
        </p:nvSpPr>
        <p:spPr>
          <a:xfrm>
            <a:off x="1484310" y="0"/>
            <a:ext cx="10018713" cy="1752599"/>
          </a:xfrm>
        </p:spPr>
        <p:txBody>
          <a:bodyPr/>
          <a:lstStyle/>
          <a:p>
            <a:r>
              <a:rPr lang="en-GB"/>
              <a:t>Barriers Conclusion </a:t>
            </a:r>
            <a:endParaRPr lang="en-US"/>
          </a:p>
        </p:txBody>
      </p:sp>
      <p:sp>
        <p:nvSpPr>
          <p:cNvPr id="3" name="Content Placeholder 2">
            <a:extLst>
              <a:ext uri="{FF2B5EF4-FFF2-40B4-BE49-F238E27FC236}">
                <a16:creationId xmlns:a16="http://schemas.microsoft.com/office/drawing/2014/main" id="{442C5226-7C0F-6740-B57A-FF649F5CE7AD}"/>
              </a:ext>
            </a:extLst>
          </p:cNvPr>
          <p:cNvSpPr>
            <a:spLocks noGrp="1"/>
          </p:cNvSpPr>
          <p:nvPr>
            <p:ph idx="1"/>
          </p:nvPr>
        </p:nvSpPr>
        <p:spPr>
          <a:xfrm>
            <a:off x="1484311" y="1481668"/>
            <a:ext cx="10018713" cy="4557058"/>
          </a:xfrm>
        </p:spPr>
        <p:txBody>
          <a:bodyPr>
            <a:normAutofit fontScale="92500"/>
          </a:bodyPr>
          <a:lstStyle/>
          <a:p>
            <a:pPr marL="0" indent="0">
              <a:buNone/>
            </a:pPr>
            <a:r>
              <a:rPr lang="en-GB" dirty="0"/>
              <a:t>Some barriers towards development can be helped to improve for eg with poverty so ripe within wales and other countries incentives are in place to improve the lives of children for </a:t>
            </a:r>
            <a:r>
              <a:rPr lang="en-GB"/>
              <a:t>e.g flying </a:t>
            </a:r>
            <a:r>
              <a:rPr lang="en-GB" dirty="0"/>
              <a:t>start. Within schools the incentive of breakfast clubs although in place for working parents they also offer nutritional values for children that may be suffering from malnutrition through families struggling etc. Also healthy eating is promoted within schools to work with families to help tackle obesity etc. Nature and nurture need to work side by side to improve the lives of children, one will fail to work without the other. Sometimes the nurturing is missing due to the lack of love care and interaction from parents but with the above incentive of flying start etc it offers support to parents including lone parents to help their child get the best start in life in all aspects. There are also incentives in schools where children can be involved in after school clubs to help with confidence and social and emotional development as well as continuous learning. </a:t>
            </a:r>
            <a:endParaRPr lang="en-US" dirty="0"/>
          </a:p>
        </p:txBody>
      </p:sp>
    </p:spTree>
    <p:extLst>
      <p:ext uri="{BB962C8B-B14F-4D97-AF65-F5344CB8AC3E}">
        <p14:creationId xmlns:p14="http://schemas.microsoft.com/office/powerpoint/2010/main" val="754301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5B5C-A346-F145-A76E-520C8FD48B65}"/>
              </a:ext>
            </a:extLst>
          </p:cNvPr>
          <p:cNvSpPr>
            <a:spLocks noGrp="1"/>
          </p:cNvSpPr>
          <p:nvPr>
            <p:ph type="title"/>
          </p:nvPr>
        </p:nvSpPr>
        <p:spPr>
          <a:xfrm>
            <a:off x="1708872" y="422331"/>
            <a:ext cx="10018713" cy="772885"/>
          </a:xfrm>
        </p:spPr>
        <p:txBody>
          <a:bodyPr>
            <a:normAutofit fontScale="90000"/>
          </a:bodyPr>
          <a:lstStyle/>
          <a:p>
            <a:r>
              <a:rPr lang="en-GB" sz="3200" b="1">
                <a:latin typeface="Calibri"/>
                <a:cs typeface="Calibri"/>
              </a:rPr>
              <a:t>References</a:t>
            </a:r>
            <a:br>
              <a:rPr lang="en-GB" sz="3200">
                <a:latin typeface="Calibri"/>
                <a:cs typeface="Calibri"/>
              </a:rPr>
            </a:br>
            <a:endParaRPr lang="en-US" sz="3200">
              <a:latin typeface="Calibri"/>
              <a:cs typeface="Calibri"/>
            </a:endParaRPr>
          </a:p>
        </p:txBody>
      </p:sp>
      <p:sp>
        <p:nvSpPr>
          <p:cNvPr id="3" name="Content Placeholder 2">
            <a:extLst>
              <a:ext uri="{FF2B5EF4-FFF2-40B4-BE49-F238E27FC236}">
                <a16:creationId xmlns:a16="http://schemas.microsoft.com/office/drawing/2014/main" id="{ED807AA9-2682-7646-92E4-2D681DBA9823}"/>
              </a:ext>
            </a:extLst>
          </p:cNvPr>
          <p:cNvSpPr>
            <a:spLocks noGrp="1"/>
          </p:cNvSpPr>
          <p:nvPr>
            <p:ph idx="1"/>
          </p:nvPr>
        </p:nvSpPr>
        <p:spPr>
          <a:xfrm>
            <a:off x="1665739" y="814471"/>
            <a:ext cx="10342083" cy="5811833"/>
          </a:xfrm>
        </p:spPr>
        <p:txBody>
          <a:bodyPr vert="horz" lIns="91440" tIns="45720" rIns="91440" bIns="45720" rtlCol="0" anchor="ctr">
            <a:noAutofit/>
          </a:bodyPr>
          <a:lstStyle/>
          <a:p>
            <a:pPr marL="0" indent="0">
              <a:buNone/>
            </a:pPr>
            <a:endParaRPr lang="en-GB" sz="1400">
              <a:latin typeface="Calibri"/>
              <a:cs typeface="Calibri"/>
            </a:endParaRPr>
          </a:p>
          <a:p>
            <a:pPr marL="0" indent="0">
              <a:buNone/>
            </a:pPr>
            <a:endParaRPr lang="en-GB" sz="1400">
              <a:latin typeface="Calibri"/>
              <a:cs typeface="Calibri"/>
            </a:endParaRPr>
          </a:p>
          <a:p>
            <a:pPr marL="0" indent="0">
              <a:buNone/>
            </a:pPr>
            <a:endParaRPr lang="en-GB" sz="1400">
              <a:latin typeface="Calibri"/>
              <a:cs typeface="Calibri"/>
            </a:endParaRPr>
          </a:p>
          <a:p>
            <a:pPr marL="0" indent="0">
              <a:buNone/>
            </a:pPr>
            <a:endParaRPr lang="en-GB" sz="1400">
              <a:latin typeface="Calibri"/>
              <a:cs typeface="Calibri"/>
            </a:endParaRPr>
          </a:p>
          <a:p>
            <a:pPr marL="0" indent="0">
              <a:buNone/>
            </a:pPr>
            <a:endParaRPr lang="en-GB" sz="1400">
              <a:latin typeface="Calibri"/>
              <a:cs typeface="Calibri"/>
            </a:endParaRPr>
          </a:p>
          <a:p>
            <a:pPr marL="0" indent="0">
              <a:buNone/>
            </a:pPr>
            <a:r>
              <a:rPr lang="en-GB" sz="1400" err="1">
                <a:latin typeface="Calibri"/>
                <a:cs typeface="Calibri"/>
              </a:rPr>
              <a:t>Beith</a:t>
            </a:r>
            <a:r>
              <a:rPr lang="en-GB" sz="1400">
                <a:latin typeface="Calibri"/>
                <a:cs typeface="Calibri"/>
              </a:rPr>
              <a:t>, K., Bulman, K. and </a:t>
            </a:r>
            <a:r>
              <a:rPr lang="en-GB" sz="1400" dirty="0" err="1">
                <a:latin typeface="Calibri"/>
                <a:cs typeface="Calibri"/>
              </a:rPr>
              <a:t>Tassoni</a:t>
            </a:r>
            <a:r>
              <a:rPr lang="en-GB" sz="1400">
                <a:latin typeface="Calibri"/>
                <a:cs typeface="Calibri"/>
              </a:rPr>
              <a:t>, P. (2008) </a:t>
            </a:r>
            <a:r>
              <a:rPr lang="en-GB" sz="1400" i="1">
                <a:latin typeface="Calibri"/>
                <a:cs typeface="Calibri"/>
              </a:rPr>
              <a:t>Children’s Care, Learning and Development. </a:t>
            </a:r>
            <a:r>
              <a:rPr lang="en-GB" sz="1400">
                <a:latin typeface="Calibri"/>
                <a:cs typeface="Calibri"/>
              </a:rPr>
              <a:t>Essex: Pearson Education Limited.</a:t>
            </a:r>
            <a:endParaRPr lang="en-GB"/>
          </a:p>
          <a:p>
            <a:pPr marL="0" indent="0">
              <a:buNone/>
            </a:pPr>
            <a:r>
              <a:rPr lang="en-GB" sz="1400" err="1">
                <a:latin typeface="Calibri"/>
                <a:cs typeface="Calibri"/>
              </a:rPr>
              <a:t>Bukatko</a:t>
            </a:r>
            <a:r>
              <a:rPr lang="en-GB" sz="1400">
                <a:latin typeface="Calibri"/>
                <a:cs typeface="Calibri"/>
              </a:rPr>
              <a:t>, D. and Daehler, M. (2004) </a:t>
            </a:r>
            <a:r>
              <a:rPr lang="en-GB" sz="1400" i="1">
                <a:latin typeface="Calibri"/>
                <a:cs typeface="Calibri"/>
              </a:rPr>
              <a:t>Child Development. A Thematic Approach. </a:t>
            </a:r>
            <a:r>
              <a:rPr lang="en-GB" sz="1400">
                <a:latin typeface="Calibri"/>
                <a:cs typeface="Calibri"/>
              </a:rPr>
              <a:t>5</a:t>
            </a:r>
            <a:r>
              <a:rPr lang="en-GB" sz="1400" baseline="30000">
                <a:latin typeface="Calibri"/>
                <a:cs typeface="Calibri"/>
              </a:rPr>
              <a:t>th</a:t>
            </a:r>
            <a:r>
              <a:rPr lang="en-GB" sz="1400">
                <a:latin typeface="Calibri"/>
                <a:cs typeface="Calibri"/>
              </a:rPr>
              <a:t> Ed. Boston: Houghton Mifflin Custom Publishing.</a:t>
            </a:r>
          </a:p>
          <a:p>
            <a:pPr marL="0" indent="0">
              <a:buNone/>
            </a:pPr>
            <a:r>
              <a:rPr lang="en-GB" sz="1400">
                <a:latin typeface="Calibri"/>
                <a:cs typeface="Calibri"/>
              </a:rPr>
              <a:t>Crowley, K. (2017) </a:t>
            </a:r>
            <a:r>
              <a:rPr lang="en-GB" sz="1400" i="1">
                <a:latin typeface="Calibri"/>
                <a:cs typeface="Calibri"/>
              </a:rPr>
              <a:t>Child Development: A Practical Introduction. </a:t>
            </a:r>
            <a:r>
              <a:rPr lang="en-GB" sz="1400">
                <a:latin typeface="Calibri"/>
                <a:cs typeface="Calibri"/>
              </a:rPr>
              <a:t>2</a:t>
            </a:r>
            <a:r>
              <a:rPr lang="en-GB" sz="1400" baseline="30000">
                <a:latin typeface="Calibri"/>
                <a:cs typeface="Calibri"/>
              </a:rPr>
              <a:t>nd</a:t>
            </a:r>
            <a:r>
              <a:rPr lang="en-GB" sz="1400">
                <a:latin typeface="Calibri"/>
                <a:cs typeface="Calibri"/>
              </a:rPr>
              <a:t> Ed. London: SAGE Publications Ltd.</a:t>
            </a:r>
          </a:p>
          <a:p>
            <a:pPr marL="0" indent="0">
              <a:buNone/>
            </a:pPr>
            <a:r>
              <a:rPr lang="en-GB" sz="1400">
                <a:latin typeface="Calibri"/>
                <a:cs typeface="Calibri"/>
              </a:rPr>
              <a:t>Crowley, K., Evans, S. and Keenan, T. (2016)  </a:t>
            </a:r>
            <a:r>
              <a:rPr lang="en-GB" sz="1400" i="1">
                <a:latin typeface="Calibri"/>
                <a:cs typeface="Calibri"/>
              </a:rPr>
              <a:t>An Introduction to Child Development. </a:t>
            </a:r>
            <a:r>
              <a:rPr lang="en-GB" sz="1400">
                <a:latin typeface="Calibri"/>
                <a:cs typeface="Calibri"/>
              </a:rPr>
              <a:t>3</a:t>
            </a:r>
            <a:r>
              <a:rPr lang="en-GB" sz="1400" baseline="30000">
                <a:latin typeface="Calibri"/>
                <a:cs typeface="Calibri"/>
              </a:rPr>
              <a:t>rd</a:t>
            </a:r>
            <a:r>
              <a:rPr lang="en-GB" sz="1400">
                <a:latin typeface="Calibri"/>
                <a:cs typeface="Calibri"/>
              </a:rPr>
              <a:t> Ed. London: SAGE Publications Ltd.</a:t>
            </a:r>
          </a:p>
          <a:p>
            <a:pPr marL="0" indent="0">
              <a:buNone/>
            </a:pPr>
            <a:r>
              <a:rPr lang="en-GB" sz="1400">
                <a:latin typeface="Calibri"/>
                <a:cs typeface="Calibri"/>
              </a:rPr>
              <a:t>Doherty, J. and Hughes, M. (2014) </a:t>
            </a:r>
            <a:r>
              <a:rPr lang="en-GB" sz="1400" i="1">
                <a:latin typeface="Calibri"/>
                <a:cs typeface="Calibri"/>
              </a:rPr>
              <a:t>Child Development: Theory and Practice 0-11. </a:t>
            </a:r>
            <a:r>
              <a:rPr lang="en-GB" sz="1400">
                <a:latin typeface="Calibri"/>
                <a:cs typeface="Calibri"/>
              </a:rPr>
              <a:t>2</a:t>
            </a:r>
            <a:r>
              <a:rPr lang="en-GB" sz="1400" baseline="30000">
                <a:latin typeface="Calibri"/>
                <a:cs typeface="Calibri"/>
              </a:rPr>
              <a:t>nd</a:t>
            </a:r>
            <a:r>
              <a:rPr lang="en-GB" sz="1400">
                <a:latin typeface="Calibri"/>
                <a:cs typeface="Calibri"/>
              </a:rPr>
              <a:t> Ed. Harlow: Pearson Education Limited.</a:t>
            </a:r>
          </a:p>
          <a:p>
            <a:pPr marL="0" indent="0">
              <a:buNone/>
            </a:pPr>
            <a:r>
              <a:rPr lang="en-GB" sz="1400">
                <a:latin typeface="Calibri"/>
                <a:cs typeface="Calibri"/>
              </a:rPr>
              <a:t>Evans, S. and Keenan, T. (2009) </a:t>
            </a:r>
            <a:r>
              <a:rPr lang="en-GB" sz="1400" i="1">
                <a:latin typeface="Calibri"/>
                <a:cs typeface="Calibri"/>
              </a:rPr>
              <a:t>An Introduction to Child Development. </a:t>
            </a:r>
            <a:r>
              <a:rPr lang="en-GB" sz="1400">
                <a:latin typeface="Calibri"/>
                <a:cs typeface="Calibri"/>
              </a:rPr>
              <a:t>2</a:t>
            </a:r>
            <a:r>
              <a:rPr lang="en-GB" sz="1400" baseline="30000">
                <a:latin typeface="Calibri"/>
                <a:cs typeface="Calibri"/>
              </a:rPr>
              <a:t>nd</a:t>
            </a:r>
            <a:r>
              <a:rPr lang="en-GB" sz="1400">
                <a:latin typeface="Calibri"/>
                <a:cs typeface="Calibri"/>
              </a:rPr>
              <a:t> Ed</a:t>
            </a:r>
            <a:r>
              <a:rPr lang="en-GB" sz="1400" i="1">
                <a:latin typeface="Calibri"/>
                <a:cs typeface="Calibri"/>
              </a:rPr>
              <a:t>. </a:t>
            </a:r>
            <a:r>
              <a:rPr lang="en-GB" sz="1400">
                <a:latin typeface="Calibri"/>
                <a:cs typeface="Calibri"/>
              </a:rPr>
              <a:t>London: SAGE Publications Ltd.</a:t>
            </a:r>
          </a:p>
          <a:p>
            <a:pPr marL="0" indent="0">
              <a:buNone/>
            </a:pPr>
            <a:r>
              <a:rPr lang="en-GB" sz="1400">
                <a:latin typeface="Calibri"/>
                <a:ea typeface="+mn-lt"/>
                <a:cs typeface="+mn-lt"/>
              </a:rPr>
              <a:t>Hess, B (2018) </a:t>
            </a:r>
            <a:r>
              <a:rPr lang="en-GB" sz="1400" i="1">
                <a:latin typeface="Calibri"/>
                <a:ea typeface="+mn-lt"/>
                <a:cs typeface="+mn-lt"/>
              </a:rPr>
              <a:t>Adverse childhood experiences (ACES) and their impact on brain development </a:t>
            </a:r>
            <a:r>
              <a:rPr lang="en-GB" sz="1400">
                <a:latin typeface="Calibri"/>
                <a:ea typeface="+mn-lt"/>
                <a:cs typeface="+mn-lt"/>
              </a:rPr>
              <a:t>Available </a:t>
            </a:r>
            <a:r>
              <a:rPr lang="en-GB" sz="1400" dirty="0">
                <a:latin typeface="Calibri"/>
                <a:ea typeface="+mn-lt"/>
                <a:cs typeface="+mn-lt"/>
              </a:rPr>
              <a:t>at: http</a:t>
            </a:r>
            <a:r>
              <a:rPr lang="en-GB" sz="1400">
                <a:latin typeface="Calibri"/>
                <a:ea typeface="+mn-lt"/>
                <a:cs typeface="+mn-lt"/>
              </a:rPr>
              <a:t>://www.mdcoalition.org/blog/adverse-childhood-experiences-aces-and-their-impact-on-brain-development (Accessed </a:t>
            </a:r>
            <a:r>
              <a:rPr lang="en-GB" sz="1400" dirty="0">
                <a:latin typeface="Calibri"/>
                <a:ea typeface="+mn-lt"/>
                <a:cs typeface="+mn-lt"/>
              </a:rPr>
              <a:t>12 May 2019</a:t>
            </a:r>
            <a:r>
              <a:rPr lang="en-GB" sz="1400">
                <a:latin typeface="Calibri"/>
                <a:ea typeface="+mn-lt"/>
                <a:cs typeface="+mn-lt"/>
              </a:rPr>
              <a:t>).    </a:t>
            </a:r>
            <a:endParaRPr lang="en-GB" sz="1400">
              <a:latin typeface="Calibri"/>
              <a:cs typeface="Calibri"/>
            </a:endParaRPr>
          </a:p>
          <a:p>
            <a:pPr marL="0" indent="0">
              <a:buNone/>
            </a:pPr>
            <a:r>
              <a:rPr lang="en-GB" sz="1400">
                <a:latin typeface="Calibri"/>
                <a:cs typeface="Calibri"/>
              </a:rPr>
              <a:t>Johnston, J. and </a:t>
            </a:r>
            <a:r>
              <a:rPr lang="en-GB" sz="1400" err="1">
                <a:latin typeface="Calibri"/>
                <a:cs typeface="Calibri"/>
              </a:rPr>
              <a:t>Nahmad</a:t>
            </a:r>
            <a:r>
              <a:rPr lang="en-GB" sz="1400">
                <a:latin typeface="Calibri"/>
                <a:cs typeface="Calibri"/>
              </a:rPr>
              <a:t>-Williams, L. (2009) </a:t>
            </a:r>
            <a:r>
              <a:rPr lang="en-GB" sz="1400" i="1">
                <a:latin typeface="Calibri"/>
                <a:cs typeface="Calibri"/>
              </a:rPr>
              <a:t>Early Childhood Studies. </a:t>
            </a:r>
            <a:r>
              <a:rPr lang="en-GB" sz="1400">
                <a:latin typeface="Calibri"/>
                <a:cs typeface="Calibri"/>
              </a:rPr>
              <a:t>Essex: Pearson Education Limited. </a:t>
            </a:r>
            <a:endParaRPr lang="en-GB" sz="1400">
              <a:latin typeface="Calibri"/>
              <a:ea typeface="+mn-lt"/>
              <a:cs typeface="+mn-lt"/>
            </a:endParaRPr>
          </a:p>
          <a:p>
            <a:pPr marL="0" indent="0">
              <a:buNone/>
            </a:pPr>
            <a:r>
              <a:rPr lang="en-US" sz="1400">
                <a:latin typeface="Calibri"/>
                <a:ea typeface="+mn-lt"/>
                <a:cs typeface="+mn-lt"/>
              </a:rPr>
              <a:t>Kids Sense Child Development (2018) </a:t>
            </a:r>
            <a:r>
              <a:rPr lang="en-US" sz="1400" i="1">
                <a:latin typeface="Calibri"/>
                <a:ea typeface="+mn-lt"/>
                <a:cs typeface="+mn-lt"/>
              </a:rPr>
              <a:t>Gross Motor Skills</a:t>
            </a:r>
            <a:r>
              <a:rPr lang="en-US" sz="1400">
                <a:latin typeface="Calibri"/>
                <a:ea typeface="+mn-lt"/>
                <a:cs typeface="+mn-lt"/>
              </a:rPr>
              <a:t> Available at: </a:t>
            </a:r>
            <a:r>
              <a:rPr lang="en-US" sz="1400" u="sng">
                <a:latin typeface="Calibri"/>
                <a:ea typeface="+mn-lt"/>
                <a:cs typeface="+mn-lt"/>
                <a:hlinkClick r:id="rId2"/>
              </a:rPr>
              <a:t>https://childdevelopment.com.au/areas-of-concern/gross-motor-skills/gross-motor-skills/</a:t>
            </a:r>
            <a:r>
              <a:rPr lang="en-US" sz="1400">
                <a:latin typeface="Calibri"/>
                <a:ea typeface="+mn-lt"/>
                <a:cs typeface="+mn-lt"/>
              </a:rPr>
              <a:t> (Accessed: 5 May 2019). </a:t>
            </a:r>
            <a:endParaRPr lang="en-GB" sz="1400">
              <a:latin typeface="Calibri"/>
              <a:cs typeface="Calibri"/>
            </a:endParaRPr>
          </a:p>
          <a:p>
            <a:pPr marL="0" indent="0">
              <a:buNone/>
            </a:pPr>
            <a:r>
              <a:rPr lang="en-US" sz="1400" err="1">
                <a:latin typeface="Calibri"/>
                <a:ea typeface="+mn-lt"/>
                <a:cs typeface="Calibri"/>
              </a:rPr>
              <a:t>McInerney</a:t>
            </a:r>
            <a:r>
              <a:rPr lang="en-US" sz="1400">
                <a:latin typeface="Calibri"/>
                <a:ea typeface="+mn-lt"/>
                <a:cs typeface="Calibri"/>
              </a:rPr>
              <a:t>, D.M. and </a:t>
            </a:r>
            <a:r>
              <a:rPr lang="en-US" sz="1400" err="1">
                <a:latin typeface="Calibri"/>
                <a:ea typeface="+mn-lt"/>
                <a:cs typeface="Calibri"/>
              </a:rPr>
              <a:t>Putwain</a:t>
            </a:r>
            <a:r>
              <a:rPr lang="en-US" sz="1400">
                <a:latin typeface="Calibri"/>
                <a:ea typeface="+mn-lt"/>
                <a:cs typeface="Calibri"/>
              </a:rPr>
              <a:t>, D.W. (2017) </a:t>
            </a:r>
            <a:r>
              <a:rPr lang="en-US" sz="1400" i="1">
                <a:latin typeface="Calibri"/>
                <a:ea typeface="+mn-lt"/>
                <a:cs typeface="Calibri"/>
              </a:rPr>
              <a:t>Developmental and Educational Psychology for Teachers. </a:t>
            </a:r>
            <a:r>
              <a:rPr lang="en-US" sz="1400">
                <a:latin typeface="Calibri"/>
                <a:ea typeface="+mn-lt"/>
                <a:cs typeface="Calibri"/>
              </a:rPr>
              <a:t>Oxon: Routledge.</a:t>
            </a:r>
          </a:p>
          <a:p>
            <a:pPr marL="0" indent="0">
              <a:buNone/>
            </a:pPr>
            <a:r>
              <a:rPr lang="en-US" sz="1400">
                <a:latin typeface="Calibri"/>
                <a:cs typeface="Calibri"/>
              </a:rPr>
              <a:t>Miller, P. (2011) </a:t>
            </a:r>
            <a:r>
              <a:rPr lang="en-US" sz="1400" i="1">
                <a:latin typeface="Calibri"/>
                <a:cs typeface="Calibri"/>
              </a:rPr>
              <a:t>Theories of developmental psychology </a:t>
            </a:r>
            <a:r>
              <a:rPr lang="en-US" sz="1400">
                <a:latin typeface="Calibri"/>
                <a:cs typeface="Calibri"/>
              </a:rPr>
              <a:t>(5th edition) New </a:t>
            </a:r>
            <a:r>
              <a:rPr lang="en-US" sz="1400" dirty="0">
                <a:latin typeface="Calibri"/>
                <a:cs typeface="Calibri"/>
              </a:rPr>
              <a:t>York: Worth</a:t>
            </a:r>
            <a:r>
              <a:rPr lang="en-US" sz="1400">
                <a:latin typeface="Calibri"/>
                <a:cs typeface="Calibri"/>
              </a:rPr>
              <a:t> Publishers</a:t>
            </a:r>
          </a:p>
          <a:p>
            <a:pPr marL="0" indent="0">
              <a:buNone/>
            </a:pPr>
            <a:r>
              <a:rPr lang="en-US" sz="1400" err="1">
                <a:latin typeface="Calibri"/>
                <a:cs typeface="Calibri"/>
              </a:rPr>
              <a:t>Oswalt</a:t>
            </a:r>
            <a:r>
              <a:rPr lang="en-US" sz="1400">
                <a:latin typeface="Calibri"/>
                <a:cs typeface="Calibri"/>
              </a:rPr>
              <a:t> , A. (2019) </a:t>
            </a:r>
            <a:r>
              <a:rPr lang="en-US" sz="1400" i="1">
                <a:latin typeface="Calibri"/>
                <a:cs typeface="Calibri"/>
              </a:rPr>
              <a:t>Physical Nurturing: Gross Motor Activities In Early Childhood</a:t>
            </a:r>
            <a:r>
              <a:rPr lang="en-US" sz="1400">
                <a:latin typeface="Calibri"/>
                <a:cs typeface="Calibri"/>
              </a:rPr>
              <a:t>  Available at: </a:t>
            </a:r>
            <a:r>
              <a:rPr lang="en-GB" sz="1400" u="sng">
                <a:latin typeface="Calibri"/>
                <a:cs typeface="Calibri"/>
                <a:hlinkClick r:id="rId3"/>
              </a:rPr>
              <a:t>https://www.mentalhelp.net/articles/physical-nurturing-gross-motor-activities-in-early-childhood/</a:t>
            </a:r>
            <a:r>
              <a:rPr lang="en-GB" sz="1400">
                <a:latin typeface="Calibri"/>
                <a:cs typeface="Calibri"/>
              </a:rPr>
              <a:t> (Accessed: 5 May 2019).</a:t>
            </a:r>
            <a:r>
              <a:rPr lang="en-US">
                <a:latin typeface="Calibri"/>
                <a:cs typeface="Calibri"/>
              </a:rPr>
              <a:t> </a:t>
            </a:r>
            <a:endParaRPr lang="en-GB">
              <a:latin typeface="Calibri"/>
              <a:cs typeface="Calibri"/>
            </a:endParaRPr>
          </a:p>
          <a:p>
            <a:pPr marL="0" indent="0">
              <a:buNone/>
            </a:pPr>
            <a:endParaRPr lang="en-US"/>
          </a:p>
          <a:p>
            <a:pPr marL="0" indent="0">
              <a:buNone/>
            </a:pPr>
            <a:endParaRPr lang="en-US" sz="1400">
              <a:latin typeface="Calibri"/>
              <a:cs typeface="Calibri"/>
            </a:endParaRPr>
          </a:p>
          <a:p>
            <a:pPr marL="0" indent="0">
              <a:buNone/>
            </a:pPr>
            <a:endParaRPr lang="en-GB" sz="1400">
              <a:latin typeface="Corbel" panose="020B0503020204020204"/>
              <a:ea typeface="+mn-lt"/>
              <a:cs typeface="Calibri"/>
            </a:endParaRPr>
          </a:p>
          <a:p>
            <a:pPr marL="0" indent="0">
              <a:buNone/>
            </a:pPr>
            <a:endParaRPr lang="en-GB" sz="1400">
              <a:latin typeface="Calibri"/>
              <a:cs typeface="Calibri"/>
            </a:endParaRPr>
          </a:p>
          <a:p>
            <a:pPr marL="0" indent="0">
              <a:buNone/>
            </a:pPr>
            <a:endParaRPr lang="en-GB" sz="1400">
              <a:cs typeface="Calibri"/>
            </a:endParaRPr>
          </a:p>
          <a:p>
            <a:pPr marL="0" indent="0">
              <a:buNone/>
            </a:pPr>
            <a:endParaRPr lang="en-US" sz="1400">
              <a:cs typeface="Calibri"/>
            </a:endParaRPr>
          </a:p>
        </p:txBody>
      </p:sp>
    </p:spTree>
    <p:extLst>
      <p:ext uri="{BB962C8B-B14F-4D97-AF65-F5344CB8AC3E}">
        <p14:creationId xmlns:p14="http://schemas.microsoft.com/office/powerpoint/2010/main" val="19717800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5B5C-A346-F145-A76E-520C8FD48B65}"/>
              </a:ext>
            </a:extLst>
          </p:cNvPr>
          <p:cNvSpPr>
            <a:spLocks noGrp="1"/>
          </p:cNvSpPr>
          <p:nvPr>
            <p:ph type="title"/>
          </p:nvPr>
        </p:nvSpPr>
        <p:spPr>
          <a:xfrm>
            <a:off x="1484311" y="4376"/>
            <a:ext cx="10018713" cy="1026885"/>
          </a:xfrm>
        </p:spPr>
        <p:txBody>
          <a:bodyPr>
            <a:normAutofit/>
          </a:bodyPr>
          <a:lstStyle/>
          <a:p>
            <a:r>
              <a:rPr lang="en-GB" sz="3200" b="1">
                <a:latin typeface="Calibri"/>
                <a:cs typeface="Calibri"/>
              </a:rPr>
              <a:t>References</a:t>
            </a:r>
            <a:endParaRPr lang="en-US" sz="3200" b="1">
              <a:latin typeface="Calibri"/>
              <a:cs typeface="Calibri"/>
            </a:endParaRPr>
          </a:p>
        </p:txBody>
      </p:sp>
      <p:sp>
        <p:nvSpPr>
          <p:cNvPr id="7" name="Content Placeholder 6">
            <a:extLst>
              <a:ext uri="{FF2B5EF4-FFF2-40B4-BE49-F238E27FC236}">
                <a16:creationId xmlns:a16="http://schemas.microsoft.com/office/drawing/2014/main" id="{14C79C02-C508-4797-80D0-4629ED959FE9}"/>
              </a:ext>
            </a:extLst>
          </p:cNvPr>
          <p:cNvSpPr>
            <a:spLocks noGrp="1"/>
          </p:cNvSpPr>
          <p:nvPr>
            <p:ph idx="1"/>
          </p:nvPr>
        </p:nvSpPr>
        <p:spPr>
          <a:xfrm>
            <a:off x="2067064" y="903740"/>
            <a:ext cx="10018713" cy="5525635"/>
          </a:xfrm>
        </p:spPr>
        <p:txBody>
          <a:bodyPr vert="horz" lIns="91440" tIns="45720" rIns="91440" bIns="45720" rtlCol="0" anchor="ctr">
            <a:noAutofit/>
          </a:bodyPr>
          <a:lstStyle/>
          <a:p>
            <a:endParaRPr lang="en-GB"/>
          </a:p>
          <a:p>
            <a:endParaRPr lang="en-US" b="1"/>
          </a:p>
          <a:p>
            <a:endParaRPr lang="en-US" b="1"/>
          </a:p>
          <a:p>
            <a:pPr marL="0" indent="0">
              <a:buNone/>
            </a:pPr>
            <a:endParaRPr lang="en-US" b="1"/>
          </a:p>
          <a:p>
            <a:endParaRPr lang="en-US" b="1"/>
          </a:p>
          <a:p>
            <a:endParaRPr lang="en-GB" sz="1400">
              <a:latin typeface="Calibri"/>
              <a:cs typeface="Calibri"/>
            </a:endParaRPr>
          </a:p>
          <a:p>
            <a:endParaRPr lang="en-US" sz="1400">
              <a:latin typeface="Calibri"/>
              <a:cs typeface="Calibri"/>
            </a:endParaRPr>
          </a:p>
          <a:p>
            <a:pPr marL="0" indent="0">
              <a:buNone/>
            </a:pPr>
            <a:r>
              <a:rPr lang="en-GB" sz="1400" dirty="0" err="1">
                <a:latin typeface="Calibri" panose="020F0502020204030204" pitchFamily="34" charset="0"/>
                <a:cs typeface="Calibri" panose="020F0502020204030204" pitchFamily="34" charset="0"/>
              </a:rPr>
              <a:t>Petter</a:t>
            </a:r>
            <a:r>
              <a:rPr lang="en-GB" sz="1400" dirty="0">
                <a:latin typeface="Calibri" panose="020F0502020204030204" pitchFamily="34" charset="0"/>
                <a:cs typeface="Calibri" panose="020F0502020204030204" pitchFamily="34" charset="0"/>
              </a:rPr>
              <a:t>, O. (2017)</a:t>
            </a:r>
            <a:r>
              <a:rPr lang="en-GB" sz="1400" i="1" dirty="0">
                <a:latin typeface="Calibri" panose="020F0502020204030204" pitchFamily="34" charset="0"/>
                <a:cs typeface="Calibri" panose="020F0502020204030204" pitchFamily="34" charset="0"/>
              </a:rPr>
              <a:t>Bilingual babies distinguish between languages before the age of two study reveals.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2"/>
              </a:rPr>
              <a:t>https://www.independent.co.uk/life-style/bilingual-babies-distinguish-between-languages-before-age-two-listen-proceedings-of-the-national-a7883666.html</a:t>
            </a:r>
            <a:r>
              <a:rPr lang="en-GB" sz="1400" dirty="0">
                <a:latin typeface="Calibri" panose="020F0502020204030204" pitchFamily="34" charset="0"/>
                <a:cs typeface="Calibri" panose="020F0502020204030204" pitchFamily="34" charset="0"/>
              </a:rPr>
              <a:t> (Accessed: 12 May 2019).</a:t>
            </a:r>
          </a:p>
          <a:p>
            <a:pPr marL="0" indent="0">
              <a:buNone/>
            </a:pPr>
            <a:r>
              <a:rPr lang="en-US" sz="1400" dirty="0">
                <a:latin typeface="Calibri" panose="020F0502020204030204" pitchFamily="34" charset="0"/>
                <a:ea typeface="+mn-lt"/>
                <a:cs typeface="Calibri" panose="020F0502020204030204" pitchFamily="34" charset="0"/>
              </a:rPr>
              <a:t>Piaget stages of cognitive development. Available at: http://oer2go.org/mods/en-boundless/www.boundless.com/psychology/textbooks/boundless-psychology-textbook/human-development-14/theories-of-human-development-70/piaget-s-stages-of-cognitive-development-270-12805/images/piaget-s-stages-of-cognitive-development/index.html (Accessed: 12 May 2019).</a:t>
            </a:r>
          </a:p>
          <a:p>
            <a:pPr marL="0" indent="0">
              <a:buNone/>
            </a:pPr>
            <a:r>
              <a:rPr lang="en-GB" sz="1400" dirty="0">
                <a:latin typeface="Calibri" panose="020F0502020204030204" pitchFamily="34" charset="0"/>
                <a:cs typeface="Calibri" panose="020F0502020204030204" pitchFamily="34" charset="0"/>
              </a:rPr>
              <a:t>Psychology students’ best friend (2019) </a:t>
            </a:r>
            <a:r>
              <a:rPr lang="en-GB" sz="1400" i="1" dirty="0" err="1">
                <a:latin typeface="Calibri" panose="020F0502020204030204" pitchFamily="34" charset="0"/>
                <a:cs typeface="Calibri" panose="020F0502020204030204" pitchFamily="34" charset="0"/>
              </a:rPr>
              <a:t>Proximodistal</a:t>
            </a:r>
            <a:r>
              <a:rPr lang="en-GB" sz="1400" i="1" dirty="0">
                <a:latin typeface="Calibri" panose="020F0502020204030204" pitchFamily="34" charset="0"/>
                <a:cs typeface="Calibri" panose="020F0502020204030204" pitchFamily="34" charset="0"/>
              </a:rPr>
              <a:t> Development.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rPr>
              <a:t>https://www.alleydog.com/glossary/definition.php?term=Proximodistal+Development</a:t>
            </a:r>
            <a:r>
              <a:rPr lang="en-GB" sz="1400" dirty="0">
                <a:latin typeface="Calibri" panose="020F0502020204030204" pitchFamily="34" charset="0"/>
                <a:cs typeface="Calibri" panose="020F0502020204030204" pitchFamily="34" charset="0"/>
              </a:rPr>
              <a:t>+ (Accessed: 5 May 2019).</a:t>
            </a:r>
            <a:endParaRPr lang="en-US" sz="1400" dirty="0">
              <a:latin typeface="Calibri" panose="020F0502020204030204" pitchFamily="34" charset="0"/>
              <a:ea typeface="+mn-lt"/>
              <a:cs typeface="Calibri" panose="020F0502020204030204" pitchFamily="34" charset="0"/>
            </a:endParaRPr>
          </a:p>
          <a:p>
            <a:pPr marL="0" indent="0">
              <a:buNone/>
            </a:pPr>
            <a:r>
              <a:rPr lang="en" sz="1400" dirty="0">
                <a:latin typeface="Calibri" panose="020F0502020204030204" pitchFamily="34" charset="0"/>
                <a:cs typeface="Calibri" panose="020F0502020204030204" pitchFamily="34" charset="0"/>
              </a:rPr>
              <a:t>Sharma, B. How </a:t>
            </a:r>
            <a:r>
              <a:rPr lang="en" sz="1400" i="1" dirty="0">
                <a:latin typeface="Calibri" panose="020F0502020204030204" pitchFamily="34" charset="0"/>
                <a:cs typeface="Calibri" panose="020F0502020204030204" pitchFamily="34" charset="0"/>
              </a:rPr>
              <a:t>Do Nature And Nurture Influence Human Development? </a:t>
            </a:r>
            <a:r>
              <a:rPr lang="en-US" sz="1400" dirty="0">
                <a:latin typeface="Calibri" panose="020F0502020204030204" pitchFamily="34" charset="0"/>
                <a:cs typeface="Calibri" panose="020F0502020204030204" pitchFamily="34" charset="0"/>
              </a:rPr>
              <a:t>Available at: Brighthub.com/science/genetics/articles/110288.aspx  (Accessed: 5 May 2019). </a:t>
            </a:r>
          </a:p>
          <a:p>
            <a:pPr marL="0" indent="0">
              <a:buNone/>
            </a:pPr>
            <a:r>
              <a:rPr lang="en-US" sz="1400" dirty="0">
                <a:latin typeface="Calibri" panose="020F0502020204030204" pitchFamily="34" charset="0"/>
                <a:cs typeface="Calibri" panose="020F0502020204030204" pitchFamily="34" charset="0"/>
              </a:rPr>
              <a:t>Slocum, K. (2018) </a:t>
            </a:r>
            <a:r>
              <a:rPr lang="en-US" sz="1400" i="1" dirty="0">
                <a:latin typeface="Calibri" panose="020F0502020204030204" pitchFamily="34" charset="0"/>
                <a:cs typeface="Calibri" panose="020F0502020204030204" pitchFamily="34" charset="0"/>
              </a:rPr>
              <a:t>Brain development </a:t>
            </a:r>
            <a:r>
              <a:rPr lang="en-US" sz="1400" dirty="0">
                <a:latin typeface="Calibri" panose="020F0502020204030204" pitchFamily="34" charset="0"/>
                <a:cs typeface="Calibri" panose="020F0502020204030204" pitchFamily="34" charset="0"/>
              </a:rPr>
              <a:t>Available at: </a:t>
            </a:r>
            <a:r>
              <a:rPr lang="en-US" sz="1400" dirty="0">
                <a:latin typeface="Calibri" panose="020F0502020204030204" pitchFamily="34" charset="0"/>
                <a:ea typeface="+mn-lt"/>
                <a:cs typeface="Calibri" panose="020F0502020204030204" pitchFamily="34" charset="0"/>
              </a:rPr>
              <a:t>https://gooddayswithkids.com/2014/09/26/brain-development-poster/ (Accessed: 10 May 2019).</a:t>
            </a:r>
          </a:p>
          <a:p>
            <a:pPr marL="0" indent="0">
              <a:buNone/>
            </a:pPr>
            <a:r>
              <a:rPr lang="en-GB" sz="1400" dirty="0">
                <a:latin typeface="Calibri" panose="020F0502020204030204" pitchFamily="34" charset="0"/>
                <a:cs typeface="Calibri" panose="020F0502020204030204" pitchFamily="34" charset="0"/>
              </a:rPr>
              <a:t>Thornton, S. (2008) </a:t>
            </a:r>
            <a:r>
              <a:rPr lang="en-GB" sz="1400" i="1" dirty="0">
                <a:latin typeface="Calibri" panose="020F0502020204030204" pitchFamily="34" charset="0"/>
                <a:cs typeface="Calibri" panose="020F0502020204030204" pitchFamily="34" charset="0"/>
              </a:rPr>
              <a:t>Understanding Human Development. </a:t>
            </a:r>
            <a:r>
              <a:rPr lang="en-GB" sz="1400" dirty="0">
                <a:latin typeface="Calibri" panose="020F0502020204030204" pitchFamily="34" charset="0"/>
                <a:cs typeface="Calibri" panose="020F0502020204030204" pitchFamily="34" charset="0"/>
              </a:rPr>
              <a:t>Hampshire: PALGRAVE MACMILLAN.</a:t>
            </a:r>
            <a:endParaRPr lang="en-US" sz="1400" dirty="0">
              <a:latin typeface="Calibri" panose="020F0502020204030204" pitchFamily="34" charset="0"/>
              <a:ea typeface="+mn-lt"/>
              <a:cs typeface="Calibri" panose="020F0502020204030204" pitchFamily="34" charset="0"/>
            </a:endParaRPr>
          </a:p>
          <a:p>
            <a:pPr marL="0" indent="0">
              <a:buNone/>
            </a:pPr>
            <a:r>
              <a:rPr lang="en-GB" sz="1400" dirty="0">
                <a:latin typeface="Calibri" panose="020F0502020204030204" pitchFamily="34" charset="0"/>
                <a:cs typeface="Calibri" panose="020F0502020204030204" pitchFamily="34" charset="0"/>
              </a:rPr>
              <a:t>Welsh Government (2015) </a:t>
            </a:r>
            <a:r>
              <a:rPr lang="en-GB" sz="1400" i="1" dirty="0">
                <a:latin typeface="Calibri" panose="020F0502020204030204" pitchFamily="34" charset="0"/>
                <a:cs typeface="Calibri" panose="020F0502020204030204" pitchFamily="34" charset="0"/>
              </a:rPr>
              <a:t>Foundation Phase Framework.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4"/>
              </a:rPr>
              <a:t>https://gov.wales/sites/default/files/publications/2018-02/foundation-phase-framework-revised-2015.pdf</a:t>
            </a:r>
            <a:r>
              <a:rPr lang="en-GB" sz="1400" dirty="0">
                <a:latin typeface="Calibri" panose="020F0502020204030204" pitchFamily="34" charset="0"/>
                <a:cs typeface="Calibri" panose="020F0502020204030204" pitchFamily="34" charset="0"/>
              </a:rPr>
              <a:t> (Accessed: 13 May 2019).</a:t>
            </a:r>
          </a:p>
          <a:p>
            <a:pPr marL="0" indent="0">
              <a:buNone/>
            </a:pPr>
            <a:r>
              <a:rPr lang="en-US" sz="1400" dirty="0">
                <a:latin typeface="Calibri" panose="020F0502020204030204" pitchFamily="34" charset="0"/>
                <a:ea typeface="+mn-lt"/>
                <a:cs typeface="Calibri" panose="020F0502020204030204" pitchFamily="34" charset="0"/>
              </a:rPr>
              <a:t>Welsh Government (2017) </a:t>
            </a:r>
            <a:r>
              <a:rPr lang="en-US" sz="1400" i="1" dirty="0">
                <a:latin typeface="Calibri" panose="020F0502020204030204" pitchFamily="34" charset="0"/>
                <a:ea typeface="+mn-lt"/>
                <a:cs typeface="Calibri" panose="020F0502020204030204" pitchFamily="34" charset="0"/>
              </a:rPr>
              <a:t>Flying Start. </a:t>
            </a:r>
            <a:r>
              <a:rPr lang="en-US" sz="1400" dirty="0">
                <a:latin typeface="Calibri" panose="020F0502020204030204" pitchFamily="34" charset="0"/>
                <a:ea typeface="+mn-lt"/>
                <a:cs typeface="Calibri" panose="020F0502020204030204" pitchFamily="34" charset="0"/>
              </a:rPr>
              <a:t>Available at: </a:t>
            </a:r>
            <a:r>
              <a:rPr lang="en-US" sz="1400" dirty="0">
                <a:latin typeface="Calibri" panose="020F0502020204030204" pitchFamily="34" charset="0"/>
                <a:ea typeface="+mn-lt"/>
                <a:cs typeface="Calibri" panose="020F0502020204030204" pitchFamily="34" charset="0"/>
                <a:hlinkClick r:id="rId5"/>
              </a:rPr>
              <a:t>https://gov.wales/topics/people-and-communities/people/children-and-young-people/parentimg-support-guidance/help/flyingstart/?lang=en</a:t>
            </a:r>
            <a:r>
              <a:rPr lang="en-US" sz="1400" dirty="0">
                <a:latin typeface="Calibri" panose="020F0502020204030204" pitchFamily="34" charset="0"/>
                <a:ea typeface="+mn-lt"/>
                <a:cs typeface="Calibri" panose="020F0502020204030204" pitchFamily="34" charset="0"/>
              </a:rPr>
              <a:t> (Accessed: 11 May 2019).</a:t>
            </a:r>
            <a:r>
              <a:rPr lang="en-US" sz="1400" baseline="30000" dirty="0">
                <a:latin typeface="Calibri" panose="020F0502020204030204" pitchFamily="34" charset="0"/>
                <a:ea typeface="+mn-lt"/>
                <a:cs typeface="Calibri" panose="020F0502020204030204" pitchFamily="34" charset="0"/>
              </a:rPr>
              <a:t> </a:t>
            </a:r>
            <a:endParaRPr lang="en-US" sz="1400" dirty="0">
              <a:latin typeface="Calibri" panose="020F0502020204030204" pitchFamily="34" charset="0"/>
              <a:ea typeface="+mn-lt"/>
              <a:cs typeface="Calibri" panose="020F0502020204030204" pitchFamily="34" charset="0"/>
            </a:endParaRPr>
          </a:p>
          <a:p>
            <a:pPr marL="0" indent="0">
              <a:buNone/>
            </a:pPr>
            <a:r>
              <a:rPr lang="en-GB" sz="1400" dirty="0">
                <a:latin typeface="Calibri" panose="020F0502020204030204" pitchFamily="34" charset="0"/>
                <a:cs typeface="Calibri" panose="020F0502020204030204" pitchFamily="34" charset="0"/>
              </a:rPr>
              <a:t>Zero to three. (unknown) Frequently asked questions about brain development</a:t>
            </a:r>
          </a:p>
          <a:p>
            <a:pPr marL="0" indent="0">
              <a:buNone/>
            </a:pP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ea typeface="+mn-lt"/>
                <a:cs typeface="Calibri" panose="020F0502020204030204" pitchFamily="34" charset="0"/>
                <a:hlinkClick r:id="rId6"/>
              </a:rPr>
              <a:t>https://www.zerotothree.org/resources/series/frequently-asked-questions-about-brain-development</a:t>
            </a:r>
            <a:r>
              <a:rPr lang="en-GB" sz="1400" dirty="0">
                <a:latin typeface="Calibri" panose="020F0502020204030204" pitchFamily="34" charset="0"/>
                <a:ea typeface="+mn-lt"/>
                <a:cs typeface="Calibri" panose="020F0502020204030204" pitchFamily="34" charset="0"/>
              </a:rPr>
              <a:t> (Accessed: 12 May 2019).</a:t>
            </a:r>
            <a:endParaRPr lang="en-GB" sz="1400" dirty="0">
              <a:latin typeface="Calibri" panose="020F0502020204030204" pitchFamily="34" charset="0"/>
              <a:cs typeface="Calibri" panose="020F0502020204030204" pitchFamily="34" charset="0"/>
            </a:endParaRPr>
          </a:p>
          <a:p>
            <a:endParaRPr lang="en-US" b="1">
              <a:latin typeface="Corbel" panose="020B0503020204020204"/>
              <a:cs typeface="Calibri"/>
            </a:endParaRPr>
          </a:p>
          <a:p>
            <a:endParaRPr lang="en-US" b="1">
              <a:latin typeface="Calibri"/>
              <a:cs typeface="Calibri"/>
            </a:endParaRPr>
          </a:p>
          <a:p>
            <a:endParaRPr lang="en-GB" b="1">
              <a:latin typeface="Times New Roman"/>
              <a:ea typeface="+mn-lt"/>
              <a:cs typeface="Times New Roman"/>
            </a:endParaRPr>
          </a:p>
          <a:p>
            <a:endParaRPr lang="en-GB" b="1">
              <a:latin typeface="Times New Roman"/>
              <a:cs typeface="Times New Roman"/>
            </a:endParaRPr>
          </a:p>
          <a:p>
            <a:endParaRPr lang="en-GB" b="1">
              <a:latin typeface="Times New Roman"/>
              <a:cs typeface="Times New Roman"/>
            </a:endParaRPr>
          </a:p>
          <a:p>
            <a:endParaRPr lang="en-US" b="1"/>
          </a:p>
        </p:txBody>
      </p:sp>
    </p:spTree>
    <p:extLst>
      <p:ext uri="{BB962C8B-B14F-4D97-AF65-F5344CB8AC3E}">
        <p14:creationId xmlns:p14="http://schemas.microsoft.com/office/powerpoint/2010/main" val="13641930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Parallax</Template>
  <Application>Microsoft Office PowerPoint</Application>
  <PresentationFormat>Widescreen</PresentationFormat>
  <Slides>37</Slides>
  <Notes>0</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Parallax</vt:lpstr>
      <vt:lpstr>PHYSICAL DEVELOPMENT</vt:lpstr>
      <vt:lpstr>Brain Development</vt:lpstr>
      <vt:lpstr>PowerPoint Presentation</vt:lpstr>
      <vt:lpstr>Healthy brain development</vt:lpstr>
      <vt:lpstr>PowerPoint Presentation</vt:lpstr>
      <vt:lpstr>Developmental cognitive neuroscience</vt:lpstr>
      <vt:lpstr>Effects of adverse childhood experiences (ACE's) on brain development</vt:lpstr>
      <vt:lpstr>Conclusion</vt:lpstr>
      <vt:lpstr>WHAT ARE GROSS MOTOR SKILLS? (FUNDAMENTAL MOVEMENT SKILLS)</vt:lpstr>
      <vt:lpstr>PowerPoint Presentation</vt:lpstr>
      <vt:lpstr>DEVELOPMENT OF GROSS MOTOR SKILL</vt:lpstr>
      <vt:lpstr>Why is Gross Motor Development Important?</vt:lpstr>
      <vt:lpstr>PowerPoint Presentation</vt:lpstr>
      <vt:lpstr>PHYSICAL GROWTH / MOTOR COORDINATION DEVELOPMENT</vt:lpstr>
      <vt:lpstr>Nurture v Nature</vt:lpstr>
      <vt:lpstr>POSITIVE CULTURAL AND ENVIRONMENTAL IMPACTS</vt:lpstr>
      <vt:lpstr>LOW SOCIOECONOMIC IMPACTS</vt:lpstr>
      <vt:lpstr>Conclusion</vt:lpstr>
      <vt:lpstr>Fine Motor Skills Introduction. Rhian Williams.</vt:lpstr>
      <vt:lpstr>Proximodistal Development. Rhian Williams.</vt:lpstr>
      <vt:lpstr>Proximodistal Development. Rhian Williams.</vt:lpstr>
      <vt:lpstr>Fine Motor Skills Development Timescale. Rhian Williams.</vt:lpstr>
      <vt:lpstr>Nature. Rhian Williams.</vt:lpstr>
      <vt:lpstr>Arnold Gesell – Maturation Theory. Rhian Williams.</vt:lpstr>
      <vt:lpstr>Nurture. Rhian Williams.</vt:lpstr>
      <vt:lpstr>John Watson – Experience Theory. Rhian Williams.</vt:lpstr>
      <vt:lpstr>Dynamic Systems Theory. Rhian Williams.</vt:lpstr>
      <vt:lpstr>Fine Motor Skills Conclusion. Rhian Williams.</vt:lpstr>
      <vt:lpstr>Physical development growth</vt:lpstr>
      <vt:lpstr>Barriers to physical development</vt:lpstr>
      <vt:lpstr>Lack of Nurturing towards Physical development</vt:lpstr>
      <vt:lpstr>Poverty </vt:lpstr>
      <vt:lpstr>Nutrition</vt:lpstr>
      <vt:lpstr>Social and emotional factors</vt:lpstr>
      <vt:lpstr>Barriers Conclusion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Williams (1601287)</dc:creator>
  <cp:lastModifiedBy>Amanda Howland (1803422)</cp:lastModifiedBy>
  <cp:revision>3</cp:revision>
  <dcterms:created xsi:type="dcterms:W3CDTF">2013-07-15T20:26:40Z</dcterms:created>
  <dcterms:modified xsi:type="dcterms:W3CDTF">2019-05-14T11:06:44Z</dcterms:modified>
</cp:coreProperties>
</file>