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7" r:id="rId2"/>
    <p:sldId id="258" r:id="rId3"/>
    <p:sldId id="259" r:id="rId4"/>
    <p:sldId id="260" r:id="rId5"/>
    <p:sldId id="261" r:id="rId6"/>
    <p:sldId id="262"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601048-14CF-46E3-8455-0341B5CC2E72}" v="4" dt="2025-09-23T09:29:52.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140" d="100"/>
          <a:sy n="140" d="100"/>
        </p:scale>
        <p:origin x="126"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ilina Atanasova" userId="fceba90a-f3e9-4416-941b-7a620bb2e4d0" providerId="ADAL" clId="{E9241880-66C8-41A9-B023-FDBEA71C7AB3}"/>
    <pc:docChg chg="undo custSel addSld modSld">
      <pc:chgData name="Ivilina Atanasova" userId="fceba90a-f3e9-4416-941b-7a620bb2e4d0" providerId="ADAL" clId="{E9241880-66C8-41A9-B023-FDBEA71C7AB3}" dt="2025-09-23T09:48:55.431" v="1264"/>
      <pc:docMkLst>
        <pc:docMk/>
      </pc:docMkLst>
      <pc:sldChg chg="modSp setBg">
        <pc:chgData name="Ivilina Atanasova" userId="fceba90a-f3e9-4416-941b-7a620bb2e4d0" providerId="ADAL" clId="{E9241880-66C8-41A9-B023-FDBEA71C7AB3}" dt="2025-09-23T09:48:55.431" v="1264"/>
        <pc:sldMkLst>
          <pc:docMk/>
          <pc:sldMk cId="418093171" sldId="257"/>
        </pc:sldMkLst>
        <pc:picChg chg="mod">
          <ac:chgData name="Ivilina Atanasova" userId="fceba90a-f3e9-4416-941b-7a620bb2e4d0" providerId="ADAL" clId="{E9241880-66C8-41A9-B023-FDBEA71C7AB3}" dt="2025-09-23T09:48:14.483" v="1262" actId="1440"/>
          <ac:picMkLst>
            <pc:docMk/>
            <pc:sldMk cId="418093171" sldId="257"/>
            <ac:picMk id="1028" creationId="{6FC66FE8-9D7F-FBDF-87A6-F022E844161E}"/>
          </ac:picMkLst>
        </pc:picChg>
      </pc:sldChg>
      <pc:sldChg chg="addSp delSp modSp new mod setBg">
        <pc:chgData name="Ivilina Atanasova" userId="fceba90a-f3e9-4416-941b-7a620bb2e4d0" providerId="ADAL" clId="{E9241880-66C8-41A9-B023-FDBEA71C7AB3}" dt="2025-09-23T09:43:55.533" v="1235" actId="22"/>
        <pc:sldMkLst>
          <pc:docMk/>
          <pc:sldMk cId="4275424824" sldId="262"/>
        </pc:sldMkLst>
        <pc:spChg chg="del mod">
          <ac:chgData name="Ivilina Atanasova" userId="fceba90a-f3e9-4416-941b-7a620bb2e4d0" providerId="ADAL" clId="{E9241880-66C8-41A9-B023-FDBEA71C7AB3}" dt="2025-09-23T09:23:30.405" v="2" actId="478"/>
          <ac:spMkLst>
            <pc:docMk/>
            <pc:sldMk cId="4275424824" sldId="262"/>
            <ac:spMk id="2" creationId="{D116AD77-6218-5E9B-C2EA-9ABA304D42B4}"/>
          </ac:spMkLst>
        </pc:spChg>
        <pc:spChg chg="del mod">
          <ac:chgData name="Ivilina Atanasova" userId="fceba90a-f3e9-4416-941b-7a620bb2e4d0" providerId="ADAL" clId="{E9241880-66C8-41A9-B023-FDBEA71C7AB3}" dt="2025-09-23T09:23:33.764" v="4" actId="478"/>
          <ac:spMkLst>
            <pc:docMk/>
            <pc:sldMk cId="4275424824" sldId="262"/>
            <ac:spMk id="3" creationId="{2FFEDF3D-410B-3D33-C55F-D2DC5CB3AA2E}"/>
          </ac:spMkLst>
        </pc:spChg>
        <pc:spChg chg="add mod">
          <ac:chgData name="Ivilina Atanasova" userId="fceba90a-f3e9-4416-941b-7a620bb2e4d0" providerId="ADAL" clId="{E9241880-66C8-41A9-B023-FDBEA71C7AB3}" dt="2025-09-23T09:27:30.020" v="258" actId="1037"/>
          <ac:spMkLst>
            <pc:docMk/>
            <pc:sldMk cId="4275424824" sldId="262"/>
            <ac:spMk id="5" creationId="{F614CAC7-8E89-7561-DE26-48D416602331}"/>
          </ac:spMkLst>
        </pc:spChg>
        <pc:spChg chg="add mod">
          <ac:chgData name="Ivilina Atanasova" userId="fceba90a-f3e9-4416-941b-7a620bb2e4d0" providerId="ADAL" clId="{E9241880-66C8-41A9-B023-FDBEA71C7AB3}" dt="2025-09-23T09:28:34.611" v="428" actId="1038"/>
          <ac:spMkLst>
            <pc:docMk/>
            <pc:sldMk cId="4275424824" sldId="262"/>
            <ac:spMk id="11" creationId="{92054372-0A9C-7661-04C0-834A948624CD}"/>
          </ac:spMkLst>
        </pc:spChg>
        <pc:spChg chg="add mod">
          <ac:chgData name="Ivilina Atanasova" userId="fceba90a-f3e9-4416-941b-7a620bb2e4d0" providerId="ADAL" clId="{E9241880-66C8-41A9-B023-FDBEA71C7AB3}" dt="2025-09-23T09:29:27.412" v="515" actId="14100"/>
          <ac:spMkLst>
            <pc:docMk/>
            <pc:sldMk cId="4275424824" sldId="262"/>
            <ac:spMk id="13" creationId="{CDD8812B-E841-1F40-3DAF-CC1983FF1C9B}"/>
          </ac:spMkLst>
        </pc:spChg>
        <pc:spChg chg="add">
          <ac:chgData name="Ivilina Atanasova" userId="fceba90a-f3e9-4416-941b-7a620bb2e4d0" providerId="ADAL" clId="{E9241880-66C8-41A9-B023-FDBEA71C7AB3}" dt="2025-09-23T09:26:16.539" v="144" actId="26606"/>
          <ac:spMkLst>
            <pc:docMk/>
            <pc:sldMk cId="4275424824" sldId="262"/>
            <ac:spMk id="14" creationId="{541EAE56-59C6-76D2-032A-F41997C363DD}"/>
          </ac:spMkLst>
        </pc:spChg>
        <pc:spChg chg="add mod">
          <ac:chgData name="Ivilina Atanasova" userId="fceba90a-f3e9-4416-941b-7a620bb2e4d0" providerId="ADAL" clId="{E9241880-66C8-41A9-B023-FDBEA71C7AB3}" dt="2025-09-23T09:32:06.488" v="738" actId="1036"/>
          <ac:spMkLst>
            <pc:docMk/>
            <pc:sldMk cId="4275424824" sldId="262"/>
            <ac:spMk id="16" creationId="{4D694A6D-8023-A131-68AA-A87DBDA3F95E}"/>
          </ac:spMkLst>
        </pc:spChg>
        <pc:spChg chg="add mod">
          <ac:chgData name="Ivilina Atanasova" userId="fceba90a-f3e9-4416-941b-7a620bb2e4d0" providerId="ADAL" clId="{E9241880-66C8-41A9-B023-FDBEA71C7AB3}" dt="2025-09-23T09:31:59.282" v="699" actId="1035"/>
          <ac:spMkLst>
            <pc:docMk/>
            <pc:sldMk cId="4275424824" sldId="262"/>
            <ac:spMk id="18" creationId="{D380340E-A166-50EF-DE3C-F252B029C23D}"/>
          </ac:spMkLst>
        </pc:spChg>
        <pc:picChg chg="add mod ord">
          <ac:chgData name="Ivilina Atanasova" userId="fceba90a-f3e9-4416-941b-7a620bb2e4d0" providerId="ADAL" clId="{E9241880-66C8-41A9-B023-FDBEA71C7AB3}" dt="2025-09-23T09:27:01.698" v="156" actId="1076"/>
          <ac:picMkLst>
            <pc:docMk/>
            <pc:sldMk cId="4275424824" sldId="262"/>
            <ac:picMk id="7" creationId="{5DB1EC67-DBC4-E759-DDEB-F488A538A6C1}"/>
          </ac:picMkLst>
        </pc:picChg>
        <pc:picChg chg="add mod">
          <ac:chgData name="Ivilina Atanasova" userId="fceba90a-f3e9-4416-941b-7a620bb2e4d0" providerId="ADAL" clId="{E9241880-66C8-41A9-B023-FDBEA71C7AB3}" dt="2025-09-23T09:26:39.470" v="150" actId="14100"/>
          <ac:picMkLst>
            <pc:docMk/>
            <pc:sldMk cId="4275424824" sldId="262"/>
            <ac:picMk id="9" creationId="{A27E810D-5035-D669-2B90-F6636A4C662A}"/>
          </ac:picMkLst>
        </pc:picChg>
        <pc:picChg chg="add del mod">
          <ac:chgData name="Ivilina Atanasova" userId="fceba90a-f3e9-4416-941b-7a620bb2e4d0" providerId="ADAL" clId="{E9241880-66C8-41A9-B023-FDBEA71C7AB3}" dt="2025-09-23T09:33:52.758" v="759" actId="478"/>
          <ac:picMkLst>
            <pc:docMk/>
            <pc:sldMk cId="4275424824" sldId="262"/>
            <ac:picMk id="20" creationId="{CF70BA67-03BE-D131-20F4-935EF02C6ED9}"/>
          </ac:picMkLst>
        </pc:picChg>
        <pc:picChg chg="add del mod">
          <ac:chgData name="Ivilina Atanasova" userId="fceba90a-f3e9-4416-941b-7a620bb2e4d0" providerId="ADAL" clId="{E9241880-66C8-41A9-B023-FDBEA71C7AB3}" dt="2025-09-23T09:33:48.149" v="758" actId="478"/>
          <ac:picMkLst>
            <pc:docMk/>
            <pc:sldMk cId="4275424824" sldId="262"/>
            <ac:picMk id="21" creationId="{90B524A4-3CE8-A61F-3AAE-49B775B7D269}"/>
          </ac:picMkLst>
        </pc:picChg>
        <pc:picChg chg="add mod">
          <ac:chgData name="Ivilina Atanasova" userId="fceba90a-f3e9-4416-941b-7a620bb2e4d0" providerId="ADAL" clId="{E9241880-66C8-41A9-B023-FDBEA71C7AB3}" dt="2025-09-23T09:34:23.167" v="771" actId="1076"/>
          <ac:picMkLst>
            <pc:docMk/>
            <pc:sldMk cId="4275424824" sldId="262"/>
            <ac:picMk id="22" creationId="{AA6711B9-95AF-CCFA-A6AC-140251EE03FE}"/>
          </ac:picMkLst>
        </pc:picChg>
        <pc:picChg chg="add mod">
          <ac:chgData name="Ivilina Atanasova" userId="fceba90a-f3e9-4416-941b-7a620bb2e4d0" providerId="ADAL" clId="{E9241880-66C8-41A9-B023-FDBEA71C7AB3}" dt="2025-09-23T09:34:17.807" v="770" actId="14100"/>
          <ac:picMkLst>
            <pc:docMk/>
            <pc:sldMk cId="4275424824" sldId="262"/>
            <ac:picMk id="23" creationId="{FDDF2935-2656-92E0-29D2-57159A26DEAB}"/>
          </ac:picMkLst>
        </pc:picChg>
        <pc:picChg chg="add mod">
          <ac:chgData name="Ivilina Atanasova" userId="fceba90a-f3e9-4416-941b-7a620bb2e4d0" providerId="ADAL" clId="{E9241880-66C8-41A9-B023-FDBEA71C7AB3}" dt="2025-09-23T09:34:12.333" v="767" actId="1076"/>
          <ac:picMkLst>
            <pc:docMk/>
            <pc:sldMk cId="4275424824" sldId="262"/>
            <ac:picMk id="24" creationId="{80656532-B62E-C800-B263-B1455FAEC307}"/>
          </ac:picMkLst>
        </pc:picChg>
        <pc:picChg chg="add del">
          <ac:chgData name="Ivilina Atanasova" userId="fceba90a-f3e9-4416-941b-7a620bb2e4d0" providerId="ADAL" clId="{E9241880-66C8-41A9-B023-FDBEA71C7AB3}" dt="2025-09-23T09:43:55.533" v="1235" actId="22"/>
          <ac:picMkLst>
            <pc:docMk/>
            <pc:sldMk cId="4275424824" sldId="262"/>
            <ac:picMk id="26" creationId="{33404D47-0A1B-A44B-D024-C970939E737F}"/>
          </ac:picMkLst>
        </pc:picChg>
        <pc:picChg chg="add del">
          <ac:chgData name="Ivilina Atanasova" userId="fceba90a-f3e9-4416-941b-7a620bb2e4d0" providerId="ADAL" clId="{E9241880-66C8-41A9-B023-FDBEA71C7AB3}" dt="2025-09-23T09:25:00.386" v="140" actId="478"/>
          <ac:picMkLst>
            <pc:docMk/>
            <pc:sldMk cId="4275424824" sldId="262"/>
            <ac:picMk id="4098" creationId="{7FE48CB7-F4F0-C9E8-EA52-4BBDC0DA2BA3}"/>
          </ac:picMkLst>
        </pc:picChg>
      </pc:sldChg>
      <pc:sldChg chg="addSp delSp modSp new mod setBg">
        <pc:chgData name="Ivilina Atanasova" userId="fceba90a-f3e9-4416-941b-7a620bb2e4d0" providerId="ADAL" clId="{E9241880-66C8-41A9-B023-FDBEA71C7AB3}" dt="2025-09-23T09:43:38.368" v="1233" actId="1440"/>
        <pc:sldMkLst>
          <pc:docMk/>
          <pc:sldMk cId="356267443" sldId="263"/>
        </pc:sldMkLst>
        <pc:spChg chg="del mod">
          <ac:chgData name="Ivilina Atanasova" userId="fceba90a-f3e9-4416-941b-7a620bb2e4d0" providerId="ADAL" clId="{E9241880-66C8-41A9-B023-FDBEA71C7AB3}" dt="2025-09-23T09:34:45.316" v="774" actId="478"/>
          <ac:spMkLst>
            <pc:docMk/>
            <pc:sldMk cId="356267443" sldId="263"/>
            <ac:spMk id="2" creationId="{08B13936-C22E-4EC9-5A7F-67BA3D3AAFA2}"/>
          </ac:spMkLst>
        </pc:spChg>
        <pc:spChg chg="del mod">
          <ac:chgData name="Ivilina Atanasova" userId="fceba90a-f3e9-4416-941b-7a620bb2e4d0" providerId="ADAL" clId="{E9241880-66C8-41A9-B023-FDBEA71C7AB3}" dt="2025-09-23T09:34:48.909" v="776" actId="478"/>
          <ac:spMkLst>
            <pc:docMk/>
            <pc:sldMk cId="356267443" sldId="263"/>
            <ac:spMk id="3" creationId="{60643769-2E15-D450-F40A-D777541F99D9}"/>
          </ac:spMkLst>
        </pc:spChg>
        <pc:spChg chg="add mod">
          <ac:chgData name="Ivilina Atanasova" userId="fceba90a-f3e9-4416-941b-7a620bb2e4d0" providerId="ADAL" clId="{E9241880-66C8-41A9-B023-FDBEA71C7AB3}" dt="2025-09-23T09:42:38.614" v="1198" actId="1035"/>
          <ac:spMkLst>
            <pc:docMk/>
            <pc:sldMk cId="356267443" sldId="263"/>
            <ac:spMk id="5" creationId="{4339CC57-32D9-E494-3CA5-0AF00AA2D3C4}"/>
          </ac:spMkLst>
        </pc:spChg>
        <pc:spChg chg="add mod">
          <ac:chgData name="Ivilina Atanasova" userId="fceba90a-f3e9-4416-941b-7a620bb2e4d0" providerId="ADAL" clId="{E9241880-66C8-41A9-B023-FDBEA71C7AB3}" dt="2025-09-23T09:43:17.993" v="1228" actId="14100"/>
          <ac:spMkLst>
            <pc:docMk/>
            <pc:sldMk cId="356267443" sldId="263"/>
            <ac:spMk id="11" creationId="{9265B660-6E80-8996-7CE7-826BE0C6092F}"/>
          </ac:spMkLst>
        </pc:spChg>
        <pc:spChg chg="add del">
          <ac:chgData name="Ivilina Atanasova" userId="fceba90a-f3e9-4416-941b-7a620bb2e4d0" providerId="ADAL" clId="{E9241880-66C8-41A9-B023-FDBEA71C7AB3}" dt="2025-09-23T09:42:04.667" v="1159" actId="26606"/>
          <ac:spMkLst>
            <pc:docMk/>
            <pc:sldMk cId="356267443" sldId="263"/>
            <ac:spMk id="5127" creationId="{7246CD61-BAF1-D480-06D8-26F23936C43F}"/>
          </ac:spMkLst>
        </pc:spChg>
        <pc:spChg chg="add">
          <ac:chgData name="Ivilina Atanasova" userId="fceba90a-f3e9-4416-941b-7a620bb2e4d0" providerId="ADAL" clId="{E9241880-66C8-41A9-B023-FDBEA71C7AB3}" dt="2025-09-23T09:42:04.667" v="1159" actId="26606"/>
          <ac:spMkLst>
            <pc:docMk/>
            <pc:sldMk cId="356267443" sldId="263"/>
            <ac:spMk id="5132" creationId="{33A151A1-919B-A89B-5C79-F9A91E73778A}"/>
          </ac:spMkLst>
        </pc:spChg>
        <pc:picChg chg="add mod ord">
          <ac:chgData name="Ivilina Atanasova" userId="fceba90a-f3e9-4416-941b-7a620bb2e4d0" providerId="ADAL" clId="{E9241880-66C8-41A9-B023-FDBEA71C7AB3}" dt="2025-09-23T09:43:38.368" v="1233" actId="1440"/>
          <ac:picMkLst>
            <pc:docMk/>
            <pc:sldMk cId="356267443" sldId="263"/>
            <ac:picMk id="7" creationId="{151FDB3B-4427-87B6-C6E5-A041BB98D5BD}"/>
          </ac:picMkLst>
        </pc:picChg>
        <pc:picChg chg="add mod ord">
          <ac:chgData name="Ivilina Atanasova" userId="fceba90a-f3e9-4416-941b-7a620bb2e4d0" providerId="ADAL" clId="{E9241880-66C8-41A9-B023-FDBEA71C7AB3}" dt="2025-09-23T09:43:38.368" v="1233" actId="1440"/>
          <ac:picMkLst>
            <pc:docMk/>
            <pc:sldMk cId="356267443" sldId="263"/>
            <ac:picMk id="9" creationId="{9180E857-A45F-6C35-EF5B-06918469C5A1}"/>
          </ac:picMkLst>
        </pc:picChg>
        <pc:picChg chg="add mod">
          <ac:chgData name="Ivilina Atanasova" userId="fceba90a-f3e9-4416-941b-7a620bb2e4d0" providerId="ADAL" clId="{E9241880-66C8-41A9-B023-FDBEA71C7AB3}" dt="2025-09-23T09:43:34.718" v="1232" actId="1076"/>
          <ac:picMkLst>
            <pc:docMk/>
            <pc:sldMk cId="356267443" sldId="263"/>
            <ac:picMk id="13" creationId="{29E4EDBE-4011-50AD-0123-7C0614EE96BF}"/>
          </ac:picMkLst>
        </pc:picChg>
        <pc:picChg chg="add mod ord">
          <ac:chgData name="Ivilina Atanasova" userId="fceba90a-f3e9-4416-941b-7a620bb2e4d0" providerId="ADAL" clId="{E9241880-66C8-41A9-B023-FDBEA71C7AB3}" dt="2025-09-23T09:43:34.718" v="1232" actId="1076"/>
          <ac:picMkLst>
            <pc:docMk/>
            <pc:sldMk cId="356267443" sldId="263"/>
            <ac:picMk id="5122" creationId="{858C7C59-250A-798F-266C-9837A0412EAA}"/>
          </ac:picMkLst>
        </pc:picChg>
      </pc:sldChg>
      <pc:sldChg chg="addSp delSp modSp new mod setBg">
        <pc:chgData name="Ivilina Atanasova" userId="fceba90a-f3e9-4416-941b-7a620bb2e4d0" providerId="ADAL" clId="{E9241880-66C8-41A9-B023-FDBEA71C7AB3}" dt="2025-09-23T09:47:05.825" v="1255" actId="1440"/>
        <pc:sldMkLst>
          <pc:docMk/>
          <pc:sldMk cId="3331890710" sldId="264"/>
        </pc:sldMkLst>
        <pc:spChg chg="del mod">
          <ac:chgData name="Ivilina Atanasova" userId="fceba90a-f3e9-4416-941b-7a620bb2e4d0" providerId="ADAL" clId="{E9241880-66C8-41A9-B023-FDBEA71C7AB3}" dt="2025-09-23T09:44:04.820" v="1238" actId="478"/>
          <ac:spMkLst>
            <pc:docMk/>
            <pc:sldMk cId="3331890710" sldId="264"/>
            <ac:spMk id="2" creationId="{891FFF64-7D3F-D8F8-5259-2302DCC1BC09}"/>
          </ac:spMkLst>
        </pc:spChg>
        <pc:spChg chg="del mod">
          <ac:chgData name="Ivilina Atanasova" userId="fceba90a-f3e9-4416-941b-7a620bb2e4d0" providerId="ADAL" clId="{E9241880-66C8-41A9-B023-FDBEA71C7AB3}" dt="2025-09-23T09:44:08.012" v="1240" actId="478"/>
          <ac:spMkLst>
            <pc:docMk/>
            <pc:sldMk cId="3331890710" sldId="264"/>
            <ac:spMk id="3" creationId="{8FFE4549-B28C-F218-163F-C3C304BF609A}"/>
          </ac:spMkLst>
        </pc:spChg>
        <pc:spChg chg="add del">
          <ac:chgData name="Ivilina Atanasova" userId="fceba90a-f3e9-4416-941b-7a620bb2e4d0" providerId="ADAL" clId="{E9241880-66C8-41A9-B023-FDBEA71C7AB3}" dt="2025-09-23T09:46:36.641" v="1250" actId="478"/>
          <ac:spMkLst>
            <pc:docMk/>
            <pc:sldMk cId="3331890710" sldId="264"/>
            <ac:spMk id="6" creationId="{AA6929FD-4FB4-0BCB-4DB5-1024884FD4B7}"/>
          </ac:spMkLst>
        </pc:spChg>
        <pc:spChg chg="add del">
          <ac:chgData name="Ivilina Atanasova" userId="fceba90a-f3e9-4416-941b-7a620bb2e4d0" providerId="ADAL" clId="{E9241880-66C8-41A9-B023-FDBEA71C7AB3}" dt="2025-09-23T09:46:47.387" v="1252" actId="26606"/>
          <ac:spMkLst>
            <pc:docMk/>
            <pc:sldMk cId="3331890710" sldId="264"/>
            <ac:spMk id="10" creationId="{280D3096-E106-FD85-BFC6-72357402FF48}"/>
          </ac:spMkLst>
        </pc:spChg>
        <pc:spChg chg="add">
          <ac:chgData name="Ivilina Atanasova" userId="fceba90a-f3e9-4416-941b-7a620bb2e4d0" providerId="ADAL" clId="{E9241880-66C8-41A9-B023-FDBEA71C7AB3}" dt="2025-09-23T09:46:47.387" v="1252" actId="26606"/>
          <ac:spMkLst>
            <pc:docMk/>
            <pc:sldMk cId="3331890710" sldId="264"/>
            <ac:spMk id="15" creationId="{280D3096-E106-FD85-BFC6-72357402FF48}"/>
          </ac:spMkLst>
        </pc:spChg>
        <pc:picChg chg="add del mod">
          <ac:chgData name="Ivilina Atanasova" userId="fceba90a-f3e9-4416-941b-7a620bb2e4d0" providerId="ADAL" clId="{E9241880-66C8-41A9-B023-FDBEA71C7AB3}" dt="2025-09-23T09:46:33.146" v="1248" actId="478"/>
          <ac:picMkLst>
            <pc:docMk/>
            <pc:sldMk cId="3331890710" sldId="264"/>
            <ac:picMk id="5" creationId="{1003E650-5E2E-07B9-258B-707B21529369}"/>
          </ac:picMkLst>
        </pc:picChg>
        <pc:picChg chg="add mod">
          <ac:chgData name="Ivilina Atanasova" userId="fceba90a-f3e9-4416-941b-7a620bb2e4d0" providerId="ADAL" clId="{E9241880-66C8-41A9-B023-FDBEA71C7AB3}" dt="2025-09-23T09:47:05.825" v="1255" actId="1440"/>
          <ac:picMkLst>
            <pc:docMk/>
            <pc:sldMk cId="3331890710" sldId="264"/>
            <ac:picMk id="8" creationId="{7B94DD3C-9F2A-3392-5FBB-11BE5BB9AE5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9/23/2025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59618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9/23/2025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0772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9/23/2025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1638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9/23/2025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6388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9/23/2025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90317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9/23/2025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26835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9/23/2025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3112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9/23/2025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6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9/23/2025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36117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9/23/2025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72202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9/23/2025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5015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9/23/2025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3049449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tile tx="0" ty="0" sx="100000" sy="100000" flip="none" algn="tl"/>
        </a:blip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WTSD logo | Discover Dylan Thomas">
            <a:extLst>
              <a:ext uri="{FF2B5EF4-FFF2-40B4-BE49-F238E27FC236}">
                <a16:creationId xmlns:a16="http://schemas.microsoft.com/office/drawing/2014/main" id="{6FC66FE8-9D7F-FBDF-87A6-F022E84416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78" y="2441274"/>
            <a:ext cx="5173647" cy="206945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8E8F557-AE2D-7C8C-68BF-8A7208938613}"/>
              </a:ext>
            </a:extLst>
          </p:cNvPr>
          <p:cNvSpPr txBox="1"/>
          <p:nvPr/>
        </p:nvSpPr>
        <p:spPr>
          <a:xfrm>
            <a:off x="6096000" y="473925"/>
            <a:ext cx="5385816" cy="6115134"/>
          </a:xfrm>
          <a:prstGeom prst="rect">
            <a:avLst/>
          </a:prstGeom>
        </p:spPr>
        <p:txBody>
          <a:bodyPr vert="horz" lIns="91440" tIns="45720" rIns="91440" bIns="45720" rtlCol="0" anchor="t">
            <a:normAutofit lnSpcReduction="10000"/>
          </a:bodyPr>
          <a:lstStyle/>
          <a:p>
            <a:pPr algn="ctr">
              <a:lnSpc>
                <a:spcPct val="120000"/>
              </a:lnSpc>
              <a:spcAft>
                <a:spcPts val="600"/>
              </a:spcAft>
            </a:pPr>
            <a:r>
              <a:rPr lang="en-US" sz="2000" b="1" dirty="0" err="1">
                <a:latin typeface="Aptos" panose="020B0004020202020204" pitchFamily="34" charset="0"/>
              </a:rPr>
              <a:t>Programme</a:t>
            </a:r>
            <a:r>
              <a:rPr lang="en-US" sz="2000" b="1" dirty="0">
                <a:latin typeface="Aptos" panose="020B0004020202020204" pitchFamily="34" charset="0"/>
              </a:rPr>
              <a:t>: Certificate of Higher Education Skills for the Workplace (Health &amp; Social Care)</a:t>
            </a:r>
          </a:p>
          <a:p>
            <a:pPr algn="ctr">
              <a:lnSpc>
                <a:spcPct val="120000"/>
              </a:lnSpc>
              <a:spcAft>
                <a:spcPts val="600"/>
              </a:spcAft>
            </a:pPr>
            <a:endParaRPr lang="en-US" sz="2000" b="1" dirty="0">
              <a:latin typeface="Aptos" panose="020B0004020202020204" pitchFamily="34" charset="0"/>
            </a:endParaRPr>
          </a:p>
          <a:p>
            <a:pPr algn="ctr">
              <a:lnSpc>
                <a:spcPct val="120000"/>
              </a:lnSpc>
              <a:spcAft>
                <a:spcPts val="600"/>
              </a:spcAft>
            </a:pPr>
            <a:r>
              <a:rPr lang="en-US" sz="2000" b="1" dirty="0">
                <a:latin typeface="Aptos" panose="020B0004020202020204" pitchFamily="34" charset="0"/>
              </a:rPr>
              <a:t>Module: Professional Development within Health and Social Care: LCHS4009</a:t>
            </a:r>
          </a:p>
          <a:p>
            <a:pPr algn="ctr">
              <a:lnSpc>
                <a:spcPct val="120000"/>
              </a:lnSpc>
              <a:spcAft>
                <a:spcPts val="600"/>
              </a:spcAft>
            </a:pPr>
            <a:endParaRPr lang="en-US" sz="2000" b="1" dirty="0">
              <a:latin typeface="Aptos" panose="020B0004020202020204" pitchFamily="34" charset="0"/>
            </a:endParaRPr>
          </a:p>
          <a:p>
            <a:pPr algn="ctr">
              <a:lnSpc>
                <a:spcPct val="120000"/>
              </a:lnSpc>
              <a:spcAft>
                <a:spcPts val="600"/>
              </a:spcAft>
            </a:pPr>
            <a:r>
              <a:rPr lang="en-US" sz="2000" b="1" dirty="0">
                <a:latin typeface="Aptos" panose="020B0004020202020204" pitchFamily="34" charset="0"/>
              </a:rPr>
              <a:t>Self-Awareness Presentation</a:t>
            </a:r>
          </a:p>
          <a:p>
            <a:pPr algn="ctr">
              <a:lnSpc>
                <a:spcPct val="120000"/>
              </a:lnSpc>
              <a:spcAft>
                <a:spcPts val="600"/>
              </a:spcAft>
            </a:pPr>
            <a:endParaRPr lang="en-US" sz="2000" b="1" dirty="0">
              <a:latin typeface="Aptos" panose="020B0004020202020204" pitchFamily="34" charset="0"/>
            </a:endParaRPr>
          </a:p>
          <a:p>
            <a:pPr algn="ctr">
              <a:lnSpc>
                <a:spcPct val="120000"/>
              </a:lnSpc>
              <a:spcAft>
                <a:spcPts val="600"/>
              </a:spcAft>
            </a:pPr>
            <a:r>
              <a:rPr lang="en-US" sz="2000" b="1" dirty="0">
                <a:latin typeface="Aptos" panose="020B0004020202020204" pitchFamily="34" charset="0"/>
              </a:rPr>
              <a:t>Student name: Salma Jabeen – 2212335</a:t>
            </a:r>
          </a:p>
          <a:p>
            <a:pPr algn="ctr">
              <a:lnSpc>
                <a:spcPct val="120000"/>
              </a:lnSpc>
              <a:spcAft>
                <a:spcPts val="600"/>
              </a:spcAft>
            </a:pPr>
            <a:endParaRPr lang="en-US" sz="2000" b="1" dirty="0">
              <a:latin typeface="Aptos" panose="020B0004020202020204" pitchFamily="34" charset="0"/>
            </a:endParaRPr>
          </a:p>
          <a:p>
            <a:pPr algn="ctr">
              <a:lnSpc>
                <a:spcPct val="120000"/>
              </a:lnSpc>
              <a:spcAft>
                <a:spcPts val="600"/>
              </a:spcAft>
            </a:pPr>
            <a:endParaRPr lang="en-US" sz="2000" b="1" dirty="0">
              <a:latin typeface="Aptos" panose="020B0004020202020204" pitchFamily="34" charset="0"/>
            </a:endParaRPr>
          </a:p>
          <a:p>
            <a:pPr algn="ctr">
              <a:lnSpc>
                <a:spcPct val="120000"/>
              </a:lnSpc>
              <a:spcAft>
                <a:spcPts val="600"/>
              </a:spcAft>
            </a:pPr>
            <a:r>
              <a:rPr lang="en-US" sz="2000" b="1" dirty="0">
                <a:latin typeface="Aptos" panose="020B0004020202020204" pitchFamily="34" charset="0"/>
              </a:rPr>
              <a:t>Lecture: Olubukola Adegbite</a:t>
            </a:r>
          </a:p>
          <a:p>
            <a:pPr algn="ctr">
              <a:lnSpc>
                <a:spcPct val="120000"/>
              </a:lnSpc>
              <a:spcAft>
                <a:spcPts val="600"/>
              </a:spcAft>
            </a:pPr>
            <a:endParaRPr lang="en-US" sz="2000" b="1" dirty="0">
              <a:latin typeface="Aptos" panose="020B0004020202020204" pitchFamily="34" charset="0"/>
            </a:endParaRPr>
          </a:p>
          <a:p>
            <a:pPr algn="ctr">
              <a:lnSpc>
                <a:spcPct val="120000"/>
              </a:lnSpc>
              <a:spcAft>
                <a:spcPts val="600"/>
              </a:spcAft>
            </a:pPr>
            <a:r>
              <a:rPr lang="en-US" sz="2000" b="1" dirty="0">
                <a:latin typeface="Aptos" panose="020B0004020202020204" pitchFamily="34" charset="0"/>
              </a:rPr>
              <a:t>Date: 13/10/2025</a:t>
            </a:r>
          </a:p>
        </p:txBody>
      </p:sp>
    </p:spTree>
    <p:extLst>
      <p:ext uri="{BB962C8B-B14F-4D97-AF65-F5344CB8AC3E}">
        <p14:creationId xmlns:p14="http://schemas.microsoft.com/office/powerpoint/2010/main" val="418093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1E16F718-5341-D863-B923-302EB2E25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58E82B-6A86-325C-38E9-22905BD5A6A4}"/>
              </a:ext>
            </a:extLst>
          </p:cNvPr>
          <p:cNvSpPr txBox="1"/>
          <p:nvPr/>
        </p:nvSpPr>
        <p:spPr>
          <a:xfrm>
            <a:off x="6319949" y="219516"/>
            <a:ext cx="2751474" cy="53894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dirty="0">
                <a:latin typeface="Aptos" panose="020B0004020202020204" pitchFamily="34" charset="0"/>
                <a:ea typeface="+mj-ea"/>
                <a:cs typeface="+mj-cs"/>
              </a:rPr>
              <a:t>1. Strengths</a:t>
            </a:r>
          </a:p>
        </p:txBody>
      </p:sp>
      <p:pic>
        <p:nvPicPr>
          <p:cNvPr id="3074" name="Picture 2" descr="2,800+ Two Puzzle Pieces Coming Together Stock Photos, Pictures &amp;  Royalty-Free Images - iStock">
            <a:extLst>
              <a:ext uri="{FF2B5EF4-FFF2-40B4-BE49-F238E27FC236}">
                <a16:creationId xmlns:a16="http://schemas.microsoft.com/office/drawing/2014/main" id="{C81D83B9-33A6-38F7-FBC5-43BB02581A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798" r="-2" b="7112"/>
          <a:stretch>
            <a:fillRect/>
          </a:stretch>
        </p:blipFill>
        <p:spPr bwMode="auto">
          <a:xfrm>
            <a:off x="20" y="10"/>
            <a:ext cx="5917304" cy="34002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193,700+ Holding Heart Stock Photos, Pictures &amp; Royalty-Free Images -  iStock | Hands holding heart, Hand holding heart, Woman holding heart">
            <a:extLst>
              <a:ext uri="{FF2B5EF4-FFF2-40B4-BE49-F238E27FC236}">
                <a16:creationId xmlns:a16="http://schemas.microsoft.com/office/drawing/2014/main" id="{D37B71FE-1384-1C4D-8BD5-F3B8A1E220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3812" r="-2" b="-2"/>
          <a:stretch>
            <a:fillRect/>
          </a:stretch>
        </p:blipFill>
        <p:spPr bwMode="auto">
          <a:xfrm>
            <a:off x="20" y="3453740"/>
            <a:ext cx="5917304" cy="34042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7A94032-1C4E-7909-ABCE-CDC772898139}"/>
              </a:ext>
            </a:extLst>
          </p:cNvPr>
          <p:cNvSpPr txBox="1"/>
          <p:nvPr/>
        </p:nvSpPr>
        <p:spPr>
          <a:xfrm>
            <a:off x="6350881" y="1061374"/>
            <a:ext cx="4641237"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Adaptability in challenging situations</a:t>
            </a:r>
          </a:p>
        </p:txBody>
      </p:sp>
      <p:sp>
        <p:nvSpPr>
          <p:cNvPr id="9" name="TextBox 8">
            <a:extLst>
              <a:ext uri="{FF2B5EF4-FFF2-40B4-BE49-F238E27FC236}">
                <a16:creationId xmlns:a16="http://schemas.microsoft.com/office/drawing/2014/main" id="{35D64871-B2B1-49E8-87FE-0D374A5A377E}"/>
              </a:ext>
            </a:extLst>
          </p:cNvPr>
          <p:cNvSpPr txBox="1"/>
          <p:nvPr/>
        </p:nvSpPr>
        <p:spPr>
          <a:xfrm>
            <a:off x="6600417" y="1669740"/>
            <a:ext cx="4127683" cy="1077218"/>
          </a:xfrm>
          <a:prstGeom prst="rect">
            <a:avLst/>
          </a:prstGeom>
          <a:noFill/>
        </p:spPr>
        <p:txBody>
          <a:bodyPr wrap="square">
            <a:spAutoFit/>
          </a:bodyPr>
          <a:lstStyle/>
          <a:p>
            <a:pPr algn="just"/>
            <a:r>
              <a:rPr lang="en-GB" sz="1600" dirty="0">
                <a:latin typeface="Aptos" panose="020B0004020202020204" pitchFamily="34" charset="0"/>
              </a:rPr>
              <a:t>In the fields of health and social care, where crises are commonplace, the ability to maintain composure and adapt to changing situations is essential. I hold this ability.</a:t>
            </a:r>
          </a:p>
        </p:txBody>
      </p:sp>
      <p:sp>
        <p:nvSpPr>
          <p:cNvPr id="11" name="TextBox 10">
            <a:extLst>
              <a:ext uri="{FF2B5EF4-FFF2-40B4-BE49-F238E27FC236}">
                <a16:creationId xmlns:a16="http://schemas.microsoft.com/office/drawing/2014/main" id="{93C391C4-47AA-6B0C-1522-25BA09FB4836}"/>
              </a:ext>
            </a:extLst>
          </p:cNvPr>
          <p:cNvSpPr txBox="1"/>
          <p:nvPr/>
        </p:nvSpPr>
        <p:spPr>
          <a:xfrm>
            <a:off x="6589135" y="3244334"/>
            <a:ext cx="4035916"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Strong empathy and compassion</a:t>
            </a:r>
          </a:p>
        </p:txBody>
      </p:sp>
      <p:sp>
        <p:nvSpPr>
          <p:cNvPr id="13" name="TextBox 12">
            <a:extLst>
              <a:ext uri="{FF2B5EF4-FFF2-40B4-BE49-F238E27FC236}">
                <a16:creationId xmlns:a16="http://schemas.microsoft.com/office/drawing/2014/main" id="{32022CC6-C3DE-3AAA-F4E8-18035E02DE95}"/>
              </a:ext>
            </a:extLst>
          </p:cNvPr>
          <p:cNvSpPr txBox="1"/>
          <p:nvPr/>
        </p:nvSpPr>
        <p:spPr>
          <a:xfrm>
            <a:off x="6722771" y="4129597"/>
            <a:ext cx="4035917" cy="1323439"/>
          </a:xfrm>
          <a:prstGeom prst="rect">
            <a:avLst/>
          </a:prstGeom>
          <a:noFill/>
        </p:spPr>
        <p:txBody>
          <a:bodyPr wrap="square">
            <a:spAutoFit/>
          </a:bodyPr>
          <a:lstStyle/>
          <a:p>
            <a:pPr algn="just"/>
            <a:r>
              <a:rPr lang="en-GB" sz="1600" dirty="0">
                <a:latin typeface="Aptos" panose="020B0004020202020204" pitchFamily="34" charset="0"/>
              </a:rPr>
              <a:t>Empathy enables me to establish a connection with the people who use the services I provide, which makes certain that they feel respected and appreciated while receiving care (Greenwood, 2023).</a:t>
            </a:r>
          </a:p>
        </p:txBody>
      </p:sp>
      <p:pic>
        <p:nvPicPr>
          <p:cNvPr id="15" name="Picture 14">
            <a:extLst>
              <a:ext uri="{FF2B5EF4-FFF2-40B4-BE49-F238E27FC236}">
                <a16:creationId xmlns:a16="http://schemas.microsoft.com/office/drawing/2014/main" id="{314EA885-C274-5368-E03A-30437F868E6F}"/>
              </a:ext>
            </a:extLst>
          </p:cNvPr>
          <p:cNvPicPr>
            <a:picLocks noChangeAspect="1"/>
          </p:cNvPicPr>
          <p:nvPr/>
        </p:nvPicPr>
        <p:blipFill>
          <a:blip r:embed="rId5"/>
          <a:stretch>
            <a:fillRect/>
          </a:stretch>
        </p:blipFill>
        <p:spPr>
          <a:xfrm>
            <a:off x="6722771" y="5762273"/>
            <a:ext cx="4641237" cy="831457"/>
          </a:xfrm>
          <a:prstGeom prst="rect">
            <a:avLst/>
          </a:prstGeom>
          <a:ln>
            <a:noFill/>
          </a:ln>
          <a:effectLst>
            <a:softEdge rad="112500"/>
          </a:effectLst>
        </p:spPr>
      </p:pic>
    </p:spTree>
    <p:extLst>
      <p:ext uri="{BB962C8B-B14F-4D97-AF65-F5344CB8AC3E}">
        <p14:creationId xmlns:p14="http://schemas.microsoft.com/office/powerpoint/2010/main" val="2947431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D62DE05-7DEA-0B23-70B0-ADC386F25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2D4136D-A317-8F22-5343-CFCB3631E982}"/>
              </a:ext>
            </a:extLst>
          </p:cNvPr>
          <p:cNvSpPr txBox="1"/>
          <p:nvPr/>
        </p:nvSpPr>
        <p:spPr>
          <a:xfrm>
            <a:off x="34502" y="293316"/>
            <a:ext cx="3293641" cy="502235"/>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3200" b="1" dirty="0">
                <a:latin typeface="Aptos" panose="020B0004020202020204" pitchFamily="34" charset="0"/>
                <a:ea typeface="+mj-ea"/>
                <a:cs typeface="+mj-cs"/>
              </a:rPr>
              <a:t>2. Weaknesses</a:t>
            </a:r>
          </a:p>
        </p:txBody>
      </p:sp>
      <p:pic>
        <p:nvPicPr>
          <p:cNvPr id="7" name="Picture 6">
            <a:extLst>
              <a:ext uri="{FF2B5EF4-FFF2-40B4-BE49-F238E27FC236}">
                <a16:creationId xmlns:a16="http://schemas.microsoft.com/office/drawing/2014/main" id="{B95EA67D-72E4-7512-1BFE-55FA9103EDDD}"/>
              </a:ext>
            </a:extLst>
          </p:cNvPr>
          <p:cNvPicPr>
            <a:picLocks noChangeAspect="1"/>
          </p:cNvPicPr>
          <p:nvPr/>
        </p:nvPicPr>
        <p:blipFill>
          <a:blip r:embed="rId2">
            <a:alphaModFix amt="70000"/>
          </a:blip>
          <a:srcRect r="1" b="17057"/>
          <a:stretch>
            <a:fillRect/>
          </a:stretch>
        </p:blipFill>
        <p:spPr>
          <a:xfrm>
            <a:off x="6418053" y="10"/>
            <a:ext cx="5773947" cy="34002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A5D29CD2-47E3-3507-95DE-57D2E281BAB8}"/>
              </a:ext>
            </a:extLst>
          </p:cNvPr>
          <p:cNvPicPr>
            <a:picLocks noChangeAspect="1"/>
          </p:cNvPicPr>
          <p:nvPr/>
        </p:nvPicPr>
        <p:blipFill>
          <a:blip r:embed="rId3">
            <a:alphaModFix amt="70000"/>
          </a:blip>
          <a:srcRect t="3614" r="1" b="8059"/>
          <a:stretch>
            <a:fillRect/>
          </a:stretch>
        </p:blipFill>
        <p:spPr>
          <a:xfrm>
            <a:off x="6418053" y="3453740"/>
            <a:ext cx="5773947" cy="3404260"/>
          </a:xfrm>
          <a:prstGeom prst="rect">
            <a:avLst/>
          </a:prstGeom>
          <a:ln>
            <a:noFill/>
          </a:ln>
          <a:effectLst>
            <a:softEdge rad="112500"/>
          </a:effectLst>
        </p:spPr>
      </p:pic>
      <p:sp>
        <p:nvSpPr>
          <p:cNvPr id="11" name="TextBox 10">
            <a:extLst>
              <a:ext uri="{FF2B5EF4-FFF2-40B4-BE49-F238E27FC236}">
                <a16:creationId xmlns:a16="http://schemas.microsoft.com/office/drawing/2014/main" id="{4D44E64E-39FD-8D0B-3FC6-D184C7534168}"/>
              </a:ext>
            </a:extLst>
          </p:cNvPr>
          <p:cNvSpPr txBox="1"/>
          <p:nvPr/>
        </p:nvSpPr>
        <p:spPr>
          <a:xfrm>
            <a:off x="49922" y="1228798"/>
            <a:ext cx="6101366"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 Limited digital confidence with health technologies</a:t>
            </a:r>
          </a:p>
        </p:txBody>
      </p:sp>
      <p:sp>
        <p:nvSpPr>
          <p:cNvPr id="13" name="TextBox 12">
            <a:extLst>
              <a:ext uri="{FF2B5EF4-FFF2-40B4-BE49-F238E27FC236}">
                <a16:creationId xmlns:a16="http://schemas.microsoft.com/office/drawing/2014/main" id="{93A675E2-2D01-41EE-CA0A-0796493BFA77}"/>
              </a:ext>
            </a:extLst>
          </p:cNvPr>
          <p:cNvSpPr txBox="1"/>
          <p:nvPr/>
        </p:nvSpPr>
        <p:spPr>
          <a:xfrm>
            <a:off x="476519" y="1850042"/>
            <a:ext cx="5415566" cy="830997"/>
          </a:xfrm>
          <a:prstGeom prst="rect">
            <a:avLst/>
          </a:prstGeom>
          <a:noFill/>
        </p:spPr>
        <p:txBody>
          <a:bodyPr wrap="square">
            <a:spAutoFit/>
          </a:bodyPr>
          <a:lstStyle/>
          <a:p>
            <a:pPr algn="just"/>
            <a:r>
              <a:rPr lang="en-GB" sz="1600" dirty="0">
                <a:latin typeface="Aptos" panose="020B0004020202020204" pitchFamily="34" charset="0"/>
              </a:rPr>
              <a:t>I sometimes feel scared about using new technologies, which might potentially affect efficiency in practice, despite the fact that digital tools are extensively employed.</a:t>
            </a:r>
          </a:p>
        </p:txBody>
      </p:sp>
      <p:sp>
        <p:nvSpPr>
          <p:cNvPr id="16" name="TextBox 15">
            <a:extLst>
              <a:ext uri="{FF2B5EF4-FFF2-40B4-BE49-F238E27FC236}">
                <a16:creationId xmlns:a16="http://schemas.microsoft.com/office/drawing/2014/main" id="{EEA6FBB5-69BA-11F8-919B-58EA27F18A99}"/>
              </a:ext>
            </a:extLst>
          </p:cNvPr>
          <p:cNvSpPr txBox="1"/>
          <p:nvPr/>
        </p:nvSpPr>
        <p:spPr>
          <a:xfrm>
            <a:off x="558631" y="3907594"/>
            <a:ext cx="4193683"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 Tendency to overcommit to tasks</a:t>
            </a:r>
          </a:p>
        </p:txBody>
      </p:sp>
      <p:sp>
        <p:nvSpPr>
          <p:cNvPr id="18" name="TextBox 17">
            <a:extLst>
              <a:ext uri="{FF2B5EF4-FFF2-40B4-BE49-F238E27FC236}">
                <a16:creationId xmlns:a16="http://schemas.microsoft.com/office/drawing/2014/main" id="{C5C9786B-890E-F683-56BE-C00688C85F52}"/>
              </a:ext>
            </a:extLst>
          </p:cNvPr>
          <p:cNvSpPr txBox="1"/>
          <p:nvPr/>
        </p:nvSpPr>
        <p:spPr>
          <a:xfrm>
            <a:off x="500678" y="4548158"/>
            <a:ext cx="5320573" cy="1107996"/>
          </a:xfrm>
          <a:prstGeom prst="rect">
            <a:avLst/>
          </a:prstGeom>
          <a:noFill/>
        </p:spPr>
        <p:txBody>
          <a:bodyPr wrap="square">
            <a:spAutoFit/>
          </a:bodyPr>
          <a:lstStyle/>
          <a:p>
            <a:pPr algn="just"/>
            <a:r>
              <a:rPr lang="en-GB" sz="1600" dirty="0">
                <a:latin typeface="Aptos" panose="020B0004020202020204" pitchFamily="34" charset="0"/>
              </a:rPr>
              <a:t>I sometimes take on an excessive amount of responsibility, which increases the likelihood of experiencing burnout and also increases the probability of focussing less on the things that are most important (Topol, 2022).</a:t>
            </a:r>
          </a:p>
        </p:txBody>
      </p:sp>
      <p:pic>
        <p:nvPicPr>
          <p:cNvPr id="20" name="Picture 19">
            <a:extLst>
              <a:ext uri="{FF2B5EF4-FFF2-40B4-BE49-F238E27FC236}">
                <a16:creationId xmlns:a16="http://schemas.microsoft.com/office/drawing/2014/main" id="{993AD50F-3490-B803-A242-F81C064114B7}"/>
              </a:ext>
            </a:extLst>
          </p:cNvPr>
          <p:cNvPicPr>
            <a:picLocks noChangeAspect="1"/>
          </p:cNvPicPr>
          <p:nvPr/>
        </p:nvPicPr>
        <p:blipFill>
          <a:blip r:embed="rId4"/>
          <a:stretch>
            <a:fillRect/>
          </a:stretch>
        </p:blipFill>
        <p:spPr>
          <a:xfrm>
            <a:off x="1403797" y="3055851"/>
            <a:ext cx="682960" cy="630759"/>
          </a:xfrm>
          <a:prstGeom prst="ellipse">
            <a:avLst/>
          </a:prstGeom>
          <a:ln>
            <a:noFill/>
          </a:ln>
          <a:effectLst>
            <a:softEdge rad="112500"/>
          </a:effectLst>
        </p:spPr>
      </p:pic>
      <p:pic>
        <p:nvPicPr>
          <p:cNvPr id="21" name="Picture 20">
            <a:extLst>
              <a:ext uri="{FF2B5EF4-FFF2-40B4-BE49-F238E27FC236}">
                <a16:creationId xmlns:a16="http://schemas.microsoft.com/office/drawing/2014/main" id="{8DDD42CB-4EB3-520B-072B-210E0636B1A5}"/>
              </a:ext>
            </a:extLst>
          </p:cNvPr>
          <p:cNvPicPr>
            <a:picLocks noChangeAspect="1"/>
          </p:cNvPicPr>
          <p:nvPr/>
        </p:nvPicPr>
        <p:blipFill>
          <a:blip r:embed="rId4"/>
          <a:stretch>
            <a:fillRect/>
          </a:stretch>
        </p:blipFill>
        <p:spPr>
          <a:xfrm>
            <a:off x="4969465" y="3823381"/>
            <a:ext cx="682960" cy="630759"/>
          </a:xfrm>
          <a:prstGeom prst="ellipse">
            <a:avLst/>
          </a:prstGeom>
          <a:ln>
            <a:noFill/>
          </a:ln>
          <a:effectLst>
            <a:softEdge rad="112500"/>
          </a:effectLst>
        </p:spPr>
      </p:pic>
      <p:pic>
        <p:nvPicPr>
          <p:cNvPr id="22" name="Picture 21">
            <a:extLst>
              <a:ext uri="{FF2B5EF4-FFF2-40B4-BE49-F238E27FC236}">
                <a16:creationId xmlns:a16="http://schemas.microsoft.com/office/drawing/2014/main" id="{CA7594FE-C8B0-0D63-07EA-A2DF93AA47A1}"/>
              </a:ext>
            </a:extLst>
          </p:cNvPr>
          <p:cNvPicPr>
            <a:picLocks noChangeAspect="1"/>
          </p:cNvPicPr>
          <p:nvPr/>
        </p:nvPicPr>
        <p:blipFill>
          <a:blip r:embed="rId4"/>
          <a:stretch>
            <a:fillRect/>
          </a:stretch>
        </p:blipFill>
        <p:spPr>
          <a:xfrm>
            <a:off x="4473262" y="326807"/>
            <a:ext cx="682960" cy="630759"/>
          </a:xfrm>
          <a:prstGeom prst="ellipse">
            <a:avLst/>
          </a:prstGeom>
          <a:ln>
            <a:noFill/>
          </a:ln>
          <a:effectLst>
            <a:softEdge rad="112500"/>
          </a:effectLst>
        </p:spPr>
      </p:pic>
      <p:pic>
        <p:nvPicPr>
          <p:cNvPr id="23" name="Picture 22">
            <a:extLst>
              <a:ext uri="{FF2B5EF4-FFF2-40B4-BE49-F238E27FC236}">
                <a16:creationId xmlns:a16="http://schemas.microsoft.com/office/drawing/2014/main" id="{785BF51B-B1AC-D08C-D846-BBD7FDA71859}"/>
              </a:ext>
            </a:extLst>
          </p:cNvPr>
          <p:cNvPicPr>
            <a:picLocks noChangeAspect="1"/>
          </p:cNvPicPr>
          <p:nvPr/>
        </p:nvPicPr>
        <p:blipFill>
          <a:blip r:embed="rId4"/>
          <a:stretch>
            <a:fillRect/>
          </a:stretch>
        </p:blipFill>
        <p:spPr>
          <a:xfrm>
            <a:off x="1247104" y="5941697"/>
            <a:ext cx="682960" cy="630759"/>
          </a:xfrm>
          <a:prstGeom prst="ellipse">
            <a:avLst/>
          </a:prstGeom>
          <a:ln>
            <a:noFill/>
          </a:ln>
          <a:effectLst>
            <a:softEdge rad="112500"/>
          </a:effectLst>
        </p:spPr>
      </p:pic>
      <p:pic>
        <p:nvPicPr>
          <p:cNvPr id="24" name="Picture 23">
            <a:extLst>
              <a:ext uri="{FF2B5EF4-FFF2-40B4-BE49-F238E27FC236}">
                <a16:creationId xmlns:a16="http://schemas.microsoft.com/office/drawing/2014/main" id="{5DF9E8DC-5B29-317E-C3D0-3D7174346E41}"/>
              </a:ext>
            </a:extLst>
          </p:cNvPr>
          <p:cNvPicPr>
            <a:picLocks noChangeAspect="1"/>
          </p:cNvPicPr>
          <p:nvPr/>
        </p:nvPicPr>
        <p:blipFill>
          <a:blip r:embed="rId4"/>
          <a:stretch>
            <a:fillRect/>
          </a:stretch>
        </p:blipFill>
        <p:spPr>
          <a:xfrm>
            <a:off x="2986663" y="5927386"/>
            <a:ext cx="682960" cy="630759"/>
          </a:xfrm>
          <a:prstGeom prst="ellipse">
            <a:avLst/>
          </a:prstGeom>
          <a:ln>
            <a:noFill/>
          </a:ln>
          <a:effectLst>
            <a:softEdge rad="112500"/>
          </a:effectLst>
        </p:spPr>
      </p:pic>
      <p:pic>
        <p:nvPicPr>
          <p:cNvPr id="25" name="Picture 24">
            <a:extLst>
              <a:ext uri="{FF2B5EF4-FFF2-40B4-BE49-F238E27FC236}">
                <a16:creationId xmlns:a16="http://schemas.microsoft.com/office/drawing/2014/main" id="{19365691-20DE-A7B8-80BA-AE999D0B1053}"/>
              </a:ext>
            </a:extLst>
          </p:cNvPr>
          <p:cNvPicPr>
            <a:picLocks noChangeAspect="1"/>
          </p:cNvPicPr>
          <p:nvPr/>
        </p:nvPicPr>
        <p:blipFill>
          <a:blip r:embed="rId4"/>
          <a:stretch>
            <a:fillRect/>
          </a:stretch>
        </p:blipFill>
        <p:spPr>
          <a:xfrm>
            <a:off x="4868213" y="5889757"/>
            <a:ext cx="682960" cy="630759"/>
          </a:xfrm>
          <a:prstGeom prst="ellipse">
            <a:avLst/>
          </a:prstGeom>
          <a:ln>
            <a:noFill/>
          </a:ln>
          <a:effectLst>
            <a:softEdge rad="112500"/>
          </a:effectLst>
        </p:spPr>
      </p:pic>
    </p:spTree>
    <p:extLst>
      <p:ext uri="{BB962C8B-B14F-4D97-AF65-F5344CB8AC3E}">
        <p14:creationId xmlns:p14="http://schemas.microsoft.com/office/powerpoint/2010/main" val="566192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41EAE56-59C6-76D2-032A-F41997C36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8E38551-9E22-469D-B612-4AB7D575FB27}"/>
              </a:ext>
            </a:extLst>
          </p:cNvPr>
          <p:cNvSpPr txBox="1"/>
          <p:nvPr/>
        </p:nvSpPr>
        <p:spPr>
          <a:xfrm>
            <a:off x="3303517" y="284017"/>
            <a:ext cx="3298953" cy="505692"/>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3200" b="1" dirty="0">
                <a:latin typeface="Aptos" panose="020B0004020202020204" pitchFamily="34" charset="0"/>
                <a:ea typeface="+mj-ea"/>
                <a:cs typeface="+mj-cs"/>
              </a:rPr>
              <a:t>3. Opportunities</a:t>
            </a:r>
          </a:p>
        </p:txBody>
      </p:sp>
      <p:pic>
        <p:nvPicPr>
          <p:cNvPr id="9" name="Picture 8">
            <a:extLst>
              <a:ext uri="{FF2B5EF4-FFF2-40B4-BE49-F238E27FC236}">
                <a16:creationId xmlns:a16="http://schemas.microsoft.com/office/drawing/2014/main" id="{0C9083AA-59B9-5574-BB63-C846CE716B04}"/>
              </a:ext>
            </a:extLst>
          </p:cNvPr>
          <p:cNvPicPr>
            <a:picLocks noChangeAspect="1"/>
          </p:cNvPicPr>
          <p:nvPr/>
        </p:nvPicPr>
        <p:blipFill>
          <a:blip r:embed="rId2"/>
          <a:stretch>
            <a:fillRect/>
          </a:stretch>
        </p:blipFill>
        <p:spPr>
          <a:xfrm>
            <a:off x="42154" y="147505"/>
            <a:ext cx="3143606" cy="28831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E7E6A30E-FCE4-56BB-AFD6-EEC60890CA53}"/>
              </a:ext>
            </a:extLst>
          </p:cNvPr>
          <p:cNvPicPr>
            <a:picLocks noChangeAspect="1"/>
          </p:cNvPicPr>
          <p:nvPr/>
        </p:nvPicPr>
        <p:blipFill>
          <a:blip r:embed="rId3"/>
          <a:stretch>
            <a:fillRect/>
          </a:stretch>
        </p:blipFill>
        <p:spPr>
          <a:xfrm>
            <a:off x="615958" y="3886199"/>
            <a:ext cx="2397406" cy="26637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53061780-BFB5-7108-D46A-9B120880F5D0}"/>
              </a:ext>
            </a:extLst>
          </p:cNvPr>
          <p:cNvSpPr txBox="1"/>
          <p:nvPr/>
        </p:nvSpPr>
        <p:spPr>
          <a:xfrm>
            <a:off x="3170347" y="1035820"/>
            <a:ext cx="5838423"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Expansion of mental health support roles in the UK</a:t>
            </a:r>
          </a:p>
        </p:txBody>
      </p:sp>
      <p:sp>
        <p:nvSpPr>
          <p:cNvPr id="13" name="TextBox 12">
            <a:extLst>
              <a:ext uri="{FF2B5EF4-FFF2-40B4-BE49-F238E27FC236}">
                <a16:creationId xmlns:a16="http://schemas.microsoft.com/office/drawing/2014/main" id="{8D6C1799-FFB1-064B-0BA7-7F124D612E7A}"/>
              </a:ext>
            </a:extLst>
          </p:cNvPr>
          <p:cNvSpPr txBox="1"/>
          <p:nvPr/>
        </p:nvSpPr>
        <p:spPr>
          <a:xfrm>
            <a:off x="3530419" y="1747072"/>
            <a:ext cx="4351450" cy="830997"/>
          </a:xfrm>
          <a:prstGeom prst="rect">
            <a:avLst/>
          </a:prstGeom>
          <a:noFill/>
        </p:spPr>
        <p:txBody>
          <a:bodyPr wrap="square">
            <a:spAutoFit/>
          </a:bodyPr>
          <a:lstStyle/>
          <a:p>
            <a:pPr algn="just"/>
            <a:r>
              <a:rPr lang="en-GB" sz="1600" dirty="0">
                <a:latin typeface="Aptos" panose="020B0004020202020204" pitchFamily="34" charset="0"/>
              </a:rPr>
              <a:t>As more and more services place an emphasis on mental health, I have the opportunity to specialise and advance in this field of study.</a:t>
            </a:r>
          </a:p>
        </p:txBody>
      </p:sp>
      <p:sp>
        <p:nvSpPr>
          <p:cNvPr id="17" name="TextBox 16">
            <a:extLst>
              <a:ext uri="{FF2B5EF4-FFF2-40B4-BE49-F238E27FC236}">
                <a16:creationId xmlns:a16="http://schemas.microsoft.com/office/drawing/2014/main" id="{924694B8-CE1E-A8BD-11F9-48F8E6997DB5}"/>
              </a:ext>
            </a:extLst>
          </p:cNvPr>
          <p:cNvSpPr txBox="1"/>
          <p:nvPr/>
        </p:nvSpPr>
        <p:spPr>
          <a:xfrm>
            <a:off x="3311479" y="4561198"/>
            <a:ext cx="5903353"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Access to NHS-funded apprenticeships and training</a:t>
            </a:r>
          </a:p>
        </p:txBody>
      </p:sp>
      <p:sp>
        <p:nvSpPr>
          <p:cNvPr id="19" name="TextBox 18">
            <a:extLst>
              <a:ext uri="{FF2B5EF4-FFF2-40B4-BE49-F238E27FC236}">
                <a16:creationId xmlns:a16="http://schemas.microsoft.com/office/drawing/2014/main" id="{FC8C3FCC-F49D-750C-73BB-4E7851046844}"/>
              </a:ext>
            </a:extLst>
          </p:cNvPr>
          <p:cNvSpPr txBox="1"/>
          <p:nvPr/>
        </p:nvSpPr>
        <p:spPr>
          <a:xfrm>
            <a:off x="3530418" y="5353142"/>
            <a:ext cx="5611971" cy="830997"/>
          </a:xfrm>
          <a:prstGeom prst="rect">
            <a:avLst/>
          </a:prstGeom>
          <a:noFill/>
        </p:spPr>
        <p:txBody>
          <a:bodyPr wrap="square">
            <a:spAutoFit/>
          </a:bodyPr>
          <a:lstStyle/>
          <a:p>
            <a:pPr algn="just"/>
            <a:r>
              <a:rPr lang="en-GB" sz="1600" dirty="0">
                <a:latin typeface="Aptos" panose="020B0004020202020204" pitchFamily="34" charset="0"/>
              </a:rPr>
              <a:t>The accessible structured alternatives allow me to get practical experience while also improving my qualifications (Health Education England, 2023).</a:t>
            </a:r>
          </a:p>
        </p:txBody>
      </p:sp>
      <p:pic>
        <p:nvPicPr>
          <p:cNvPr id="21" name="Picture 20">
            <a:extLst>
              <a:ext uri="{FF2B5EF4-FFF2-40B4-BE49-F238E27FC236}">
                <a16:creationId xmlns:a16="http://schemas.microsoft.com/office/drawing/2014/main" id="{EB1F5D32-65B1-24DB-BF5A-D9AF81FFE44B}"/>
              </a:ext>
            </a:extLst>
          </p:cNvPr>
          <p:cNvPicPr>
            <a:picLocks noChangeAspect="1"/>
          </p:cNvPicPr>
          <p:nvPr/>
        </p:nvPicPr>
        <p:blipFill>
          <a:blip r:embed="rId4">
            <a:alphaModFix amt="70000"/>
          </a:blip>
          <a:stretch>
            <a:fillRect/>
          </a:stretch>
        </p:blipFill>
        <p:spPr>
          <a:xfrm>
            <a:off x="7203398" y="3050865"/>
            <a:ext cx="3000794" cy="1393005"/>
          </a:xfrm>
          <a:prstGeom prst="rect">
            <a:avLst/>
          </a:prstGeom>
          <a:ln>
            <a:noFill/>
          </a:ln>
          <a:effectLst>
            <a:softEdge rad="112500"/>
          </a:effectLst>
        </p:spPr>
      </p:pic>
      <p:pic>
        <p:nvPicPr>
          <p:cNvPr id="23" name="Picture 22">
            <a:extLst>
              <a:ext uri="{FF2B5EF4-FFF2-40B4-BE49-F238E27FC236}">
                <a16:creationId xmlns:a16="http://schemas.microsoft.com/office/drawing/2014/main" id="{26611FA8-CB51-5966-3F2D-5E834841655E}"/>
              </a:ext>
            </a:extLst>
          </p:cNvPr>
          <p:cNvPicPr>
            <a:picLocks noChangeAspect="1"/>
          </p:cNvPicPr>
          <p:nvPr/>
        </p:nvPicPr>
        <p:blipFill>
          <a:blip r:embed="rId5">
            <a:alphaModFix amt="70000"/>
          </a:blip>
          <a:stretch>
            <a:fillRect/>
          </a:stretch>
        </p:blipFill>
        <p:spPr>
          <a:xfrm>
            <a:off x="3779847" y="3138226"/>
            <a:ext cx="2093974" cy="1000360"/>
          </a:xfrm>
          <a:prstGeom prst="ellipse">
            <a:avLst/>
          </a:prstGeom>
          <a:ln>
            <a:noFill/>
          </a:ln>
          <a:effectLst>
            <a:softEdge rad="112500"/>
          </a:effectLst>
        </p:spPr>
      </p:pic>
      <p:pic>
        <p:nvPicPr>
          <p:cNvPr id="24" name="Picture 23">
            <a:extLst>
              <a:ext uri="{FF2B5EF4-FFF2-40B4-BE49-F238E27FC236}">
                <a16:creationId xmlns:a16="http://schemas.microsoft.com/office/drawing/2014/main" id="{DC823659-A4FE-219A-0678-AE52F64BEBE3}"/>
              </a:ext>
            </a:extLst>
          </p:cNvPr>
          <p:cNvPicPr>
            <a:picLocks noChangeAspect="1"/>
          </p:cNvPicPr>
          <p:nvPr/>
        </p:nvPicPr>
        <p:blipFill>
          <a:blip r:embed="rId5">
            <a:alphaModFix amt="70000"/>
          </a:blip>
          <a:stretch>
            <a:fillRect/>
          </a:stretch>
        </p:blipFill>
        <p:spPr>
          <a:xfrm>
            <a:off x="9633755" y="904972"/>
            <a:ext cx="2093974" cy="1000360"/>
          </a:xfrm>
          <a:prstGeom prst="ellipse">
            <a:avLst/>
          </a:prstGeom>
          <a:ln>
            <a:noFill/>
          </a:ln>
          <a:effectLst>
            <a:softEdge rad="112500"/>
          </a:effectLst>
        </p:spPr>
      </p:pic>
      <p:pic>
        <p:nvPicPr>
          <p:cNvPr id="25" name="Picture 24">
            <a:extLst>
              <a:ext uri="{FF2B5EF4-FFF2-40B4-BE49-F238E27FC236}">
                <a16:creationId xmlns:a16="http://schemas.microsoft.com/office/drawing/2014/main" id="{C5F1B54C-870D-CAC4-29A2-6411E34D029F}"/>
              </a:ext>
            </a:extLst>
          </p:cNvPr>
          <p:cNvPicPr>
            <a:picLocks noChangeAspect="1"/>
          </p:cNvPicPr>
          <p:nvPr/>
        </p:nvPicPr>
        <p:blipFill>
          <a:blip r:embed="rId5">
            <a:alphaModFix amt="70000"/>
          </a:blip>
          <a:stretch>
            <a:fillRect/>
          </a:stretch>
        </p:blipFill>
        <p:spPr>
          <a:xfrm>
            <a:off x="9878043" y="5416124"/>
            <a:ext cx="2093974" cy="1000360"/>
          </a:xfrm>
          <a:prstGeom prst="ellipse">
            <a:avLst/>
          </a:prstGeom>
          <a:ln>
            <a:noFill/>
          </a:ln>
          <a:effectLst>
            <a:softEdge rad="112500"/>
          </a:effectLst>
        </p:spPr>
      </p:pic>
    </p:spTree>
    <p:extLst>
      <p:ext uri="{BB962C8B-B14F-4D97-AF65-F5344CB8AC3E}">
        <p14:creationId xmlns:p14="http://schemas.microsoft.com/office/powerpoint/2010/main" val="23440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D62DE05-7DEA-0B23-70B0-ADC386F25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67113CE-191C-A0D9-2A02-590230E08909}"/>
              </a:ext>
            </a:extLst>
          </p:cNvPr>
          <p:cNvSpPr txBox="1"/>
          <p:nvPr/>
        </p:nvSpPr>
        <p:spPr>
          <a:xfrm>
            <a:off x="193834" y="121421"/>
            <a:ext cx="2362330" cy="55052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dirty="0">
                <a:latin typeface="Aptos" panose="020B0004020202020204" pitchFamily="34" charset="0"/>
                <a:ea typeface="+mj-ea"/>
                <a:cs typeface="+mj-cs"/>
              </a:rPr>
              <a:t>4. Threats</a:t>
            </a:r>
          </a:p>
        </p:txBody>
      </p:sp>
      <p:pic>
        <p:nvPicPr>
          <p:cNvPr id="7" name="Picture 6">
            <a:extLst>
              <a:ext uri="{FF2B5EF4-FFF2-40B4-BE49-F238E27FC236}">
                <a16:creationId xmlns:a16="http://schemas.microsoft.com/office/drawing/2014/main" id="{EF6A83AE-8F01-C527-6CC2-001B5E926D70}"/>
              </a:ext>
            </a:extLst>
          </p:cNvPr>
          <p:cNvPicPr>
            <a:picLocks noChangeAspect="1"/>
          </p:cNvPicPr>
          <p:nvPr/>
        </p:nvPicPr>
        <p:blipFill>
          <a:blip r:embed="rId2"/>
          <a:srcRect r="13398" b="-1"/>
          <a:stretch>
            <a:fillRect/>
          </a:stretch>
        </p:blipFill>
        <p:spPr>
          <a:xfrm>
            <a:off x="6418053" y="10"/>
            <a:ext cx="5773947" cy="3400290"/>
          </a:xfrm>
          <a:prstGeom prst="ellipse">
            <a:avLst/>
          </a:prstGeom>
          <a:ln>
            <a:noFill/>
          </a:ln>
          <a:effectLst>
            <a:softEdge rad="112500"/>
          </a:effectLst>
        </p:spPr>
      </p:pic>
      <p:pic>
        <p:nvPicPr>
          <p:cNvPr id="9" name="Picture 8">
            <a:extLst>
              <a:ext uri="{FF2B5EF4-FFF2-40B4-BE49-F238E27FC236}">
                <a16:creationId xmlns:a16="http://schemas.microsoft.com/office/drawing/2014/main" id="{9BD7A0E7-D640-CCD0-BA1C-728EE2371CC3}"/>
              </a:ext>
            </a:extLst>
          </p:cNvPr>
          <p:cNvPicPr>
            <a:picLocks noChangeAspect="1"/>
          </p:cNvPicPr>
          <p:nvPr/>
        </p:nvPicPr>
        <p:blipFill>
          <a:blip r:embed="rId3"/>
          <a:srcRect t="3740" r="1" b="1"/>
          <a:stretch>
            <a:fillRect/>
          </a:stretch>
        </p:blipFill>
        <p:spPr>
          <a:xfrm>
            <a:off x="6418053" y="3453740"/>
            <a:ext cx="5773947" cy="3404260"/>
          </a:xfrm>
          <a:prstGeom prst="ellipse">
            <a:avLst/>
          </a:prstGeom>
          <a:ln>
            <a:noFill/>
          </a:ln>
          <a:effectLst>
            <a:softEdge rad="112500"/>
          </a:effectLst>
        </p:spPr>
      </p:pic>
      <p:sp>
        <p:nvSpPr>
          <p:cNvPr id="11" name="TextBox 10">
            <a:extLst>
              <a:ext uri="{FF2B5EF4-FFF2-40B4-BE49-F238E27FC236}">
                <a16:creationId xmlns:a16="http://schemas.microsoft.com/office/drawing/2014/main" id="{B471C3D9-5F4C-64B5-2934-B97050DEAF3F}"/>
              </a:ext>
            </a:extLst>
          </p:cNvPr>
          <p:cNvSpPr txBox="1"/>
          <p:nvPr/>
        </p:nvSpPr>
        <p:spPr>
          <a:xfrm>
            <a:off x="343451" y="842434"/>
            <a:ext cx="5220237" cy="369332"/>
          </a:xfrm>
          <a:prstGeom prst="rect">
            <a:avLst/>
          </a:prstGeom>
          <a:noFill/>
        </p:spPr>
        <p:txBody>
          <a:bodyPr wrap="square">
            <a:spAutoFit/>
          </a:bodyPr>
          <a:lstStyle/>
          <a:p>
            <a:pPr marL="285750" indent="-285750">
              <a:buFont typeface="Wingdings" panose="05000000000000000000" pitchFamily="2" charset="2"/>
              <a:buChar char="ü"/>
            </a:pPr>
            <a:r>
              <a:rPr lang="en-GB" b="1" dirty="0">
                <a:solidFill>
                  <a:srgbClr val="C00000"/>
                </a:solidFill>
                <a:effectLst>
                  <a:outerShdw blurRad="38100" dist="38100" dir="2700000" algn="tl">
                    <a:srgbClr val="000000">
                      <a:alpha val="43137"/>
                    </a:srgbClr>
                  </a:outerShdw>
                </a:effectLst>
                <a:latin typeface="Aptos" panose="020B0004020202020204" pitchFamily="34" charset="0"/>
              </a:rPr>
              <a:t>Staff shortages leading to increased workload</a:t>
            </a:r>
          </a:p>
        </p:txBody>
      </p:sp>
      <p:sp>
        <p:nvSpPr>
          <p:cNvPr id="13" name="TextBox 12">
            <a:extLst>
              <a:ext uri="{FF2B5EF4-FFF2-40B4-BE49-F238E27FC236}">
                <a16:creationId xmlns:a16="http://schemas.microsoft.com/office/drawing/2014/main" id="{422BFDB9-98B3-6907-F586-197CFA76D11B}"/>
              </a:ext>
            </a:extLst>
          </p:cNvPr>
          <p:cNvSpPr txBox="1"/>
          <p:nvPr/>
        </p:nvSpPr>
        <p:spPr>
          <a:xfrm>
            <a:off x="426624" y="1444362"/>
            <a:ext cx="5027577" cy="1077218"/>
          </a:xfrm>
          <a:prstGeom prst="rect">
            <a:avLst/>
          </a:prstGeom>
          <a:noFill/>
        </p:spPr>
        <p:txBody>
          <a:bodyPr wrap="square">
            <a:spAutoFit/>
          </a:bodyPr>
          <a:lstStyle/>
          <a:p>
            <a:pPr algn="just"/>
            <a:r>
              <a:rPr lang="en-GB" sz="1600" dirty="0">
                <a:latin typeface="Aptos" panose="020B0004020202020204" pitchFamily="34" charset="0"/>
              </a:rPr>
              <a:t>If there are not enough people to work in social care, this may make the job more stressful for each worker, which is why it is so important to have both resilience and support networks in place.</a:t>
            </a:r>
          </a:p>
        </p:txBody>
      </p:sp>
      <p:sp>
        <p:nvSpPr>
          <p:cNvPr id="16" name="TextBox 15">
            <a:extLst>
              <a:ext uri="{FF2B5EF4-FFF2-40B4-BE49-F238E27FC236}">
                <a16:creationId xmlns:a16="http://schemas.microsoft.com/office/drawing/2014/main" id="{CE4186D0-D884-1EAD-4C27-95E87E1E3EFD}"/>
              </a:ext>
            </a:extLst>
          </p:cNvPr>
          <p:cNvSpPr txBox="1"/>
          <p:nvPr/>
        </p:nvSpPr>
        <p:spPr>
          <a:xfrm>
            <a:off x="115631" y="4760763"/>
            <a:ext cx="6586226"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Rising cost of living affecting study and work-life balance</a:t>
            </a:r>
          </a:p>
        </p:txBody>
      </p:sp>
      <p:sp>
        <p:nvSpPr>
          <p:cNvPr id="18" name="TextBox 17">
            <a:extLst>
              <a:ext uri="{FF2B5EF4-FFF2-40B4-BE49-F238E27FC236}">
                <a16:creationId xmlns:a16="http://schemas.microsoft.com/office/drawing/2014/main" id="{FD6880D8-02F8-7020-48EB-811DDA078FE4}"/>
              </a:ext>
            </a:extLst>
          </p:cNvPr>
          <p:cNvSpPr txBox="1"/>
          <p:nvPr/>
        </p:nvSpPr>
        <p:spPr>
          <a:xfrm>
            <a:off x="246325" y="5526948"/>
            <a:ext cx="6094926" cy="830997"/>
          </a:xfrm>
          <a:prstGeom prst="rect">
            <a:avLst/>
          </a:prstGeom>
          <a:noFill/>
        </p:spPr>
        <p:txBody>
          <a:bodyPr wrap="square">
            <a:spAutoFit/>
          </a:bodyPr>
          <a:lstStyle/>
          <a:p>
            <a:pPr algn="just"/>
            <a:r>
              <a:rPr lang="en-GB" sz="1600" dirty="0">
                <a:latin typeface="Aptos" panose="020B0004020202020204" pitchFamily="34" charset="0"/>
              </a:rPr>
              <a:t>It is possible that financial challenges may result in further stress, which in turn might have an effect on an individual's professional concentration and general well-being (King's Fund, 2023).</a:t>
            </a:r>
          </a:p>
        </p:txBody>
      </p:sp>
      <p:pic>
        <p:nvPicPr>
          <p:cNvPr id="20" name="Picture 19">
            <a:extLst>
              <a:ext uri="{FF2B5EF4-FFF2-40B4-BE49-F238E27FC236}">
                <a16:creationId xmlns:a16="http://schemas.microsoft.com/office/drawing/2014/main" id="{102297D5-8067-6696-BCFA-8879384C04A1}"/>
              </a:ext>
            </a:extLst>
          </p:cNvPr>
          <p:cNvPicPr>
            <a:picLocks noChangeAspect="1"/>
          </p:cNvPicPr>
          <p:nvPr/>
        </p:nvPicPr>
        <p:blipFill>
          <a:blip r:embed="rId4">
            <a:alphaModFix amt="70000"/>
          </a:blip>
          <a:stretch>
            <a:fillRect/>
          </a:stretch>
        </p:blipFill>
        <p:spPr>
          <a:xfrm>
            <a:off x="378703" y="2965157"/>
            <a:ext cx="5557424" cy="1352029"/>
          </a:xfrm>
          <a:prstGeom prst="ellipse">
            <a:avLst/>
          </a:prstGeom>
          <a:ln>
            <a:noFill/>
          </a:ln>
          <a:effectLst>
            <a:softEdge rad="112500"/>
          </a:effectLst>
        </p:spPr>
      </p:pic>
    </p:spTree>
    <p:extLst>
      <p:ext uri="{BB962C8B-B14F-4D97-AF65-F5344CB8AC3E}">
        <p14:creationId xmlns:p14="http://schemas.microsoft.com/office/powerpoint/2010/main" val="367143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41EAE56-59C6-76D2-032A-F41997C36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614CAC7-8E89-7561-DE26-48D416602331}"/>
              </a:ext>
            </a:extLst>
          </p:cNvPr>
          <p:cNvSpPr txBox="1"/>
          <p:nvPr/>
        </p:nvSpPr>
        <p:spPr>
          <a:xfrm>
            <a:off x="5416772" y="149742"/>
            <a:ext cx="2779204" cy="55622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dirty="0">
                <a:latin typeface="Aptos" panose="020B0004020202020204" pitchFamily="34" charset="0"/>
                <a:ea typeface="+mj-ea"/>
                <a:cs typeface="+mj-cs"/>
              </a:rPr>
              <a:t>5. Action Plan</a:t>
            </a:r>
          </a:p>
        </p:txBody>
      </p:sp>
      <p:pic>
        <p:nvPicPr>
          <p:cNvPr id="9" name="Picture 8">
            <a:extLst>
              <a:ext uri="{FF2B5EF4-FFF2-40B4-BE49-F238E27FC236}">
                <a16:creationId xmlns:a16="http://schemas.microsoft.com/office/drawing/2014/main" id="{A27E810D-5035-D669-2B90-F6636A4C662A}"/>
              </a:ext>
            </a:extLst>
          </p:cNvPr>
          <p:cNvPicPr>
            <a:picLocks noChangeAspect="1"/>
          </p:cNvPicPr>
          <p:nvPr/>
        </p:nvPicPr>
        <p:blipFill>
          <a:blip r:embed="rId2">
            <a:alphaModFix amt="70000"/>
          </a:blip>
          <a:stretch>
            <a:fillRect/>
          </a:stretch>
        </p:blipFill>
        <p:spPr>
          <a:xfrm>
            <a:off x="168845" y="207686"/>
            <a:ext cx="4833462" cy="29097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5DB1EC67-DBC4-E759-DDEB-F488A538A6C1}"/>
              </a:ext>
            </a:extLst>
          </p:cNvPr>
          <p:cNvPicPr>
            <a:picLocks noChangeAspect="1"/>
          </p:cNvPicPr>
          <p:nvPr/>
        </p:nvPicPr>
        <p:blipFill>
          <a:blip r:embed="rId3">
            <a:alphaModFix amt="70000"/>
          </a:blip>
          <a:stretch>
            <a:fillRect/>
          </a:stretch>
        </p:blipFill>
        <p:spPr>
          <a:xfrm>
            <a:off x="216625" y="3583628"/>
            <a:ext cx="4785682" cy="30666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92054372-0A9C-7661-04C0-834A948624CD}"/>
              </a:ext>
            </a:extLst>
          </p:cNvPr>
          <p:cNvSpPr txBox="1"/>
          <p:nvPr/>
        </p:nvSpPr>
        <p:spPr>
          <a:xfrm>
            <a:off x="5404285" y="1077480"/>
            <a:ext cx="5581388"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Improve digital confidence through CPD training</a:t>
            </a:r>
          </a:p>
        </p:txBody>
      </p:sp>
      <p:sp>
        <p:nvSpPr>
          <p:cNvPr id="13" name="TextBox 12">
            <a:extLst>
              <a:ext uri="{FF2B5EF4-FFF2-40B4-BE49-F238E27FC236}">
                <a16:creationId xmlns:a16="http://schemas.microsoft.com/office/drawing/2014/main" id="{CDD8812B-E841-1F40-3DAF-CC1983FF1C9B}"/>
              </a:ext>
            </a:extLst>
          </p:cNvPr>
          <p:cNvSpPr txBox="1"/>
          <p:nvPr/>
        </p:nvSpPr>
        <p:spPr>
          <a:xfrm>
            <a:off x="5595869" y="1598968"/>
            <a:ext cx="5389804" cy="830997"/>
          </a:xfrm>
          <a:prstGeom prst="rect">
            <a:avLst/>
          </a:prstGeom>
          <a:noFill/>
        </p:spPr>
        <p:txBody>
          <a:bodyPr wrap="square">
            <a:spAutoFit/>
          </a:bodyPr>
          <a:lstStyle/>
          <a:p>
            <a:pPr algn="just"/>
            <a:r>
              <a:rPr lang="en-GB" sz="1600" dirty="0">
                <a:latin typeface="Aptos" panose="020B0004020202020204" pitchFamily="34" charset="0"/>
              </a:rPr>
              <a:t>I will be able to overcome my weakness and get more used to using technology in real-world situations by devoting myself to digital skills classes.</a:t>
            </a:r>
          </a:p>
        </p:txBody>
      </p:sp>
      <p:sp>
        <p:nvSpPr>
          <p:cNvPr id="16" name="TextBox 15">
            <a:extLst>
              <a:ext uri="{FF2B5EF4-FFF2-40B4-BE49-F238E27FC236}">
                <a16:creationId xmlns:a16="http://schemas.microsoft.com/office/drawing/2014/main" id="{4D694A6D-8023-A131-68AA-A87DBDA3F95E}"/>
              </a:ext>
            </a:extLst>
          </p:cNvPr>
          <p:cNvSpPr txBox="1"/>
          <p:nvPr/>
        </p:nvSpPr>
        <p:spPr>
          <a:xfrm>
            <a:off x="5732699" y="4619154"/>
            <a:ext cx="5389804" cy="369332"/>
          </a:xfrm>
          <a:prstGeom prst="rect">
            <a:avLst/>
          </a:prstGeom>
          <a:noFill/>
        </p:spPr>
        <p:txBody>
          <a:bodyPr wrap="square">
            <a:spAutoFit/>
          </a:bodyPr>
          <a:lstStyle/>
          <a:p>
            <a:pPr marL="285750" indent="-285750">
              <a:buFont typeface="Wingdings" panose="05000000000000000000" pitchFamily="2" charset="2"/>
              <a:buChar char="ü"/>
            </a:pPr>
            <a:r>
              <a:rPr lang="en-GB" b="1" i="1" dirty="0">
                <a:solidFill>
                  <a:srgbClr val="C00000"/>
                </a:solidFill>
                <a:effectLst>
                  <a:outerShdw blurRad="38100" dist="38100" dir="2700000" algn="tl">
                    <a:srgbClr val="000000">
                      <a:alpha val="43137"/>
                    </a:srgbClr>
                  </a:outerShdw>
                </a:effectLst>
                <a:latin typeface="Aptos" panose="020B0004020202020204" pitchFamily="34" charset="0"/>
              </a:rPr>
              <a:t>Balance workload through self-care strategies</a:t>
            </a:r>
          </a:p>
        </p:txBody>
      </p:sp>
      <p:sp>
        <p:nvSpPr>
          <p:cNvPr id="18" name="TextBox 17">
            <a:extLst>
              <a:ext uri="{FF2B5EF4-FFF2-40B4-BE49-F238E27FC236}">
                <a16:creationId xmlns:a16="http://schemas.microsoft.com/office/drawing/2014/main" id="{D380340E-A166-50EF-DE3C-F252B029C23D}"/>
              </a:ext>
            </a:extLst>
          </p:cNvPr>
          <p:cNvSpPr txBox="1"/>
          <p:nvPr/>
        </p:nvSpPr>
        <p:spPr>
          <a:xfrm>
            <a:off x="5943600" y="5201766"/>
            <a:ext cx="4958366" cy="1077218"/>
          </a:xfrm>
          <a:prstGeom prst="rect">
            <a:avLst/>
          </a:prstGeom>
          <a:noFill/>
        </p:spPr>
        <p:txBody>
          <a:bodyPr wrap="square">
            <a:spAutoFit/>
          </a:bodyPr>
          <a:lstStyle/>
          <a:p>
            <a:pPr algn="just"/>
            <a:r>
              <a:rPr lang="en-GB" sz="1600" dirty="0">
                <a:latin typeface="Aptos" panose="020B0004020202020204" pitchFamily="34" charset="0"/>
              </a:rPr>
              <a:t>If I use methods that include scheduling and adaptability, I will be able to minimise commitments and be better able to concentrate on potential employment prospects (NHS Employers, 2024).</a:t>
            </a:r>
          </a:p>
        </p:txBody>
      </p:sp>
      <p:pic>
        <p:nvPicPr>
          <p:cNvPr id="22" name="Picture 21">
            <a:extLst>
              <a:ext uri="{FF2B5EF4-FFF2-40B4-BE49-F238E27FC236}">
                <a16:creationId xmlns:a16="http://schemas.microsoft.com/office/drawing/2014/main" id="{AA6711B9-95AF-CCFA-A6AC-140251EE03FE}"/>
              </a:ext>
            </a:extLst>
          </p:cNvPr>
          <p:cNvPicPr>
            <a:picLocks noChangeAspect="1"/>
          </p:cNvPicPr>
          <p:nvPr/>
        </p:nvPicPr>
        <p:blipFill>
          <a:blip r:embed="rId4"/>
          <a:stretch>
            <a:fillRect/>
          </a:stretch>
        </p:blipFill>
        <p:spPr>
          <a:xfrm>
            <a:off x="7935680" y="2429965"/>
            <a:ext cx="1322947" cy="1048603"/>
          </a:xfrm>
          <a:prstGeom prst="rect">
            <a:avLst/>
          </a:prstGeom>
          <a:ln>
            <a:noFill/>
          </a:ln>
          <a:effectLst>
            <a:softEdge rad="112500"/>
          </a:effectLst>
        </p:spPr>
      </p:pic>
      <p:pic>
        <p:nvPicPr>
          <p:cNvPr id="23" name="Picture 22">
            <a:extLst>
              <a:ext uri="{FF2B5EF4-FFF2-40B4-BE49-F238E27FC236}">
                <a16:creationId xmlns:a16="http://schemas.microsoft.com/office/drawing/2014/main" id="{FDDF2935-2656-92E0-29D2-57159A26DEAB}"/>
              </a:ext>
            </a:extLst>
          </p:cNvPr>
          <p:cNvPicPr>
            <a:picLocks noChangeAspect="1"/>
          </p:cNvPicPr>
          <p:nvPr/>
        </p:nvPicPr>
        <p:blipFill>
          <a:blip r:embed="rId4"/>
          <a:stretch>
            <a:fillRect/>
          </a:stretch>
        </p:blipFill>
        <p:spPr>
          <a:xfrm>
            <a:off x="10384711" y="3132125"/>
            <a:ext cx="1322947" cy="1048603"/>
          </a:xfrm>
          <a:prstGeom prst="rect">
            <a:avLst/>
          </a:prstGeom>
          <a:ln>
            <a:noFill/>
          </a:ln>
          <a:effectLst>
            <a:softEdge rad="112500"/>
          </a:effectLst>
        </p:spPr>
      </p:pic>
      <p:pic>
        <p:nvPicPr>
          <p:cNvPr id="24" name="Picture 23">
            <a:extLst>
              <a:ext uri="{FF2B5EF4-FFF2-40B4-BE49-F238E27FC236}">
                <a16:creationId xmlns:a16="http://schemas.microsoft.com/office/drawing/2014/main" id="{80656532-B62E-C800-B263-B1455FAEC307}"/>
              </a:ext>
            </a:extLst>
          </p:cNvPr>
          <p:cNvPicPr>
            <a:picLocks noChangeAspect="1"/>
          </p:cNvPicPr>
          <p:nvPr/>
        </p:nvPicPr>
        <p:blipFill>
          <a:blip r:embed="rId4"/>
          <a:stretch>
            <a:fillRect/>
          </a:stretch>
        </p:blipFill>
        <p:spPr>
          <a:xfrm>
            <a:off x="5566503" y="3117402"/>
            <a:ext cx="1137864" cy="901901"/>
          </a:xfrm>
          <a:prstGeom prst="rect">
            <a:avLst/>
          </a:prstGeom>
          <a:ln>
            <a:noFill/>
          </a:ln>
          <a:effectLst>
            <a:softEdge rad="112500"/>
          </a:effectLst>
        </p:spPr>
      </p:pic>
    </p:spTree>
    <p:extLst>
      <p:ext uri="{BB962C8B-B14F-4D97-AF65-F5344CB8AC3E}">
        <p14:creationId xmlns:p14="http://schemas.microsoft.com/office/powerpoint/2010/main" val="4275424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80D3096-E106-FD85-BFC6-72357402F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7B94DD3C-9F2A-3392-5FBB-11BE5BB9AE55}"/>
              </a:ext>
            </a:extLst>
          </p:cNvPr>
          <p:cNvPicPr>
            <a:picLocks noChangeAspect="1"/>
          </p:cNvPicPr>
          <p:nvPr/>
        </p:nvPicPr>
        <p:blipFill>
          <a:blip r:embed="rId2"/>
          <a:srcRect t="12016" r="2" b="10965"/>
          <a:stretch>
            <a:fillRect/>
          </a:stretch>
        </p:blipFill>
        <p:spPr>
          <a:xfrm>
            <a:off x="419099" y="419100"/>
            <a:ext cx="11353802" cy="603390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31890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2" name="Rectangle 5131">
            <a:extLst>
              <a:ext uri="{FF2B5EF4-FFF2-40B4-BE49-F238E27FC236}">
                <a16:creationId xmlns:a16="http://schemas.microsoft.com/office/drawing/2014/main" id="{33A151A1-919B-A89B-5C79-F9A91E737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339CC57-32D9-E494-3CA5-0AF00AA2D3C4}"/>
              </a:ext>
            </a:extLst>
          </p:cNvPr>
          <p:cNvSpPr txBox="1"/>
          <p:nvPr/>
        </p:nvSpPr>
        <p:spPr>
          <a:xfrm>
            <a:off x="364581" y="234911"/>
            <a:ext cx="2180147" cy="516459"/>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3200" b="1" kern="1200" dirty="0">
                <a:solidFill>
                  <a:schemeClr val="tx1"/>
                </a:solidFill>
                <a:latin typeface="Abadi" panose="020B0604020104020204" pitchFamily="34" charset="0"/>
                <a:ea typeface="+mj-ea"/>
                <a:cs typeface="+mj-cs"/>
              </a:rPr>
              <a:t>References</a:t>
            </a:r>
          </a:p>
        </p:txBody>
      </p:sp>
      <p:sp>
        <p:nvSpPr>
          <p:cNvPr id="11" name="TextBox 10">
            <a:extLst>
              <a:ext uri="{FF2B5EF4-FFF2-40B4-BE49-F238E27FC236}">
                <a16:creationId xmlns:a16="http://schemas.microsoft.com/office/drawing/2014/main" id="{9265B660-6E80-8996-7CE7-826BE0C6092F}"/>
              </a:ext>
            </a:extLst>
          </p:cNvPr>
          <p:cNvSpPr txBox="1"/>
          <p:nvPr/>
        </p:nvSpPr>
        <p:spPr>
          <a:xfrm>
            <a:off x="184298" y="1084521"/>
            <a:ext cx="6450417" cy="4465674"/>
          </a:xfrm>
          <a:prstGeom prst="rect">
            <a:avLst/>
          </a:prstGeom>
        </p:spPr>
        <p:txBody>
          <a:bodyPr vert="horz" lIns="91440" tIns="45720" rIns="91440" bIns="45720" rtlCol="0">
            <a:normAutofit/>
          </a:bodyPr>
          <a:lstStyle/>
          <a:p>
            <a:pPr>
              <a:lnSpc>
                <a:spcPct val="110000"/>
              </a:lnSpc>
              <a:spcAft>
                <a:spcPts val="600"/>
              </a:spcAft>
            </a:pPr>
            <a:r>
              <a:rPr lang="en-US" sz="1200" dirty="0">
                <a:latin typeface="Aptos" panose="020B0004020202020204" pitchFamily="34" charset="0"/>
              </a:rPr>
              <a:t>Greenwood, J. (2023) </a:t>
            </a:r>
            <a:r>
              <a:rPr lang="en-US" sz="1200" i="1" dirty="0">
                <a:latin typeface="Aptos" panose="020B0004020202020204" pitchFamily="34" charset="0"/>
              </a:rPr>
              <a:t>Developing resilience and adaptability in health and social care.</a:t>
            </a:r>
            <a:r>
              <a:rPr lang="en-US" sz="1200" dirty="0">
                <a:latin typeface="Aptos" panose="020B0004020202020204" pitchFamily="34" charset="0"/>
              </a:rPr>
              <a:t> ProQuest </a:t>
            </a:r>
            <a:r>
              <a:rPr lang="en-US" sz="1200" dirty="0" err="1">
                <a:latin typeface="Aptos" panose="020B0004020202020204" pitchFamily="34" charset="0"/>
              </a:rPr>
              <a:t>Ebook</a:t>
            </a:r>
            <a:r>
              <a:rPr lang="en-US" sz="1200" dirty="0">
                <a:latin typeface="Aptos" panose="020B0004020202020204" pitchFamily="34" charset="0"/>
              </a:rPr>
              <a:t> Central. Available at: https://ebookcentral.proquest.com/lib/uwtsd/detail.action?docID=7326525 (Accessed: 23/09/2025).</a:t>
            </a:r>
          </a:p>
          <a:p>
            <a:pPr>
              <a:lnSpc>
                <a:spcPct val="110000"/>
              </a:lnSpc>
              <a:spcAft>
                <a:spcPts val="600"/>
              </a:spcAft>
            </a:pPr>
            <a:endParaRPr lang="en-US" sz="1200" dirty="0">
              <a:latin typeface="Aptos" panose="020B0004020202020204" pitchFamily="34" charset="0"/>
            </a:endParaRPr>
          </a:p>
          <a:p>
            <a:pPr>
              <a:lnSpc>
                <a:spcPct val="110000"/>
              </a:lnSpc>
              <a:spcAft>
                <a:spcPts val="600"/>
              </a:spcAft>
            </a:pPr>
            <a:r>
              <a:rPr lang="en-US" sz="1200" dirty="0">
                <a:latin typeface="Aptos" panose="020B0004020202020204" pitchFamily="34" charset="0"/>
              </a:rPr>
              <a:t>Health Education England (2023) </a:t>
            </a:r>
            <a:r>
              <a:rPr lang="en-US" sz="1200" i="1" dirty="0">
                <a:latin typeface="Aptos" panose="020B0004020202020204" pitchFamily="34" charset="0"/>
              </a:rPr>
              <a:t>NHS apprenticeship and training opportunities.</a:t>
            </a:r>
            <a:r>
              <a:rPr lang="en-US" sz="1200" dirty="0">
                <a:latin typeface="Aptos" panose="020B0004020202020204" pitchFamily="34" charset="0"/>
              </a:rPr>
              <a:t> Available at: https://www.hee.nhs.uk/apprenticeships (Accessed: 28/09/2025).</a:t>
            </a:r>
          </a:p>
          <a:p>
            <a:pPr>
              <a:lnSpc>
                <a:spcPct val="110000"/>
              </a:lnSpc>
              <a:spcAft>
                <a:spcPts val="600"/>
              </a:spcAft>
            </a:pPr>
            <a:endParaRPr lang="en-US" sz="1200" dirty="0">
              <a:latin typeface="Aptos" panose="020B0004020202020204" pitchFamily="34" charset="0"/>
            </a:endParaRPr>
          </a:p>
          <a:p>
            <a:pPr>
              <a:lnSpc>
                <a:spcPct val="110000"/>
              </a:lnSpc>
              <a:spcAft>
                <a:spcPts val="600"/>
              </a:spcAft>
            </a:pPr>
            <a:r>
              <a:rPr lang="en-US" sz="1200" dirty="0">
                <a:latin typeface="Aptos" panose="020B0004020202020204" pitchFamily="34" charset="0"/>
              </a:rPr>
              <a:t>NHS Employers (2024) </a:t>
            </a:r>
            <a:r>
              <a:rPr lang="en-US" sz="1200" i="1" dirty="0">
                <a:latin typeface="Aptos" panose="020B0004020202020204" pitchFamily="34" charset="0"/>
              </a:rPr>
              <a:t>Supporting workforce wellbeing in health and social care.</a:t>
            </a:r>
            <a:r>
              <a:rPr lang="en-US" sz="1200" dirty="0">
                <a:latin typeface="Aptos" panose="020B0004020202020204" pitchFamily="34" charset="0"/>
              </a:rPr>
              <a:t> Available at: https://www.nhsemployers.org/articles/supporting-workforce-wellbeing (Accessed: 04/10/2025).</a:t>
            </a:r>
          </a:p>
          <a:p>
            <a:pPr>
              <a:lnSpc>
                <a:spcPct val="110000"/>
              </a:lnSpc>
              <a:spcAft>
                <a:spcPts val="600"/>
              </a:spcAft>
            </a:pPr>
            <a:endParaRPr lang="en-US" sz="1200" dirty="0">
              <a:latin typeface="Aptos" panose="020B0004020202020204" pitchFamily="34" charset="0"/>
            </a:endParaRPr>
          </a:p>
          <a:p>
            <a:pPr>
              <a:lnSpc>
                <a:spcPct val="110000"/>
              </a:lnSpc>
              <a:spcAft>
                <a:spcPts val="600"/>
              </a:spcAft>
            </a:pPr>
            <a:r>
              <a:rPr lang="en-US" sz="1200" dirty="0">
                <a:latin typeface="Aptos" panose="020B0004020202020204" pitchFamily="34" charset="0"/>
              </a:rPr>
              <a:t>The King’s Fund (2023) </a:t>
            </a:r>
            <a:r>
              <a:rPr lang="en-US" sz="1200" i="1" dirty="0">
                <a:latin typeface="Aptos" panose="020B0004020202020204" pitchFamily="34" charset="0"/>
              </a:rPr>
              <a:t>The state of the social care workforce in England 2023.</a:t>
            </a:r>
            <a:r>
              <a:rPr lang="en-US" sz="1200" dirty="0">
                <a:latin typeface="Aptos" panose="020B0004020202020204" pitchFamily="34" charset="0"/>
              </a:rPr>
              <a:t> Available at: https://www.kingsfund.org.uk/publications/social-care-workforce-england-2023 (Accessed: 01/10/2025).</a:t>
            </a:r>
          </a:p>
          <a:p>
            <a:pPr>
              <a:lnSpc>
                <a:spcPct val="110000"/>
              </a:lnSpc>
              <a:spcAft>
                <a:spcPts val="600"/>
              </a:spcAft>
            </a:pPr>
            <a:endParaRPr lang="en-US" sz="1200" dirty="0">
              <a:latin typeface="Aptos" panose="020B0004020202020204" pitchFamily="34" charset="0"/>
            </a:endParaRPr>
          </a:p>
          <a:p>
            <a:pPr>
              <a:lnSpc>
                <a:spcPct val="110000"/>
              </a:lnSpc>
              <a:spcAft>
                <a:spcPts val="600"/>
              </a:spcAft>
            </a:pPr>
            <a:r>
              <a:rPr lang="en-US" sz="1200" dirty="0">
                <a:latin typeface="Aptos" panose="020B0004020202020204" pitchFamily="34" charset="0"/>
              </a:rPr>
              <a:t>Topol, E. (2022) </a:t>
            </a:r>
            <a:r>
              <a:rPr lang="en-US" sz="1200" i="1" dirty="0">
                <a:latin typeface="Aptos" panose="020B0004020202020204" pitchFamily="34" charset="0"/>
              </a:rPr>
              <a:t>Digital health education: preparing the workforce.</a:t>
            </a:r>
            <a:r>
              <a:rPr lang="en-US" sz="1200" dirty="0">
                <a:latin typeface="Aptos" panose="020B0004020202020204" pitchFamily="34" charset="0"/>
              </a:rPr>
              <a:t> BMJ Leader, 6(3), pp. 230–234. Available at: https://bmjleader.bmj.com/content/6/3/230 (Accessed: 25/09/2025).</a:t>
            </a:r>
          </a:p>
        </p:txBody>
      </p:sp>
      <p:pic>
        <p:nvPicPr>
          <p:cNvPr id="13" name="Picture 12">
            <a:extLst>
              <a:ext uri="{FF2B5EF4-FFF2-40B4-BE49-F238E27FC236}">
                <a16:creationId xmlns:a16="http://schemas.microsoft.com/office/drawing/2014/main" id="{29E4EDBE-4011-50AD-0123-7C0614EE96BF}"/>
              </a:ext>
            </a:extLst>
          </p:cNvPr>
          <p:cNvPicPr>
            <a:picLocks noChangeAspect="1"/>
          </p:cNvPicPr>
          <p:nvPr/>
        </p:nvPicPr>
        <p:blipFill>
          <a:blip r:embed="rId2"/>
          <a:srcRect l="23372" r="29942"/>
          <a:stretch>
            <a:fillRect/>
          </a:stretch>
        </p:blipFill>
        <p:spPr>
          <a:xfrm>
            <a:off x="6882812" y="47020"/>
            <a:ext cx="2422875" cy="3405485"/>
          </a:xfrm>
          <a:prstGeom prst="ellipse">
            <a:avLst/>
          </a:prstGeom>
          <a:ln>
            <a:noFill/>
          </a:ln>
          <a:effectLst>
            <a:softEdge rad="112500"/>
          </a:effectLst>
        </p:spPr>
      </p:pic>
      <p:pic>
        <p:nvPicPr>
          <p:cNvPr id="5122" name="Picture 2" descr="reference during job interviews | TJinsite">
            <a:extLst>
              <a:ext uri="{FF2B5EF4-FFF2-40B4-BE49-F238E27FC236}">
                <a16:creationId xmlns:a16="http://schemas.microsoft.com/office/drawing/2014/main" id="{858C7C59-250A-798F-266C-9837A0412E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925" r="21913"/>
          <a:stretch>
            <a:fillRect/>
          </a:stretch>
        </p:blipFill>
        <p:spPr bwMode="auto">
          <a:xfrm>
            <a:off x="9953420" y="47020"/>
            <a:ext cx="2422878" cy="340548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51FDB3B-4427-87B6-C6E5-A041BB98D5BD}"/>
              </a:ext>
            </a:extLst>
          </p:cNvPr>
          <p:cNvPicPr>
            <a:picLocks noChangeAspect="1"/>
          </p:cNvPicPr>
          <p:nvPr/>
        </p:nvPicPr>
        <p:blipFill>
          <a:blip r:embed="rId4"/>
          <a:srcRect l="8133" r="3514" b="2"/>
          <a:stretch>
            <a:fillRect/>
          </a:stretch>
        </p:blipFill>
        <p:spPr>
          <a:xfrm>
            <a:off x="6101708" y="3458219"/>
            <a:ext cx="3019679" cy="3403829"/>
          </a:xfrm>
          <a:prstGeom prst="ellipse">
            <a:avLst/>
          </a:prstGeom>
          <a:ln>
            <a:noFill/>
          </a:ln>
          <a:effectLst>
            <a:softEdge rad="112500"/>
          </a:effectLst>
        </p:spPr>
      </p:pic>
      <p:pic>
        <p:nvPicPr>
          <p:cNvPr id="9" name="Picture 8">
            <a:extLst>
              <a:ext uri="{FF2B5EF4-FFF2-40B4-BE49-F238E27FC236}">
                <a16:creationId xmlns:a16="http://schemas.microsoft.com/office/drawing/2014/main" id="{9180E857-A45F-6C35-EF5B-06918469C5A1}"/>
              </a:ext>
            </a:extLst>
          </p:cNvPr>
          <p:cNvPicPr>
            <a:picLocks noChangeAspect="1"/>
          </p:cNvPicPr>
          <p:nvPr/>
        </p:nvPicPr>
        <p:blipFill>
          <a:blip r:embed="rId4"/>
          <a:srcRect l="8155" r="3530" b="-3"/>
          <a:stretch>
            <a:fillRect/>
          </a:stretch>
        </p:blipFill>
        <p:spPr>
          <a:xfrm>
            <a:off x="9172314" y="3458219"/>
            <a:ext cx="3019685" cy="3405495"/>
          </a:xfrm>
          <a:prstGeom prst="ellipse">
            <a:avLst/>
          </a:prstGeom>
          <a:ln>
            <a:noFill/>
          </a:ln>
          <a:effectLst>
            <a:softEdge rad="112500"/>
          </a:effectLst>
        </p:spPr>
      </p:pic>
    </p:spTree>
    <p:extLst>
      <p:ext uri="{BB962C8B-B14F-4D97-AF65-F5344CB8AC3E}">
        <p14:creationId xmlns:p14="http://schemas.microsoft.com/office/powerpoint/2010/main" val="35626744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99</TotalTime>
  <Words>625</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Abadi</vt:lpstr>
      <vt:lpstr>Aptos</vt:lpstr>
      <vt:lpstr>Arial</vt:lpstr>
      <vt:lpstr>Neue Haas Grotesk Text Pro</vt:lpstr>
      <vt:lpstr>Wingdings</vt:lpstr>
      <vt:lpstr>VanillaVTI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Ivilina Atanasova</dc:creator>
  <cp:lastModifiedBy>Ivilina Atanasova</cp:lastModifiedBy>
  <cp:revision>2</cp:revision>
  <dcterms:created xsi:type="dcterms:W3CDTF">2025-09-23T08:09:52Z</dcterms:created>
  <dcterms:modified xsi:type="dcterms:W3CDTF">2025-09-23T09:49:00Z</dcterms:modified>
</cp:coreProperties>
</file>