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  <p:sldId id="264" r:id="rId10"/>
    <p:sldId id="265" r:id="rId11"/>
    <p:sldId id="266" r:id="rId12"/>
    <p:sldId id="267" r:id="rId13"/>
    <p:sldId id="268" r:id="rId14"/>
  </p:sldIdLst>
  <p:sldSz cx="18288000" cy="10287000"/>
  <p:notesSz cx="6858000" cy="9144000"/>
  <p:embeddedFontLst>
    <p:embeddedFont>
      <p:font typeface="Arimo Italics" panose="020B0604020202020204" charset="0"/>
      <p:regular r:id="rId15"/>
    </p:embeddedFont>
    <p:embeddedFont>
      <p:font typeface="Open Sauce" panose="020B0604020202020204" charset="0"/>
      <p:regular r:id="rId16"/>
    </p:embeddedFont>
    <p:embeddedFont>
      <p:font typeface="Open Sauce Bold" panose="020B0604020202020204" charset="0"/>
      <p:regular r:id="rId17"/>
    </p:embeddedFont>
    <p:embeddedFont>
      <p:font typeface="Open Sauce Light" panose="020B0604020202020204" charset="0"/>
      <p:regular r:id="rId18"/>
    </p:embeddedFont>
    <p:embeddedFont>
      <p:font typeface="Open Sauce Light Italics" panose="020B0604020202020204" charset="0"/>
      <p:regular r:id="rId1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2" d="100"/>
          <a:sy n="52" d="100"/>
        </p:scale>
        <p:origin x="850" y="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Sales (£)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Sheet1!$A$2:$A$7</c:f>
              <c:strCache>
                <c:ptCount val="6"/>
                <c:pt idx="0">
                  <c:v>April</c:v>
                </c:pt>
                <c:pt idx="1">
                  <c:v>May</c:v>
                </c:pt>
                <c:pt idx="2">
                  <c:v>June</c:v>
                </c:pt>
                <c:pt idx="3">
                  <c:v>July</c:v>
                </c:pt>
                <c:pt idx="4">
                  <c:v>August</c:v>
                </c:pt>
                <c:pt idx="5">
                  <c:v>September</c:v>
                </c:pt>
              </c:strCache>
            </c:strRef>
          </c:cat>
          <c:val>
            <c:numRef>
              <c:f>Sheet1!$B$2:$B$7</c:f>
              <c:numCache>
                <c:formatCode>#,##0</c:formatCode>
                <c:ptCount val="6"/>
                <c:pt idx="0">
                  <c:v>9000</c:v>
                </c:pt>
                <c:pt idx="1">
                  <c:v>10320</c:v>
                </c:pt>
                <c:pt idx="2">
                  <c:v>11820</c:v>
                </c:pt>
                <c:pt idx="3">
                  <c:v>13560</c:v>
                </c:pt>
                <c:pt idx="4">
                  <c:v>15540</c:v>
                </c:pt>
                <c:pt idx="5">
                  <c:v>17820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AC1-43DE-B372-63D454D6BC28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Production (£)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Sheet1!$A$2:$A$7</c:f>
              <c:strCache>
                <c:ptCount val="6"/>
                <c:pt idx="0">
                  <c:v>April</c:v>
                </c:pt>
                <c:pt idx="1">
                  <c:v>May</c:v>
                </c:pt>
                <c:pt idx="2">
                  <c:v>June</c:v>
                </c:pt>
                <c:pt idx="3">
                  <c:v>July</c:v>
                </c:pt>
                <c:pt idx="4">
                  <c:v>August</c:v>
                </c:pt>
                <c:pt idx="5">
                  <c:v>September</c:v>
                </c:pt>
              </c:strCache>
            </c:strRef>
          </c:cat>
          <c:val>
            <c:numRef>
              <c:f>Sheet1!$C$2:$C$7</c:f>
              <c:numCache>
                <c:formatCode>#,##0</c:formatCode>
                <c:ptCount val="6"/>
                <c:pt idx="0">
                  <c:v>3750</c:v>
                </c:pt>
                <c:pt idx="1">
                  <c:v>4300</c:v>
                </c:pt>
                <c:pt idx="2">
                  <c:v>4925</c:v>
                </c:pt>
                <c:pt idx="3">
                  <c:v>5650</c:v>
                </c:pt>
                <c:pt idx="4">
                  <c:v>6475</c:v>
                </c:pt>
                <c:pt idx="5">
                  <c:v>7425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AC1-43DE-B372-63D454D6BC28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Marketing (£)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Sheet1!$A$2:$A$7</c:f>
              <c:strCache>
                <c:ptCount val="6"/>
                <c:pt idx="0">
                  <c:v>April</c:v>
                </c:pt>
                <c:pt idx="1">
                  <c:v>May</c:v>
                </c:pt>
                <c:pt idx="2">
                  <c:v>June</c:v>
                </c:pt>
                <c:pt idx="3">
                  <c:v>July</c:v>
                </c:pt>
                <c:pt idx="4">
                  <c:v>August</c:v>
                </c:pt>
                <c:pt idx="5">
                  <c:v>September</c:v>
                </c:pt>
              </c:strCache>
            </c:strRef>
          </c:cat>
          <c:val>
            <c:numRef>
              <c:f>Sheet1!$D$2:$D$7</c:f>
              <c:numCache>
                <c:formatCode>General</c:formatCode>
                <c:ptCount val="6"/>
                <c:pt idx="0">
                  <c:v>500</c:v>
                </c:pt>
                <c:pt idx="1">
                  <c:v>600</c:v>
                </c:pt>
                <c:pt idx="2">
                  <c:v>700</c:v>
                </c:pt>
                <c:pt idx="3">
                  <c:v>800</c:v>
                </c:pt>
                <c:pt idx="4">
                  <c:v>900</c:v>
                </c:pt>
                <c:pt idx="5" formatCode="#,##0">
                  <c:v>1000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FAC1-43DE-B372-63D454D6BC28}"/>
            </c:ext>
          </c:extLst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Net Cash Flow (£)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cat>
            <c:strRef>
              <c:f>Sheet1!$A$2:$A$7</c:f>
              <c:strCache>
                <c:ptCount val="6"/>
                <c:pt idx="0">
                  <c:v>April</c:v>
                </c:pt>
                <c:pt idx="1">
                  <c:v>May</c:v>
                </c:pt>
                <c:pt idx="2">
                  <c:v>June</c:v>
                </c:pt>
                <c:pt idx="3">
                  <c:v>July</c:v>
                </c:pt>
                <c:pt idx="4">
                  <c:v>August</c:v>
                </c:pt>
                <c:pt idx="5">
                  <c:v>September</c:v>
                </c:pt>
              </c:strCache>
            </c:strRef>
          </c:cat>
          <c:val>
            <c:numRef>
              <c:f>Sheet1!$E$2:$E$7</c:f>
              <c:numCache>
                <c:formatCode>#,##0</c:formatCode>
                <c:ptCount val="6"/>
                <c:pt idx="0">
                  <c:v>4450</c:v>
                </c:pt>
                <c:pt idx="1">
                  <c:v>5120</c:v>
                </c:pt>
                <c:pt idx="2">
                  <c:v>5895</c:v>
                </c:pt>
                <c:pt idx="3">
                  <c:v>6810</c:v>
                </c:pt>
                <c:pt idx="4">
                  <c:v>7865</c:v>
                </c:pt>
                <c:pt idx="5">
                  <c:v>9095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FAC1-43DE-B372-63D454D6BC28}"/>
            </c:ext>
          </c:extLst>
        </c:ser>
        <c:ser>
          <c:idx val="4"/>
          <c:order val="4"/>
          <c:tx>
            <c:strRef>
              <c:f>Sheet1!$F$1</c:f>
              <c:strCache>
                <c:ptCount val="1"/>
                <c:pt idx="0">
                  <c:v>Closing Balance (£)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</c:spPr>
          <c:invertIfNegative val="0"/>
          <c:cat>
            <c:strRef>
              <c:f>Sheet1!$A$2:$A$7</c:f>
              <c:strCache>
                <c:ptCount val="6"/>
                <c:pt idx="0">
                  <c:v>April</c:v>
                </c:pt>
                <c:pt idx="1">
                  <c:v>May</c:v>
                </c:pt>
                <c:pt idx="2">
                  <c:v>June</c:v>
                </c:pt>
                <c:pt idx="3">
                  <c:v>July</c:v>
                </c:pt>
                <c:pt idx="4">
                  <c:v>August</c:v>
                </c:pt>
                <c:pt idx="5">
                  <c:v>September</c:v>
                </c:pt>
              </c:strCache>
            </c:strRef>
          </c:cat>
          <c:val>
            <c:numRef>
              <c:f>Sheet1!$F$2:$F$7</c:f>
              <c:numCache>
                <c:formatCode>#,##0</c:formatCode>
                <c:ptCount val="6"/>
                <c:pt idx="0">
                  <c:v>7450</c:v>
                </c:pt>
                <c:pt idx="1">
                  <c:v>12570</c:v>
                </c:pt>
                <c:pt idx="2">
                  <c:v>18465</c:v>
                </c:pt>
                <c:pt idx="3">
                  <c:v>25275</c:v>
                </c:pt>
                <c:pt idx="4">
                  <c:v>33140</c:v>
                </c:pt>
                <c:pt idx="5">
                  <c:v>42235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FAC1-43DE-B372-63D454D6BC2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338156335"/>
        <c:axId val="1338157775"/>
      </c:barChart>
      <c:catAx>
        <c:axId val="1338156335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38157775"/>
        <c:crosses val="autoZero"/>
        <c:auto val="1"/>
        <c:lblAlgn val="ctr"/>
        <c:lblOffset val="100"/>
        <c:noMultiLvlLbl val="0"/>
      </c:catAx>
      <c:valAx>
        <c:axId val="1338157775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38156335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4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svg"/><Relationship Id="rId4" Type="http://schemas.openxmlformats.org/officeDocument/2006/relationships/image" Target="../media/image4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7.svg"/><Relationship Id="rId4" Type="http://schemas.openxmlformats.org/officeDocument/2006/relationships/image" Target="../media/image4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2.svg"/><Relationship Id="rId7" Type="http://schemas.openxmlformats.org/officeDocument/2006/relationships/image" Target="../media/image1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4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svg"/><Relationship Id="rId7" Type="http://schemas.openxmlformats.org/officeDocument/2006/relationships/image" Target="../media/image1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4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.svg"/><Relationship Id="rId7" Type="http://schemas.openxmlformats.org/officeDocument/2006/relationships/image" Target="../media/image2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4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7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4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2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svg"/><Relationship Id="rId5" Type="http://schemas.openxmlformats.org/officeDocument/2006/relationships/image" Target="../media/image24.png"/><Relationship Id="rId4" Type="http://schemas.openxmlformats.org/officeDocument/2006/relationships/image" Target="../media/image4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chart" Target="../charts/chart1.xml"/><Relationship Id="rId4" Type="http://schemas.openxmlformats.org/officeDocument/2006/relationships/image" Target="../media/image4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7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4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31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svg"/><Relationship Id="rId5" Type="http://schemas.openxmlformats.org/officeDocument/2006/relationships/image" Target="../media/image29.svg"/><Relationship Id="rId4" Type="http://schemas.openxmlformats.org/officeDocument/2006/relationships/image" Target="../media/image2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2323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574027" y="-357825"/>
            <a:ext cx="19705935" cy="11396222"/>
            <a:chOff x="0" y="0"/>
            <a:chExt cx="26274580" cy="15194962"/>
          </a:xfrm>
        </p:grpSpPr>
        <p:sp>
          <p:nvSpPr>
            <p:cNvPr id="3" name="AutoShape 3"/>
            <p:cNvSpPr/>
            <p:nvPr/>
          </p:nvSpPr>
          <p:spPr>
            <a:xfrm flipH="1" flipV="1">
              <a:off x="2143320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AutoShape 4"/>
            <p:cNvSpPr/>
            <p:nvPr/>
          </p:nvSpPr>
          <p:spPr>
            <a:xfrm flipH="1">
              <a:off x="0" y="3862444"/>
              <a:ext cx="26274580" cy="0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AutoShape 5"/>
            <p:cNvSpPr/>
            <p:nvPr/>
          </p:nvSpPr>
          <p:spPr>
            <a:xfrm flipH="1" flipV="1">
              <a:off x="9352687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AutoShape 6"/>
            <p:cNvSpPr/>
            <p:nvPr/>
          </p:nvSpPr>
          <p:spPr>
            <a:xfrm flipH="1" flipV="1">
              <a:off x="23771420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AutoShape 7"/>
            <p:cNvSpPr/>
            <p:nvPr/>
          </p:nvSpPr>
          <p:spPr>
            <a:xfrm flipH="1" flipV="1">
              <a:off x="16562053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Freeform 8"/>
          <p:cNvSpPr/>
          <p:nvPr/>
        </p:nvSpPr>
        <p:spPr>
          <a:xfrm>
            <a:off x="-2479991" y="-724697"/>
            <a:ext cx="7990193" cy="8229600"/>
          </a:xfrm>
          <a:custGeom>
            <a:avLst/>
            <a:gdLst/>
            <a:ahLst/>
            <a:cxnLst/>
            <a:rect l="l" t="t" r="r" b="b"/>
            <a:pathLst>
              <a:path w="7990193" h="8229600">
                <a:moveTo>
                  <a:pt x="0" y="0"/>
                </a:moveTo>
                <a:lnTo>
                  <a:pt x="7990194" y="0"/>
                </a:lnTo>
                <a:lnTo>
                  <a:pt x="799019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9" name="Freeform 9"/>
          <p:cNvSpPr/>
          <p:nvPr/>
        </p:nvSpPr>
        <p:spPr>
          <a:xfrm>
            <a:off x="10039516" y="5935072"/>
            <a:ext cx="7990193" cy="8229600"/>
          </a:xfrm>
          <a:custGeom>
            <a:avLst/>
            <a:gdLst/>
            <a:ahLst/>
            <a:cxnLst/>
            <a:rect l="l" t="t" r="r" b="b"/>
            <a:pathLst>
              <a:path w="7990193" h="8229600">
                <a:moveTo>
                  <a:pt x="0" y="0"/>
                </a:moveTo>
                <a:lnTo>
                  <a:pt x="7990193" y="0"/>
                </a:lnTo>
                <a:lnTo>
                  <a:pt x="799019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2482102" y="-3668641"/>
            <a:ext cx="7990193" cy="8229600"/>
          </a:xfrm>
          <a:custGeom>
            <a:avLst/>
            <a:gdLst/>
            <a:ahLst/>
            <a:cxnLst/>
            <a:rect l="l" t="t" r="r" b="b"/>
            <a:pathLst>
              <a:path w="7990193" h="8229600">
                <a:moveTo>
                  <a:pt x="0" y="0"/>
                </a:moveTo>
                <a:lnTo>
                  <a:pt x="7990193" y="0"/>
                </a:lnTo>
                <a:lnTo>
                  <a:pt x="799019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AutoShape 11"/>
          <p:cNvSpPr/>
          <p:nvPr/>
        </p:nvSpPr>
        <p:spPr>
          <a:xfrm>
            <a:off x="1028700" y="1469050"/>
            <a:ext cx="16230600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145340" y="976506"/>
            <a:ext cx="318466" cy="320799"/>
          </a:xfrm>
          <a:custGeom>
            <a:avLst/>
            <a:gdLst/>
            <a:ahLst/>
            <a:cxnLst/>
            <a:rect l="l" t="t" r="r" b="b"/>
            <a:pathLst>
              <a:path w="318466" h="320799">
                <a:moveTo>
                  <a:pt x="0" y="0"/>
                </a:moveTo>
                <a:lnTo>
                  <a:pt x="318466" y="0"/>
                </a:lnTo>
                <a:lnTo>
                  <a:pt x="318466" y="320799"/>
                </a:lnTo>
                <a:lnTo>
                  <a:pt x="0" y="32079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/>
          <p:cNvGrpSpPr/>
          <p:nvPr/>
        </p:nvGrpSpPr>
        <p:grpSpPr>
          <a:xfrm>
            <a:off x="12057139" y="2817079"/>
            <a:ext cx="5202161" cy="573024"/>
            <a:chOff x="0" y="0"/>
            <a:chExt cx="1370116" cy="15092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370116" cy="150920"/>
            </a:xfrm>
            <a:custGeom>
              <a:avLst/>
              <a:gdLst/>
              <a:ahLst/>
              <a:cxnLst/>
              <a:rect l="l" t="t" r="r" b="b"/>
              <a:pathLst>
                <a:path w="1370116" h="150920">
                  <a:moveTo>
                    <a:pt x="75460" y="0"/>
                  </a:moveTo>
                  <a:lnTo>
                    <a:pt x="1294657" y="0"/>
                  </a:lnTo>
                  <a:cubicBezTo>
                    <a:pt x="1314670" y="0"/>
                    <a:pt x="1333863" y="7950"/>
                    <a:pt x="1348015" y="22102"/>
                  </a:cubicBezTo>
                  <a:cubicBezTo>
                    <a:pt x="1362166" y="36253"/>
                    <a:pt x="1370116" y="55447"/>
                    <a:pt x="1370116" y="75460"/>
                  </a:cubicBezTo>
                  <a:lnTo>
                    <a:pt x="1370116" y="75460"/>
                  </a:lnTo>
                  <a:cubicBezTo>
                    <a:pt x="1370116" y="117135"/>
                    <a:pt x="1336332" y="150920"/>
                    <a:pt x="1294657" y="150920"/>
                  </a:cubicBezTo>
                  <a:lnTo>
                    <a:pt x="75460" y="150920"/>
                  </a:lnTo>
                  <a:cubicBezTo>
                    <a:pt x="55447" y="150920"/>
                    <a:pt x="36253" y="142970"/>
                    <a:pt x="22102" y="128818"/>
                  </a:cubicBezTo>
                  <a:cubicBezTo>
                    <a:pt x="7950" y="114667"/>
                    <a:pt x="0" y="95473"/>
                    <a:pt x="0" y="75460"/>
                  </a:cubicBezTo>
                  <a:lnTo>
                    <a:pt x="0" y="75460"/>
                  </a:lnTo>
                  <a:cubicBezTo>
                    <a:pt x="0" y="55447"/>
                    <a:pt x="7950" y="36253"/>
                    <a:pt x="22102" y="22102"/>
                  </a:cubicBezTo>
                  <a:cubicBezTo>
                    <a:pt x="36253" y="7950"/>
                    <a:pt x="55447" y="0"/>
                    <a:pt x="75460" y="0"/>
                  </a:cubicBezTo>
                  <a:close/>
                </a:path>
              </a:pathLst>
            </a:custGeom>
            <a:solidFill>
              <a:srgbClr val="B0F100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1370116" cy="18902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 rot="5400000">
            <a:off x="16669640" y="2909178"/>
            <a:ext cx="388825" cy="388825"/>
          </a:xfrm>
          <a:custGeom>
            <a:avLst/>
            <a:gdLst/>
            <a:ahLst/>
            <a:cxnLst/>
            <a:rect l="l" t="t" r="r" b="b"/>
            <a:pathLst>
              <a:path w="388825" h="388825">
                <a:moveTo>
                  <a:pt x="0" y="0"/>
                </a:moveTo>
                <a:lnTo>
                  <a:pt x="388825" y="0"/>
                </a:lnTo>
                <a:lnTo>
                  <a:pt x="388825" y="388825"/>
                </a:lnTo>
                <a:lnTo>
                  <a:pt x="0" y="38882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TextBox 17"/>
          <p:cNvSpPr txBox="1"/>
          <p:nvPr/>
        </p:nvSpPr>
        <p:spPr>
          <a:xfrm>
            <a:off x="622780" y="5258259"/>
            <a:ext cx="12475087" cy="1569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1257"/>
              </a:lnSpc>
            </a:pPr>
            <a:r>
              <a:rPr lang="en-US" sz="13244" spc="-728" dirty="0">
                <a:solidFill>
                  <a:srgbClr val="FFFFFF"/>
                </a:solidFill>
                <a:latin typeface="Open Sauce Light"/>
                <a:ea typeface="Open Sauce Light"/>
                <a:cs typeface="Open Sauce Light"/>
                <a:sym typeface="Open Sauce Light"/>
              </a:rPr>
              <a:t>NeoStylist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591804" y="5919589"/>
            <a:ext cx="7133551" cy="29985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11257"/>
              </a:lnSpc>
            </a:pPr>
            <a:r>
              <a:rPr lang="en-US" sz="13244" spc="-728" dirty="0">
                <a:solidFill>
                  <a:srgbClr val="C2C2C2"/>
                </a:solidFill>
                <a:latin typeface="Open Sauce Light"/>
                <a:ea typeface="Open Sauce Light"/>
                <a:cs typeface="Open Sauce Light"/>
                <a:sym typeface="Open Sauce Light"/>
              </a:rPr>
              <a:t>Business Plan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67499" y="7850198"/>
            <a:ext cx="7176299" cy="12568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1237"/>
              </a:lnSpc>
              <a:spcBef>
                <a:spcPct val="0"/>
              </a:spcBef>
            </a:pPr>
            <a:r>
              <a:rPr lang="en-US" sz="2200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Presented by: Cristopher Juan Vinueza Guillen </a:t>
            </a:r>
          </a:p>
          <a:p>
            <a:pPr marL="0" lvl="0" indent="0" algn="just">
              <a:lnSpc>
                <a:spcPts val="1237"/>
              </a:lnSpc>
              <a:spcBef>
                <a:spcPct val="0"/>
              </a:spcBef>
            </a:pPr>
            <a:endParaRPr lang="en-US" sz="2200" dirty="0">
              <a:solidFill>
                <a:srgbClr val="FFFFFF"/>
              </a:solidFill>
              <a:latin typeface="Arial" panose="020B0604020202020204" pitchFamily="34" charset="0"/>
              <a:ea typeface="Open Sauce"/>
              <a:cs typeface="Arial" panose="020B0604020202020204" pitchFamily="34" charset="0"/>
              <a:sym typeface="Open Sauce"/>
            </a:endParaRPr>
          </a:p>
          <a:p>
            <a:pPr marL="0" lvl="0" indent="0" algn="just">
              <a:lnSpc>
                <a:spcPts val="1237"/>
              </a:lnSpc>
              <a:spcBef>
                <a:spcPct val="0"/>
              </a:spcBef>
            </a:pPr>
            <a:endParaRPr lang="en-US" sz="2200" dirty="0">
              <a:solidFill>
                <a:srgbClr val="FFFFFF"/>
              </a:solidFill>
              <a:latin typeface="Arial" panose="020B0604020202020204" pitchFamily="34" charset="0"/>
              <a:ea typeface="Open Sauce"/>
              <a:cs typeface="Arial" panose="020B0604020202020204" pitchFamily="34" charset="0"/>
              <a:sym typeface="Open Sauce"/>
            </a:endParaRPr>
          </a:p>
          <a:p>
            <a:pPr marL="0" lvl="0" indent="0" algn="just">
              <a:lnSpc>
                <a:spcPts val="1237"/>
              </a:lnSpc>
              <a:spcBef>
                <a:spcPct val="0"/>
              </a:spcBef>
            </a:pPr>
            <a:r>
              <a:rPr lang="en-US" sz="2200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2441541</a:t>
            </a:r>
          </a:p>
          <a:p>
            <a:pPr marL="0" lvl="0" indent="0" algn="just">
              <a:lnSpc>
                <a:spcPts val="1237"/>
              </a:lnSpc>
              <a:spcBef>
                <a:spcPct val="0"/>
              </a:spcBef>
            </a:pPr>
            <a:endParaRPr lang="en-US" sz="2200" dirty="0">
              <a:solidFill>
                <a:srgbClr val="FFFFFF"/>
              </a:solidFill>
              <a:latin typeface="Arial" panose="020B0604020202020204" pitchFamily="34" charset="0"/>
              <a:ea typeface="Open Sauce"/>
              <a:cs typeface="Arial" panose="020B0604020202020204" pitchFamily="34" charset="0"/>
              <a:sym typeface="Open Sauce"/>
            </a:endParaRPr>
          </a:p>
          <a:p>
            <a:pPr marL="0" lvl="0" indent="0" algn="just">
              <a:lnSpc>
                <a:spcPts val="1237"/>
              </a:lnSpc>
              <a:spcBef>
                <a:spcPct val="0"/>
              </a:spcBef>
            </a:pPr>
            <a:endParaRPr lang="en-US" sz="2200" dirty="0">
              <a:solidFill>
                <a:srgbClr val="FFFFFF"/>
              </a:solidFill>
              <a:latin typeface="Arial" panose="020B0604020202020204" pitchFamily="34" charset="0"/>
              <a:ea typeface="Open Sauce"/>
              <a:cs typeface="Arial" panose="020B0604020202020204" pitchFamily="34" charset="0"/>
              <a:sym typeface="Open Sauce"/>
            </a:endParaRPr>
          </a:p>
          <a:p>
            <a:pPr marL="0" lvl="0" indent="0" algn="just">
              <a:lnSpc>
                <a:spcPts val="1237"/>
              </a:lnSpc>
              <a:spcBef>
                <a:spcPct val="0"/>
              </a:spcBef>
            </a:pPr>
            <a:endParaRPr lang="en-US" sz="2200" dirty="0">
              <a:solidFill>
                <a:srgbClr val="FFFFFF"/>
              </a:solidFill>
              <a:latin typeface="Arial" panose="020B0604020202020204" pitchFamily="34" charset="0"/>
              <a:ea typeface="Open Sauce"/>
              <a:cs typeface="Arial" panose="020B0604020202020204" pitchFamily="34" charset="0"/>
              <a:sym typeface="Open Sauce"/>
            </a:endParaRPr>
          </a:p>
          <a:p>
            <a:pPr marL="0" lvl="0" indent="0" algn="just">
              <a:lnSpc>
                <a:spcPts val="1237"/>
              </a:lnSpc>
              <a:spcBef>
                <a:spcPct val="0"/>
              </a:spcBef>
            </a:pPr>
            <a:r>
              <a:rPr lang="en-US" sz="2200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Module code: LCLM4006 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586879" y="1101179"/>
            <a:ext cx="5440254" cy="1796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1237"/>
              </a:lnSpc>
              <a:spcBef>
                <a:spcPct val="0"/>
              </a:spcBef>
            </a:pPr>
            <a:r>
              <a:rPr lang="en-US" sz="2200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Managing Enterprise in the 21st Century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2963169" y="9054465"/>
            <a:ext cx="4296131" cy="1803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1237"/>
              </a:lnSpc>
              <a:spcBef>
                <a:spcPct val="0"/>
              </a:spcBef>
            </a:pPr>
            <a:r>
              <a:rPr lang="en-US" sz="2200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www.neostylist.com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2963169" y="1066800"/>
            <a:ext cx="4296131" cy="1862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1237"/>
              </a:lnSpc>
              <a:spcBef>
                <a:spcPct val="0"/>
              </a:spcBef>
            </a:pPr>
            <a:r>
              <a:rPr lang="en-US" sz="2200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April 2026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2432081" y="3007388"/>
            <a:ext cx="4296131" cy="1666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237"/>
              </a:lnSpc>
            </a:pPr>
            <a:r>
              <a:rPr lang="en-US" sz="1374">
                <a:solidFill>
                  <a:srgbClr val="323232"/>
                </a:solidFill>
                <a:latin typeface="Open Sauce"/>
                <a:ea typeface="Open Sauce"/>
                <a:cs typeface="Open Sauce"/>
                <a:sym typeface="Open Sauce"/>
              </a:rPr>
              <a:t>Get Started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58291" y="9436750"/>
            <a:ext cx="3106259" cy="2123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1618"/>
              </a:lnSpc>
              <a:spcBef>
                <a:spcPct val="0"/>
              </a:spcBef>
            </a:pP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ea typeface="Open Sauce Bold"/>
                <a:cs typeface="Arial" panose="020B0604020202020204" pitchFamily="34" charset="0"/>
                <a:sym typeface="Open Sauce Bold"/>
              </a:rPr>
              <a:t>TEACHER: Shengfeng Mei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81964" y="7039610"/>
            <a:ext cx="9751260" cy="2995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1869"/>
              </a:lnSpc>
            </a:pPr>
            <a:r>
              <a:rPr lang="en-US" sz="4000" i="1" spc="-75" dirty="0">
                <a:solidFill>
                  <a:srgbClr val="FFFFFF"/>
                </a:solidFill>
                <a:latin typeface="Arial" panose="020B0604020202020204" pitchFamily="34" charset="0"/>
                <a:ea typeface="Open Sauce Light Italics"/>
                <a:cs typeface="Arial" panose="020B0604020202020204" pitchFamily="34" charset="0"/>
                <a:sym typeface="Open Sauce Light Italics"/>
              </a:rPr>
              <a:t>Enterprise &amp; entrepreneurship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1FD8F9E-025F-C704-5FA8-3D7262800083}"/>
              </a:ext>
            </a:extLst>
          </p:cNvPr>
          <p:cNvSpPr txBox="1"/>
          <p:nvPr/>
        </p:nvSpPr>
        <p:spPr>
          <a:xfrm>
            <a:off x="619307" y="9427841"/>
            <a:ext cx="3276594" cy="5319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2323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574027" y="-357825"/>
            <a:ext cx="19705935" cy="11396222"/>
            <a:chOff x="0" y="0"/>
            <a:chExt cx="26274580" cy="15194962"/>
          </a:xfrm>
        </p:grpSpPr>
        <p:sp>
          <p:nvSpPr>
            <p:cNvPr id="3" name="AutoShape 3"/>
            <p:cNvSpPr/>
            <p:nvPr/>
          </p:nvSpPr>
          <p:spPr>
            <a:xfrm flipH="1" flipV="1">
              <a:off x="2143320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AutoShape 4"/>
            <p:cNvSpPr/>
            <p:nvPr/>
          </p:nvSpPr>
          <p:spPr>
            <a:xfrm flipH="1">
              <a:off x="0" y="3862444"/>
              <a:ext cx="26274580" cy="0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AutoShape 5"/>
            <p:cNvSpPr/>
            <p:nvPr/>
          </p:nvSpPr>
          <p:spPr>
            <a:xfrm flipH="1" flipV="1">
              <a:off x="9352687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AutoShape 6"/>
            <p:cNvSpPr/>
            <p:nvPr/>
          </p:nvSpPr>
          <p:spPr>
            <a:xfrm flipH="1" flipV="1">
              <a:off x="23771420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AutoShape 7"/>
            <p:cNvSpPr/>
            <p:nvPr/>
          </p:nvSpPr>
          <p:spPr>
            <a:xfrm flipH="1" flipV="1">
              <a:off x="16562053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Freeform 8"/>
          <p:cNvSpPr/>
          <p:nvPr/>
        </p:nvSpPr>
        <p:spPr>
          <a:xfrm>
            <a:off x="-2343699" y="-357825"/>
            <a:ext cx="7990193" cy="8229600"/>
          </a:xfrm>
          <a:custGeom>
            <a:avLst/>
            <a:gdLst/>
            <a:ahLst/>
            <a:cxnLst/>
            <a:rect l="l" t="t" r="r" b="b"/>
            <a:pathLst>
              <a:path w="7990193" h="8229600">
                <a:moveTo>
                  <a:pt x="0" y="0"/>
                </a:moveTo>
                <a:lnTo>
                  <a:pt x="7990194" y="0"/>
                </a:lnTo>
                <a:lnTo>
                  <a:pt x="799019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0039516" y="5935072"/>
            <a:ext cx="7990193" cy="8229600"/>
          </a:xfrm>
          <a:custGeom>
            <a:avLst/>
            <a:gdLst/>
            <a:ahLst/>
            <a:cxnLst/>
            <a:rect l="l" t="t" r="r" b="b"/>
            <a:pathLst>
              <a:path w="7990193" h="8229600">
                <a:moveTo>
                  <a:pt x="0" y="0"/>
                </a:moveTo>
                <a:lnTo>
                  <a:pt x="7990193" y="0"/>
                </a:lnTo>
                <a:lnTo>
                  <a:pt x="799019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2482102" y="-3668641"/>
            <a:ext cx="7990193" cy="8229600"/>
          </a:xfrm>
          <a:custGeom>
            <a:avLst/>
            <a:gdLst/>
            <a:ahLst/>
            <a:cxnLst/>
            <a:rect l="l" t="t" r="r" b="b"/>
            <a:pathLst>
              <a:path w="7990193" h="8229600">
                <a:moveTo>
                  <a:pt x="0" y="0"/>
                </a:moveTo>
                <a:lnTo>
                  <a:pt x="7990193" y="0"/>
                </a:lnTo>
                <a:lnTo>
                  <a:pt x="799019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AutoShape 11"/>
          <p:cNvSpPr/>
          <p:nvPr/>
        </p:nvSpPr>
        <p:spPr>
          <a:xfrm>
            <a:off x="1028700" y="1469050"/>
            <a:ext cx="16230600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145340" y="976506"/>
            <a:ext cx="318466" cy="320799"/>
          </a:xfrm>
          <a:custGeom>
            <a:avLst/>
            <a:gdLst/>
            <a:ahLst/>
            <a:cxnLst/>
            <a:rect l="l" t="t" r="r" b="b"/>
            <a:pathLst>
              <a:path w="318466" h="320799">
                <a:moveTo>
                  <a:pt x="0" y="0"/>
                </a:moveTo>
                <a:lnTo>
                  <a:pt x="318466" y="0"/>
                </a:lnTo>
                <a:lnTo>
                  <a:pt x="318466" y="320799"/>
                </a:lnTo>
                <a:lnTo>
                  <a:pt x="0" y="32079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/>
          <p:cNvGrpSpPr/>
          <p:nvPr/>
        </p:nvGrpSpPr>
        <p:grpSpPr>
          <a:xfrm>
            <a:off x="1028700" y="8757600"/>
            <a:ext cx="6505898" cy="500700"/>
            <a:chOff x="0" y="0"/>
            <a:chExt cx="1713488" cy="131872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713487" cy="131872"/>
            </a:xfrm>
            <a:custGeom>
              <a:avLst/>
              <a:gdLst/>
              <a:ahLst/>
              <a:cxnLst/>
              <a:rect l="l" t="t" r="r" b="b"/>
              <a:pathLst>
                <a:path w="1713487" h="131872">
                  <a:moveTo>
                    <a:pt x="60689" y="0"/>
                  </a:moveTo>
                  <a:lnTo>
                    <a:pt x="1652798" y="0"/>
                  </a:lnTo>
                  <a:cubicBezTo>
                    <a:pt x="1668894" y="0"/>
                    <a:pt x="1684331" y="6394"/>
                    <a:pt x="1695712" y="17775"/>
                  </a:cubicBezTo>
                  <a:cubicBezTo>
                    <a:pt x="1707093" y="29157"/>
                    <a:pt x="1713487" y="44593"/>
                    <a:pt x="1713487" y="60689"/>
                  </a:cubicBezTo>
                  <a:lnTo>
                    <a:pt x="1713487" y="71182"/>
                  </a:lnTo>
                  <a:cubicBezTo>
                    <a:pt x="1713487" y="104700"/>
                    <a:pt x="1686316" y="131872"/>
                    <a:pt x="1652798" y="131872"/>
                  </a:cubicBezTo>
                  <a:lnTo>
                    <a:pt x="60689" y="131872"/>
                  </a:lnTo>
                  <a:cubicBezTo>
                    <a:pt x="27171" y="131872"/>
                    <a:pt x="0" y="104700"/>
                    <a:pt x="0" y="71182"/>
                  </a:cubicBezTo>
                  <a:lnTo>
                    <a:pt x="0" y="60689"/>
                  </a:lnTo>
                  <a:cubicBezTo>
                    <a:pt x="0" y="27171"/>
                    <a:pt x="27171" y="0"/>
                    <a:pt x="60689" y="0"/>
                  </a:cubicBezTo>
                  <a:close/>
                </a:path>
              </a:pathLst>
            </a:custGeom>
            <a:solidFill>
              <a:srgbClr val="B0F100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1713488" cy="16997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7749757" y="8757600"/>
            <a:ext cx="6776620" cy="500700"/>
            <a:chOff x="0" y="0"/>
            <a:chExt cx="1784789" cy="131872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784789" cy="131872"/>
            </a:xfrm>
            <a:custGeom>
              <a:avLst/>
              <a:gdLst/>
              <a:ahLst/>
              <a:cxnLst/>
              <a:rect l="l" t="t" r="r" b="b"/>
              <a:pathLst>
                <a:path w="1784789" h="131872">
                  <a:moveTo>
                    <a:pt x="58265" y="0"/>
                  </a:moveTo>
                  <a:lnTo>
                    <a:pt x="1726524" y="0"/>
                  </a:lnTo>
                  <a:cubicBezTo>
                    <a:pt x="1741977" y="0"/>
                    <a:pt x="1756797" y="6139"/>
                    <a:pt x="1767723" y="17065"/>
                  </a:cubicBezTo>
                  <a:cubicBezTo>
                    <a:pt x="1778650" y="27992"/>
                    <a:pt x="1784789" y="42812"/>
                    <a:pt x="1784789" y="58265"/>
                  </a:cubicBezTo>
                  <a:lnTo>
                    <a:pt x="1784789" y="73607"/>
                  </a:lnTo>
                  <a:cubicBezTo>
                    <a:pt x="1784789" y="89060"/>
                    <a:pt x="1778650" y="103880"/>
                    <a:pt x="1767723" y="114806"/>
                  </a:cubicBezTo>
                  <a:cubicBezTo>
                    <a:pt x="1756797" y="125733"/>
                    <a:pt x="1741977" y="131872"/>
                    <a:pt x="1726524" y="131872"/>
                  </a:cubicBezTo>
                  <a:lnTo>
                    <a:pt x="58265" y="131872"/>
                  </a:lnTo>
                  <a:cubicBezTo>
                    <a:pt x="42812" y="131872"/>
                    <a:pt x="27992" y="125733"/>
                    <a:pt x="17065" y="114806"/>
                  </a:cubicBezTo>
                  <a:cubicBezTo>
                    <a:pt x="6139" y="103880"/>
                    <a:pt x="0" y="89060"/>
                    <a:pt x="0" y="73607"/>
                  </a:cubicBezTo>
                  <a:lnTo>
                    <a:pt x="0" y="58265"/>
                  </a:lnTo>
                  <a:cubicBezTo>
                    <a:pt x="0" y="42812"/>
                    <a:pt x="6139" y="27992"/>
                    <a:pt x="17065" y="17065"/>
                  </a:cubicBezTo>
                  <a:cubicBezTo>
                    <a:pt x="27992" y="6139"/>
                    <a:pt x="42812" y="0"/>
                    <a:pt x="58265" y="0"/>
                  </a:cubicBezTo>
                  <a:close/>
                </a:path>
              </a:pathLst>
            </a:custGeom>
            <a:solidFill>
              <a:srgbClr val="B0F100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38100"/>
              <a:ext cx="1784789" cy="16997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1028700" y="2698033"/>
            <a:ext cx="5310822" cy="11441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249"/>
              </a:lnSpc>
            </a:pPr>
            <a:r>
              <a:rPr lang="en-US" sz="9705" spc="-533">
                <a:solidFill>
                  <a:srgbClr val="FFFFFF"/>
                </a:solidFill>
                <a:latin typeface="Open Sauce Light"/>
                <a:ea typeface="Open Sauce Light"/>
                <a:cs typeface="Open Sauce Light"/>
                <a:sym typeface="Open Sauce Light"/>
              </a:rPr>
              <a:t>Executive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197921" y="2698033"/>
            <a:ext cx="8013552" cy="11441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249"/>
              </a:lnSpc>
            </a:pPr>
            <a:r>
              <a:rPr lang="en-US" sz="9705" spc="-533">
                <a:solidFill>
                  <a:srgbClr val="C2C2C2"/>
                </a:solidFill>
                <a:latin typeface="Open Sauce Light"/>
                <a:ea typeface="Open Sauce Light"/>
                <a:cs typeface="Open Sauce Light"/>
                <a:sym typeface="Open Sauce Light"/>
              </a:rPr>
              <a:t>Summary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685547" y="1076325"/>
            <a:ext cx="3344567" cy="2209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1618"/>
              </a:lnSpc>
              <a:spcBef>
                <a:spcPct val="0"/>
              </a:spcBef>
            </a:pPr>
            <a:r>
              <a:rPr lang="en-US" sz="2200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NeoStylist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2963169" y="1076325"/>
            <a:ext cx="4296131" cy="218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1618"/>
              </a:lnSpc>
              <a:spcBef>
                <a:spcPct val="0"/>
              </a:spcBef>
            </a:pPr>
            <a:r>
              <a:rPr lang="en-US" sz="2200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April 2026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45340" y="5311711"/>
            <a:ext cx="9997557" cy="12311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446"/>
              </a:lnSpc>
            </a:pPr>
            <a:r>
              <a:rPr lang="en-US" sz="2200" spc="-98" dirty="0">
                <a:solidFill>
                  <a:srgbClr val="FFFFFF"/>
                </a:solidFill>
                <a:latin typeface="Arial" panose="020B0604020202020204" pitchFamily="34" charset="0"/>
                <a:ea typeface="Open Sauce Light"/>
                <a:cs typeface="Arial" panose="020B0604020202020204" pitchFamily="34" charset="0"/>
                <a:sym typeface="Open Sauce Light"/>
              </a:rPr>
              <a:t>NeoStylist is a UK-based modern streetwear brand focused on self-expression and minimalist design. Our mission is to empower self-expression through bold, modern streetwear. Our vision is to build a global lifestyle brand rooted in authenticity, creativity, and sustainability.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45340" y="6834521"/>
            <a:ext cx="9997557" cy="923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446"/>
              </a:lnSpc>
            </a:pPr>
            <a:r>
              <a:rPr lang="en-US" sz="2200" spc="-98" dirty="0">
                <a:solidFill>
                  <a:srgbClr val="FFFFFF"/>
                </a:solidFill>
                <a:latin typeface="Arial" panose="020B0604020202020204" pitchFamily="34" charset="0"/>
                <a:ea typeface="Open Sauce Light"/>
                <a:cs typeface="Arial" panose="020B0604020202020204" pitchFamily="34" charset="0"/>
                <a:sym typeface="Open Sauce Light"/>
              </a:rPr>
              <a:t>Launch Strategy: We're taking a digital-first approach with influencer marketing, strategic social media presence, and limited-edition drops to create exclusivity and build community engagement from day one.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1028700" y="9477375"/>
            <a:ext cx="435106" cy="455421"/>
            <a:chOff x="0" y="0"/>
            <a:chExt cx="220706" cy="231010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220706" cy="231010"/>
            </a:xfrm>
            <a:custGeom>
              <a:avLst/>
              <a:gdLst/>
              <a:ahLst/>
              <a:cxnLst/>
              <a:rect l="l" t="t" r="r" b="b"/>
              <a:pathLst>
                <a:path w="220706" h="231010">
                  <a:moveTo>
                    <a:pt x="110353" y="0"/>
                  </a:moveTo>
                  <a:lnTo>
                    <a:pt x="110353" y="0"/>
                  </a:lnTo>
                  <a:cubicBezTo>
                    <a:pt x="139620" y="0"/>
                    <a:pt x="167689" y="11626"/>
                    <a:pt x="188384" y="32322"/>
                  </a:cubicBezTo>
                  <a:cubicBezTo>
                    <a:pt x="209079" y="53017"/>
                    <a:pt x="220706" y="81086"/>
                    <a:pt x="220706" y="110353"/>
                  </a:cubicBezTo>
                  <a:lnTo>
                    <a:pt x="220706" y="120658"/>
                  </a:lnTo>
                  <a:cubicBezTo>
                    <a:pt x="220706" y="149925"/>
                    <a:pt x="209079" y="177994"/>
                    <a:pt x="188384" y="198689"/>
                  </a:cubicBezTo>
                  <a:cubicBezTo>
                    <a:pt x="167689" y="219384"/>
                    <a:pt x="139620" y="231010"/>
                    <a:pt x="110353" y="231010"/>
                  </a:cubicBezTo>
                  <a:lnTo>
                    <a:pt x="110353" y="231010"/>
                  </a:lnTo>
                  <a:cubicBezTo>
                    <a:pt x="81086" y="231010"/>
                    <a:pt x="53017" y="219384"/>
                    <a:pt x="32322" y="198689"/>
                  </a:cubicBezTo>
                  <a:cubicBezTo>
                    <a:pt x="11626" y="177994"/>
                    <a:pt x="0" y="149925"/>
                    <a:pt x="0" y="120658"/>
                  </a:cubicBezTo>
                  <a:lnTo>
                    <a:pt x="0" y="110353"/>
                  </a:lnTo>
                  <a:cubicBezTo>
                    <a:pt x="0" y="81086"/>
                    <a:pt x="11626" y="53017"/>
                    <a:pt x="32322" y="32322"/>
                  </a:cubicBezTo>
                  <a:cubicBezTo>
                    <a:pt x="53017" y="11626"/>
                    <a:pt x="81086" y="0"/>
                    <a:pt x="110353" y="0"/>
                  </a:cubicBezTo>
                  <a:close/>
                </a:path>
              </a:pathLst>
            </a:custGeom>
            <a:solidFill>
              <a:srgbClr val="B0F100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0" y="-38100"/>
              <a:ext cx="220706" cy="2691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16824194" y="9477375"/>
            <a:ext cx="435106" cy="455421"/>
            <a:chOff x="0" y="0"/>
            <a:chExt cx="220706" cy="231010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220706" cy="231010"/>
            </a:xfrm>
            <a:custGeom>
              <a:avLst/>
              <a:gdLst/>
              <a:ahLst/>
              <a:cxnLst/>
              <a:rect l="l" t="t" r="r" b="b"/>
              <a:pathLst>
                <a:path w="220706" h="231010">
                  <a:moveTo>
                    <a:pt x="110353" y="0"/>
                  </a:moveTo>
                  <a:lnTo>
                    <a:pt x="110353" y="0"/>
                  </a:lnTo>
                  <a:cubicBezTo>
                    <a:pt x="139620" y="0"/>
                    <a:pt x="167689" y="11626"/>
                    <a:pt x="188384" y="32322"/>
                  </a:cubicBezTo>
                  <a:cubicBezTo>
                    <a:pt x="209079" y="53017"/>
                    <a:pt x="220706" y="81086"/>
                    <a:pt x="220706" y="110353"/>
                  </a:cubicBezTo>
                  <a:lnTo>
                    <a:pt x="220706" y="120658"/>
                  </a:lnTo>
                  <a:cubicBezTo>
                    <a:pt x="220706" y="149925"/>
                    <a:pt x="209079" y="177994"/>
                    <a:pt x="188384" y="198689"/>
                  </a:cubicBezTo>
                  <a:cubicBezTo>
                    <a:pt x="167689" y="219384"/>
                    <a:pt x="139620" y="231010"/>
                    <a:pt x="110353" y="231010"/>
                  </a:cubicBezTo>
                  <a:lnTo>
                    <a:pt x="110353" y="231010"/>
                  </a:lnTo>
                  <a:cubicBezTo>
                    <a:pt x="81086" y="231010"/>
                    <a:pt x="53017" y="219384"/>
                    <a:pt x="32322" y="198689"/>
                  </a:cubicBezTo>
                  <a:cubicBezTo>
                    <a:pt x="11626" y="177994"/>
                    <a:pt x="0" y="149925"/>
                    <a:pt x="0" y="120658"/>
                  </a:cubicBezTo>
                  <a:lnTo>
                    <a:pt x="0" y="110353"/>
                  </a:lnTo>
                  <a:cubicBezTo>
                    <a:pt x="0" y="81086"/>
                    <a:pt x="11626" y="53017"/>
                    <a:pt x="32322" y="32322"/>
                  </a:cubicBezTo>
                  <a:cubicBezTo>
                    <a:pt x="53017" y="11626"/>
                    <a:pt x="81086" y="0"/>
                    <a:pt x="110353" y="0"/>
                  </a:cubicBezTo>
                  <a:close/>
                </a:path>
              </a:pathLst>
            </a:custGeom>
            <a:solidFill>
              <a:srgbClr val="B0F100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0" y="-38100"/>
              <a:ext cx="220706" cy="2691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1" name="Freeform 31"/>
          <p:cNvSpPr/>
          <p:nvPr/>
        </p:nvSpPr>
        <p:spPr>
          <a:xfrm>
            <a:off x="1164250" y="9604723"/>
            <a:ext cx="140323" cy="220508"/>
          </a:xfrm>
          <a:custGeom>
            <a:avLst/>
            <a:gdLst/>
            <a:ahLst/>
            <a:cxnLst/>
            <a:rect l="l" t="t" r="r" b="b"/>
            <a:pathLst>
              <a:path w="140323" h="220508">
                <a:moveTo>
                  <a:pt x="0" y="0"/>
                </a:moveTo>
                <a:lnTo>
                  <a:pt x="140323" y="0"/>
                </a:lnTo>
                <a:lnTo>
                  <a:pt x="140323" y="220508"/>
                </a:lnTo>
                <a:lnTo>
                  <a:pt x="0" y="22050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2" name="Freeform 32"/>
          <p:cNvSpPr/>
          <p:nvPr/>
        </p:nvSpPr>
        <p:spPr>
          <a:xfrm flipH="1">
            <a:off x="16990635" y="9604723"/>
            <a:ext cx="140323" cy="220508"/>
          </a:xfrm>
          <a:custGeom>
            <a:avLst/>
            <a:gdLst/>
            <a:ahLst/>
            <a:cxnLst/>
            <a:rect l="l" t="t" r="r" b="b"/>
            <a:pathLst>
              <a:path w="140323" h="220508">
                <a:moveTo>
                  <a:pt x="140323" y="0"/>
                </a:moveTo>
                <a:lnTo>
                  <a:pt x="0" y="0"/>
                </a:lnTo>
                <a:lnTo>
                  <a:pt x="0" y="220508"/>
                </a:lnTo>
                <a:lnTo>
                  <a:pt x="140323" y="220508"/>
                </a:lnTo>
                <a:lnTo>
                  <a:pt x="140323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3" name="Group 33"/>
          <p:cNvGrpSpPr/>
          <p:nvPr/>
        </p:nvGrpSpPr>
        <p:grpSpPr>
          <a:xfrm>
            <a:off x="11793454" y="2364658"/>
            <a:ext cx="5465846" cy="6893642"/>
            <a:chOff x="0" y="0"/>
            <a:chExt cx="589163" cy="743065"/>
          </a:xfrm>
        </p:grpSpPr>
        <p:sp>
          <p:nvSpPr>
            <p:cNvPr id="34" name="Freeform 34"/>
            <p:cNvSpPr/>
            <p:nvPr/>
          </p:nvSpPr>
          <p:spPr>
            <a:xfrm>
              <a:off x="0" y="0"/>
              <a:ext cx="589163" cy="743065"/>
            </a:xfrm>
            <a:custGeom>
              <a:avLst/>
              <a:gdLst/>
              <a:ahLst/>
              <a:cxnLst/>
              <a:rect l="l" t="t" r="r" b="b"/>
              <a:pathLst>
                <a:path w="589163" h="743065">
                  <a:moveTo>
                    <a:pt x="50991" y="0"/>
                  </a:moveTo>
                  <a:lnTo>
                    <a:pt x="538172" y="0"/>
                  </a:lnTo>
                  <a:cubicBezTo>
                    <a:pt x="566334" y="0"/>
                    <a:pt x="589163" y="22829"/>
                    <a:pt x="589163" y="50991"/>
                  </a:cubicBezTo>
                  <a:lnTo>
                    <a:pt x="589163" y="692074"/>
                  </a:lnTo>
                  <a:cubicBezTo>
                    <a:pt x="589163" y="705598"/>
                    <a:pt x="583791" y="718567"/>
                    <a:pt x="574228" y="728130"/>
                  </a:cubicBezTo>
                  <a:cubicBezTo>
                    <a:pt x="564666" y="737693"/>
                    <a:pt x="551696" y="743065"/>
                    <a:pt x="538172" y="743065"/>
                  </a:cubicBezTo>
                  <a:lnTo>
                    <a:pt x="50991" y="743065"/>
                  </a:lnTo>
                  <a:cubicBezTo>
                    <a:pt x="22829" y="743065"/>
                    <a:pt x="0" y="720236"/>
                    <a:pt x="0" y="692074"/>
                  </a:cubicBezTo>
                  <a:lnTo>
                    <a:pt x="0" y="50991"/>
                  </a:lnTo>
                  <a:cubicBezTo>
                    <a:pt x="0" y="22829"/>
                    <a:pt x="22829" y="0"/>
                    <a:pt x="50991" y="0"/>
                  </a:cubicBezTo>
                  <a:close/>
                </a:path>
              </a:pathLst>
            </a:custGeom>
            <a:blipFill>
              <a:blip r:embed="rId5"/>
              <a:stretch>
                <a:fillRect l="-1000" r="-1000"/>
              </a:stretch>
            </a:blip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2323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574027" y="-357825"/>
            <a:ext cx="19705935" cy="11396222"/>
            <a:chOff x="0" y="0"/>
            <a:chExt cx="26274580" cy="15194962"/>
          </a:xfrm>
        </p:grpSpPr>
        <p:sp>
          <p:nvSpPr>
            <p:cNvPr id="3" name="AutoShape 3"/>
            <p:cNvSpPr/>
            <p:nvPr/>
          </p:nvSpPr>
          <p:spPr>
            <a:xfrm flipH="1" flipV="1">
              <a:off x="2143320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AutoShape 4"/>
            <p:cNvSpPr/>
            <p:nvPr/>
          </p:nvSpPr>
          <p:spPr>
            <a:xfrm flipH="1">
              <a:off x="0" y="3862444"/>
              <a:ext cx="26274580" cy="0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AutoShape 5"/>
            <p:cNvSpPr/>
            <p:nvPr/>
          </p:nvSpPr>
          <p:spPr>
            <a:xfrm flipH="1" flipV="1">
              <a:off x="9352687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AutoShape 6"/>
            <p:cNvSpPr/>
            <p:nvPr/>
          </p:nvSpPr>
          <p:spPr>
            <a:xfrm flipH="1" flipV="1">
              <a:off x="23771420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AutoShape 7"/>
            <p:cNvSpPr/>
            <p:nvPr/>
          </p:nvSpPr>
          <p:spPr>
            <a:xfrm flipH="1" flipV="1">
              <a:off x="16562053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Freeform 8"/>
          <p:cNvSpPr/>
          <p:nvPr/>
        </p:nvSpPr>
        <p:spPr>
          <a:xfrm>
            <a:off x="-2343699" y="-357825"/>
            <a:ext cx="7990193" cy="8229600"/>
          </a:xfrm>
          <a:custGeom>
            <a:avLst/>
            <a:gdLst/>
            <a:ahLst/>
            <a:cxnLst/>
            <a:rect l="l" t="t" r="r" b="b"/>
            <a:pathLst>
              <a:path w="7990193" h="8229600">
                <a:moveTo>
                  <a:pt x="0" y="0"/>
                </a:moveTo>
                <a:lnTo>
                  <a:pt x="7990194" y="0"/>
                </a:lnTo>
                <a:lnTo>
                  <a:pt x="799019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>
            <a:off x="6809135" y="6116387"/>
            <a:ext cx="5546116" cy="3141913"/>
            <a:chOff x="0" y="0"/>
            <a:chExt cx="1460706" cy="8275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460706" cy="827500"/>
            </a:xfrm>
            <a:custGeom>
              <a:avLst/>
              <a:gdLst/>
              <a:ahLst/>
              <a:cxnLst/>
              <a:rect l="l" t="t" r="r" b="b"/>
              <a:pathLst>
                <a:path w="1460706" h="827500">
                  <a:moveTo>
                    <a:pt x="71192" y="0"/>
                  </a:moveTo>
                  <a:lnTo>
                    <a:pt x="1389514" y="0"/>
                  </a:lnTo>
                  <a:cubicBezTo>
                    <a:pt x="1408395" y="0"/>
                    <a:pt x="1426503" y="7501"/>
                    <a:pt x="1439854" y="20852"/>
                  </a:cubicBezTo>
                  <a:cubicBezTo>
                    <a:pt x="1453205" y="34203"/>
                    <a:pt x="1460706" y="52311"/>
                    <a:pt x="1460706" y="71192"/>
                  </a:cubicBezTo>
                  <a:lnTo>
                    <a:pt x="1460706" y="756308"/>
                  </a:lnTo>
                  <a:cubicBezTo>
                    <a:pt x="1460706" y="775189"/>
                    <a:pt x="1453205" y="793297"/>
                    <a:pt x="1439854" y="806648"/>
                  </a:cubicBezTo>
                  <a:cubicBezTo>
                    <a:pt x="1426503" y="819999"/>
                    <a:pt x="1408395" y="827500"/>
                    <a:pt x="1389514" y="827500"/>
                  </a:cubicBezTo>
                  <a:lnTo>
                    <a:pt x="71192" y="827500"/>
                  </a:lnTo>
                  <a:cubicBezTo>
                    <a:pt x="52311" y="827500"/>
                    <a:pt x="34203" y="819999"/>
                    <a:pt x="20852" y="806648"/>
                  </a:cubicBezTo>
                  <a:cubicBezTo>
                    <a:pt x="7501" y="793297"/>
                    <a:pt x="0" y="775189"/>
                    <a:pt x="0" y="756308"/>
                  </a:cubicBezTo>
                  <a:lnTo>
                    <a:pt x="0" y="71192"/>
                  </a:lnTo>
                  <a:cubicBezTo>
                    <a:pt x="0" y="52311"/>
                    <a:pt x="7501" y="34203"/>
                    <a:pt x="20852" y="20852"/>
                  </a:cubicBezTo>
                  <a:cubicBezTo>
                    <a:pt x="34203" y="7501"/>
                    <a:pt x="52311" y="0"/>
                    <a:pt x="71192" y="0"/>
                  </a:cubicBezTo>
                  <a:close/>
                </a:path>
              </a:pathLst>
            </a:custGeom>
            <a:solidFill>
              <a:srgbClr val="B0F100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1460706" cy="865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>
            <a:off x="10039516" y="5935072"/>
            <a:ext cx="7990193" cy="8229600"/>
          </a:xfrm>
          <a:custGeom>
            <a:avLst/>
            <a:gdLst/>
            <a:ahLst/>
            <a:cxnLst/>
            <a:rect l="l" t="t" r="r" b="b"/>
            <a:pathLst>
              <a:path w="7990193" h="8229600">
                <a:moveTo>
                  <a:pt x="0" y="0"/>
                </a:moveTo>
                <a:lnTo>
                  <a:pt x="7990193" y="0"/>
                </a:lnTo>
                <a:lnTo>
                  <a:pt x="799019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12482102" y="-3668641"/>
            <a:ext cx="7990193" cy="8229600"/>
          </a:xfrm>
          <a:custGeom>
            <a:avLst/>
            <a:gdLst/>
            <a:ahLst/>
            <a:cxnLst/>
            <a:rect l="l" t="t" r="r" b="b"/>
            <a:pathLst>
              <a:path w="7990193" h="8229600">
                <a:moveTo>
                  <a:pt x="0" y="0"/>
                </a:moveTo>
                <a:lnTo>
                  <a:pt x="7990193" y="0"/>
                </a:lnTo>
                <a:lnTo>
                  <a:pt x="799019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4" name="AutoShape 14"/>
          <p:cNvSpPr/>
          <p:nvPr/>
        </p:nvSpPr>
        <p:spPr>
          <a:xfrm>
            <a:off x="1028700" y="1469050"/>
            <a:ext cx="16230600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1145340" y="976506"/>
            <a:ext cx="318466" cy="320799"/>
          </a:xfrm>
          <a:custGeom>
            <a:avLst/>
            <a:gdLst/>
            <a:ahLst/>
            <a:cxnLst/>
            <a:rect l="l" t="t" r="r" b="b"/>
            <a:pathLst>
              <a:path w="318466" h="320799">
                <a:moveTo>
                  <a:pt x="0" y="0"/>
                </a:moveTo>
                <a:lnTo>
                  <a:pt x="318466" y="0"/>
                </a:lnTo>
                <a:lnTo>
                  <a:pt x="318466" y="320799"/>
                </a:lnTo>
                <a:lnTo>
                  <a:pt x="0" y="32079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6" name="Group 16"/>
          <p:cNvGrpSpPr/>
          <p:nvPr/>
        </p:nvGrpSpPr>
        <p:grpSpPr>
          <a:xfrm>
            <a:off x="1028700" y="9477375"/>
            <a:ext cx="435106" cy="455421"/>
            <a:chOff x="0" y="0"/>
            <a:chExt cx="220706" cy="23101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220706" cy="231010"/>
            </a:xfrm>
            <a:custGeom>
              <a:avLst/>
              <a:gdLst/>
              <a:ahLst/>
              <a:cxnLst/>
              <a:rect l="l" t="t" r="r" b="b"/>
              <a:pathLst>
                <a:path w="220706" h="231010">
                  <a:moveTo>
                    <a:pt x="110353" y="0"/>
                  </a:moveTo>
                  <a:lnTo>
                    <a:pt x="110353" y="0"/>
                  </a:lnTo>
                  <a:cubicBezTo>
                    <a:pt x="139620" y="0"/>
                    <a:pt x="167689" y="11626"/>
                    <a:pt x="188384" y="32322"/>
                  </a:cubicBezTo>
                  <a:cubicBezTo>
                    <a:pt x="209079" y="53017"/>
                    <a:pt x="220706" y="81086"/>
                    <a:pt x="220706" y="110353"/>
                  </a:cubicBezTo>
                  <a:lnTo>
                    <a:pt x="220706" y="120658"/>
                  </a:lnTo>
                  <a:cubicBezTo>
                    <a:pt x="220706" y="149925"/>
                    <a:pt x="209079" y="177994"/>
                    <a:pt x="188384" y="198689"/>
                  </a:cubicBezTo>
                  <a:cubicBezTo>
                    <a:pt x="167689" y="219384"/>
                    <a:pt x="139620" y="231010"/>
                    <a:pt x="110353" y="231010"/>
                  </a:cubicBezTo>
                  <a:lnTo>
                    <a:pt x="110353" y="231010"/>
                  </a:lnTo>
                  <a:cubicBezTo>
                    <a:pt x="81086" y="231010"/>
                    <a:pt x="53017" y="219384"/>
                    <a:pt x="32322" y="198689"/>
                  </a:cubicBezTo>
                  <a:cubicBezTo>
                    <a:pt x="11626" y="177994"/>
                    <a:pt x="0" y="149925"/>
                    <a:pt x="0" y="120658"/>
                  </a:cubicBezTo>
                  <a:lnTo>
                    <a:pt x="0" y="110353"/>
                  </a:lnTo>
                  <a:cubicBezTo>
                    <a:pt x="0" y="81086"/>
                    <a:pt x="11626" y="53017"/>
                    <a:pt x="32322" y="32322"/>
                  </a:cubicBezTo>
                  <a:cubicBezTo>
                    <a:pt x="53017" y="11626"/>
                    <a:pt x="81086" y="0"/>
                    <a:pt x="110353" y="0"/>
                  </a:cubicBezTo>
                  <a:close/>
                </a:path>
              </a:pathLst>
            </a:custGeom>
            <a:solidFill>
              <a:srgbClr val="B0F100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38100"/>
              <a:ext cx="220706" cy="2691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6824194" y="9477375"/>
            <a:ext cx="435106" cy="455421"/>
            <a:chOff x="0" y="0"/>
            <a:chExt cx="220706" cy="23101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220706" cy="231010"/>
            </a:xfrm>
            <a:custGeom>
              <a:avLst/>
              <a:gdLst/>
              <a:ahLst/>
              <a:cxnLst/>
              <a:rect l="l" t="t" r="r" b="b"/>
              <a:pathLst>
                <a:path w="220706" h="231010">
                  <a:moveTo>
                    <a:pt x="110353" y="0"/>
                  </a:moveTo>
                  <a:lnTo>
                    <a:pt x="110353" y="0"/>
                  </a:lnTo>
                  <a:cubicBezTo>
                    <a:pt x="139620" y="0"/>
                    <a:pt x="167689" y="11626"/>
                    <a:pt x="188384" y="32322"/>
                  </a:cubicBezTo>
                  <a:cubicBezTo>
                    <a:pt x="209079" y="53017"/>
                    <a:pt x="220706" y="81086"/>
                    <a:pt x="220706" y="110353"/>
                  </a:cubicBezTo>
                  <a:lnTo>
                    <a:pt x="220706" y="120658"/>
                  </a:lnTo>
                  <a:cubicBezTo>
                    <a:pt x="220706" y="149925"/>
                    <a:pt x="209079" y="177994"/>
                    <a:pt x="188384" y="198689"/>
                  </a:cubicBezTo>
                  <a:cubicBezTo>
                    <a:pt x="167689" y="219384"/>
                    <a:pt x="139620" y="231010"/>
                    <a:pt x="110353" y="231010"/>
                  </a:cubicBezTo>
                  <a:lnTo>
                    <a:pt x="110353" y="231010"/>
                  </a:lnTo>
                  <a:cubicBezTo>
                    <a:pt x="81086" y="231010"/>
                    <a:pt x="53017" y="219384"/>
                    <a:pt x="32322" y="198689"/>
                  </a:cubicBezTo>
                  <a:cubicBezTo>
                    <a:pt x="11626" y="177994"/>
                    <a:pt x="0" y="149925"/>
                    <a:pt x="0" y="120658"/>
                  </a:cubicBezTo>
                  <a:lnTo>
                    <a:pt x="0" y="110353"/>
                  </a:lnTo>
                  <a:cubicBezTo>
                    <a:pt x="0" y="81086"/>
                    <a:pt x="11626" y="53017"/>
                    <a:pt x="32322" y="32322"/>
                  </a:cubicBezTo>
                  <a:cubicBezTo>
                    <a:pt x="53017" y="11626"/>
                    <a:pt x="81086" y="0"/>
                    <a:pt x="110353" y="0"/>
                  </a:cubicBezTo>
                  <a:close/>
                </a:path>
              </a:pathLst>
            </a:custGeom>
            <a:solidFill>
              <a:srgbClr val="B0F100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38100"/>
              <a:ext cx="220706" cy="2691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2" name="Freeform 22"/>
          <p:cNvSpPr/>
          <p:nvPr/>
        </p:nvSpPr>
        <p:spPr>
          <a:xfrm>
            <a:off x="1164250" y="9604723"/>
            <a:ext cx="140323" cy="220508"/>
          </a:xfrm>
          <a:custGeom>
            <a:avLst/>
            <a:gdLst/>
            <a:ahLst/>
            <a:cxnLst/>
            <a:rect l="l" t="t" r="r" b="b"/>
            <a:pathLst>
              <a:path w="140323" h="220508">
                <a:moveTo>
                  <a:pt x="0" y="0"/>
                </a:moveTo>
                <a:lnTo>
                  <a:pt x="140323" y="0"/>
                </a:lnTo>
                <a:lnTo>
                  <a:pt x="140323" y="220508"/>
                </a:lnTo>
                <a:lnTo>
                  <a:pt x="0" y="22050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3"/>
          <p:cNvSpPr/>
          <p:nvPr/>
        </p:nvSpPr>
        <p:spPr>
          <a:xfrm flipH="1">
            <a:off x="16990635" y="9604723"/>
            <a:ext cx="140323" cy="220508"/>
          </a:xfrm>
          <a:custGeom>
            <a:avLst/>
            <a:gdLst/>
            <a:ahLst/>
            <a:cxnLst/>
            <a:rect l="l" t="t" r="r" b="b"/>
            <a:pathLst>
              <a:path w="140323" h="220508">
                <a:moveTo>
                  <a:pt x="140323" y="0"/>
                </a:moveTo>
                <a:lnTo>
                  <a:pt x="0" y="0"/>
                </a:lnTo>
                <a:lnTo>
                  <a:pt x="0" y="220508"/>
                </a:lnTo>
                <a:lnTo>
                  <a:pt x="140323" y="220508"/>
                </a:lnTo>
                <a:lnTo>
                  <a:pt x="140323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4" name="Group 24"/>
          <p:cNvGrpSpPr/>
          <p:nvPr/>
        </p:nvGrpSpPr>
        <p:grpSpPr>
          <a:xfrm>
            <a:off x="1028700" y="6116387"/>
            <a:ext cx="5546116" cy="3141913"/>
            <a:chOff x="0" y="0"/>
            <a:chExt cx="1460706" cy="82750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1460706" cy="827500"/>
            </a:xfrm>
            <a:custGeom>
              <a:avLst/>
              <a:gdLst/>
              <a:ahLst/>
              <a:cxnLst/>
              <a:rect l="l" t="t" r="r" b="b"/>
              <a:pathLst>
                <a:path w="1460706" h="827500">
                  <a:moveTo>
                    <a:pt x="71192" y="0"/>
                  </a:moveTo>
                  <a:lnTo>
                    <a:pt x="1389514" y="0"/>
                  </a:lnTo>
                  <a:cubicBezTo>
                    <a:pt x="1408395" y="0"/>
                    <a:pt x="1426503" y="7501"/>
                    <a:pt x="1439854" y="20852"/>
                  </a:cubicBezTo>
                  <a:cubicBezTo>
                    <a:pt x="1453205" y="34203"/>
                    <a:pt x="1460706" y="52311"/>
                    <a:pt x="1460706" y="71192"/>
                  </a:cubicBezTo>
                  <a:lnTo>
                    <a:pt x="1460706" y="756308"/>
                  </a:lnTo>
                  <a:cubicBezTo>
                    <a:pt x="1460706" y="775189"/>
                    <a:pt x="1453205" y="793297"/>
                    <a:pt x="1439854" y="806648"/>
                  </a:cubicBezTo>
                  <a:cubicBezTo>
                    <a:pt x="1426503" y="819999"/>
                    <a:pt x="1408395" y="827500"/>
                    <a:pt x="1389514" y="827500"/>
                  </a:cubicBezTo>
                  <a:lnTo>
                    <a:pt x="71192" y="827500"/>
                  </a:lnTo>
                  <a:cubicBezTo>
                    <a:pt x="52311" y="827500"/>
                    <a:pt x="34203" y="819999"/>
                    <a:pt x="20852" y="806648"/>
                  </a:cubicBezTo>
                  <a:cubicBezTo>
                    <a:pt x="7501" y="793297"/>
                    <a:pt x="0" y="775189"/>
                    <a:pt x="0" y="756308"/>
                  </a:cubicBezTo>
                  <a:lnTo>
                    <a:pt x="0" y="71192"/>
                  </a:lnTo>
                  <a:cubicBezTo>
                    <a:pt x="0" y="52311"/>
                    <a:pt x="7501" y="34203"/>
                    <a:pt x="20852" y="20852"/>
                  </a:cubicBezTo>
                  <a:cubicBezTo>
                    <a:pt x="34203" y="7501"/>
                    <a:pt x="52311" y="0"/>
                    <a:pt x="71192" y="0"/>
                  </a:cubicBezTo>
                  <a:close/>
                </a:path>
              </a:pathLst>
            </a:custGeom>
            <a:ln w="1905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38100"/>
              <a:ext cx="1460706" cy="865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3248919" y="2364658"/>
            <a:ext cx="4010381" cy="6893642"/>
            <a:chOff x="0" y="0"/>
            <a:chExt cx="432279" cy="743065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432279" cy="743065"/>
            </a:xfrm>
            <a:custGeom>
              <a:avLst/>
              <a:gdLst/>
              <a:ahLst/>
              <a:cxnLst/>
              <a:rect l="l" t="t" r="r" b="b"/>
              <a:pathLst>
                <a:path w="432279" h="743065">
                  <a:moveTo>
                    <a:pt x="69497" y="0"/>
                  </a:moveTo>
                  <a:lnTo>
                    <a:pt x="362782" y="0"/>
                  </a:lnTo>
                  <a:cubicBezTo>
                    <a:pt x="401164" y="0"/>
                    <a:pt x="432279" y="31115"/>
                    <a:pt x="432279" y="69497"/>
                  </a:cubicBezTo>
                  <a:lnTo>
                    <a:pt x="432279" y="673568"/>
                  </a:lnTo>
                  <a:cubicBezTo>
                    <a:pt x="432279" y="692000"/>
                    <a:pt x="424957" y="709677"/>
                    <a:pt x="411923" y="722710"/>
                  </a:cubicBezTo>
                  <a:cubicBezTo>
                    <a:pt x="398890" y="735743"/>
                    <a:pt x="381213" y="743065"/>
                    <a:pt x="362782" y="743065"/>
                  </a:cubicBezTo>
                  <a:lnTo>
                    <a:pt x="69497" y="743065"/>
                  </a:lnTo>
                  <a:cubicBezTo>
                    <a:pt x="31115" y="743065"/>
                    <a:pt x="0" y="711950"/>
                    <a:pt x="0" y="673568"/>
                  </a:cubicBezTo>
                  <a:lnTo>
                    <a:pt x="0" y="69497"/>
                  </a:lnTo>
                  <a:cubicBezTo>
                    <a:pt x="0" y="31115"/>
                    <a:pt x="31115" y="0"/>
                    <a:pt x="69497" y="0"/>
                  </a:cubicBezTo>
                  <a:close/>
                </a:path>
              </a:pathLst>
            </a:custGeom>
            <a:blipFill>
              <a:blip r:embed="rId5"/>
              <a:stretch>
                <a:fillRect t="-1030" b="-1030"/>
              </a:stretch>
            </a:blip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164250" y="2698033"/>
            <a:ext cx="7314693" cy="11441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249"/>
              </a:lnSpc>
            </a:pPr>
            <a:r>
              <a:rPr lang="en-US" sz="9705" spc="-533">
                <a:solidFill>
                  <a:srgbClr val="FFFFFF"/>
                </a:solidFill>
                <a:latin typeface="Open Sauce Light"/>
                <a:ea typeface="Open Sauce Light"/>
                <a:cs typeface="Open Sauce Light"/>
                <a:sym typeface="Open Sauce Light"/>
              </a:rPr>
              <a:t>Business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3864" y="2698033"/>
            <a:ext cx="8013552" cy="11441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249"/>
              </a:lnSpc>
            </a:pPr>
            <a:r>
              <a:rPr lang="en-US" sz="9705" spc="-533">
                <a:solidFill>
                  <a:srgbClr val="C2C2C2"/>
                </a:solidFill>
                <a:latin typeface="Open Sauce Light"/>
                <a:ea typeface="Open Sauce Light"/>
                <a:cs typeface="Open Sauce Light"/>
                <a:sym typeface="Open Sauce Light"/>
              </a:rPr>
              <a:t>Concept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685547" y="1076325"/>
            <a:ext cx="3344567" cy="2123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1618"/>
              </a:lnSpc>
              <a:spcBef>
                <a:spcPct val="0"/>
              </a:spcBef>
            </a:pP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NeoStylis</a:t>
            </a:r>
            <a:r>
              <a:rPr lang="en-US" sz="1798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t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2963169" y="1076325"/>
            <a:ext cx="4296131" cy="218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1618"/>
              </a:lnSpc>
              <a:spcBef>
                <a:spcPct val="0"/>
              </a:spcBef>
            </a:pPr>
            <a:r>
              <a:rPr lang="en-US" sz="2200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April 2026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356877" y="7683386"/>
            <a:ext cx="5000586" cy="141064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174"/>
              </a:lnSpc>
            </a:pPr>
            <a:r>
              <a:rPr lang="en-US" sz="2200" spc="-87" dirty="0">
                <a:solidFill>
                  <a:srgbClr val="FFFFFF"/>
                </a:solidFill>
                <a:latin typeface="Arial" panose="020B0604020202020204" pitchFamily="34" charset="0"/>
                <a:ea typeface="Open Sauce Light Italics"/>
                <a:cs typeface="Arial" panose="020B0604020202020204" pitchFamily="34" charset="0"/>
                <a:sym typeface="Open Sauce Light Italics"/>
              </a:rPr>
              <a:t>Target Market: Gen Z and Millennials aged 16-30 who value self-expression through fashion. Our customers are trend-conscious youth connected to streetwear culture, music, and urban lifestyle.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32633" y="7712252"/>
            <a:ext cx="4817670" cy="14106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174"/>
              </a:lnSpc>
            </a:pPr>
            <a:r>
              <a:rPr lang="en-US" sz="2200" spc="-87" dirty="0">
                <a:solidFill>
                  <a:srgbClr val="323232"/>
                </a:solidFill>
                <a:latin typeface="Arial" panose="020B0604020202020204" pitchFamily="34" charset="0"/>
                <a:ea typeface="Open Sauce Light Italics"/>
                <a:cs typeface="Arial" panose="020B0604020202020204" pitchFamily="34" charset="0"/>
                <a:sym typeface="Open Sauce Light Italics"/>
              </a:rPr>
              <a:t>Brand Values: Authenticity, creativity, individuality, and ethical production. We believe in empowering our customers to express their unique identity through bold, modern streetwear.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246253" y="4380973"/>
            <a:ext cx="9690026" cy="12311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446"/>
              </a:lnSpc>
            </a:pPr>
            <a:r>
              <a:rPr lang="en-US" sz="2200" spc="-98" dirty="0">
                <a:solidFill>
                  <a:srgbClr val="FFFFFF"/>
                </a:solidFill>
                <a:latin typeface="Arial" panose="020B0604020202020204" pitchFamily="34" charset="0"/>
                <a:ea typeface="Open Sauce Light"/>
                <a:cs typeface="Arial" panose="020B0604020202020204" pitchFamily="34" charset="0"/>
                <a:sym typeface="Open Sauce Light"/>
              </a:rPr>
              <a:t>NeoStylist merges urban culture with minimalist fashion design. Our core concept bridges the gap between street style authenticity and clean, modern aesthetics. Long-term vision includes seasonal collections, international expansion across EU and US markets, and opening a flagship store in London by 2028.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352198" y="6760332"/>
            <a:ext cx="5878161" cy="5435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177"/>
              </a:lnSpc>
            </a:pPr>
            <a:r>
              <a:rPr lang="en-US" sz="3797" b="1" spc="-208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Target Market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132633" y="6760332"/>
            <a:ext cx="5878161" cy="5435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177"/>
              </a:lnSpc>
            </a:pPr>
            <a:r>
              <a:rPr lang="en-US" sz="3797" b="1" spc="-208">
                <a:solidFill>
                  <a:srgbClr val="323232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Brand Values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2323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574027" y="-357825"/>
            <a:ext cx="19705935" cy="11396222"/>
            <a:chOff x="0" y="0"/>
            <a:chExt cx="26274580" cy="15194962"/>
          </a:xfrm>
        </p:grpSpPr>
        <p:sp>
          <p:nvSpPr>
            <p:cNvPr id="3" name="AutoShape 3"/>
            <p:cNvSpPr/>
            <p:nvPr/>
          </p:nvSpPr>
          <p:spPr>
            <a:xfrm flipH="1" flipV="1">
              <a:off x="2143320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AutoShape 4"/>
            <p:cNvSpPr/>
            <p:nvPr/>
          </p:nvSpPr>
          <p:spPr>
            <a:xfrm flipH="1">
              <a:off x="0" y="3862444"/>
              <a:ext cx="26274580" cy="0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AutoShape 5"/>
            <p:cNvSpPr/>
            <p:nvPr/>
          </p:nvSpPr>
          <p:spPr>
            <a:xfrm flipH="1" flipV="1">
              <a:off x="9352687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AutoShape 6"/>
            <p:cNvSpPr/>
            <p:nvPr/>
          </p:nvSpPr>
          <p:spPr>
            <a:xfrm flipH="1" flipV="1">
              <a:off x="23771420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AutoShape 7"/>
            <p:cNvSpPr/>
            <p:nvPr/>
          </p:nvSpPr>
          <p:spPr>
            <a:xfrm flipH="1" flipV="1">
              <a:off x="16562053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Freeform 8"/>
          <p:cNvSpPr/>
          <p:nvPr/>
        </p:nvSpPr>
        <p:spPr>
          <a:xfrm>
            <a:off x="-2343699" y="-357825"/>
            <a:ext cx="7990193" cy="8229600"/>
          </a:xfrm>
          <a:custGeom>
            <a:avLst/>
            <a:gdLst/>
            <a:ahLst/>
            <a:cxnLst/>
            <a:rect l="l" t="t" r="r" b="b"/>
            <a:pathLst>
              <a:path w="7990193" h="8229600">
                <a:moveTo>
                  <a:pt x="0" y="0"/>
                </a:moveTo>
                <a:lnTo>
                  <a:pt x="7990194" y="0"/>
                </a:lnTo>
                <a:lnTo>
                  <a:pt x="799019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9" name="Freeform 9"/>
          <p:cNvSpPr/>
          <p:nvPr/>
        </p:nvSpPr>
        <p:spPr>
          <a:xfrm>
            <a:off x="10039516" y="5935072"/>
            <a:ext cx="7990193" cy="8229600"/>
          </a:xfrm>
          <a:custGeom>
            <a:avLst/>
            <a:gdLst/>
            <a:ahLst/>
            <a:cxnLst/>
            <a:rect l="l" t="t" r="r" b="b"/>
            <a:pathLst>
              <a:path w="7990193" h="8229600">
                <a:moveTo>
                  <a:pt x="0" y="0"/>
                </a:moveTo>
                <a:lnTo>
                  <a:pt x="7990193" y="0"/>
                </a:lnTo>
                <a:lnTo>
                  <a:pt x="799019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2482102" y="-3668641"/>
            <a:ext cx="7990193" cy="8229600"/>
          </a:xfrm>
          <a:custGeom>
            <a:avLst/>
            <a:gdLst/>
            <a:ahLst/>
            <a:cxnLst/>
            <a:rect l="l" t="t" r="r" b="b"/>
            <a:pathLst>
              <a:path w="7990193" h="8229600">
                <a:moveTo>
                  <a:pt x="0" y="0"/>
                </a:moveTo>
                <a:lnTo>
                  <a:pt x="7990193" y="0"/>
                </a:lnTo>
                <a:lnTo>
                  <a:pt x="799019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AutoShape 11"/>
          <p:cNvSpPr/>
          <p:nvPr/>
        </p:nvSpPr>
        <p:spPr>
          <a:xfrm>
            <a:off x="1028700" y="1469050"/>
            <a:ext cx="16230600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145340" y="976506"/>
            <a:ext cx="318466" cy="320799"/>
          </a:xfrm>
          <a:custGeom>
            <a:avLst/>
            <a:gdLst/>
            <a:ahLst/>
            <a:cxnLst/>
            <a:rect l="l" t="t" r="r" b="b"/>
            <a:pathLst>
              <a:path w="318466" h="320799">
                <a:moveTo>
                  <a:pt x="0" y="0"/>
                </a:moveTo>
                <a:lnTo>
                  <a:pt x="318466" y="0"/>
                </a:lnTo>
                <a:lnTo>
                  <a:pt x="318466" y="320799"/>
                </a:lnTo>
                <a:lnTo>
                  <a:pt x="0" y="32079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/>
          <p:cNvGrpSpPr/>
          <p:nvPr/>
        </p:nvGrpSpPr>
        <p:grpSpPr>
          <a:xfrm>
            <a:off x="1028700" y="9477375"/>
            <a:ext cx="435106" cy="455421"/>
            <a:chOff x="0" y="0"/>
            <a:chExt cx="220706" cy="23101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220706" cy="231010"/>
            </a:xfrm>
            <a:custGeom>
              <a:avLst/>
              <a:gdLst/>
              <a:ahLst/>
              <a:cxnLst/>
              <a:rect l="l" t="t" r="r" b="b"/>
              <a:pathLst>
                <a:path w="220706" h="231010">
                  <a:moveTo>
                    <a:pt x="110353" y="0"/>
                  </a:moveTo>
                  <a:lnTo>
                    <a:pt x="110353" y="0"/>
                  </a:lnTo>
                  <a:cubicBezTo>
                    <a:pt x="139620" y="0"/>
                    <a:pt x="167689" y="11626"/>
                    <a:pt x="188384" y="32322"/>
                  </a:cubicBezTo>
                  <a:cubicBezTo>
                    <a:pt x="209079" y="53017"/>
                    <a:pt x="220706" y="81086"/>
                    <a:pt x="220706" y="110353"/>
                  </a:cubicBezTo>
                  <a:lnTo>
                    <a:pt x="220706" y="120658"/>
                  </a:lnTo>
                  <a:cubicBezTo>
                    <a:pt x="220706" y="149925"/>
                    <a:pt x="209079" y="177994"/>
                    <a:pt x="188384" y="198689"/>
                  </a:cubicBezTo>
                  <a:cubicBezTo>
                    <a:pt x="167689" y="219384"/>
                    <a:pt x="139620" y="231010"/>
                    <a:pt x="110353" y="231010"/>
                  </a:cubicBezTo>
                  <a:lnTo>
                    <a:pt x="110353" y="231010"/>
                  </a:lnTo>
                  <a:cubicBezTo>
                    <a:pt x="81086" y="231010"/>
                    <a:pt x="53017" y="219384"/>
                    <a:pt x="32322" y="198689"/>
                  </a:cubicBezTo>
                  <a:cubicBezTo>
                    <a:pt x="11626" y="177994"/>
                    <a:pt x="0" y="149925"/>
                    <a:pt x="0" y="120658"/>
                  </a:cubicBezTo>
                  <a:lnTo>
                    <a:pt x="0" y="110353"/>
                  </a:lnTo>
                  <a:cubicBezTo>
                    <a:pt x="0" y="81086"/>
                    <a:pt x="11626" y="53017"/>
                    <a:pt x="32322" y="32322"/>
                  </a:cubicBezTo>
                  <a:cubicBezTo>
                    <a:pt x="53017" y="11626"/>
                    <a:pt x="81086" y="0"/>
                    <a:pt x="110353" y="0"/>
                  </a:cubicBezTo>
                  <a:close/>
                </a:path>
              </a:pathLst>
            </a:custGeom>
            <a:solidFill>
              <a:srgbClr val="B0F100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220706" cy="2691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6824194" y="9477375"/>
            <a:ext cx="435106" cy="455421"/>
            <a:chOff x="0" y="0"/>
            <a:chExt cx="220706" cy="23101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220706" cy="231010"/>
            </a:xfrm>
            <a:custGeom>
              <a:avLst/>
              <a:gdLst/>
              <a:ahLst/>
              <a:cxnLst/>
              <a:rect l="l" t="t" r="r" b="b"/>
              <a:pathLst>
                <a:path w="220706" h="231010">
                  <a:moveTo>
                    <a:pt x="110353" y="0"/>
                  </a:moveTo>
                  <a:lnTo>
                    <a:pt x="110353" y="0"/>
                  </a:lnTo>
                  <a:cubicBezTo>
                    <a:pt x="139620" y="0"/>
                    <a:pt x="167689" y="11626"/>
                    <a:pt x="188384" y="32322"/>
                  </a:cubicBezTo>
                  <a:cubicBezTo>
                    <a:pt x="209079" y="53017"/>
                    <a:pt x="220706" y="81086"/>
                    <a:pt x="220706" y="110353"/>
                  </a:cubicBezTo>
                  <a:lnTo>
                    <a:pt x="220706" y="120658"/>
                  </a:lnTo>
                  <a:cubicBezTo>
                    <a:pt x="220706" y="149925"/>
                    <a:pt x="209079" y="177994"/>
                    <a:pt x="188384" y="198689"/>
                  </a:cubicBezTo>
                  <a:cubicBezTo>
                    <a:pt x="167689" y="219384"/>
                    <a:pt x="139620" y="231010"/>
                    <a:pt x="110353" y="231010"/>
                  </a:cubicBezTo>
                  <a:lnTo>
                    <a:pt x="110353" y="231010"/>
                  </a:lnTo>
                  <a:cubicBezTo>
                    <a:pt x="81086" y="231010"/>
                    <a:pt x="53017" y="219384"/>
                    <a:pt x="32322" y="198689"/>
                  </a:cubicBezTo>
                  <a:cubicBezTo>
                    <a:pt x="11626" y="177994"/>
                    <a:pt x="0" y="149925"/>
                    <a:pt x="0" y="120658"/>
                  </a:cubicBezTo>
                  <a:lnTo>
                    <a:pt x="0" y="110353"/>
                  </a:lnTo>
                  <a:cubicBezTo>
                    <a:pt x="0" y="81086"/>
                    <a:pt x="11626" y="53017"/>
                    <a:pt x="32322" y="32322"/>
                  </a:cubicBezTo>
                  <a:cubicBezTo>
                    <a:pt x="53017" y="11626"/>
                    <a:pt x="81086" y="0"/>
                    <a:pt x="110353" y="0"/>
                  </a:cubicBezTo>
                  <a:close/>
                </a:path>
              </a:pathLst>
            </a:custGeom>
            <a:solidFill>
              <a:srgbClr val="B0F100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38100"/>
              <a:ext cx="220706" cy="2691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1164250" y="9604723"/>
            <a:ext cx="140323" cy="220508"/>
          </a:xfrm>
          <a:custGeom>
            <a:avLst/>
            <a:gdLst/>
            <a:ahLst/>
            <a:cxnLst/>
            <a:rect l="l" t="t" r="r" b="b"/>
            <a:pathLst>
              <a:path w="140323" h="220508">
                <a:moveTo>
                  <a:pt x="0" y="0"/>
                </a:moveTo>
                <a:lnTo>
                  <a:pt x="140323" y="0"/>
                </a:lnTo>
                <a:lnTo>
                  <a:pt x="140323" y="220508"/>
                </a:lnTo>
                <a:lnTo>
                  <a:pt x="0" y="22050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 flipH="1">
            <a:off x="16990635" y="9604723"/>
            <a:ext cx="140323" cy="220508"/>
          </a:xfrm>
          <a:custGeom>
            <a:avLst/>
            <a:gdLst/>
            <a:ahLst/>
            <a:cxnLst/>
            <a:rect l="l" t="t" r="r" b="b"/>
            <a:pathLst>
              <a:path w="140323" h="220508">
                <a:moveTo>
                  <a:pt x="140323" y="0"/>
                </a:moveTo>
                <a:lnTo>
                  <a:pt x="0" y="0"/>
                </a:lnTo>
                <a:lnTo>
                  <a:pt x="0" y="220508"/>
                </a:lnTo>
                <a:lnTo>
                  <a:pt x="140323" y="220508"/>
                </a:lnTo>
                <a:lnTo>
                  <a:pt x="140323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1" name="Group 21"/>
          <p:cNvGrpSpPr/>
          <p:nvPr/>
        </p:nvGrpSpPr>
        <p:grpSpPr>
          <a:xfrm>
            <a:off x="8314263" y="2299839"/>
            <a:ext cx="8945037" cy="3751729"/>
            <a:chOff x="0" y="0"/>
            <a:chExt cx="2355895" cy="98811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2355895" cy="988110"/>
            </a:xfrm>
            <a:custGeom>
              <a:avLst/>
              <a:gdLst/>
              <a:ahLst/>
              <a:cxnLst/>
              <a:rect l="l" t="t" r="r" b="b"/>
              <a:pathLst>
                <a:path w="2355895" h="988110">
                  <a:moveTo>
                    <a:pt x="44140" y="0"/>
                  </a:moveTo>
                  <a:lnTo>
                    <a:pt x="2311754" y="0"/>
                  </a:lnTo>
                  <a:cubicBezTo>
                    <a:pt x="2323461" y="0"/>
                    <a:pt x="2334688" y="4650"/>
                    <a:pt x="2342966" y="12928"/>
                  </a:cubicBezTo>
                  <a:cubicBezTo>
                    <a:pt x="2351244" y="21206"/>
                    <a:pt x="2355895" y="32434"/>
                    <a:pt x="2355895" y="44140"/>
                  </a:cubicBezTo>
                  <a:lnTo>
                    <a:pt x="2355895" y="943969"/>
                  </a:lnTo>
                  <a:cubicBezTo>
                    <a:pt x="2355895" y="955676"/>
                    <a:pt x="2351244" y="966903"/>
                    <a:pt x="2342966" y="975181"/>
                  </a:cubicBezTo>
                  <a:cubicBezTo>
                    <a:pt x="2334688" y="983459"/>
                    <a:pt x="2323461" y="988110"/>
                    <a:pt x="2311754" y="988110"/>
                  </a:cubicBezTo>
                  <a:lnTo>
                    <a:pt x="44140" y="988110"/>
                  </a:lnTo>
                  <a:cubicBezTo>
                    <a:pt x="32434" y="988110"/>
                    <a:pt x="21206" y="983459"/>
                    <a:pt x="12928" y="975181"/>
                  </a:cubicBezTo>
                  <a:cubicBezTo>
                    <a:pt x="4650" y="966903"/>
                    <a:pt x="0" y="955676"/>
                    <a:pt x="0" y="943969"/>
                  </a:cubicBezTo>
                  <a:lnTo>
                    <a:pt x="0" y="44140"/>
                  </a:lnTo>
                  <a:cubicBezTo>
                    <a:pt x="0" y="32434"/>
                    <a:pt x="4650" y="21206"/>
                    <a:pt x="12928" y="12928"/>
                  </a:cubicBezTo>
                  <a:cubicBezTo>
                    <a:pt x="21206" y="4650"/>
                    <a:pt x="32434" y="0"/>
                    <a:pt x="44140" y="0"/>
                  </a:cubicBezTo>
                  <a:close/>
                </a:path>
              </a:pathLst>
            </a:custGeom>
            <a:ln w="1905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38100"/>
              <a:ext cx="2355895" cy="10262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4" name="Freeform 24"/>
          <p:cNvSpPr/>
          <p:nvPr/>
        </p:nvSpPr>
        <p:spPr>
          <a:xfrm>
            <a:off x="1164250" y="6116387"/>
            <a:ext cx="615370" cy="615370"/>
          </a:xfrm>
          <a:custGeom>
            <a:avLst/>
            <a:gdLst/>
            <a:ahLst/>
            <a:cxnLst/>
            <a:rect l="l" t="t" r="r" b="b"/>
            <a:pathLst>
              <a:path w="615370" h="615370">
                <a:moveTo>
                  <a:pt x="0" y="0"/>
                </a:moveTo>
                <a:lnTo>
                  <a:pt x="615370" y="0"/>
                </a:lnTo>
                <a:lnTo>
                  <a:pt x="615370" y="615370"/>
                </a:lnTo>
                <a:lnTo>
                  <a:pt x="0" y="6153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5" name="Group 25"/>
          <p:cNvGrpSpPr/>
          <p:nvPr/>
        </p:nvGrpSpPr>
        <p:grpSpPr>
          <a:xfrm>
            <a:off x="8314263" y="6424072"/>
            <a:ext cx="5315239" cy="2834228"/>
            <a:chOff x="0" y="0"/>
            <a:chExt cx="572929" cy="305501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572929" cy="305501"/>
            </a:xfrm>
            <a:custGeom>
              <a:avLst/>
              <a:gdLst/>
              <a:ahLst/>
              <a:cxnLst/>
              <a:rect l="l" t="t" r="r" b="b"/>
              <a:pathLst>
                <a:path w="572929" h="305501">
                  <a:moveTo>
                    <a:pt x="52436" y="0"/>
                  </a:moveTo>
                  <a:lnTo>
                    <a:pt x="520493" y="0"/>
                  </a:lnTo>
                  <a:cubicBezTo>
                    <a:pt x="549453" y="0"/>
                    <a:pt x="572929" y="23476"/>
                    <a:pt x="572929" y="52436"/>
                  </a:cubicBezTo>
                  <a:lnTo>
                    <a:pt x="572929" y="253065"/>
                  </a:lnTo>
                  <a:cubicBezTo>
                    <a:pt x="572929" y="266972"/>
                    <a:pt x="567405" y="280309"/>
                    <a:pt x="557571" y="290143"/>
                  </a:cubicBezTo>
                  <a:cubicBezTo>
                    <a:pt x="547737" y="299977"/>
                    <a:pt x="534400" y="305501"/>
                    <a:pt x="520493" y="305501"/>
                  </a:cubicBezTo>
                  <a:lnTo>
                    <a:pt x="52436" y="305501"/>
                  </a:lnTo>
                  <a:cubicBezTo>
                    <a:pt x="38529" y="305501"/>
                    <a:pt x="25192" y="299977"/>
                    <a:pt x="15358" y="290143"/>
                  </a:cubicBezTo>
                  <a:cubicBezTo>
                    <a:pt x="5524" y="280309"/>
                    <a:pt x="0" y="266972"/>
                    <a:pt x="0" y="253065"/>
                  </a:cubicBezTo>
                  <a:lnTo>
                    <a:pt x="0" y="52436"/>
                  </a:lnTo>
                  <a:cubicBezTo>
                    <a:pt x="0" y="38529"/>
                    <a:pt x="5524" y="25192"/>
                    <a:pt x="15358" y="15358"/>
                  </a:cubicBezTo>
                  <a:cubicBezTo>
                    <a:pt x="25192" y="5524"/>
                    <a:pt x="38529" y="0"/>
                    <a:pt x="52436" y="0"/>
                  </a:cubicBezTo>
                  <a:close/>
                </a:path>
              </a:pathLst>
            </a:custGeom>
            <a:blipFill>
              <a:blip r:embed="rId6"/>
              <a:stretch>
                <a:fillRect t="-3448" b="-3448"/>
              </a:stretch>
            </a:blip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4034613" y="6424072"/>
            <a:ext cx="3224687" cy="2834228"/>
            <a:chOff x="0" y="0"/>
            <a:chExt cx="347589" cy="305501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347589" cy="305501"/>
            </a:xfrm>
            <a:custGeom>
              <a:avLst/>
              <a:gdLst/>
              <a:ahLst/>
              <a:cxnLst/>
              <a:rect l="l" t="t" r="r" b="b"/>
              <a:pathLst>
                <a:path w="347589" h="305501">
                  <a:moveTo>
                    <a:pt x="86430" y="0"/>
                  </a:moveTo>
                  <a:lnTo>
                    <a:pt x="261159" y="0"/>
                  </a:lnTo>
                  <a:cubicBezTo>
                    <a:pt x="284082" y="0"/>
                    <a:pt x="306065" y="9106"/>
                    <a:pt x="322274" y="25315"/>
                  </a:cubicBezTo>
                  <a:cubicBezTo>
                    <a:pt x="338483" y="41523"/>
                    <a:pt x="347589" y="63507"/>
                    <a:pt x="347589" y="86430"/>
                  </a:cubicBezTo>
                  <a:lnTo>
                    <a:pt x="347589" y="219071"/>
                  </a:lnTo>
                  <a:cubicBezTo>
                    <a:pt x="347589" y="241994"/>
                    <a:pt x="338483" y="263978"/>
                    <a:pt x="322274" y="280186"/>
                  </a:cubicBezTo>
                  <a:cubicBezTo>
                    <a:pt x="306065" y="296395"/>
                    <a:pt x="284082" y="305501"/>
                    <a:pt x="261159" y="305501"/>
                  </a:cubicBezTo>
                  <a:lnTo>
                    <a:pt x="86430" y="305501"/>
                  </a:lnTo>
                  <a:cubicBezTo>
                    <a:pt x="63507" y="305501"/>
                    <a:pt x="41523" y="296395"/>
                    <a:pt x="25315" y="280186"/>
                  </a:cubicBezTo>
                  <a:cubicBezTo>
                    <a:pt x="9106" y="263978"/>
                    <a:pt x="0" y="241994"/>
                    <a:pt x="0" y="219071"/>
                  </a:cubicBezTo>
                  <a:lnTo>
                    <a:pt x="0" y="86430"/>
                  </a:lnTo>
                  <a:cubicBezTo>
                    <a:pt x="0" y="63507"/>
                    <a:pt x="9106" y="41523"/>
                    <a:pt x="25315" y="25315"/>
                  </a:cubicBezTo>
                  <a:cubicBezTo>
                    <a:pt x="41523" y="9106"/>
                    <a:pt x="63507" y="0"/>
                    <a:pt x="86430" y="0"/>
                  </a:cubicBezTo>
                  <a:close/>
                </a:path>
              </a:pathLst>
            </a:custGeom>
            <a:blipFill>
              <a:blip r:embed="rId7"/>
              <a:stretch>
                <a:fillRect l="-4337" r="-4337"/>
              </a:stretch>
            </a:blip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164250" y="2698033"/>
            <a:ext cx="5310822" cy="11441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249"/>
              </a:lnSpc>
            </a:pPr>
            <a:r>
              <a:rPr lang="en-US" sz="9705" spc="-533">
                <a:solidFill>
                  <a:srgbClr val="FFFFFF"/>
                </a:solidFill>
                <a:latin typeface="Open Sauce Light"/>
                <a:ea typeface="Open Sauce Light"/>
                <a:cs typeface="Open Sauce Light"/>
                <a:sym typeface="Open Sauce Light"/>
              </a:rPr>
              <a:t>Product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164250" y="3770145"/>
            <a:ext cx="8013552" cy="11441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249"/>
              </a:lnSpc>
            </a:pPr>
            <a:r>
              <a:rPr lang="en-US" sz="9705" spc="-533">
                <a:solidFill>
                  <a:srgbClr val="C2C2C2"/>
                </a:solidFill>
                <a:latin typeface="Open Sauce Light"/>
                <a:ea typeface="Open Sauce Light"/>
                <a:cs typeface="Open Sauce Light"/>
                <a:sym typeface="Open Sauce Light"/>
              </a:rPr>
              <a:t>Range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685547" y="1076325"/>
            <a:ext cx="3344567" cy="218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1618"/>
              </a:lnSpc>
              <a:spcBef>
                <a:spcPct val="0"/>
              </a:spcBef>
            </a:pP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N</a:t>
            </a:r>
            <a:r>
              <a:rPr lang="en-US" sz="2200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eoStylis</a:t>
            </a: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t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2963169" y="1076325"/>
            <a:ext cx="4296131" cy="218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1618"/>
              </a:lnSpc>
              <a:spcBef>
                <a:spcPct val="0"/>
              </a:spcBef>
            </a:pPr>
            <a:r>
              <a:rPr lang="en-US" sz="2200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April 2026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14402" y="7139697"/>
            <a:ext cx="6624690" cy="18466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446"/>
              </a:lnSpc>
            </a:pPr>
            <a:r>
              <a:rPr lang="en-US" sz="2200" spc="-98" dirty="0">
                <a:solidFill>
                  <a:srgbClr val="FFFFFF"/>
                </a:solidFill>
                <a:latin typeface="Arial" panose="020B0604020202020204" pitchFamily="34" charset="0"/>
                <a:ea typeface="Open Sauce Light"/>
                <a:cs typeface="Arial" panose="020B0604020202020204" pitchFamily="34" charset="0"/>
                <a:sym typeface="Open Sauce Light"/>
              </a:rPr>
              <a:t>Our product range merges urban culture with minimalist fashion. Each piece is crafted with sustainable materials and bold simplicity, designed for Gen Z and Millennials who value authenticity and self-expression. From statement outerwear to everyday essentials, NeoStylist delivers culturally relevant streetwear.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687149" y="2846098"/>
            <a:ext cx="1707315" cy="5435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177"/>
              </a:lnSpc>
            </a:pPr>
            <a:r>
              <a:rPr lang="en-US" sz="3797" b="1" spc="-208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87149" y="3956721"/>
            <a:ext cx="1707315" cy="5435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177"/>
              </a:lnSpc>
            </a:pPr>
            <a:r>
              <a:rPr lang="en-US" sz="3797" b="1" spc="-208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9769006" y="2703326"/>
            <a:ext cx="7117408" cy="8463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174"/>
              </a:lnSpc>
            </a:pPr>
            <a:r>
              <a:rPr lang="en-US" sz="2200" i="1" spc="-87" dirty="0">
                <a:solidFill>
                  <a:srgbClr val="FFFFFF"/>
                </a:solidFill>
                <a:latin typeface="Arial" panose="020B0604020202020204" pitchFamily="34" charset="0"/>
                <a:ea typeface="Open Sauce Light Italics"/>
                <a:cs typeface="Arial" panose="020B0604020202020204" pitchFamily="34" charset="0"/>
                <a:sym typeface="Open Sauce Light Italics"/>
              </a:rPr>
              <a:t>Jackets &amp; Hoodies: Versatile statement outerwear pieces and high-quality hoodies featuring minimalist designs. Perfect for layering and making a bold impression.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769006" y="3813948"/>
            <a:ext cx="7117408" cy="8463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174"/>
              </a:lnSpc>
            </a:pPr>
            <a:r>
              <a:rPr lang="en-US" sz="2200" i="1" spc="-87" dirty="0">
                <a:solidFill>
                  <a:srgbClr val="FFFFFF"/>
                </a:solidFill>
                <a:latin typeface="Arial" panose="020B0604020202020204" pitchFamily="34" charset="0"/>
                <a:ea typeface="Open Sauce Light Italics"/>
                <a:cs typeface="Arial" panose="020B0604020202020204" pitchFamily="34" charset="0"/>
                <a:sym typeface="Open Sauce Light Italics"/>
              </a:rPr>
              <a:t>T-Shirts &amp; Trousers: Everyday essential tees with clean aesthetics paired with functional, stylish trousers. The foundation of any streetwear wardrobe.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687149" y="5067343"/>
            <a:ext cx="1707315" cy="5435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177"/>
              </a:lnSpc>
            </a:pPr>
            <a:r>
              <a:rPr lang="en-US" sz="3797" b="1" spc="-208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769006" y="4924571"/>
            <a:ext cx="7117408" cy="8463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174"/>
              </a:lnSpc>
            </a:pPr>
            <a:r>
              <a:rPr lang="en-US" sz="2200" i="1" spc="-87" dirty="0">
                <a:solidFill>
                  <a:srgbClr val="FFFFFF"/>
                </a:solidFill>
                <a:latin typeface="Arial" panose="020B0604020202020204" pitchFamily="34" charset="0"/>
                <a:ea typeface="Open Sauce Light Italics"/>
                <a:cs typeface="Arial" panose="020B0604020202020204" pitchFamily="34" charset="0"/>
                <a:sym typeface="Open Sauce Light Italics"/>
              </a:rPr>
              <a:t>Accessories: Complete your look with caps, bags, and lifestyle items. Each accessory embodies our commitment to bold simplicity and sustainable production.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2323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574027" y="-357825"/>
            <a:ext cx="19705935" cy="11396222"/>
            <a:chOff x="0" y="0"/>
            <a:chExt cx="26274580" cy="15194962"/>
          </a:xfrm>
        </p:grpSpPr>
        <p:sp>
          <p:nvSpPr>
            <p:cNvPr id="3" name="AutoShape 3"/>
            <p:cNvSpPr/>
            <p:nvPr/>
          </p:nvSpPr>
          <p:spPr>
            <a:xfrm flipH="1" flipV="1">
              <a:off x="2143320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AutoShape 4"/>
            <p:cNvSpPr/>
            <p:nvPr/>
          </p:nvSpPr>
          <p:spPr>
            <a:xfrm flipH="1">
              <a:off x="0" y="3862444"/>
              <a:ext cx="26274580" cy="0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AutoShape 5"/>
            <p:cNvSpPr/>
            <p:nvPr/>
          </p:nvSpPr>
          <p:spPr>
            <a:xfrm flipH="1" flipV="1">
              <a:off x="9352687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AutoShape 6"/>
            <p:cNvSpPr/>
            <p:nvPr/>
          </p:nvSpPr>
          <p:spPr>
            <a:xfrm flipH="1" flipV="1">
              <a:off x="23771420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AutoShape 7"/>
            <p:cNvSpPr/>
            <p:nvPr/>
          </p:nvSpPr>
          <p:spPr>
            <a:xfrm flipH="1" flipV="1">
              <a:off x="16562053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Freeform 8"/>
          <p:cNvSpPr/>
          <p:nvPr/>
        </p:nvSpPr>
        <p:spPr>
          <a:xfrm>
            <a:off x="-2343699" y="-357825"/>
            <a:ext cx="7990193" cy="8229600"/>
          </a:xfrm>
          <a:custGeom>
            <a:avLst/>
            <a:gdLst/>
            <a:ahLst/>
            <a:cxnLst/>
            <a:rect l="l" t="t" r="r" b="b"/>
            <a:pathLst>
              <a:path w="7990193" h="8229600">
                <a:moveTo>
                  <a:pt x="0" y="0"/>
                </a:moveTo>
                <a:lnTo>
                  <a:pt x="7990194" y="0"/>
                </a:lnTo>
                <a:lnTo>
                  <a:pt x="799019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0063927" y="5829855"/>
            <a:ext cx="7990193" cy="8229600"/>
          </a:xfrm>
          <a:custGeom>
            <a:avLst/>
            <a:gdLst/>
            <a:ahLst/>
            <a:cxnLst/>
            <a:rect l="l" t="t" r="r" b="b"/>
            <a:pathLst>
              <a:path w="7990193" h="8229600">
                <a:moveTo>
                  <a:pt x="0" y="0"/>
                </a:moveTo>
                <a:lnTo>
                  <a:pt x="7990193" y="0"/>
                </a:lnTo>
                <a:lnTo>
                  <a:pt x="799019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2482102" y="-3668641"/>
            <a:ext cx="7990193" cy="8229600"/>
          </a:xfrm>
          <a:custGeom>
            <a:avLst/>
            <a:gdLst/>
            <a:ahLst/>
            <a:cxnLst/>
            <a:rect l="l" t="t" r="r" b="b"/>
            <a:pathLst>
              <a:path w="7990193" h="8229600">
                <a:moveTo>
                  <a:pt x="0" y="0"/>
                </a:moveTo>
                <a:lnTo>
                  <a:pt x="7990193" y="0"/>
                </a:lnTo>
                <a:lnTo>
                  <a:pt x="799019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1" name="AutoShape 11"/>
          <p:cNvSpPr/>
          <p:nvPr/>
        </p:nvSpPr>
        <p:spPr>
          <a:xfrm>
            <a:off x="1028700" y="1469050"/>
            <a:ext cx="16230600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145340" y="976506"/>
            <a:ext cx="318466" cy="320799"/>
          </a:xfrm>
          <a:custGeom>
            <a:avLst/>
            <a:gdLst/>
            <a:ahLst/>
            <a:cxnLst/>
            <a:rect l="l" t="t" r="r" b="b"/>
            <a:pathLst>
              <a:path w="318466" h="320799">
                <a:moveTo>
                  <a:pt x="0" y="0"/>
                </a:moveTo>
                <a:lnTo>
                  <a:pt x="318466" y="0"/>
                </a:lnTo>
                <a:lnTo>
                  <a:pt x="318466" y="320799"/>
                </a:lnTo>
                <a:lnTo>
                  <a:pt x="0" y="32079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/>
          <p:cNvGrpSpPr/>
          <p:nvPr/>
        </p:nvGrpSpPr>
        <p:grpSpPr>
          <a:xfrm>
            <a:off x="1028700" y="9477375"/>
            <a:ext cx="435106" cy="455421"/>
            <a:chOff x="0" y="0"/>
            <a:chExt cx="220706" cy="23101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220706" cy="231010"/>
            </a:xfrm>
            <a:custGeom>
              <a:avLst/>
              <a:gdLst/>
              <a:ahLst/>
              <a:cxnLst/>
              <a:rect l="l" t="t" r="r" b="b"/>
              <a:pathLst>
                <a:path w="220706" h="231010">
                  <a:moveTo>
                    <a:pt x="110353" y="0"/>
                  </a:moveTo>
                  <a:lnTo>
                    <a:pt x="110353" y="0"/>
                  </a:lnTo>
                  <a:cubicBezTo>
                    <a:pt x="139620" y="0"/>
                    <a:pt x="167689" y="11626"/>
                    <a:pt x="188384" y="32322"/>
                  </a:cubicBezTo>
                  <a:cubicBezTo>
                    <a:pt x="209079" y="53017"/>
                    <a:pt x="220706" y="81086"/>
                    <a:pt x="220706" y="110353"/>
                  </a:cubicBezTo>
                  <a:lnTo>
                    <a:pt x="220706" y="120658"/>
                  </a:lnTo>
                  <a:cubicBezTo>
                    <a:pt x="220706" y="149925"/>
                    <a:pt x="209079" y="177994"/>
                    <a:pt x="188384" y="198689"/>
                  </a:cubicBezTo>
                  <a:cubicBezTo>
                    <a:pt x="167689" y="219384"/>
                    <a:pt x="139620" y="231010"/>
                    <a:pt x="110353" y="231010"/>
                  </a:cubicBezTo>
                  <a:lnTo>
                    <a:pt x="110353" y="231010"/>
                  </a:lnTo>
                  <a:cubicBezTo>
                    <a:pt x="81086" y="231010"/>
                    <a:pt x="53017" y="219384"/>
                    <a:pt x="32322" y="198689"/>
                  </a:cubicBezTo>
                  <a:cubicBezTo>
                    <a:pt x="11626" y="177994"/>
                    <a:pt x="0" y="149925"/>
                    <a:pt x="0" y="120658"/>
                  </a:cubicBezTo>
                  <a:lnTo>
                    <a:pt x="0" y="110353"/>
                  </a:lnTo>
                  <a:cubicBezTo>
                    <a:pt x="0" y="81086"/>
                    <a:pt x="11626" y="53017"/>
                    <a:pt x="32322" y="32322"/>
                  </a:cubicBezTo>
                  <a:cubicBezTo>
                    <a:pt x="53017" y="11626"/>
                    <a:pt x="81086" y="0"/>
                    <a:pt x="110353" y="0"/>
                  </a:cubicBezTo>
                  <a:close/>
                </a:path>
              </a:pathLst>
            </a:custGeom>
            <a:solidFill>
              <a:srgbClr val="B0F100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220706" cy="2691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6824194" y="9477375"/>
            <a:ext cx="435106" cy="455421"/>
            <a:chOff x="0" y="0"/>
            <a:chExt cx="220706" cy="23101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220706" cy="231010"/>
            </a:xfrm>
            <a:custGeom>
              <a:avLst/>
              <a:gdLst/>
              <a:ahLst/>
              <a:cxnLst/>
              <a:rect l="l" t="t" r="r" b="b"/>
              <a:pathLst>
                <a:path w="220706" h="231010">
                  <a:moveTo>
                    <a:pt x="110353" y="0"/>
                  </a:moveTo>
                  <a:lnTo>
                    <a:pt x="110353" y="0"/>
                  </a:lnTo>
                  <a:cubicBezTo>
                    <a:pt x="139620" y="0"/>
                    <a:pt x="167689" y="11626"/>
                    <a:pt x="188384" y="32322"/>
                  </a:cubicBezTo>
                  <a:cubicBezTo>
                    <a:pt x="209079" y="53017"/>
                    <a:pt x="220706" y="81086"/>
                    <a:pt x="220706" y="110353"/>
                  </a:cubicBezTo>
                  <a:lnTo>
                    <a:pt x="220706" y="120658"/>
                  </a:lnTo>
                  <a:cubicBezTo>
                    <a:pt x="220706" y="149925"/>
                    <a:pt x="209079" y="177994"/>
                    <a:pt x="188384" y="198689"/>
                  </a:cubicBezTo>
                  <a:cubicBezTo>
                    <a:pt x="167689" y="219384"/>
                    <a:pt x="139620" y="231010"/>
                    <a:pt x="110353" y="231010"/>
                  </a:cubicBezTo>
                  <a:lnTo>
                    <a:pt x="110353" y="231010"/>
                  </a:lnTo>
                  <a:cubicBezTo>
                    <a:pt x="81086" y="231010"/>
                    <a:pt x="53017" y="219384"/>
                    <a:pt x="32322" y="198689"/>
                  </a:cubicBezTo>
                  <a:cubicBezTo>
                    <a:pt x="11626" y="177994"/>
                    <a:pt x="0" y="149925"/>
                    <a:pt x="0" y="120658"/>
                  </a:cubicBezTo>
                  <a:lnTo>
                    <a:pt x="0" y="110353"/>
                  </a:lnTo>
                  <a:cubicBezTo>
                    <a:pt x="0" y="81086"/>
                    <a:pt x="11626" y="53017"/>
                    <a:pt x="32322" y="32322"/>
                  </a:cubicBezTo>
                  <a:cubicBezTo>
                    <a:pt x="53017" y="11626"/>
                    <a:pt x="81086" y="0"/>
                    <a:pt x="110353" y="0"/>
                  </a:cubicBezTo>
                  <a:close/>
                </a:path>
              </a:pathLst>
            </a:custGeom>
            <a:solidFill>
              <a:srgbClr val="B0F100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38100"/>
              <a:ext cx="220706" cy="2691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1164250" y="9604723"/>
            <a:ext cx="140323" cy="220508"/>
          </a:xfrm>
          <a:custGeom>
            <a:avLst/>
            <a:gdLst/>
            <a:ahLst/>
            <a:cxnLst/>
            <a:rect l="l" t="t" r="r" b="b"/>
            <a:pathLst>
              <a:path w="140323" h="220508">
                <a:moveTo>
                  <a:pt x="0" y="0"/>
                </a:moveTo>
                <a:lnTo>
                  <a:pt x="140323" y="0"/>
                </a:lnTo>
                <a:lnTo>
                  <a:pt x="140323" y="220508"/>
                </a:lnTo>
                <a:lnTo>
                  <a:pt x="0" y="22050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 flipH="1">
            <a:off x="16990635" y="9604723"/>
            <a:ext cx="140323" cy="220508"/>
          </a:xfrm>
          <a:custGeom>
            <a:avLst/>
            <a:gdLst/>
            <a:ahLst/>
            <a:cxnLst/>
            <a:rect l="l" t="t" r="r" b="b"/>
            <a:pathLst>
              <a:path w="140323" h="220508">
                <a:moveTo>
                  <a:pt x="140323" y="0"/>
                </a:moveTo>
                <a:lnTo>
                  <a:pt x="0" y="0"/>
                </a:lnTo>
                <a:lnTo>
                  <a:pt x="0" y="220508"/>
                </a:lnTo>
                <a:lnTo>
                  <a:pt x="140323" y="220508"/>
                </a:lnTo>
                <a:lnTo>
                  <a:pt x="140323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1" name="Group 21"/>
          <p:cNvGrpSpPr/>
          <p:nvPr/>
        </p:nvGrpSpPr>
        <p:grpSpPr>
          <a:xfrm>
            <a:off x="1028700" y="5340286"/>
            <a:ext cx="4334650" cy="3918014"/>
            <a:chOff x="0" y="0"/>
            <a:chExt cx="1141636" cy="1031905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141636" cy="1031905"/>
            </a:xfrm>
            <a:custGeom>
              <a:avLst/>
              <a:gdLst/>
              <a:ahLst/>
              <a:cxnLst/>
              <a:rect l="l" t="t" r="r" b="b"/>
              <a:pathLst>
                <a:path w="1141636" h="1031905">
                  <a:moveTo>
                    <a:pt x="91089" y="0"/>
                  </a:moveTo>
                  <a:lnTo>
                    <a:pt x="1050548" y="0"/>
                  </a:lnTo>
                  <a:cubicBezTo>
                    <a:pt x="1100855" y="0"/>
                    <a:pt x="1141636" y="40782"/>
                    <a:pt x="1141636" y="91089"/>
                  </a:cubicBezTo>
                  <a:lnTo>
                    <a:pt x="1141636" y="940816"/>
                  </a:lnTo>
                  <a:cubicBezTo>
                    <a:pt x="1141636" y="964975"/>
                    <a:pt x="1132040" y="988143"/>
                    <a:pt x="1114957" y="1005226"/>
                  </a:cubicBezTo>
                  <a:cubicBezTo>
                    <a:pt x="1097875" y="1022308"/>
                    <a:pt x="1074706" y="1031905"/>
                    <a:pt x="1050548" y="1031905"/>
                  </a:cubicBezTo>
                  <a:lnTo>
                    <a:pt x="91089" y="1031905"/>
                  </a:lnTo>
                  <a:cubicBezTo>
                    <a:pt x="66931" y="1031905"/>
                    <a:pt x="43762" y="1022308"/>
                    <a:pt x="26679" y="1005226"/>
                  </a:cubicBezTo>
                  <a:cubicBezTo>
                    <a:pt x="9597" y="988143"/>
                    <a:pt x="0" y="964975"/>
                    <a:pt x="0" y="940816"/>
                  </a:cubicBezTo>
                  <a:lnTo>
                    <a:pt x="0" y="91089"/>
                  </a:lnTo>
                  <a:cubicBezTo>
                    <a:pt x="0" y="66931"/>
                    <a:pt x="9597" y="43762"/>
                    <a:pt x="26679" y="26679"/>
                  </a:cubicBezTo>
                  <a:cubicBezTo>
                    <a:pt x="43762" y="9597"/>
                    <a:pt x="66931" y="0"/>
                    <a:pt x="91089" y="0"/>
                  </a:cubicBezTo>
                  <a:close/>
                </a:path>
              </a:pathLst>
            </a:custGeom>
            <a:ln w="1905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38100"/>
              <a:ext cx="1141636" cy="10700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5534108" y="5340286"/>
            <a:ext cx="4334650" cy="3918014"/>
            <a:chOff x="0" y="0"/>
            <a:chExt cx="1141636" cy="1031905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1141636" cy="1031905"/>
            </a:xfrm>
            <a:custGeom>
              <a:avLst/>
              <a:gdLst/>
              <a:ahLst/>
              <a:cxnLst/>
              <a:rect l="l" t="t" r="r" b="b"/>
              <a:pathLst>
                <a:path w="1141636" h="1031905">
                  <a:moveTo>
                    <a:pt x="91089" y="0"/>
                  </a:moveTo>
                  <a:lnTo>
                    <a:pt x="1050548" y="0"/>
                  </a:lnTo>
                  <a:cubicBezTo>
                    <a:pt x="1100855" y="0"/>
                    <a:pt x="1141636" y="40782"/>
                    <a:pt x="1141636" y="91089"/>
                  </a:cubicBezTo>
                  <a:lnTo>
                    <a:pt x="1141636" y="940816"/>
                  </a:lnTo>
                  <a:cubicBezTo>
                    <a:pt x="1141636" y="964975"/>
                    <a:pt x="1132040" y="988143"/>
                    <a:pt x="1114957" y="1005226"/>
                  </a:cubicBezTo>
                  <a:cubicBezTo>
                    <a:pt x="1097875" y="1022308"/>
                    <a:pt x="1074706" y="1031905"/>
                    <a:pt x="1050548" y="1031905"/>
                  </a:cubicBezTo>
                  <a:lnTo>
                    <a:pt x="91089" y="1031905"/>
                  </a:lnTo>
                  <a:cubicBezTo>
                    <a:pt x="66931" y="1031905"/>
                    <a:pt x="43762" y="1022308"/>
                    <a:pt x="26679" y="1005226"/>
                  </a:cubicBezTo>
                  <a:cubicBezTo>
                    <a:pt x="9597" y="988143"/>
                    <a:pt x="0" y="964975"/>
                    <a:pt x="0" y="940816"/>
                  </a:cubicBezTo>
                  <a:lnTo>
                    <a:pt x="0" y="91089"/>
                  </a:lnTo>
                  <a:cubicBezTo>
                    <a:pt x="0" y="66931"/>
                    <a:pt x="9597" y="43762"/>
                    <a:pt x="26679" y="26679"/>
                  </a:cubicBezTo>
                  <a:cubicBezTo>
                    <a:pt x="43762" y="9597"/>
                    <a:pt x="66931" y="0"/>
                    <a:pt x="91089" y="0"/>
                  </a:cubicBezTo>
                  <a:close/>
                </a:path>
              </a:pathLst>
            </a:custGeom>
            <a:solidFill>
              <a:srgbClr val="FFFFFF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38100"/>
              <a:ext cx="1141636" cy="10700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7" name="Freeform 27"/>
          <p:cNvSpPr/>
          <p:nvPr/>
        </p:nvSpPr>
        <p:spPr>
          <a:xfrm flipH="1">
            <a:off x="10659333" y="6116387"/>
            <a:ext cx="615370" cy="615370"/>
          </a:xfrm>
          <a:custGeom>
            <a:avLst/>
            <a:gdLst/>
            <a:ahLst/>
            <a:cxnLst/>
            <a:rect l="l" t="t" r="r" b="b"/>
            <a:pathLst>
              <a:path w="615370" h="615370">
                <a:moveTo>
                  <a:pt x="615370" y="0"/>
                </a:moveTo>
                <a:lnTo>
                  <a:pt x="0" y="0"/>
                </a:lnTo>
                <a:lnTo>
                  <a:pt x="0" y="615370"/>
                </a:lnTo>
                <a:lnTo>
                  <a:pt x="615370" y="615370"/>
                </a:lnTo>
                <a:lnTo>
                  <a:pt x="61537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8" name="Group 28"/>
          <p:cNvGrpSpPr/>
          <p:nvPr/>
        </p:nvGrpSpPr>
        <p:grpSpPr>
          <a:xfrm>
            <a:off x="10036834" y="2364658"/>
            <a:ext cx="7222466" cy="2778842"/>
            <a:chOff x="0" y="0"/>
            <a:chExt cx="778509" cy="299531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778509" cy="299531"/>
            </a:xfrm>
            <a:custGeom>
              <a:avLst/>
              <a:gdLst/>
              <a:ahLst/>
              <a:cxnLst/>
              <a:rect l="l" t="t" r="r" b="b"/>
              <a:pathLst>
                <a:path w="778509" h="299531">
                  <a:moveTo>
                    <a:pt x="38589" y="0"/>
                  </a:moveTo>
                  <a:lnTo>
                    <a:pt x="739920" y="0"/>
                  </a:lnTo>
                  <a:cubicBezTo>
                    <a:pt x="761232" y="0"/>
                    <a:pt x="778509" y="17277"/>
                    <a:pt x="778509" y="38589"/>
                  </a:cubicBezTo>
                  <a:lnTo>
                    <a:pt x="778509" y="260942"/>
                  </a:lnTo>
                  <a:cubicBezTo>
                    <a:pt x="778509" y="282254"/>
                    <a:pt x="761232" y="299531"/>
                    <a:pt x="739920" y="299531"/>
                  </a:cubicBezTo>
                  <a:lnTo>
                    <a:pt x="38589" y="299531"/>
                  </a:lnTo>
                  <a:cubicBezTo>
                    <a:pt x="17277" y="299531"/>
                    <a:pt x="0" y="282254"/>
                    <a:pt x="0" y="260942"/>
                  </a:cubicBezTo>
                  <a:lnTo>
                    <a:pt x="0" y="38589"/>
                  </a:lnTo>
                  <a:cubicBezTo>
                    <a:pt x="0" y="17277"/>
                    <a:pt x="17277" y="0"/>
                    <a:pt x="38589" y="0"/>
                  </a:cubicBezTo>
                  <a:close/>
                </a:path>
              </a:pathLst>
            </a:custGeom>
            <a:blipFill>
              <a:blip r:embed="rId6"/>
              <a:stretch>
                <a:fillRect t="-24074" b="-24074"/>
              </a:stretch>
            </a:blip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164250" y="2698033"/>
            <a:ext cx="7314693" cy="11441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249"/>
              </a:lnSpc>
            </a:pPr>
            <a:r>
              <a:rPr lang="en-US" sz="9705" spc="-533">
                <a:solidFill>
                  <a:srgbClr val="FFFFFF"/>
                </a:solidFill>
                <a:latin typeface="Open Sauce Light"/>
                <a:ea typeface="Open Sauce Light"/>
                <a:cs typeface="Open Sauce Light"/>
                <a:sym typeface="Open Sauce Light"/>
              </a:rPr>
              <a:t>SMART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164250" y="3770145"/>
            <a:ext cx="8013552" cy="11441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249"/>
              </a:lnSpc>
            </a:pPr>
            <a:r>
              <a:rPr lang="en-US" sz="9705" spc="-533">
                <a:solidFill>
                  <a:srgbClr val="C2C2C2"/>
                </a:solidFill>
                <a:latin typeface="Open Sauce Light"/>
                <a:ea typeface="Open Sauce Light"/>
                <a:cs typeface="Open Sauce Light"/>
                <a:sym typeface="Open Sauce Light"/>
              </a:rPr>
              <a:t>Objectives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685547" y="1076325"/>
            <a:ext cx="3344567" cy="218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1618"/>
              </a:lnSpc>
              <a:spcBef>
                <a:spcPct val="0"/>
              </a:spcBef>
            </a:pPr>
            <a:r>
              <a:rPr lang="en-US" sz="2200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NeoStylis</a:t>
            </a:r>
            <a:r>
              <a:rPr lang="en-US" sz="1798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t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2963169" y="1076325"/>
            <a:ext cx="4296131" cy="218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1618"/>
              </a:lnSpc>
              <a:spcBef>
                <a:spcPct val="0"/>
              </a:spcBef>
            </a:pPr>
            <a:r>
              <a:rPr lang="en-US" sz="2200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April 2026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841663" y="5756727"/>
            <a:ext cx="2544402" cy="15424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1957"/>
              </a:lnSpc>
            </a:pPr>
            <a:r>
              <a:rPr lang="en-US" sz="10870" b="1" spc="-597">
                <a:solidFill>
                  <a:srgbClr val="323232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336255" y="5756727"/>
            <a:ext cx="2544402" cy="15424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1957"/>
              </a:lnSpc>
            </a:pPr>
            <a:r>
              <a:rPr lang="en-US" sz="10870" b="1" spc="-597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107620" y="7401684"/>
            <a:ext cx="4291372" cy="16927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174"/>
              </a:lnSpc>
            </a:pPr>
            <a:r>
              <a:rPr lang="en-US" sz="2200" i="1" spc="-87" dirty="0">
                <a:solidFill>
                  <a:srgbClr val="FFFFFF"/>
                </a:solidFill>
                <a:latin typeface="Arial" panose="020B0604020202020204" pitchFamily="34" charset="0"/>
                <a:ea typeface="Open Sauce Light Italics"/>
                <a:cs typeface="Arial" panose="020B0604020202020204" pitchFamily="34" charset="0"/>
                <a:sym typeface="Open Sauce Light Italics"/>
              </a:rPr>
              <a:t>Short-Term (0–12 months): Launch website and social media by April 2026. First product drop by June 2026. Partner with 5 influencers by August 2026. Reach 1,000 followers by September 2026.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5569750" y="7443857"/>
            <a:ext cx="4222263" cy="141064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174"/>
              </a:lnSpc>
            </a:pPr>
            <a:r>
              <a:rPr lang="en-US" sz="2200" i="1" spc="-87" dirty="0">
                <a:solidFill>
                  <a:srgbClr val="323232"/>
                </a:solidFill>
                <a:latin typeface="Arial" panose="020B0604020202020204" pitchFamily="34" charset="0"/>
                <a:ea typeface="Open Sauce Light Italics"/>
                <a:cs typeface="Arial" panose="020B0604020202020204" pitchFamily="34" charset="0"/>
                <a:sym typeface="Open Sauce Light Italics"/>
              </a:rPr>
              <a:t>Long-Term (12–36 months): Expand collections and international shipping. Reach £100,000 annual revenue by Year 2. Open flagship London store by 2028</a:t>
            </a:r>
            <a:r>
              <a:rPr lang="en-US" sz="2000" i="1" spc="-87" dirty="0">
                <a:solidFill>
                  <a:srgbClr val="323232"/>
                </a:solidFill>
                <a:latin typeface="Arial" panose="020B0604020202020204" pitchFamily="34" charset="0"/>
                <a:ea typeface="Open Sauce Light Italics"/>
                <a:cs typeface="Arial" panose="020B0604020202020204" pitchFamily="34" charset="0"/>
                <a:sym typeface="Open Sauce Light Italics"/>
              </a:rPr>
              <a:t>.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919923" y="6922859"/>
            <a:ext cx="7019063" cy="18466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446"/>
              </a:lnSpc>
            </a:pPr>
            <a:r>
              <a:rPr lang="en-US" sz="2200" spc="-98" dirty="0">
                <a:solidFill>
                  <a:srgbClr val="FFFFFF"/>
                </a:solidFill>
                <a:latin typeface="Arial" panose="020B0604020202020204" pitchFamily="34" charset="0"/>
                <a:ea typeface="Open Sauce Light"/>
                <a:cs typeface="Arial" panose="020B0604020202020204" pitchFamily="34" charset="0"/>
                <a:sym typeface="Open Sauce Light"/>
              </a:rPr>
              <a:t>Our SMART objectives provide clear, measurable milestones for NeoStylist's growth journey. Short-term goals focus on establishing our digital presence and building community engagement, while long-term objectives target sustainable revenue growth and physical retail expansion to solidify our position in the streetwear market.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2323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574027" y="-357825"/>
            <a:ext cx="19705935" cy="11396222"/>
            <a:chOff x="0" y="0"/>
            <a:chExt cx="26274580" cy="15194962"/>
          </a:xfrm>
        </p:grpSpPr>
        <p:sp>
          <p:nvSpPr>
            <p:cNvPr id="3" name="AutoShape 3"/>
            <p:cNvSpPr/>
            <p:nvPr/>
          </p:nvSpPr>
          <p:spPr>
            <a:xfrm flipH="1" flipV="1">
              <a:off x="2143320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AutoShape 4"/>
            <p:cNvSpPr/>
            <p:nvPr/>
          </p:nvSpPr>
          <p:spPr>
            <a:xfrm flipH="1">
              <a:off x="0" y="3862444"/>
              <a:ext cx="26274580" cy="0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AutoShape 5"/>
            <p:cNvSpPr/>
            <p:nvPr/>
          </p:nvSpPr>
          <p:spPr>
            <a:xfrm flipH="1" flipV="1">
              <a:off x="9352687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AutoShape 6"/>
            <p:cNvSpPr/>
            <p:nvPr/>
          </p:nvSpPr>
          <p:spPr>
            <a:xfrm flipH="1" flipV="1">
              <a:off x="23771420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AutoShape 7"/>
            <p:cNvSpPr/>
            <p:nvPr/>
          </p:nvSpPr>
          <p:spPr>
            <a:xfrm flipH="1" flipV="1">
              <a:off x="16562053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Freeform 8"/>
          <p:cNvSpPr/>
          <p:nvPr/>
        </p:nvSpPr>
        <p:spPr>
          <a:xfrm>
            <a:off x="-2343699" y="-357825"/>
            <a:ext cx="7990193" cy="8229600"/>
          </a:xfrm>
          <a:custGeom>
            <a:avLst/>
            <a:gdLst/>
            <a:ahLst/>
            <a:cxnLst/>
            <a:rect l="l" t="t" r="r" b="b"/>
            <a:pathLst>
              <a:path w="7990193" h="8229600">
                <a:moveTo>
                  <a:pt x="0" y="0"/>
                </a:moveTo>
                <a:lnTo>
                  <a:pt x="7990194" y="0"/>
                </a:lnTo>
                <a:lnTo>
                  <a:pt x="799019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0039516" y="5935072"/>
            <a:ext cx="7990193" cy="8229600"/>
          </a:xfrm>
          <a:custGeom>
            <a:avLst/>
            <a:gdLst/>
            <a:ahLst/>
            <a:cxnLst/>
            <a:rect l="l" t="t" r="r" b="b"/>
            <a:pathLst>
              <a:path w="7990193" h="8229600">
                <a:moveTo>
                  <a:pt x="0" y="0"/>
                </a:moveTo>
                <a:lnTo>
                  <a:pt x="7990193" y="0"/>
                </a:lnTo>
                <a:lnTo>
                  <a:pt x="799019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2482102" y="-3668641"/>
            <a:ext cx="7990193" cy="8229600"/>
          </a:xfrm>
          <a:custGeom>
            <a:avLst/>
            <a:gdLst/>
            <a:ahLst/>
            <a:cxnLst/>
            <a:rect l="l" t="t" r="r" b="b"/>
            <a:pathLst>
              <a:path w="7990193" h="8229600">
                <a:moveTo>
                  <a:pt x="0" y="0"/>
                </a:moveTo>
                <a:lnTo>
                  <a:pt x="7990193" y="0"/>
                </a:lnTo>
                <a:lnTo>
                  <a:pt x="799019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AutoShape 11"/>
          <p:cNvSpPr/>
          <p:nvPr/>
        </p:nvSpPr>
        <p:spPr>
          <a:xfrm>
            <a:off x="1028700" y="1469050"/>
            <a:ext cx="16230600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145340" y="976506"/>
            <a:ext cx="318466" cy="320799"/>
          </a:xfrm>
          <a:custGeom>
            <a:avLst/>
            <a:gdLst/>
            <a:ahLst/>
            <a:cxnLst/>
            <a:rect l="l" t="t" r="r" b="b"/>
            <a:pathLst>
              <a:path w="318466" h="320799">
                <a:moveTo>
                  <a:pt x="0" y="0"/>
                </a:moveTo>
                <a:lnTo>
                  <a:pt x="318466" y="0"/>
                </a:lnTo>
                <a:lnTo>
                  <a:pt x="318466" y="320799"/>
                </a:lnTo>
                <a:lnTo>
                  <a:pt x="0" y="32079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/>
          <p:cNvGrpSpPr/>
          <p:nvPr/>
        </p:nvGrpSpPr>
        <p:grpSpPr>
          <a:xfrm>
            <a:off x="1028700" y="9477375"/>
            <a:ext cx="435106" cy="455421"/>
            <a:chOff x="0" y="0"/>
            <a:chExt cx="220706" cy="23101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220706" cy="231010"/>
            </a:xfrm>
            <a:custGeom>
              <a:avLst/>
              <a:gdLst/>
              <a:ahLst/>
              <a:cxnLst/>
              <a:rect l="l" t="t" r="r" b="b"/>
              <a:pathLst>
                <a:path w="220706" h="231010">
                  <a:moveTo>
                    <a:pt x="110353" y="0"/>
                  </a:moveTo>
                  <a:lnTo>
                    <a:pt x="110353" y="0"/>
                  </a:lnTo>
                  <a:cubicBezTo>
                    <a:pt x="139620" y="0"/>
                    <a:pt x="167689" y="11626"/>
                    <a:pt x="188384" y="32322"/>
                  </a:cubicBezTo>
                  <a:cubicBezTo>
                    <a:pt x="209079" y="53017"/>
                    <a:pt x="220706" y="81086"/>
                    <a:pt x="220706" y="110353"/>
                  </a:cubicBezTo>
                  <a:lnTo>
                    <a:pt x="220706" y="120658"/>
                  </a:lnTo>
                  <a:cubicBezTo>
                    <a:pt x="220706" y="149925"/>
                    <a:pt x="209079" y="177994"/>
                    <a:pt x="188384" y="198689"/>
                  </a:cubicBezTo>
                  <a:cubicBezTo>
                    <a:pt x="167689" y="219384"/>
                    <a:pt x="139620" y="231010"/>
                    <a:pt x="110353" y="231010"/>
                  </a:cubicBezTo>
                  <a:lnTo>
                    <a:pt x="110353" y="231010"/>
                  </a:lnTo>
                  <a:cubicBezTo>
                    <a:pt x="81086" y="231010"/>
                    <a:pt x="53017" y="219384"/>
                    <a:pt x="32322" y="198689"/>
                  </a:cubicBezTo>
                  <a:cubicBezTo>
                    <a:pt x="11626" y="177994"/>
                    <a:pt x="0" y="149925"/>
                    <a:pt x="0" y="120658"/>
                  </a:cubicBezTo>
                  <a:lnTo>
                    <a:pt x="0" y="110353"/>
                  </a:lnTo>
                  <a:cubicBezTo>
                    <a:pt x="0" y="81086"/>
                    <a:pt x="11626" y="53017"/>
                    <a:pt x="32322" y="32322"/>
                  </a:cubicBezTo>
                  <a:cubicBezTo>
                    <a:pt x="53017" y="11626"/>
                    <a:pt x="81086" y="0"/>
                    <a:pt x="110353" y="0"/>
                  </a:cubicBezTo>
                  <a:close/>
                </a:path>
              </a:pathLst>
            </a:custGeom>
            <a:solidFill>
              <a:srgbClr val="B0F100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220706" cy="2691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6824194" y="9477375"/>
            <a:ext cx="435106" cy="455421"/>
            <a:chOff x="0" y="0"/>
            <a:chExt cx="220706" cy="23101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220706" cy="231010"/>
            </a:xfrm>
            <a:custGeom>
              <a:avLst/>
              <a:gdLst/>
              <a:ahLst/>
              <a:cxnLst/>
              <a:rect l="l" t="t" r="r" b="b"/>
              <a:pathLst>
                <a:path w="220706" h="231010">
                  <a:moveTo>
                    <a:pt x="110353" y="0"/>
                  </a:moveTo>
                  <a:lnTo>
                    <a:pt x="110353" y="0"/>
                  </a:lnTo>
                  <a:cubicBezTo>
                    <a:pt x="139620" y="0"/>
                    <a:pt x="167689" y="11626"/>
                    <a:pt x="188384" y="32322"/>
                  </a:cubicBezTo>
                  <a:cubicBezTo>
                    <a:pt x="209079" y="53017"/>
                    <a:pt x="220706" y="81086"/>
                    <a:pt x="220706" y="110353"/>
                  </a:cubicBezTo>
                  <a:lnTo>
                    <a:pt x="220706" y="120658"/>
                  </a:lnTo>
                  <a:cubicBezTo>
                    <a:pt x="220706" y="149925"/>
                    <a:pt x="209079" y="177994"/>
                    <a:pt x="188384" y="198689"/>
                  </a:cubicBezTo>
                  <a:cubicBezTo>
                    <a:pt x="167689" y="219384"/>
                    <a:pt x="139620" y="231010"/>
                    <a:pt x="110353" y="231010"/>
                  </a:cubicBezTo>
                  <a:lnTo>
                    <a:pt x="110353" y="231010"/>
                  </a:lnTo>
                  <a:cubicBezTo>
                    <a:pt x="81086" y="231010"/>
                    <a:pt x="53017" y="219384"/>
                    <a:pt x="32322" y="198689"/>
                  </a:cubicBezTo>
                  <a:cubicBezTo>
                    <a:pt x="11626" y="177994"/>
                    <a:pt x="0" y="149925"/>
                    <a:pt x="0" y="120658"/>
                  </a:cubicBezTo>
                  <a:lnTo>
                    <a:pt x="0" y="110353"/>
                  </a:lnTo>
                  <a:cubicBezTo>
                    <a:pt x="0" y="81086"/>
                    <a:pt x="11626" y="53017"/>
                    <a:pt x="32322" y="32322"/>
                  </a:cubicBezTo>
                  <a:cubicBezTo>
                    <a:pt x="53017" y="11626"/>
                    <a:pt x="81086" y="0"/>
                    <a:pt x="110353" y="0"/>
                  </a:cubicBezTo>
                  <a:close/>
                </a:path>
              </a:pathLst>
            </a:custGeom>
            <a:solidFill>
              <a:srgbClr val="B0F100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38100"/>
              <a:ext cx="220706" cy="2691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1164250" y="9604723"/>
            <a:ext cx="140323" cy="220508"/>
          </a:xfrm>
          <a:custGeom>
            <a:avLst/>
            <a:gdLst/>
            <a:ahLst/>
            <a:cxnLst/>
            <a:rect l="l" t="t" r="r" b="b"/>
            <a:pathLst>
              <a:path w="140323" h="220508">
                <a:moveTo>
                  <a:pt x="0" y="0"/>
                </a:moveTo>
                <a:lnTo>
                  <a:pt x="140323" y="0"/>
                </a:lnTo>
                <a:lnTo>
                  <a:pt x="140323" y="220508"/>
                </a:lnTo>
                <a:lnTo>
                  <a:pt x="0" y="22050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 flipH="1">
            <a:off x="16990635" y="9604723"/>
            <a:ext cx="140323" cy="220508"/>
          </a:xfrm>
          <a:custGeom>
            <a:avLst/>
            <a:gdLst/>
            <a:ahLst/>
            <a:cxnLst/>
            <a:rect l="l" t="t" r="r" b="b"/>
            <a:pathLst>
              <a:path w="140323" h="220508">
                <a:moveTo>
                  <a:pt x="140323" y="0"/>
                </a:moveTo>
                <a:lnTo>
                  <a:pt x="0" y="0"/>
                </a:lnTo>
                <a:lnTo>
                  <a:pt x="0" y="220508"/>
                </a:lnTo>
                <a:lnTo>
                  <a:pt x="140323" y="220508"/>
                </a:lnTo>
                <a:lnTo>
                  <a:pt x="140323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1" name="Group 21"/>
          <p:cNvGrpSpPr/>
          <p:nvPr/>
        </p:nvGrpSpPr>
        <p:grpSpPr>
          <a:xfrm>
            <a:off x="234383" y="2087084"/>
            <a:ext cx="3538508" cy="7119022"/>
            <a:chOff x="0" y="0"/>
            <a:chExt cx="381416" cy="767359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381416" cy="767359"/>
            </a:xfrm>
            <a:custGeom>
              <a:avLst/>
              <a:gdLst/>
              <a:ahLst/>
              <a:cxnLst/>
              <a:rect l="l" t="t" r="r" b="b"/>
              <a:pathLst>
                <a:path w="381416" h="767359">
                  <a:moveTo>
                    <a:pt x="78765" y="0"/>
                  </a:moveTo>
                  <a:lnTo>
                    <a:pt x="302651" y="0"/>
                  </a:lnTo>
                  <a:cubicBezTo>
                    <a:pt x="346151" y="0"/>
                    <a:pt x="381416" y="35264"/>
                    <a:pt x="381416" y="78765"/>
                  </a:cubicBezTo>
                  <a:lnTo>
                    <a:pt x="381416" y="688594"/>
                  </a:lnTo>
                  <a:cubicBezTo>
                    <a:pt x="381416" y="709484"/>
                    <a:pt x="373117" y="729518"/>
                    <a:pt x="358346" y="744289"/>
                  </a:cubicBezTo>
                  <a:cubicBezTo>
                    <a:pt x="343575" y="759060"/>
                    <a:pt x="323541" y="767359"/>
                    <a:pt x="302651" y="767359"/>
                  </a:cubicBezTo>
                  <a:lnTo>
                    <a:pt x="78765" y="767359"/>
                  </a:lnTo>
                  <a:cubicBezTo>
                    <a:pt x="35264" y="767359"/>
                    <a:pt x="0" y="732095"/>
                    <a:pt x="0" y="688594"/>
                  </a:cubicBezTo>
                  <a:lnTo>
                    <a:pt x="0" y="78765"/>
                  </a:lnTo>
                  <a:cubicBezTo>
                    <a:pt x="0" y="57875"/>
                    <a:pt x="8298" y="37841"/>
                    <a:pt x="23070" y="23070"/>
                  </a:cubicBezTo>
                  <a:cubicBezTo>
                    <a:pt x="37841" y="8298"/>
                    <a:pt x="57875" y="0"/>
                    <a:pt x="78765" y="0"/>
                  </a:cubicBezTo>
                  <a:close/>
                </a:path>
              </a:pathLst>
            </a:custGeom>
            <a:blipFill>
              <a:blip r:embed="rId5"/>
              <a:stretch>
                <a:fillRect l="-7338" r="-7338"/>
              </a:stretch>
            </a:blip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3887719" y="5482631"/>
            <a:ext cx="4398922" cy="3457835"/>
            <a:chOff x="0" y="0"/>
            <a:chExt cx="1158564" cy="910706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158564" cy="910706"/>
            </a:xfrm>
            <a:custGeom>
              <a:avLst/>
              <a:gdLst/>
              <a:ahLst/>
              <a:cxnLst/>
              <a:rect l="l" t="t" r="r" b="b"/>
              <a:pathLst>
                <a:path w="1158564" h="910706">
                  <a:moveTo>
                    <a:pt x="89758" y="0"/>
                  </a:moveTo>
                  <a:lnTo>
                    <a:pt x="1068806" y="0"/>
                  </a:lnTo>
                  <a:cubicBezTo>
                    <a:pt x="1118378" y="0"/>
                    <a:pt x="1158564" y="40186"/>
                    <a:pt x="1158564" y="89758"/>
                  </a:cubicBezTo>
                  <a:lnTo>
                    <a:pt x="1158564" y="820948"/>
                  </a:lnTo>
                  <a:cubicBezTo>
                    <a:pt x="1158564" y="870520"/>
                    <a:pt x="1118378" y="910706"/>
                    <a:pt x="1068806" y="910706"/>
                  </a:cubicBezTo>
                  <a:lnTo>
                    <a:pt x="89758" y="910706"/>
                  </a:lnTo>
                  <a:cubicBezTo>
                    <a:pt x="40186" y="910706"/>
                    <a:pt x="0" y="870520"/>
                    <a:pt x="0" y="820948"/>
                  </a:cubicBezTo>
                  <a:lnTo>
                    <a:pt x="0" y="89758"/>
                  </a:lnTo>
                  <a:cubicBezTo>
                    <a:pt x="0" y="40186"/>
                    <a:pt x="40186" y="0"/>
                    <a:pt x="89758" y="0"/>
                  </a:cubicBezTo>
                  <a:close/>
                </a:path>
              </a:pathLst>
            </a:custGeom>
            <a:solidFill>
              <a:srgbClr val="B0F100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38100"/>
              <a:ext cx="1158564" cy="9488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445019" y="5482631"/>
            <a:ext cx="4398922" cy="3457835"/>
            <a:chOff x="0" y="0"/>
            <a:chExt cx="1158564" cy="910706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1158564" cy="910706"/>
            </a:xfrm>
            <a:custGeom>
              <a:avLst/>
              <a:gdLst/>
              <a:ahLst/>
              <a:cxnLst/>
              <a:rect l="l" t="t" r="r" b="b"/>
              <a:pathLst>
                <a:path w="1158564" h="910706">
                  <a:moveTo>
                    <a:pt x="89758" y="0"/>
                  </a:moveTo>
                  <a:lnTo>
                    <a:pt x="1068806" y="0"/>
                  </a:lnTo>
                  <a:cubicBezTo>
                    <a:pt x="1118378" y="0"/>
                    <a:pt x="1158564" y="40186"/>
                    <a:pt x="1158564" y="89758"/>
                  </a:cubicBezTo>
                  <a:lnTo>
                    <a:pt x="1158564" y="820948"/>
                  </a:lnTo>
                  <a:cubicBezTo>
                    <a:pt x="1158564" y="870520"/>
                    <a:pt x="1118378" y="910706"/>
                    <a:pt x="1068806" y="910706"/>
                  </a:cubicBezTo>
                  <a:lnTo>
                    <a:pt x="89758" y="910706"/>
                  </a:lnTo>
                  <a:cubicBezTo>
                    <a:pt x="40186" y="910706"/>
                    <a:pt x="0" y="870520"/>
                    <a:pt x="0" y="820948"/>
                  </a:cubicBezTo>
                  <a:lnTo>
                    <a:pt x="0" y="89758"/>
                  </a:lnTo>
                  <a:cubicBezTo>
                    <a:pt x="0" y="40186"/>
                    <a:pt x="40186" y="0"/>
                    <a:pt x="89758" y="0"/>
                  </a:cubicBezTo>
                  <a:close/>
                </a:path>
              </a:pathLst>
            </a:custGeom>
            <a:ln w="1905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-38100"/>
              <a:ext cx="1158564" cy="9488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050547" y="5482631"/>
            <a:ext cx="4398922" cy="3457835"/>
            <a:chOff x="0" y="0"/>
            <a:chExt cx="1158564" cy="910706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1158564" cy="910706"/>
            </a:xfrm>
            <a:custGeom>
              <a:avLst/>
              <a:gdLst/>
              <a:ahLst/>
              <a:cxnLst/>
              <a:rect l="l" t="t" r="r" b="b"/>
              <a:pathLst>
                <a:path w="1158564" h="910706">
                  <a:moveTo>
                    <a:pt x="89758" y="0"/>
                  </a:moveTo>
                  <a:lnTo>
                    <a:pt x="1068806" y="0"/>
                  </a:lnTo>
                  <a:cubicBezTo>
                    <a:pt x="1118378" y="0"/>
                    <a:pt x="1158564" y="40186"/>
                    <a:pt x="1158564" y="89758"/>
                  </a:cubicBezTo>
                  <a:lnTo>
                    <a:pt x="1158564" y="820948"/>
                  </a:lnTo>
                  <a:cubicBezTo>
                    <a:pt x="1158564" y="870520"/>
                    <a:pt x="1118378" y="910706"/>
                    <a:pt x="1068806" y="910706"/>
                  </a:cubicBezTo>
                  <a:lnTo>
                    <a:pt x="89758" y="910706"/>
                  </a:lnTo>
                  <a:cubicBezTo>
                    <a:pt x="40186" y="910706"/>
                    <a:pt x="0" y="870520"/>
                    <a:pt x="0" y="820948"/>
                  </a:cubicBezTo>
                  <a:lnTo>
                    <a:pt x="0" y="89758"/>
                  </a:lnTo>
                  <a:cubicBezTo>
                    <a:pt x="0" y="40186"/>
                    <a:pt x="40186" y="0"/>
                    <a:pt x="89758" y="0"/>
                  </a:cubicBezTo>
                  <a:close/>
                </a:path>
              </a:pathLst>
            </a:custGeom>
            <a:solidFill>
              <a:srgbClr val="FFFFFF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0" y="-38100"/>
              <a:ext cx="1158564" cy="9488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2" name="Freeform 32"/>
          <p:cNvSpPr/>
          <p:nvPr/>
        </p:nvSpPr>
        <p:spPr>
          <a:xfrm>
            <a:off x="8608739" y="5854682"/>
            <a:ext cx="902992" cy="857233"/>
          </a:xfrm>
          <a:custGeom>
            <a:avLst/>
            <a:gdLst/>
            <a:ahLst/>
            <a:cxnLst/>
            <a:rect l="l" t="t" r="r" b="b"/>
            <a:pathLst>
              <a:path w="902992" h="857233">
                <a:moveTo>
                  <a:pt x="0" y="0"/>
                </a:moveTo>
                <a:lnTo>
                  <a:pt x="902993" y="0"/>
                </a:lnTo>
                <a:lnTo>
                  <a:pt x="902993" y="857233"/>
                </a:lnTo>
                <a:lnTo>
                  <a:pt x="0" y="85723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3" name="Freeform 33"/>
          <p:cNvSpPr/>
          <p:nvPr/>
        </p:nvSpPr>
        <p:spPr>
          <a:xfrm>
            <a:off x="4101714" y="5821598"/>
            <a:ext cx="1365972" cy="819583"/>
          </a:xfrm>
          <a:custGeom>
            <a:avLst/>
            <a:gdLst/>
            <a:ahLst/>
            <a:cxnLst/>
            <a:rect l="l" t="t" r="r" b="b"/>
            <a:pathLst>
              <a:path w="1365972" h="819583">
                <a:moveTo>
                  <a:pt x="0" y="0"/>
                </a:moveTo>
                <a:lnTo>
                  <a:pt x="1365971" y="0"/>
                </a:lnTo>
                <a:lnTo>
                  <a:pt x="1365971" y="819582"/>
                </a:lnTo>
                <a:lnTo>
                  <a:pt x="0" y="819582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4" name="Freeform 34"/>
          <p:cNvSpPr/>
          <p:nvPr/>
        </p:nvSpPr>
        <p:spPr>
          <a:xfrm>
            <a:off x="13298240" y="5880079"/>
            <a:ext cx="815526" cy="941444"/>
          </a:xfrm>
          <a:custGeom>
            <a:avLst/>
            <a:gdLst/>
            <a:ahLst/>
            <a:cxnLst/>
            <a:rect l="l" t="t" r="r" b="b"/>
            <a:pathLst>
              <a:path w="815526" h="941444">
                <a:moveTo>
                  <a:pt x="0" y="0"/>
                </a:moveTo>
                <a:lnTo>
                  <a:pt x="815525" y="0"/>
                </a:lnTo>
                <a:lnTo>
                  <a:pt x="815525" y="941444"/>
                </a:lnTo>
                <a:lnTo>
                  <a:pt x="0" y="94144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5" name="TextBox 35"/>
          <p:cNvSpPr txBox="1"/>
          <p:nvPr/>
        </p:nvSpPr>
        <p:spPr>
          <a:xfrm>
            <a:off x="5164873" y="2698033"/>
            <a:ext cx="5310822" cy="11441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249"/>
              </a:lnSpc>
            </a:pPr>
            <a:r>
              <a:rPr lang="en-US" sz="9705" spc="-533">
                <a:solidFill>
                  <a:srgbClr val="FFFFFF"/>
                </a:solidFill>
                <a:latin typeface="Open Sauce Light"/>
                <a:ea typeface="Open Sauce Light"/>
                <a:cs typeface="Open Sauce Light"/>
                <a:sym typeface="Open Sauce Light"/>
              </a:rPr>
              <a:t>PESTEL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64873" y="3770145"/>
            <a:ext cx="8013552" cy="11441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249"/>
              </a:lnSpc>
            </a:pPr>
            <a:r>
              <a:rPr lang="en-US" sz="9705" spc="-533" dirty="0">
                <a:solidFill>
                  <a:srgbClr val="C2C2C2"/>
                </a:solidFill>
                <a:latin typeface="Open Sauce Light"/>
                <a:ea typeface="Open Sauce Light"/>
                <a:cs typeface="Open Sauce Light"/>
                <a:sym typeface="Open Sauce Light"/>
              </a:rPr>
              <a:t>Overview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685547" y="1076325"/>
            <a:ext cx="3344567" cy="218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1618"/>
              </a:lnSpc>
              <a:spcBef>
                <a:spcPct val="0"/>
              </a:spcBef>
            </a:pPr>
            <a:r>
              <a:rPr lang="en-US" sz="2200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NeoStylist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2912444" y="1076325"/>
            <a:ext cx="4296131" cy="2187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r">
              <a:lnSpc>
                <a:spcPts val="1618"/>
              </a:lnSpc>
              <a:spcBef>
                <a:spcPct val="0"/>
              </a:spcBef>
            </a:pPr>
            <a:r>
              <a:rPr lang="en-US" sz="2200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April 2026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804331" y="5957379"/>
            <a:ext cx="2537976" cy="5245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180"/>
              </a:lnSpc>
            </a:pPr>
            <a:r>
              <a:rPr lang="en-US" sz="3800" b="1" spc="-209" dirty="0">
                <a:solidFill>
                  <a:srgbClr val="323232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Political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0043042" y="5848086"/>
            <a:ext cx="2983822" cy="5245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180"/>
              </a:lnSpc>
            </a:pPr>
            <a:r>
              <a:rPr lang="en-US" sz="3800" b="1" spc="-209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Economic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14273" y="7211548"/>
            <a:ext cx="4272368" cy="112851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174"/>
              </a:lnSpc>
            </a:pPr>
            <a:r>
              <a:rPr lang="en-US" sz="2200" i="1" spc="-87" dirty="0">
                <a:solidFill>
                  <a:srgbClr val="323232"/>
                </a:solidFill>
                <a:latin typeface="Arial" panose="020B0604020202020204" pitchFamily="34" charset="0"/>
                <a:ea typeface="Open Sauce Light Italics"/>
                <a:cs typeface="Arial" panose="020B0604020202020204" pitchFamily="34" charset="0"/>
                <a:sym typeface="Open Sauce Light Italics"/>
              </a:rPr>
              <a:t>Brexit import tariffs affecting supply chain costs; trade regulations impacting EU suppliers and shipping logistics.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585927" y="7228045"/>
            <a:ext cx="4041998" cy="84638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174"/>
              </a:lnSpc>
            </a:pPr>
            <a:r>
              <a:rPr lang="en-US" sz="2200" i="1" spc="-87" dirty="0">
                <a:solidFill>
                  <a:srgbClr val="FFFFFF"/>
                </a:solidFill>
                <a:latin typeface="Arial" panose="020B0604020202020204" pitchFamily="34" charset="0"/>
                <a:ea typeface="Open Sauce Light Italics"/>
                <a:cs typeface="Arial" panose="020B0604020202020204" pitchFamily="34" charset="0"/>
                <a:sym typeface="Open Sauce Light Italics"/>
              </a:rPr>
              <a:t>Inflation and cost of living pressures affecting consumer spending; rising material and production costs.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4189829" y="5957379"/>
            <a:ext cx="3258220" cy="5245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180"/>
              </a:lnSpc>
            </a:pPr>
            <a:r>
              <a:rPr lang="en-US" sz="3800" b="1" spc="-209" dirty="0">
                <a:solidFill>
                  <a:srgbClr val="323232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Social &amp; Tech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178425" y="7243260"/>
            <a:ext cx="4188658" cy="112851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174"/>
              </a:lnSpc>
            </a:pPr>
            <a:r>
              <a:rPr lang="en-US" sz="2200" i="1" spc="-87" dirty="0">
                <a:solidFill>
                  <a:srgbClr val="323232"/>
                </a:solidFill>
                <a:latin typeface="Arial" panose="020B0604020202020204" pitchFamily="34" charset="0"/>
                <a:ea typeface="Open Sauce Light Italics"/>
                <a:cs typeface="Arial" panose="020B0604020202020204" pitchFamily="34" charset="0"/>
                <a:sym typeface="Open Sauce Light Italics"/>
              </a:rPr>
              <a:t>Growing demand for ethical fashion; e-commerce growth enabling digital-first brands; sustainable materials focus.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0896601" y="2747432"/>
            <a:ext cx="7133108" cy="9233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446"/>
              </a:lnSpc>
            </a:pPr>
            <a:r>
              <a:rPr lang="en-US" sz="2200" spc="-98" dirty="0">
                <a:solidFill>
                  <a:srgbClr val="FFFFFF"/>
                </a:solidFill>
                <a:latin typeface="Arial" panose="020B0604020202020204" pitchFamily="34" charset="0"/>
                <a:ea typeface="Open Sauce Light"/>
                <a:cs typeface="Arial" panose="020B0604020202020204" pitchFamily="34" charset="0"/>
                <a:sym typeface="Open Sauce Light"/>
              </a:rPr>
              <a:t>Environmental: Increasing consumer preference for sustainable and eco-friendly materials. Legal: Labour law compliance and intellectual property protection for brand identity.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2323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574027" y="-357825"/>
            <a:ext cx="19705935" cy="11396222"/>
            <a:chOff x="0" y="0"/>
            <a:chExt cx="26274580" cy="15194962"/>
          </a:xfrm>
        </p:grpSpPr>
        <p:sp>
          <p:nvSpPr>
            <p:cNvPr id="3" name="AutoShape 3"/>
            <p:cNvSpPr/>
            <p:nvPr/>
          </p:nvSpPr>
          <p:spPr>
            <a:xfrm flipH="1" flipV="1">
              <a:off x="2143320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AutoShape 4"/>
            <p:cNvSpPr/>
            <p:nvPr/>
          </p:nvSpPr>
          <p:spPr>
            <a:xfrm flipH="1">
              <a:off x="0" y="3862444"/>
              <a:ext cx="26274580" cy="0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AutoShape 5"/>
            <p:cNvSpPr/>
            <p:nvPr/>
          </p:nvSpPr>
          <p:spPr>
            <a:xfrm flipH="1" flipV="1">
              <a:off x="9352687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AutoShape 6"/>
            <p:cNvSpPr/>
            <p:nvPr/>
          </p:nvSpPr>
          <p:spPr>
            <a:xfrm flipH="1" flipV="1">
              <a:off x="23771420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AutoShape 7"/>
            <p:cNvSpPr/>
            <p:nvPr/>
          </p:nvSpPr>
          <p:spPr>
            <a:xfrm flipH="1" flipV="1">
              <a:off x="16562053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Freeform 8"/>
          <p:cNvSpPr/>
          <p:nvPr/>
        </p:nvSpPr>
        <p:spPr>
          <a:xfrm>
            <a:off x="-2371338" y="-272580"/>
            <a:ext cx="7990193" cy="8229600"/>
          </a:xfrm>
          <a:custGeom>
            <a:avLst/>
            <a:gdLst/>
            <a:ahLst/>
            <a:cxnLst/>
            <a:rect l="l" t="t" r="r" b="b"/>
            <a:pathLst>
              <a:path w="7990193" h="8229600">
                <a:moveTo>
                  <a:pt x="0" y="0"/>
                </a:moveTo>
                <a:lnTo>
                  <a:pt x="7990194" y="0"/>
                </a:lnTo>
                <a:lnTo>
                  <a:pt x="799019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0039516" y="5935072"/>
            <a:ext cx="7990193" cy="8229600"/>
          </a:xfrm>
          <a:custGeom>
            <a:avLst/>
            <a:gdLst/>
            <a:ahLst/>
            <a:cxnLst/>
            <a:rect l="l" t="t" r="r" b="b"/>
            <a:pathLst>
              <a:path w="7990193" h="8229600">
                <a:moveTo>
                  <a:pt x="0" y="0"/>
                </a:moveTo>
                <a:lnTo>
                  <a:pt x="7990193" y="0"/>
                </a:lnTo>
                <a:lnTo>
                  <a:pt x="799019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2482102" y="-3668641"/>
            <a:ext cx="7990193" cy="8229600"/>
          </a:xfrm>
          <a:custGeom>
            <a:avLst/>
            <a:gdLst/>
            <a:ahLst/>
            <a:cxnLst/>
            <a:rect l="l" t="t" r="r" b="b"/>
            <a:pathLst>
              <a:path w="7990193" h="8229600">
                <a:moveTo>
                  <a:pt x="0" y="0"/>
                </a:moveTo>
                <a:lnTo>
                  <a:pt x="7990193" y="0"/>
                </a:lnTo>
                <a:lnTo>
                  <a:pt x="799019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AutoShape 11"/>
          <p:cNvSpPr/>
          <p:nvPr/>
        </p:nvSpPr>
        <p:spPr>
          <a:xfrm>
            <a:off x="1028700" y="1469050"/>
            <a:ext cx="16230600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145340" y="976506"/>
            <a:ext cx="318466" cy="320799"/>
          </a:xfrm>
          <a:custGeom>
            <a:avLst/>
            <a:gdLst/>
            <a:ahLst/>
            <a:cxnLst/>
            <a:rect l="l" t="t" r="r" b="b"/>
            <a:pathLst>
              <a:path w="318466" h="320799">
                <a:moveTo>
                  <a:pt x="0" y="0"/>
                </a:moveTo>
                <a:lnTo>
                  <a:pt x="318466" y="0"/>
                </a:lnTo>
                <a:lnTo>
                  <a:pt x="318466" y="320799"/>
                </a:lnTo>
                <a:lnTo>
                  <a:pt x="0" y="32079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/>
          <p:cNvGrpSpPr/>
          <p:nvPr/>
        </p:nvGrpSpPr>
        <p:grpSpPr>
          <a:xfrm>
            <a:off x="1028700" y="9477375"/>
            <a:ext cx="435106" cy="455421"/>
            <a:chOff x="0" y="0"/>
            <a:chExt cx="220706" cy="23101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220706" cy="231010"/>
            </a:xfrm>
            <a:custGeom>
              <a:avLst/>
              <a:gdLst/>
              <a:ahLst/>
              <a:cxnLst/>
              <a:rect l="l" t="t" r="r" b="b"/>
              <a:pathLst>
                <a:path w="220706" h="231010">
                  <a:moveTo>
                    <a:pt x="110353" y="0"/>
                  </a:moveTo>
                  <a:lnTo>
                    <a:pt x="110353" y="0"/>
                  </a:lnTo>
                  <a:cubicBezTo>
                    <a:pt x="139620" y="0"/>
                    <a:pt x="167689" y="11626"/>
                    <a:pt x="188384" y="32322"/>
                  </a:cubicBezTo>
                  <a:cubicBezTo>
                    <a:pt x="209079" y="53017"/>
                    <a:pt x="220706" y="81086"/>
                    <a:pt x="220706" y="110353"/>
                  </a:cubicBezTo>
                  <a:lnTo>
                    <a:pt x="220706" y="120658"/>
                  </a:lnTo>
                  <a:cubicBezTo>
                    <a:pt x="220706" y="149925"/>
                    <a:pt x="209079" y="177994"/>
                    <a:pt x="188384" y="198689"/>
                  </a:cubicBezTo>
                  <a:cubicBezTo>
                    <a:pt x="167689" y="219384"/>
                    <a:pt x="139620" y="231010"/>
                    <a:pt x="110353" y="231010"/>
                  </a:cubicBezTo>
                  <a:lnTo>
                    <a:pt x="110353" y="231010"/>
                  </a:lnTo>
                  <a:cubicBezTo>
                    <a:pt x="81086" y="231010"/>
                    <a:pt x="53017" y="219384"/>
                    <a:pt x="32322" y="198689"/>
                  </a:cubicBezTo>
                  <a:cubicBezTo>
                    <a:pt x="11626" y="177994"/>
                    <a:pt x="0" y="149925"/>
                    <a:pt x="0" y="120658"/>
                  </a:cubicBezTo>
                  <a:lnTo>
                    <a:pt x="0" y="110353"/>
                  </a:lnTo>
                  <a:cubicBezTo>
                    <a:pt x="0" y="81086"/>
                    <a:pt x="11626" y="53017"/>
                    <a:pt x="32322" y="32322"/>
                  </a:cubicBezTo>
                  <a:cubicBezTo>
                    <a:pt x="53017" y="11626"/>
                    <a:pt x="81086" y="0"/>
                    <a:pt x="110353" y="0"/>
                  </a:cubicBezTo>
                  <a:close/>
                </a:path>
              </a:pathLst>
            </a:custGeom>
            <a:solidFill>
              <a:srgbClr val="B0F100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220706" cy="2691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6824194" y="9477375"/>
            <a:ext cx="435106" cy="455421"/>
            <a:chOff x="0" y="0"/>
            <a:chExt cx="220706" cy="23101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220706" cy="231010"/>
            </a:xfrm>
            <a:custGeom>
              <a:avLst/>
              <a:gdLst/>
              <a:ahLst/>
              <a:cxnLst/>
              <a:rect l="l" t="t" r="r" b="b"/>
              <a:pathLst>
                <a:path w="220706" h="231010">
                  <a:moveTo>
                    <a:pt x="110353" y="0"/>
                  </a:moveTo>
                  <a:lnTo>
                    <a:pt x="110353" y="0"/>
                  </a:lnTo>
                  <a:cubicBezTo>
                    <a:pt x="139620" y="0"/>
                    <a:pt x="167689" y="11626"/>
                    <a:pt x="188384" y="32322"/>
                  </a:cubicBezTo>
                  <a:cubicBezTo>
                    <a:pt x="209079" y="53017"/>
                    <a:pt x="220706" y="81086"/>
                    <a:pt x="220706" y="110353"/>
                  </a:cubicBezTo>
                  <a:lnTo>
                    <a:pt x="220706" y="120658"/>
                  </a:lnTo>
                  <a:cubicBezTo>
                    <a:pt x="220706" y="149925"/>
                    <a:pt x="209079" y="177994"/>
                    <a:pt x="188384" y="198689"/>
                  </a:cubicBezTo>
                  <a:cubicBezTo>
                    <a:pt x="167689" y="219384"/>
                    <a:pt x="139620" y="231010"/>
                    <a:pt x="110353" y="231010"/>
                  </a:cubicBezTo>
                  <a:lnTo>
                    <a:pt x="110353" y="231010"/>
                  </a:lnTo>
                  <a:cubicBezTo>
                    <a:pt x="81086" y="231010"/>
                    <a:pt x="53017" y="219384"/>
                    <a:pt x="32322" y="198689"/>
                  </a:cubicBezTo>
                  <a:cubicBezTo>
                    <a:pt x="11626" y="177994"/>
                    <a:pt x="0" y="149925"/>
                    <a:pt x="0" y="120658"/>
                  </a:cubicBezTo>
                  <a:lnTo>
                    <a:pt x="0" y="110353"/>
                  </a:lnTo>
                  <a:cubicBezTo>
                    <a:pt x="0" y="81086"/>
                    <a:pt x="11626" y="53017"/>
                    <a:pt x="32322" y="32322"/>
                  </a:cubicBezTo>
                  <a:cubicBezTo>
                    <a:pt x="53017" y="11626"/>
                    <a:pt x="81086" y="0"/>
                    <a:pt x="110353" y="0"/>
                  </a:cubicBezTo>
                  <a:close/>
                </a:path>
              </a:pathLst>
            </a:custGeom>
            <a:solidFill>
              <a:srgbClr val="B0F100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38100"/>
              <a:ext cx="220706" cy="2691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1164250" y="9604723"/>
            <a:ext cx="140323" cy="220508"/>
          </a:xfrm>
          <a:custGeom>
            <a:avLst/>
            <a:gdLst/>
            <a:ahLst/>
            <a:cxnLst/>
            <a:rect l="l" t="t" r="r" b="b"/>
            <a:pathLst>
              <a:path w="140323" h="220508">
                <a:moveTo>
                  <a:pt x="0" y="0"/>
                </a:moveTo>
                <a:lnTo>
                  <a:pt x="140323" y="0"/>
                </a:lnTo>
                <a:lnTo>
                  <a:pt x="140323" y="220508"/>
                </a:lnTo>
                <a:lnTo>
                  <a:pt x="0" y="22050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 flipH="1">
            <a:off x="16990635" y="9604723"/>
            <a:ext cx="140323" cy="220508"/>
          </a:xfrm>
          <a:custGeom>
            <a:avLst/>
            <a:gdLst/>
            <a:ahLst/>
            <a:cxnLst/>
            <a:rect l="l" t="t" r="r" b="b"/>
            <a:pathLst>
              <a:path w="140323" h="220508">
                <a:moveTo>
                  <a:pt x="140323" y="0"/>
                </a:moveTo>
                <a:lnTo>
                  <a:pt x="0" y="0"/>
                </a:lnTo>
                <a:lnTo>
                  <a:pt x="0" y="220508"/>
                </a:lnTo>
                <a:lnTo>
                  <a:pt x="140323" y="220508"/>
                </a:lnTo>
                <a:lnTo>
                  <a:pt x="140323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TextBox 21"/>
          <p:cNvSpPr txBox="1"/>
          <p:nvPr/>
        </p:nvSpPr>
        <p:spPr>
          <a:xfrm>
            <a:off x="2981256" y="2698033"/>
            <a:ext cx="7314693" cy="11441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249"/>
              </a:lnSpc>
            </a:pPr>
            <a:r>
              <a:rPr lang="en-US" sz="9705" spc="-533">
                <a:solidFill>
                  <a:srgbClr val="FFFFFF"/>
                </a:solidFill>
                <a:latin typeface="Open Sauce Light"/>
                <a:ea typeface="Open Sauce Light"/>
                <a:cs typeface="Open Sauce Light"/>
                <a:sym typeface="Open Sauce Light"/>
              </a:rPr>
              <a:t>Market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63627" y="2698033"/>
            <a:ext cx="8013552" cy="11441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249"/>
              </a:lnSpc>
            </a:pPr>
            <a:r>
              <a:rPr lang="en-US" sz="9705" spc="-533">
                <a:solidFill>
                  <a:srgbClr val="C2C2C2"/>
                </a:solidFill>
                <a:latin typeface="Open Sauce Light"/>
                <a:ea typeface="Open Sauce Light"/>
                <a:cs typeface="Open Sauce Light"/>
                <a:sym typeface="Open Sauce Light"/>
              </a:rPr>
              <a:t>Analysis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650846" y="1095772"/>
            <a:ext cx="3943268" cy="21807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1551"/>
              </a:lnSpc>
              <a:spcBef>
                <a:spcPct val="0"/>
              </a:spcBef>
            </a:pPr>
            <a:r>
              <a:rPr lang="en-US" sz="2200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NeoStylist Business Plan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2963169" y="1085850"/>
            <a:ext cx="4296131" cy="2187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1551"/>
              </a:lnSpc>
              <a:spcBef>
                <a:spcPct val="0"/>
              </a:spcBef>
            </a:pPr>
            <a:r>
              <a:rPr lang="en-US" sz="2200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April 2026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10111878" y="4245454"/>
            <a:ext cx="3212995" cy="4627150"/>
            <a:chOff x="0" y="0"/>
            <a:chExt cx="497777" cy="716867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497777" cy="716867"/>
            </a:xfrm>
            <a:custGeom>
              <a:avLst/>
              <a:gdLst/>
              <a:ahLst/>
              <a:cxnLst/>
              <a:rect l="l" t="t" r="r" b="b"/>
              <a:pathLst>
                <a:path w="497777" h="716867">
                  <a:moveTo>
                    <a:pt x="110840" y="0"/>
                  </a:moveTo>
                  <a:lnTo>
                    <a:pt x="386937" y="0"/>
                  </a:lnTo>
                  <a:cubicBezTo>
                    <a:pt x="416334" y="0"/>
                    <a:pt x="444526" y="11678"/>
                    <a:pt x="465313" y="32464"/>
                  </a:cubicBezTo>
                  <a:cubicBezTo>
                    <a:pt x="486099" y="53251"/>
                    <a:pt x="497777" y="81443"/>
                    <a:pt x="497777" y="110840"/>
                  </a:cubicBezTo>
                  <a:lnTo>
                    <a:pt x="497777" y="606027"/>
                  </a:lnTo>
                  <a:cubicBezTo>
                    <a:pt x="497777" y="635423"/>
                    <a:pt x="486099" y="663616"/>
                    <a:pt x="465313" y="684402"/>
                  </a:cubicBezTo>
                  <a:cubicBezTo>
                    <a:pt x="444526" y="705189"/>
                    <a:pt x="416334" y="716867"/>
                    <a:pt x="386937" y="716867"/>
                  </a:cubicBezTo>
                  <a:lnTo>
                    <a:pt x="110840" y="716867"/>
                  </a:lnTo>
                  <a:cubicBezTo>
                    <a:pt x="49625" y="716867"/>
                    <a:pt x="0" y="667242"/>
                    <a:pt x="0" y="606027"/>
                  </a:cubicBezTo>
                  <a:lnTo>
                    <a:pt x="0" y="110840"/>
                  </a:lnTo>
                  <a:cubicBezTo>
                    <a:pt x="0" y="49625"/>
                    <a:pt x="49625" y="0"/>
                    <a:pt x="110840" y="0"/>
                  </a:cubicBezTo>
                  <a:close/>
                </a:path>
              </a:pathLst>
            </a:custGeom>
            <a:blipFill>
              <a:blip r:embed="rId5"/>
              <a:stretch>
                <a:fillRect t="-1530" b="-1530"/>
              </a:stretch>
            </a:blip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6498834" y="4245454"/>
            <a:ext cx="3212995" cy="4627150"/>
            <a:chOff x="0" y="0"/>
            <a:chExt cx="497777" cy="716867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497777" cy="716867"/>
            </a:xfrm>
            <a:custGeom>
              <a:avLst/>
              <a:gdLst/>
              <a:ahLst/>
              <a:cxnLst/>
              <a:rect l="l" t="t" r="r" b="b"/>
              <a:pathLst>
                <a:path w="497777" h="716867">
                  <a:moveTo>
                    <a:pt x="110840" y="0"/>
                  </a:moveTo>
                  <a:lnTo>
                    <a:pt x="386937" y="0"/>
                  </a:lnTo>
                  <a:cubicBezTo>
                    <a:pt x="416334" y="0"/>
                    <a:pt x="444526" y="11678"/>
                    <a:pt x="465313" y="32464"/>
                  </a:cubicBezTo>
                  <a:cubicBezTo>
                    <a:pt x="486099" y="53251"/>
                    <a:pt x="497777" y="81443"/>
                    <a:pt x="497777" y="110840"/>
                  </a:cubicBezTo>
                  <a:lnTo>
                    <a:pt x="497777" y="606027"/>
                  </a:lnTo>
                  <a:cubicBezTo>
                    <a:pt x="497777" y="635423"/>
                    <a:pt x="486099" y="663616"/>
                    <a:pt x="465313" y="684402"/>
                  </a:cubicBezTo>
                  <a:cubicBezTo>
                    <a:pt x="444526" y="705189"/>
                    <a:pt x="416334" y="716867"/>
                    <a:pt x="386937" y="716867"/>
                  </a:cubicBezTo>
                  <a:lnTo>
                    <a:pt x="110840" y="716867"/>
                  </a:lnTo>
                  <a:cubicBezTo>
                    <a:pt x="49625" y="716867"/>
                    <a:pt x="0" y="667242"/>
                    <a:pt x="0" y="606027"/>
                  </a:cubicBezTo>
                  <a:lnTo>
                    <a:pt x="0" y="110840"/>
                  </a:lnTo>
                  <a:cubicBezTo>
                    <a:pt x="0" y="49625"/>
                    <a:pt x="49625" y="0"/>
                    <a:pt x="110840" y="0"/>
                  </a:cubicBezTo>
                  <a:close/>
                </a:path>
              </a:pathLst>
            </a:custGeom>
            <a:blipFill>
              <a:blip r:embed="rId6"/>
              <a:stretch>
                <a:fillRect t="-1530" b="-1530"/>
              </a:stretch>
            </a:blip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727835" y="4245454"/>
            <a:ext cx="3212995" cy="4627150"/>
            <a:chOff x="0" y="0"/>
            <a:chExt cx="497777" cy="716867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497777" cy="716867"/>
            </a:xfrm>
            <a:custGeom>
              <a:avLst/>
              <a:gdLst/>
              <a:ahLst/>
              <a:cxnLst/>
              <a:rect l="l" t="t" r="r" b="b"/>
              <a:pathLst>
                <a:path w="497777" h="716867">
                  <a:moveTo>
                    <a:pt x="110840" y="0"/>
                  </a:moveTo>
                  <a:lnTo>
                    <a:pt x="386937" y="0"/>
                  </a:lnTo>
                  <a:cubicBezTo>
                    <a:pt x="416334" y="0"/>
                    <a:pt x="444526" y="11678"/>
                    <a:pt x="465313" y="32464"/>
                  </a:cubicBezTo>
                  <a:cubicBezTo>
                    <a:pt x="486099" y="53251"/>
                    <a:pt x="497777" y="81443"/>
                    <a:pt x="497777" y="110840"/>
                  </a:cubicBezTo>
                  <a:lnTo>
                    <a:pt x="497777" y="606027"/>
                  </a:lnTo>
                  <a:cubicBezTo>
                    <a:pt x="497777" y="635423"/>
                    <a:pt x="486099" y="663616"/>
                    <a:pt x="465313" y="684402"/>
                  </a:cubicBezTo>
                  <a:cubicBezTo>
                    <a:pt x="444526" y="705189"/>
                    <a:pt x="416334" y="716867"/>
                    <a:pt x="386937" y="716867"/>
                  </a:cubicBezTo>
                  <a:lnTo>
                    <a:pt x="110840" y="716867"/>
                  </a:lnTo>
                  <a:cubicBezTo>
                    <a:pt x="49625" y="716867"/>
                    <a:pt x="0" y="667242"/>
                    <a:pt x="0" y="606027"/>
                  </a:cubicBezTo>
                  <a:lnTo>
                    <a:pt x="0" y="110840"/>
                  </a:lnTo>
                  <a:cubicBezTo>
                    <a:pt x="0" y="49625"/>
                    <a:pt x="49625" y="0"/>
                    <a:pt x="110840" y="0"/>
                  </a:cubicBezTo>
                  <a:close/>
                </a:path>
              </a:pathLst>
            </a:custGeom>
            <a:blipFill>
              <a:blip r:embed="rId7"/>
              <a:stretch>
                <a:fillRect t="-1530" b="-1530"/>
              </a:stretch>
            </a:blip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734178" y="8316307"/>
            <a:ext cx="2742306" cy="941993"/>
            <a:chOff x="0" y="0"/>
            <a:chExt cx="722254" cy="248097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722254" cy="248097"/>
            </a:xfrm>
            <a:custGeom>
              <a:avLst/>
              <a:gdLst/>
              <a:ahLst/>
              <a:cxnLst/>
              <a:rect l="l" t="t" r="r" b="b"/>
              <a:pathLst>
                <a:path w="722254" h="248097">
                  <a:moveTo>
                    <a:pt x="98810" y="0"/>
                  </a:moveTo>
                  <a:lnTo>
                    <a:pt x="623444" y="0"/>
                  </a:lnTo>
                  <a:cubicBezTo>
                    <a:pt x="678015" y="0"/>
                    <a:pt x="722254" y="44239"/>
                    <a:pt x="722254" y="98810"/>
                  </a:cubicBezTo>
                  <a:lnTo>
                    <a:pt x="722254" y="149287"/>
                  </a:lnTo>
                  <a:cubicBezTo>
                    <a:pt x="722254" y="175493"/>
                    <a:pt x="711843" y="200626"/>
                    <a:pt x="693313" y="219156"/>
                  </a:cubicBezTo>
                  <a:cubicBezTo>
                    <a:pt x="674782" y="237687"/>
                    <a:pt x="649650" y="248097"/>
                    <a:pt x="623444" y="248097"/>
                  </a:cubicBezTo>
                  <a:lnTo>
                    <a:pt x="98810" y="248097"/>
                  </a:lnTo>
                  <a:cubicBezTo>
                    <a:pt x="72604" y="248097"/>
                    <a:pt x="47471" y="237687"/>
                    <a:pt x="28941" y="219156"/>
                  </a:cubicBezTo>
                  <a:cubicBezTo>
                    <a:pt x="10410" y="200626"/>
                    <a:pt x="0" y="175493"/>
                    <a:pt x="0" y="149287"/>
                  </a:cubicBezTo>
                  <a:lnTo>
                    <a:pt x="0" y="98810"/>
                  </a:lnTo>
                  <a:cubicBezTo>
                    <a:pt x="0" y="72604"/>
                    <a:pt x="10410" y="47471"/>
                    <a:pt x="28941" y="28941"/>
                  </a:cubicBezTo>
                  <a:cubicBezTo>
                    <a:pt x="47471" y="10410"/>
                    <a:pt x="72604" y="0"/>
                    <a:pt x="98810" y="0"/>
                  </a:cubicBezTo>
                  <a:close/>
                </a:path>
              </a:pathLst>
            </a:custGeom>
            <a:solidFill>
              <a:srgbClr val="B0F100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0" y="-47625"/>
              <a:ext cx="722254" cy="29572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10347222" y="8316307"/>
            <a:ext cx="2742306" cy="941993"/>
            <a:chOff x="0" y="0"/>
            <a:chExt cx="722254" cy="248097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722254" cy="248097"/>
            </a:xfrm>
            <a:custGeom>
              <a:avLst/>
              <a:gdLst/>
              <a:ahLst/>
              <a:cxnLst/>
              <a:rect l="l" t="t" r="r" b="b"/>
              <a:pathLst>
                <a:path w="722254" h="248097">
                  <a:moveTo>
                    <a:pt x="98810" y="0"/>
                  </a:moveTo>
                  <a:lnTo>
                    <a:pt x="623444" y="0"/>
                  </a:lnTo>
                  <a:cubicBezTo>
                    <a:pt x="678015" y="0"/>
                    <a:pt x="722254" y="44239"/>
                    <a:pt x="722254" y="98810"/>
                  </a:cubicBezTo>
                  <a:lnTo>
                    <a:pt x="722254" y="149287"/>
                  </a:lnTo>
                  <a:cubicBezTo>
                    <a:pt x="722254" y="175493"/>
                    <a:pt x="711843" y="200626"/>
                    <a:pt x="693313" y="219156"/>
                  </a:cubicBezTo>
                  <a:cubicBezTo>
                    <a:pt x="674782" y="237687"/>
                    <a:pt x="649650" y="248097"/>
                    <a:pt x="623444" y="248097"/>
                  </a:cubicBezTo>
                  <a:lnTo>
                    <a:pt x="98810" y="248097"/>
                  </a:lnTo>
                  <a:cubicBezTo>
                    <a:pt x="72604" y="248097"/>
                    <a:pt x="47471" y="237687"/>
                    <a:pt x="28941" y="219156"/>
                  </a:cubicBezTo>
                  <a:cubicBezTo>
                    <a:pt x="10410" y="200626"/>
                    <a:pt x="0" y="175493"/>
                    <a:pt x="0" y="149287"/>
                  </a:cubicBezTo>
                  <a:lnTo>
                    <a:pt x="0" y="98810"/>
                  </a:lnTo>
                  <a:cubicBezTo>
                    <a:pt x="0" y="72604"/>
                    <a:pt x="10410" y="47471"/>
                    <a:pt x="28941" y="28941"/>
                  </a:cubicBezTo>
                  <a:cubicBezTo>
                    <a:pt x="47471" y="10410"/>
                    <a:pt x="72604" y="0"/>
                    <a:pt x="98810" y="0"/>
                  </a:cubicBezTo>
                  <a:close/>
                </a:path>
              </a:pathLst>
            </a:custGeom>
            <a:solidFill>
              <a:srgbClr val="FFFFFF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0" y="-47625"/>
              <a:ext cx="722254" cy="29572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3960267" y="8316307"/>
            <a:ext cx="2742306" cy="941993"/>
            <a:chOff x="0" y="0"/>
            <a:chExt cx="722254" cy="248097"/>
          </a:xfrm>
        </p:grpSpPr>
        <p:sp>
          <p:nvSpPr>
            <p:cNvPr id="38" name="Freeform 38"/>
            <p:cNvSpPr/>
            <p:nvPr/>
          </p:nvSpPr>
          <p:spPr>
            <a:xfrm>
              <a:off x="0" y="0"/>
              <a:ext cx="722254" cy="248097"/>
            </a:xfrm>
            <a:custGeom>
              <a:avLst/>
              <a:gdLst/>
              <a:ahLst/>
              <a:cxnLst/>
              <a:rect l="l" t="t" r="r" b="b"/>
              <a:pathLst>
                <a:path w="722254" h="248097">
                  <a:moveTo>
                    <a:pt x="98810" y="0"/>
                  </a:moveTo>
                  <a:lnTo>
                    <a:pt x="623444" y="0"/>
                  </a:lnTo>
                  <a:cubicBezTo>
                    <a:pt x="678015" y="0"/>
                    <a:pt x="722254" y="44239"/>
                    <a:pt x="722254" y="98810"/>
                  </a:cubicBezTo>
                  <a:lnTo>
                    <a:pt x="722254" y="149287"/>
                  </a:lnTo>
                  <a:cubicBezTo>
                    <a:pt x="722254" y="175493"/>
                    <a:pt x="711843" y="200626"/>
                    <a:pt x="693313" y="219156"/>
                  </a:cubicBezTo>
                  <a:cubicBezTo>
                    <a:pt x="674782" y="237687"/>
                    <a:pt x="649650" y="248097"/>
                    <a:pt x="623444" y="248097"/>
                  </a:cubicBezTo>
                  <a:lnTo>
                    <a:pt x="98810" y="248097"/>
                  </a:lnTo>
                  <a:cubicBezTo>
                    <a:pt x="72604" y="248097"/>
                    <a:pt x="47471" y="237687"/>
                    <a:pt x="28941" y="219156"/>
                  </a:cubicBezTo>
                  <a:cubicBezTo>
                    <a:pt x="10410" y="200626"/>
                    <a:pt x="0" y="175493"/>
                    <a:pt x="0" y="149287"/>
                  </a:cubicBezTo>
                  <a:lnTo>
                    <a:pt x="0" y="98810"/>
                  </a:lnTo>
                  <a:cubicBezTo>
                    <a:pt x="0" y="72604"/>
                    <a:pt x="10410" y="47471"/>
                    <a:pt x="28941" y="28941"/>
                  </a:cubicBezTo>
                  <a:cubicBezTo>
                    <a:pt x="47471" y="10410"/>
                    <a:pt x="72604" y="0"/>
                    <a:pt x="98810" y="0"/>
                  </a:cubicBezTo>
                  <a:close/>
                </a:path>
              </a:pathLst>
            </a:custGeom>
            <a:solidFill>
              <a:srgbClr val="FFFFFF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0" y="-47625"/>
              <a:ext cx="722254" cy="29572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6169776" y="8569841"/>
            <a:ext cx="3855466" cy="2501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868"/>
              </a:lnSpc>
            </a:pPr>
            <a:r>
              <a:rPr lang="en-US" sz="2198" spc="-12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SUPREME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790642" y="8569841"/>
            <a:ext cx="3855466" cy="2501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868"/>
              </a:lnSpc>
            </a:pPr>
            <a:r>
              <a:rPr lang="en-US" sz="2198" spc="-120">
                <a:solidFill>
                  <a:srgbClr val="323232"/>
                </a:solidFill>
                <a:latin typeface="Open Sauce"/>
                <a:ea typeface="Open Sauce"/>
                <a:cs typeface="Open Sauce"/>
                <a:sym typeface="Open Sauce"/>
              </a:rPr>
              <a:t>PALACE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655237" y="8834504"/>
            <a:ext cx="2101076" cy="2719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022"/>
              </a:lnSpc>
            </a:pPr>
            <a:r>
              <a:rPr lang="en-US" sz="1531" i="1" spc="-52">
                <a:solidFill>
                  <a:srgbClr val="323232"/>
                </a:solidFill>
                <a:latin typeface="Arimo Italics"/>
                <a:ea typeface="Arimo Italics"/>
                <a:cs typeface="Arimo Italics"/>
                <a:sym typeface="Arimo Italics"/>
              </a:rPr>
              <a:t>NYC HERITAGE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039252" y="8834504"/>
            <a:ext cx="2101076" cy="2719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022"/>
              </a:lnSpc>
            </a:pPr>
            <a:r>
              <a:rPr lang="en-US" sz="1531" i="1" spc="-52" dirty="0">
                <a:solidFill>
                  <a:srgbClr val="000000"/>
                </a:solidFill>
                <a:latin typeface="Arimo Italics"/>
                <a:ea typeface="Arimo Italics"/>
                <a:cs typeface="Arimo Italics"/>
                <a:sym typeface="Arimo Italics"/>
              </a:rPr>
              <a:t>SKATE CULTURE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411508" y="8569841"/>
            <a:ext cx="3855466" cy="2501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868"/>
              </a:lnSpc>
            </a:pPr>
            <a:r>
              <a:rPr lang="en-US" sz="2198" spc="-120">
                <a:solidFill>
                  <a:srgbClr val="323232"/>
                </a:solidFill>
                <a:latin typeface="Open Sauce"/>
                <a:ea typeface="Open Sauce"/>
                <a:cs typeface="Open Sauce"/>
                <a:sym typeface="Open Sauce"/>
              </a:rPr>
              <a:t>CORTEIZ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4276103" y="8834504"/>
            <a:ext cx="2101076" cy="2719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022"/>
              </a:lnSpc>
            </a:pPr>
            <a:r>
              <a:rPr lang="en-US" sz="1531" i="1" spc="-52">
                <a:solidFill>
                  <a:srgbClr val="323232"/>
                </a:solidFill>
                <a:latin typeface="Arimo Italics"/>
                <a:ea typeface="Arimo Italics"/>
                <a:cs typeface="Arimo Italics"/>
                <a:sym typeface="Arimo Italics"/>
              </a:rPr>
              <a:t>UK Streetwear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57202" y="6845562"/>
            <a:ext cx="5940820" cy="14747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343"/>
              </a:lnSpc>
            </a:pPr>
            <a:r>
              <a:rPr lang="en-US" sz="2200" spc="-94" dirty="0">
                <a:solidFill>
                  <a:srgbClr val="FFFFFF"/>
                </a:solidFill>
                <a:latin typeface="Arial" panose="020B0604020202020204" pitchFamily="34" charset="0"/>
                <a:ea typeface="Open Sauce Light"/>
                <a:cs typeface="Arial" panose="020B0604020202020204" pitchFamily="34" charset="0"/>
                <a:sym typeface="Open Sauce Light"/>
              </a:rPr>
              <a:t>Target Market: Trend-conscious Gen Z and Millennials (16-30) passionate about streetwear, music, and urban culture. Market Opportunity: Rising demand for sustainable, authentic streetwear brands creates space for NeoStylist's ethical approach.</a:t>
            </a:r>
          </a:p>
        </p:txBody>
      </p:sp>
      <p:sp>
        <p:nvSpPr>
          <p:cNvPr id="47" name="Freeform 47"/>
          <p:cNvSpPr/>
          <p:nvPr/>
        </p:nvSpPr>
        <p:spPr>
          <a:xfrm>
            <a:off x="1145340" y="5844877"/>
            <a:ext cx="615370" cy="615370"/>
          </a:xfrm>
          <a:custGeom>
            <a:avLst/>
            <a:gdLst/>
            <a:ahLst/>
            <a:cxnLst/>
            <a:rect l="l" t="t" r="r" b="b"/>
            <a:pathLst>
              <a:path w="615370" h="615370">
                <a:moveTo>
                  <a:pt x="0" y="0"/>
                </a:moveTo>
                <a:lnTo>
                  <a:pt x="615370" y="0"/>
                </a:lnTo>
                <a:lnTo>
                  <a:pt x="615370" y="615369"/>
                </a:lnTo>
                <a:lnTo>
                  <a:pt x="0" y="6153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2323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574027" y="-357825"/>
            <a:ext cx="19705935" cy="11396222"/>
            <a:chOff x="0" y="0"/>
            <a:chExt cx="26274580" cy="15194962"/>
          </a:xfrm>
        </p:grpSpPr>
        <p:sp>
          <p:nvSpPr>
            <p:cNvPr id="3" name="AutoShape 3"/>
            <p:cNvSpPr/>
            <p:nvPr/>
          </p:nvSpPr>
          <p:spPr>
            <a:xfrm flipH="1" flipV="1">
              <a:off x="2143320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AutoShape 4"/>
            <p:cNvSpPr/>
            <p:nvPr/>
          </p:nvSpPr>
          <p:spPr>
            <a:xfrm flipH="1">
              <a:off x="0" y="3862444"/>
              <a:ext cx="26274580" cy="0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AutoShape 5"/>
            <p:cNvSpPr/>
            <p:nvPr/>
          </p:nvSpPr>
          <p:spPr>
            <a:xfrm flipH="1" flipV="1">
              <a:off x="9352687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AutoShape 6"/>
            <p:cNvSpPr/>
            <p:nvPr/>
          </p:nvSpPr>
          <p:spPr>
            <a:xfrm flipH="1" flipV="1">
              <a:off x="23771420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AutoShape 7"/>
            <p:cNvSpPr/>
            <p:nvPr/>
          </p:nvSpPr>
          <p:spPr>
            <a:xfrm flipH="1" flipV="1">
              <a:off x="16562053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Freeform 8"/>
          <p:cNvSpPr/>
          <p:nvPr/>
        </p:nvSpPr>
        <p:spPr>
          <a:xfrm>
            <a:off x="-2343699" y="-357825"/>
            <a:ext cx="7990193" cy="8229600"/>
          </a:xfrm>
          <a:custGeom>
            <a:avLst/>
            <a:gdLst/>
            <a:ahLst/>
            <a:cxnLst/>
            <a:rect l="l" t="t" r="r" b="b"/>
            <a:pathLst>
              <a:path w="7990193" h="8229600">
                <a:moveTo>
                  <a:pt x="0" y="0"/>
                </a:moveTo>
                <a:lnTo>
                  <a:pt x="7990194" y="0"/>
                </a:lnTo>
                <a:lnTo>
                  <a:pt x="799019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0039516" y="5935072"/>
            <a:ext cx="7990193" cy="8229600"/>
          </a:xfrm>
          <a:custGeom>
            <a:avLst/>
            <a:gdLst/>
            <a:ahLst/>
            <a:cxnLst/>
            <a:rect l="l" t="t" r="r" b="b"/>
            <a:pathLst>
              <a:path w="7990193" h="8229600">
                <a:moveTo>
                  <a:pt x="0" y="0"/>
                </a:moveTo>
                <a:lnTo>
                  <a:pt x="7990193" y="0"/>
                </a:lnTo>
                <a:lnTo>
                  <a:pt x="799019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2482102" y="-3668641"/>
            <a:ext cx="7990193" cy="8229600"/>
          </a:xfrm>
          <a:custGeom>
            <a:avLst/>
            <a:gdLst/>
            <a:ahLst/>
            <a:cxnLst/>
            <a:rect l="l" t="t" r="r" b="b"/>
            <a:pathLst>
              <a:path w="7990193" h="8229600">
                <a:moveTo>
                  <a:pt x="0" y="0"/>
                </a:moveTo>
                <a:lnTo>
                  <a:pt x="7990193" y="0"/>
                </a:lnTo>
                <a:lnTo>
                  <a:pt x="799019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AutoShape 11"/>
          <p:cNvSpPr/>
          <p:nvPr/>
        </p:nvSpPr>
        <p:spPr>
          <a:xfrm>
            <a:off x="1028700" y="1469050"/>
            <a:ext cx="16230600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145340" y="976506"/>
            <a:ext cx="318466" cy="320799"/>
          </a:xfrm>
          <a:custGeom>
            <a:avLst/>
            <a:gdLst/>
            <a:ahLst/>
            <a:cxnLst/>
            <a:rect l="l" t="t" r="r" b="b"/>
            <a:pathLst>
              <a:path w="318466" h="320799">
                <a:moveTo>
                  <a:pt x="0" y="0"/>
                </a:moveTo>
                <a:lnTo>
                  <a:pt x="318466" y="0"/>
                </a:lnTo>
                <a:lnTo>
                  <a:pt x="318466" y="320799"/>
                </a:lnTo>
                <a:lnTo>
                  <a:pt x="0" y="32079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/>
          <p:cNvGrpSpPr/>
          <p:nvPr/>
        </p:nvGrpSpPr>
        <p:grpSpPr>
          <a:xfrm>
            <a:off x="1028700" y="9477375"/>
            <a:ext cx="435106" cy="455421"/>
            <a:chOff x="0" y="0"/>
            <a:chExt cx="220706" cy="23101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220706" cy="231010"/>
            </a:xfrm>
            <a:custGeom>
              <a:avLst/>
              <a:gdLst/>
              <a:ahLst/>
              <a:cxnLst/>
              <a:rect l="l" t="t" r="r" b="b"/>
              <a:pathLst>
                <a:path w="220706" h="231010">
                  <a:moveTo>
                    <a:pt x="110353" y="0"/>
                  </a:moveTo>
                  <a:lnTo>
                    <a:pt x="110353" y="0"/>
                  </a:lnTo>
                  <a:cubicBezTo>
                    <a:pt x="139620" y="0"/>
                    <a:pt x="167689" y="11626"/>
                    <a:pt x="188384" y="32322"/>
                  </a:cubicBezTo>
                  <a:cubicBezTo>
                    <a:pt x="209079" y="53017"/>
                    <a:pt x="220706" y="81086"/>
                    <a:pt x="220706" y="110353"/>
                  </a:cubicBezTo>
                  <a:lnTo>
                    <a:pt x="220706" y="120658"/>
                  </a:lnTo>
                  <a:cubicBezTo>
                    <a:pt x="220706" y="149925"/>
                    <a:pt x="209079" y="177994"/>
                    <a:pt x="188384" y="198689"/>
                  </a:cubicBezTo>
                  <a:cubicBezTo>
                    <a:pt x="167689" y="219384"/>
                    <a:pt x="139620" y="231010"/>
                    <a:pt x="110353" y="231010"/>
                  </a:cubicBezTo>
                  <a:lnTo>
                    <a:pt x="110353" y="231010"/>
                  </a:lnTo>
                  <a:cubicBezTo>
                    <a:pt x="81086" y="231010"/>
                    <a:pt x="53017" y="219384"/>
                    <a:pt x="32322" y="198689"/>
                  </a:cubicBezTo>
                  <a:cubicBezTo>
                    <a:pt x="11626" y="177994"/>
                    <a:pt x="0" y="149925"/>
                    <a:pt x="0" y="120658"/>
                  </a:cubicBezTo>
                  <a:lnTo>
                    <a:pt x="0" y="110353"/>
                  </a:lnTo>
                  <a:cubicBezTo>
                    <a:pt x="0" y="81086"/>
                    <a:pt x="11626" y="53017"/>
                    <a:pt x="32322" y="32322"/>
                  </a:cubicBezTo>
                  <a:cubicBezTo>
                    <a:pt x="53017" y="11626"/>
                    <a:pt x="81086" y="0"/>
                    <a:pt x="110353" y="0"/>
                  </a:cubicBezTo>
                  <a:close/>
                </a:path>
              </a:pathLst>
            </a:custGeom>
            <a:solidFill>
              <a:srgbClr val="B0F100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220706" cy="2691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6824194" y="9477375"/>
            <a:ext cx="435106" cy="455421"/>
            <a:chOff x="0" y="0"/>
            <a:chExt cx="220706" cy="23101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220706" cy="231010"/>
            </a:xfrm>
            <a:custGeom>
              <a:avLst/>
              <a:gdLst/>
              <a:ahLst/>
              <a:cxnLst/>
              <a:rect l="l" t="t" r="r" b="b"/>
              <a:pathLst>
                <a:path w="220706" h="231010">
                  <a:moveTo>
                    <a:pt x="110353" y="0"/>
                  </a:moveTo>
                  <a:lnTo>
                    <a:pt x="110353" y="0"/>
                  </a:lnTo>
                  <a:cubicBezTo>
                    <a:pt x="139620" y="0"/>
                    <a:pt x="167689" y="11626"/>
                    <a:pt x="188384" y="32322"/>
                  </a:cubicBezTo>
                  <a:cubicBezTo>
                    <a:pt x="209079" y="53017"/>
                    <a:pt x="220706" y="81086"/>
                    <a:pt x="220706" y="110353"/>
                  </a:cubicBezTo>
                  <a:lnTo>
                    <a:pt x="220706" y="120658"/>
                  </a:lnTo>
                  <a:cubicBezTo>
                    <a:pt x="220706" y="149925"/>
                    <a:pt x="209079" y="177994"/>
                    <a:pt x="188384" y="198689"/>
                  </a:cubicBezTo>
                  <a:cubicBezTo>
                    <a:pt x="167689" y="219384"/>
                    <a:pt x="139620" y="231010"/>
                    <a:pt x="110353" y="231010"/>
                  </a:cubicBezTo>
                  <a:lnTo>
                    <a:pt x="110353" y="231010"/>
                  </a:lnTo>
                  <a:cubicBezTo>
                    <a:pt x="81086" y="231010"/>
                    <a:pt x="53017" y="219384"/>
                    <a:pt x="32322" y="198689"/>
                  </a:cubicBezTo>
                  <a:cubicBezTo>
                    <a:pt x="11626" y="177994"/>
                    <a:pt x="0" y="149925"/>
                    <a:pt x="0" y="120658"/>
                  </a:cubicBezTo>
                  <a:lnTo>
                    <a:pt x="0" y="110353"/>
                  </a:lnTo>
                  <a:cubicBezTo>
                    <a:pt x="0" y="81086"/>
                    <a:pt x="11626" y="53017"/>
                    <a:pt x="32322" y="32322"/>
                  </a:cubicBezTo>
                  <a:cubicBezTo>
                    <a:pt x="53017" y="11626"/>
                    <a:pt x="81086" y="0"/>
                    <a:pt x="110353" y="0"/>
                  </a:cubicBezTo>
                  <a:close/>
                </a:path>
              </a:pathLst>
            </a:custGeom>
            <a:solidFill>
              <a:srgbClr val="B0F100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38100"/>
              <a:ext cx="220706" cy="2691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1164250" y="9604723"/>
            <a:ext cx="140323" cy="220508"/>
          </a:xfrm>
          <a:custGeom>
            <a:avLst/>
            <a:gdLst/>
            <a:ahLst/>
            <a:cxnLst/>
            <a:rect l="l" t="t" r="r" b="b"/>
            <a:pathLst>
              <a:path w="140323" h="220508">
                <a:moveTo>
                  <a:pt x="0" y="0"/>
                </a:moveTo>
                <a:lnTo>
                  <a:pt x="140323" y="0"/>
                </a:lnTo>
                <a:lnTo>
                  <a:pt x="140323" y="220508"/>
                </a:lnTo>
                <a:lnTo>
                  <a:pt x="0" y="22050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 flipH="1">
            <a:off x="16990635" y="9604723"/>
            <a:ext cx="140323" cy="220508"/>
          </a:xfrm>
          <a:custGeom>
            <a:avLst/>
            <a:gdLst/>
            <a:ahLst/>
            <a:cxnLst/>
            <a:rect l="l" t="t" r="r" b="b"/>
            <a:pathLst>
              <a:path w="140323" h="220508">
                <a:moveTo>
                  <a:pt x="140323" y="0"/>
                </a:moveTo>
                <a:lnTo>
                  <a:pt x="0" y="0"/>
                </a:lnTo>
                <a:lnTo>
                  <a:pt x="0" y="220508"/>
                </a:lnTo>
                <a:lnTo>
                  <a:pt x="140323" y="220508"/>
                </a:lnTo>
                <a:lnTo>
                  <a:pt x="140323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1" name="Group 21"/>
          <p:cNvGrpSpPr/>
          <p:nvPr/>
        </p:nvGrpSpPr>
        <p:grpSpPr>
          <a:xfrm>
            <a:off x="115701" y="2245685"/>
            <a:ext cx="3538508" cy="7119022"/>
            <a:chOff x="0" y="0"/>
            <a:chExt cx="381416" cy="767359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381416" cy="767359"/>
            </a:xfrm>
            <a:custGeom>
              <a:avLst/>
              <a:gdLst/>
              <a:ahLst/>
              <a:cxnLst/>
              <a:rect l="l" t="t" r="r" b="b"/>
              <a:pathLst>
                <a:path w="381416" h="767359">
                  <a:moveTo>
                    <a:pt x="78765" y="0"/>
                  </a:moveTo>
                  <a:lnTo>
                    <a:pt x="302651" y="0"/>
                  </a:lnTo>
                  <a:cubicBezTo>
                    <a:pt x="346151" y="0"/>
                    <a:pt x="381416" y="35264"/>
                    <a:pt x="381416" y="78765"/>
                  </a:cubicBezTo>
                  <a:lnTo>
                    <a:pt x="381416" y="688594"/>
                  </a:lnTo>
                  <a:cubicBezTo>
                    <a:pt x="381416" y="709484"/>
                    <a:pt x="373117" y="729518"/>
                    <a:pt x="358346" y="744289"/>
                  </a:cubicBezTo>
                  <a:cubicBezTo>
                    <a:pt x="343575" y="759060"/>
                    <a:pt x="323541" y="767359"/>
                    <a:pt x="302651" y="767359"/>
                  </a:cubicBezTo>
                  <a:lnTo>
                    <a:pt x="78765" y="767359"/>
                  </a:lnTo>
                  <a:cubicBezTo>
                    <a:pt x="35264" y="767359"/>
                    <a:pt x="0" y="732095"/>
                    <a:pt x="0" y="688594"/>
                  </a:cubicBezTo>
                  <a:lnTo>
                    <a:pt x="0" y="78765"/>
                  </a:lnTo>
                  <a:cubicBezTo>
                    <a:pt x="0" y="57875"/>
                    <a:pt x="8298" y="37841"/>
                    <a:pt x="23070" y="23070"/>
                  </a:cubicBezTo>
                  <a:cubicBezTo>
                    <a:pt x="37841" y="8298"/>
                    <a:pt x="57875" y="0"/>
                    <a:pt x="78765" y="0"/>
                  </a:cubicBezTo>
                  <a:close/>
                </a:path>
              </a:pathLst>
            </a:custGeom>
            <a:blipFill>
              <a:blip r:embed="rId5"/>
              <a:stretch>
                <a:fillRect l="-7338" r="-7338"/>
              </a:stretch>
            </a:blip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3697066" y="5482631"/>
            <a:ext cx="4398922" cy="3457835"/>
            <a:chOff x="0" y="0"/>
            <a:chExt cx="1158564" cy="910706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158564" cy="910706"/>
            </a:xfrm>
            <a:custGeom>
              <a:avLst/>
              <a:gdLst/>
              <a:ahLst/>
              <a:cxnLst/>
              <a:rect l="l" t="t" r="r" b="b"/>
              <a:pathLst>
                <a:path w="1158564" h="910706">
                  <a:moveTo>
                    <a:pt x="89758" y="0"/>
                  </a:moveTo>
                  <a:lnTo>
                    <a:pt x="1068806" y="0"/>
                  </a:lnTo>
                  <a:cubicBezTo>
                    <a:pt x="1118378" y="0"/>
                    <a:pt x="1158564" y="40186"/>
                    <a:pt x="1158564" y="89758"/>
                  </a:cubicBezTo>
                  <a:lnTo>
                    <a:pt x="1158564" y="820948"/>
                  </a:lnTo>
                  <a:cubicBezTo>
                    <a:pt x="1158564" y="870520"/>
                    <a:pt x="1118378" y="910706"/>
                    <a:pt x="1068806" y="910706"/>
                  </a:cubicBezTo>
                  <a:lnTo>
                    <a:pt x="89758" y="910706"/>
                  </a:lnTo>
                  <a:cubicBezTo>
                    <a:pt x="40186" y="910706"/>
                    <a:pt x="0" y="870520"/>
                    <a:pt x="0" y="820948"/>
                  </a:cubicBezTo>
                  <a:lnTo>
                    <a:pt x="0" y="89758"/>
                  </a:lnTo>
                  <a:cubicBezTo>
                    <a:pt x="0" y="40186"/>
                    <a:pt x="40186" y="0"/>
                    <a:pt x="89758" y="0"/>
                  </a:cubicBezTo>
                  <a:close/>
                </a:path>
              </a:pathLst>
            </a:custGeom>
            <a:solidFill>
              <a:srgbClr val="B0F100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38100"/>
              <a:ext cx="1158564" cy="9488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278722" y="5482631"/>
            <a:ext cx="4398922" cy="3457835"/>
            <a:chOff x="0" y="0"/>
            <a:chExt cx="1158564" cy="910706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1158564" cy="910706"/>
            </a:xfrm>
            <a:custGeom>
              <a:avLst/>
              <a:gdLst/>
              <a:ahLst/>
              <a:cxnLst/>
              <a:rect l="l" t="t" r="r" b="b"/>
              <a:pathLst>
                <a:path w="1158564" h="910706">
                  <a:moveTo>
                    <a:pt x="89758" y="0"/>
                  </a:moveTo>
                  <a:lnTo>
                    <a:pt x="1068806" y="0"/>
                  </a:lnTo>
                  <a:cubicBezTo>
                    <a:pt x="1118378" y="0"/>
                    <a:pt x="1158564" y="40186"/>
                    <a:pt x="1158564" y="89758"/>
                  </a:cubicBezTo>
                  <a:lnTo>
                    <a:pt x="1158564" y="820948"/>
                  </a:lnTo>
                  <a:cubicBezTo>
                    <a:pt x="1158564" y="870520"/>
                    <a:pt x="1118378" y="910706"/>
                    <a:pt x="1068806" y="910706"/>
                  </a:cubicBezTo>
                  <a:lnTo>
                    <a:pt x="89758" y="910706"/>
                  </a:lnTo>
                  <a:cubicBezTo>
                    <a:pt x="40186" y="910706"/>
                    <a:pt x="0" y="870520"/>
                    <a:pt x="0" y="820948"/>
                  </a:cubicBezTo>
                  <a:lnTo>
                    <a:pt x="0" y="89758"/>
                  </a:lnTo>
                  <a:cubicBezTo>
                    <a:pt x="0" y="40186"/>
                    <a:pt x="40186" y="0"/>
                    <a:pt x="89758" y="0"/>
                  </a:cubicBezTo>
                  <a:close/>
                </a:path>
              </a:pathLst>
            </a:custGeom>
            <a:ln w="1905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-38100"/>
              <a:ext cx="1158564" cy="9488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2776493" y="5482631"/>
            <a:ext cx="4607278" cy="3457835"/>
            <a:chOff x="0" y="0"/>
            <a:chExt cx="1158564" cy="910706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1158564" cy="910706"/>
            </a:xfrm>
            <a:custGeom>
              <a:avLst/>
              <a:gdLst/>
              <a:ahLst/>
              <a:cxnLst/>
              <a:rect l="l" t="t" r="r" b="b"/>
              <a:pathLst>
                <a:path w="1158564" h="910706">
                  <a:moveTo>
                    <a:pt x="89758" y="0"/>
                  </a:moveTo>
                  <a:lnTo>
                    <a:pt x="1068806" y="0"/>
                  </a:lnTo>
                  <a:cubicBezTo>
                    <a:pt x="1118378" y="0"/>
                    <a:pt x="1158564" y="40186"/>
                    <a:pt x="1158564" y="89758"/>
                  </a:cubicBezTo>
                  <a:lnTo>
                    <a:pt x="1158564" y="820948"/>
                  </a:lnTo>
                  <a:cubicBezTo>
                    <a:pt x="1158564" y="870520"/>
                    <a:pt x="1118378" y="910706"/>
                    <a:pt x="1068806" y="910706"/>
                  </a:cubicBezTo>
                  <a:lnTo>
                    <a:pt x="89758" y="910706"/>
                  </a:lnTo>
                  <a:cubicBezTo>
                    <a:pt x="40186" y="910706"/>
                    <a:pt x="0" y="870520"/>
                    <a:pt x="0" y="820948"/>
                  </a:cubicBezTo>
                  <a:lnTo>
                    <a:pt x="0" y="89758"/>
                  </a:lnTo>
                  <a:cubicBezTo>
                    <a:pt x="0" y="40186"/>
                    <a:pt x="40186" y="0"/>
                    <a:pt x="89758" y="0"/>
                  </a:cubicBezTo>
                  <a:close/>
                </a:path>
              </a:pathLst>
            </a:custGeom>
            <a:solidFill>
              <a:srgbClr val="FFFFFF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0" y="-38100"/>
              <a:ext cx="1158564" cy="9488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2" name="Freeform 32"/>
          <p:cNvSpPr/>
          <p:nvPr/>
        </p:nvSpPr>
        <p:spPr>
          <a:xfrm>
            <a:off x="8496791" y="5823460"/>
            <a:ext cx="1106555" cy="1050814"/>
          </a:xfrm>
          <a:custGeom>
            <a:avLst/>
            <a:gdLst/>
            <a:ahLst/>
            <a:cxnLst/>
            <a:rect l="l" t="t" r="r" b="b"/>
            <a:pathLst>
              <a:path w="1106555" h="1050814">
                <a:moveTo>
                  <a:pt x="0" y="0"/>
                </a:moveTo>
                <a:lnTo>
                  <a:pt x="1106555" y="0"/>
                </a:lnTo>
                <a:lnTo>
                  <a:pt x="1106555" y="1050814"/>
                </a:lnTo>
                <a:lnTo>
                  <a:pt x="0" y="105081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3" name="Freeform 33"/>
          <p:cNvSpPr/>
          <p:nvPr/>
        </p:nvSpPr>
        <p:spPr>
          <a:xfrm>
            <a:off x="4106915" y="5837156"/>
            <a:ext cx="1172141" cy="1066002"/>
          </a:xfrm>
          <a:custGeom>
            <a:avLst/>
            <a:gdLst/>
            <a:ahLst/>
            <a:cxnLst/>
            <a:rect l="l" t="t" r="r" b="b"/>
            <a:pathLst>
              <a:path w="1172141" h="1066002">
                <a:moveTo>
                  <a:pt x="0" y="0"/>
                </a:moveTo>
                <a:lnTo>
                  <a:pt x="1172141" y="0"/>
                </a:lnTo>
                <a:lnTo>
                  <a:pt x="1172141" y="1066002"/>
                </a:lnTo>
                <a:lnTo>
                  <a:pt x="0" y="1066002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5" name="TextBox 35"/>
          <p:cNvSpPr txBox="1"/>
          <p:nvPr/>
        </p:nvSpPr>
        <p:spPr>
          <a:xfrm>
            <a:off x="5164873" y="2698033"/>
            <a:ext cx="5310822" cy="11441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249"/>
              </a:lnSpc>
            </a:pPr>
            <a:r>
              <a:rPr lang="en-US" sz="9705" spc="-533">
                <a:solidFill>
                  <a:srgbClr val="FFFFFF"/>
                </a:solidFill>
                <a:latin typeface="Open Sauce Light"/>
                <a:ea typeface="Open Sauce Light"/>
                <a:cs typeface="Open Sauce Light"/>
                <a:sym typeface="Open Sauce Light"/>
              </a:rPr>
              <a:t>SWOT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64873" y="3770145"/>
            <a:ext cx="8013552" cy="11441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249"/>
              </a:lnSpc>
            </a:pPr>
            <a:r>
              <a:rPr lang="en-US" sz="9705" spc="-533">
                <a:solidFill>
                  <a:srgbClr val="C2C2C2"/>
                </a:solidFill>
                <a:latin typeface="Open Sauce Light"/>
                <a:ea typeface="Open Sauce Light"/>
                <a:cs typeface="Open Sauce Light"/>
                <a:sym typeface="Open Sauce Light"/>
              </a:rPr>
              <a:t>Analysis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685547" y="1076325"/>
            <a:ext cx="3344567" cy="218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1618"/>
              </a:lnSpc>
              <a:spcBef>
                <a:spcPct val="0"/>
              </a:spcBef>
            </a:pPr>
            <a:r>
              <a:rPr lang="en-US" sz="2200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NeoStylis</a:t>
            </a:r>
            <a:r>
              <a:rPr lang="en-US" sz="1798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t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2963169" y="1076325"/>
            <a:ext cx="4296131" cy="2187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1618"/>
              </a:lnSpc>
              <a:spcBef>
                <a:spcPct val="0"/>
              </a:spcBef>
            </a:pPr>
            <a:r>
              <a:rPr lang="en-US" sz="2200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April 2026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641898" y="5957379"/>
            <a:ext cx="2537976" cy="5245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180"/>
              </a:lnSpc>
            </a:pPr>
            <a:r>
              <a:rPr lang="en-US" sz="3800" b="1" spc="-209">
                <a:solidFill>
                  <a:srgbClr val="323232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Strengths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689060" y="5935072"/>
            <a:ext cx="2983822" cy="5245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180"/>
              </a:lnSpc>
            </a:pPr>
            <a:r>
              <a:rPr lang="en-US" sz="3800" b="1" spc="-209" dirty="0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Weaknesses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35771" y="7228045"/>
            <a:ext cx="3721512" cy="14106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174"/>
              </a:lnSpc>
            </a:pPr>
            <a:r>
              <a:rPr lang="en-US" sz="2200" i="1" spc="-87" dirty="0">
                <a:solidFill>
                  <a:srgbClr val="323232"/>
                </a:solidFill>
                <a:latin typeface="Arial" panose="020B0604020202020204" pitchFamily="34" charset="0"/>
                <a:ea typeface="Open Sauce Light Italics"/>
                <a:cs typeface="Arial" panose="020B0604020202020204" pitchFamily="34" charset="0"/>
                <a:sym typeface="Open Sauce Light Italics"/>
              </a:rPr>
              <a:t>Unique brand identity with bold minimalist aesthetic. Strong social media potential for viral marketing. Fresh perspective in sustainable streetwear space.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585927" y="7228045"/>
            <a:ext cx="3721512" cy="14106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174"/>
              </a:lnSpc>
            </a:pPr>
            <a:r>
              <a:rPr lang="en-US" sz="2200" i="1" spc="-87" dirty="0">
                <a:solidFill>
                  <a:srgbClr val="FFFFFF"/>
                </a:solidFill>
                <a:latin typeface="Arial" panose="020B0604020202020204" pitchFamily="34" charset="0"/>
                <a:ea typeface="Open Sauce Light Italics"/>
                <a:cs typeface="Arial" panose="020B0604020202020204" pitchFamily="34" charset="0"/>
                <a:sym typeface="Open Sauce Light Italics"/>
              </a:rPr>
              <a:t>Limited brand recognition as a new entrant. Constrained initial capital for large-scale production. Small team with limited operational capacity</a:t>
            </a:r>
            <a:r>
              <a:rPr lang="en-US" sz="1598" i="1" spc="-87" dirty="0">
                <a:solidFill>
                  <a:srgbClr val="FFFFFF"/>
                </a:solidFill>
                <a:latin typeface="Open Sauce Light Italics"/>
                <a:ea typeface="Open Sauce Light Italics"/>
                <a:cs typeface="Open Sauce Light Italics"/>
                <a:sym typeface="Open Sauce Light Italics"/>
              </a:rPr>
              <a:t>.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4034612" y="5910437"/>
            <a:ext cx="3258220" cy="5245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180"/>
              </a:lnSpc>
            </a:pPr>
            <a:r>
              <a:rPr lang="en-US" sz="3800" b="1" spc="-209" dirty="0">
                <a:solidFill>
                  <a:srgbClr val="323232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Opportunities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2963169" y="7228045"/>
            <a:ext cx="4474099" cy="141064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174"/>
              </a:lnSpc>
            </a:pPr>
            <a:r>
              <a:rPr lang="en-US" sz="2200" i="1" spc="-87" dirty="0">
                <a:solidFill>
                  <a:srgbClr val="323232"/>
                </a:solidFill>
                <a:latin typeface="Arial" panose="020B0604020202020204" pitchFamily="34" charset="0"/>
                <a:ea typeface="Open Sauce Light Italics"/>
                <a:cs typeface="Arial" panose="020B0604020202020204" pitchFamily="34" charset="0"/>
                <a:sym typeface="Open Sauce Light Italics"/>
              </a:rPr>
              <a:t>Growing global streetwear demand among Gen Z. Influencer collaboration potential on TikTok and Instagram. Rising consumer preference for ethical fashion.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2482103" y="2747432"/>
            <a:ext cx="5673004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446"/>
              </a:lnSpc>
            </a:pPr>
            <a:r>
              <a:rPr lang="en-US" sz="2000" spc="-98" dirty="0">
                <a:solidFill>
                  <a:srgbClr val="FFFFFF"/>
                </a:solidFill>
                <a:latin typeface="Arial" panose="020B0604020202020204" pitchFamily="34" charset="0"/>
                <a:ea typeface="Open Sauce Light"/>
                <a:cs typeface="Arial" panose="020B0604020202020204" pitchFamily="34" charset="0"/>
                <a:sym typeface="Open Sauce Light"/>
              </a:rPr>
              <a:t>Threats: Intense competition from established brands like Supreme and Corteiz. Fast-changing fashion trends requiring constant adaptation. Economic pressures affecting youth spending power.</a:t>
            </a:r>
          </a:p>
        </p:txBody>
      </p:sp>
      <p:pic>
        <p:nvPicPr>
          <p:cNvPr id="48" name="Picture 47">
            <a:extLst>
              <a:ext uri="{FF2B5EF4-FFF2-40B4-BE49-F238E27FC236}">
                <a16:creationId xmlns:a16="http://schemas.microsoft.com/office/drawing/2014/main" id="{BB22625A-85E7-AECE-2329-744BFE0ECE8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051421" y="5822231"/>
            <a:ext cx="748306" cy="822083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2323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574027" y="-357825"/>
            <a:ext cx="19705935" cy="11396222"/>
            <a:chOff x="0" y="0"/>
            <a:chExt cx="26274580" cy="15194962"/>
          </a:xfrm>
        </p:grpSpPr>
        <p:sp>
          <p:nvSpPr>
            <p:cNvPr id="3" name="AutoShape 3"/>
            <p:cNvSpPr/>
            <p:nvPr/>
          </p:nvSpPr>
          <p:spPr>
            <a:xfrm flipH="1" flipV="1">
              <a:off x="2143320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AutoShape 4"/>
            <p:cNvSpPr/>
            <p:nvPr/>
          </p:nvSpPr>
          <p:spPr>
            <a:xfrm flipH="1">
              <a:off x="0" y="3862444"/>
              <a:ext cx="26274580" cy="0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AutoShape 5"/>
            <p:cNvSpPr/>
            <p:nvPr/>
          </p:nvSpPr>
          <p:spPr>
            <a:xfrm flipH="1" flipV="1">
              <a:off x="9352687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AutoShape 6"/>
            <p:cNvSpPr/>
            <p:nvPr/>
          </p:nvSpPr>
          <p:spPr>
            <a:xfrm flipH="1" flipV="1">
              <a:off x="23771420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AutoShape 7"/>
            <p:cNvSpPr/>
            <p:nvPr/>
          </p:nvSpPr>
          <p:spPr>
            <a:xfrm flipH="1" flipV="1">
              <a:off x="16562053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Freeform 8"/>
          <p:cNvSpPr/>
          <p:nvPr/>
        </p:nvSpPr>
        <p:spPr>
          <a:xfrm>
            <a:off x="-2343699" y="-357825"/>
            <a:ext cx="7990193" cy="8229600"/>
          </a:xfrm>
          <a:custGeom>
            <a:avLst/>
            <a:gdLst/>
            <a:ahLst/>
            <a:cxnLst/>
            <a:rect l="l" t="t" r="r" b="b"/>
            <a:pathLst>
              <a:path w="7990193" h="8229600">
                <a:moveTo>
                  <a:pt x="0" y="0"/>
                </a:moveTo>
                <a:lnTo>
                  <a:pt x="7990194" y="0"/>
                </a:lnTo>
                <a:lnTo>
                  <a:pt x="799019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0020631" y="5935071"/>
            <a:ext cx="7990193" cy="8229600"/>
          </a:xfrm>
          <a:custGeom>
            <a:avLst/>
            <a:gdLst/>
            <a:ahLst/>
            <a:cxnLst/>
            <a:rect l="l" t="t" r="r" b="b"/>
            <a:pathLst>
              <a:path w="7990193" h="8229600">
                <a:moveTo>
                  <a:pt x="0" y="0"/>
                </a:moveTo>
                <a:lnTo>
                  <a:pt x="7990193" y="0"/>
                </a:lnTo>
                <a:lnTo>
                  <a:pt x="799019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2482102" y="-3668641"/>
            <a:ext cx="7990193" cy="8229600"/>
          </a:xfrm>
          <a:custGeom>
            <a:avLst/>
            <a:gdLst/>
            <a:ahLst/>
            <a:cxnLst/>
            <a:rect l="l" t="t" r="r" b="b"/>
            <a:pathLst>
              <a:path w="7990193" h="8229600">
                <a:moveTo>
                  <a:pt x="0" y="0"/>
                </a:moveTo>
                <a:lnTo>
                  <a:pt x="7990193" y="0"/>
                </a:lnTo>
                <a:lnTo>
                  <a:pt x="799019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AutoShape 11"/>
          <p:cNvSpPr/>
          <p:nvPr/>
        </p:nvSpPr>
        <p:spPr>
          <a:xfrm>
            <a:off x="1028700" y="1469050"/>
            <a:ext cx="16230600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145340" y="976506"/>
            <a:ext cx="318466" cy="320799"/>
          </a:xfrm>
          <a:custGeom>
            <a:avLst/>
            <a:gdLst/>
            <a:ahLst/>
            <a:cxnLst/>
            <a:rect l="l" t="t" r="r" b="b"/>
            <a:pathLst>
              <a:path w="318466" h="320799">
                <a:moveTo>
                  <a:pt x="0" y="0"/>
                </a:moveTo>
                <a:lnTo>
                  <a:pt x="318466" y="0"/>
                </a:lnTo>
                <a:lnTo>
                  <a:pt x="318466" y="320799"/>
                </a:lnTo>
                <a:lnTo>
                  <a:pt x="0" y="32079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/>
          <p:cNvGrpSpPr/>
          <p:nvPr/>
        </p:nvGrpSpPr>
        <p:grpSpPr>
          <a:xfrm>
            <a:off x="1028700" y="9477375"/>
            <a:ext cx="435106" cy="455421"/>
            <a:chOff x="0" y="0"/>
            <a:chExt cx="220706" cy="23101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220706" cy="231010"/>
            </a:xfrm>
            <a:custGeom>
              <a:avLst/>
              <a:gdLst/>
              <a:ahLst/>
              <a:cxnLst/>
              <a:rect l="l" t="t" r="r" b="b"/>
              <a:pathLst>
                <a:path w="220706" h="231010">
                  <a:moveTo>
                    <a:pt x="110353" y="0"/>
                  </a:moveTo>
                  <a:lnTo>
                    <a:pt x="110353" y="0"/>
                  </a:lnTo>
                  <a:cubicBezTo>
                    <a:pt x="139620" y="0"/>
                    <a:pt x="167689" y="11626"/>
                    <a:pt x="188384" y="32322"/>
                  </a:cubicBezTo>
                  <a:cubicBezTo>
                    <a:pt x="209079" y="53017"/>
                    <a:pt x="220706" y="81086"/>
                    <a:pt x="220706" y="110353"/>
                  </a:cubicBezTo>
                  <a:lnTo>
                    <a:pt x="220706" y="120658"/>
                  </a:lnTo>
                  <a:cubicBezTo>
                    <a:pt x="220706" y="149925"/>
                    <a:pt x="209079" y="177994"/>
                    <a:pt x="188384" y="198689"/>
                  </a:cubicBezTo>
                  <a:cubicBezTo>
                    <a:pt x="167689" y="219384"/>
                    <a:pt x="139620" y="231010"/>
                    <a:pt x="110353" y="231010"/>
                  </a:cubicBezTo>
                  <a:lnTo>
                    <a:pt x="110353" y="231010"/>
                  </a:lnTo>
                  <a:cubicBezTo>
                    <a:pt x="81086" y="231010"/>
                    <a:pt x="53017" y="219384"/>
                    <a:pt x="32322" y="198689"/>
                  </a:cubicBezTo>
                  <a:cubicBezTo>
                    <a:pt x="11626" y="177994"/>
                    <a:pt x="0" y="149925"/>
                    <a:pt x="0" y="120658"/>
                  </a:cubicBezTo>
                  <a:lnTo>
                    <a:pt x="0" y="110353"/>
                  </a:lnTo>
                  <a:cubicBezTo>
                    <a:pt x="0" y="81086"/>
                    <a:pt x="11626" y="53017"/>
                    <a:pt x="32322" y="32322"/>
                  </a:cubicBezTo>
                  <a:cubicBezTo>
                    <a:pt x="53017" y="11626"/>
                    <a:pt x="81086" y="0"/>
                    <a:pt x="110353" y="0"/>
                  </a:cubicBezTo>
                  <a:close/>
                </a:path>
              </a:pathLst>
            </a:custGeom>
            <a:solidFill>
              <a:srgbClr val="B0F100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220706" cy="2691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6824194" y="9477375"/>
            <a:ext cx="435106" cy="455421"/>
            <a:chOff x="0" y="0"/>
            <a:chExt cx="220706" cy="23101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220706" cy="231010"/>
            </a:xfrm>
            <a:custGeom>
              <a:avLst/>
              <a:gdLst/>
              <a:ahLst/>
              <a:cxnLst/>
              <a:rect l="l" t="t" r="r" b="b"/>
              <a:pathLst>
                <a:path w="220706" h="231010">
                  <a:moveTo>
                    <a:pt x="110353" y="0"/>
                  </a:moveTo>
                  <a:lnTo>
                    <a:pt x="110353" y="0"/>
                  </a:lnTo>
                  <a:cubicBezTo>
                    <a:pt x="139620" y="0"/>
                    <a:pt x="167689" y="11626"/>
                    <a:pt x="188384" y="32322"/>
                  </a:cubicBezTo>
                  <a:cubicBezTo>
                    <a:pt x="209079" y="53017"/>
                    <a:pt x="220706" y="81086"/>
                    <a:pt x="220706" y="110353"/>
                  </a:cubicBezTo>
                  <a:lnTo>
                    <a:pt x="220706" y="120658"/>
                  </a:lnTo>
                  <a:cubicBezTo>
                    <a:pt x="220706" y="149925"/>
                    <a:pt x="209079" y="177994"/>
                    <a:pt x="188384" y="198689"/>
                  </a:cubicBezTo>
                  <a:cubicBezTo>
                    <a:pt x="167689" y="219384"/>
                    <a:pt x="139620" y="231010"/>
                    <a:pt x="110353" y="231010"/>
                  </a:cubicBezTo>
                  <a:lnTo>
                    <a:pt x="110353" y="231010"/>
                  </a:lnTo>
                  <a:cubicBezTo>
                    <a:pt x="81086" y="231010"/>
                    <a:pt x="53017" y="219384"/>
                    <a:pt x="32322" y="198689"/>
                  </a:cubicBezTo>
                  <a:cubicBezTo>
                    <a:pt x="11626" y="177994"/>
                    <a:pt x="0" y="149925"/>
                    <a:pt x="0" y="120658"/>
                  </a:cubicBezTo>
                  <a:lnTo>
                    <a:pt x="0" y="110353"/>
                  </a:lnTo>
                  <a:cubicBezTo>
                    <a:pt x="0" y="81086"/>
                    <a:pt x="11626" y="53017"/>
                    <a:pt x="32322" y="32322"/>
                  </a:cubicBezTo>
                  <a:cubicBezTo>
                    <a:pt x="53017" y="11626"/>
                    <a:pt x="81086" y="0"/>
                    <a:pt x="110353" y="0"/>
                  </a:cubicBezTo>
                  <a:close/>
                </a:path>
              </a:pathLst>
            </a:custGeom>
            <a:solidFill>
              <a:srgbClr val="B0F100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38100"/>
              <a:ext cx="220706" cy="2691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1164250" y="9604723"/>
            <a:ext cx="140323" cy="220508"/>
          </a:xfrm>
          <a:custGeom>
            <a:avLst/>
            <a:gdLst/>
            <a:ahLst/>
            <a:cxnLst/>
            <a:rect l="l" t="t" r="r" b="b"/>
            <a:pathLst>
              <a:path w="140323" h="220508">
                <a:moveTo>
                  <a:pt x="0" y="0"/>
                </a:moveTo>
                <a:lnTo>
                  <a:pt x="140323" y="0"/>
                </a:lnTo>
                <a:lnTo>
                  <a:pt x="140323" y="220508"/>
                </a:lnTo>
                <a:lnTo>
                  <a:pt x="0" y="22050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 flipH="1">
            <a:off x="16990635" y="9604723"/>
            <a:ext cx="140323" cy="220508"/>
          </a:xfrm>
          <a:custGeom>
            <a:avLst/>
            <a:gdLst/>
            <a:ahLst/>
            <a:cxnLst/>
            <a:rect l="l" t="t" r="r" b="b"/>
            <a:pathLst>
              <a:path w="140323" h="220508">
                <a:moveTo>
                  <a:pt x="140323" y="0"/>
                </a:moveTo>
                <a:lnTo>
                  <a:pt x="0" y="0"/>
                </a:lnTo>
                <a:lnTo>
                  <a:pt x="0" y="220508"/>
                </a:lnTo>
                <a:lnTo>
                  <a:pt x="140323" y="220508"/>
                </a:lnTo>
                <a:lnTo>
                  <a:pt x="140323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1" name="Group 21"/>
          <p:cNvGrpSpPr/>
          <p:nvPr/>
        </p:nvGrpSpPr>
        <p:grpSpPr>
          <a:xfrm>
            <a:off x="8314262" y="1874537"/>
            <a:ext cx="4565873" cy="7383763"/>
            <a:chOff x="0" y="0"/>
            <a:chExt cx="1141636" cy="1944695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141636" cy="1944695"/>
            </a:xfrm>
            <a:custGeom>
              <a:avLst/>
              <a:gdLst/>
              <a:ahLst/>
              <a:cxnLst/>
              <a:rect l="l" t="t" r="r" b="b"/>
              <a:pathLst>
                <a:path w="1141636" h="1944695">
                  <a:moveTo>
                    <a:pt x="91089" y="0"/>
                  </a:moveTo>
                  <a:lnTo>
                    <a:pt x="1050548" y="0"/>
                  </a:lnTo>
                  <a:cubicBezTo>
                    <a:pt x="1100855" y="0"/>
                    <a:pt x="1141636" y="40782"/>
                    <a:pt x="1141636" y="91089"/>
                  </a:cubicBezTo>
                  <a:lnTo>
                    <a:pt x="1141636" y="1853606"/>
                  </a:lnTo>
                  <a:cubicBezTo>
                    <a:pt x="1141636" y="1903913"/>
                    <a:pt x="1100855" y="1944695"/>
                    <a:pt x="1050548" y="1944695"/>
                  </a:cubicBezTo>
                  <a:lnTo>
                    <a:pt x="91089" y="1944695"/>
                  </a:lnTo>
                  <a:cubicBezTo>
                    <a:pt x="66931" y="1944695"/>
                    <a:pt x="43762" y="1935098"/>
                    <a:pt x="26679" y="1918016"/>
                  </a:cubicBezTo>
                  <a:cubicBezTo>
                    <a:pt x="9597" y="1900933"/>
                    <a:pt x="0" y="1877764"/>
                    <a:pt x="0" y="1853606"/>
                  </a:cubicBezTo>
                  <a:lnTo>
                    <a:pt x="0" y="91089"/>
                  </a:lnTo>
                  <a:cubicBezTo>
                    <a:pt x="0" y="66931"/>
                    <a:pt x="9597" y="43762"/>
                    <a:pt x="26679" y="26679"/>
                  </a:cubicBezTo>
                  <a:cubicBezTo>
                    <a:pt x="43762" y="9597"/>
                    <a:pt x="66931" y="0"/>
                    <a:pt x="91089" y="0"/>
                  </a:cubicBezTo>
                  <a:close/>
                </a:path>
              </a:pathLst>
            </a:custGeom>
            <a:ln w="1905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38100"/>
              <a:ext cx="1141636" cy="198279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621818" y="2210237"/>
            <a:ext cx="3719540" cy="3724835"/>
            <a:chOff x="0" y="0"/>
            <a:chExt cx="400929" cy="40150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400929" cy="401500"/>
            </a:xfrm>
            <a:custGeom>
              <a:avLst/>
              <a:gdLst/>
              <a:ahLst/>
              <a:cxnLst/>
              <a:rect l="l" t="t" r="r" b="b"/>
              <a:pathLst>
                <a:path w="400929" h="401500">
                  <a:moveTo>
                    <a:pt x="74931" y="0"/>
                  </a:moveTo>
                  <a:lnTo>
                    <a:pt x="325998" y="0"/>
                  </a:lnTo>
                  <a:cubicBezTo>
                    <a:pt x="345871" y="0"/>
                    <a:pt x="364930" y="7895"/>
                    <a:pt x="378982" y="21947"/>
                  </a:cubicBezTo>
                  <a:cubicBezTo>
                    <a:pt x="393034" y="35999"/>
                    <a:pt x="400929" y="55058"/>
                    <a:pt x="400929" y="74931"/>
                  </a:cubicBezTo>
                  <a:lnTo>
                    <a:pt x="400929" y="326569"/>
                  </a:lnTo>
                  <a:cubicBezTo>
                    <a:pt x="400929" y="346442"/>
                    <a:pt x="393034" y="365501"/>
                    <a:pt x="378982" y="379553"/>
                  </a:cubicBezTo>
                  <a:cubicBezTo>
                    <a:pt x="364930" y="393605"/>
                    <a:pt x="345871" y="401500"/>
                    <a:pt x="325998" y="401500"/>
                  </a:cubicBezTo>
                  <a:lnTo>
                    <a:pt x="74931" y="401500"/>
                  </a:lnTo>
                  <a:cubicBezTo>
                    <a:pt x="33548" y="401500"/>
                    <a:pt x="0" y="367952"/>
                    <a:pt x="0" y="326569"/>
                  </a:cubicBezTo>
                  <a:lnTo>
                    <a:pt x="0" y="74931"/>
                  </a:lnTo>
                  <a:cubicBezTo>
                    <a:pt x="0" y="55058"/>
                    <a:pt x="7895" y="35999"/>
                    <a:pt x="21947" y="21947"/>
                  </a:cubicBezTo>
                  <a:cubicBezTo>
                    <a:pt x="35999" y="7895"/>
                    <a:pt x="55058" y="0"/>
                    <a:pt x="74931" y="0"/>
                  </a:cubicBezTo>
                  <a:close/>
                </a:path>
              </a:pathLst>
            </a:custGeom>
            <a:blipFill>
              <a:blip r:embed="rId5"/>
              <a:stretch>
                <a:fillRect l="-71" r="-71"/>
              </a:stretch>
            </a:blip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12924650" y="1729876"/>
            <a:ext cx="4565872" cy="7528424"/>
            <a:chOff x="0" y="-38100"/>
            <a:chExt cx="1141636" cy="1982795"/>
          </a:xfrm>
        </p:grpSpPr>
        <p:sp>
          <p:nvSpPr>
            <p:cNvPr id="27" name="Freeform 27"/>
            <p:cNvSpPr/>
            <p:nvPr/>
          </p:nvSpPr>
          <p:spPr>
            <a:xfrm>
              <a:off x="27113" y="0"/>
              <a:ext cx="1114523" cy="1944695"/>
            </a:xfrm>
            <a:custGeom>
              <a:avLst/>
              <a:gdLst/>
              <a:ahLst/>
              <a:cxnLst/>
              <a:rect l="l" t="t" r="r" b="b"/>
              <a:pathLst>
                <a:path w="1141636" h="1944695">
                  <a:moveTo>
                    <a:pt x="91089" y="0"/>
                  </a:moveTo>
                  <a:lnTo>
                    <a:pt x="1050548" y="0"/>
                  </a:lnTo>
                  <a:cubicBezTo>
                    <a:pt x="1100855" y="0"/>
                    <a:pt x="1141636" y="40782"/>
                    <a:pt x="1141636" y="91089"/>
                  </a:cubicBezTo>
                  <a:lnTo>
                    <a:pt x="1141636" y="1853606"/>
                  </a:lnTo>
                  <a:cubicBezTo>
                    <a:pt x="1141636" y="1903913"/>
                    <a:pt x="1100855" y="1944695"/>
                    <a:pt x="1050548" y="1944695"/>
                  </a:cubicBezTo>
                  <a:lnTo>
                    <a:pt x="91089" y="1944695"/>
                  </a:lnTo>
                  <a:cubicBezTo>
                    <a:pt x="66931" y="1944695"/>
                    <a:pt x="43762" y="1935098"/>
                    <a:pt x="26679" y="1918016"/>
                  </a:cubicBezTo>
                  <a:cubicBezTo>
                    <a:pt x="9597" y="1900933"/>
                    <a:pt x="0" y="1877764"/>
                    <a:pt x="0" y="1853606"/>
                  </a:cubicBezTo>
                  <a:lnTo>
                    <a:pt x="0" y="91089"/>
                  </a:lnTo>
                  <a:cubicBezTo>
                    <a:pt x="0" y="66931"/>
                    <a:pt x="9597" y="43762"/>
                    <a:pt x="26679" y="26679"/>
                  </a:cubicBezTo>
                  <a:cubicBezTo>
                    <a:pt x="43762" y="9597"/>
                    <a:pt x="66931" y="0"/>
                    <a:pt x="91089" y="0"/>
                  </a:cubicBezTo>
                  <a:close/>
                </a:path>
              </a:pathLst>
            </a:custGeom>
            <a:solidFill>
              <a:srgbClr val="B0F100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-38100"/>
              <a:ext cx="1141636" cy="198279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232205" y="2210237"/>
            <a:ext cx="3719540" cy="3724835"/>
            <a:chOff x="0" y="0"/>
            <a:chExt cx="400929" cy="401500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400929" cy="401500"/>
            </a:xfrm>
            <a:custGeom>
              <a:avLst/>
              <a:gdLst/>
              <a:ahLst/>
              <a:cxnLst/>
              <a:rect l="l" t="t" r="r" b="b"/>
              <a:pathLst>
                <a:path w="400929" h="401500">
                  <a:moveTo>
                    <a:pt x="74931" y="0"/>
                  </a:moveTo>
                  <a:lnTo>
                    <a:pt x="325998" y="0"/>
                  </a:lnTo>
                  <a:cubicBezTo>
                    <a:pt x="345871" y="0"/>
                    <a:pt x="364930" y="7895"/>
                    <a:pt x="378982" y="21947"/>
                  </a:cubicBezTo>
                  <a:cubicBezTo>
                    <a:pt x="393034" y="35999"/>
                    <a:pt x="400929" y="55058"/>
                    <a:pt x="400929" y="74931"/>
                  </a:cubicBezTo>
                  <a:lnTo>
                    <a:pt x="400929" y="326569"/>
                  </a:lnTo>
                  <a:cubicBezTo>
                    <a:pt x="400929" y="346442"/>
                    <a:pt x="393034" y="365501"/>
                    <a:pt x="378982" y="379553"/>
                  </a:cubicBezTo>
                  <a:cubicBezTo>
                    <a:pt x="364930" y="393605"/>
                    <a:pt x="345871" y="401500"/>
                    <a:pt x="325998" y="401500"/>
                  </a:cubicBezTo>
                  <a:lnTo>
                    <a:pt x="74931" y="401500"/>
                  </a:lnTo>
                  <a:cubicBezTo>
                    <a:pt x="33548" y="401500"/>
                    <a:pt x="0" y="367952"/>
                    <a:pt x="0" y="326569"/>
                  </a:cubicBezTo>
                  <a:lnTo>
                    <a:pt x="0" y="74931"/>
                  </a:lnTo>
                  <a:cubicBezTo>
                    <a:pt x="0" y="55058"/>
                    <a:pt x="7895" y="35999"/>
                    <a:pt x="21947" y="21947"/>
                  </a:cubicBezTo>
                  <a:cubicBezTo>
                    <a:pt x="35999" y="7895"/>
                    <a:pt x="55058" y="0"/>
                    <a:pt x="74931" y="0"/>
                  </a:cubicBezTo>
                  <a:close/>
                </a:path>
              </a:pathLst>
            </a:custGeom>
            <a:blipFill>
              <a:blip r:embed="rId6"/>
              <a:stretch>
                <a:fillRect l="-71" r="-71"/>
              </a:stretch>
            </a:blip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1" name="Freeform 31"/>
          <p:cNvSpPr/>
          <p:nvPr/>
        </p:nvSpPr>
        <p:spPr>
          <a:xfrm>
            <a:off x="1164250" y="6116387"/>
            <a:ext cx="615370" cy="615370"/>
          </a:xfrm>
          <a:custGeom>
            <a:avLst/>
            <a:gdLst/>
            <a:ahLst/>
            <a:cxnLst/>
            <a:rect l="l" t="t" r="r" b="b"/>
            <a:pathLst>
              <a:path w="615370" h="615370">
                <a:moveTo>
                  <a:pt x="0" y="0"/>
                </a:moveTo>
                <a:lnTo>
                  <a:pt x="615370" y="0"/>
                </a:lnTo>
                <a:lnTo>
                  <a:pt x="615370" y="615370"/>
                </a:lnTo>
                <a:lnTo>
                  <a:pt x="0" y="6153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2" name="TextBox 32"/>
          <p:cNvSpPr txBox="1"/>
          <p:nvPr/>
        </p:nvSpPr>
        <p:spPr>
          <a:xfrm>
            <a:off x="1164250" y="2698033"/>
            <a:ext cx="5310822" cy="11441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249"/>
              </a:lnSpc>
            </a:pPr>
            <a:r>
              <a:rPr lang="en-US" sz="9705" spc="-533">
                <a:solidFill>
                  <a:srgbClr val="FFFFFF"/>
                </a:solidFill>
                <a:latin typeface="Open Sauce Light"/>
                <a:ea typeface="Open Sauce Light"/>
                <a:cs typeface="Open Sauce Light"/>
                <a:sym typeface="Open Sauce Light"/>
              </a:rPr>
              <a:t>Marketing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164250" y="3770145"/>
            <a:ext cx="8013552" cy="11441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249"/>
              </a:lnSpc>
            </a:pPr>
            <a:r>
              <a:rPr lang="en-US" sz="9705" spc="-533" dirty="0">
                <a:solidFill>
                  <a:srgbClr val="C2C2C2"/>
                </a:solidFill>
                <a:latin typeface="Open Sauce Light"/>
                <a:ea typeface="Open Sauce Light"/>
                <a:cs typeface="Open Sauce Light"/>
                <a:sym typeface="Open Sauce Light"/>
              </a:rPr>
              <a:t>Mix (4Ps)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685547" y="1076325"/>
            <a:ext cx="3344567" cy="2209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1618"/>
              </a:lnSpc>
              <a:spcBef>
                <a:spcPct val="0"/>
              </a:spcBef>
            </a:pPr>
            <a:r>
              <a:rPr lang="en-US" sz="2200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NeoStylis</a:t>
            </a:r>
            <a:r>
              <a:rPr lang="en-US" sz="1798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t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2963169" y="1076325"/>
            <a:ext cx="4296131" cy="218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1618"/>
              </a:lnSpc>
              <a:spcBef>
                <a:spcPct val="0"/>
              </a:spcBef>
            </a:pPr>
            <a:r>
              <a:rPr lang="en-US" sz="2200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April 2026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164250" y="7139697"/>
            <a:ext cx="6764607" cy="18466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446"/>
              </a:lnSpc>
            </a:pPr>
            <a:r>
              <a:rPr lang="en-US" sz="2200" spc="-98" dirty="0">
                <a:solidFill>
                  <a:srgbClr val="FFFFFF"/>
                </a:solidFill>
                <a:latin typeface="Arial" panose="020B0604020202020204" pitchFamily="34" charset="0"/>
                <a:ea typeface="Open Sauce Light"/>
                <a:cs typeface="Arial" panose="020B0604020202020204" pitchFamily="34" charset="0"/>
                <a:sym typeface="Open Sauce Light"/>
              </a:rPr>
              <a:t>Our marketing strategy combines high-quality minimalist streetwear products at mid-range pricing with exclusive limited drops. We sell through our online store, social media channels, and pop-up events. Promotion focuses on influencer partnerships and TikTok/Instagram campaigns to reach Gen Z and Millennials.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3232205" y="6624712"/>
            <a:ext cx="3898753" cy="5227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023"/>
              </a:lnSpc>
            </a:pPr>
            <a:r>
              <a:rPr lang="en-US" sz="3658" b="1" spc="-201">
                <a:solidFill>
                  <a:srgbClr val="323232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Place &amp; Promotion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621818" y="6624712"/>
            <a:ext cx="3860283" cy="5227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023"/>
              </a:lnSpc>
            </a:pPr>
            <a:r>
              <a:rPr lang="en-US" sz="3658" b="1" spc="-201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Product &amp; Price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129437" y="7385215"/>
            <a:ext cx="4264734" cy="16927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174"/>
              </a:lnSpc>
            </a:pPr>
            <a:r>
              <a:rPr lang="en-US" sz="2200" i="1" spc="-87" dirty="0">
                <a:solidFill>
                  <a:srgbClr val="323232"/>
                </a:solidFill>
                <a:latin typeface="Arial" panose="020B0604020202020204" pitchFamily="34" charset="0"/>
                <a:ea typeface="Open Sauce Light Italics"/>
                <a:cs typeface="Arial" panose="020B0604020202020204" pitchFamily="34" charset="0"/>
                <a:sym typeface="Open Sauce Light Italics"/>
              </a:rPr>
              <a:t>Online Shopify store as primary sales channel. Active presence on TikTok and Instagram. Strategic pop-up events in urban locations. Influencer marketing and user-generated content campaigns.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422701" y="7385215"/>
            <a:ext cx="4457435" cy="170040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174"/>
              </a:lnSpc>
            </a:pPr>
            <a:r>
              <a:rPr lang="en-US" sz="2200" i="1" spc="-87" dirty="0">
                <a:solidFill>
                  <a:srgbClr val="FFFFFF"/>
                </a:solidFill>
                <a:latin typeface="Arial" panose="020B0604020202020204" pitchFamily="34" charset="0"/>
                <a:ea typeface="Open Sauce Light Italics"/>
                <a:cs typeface="Arial" panose="020B0604020202020204" pitchFamily="34" charset="0"/>
                <a:sym typeface="Open Sauce Light Italics"/>
              </a:rPr>
              <a:t>High-quality streetwear with bold, minimalist design aesthetic. Mid-range pricing strategy targeting young consumers. Exclusive limited-edition drops to create urgency and brand desirability.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2323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574027" y="-357825"/>
            <a:ext cx="19705935" cy="11396222"/>
            <a:chOff x="0" y="0"/>
            <a:chExt cx="26274580" cy="15194962"/>
          </a:xfrm>
        </p:grpSpPr>
        <p:sp>
          <p:nvSpPr>
            <p:cNvPr id="3" name="AutoShape 3"/>
            <p:cNvSpPr/>
            <p:nvPr/>
          </p:nvSpPr>
          <p:spPr>
            <a:xfrm flipH="1" flipV="1">
              <a:off x="2143320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AutoShape 4"/>
            <p:cNvSpPr/>
            <p:nvPr/>
          </p:nvSpPr>
          <p:spPr>
            <a:xfrm flipH="1">
              <a:off x="0" y="3862444"/>
              <a:ext cx="26274580" cy="0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AutoShape 5"/>
            <p:cNvSpPr/>
            <p:nvPr/>
          </p:nvSpPr>
          <p:spPr>
            <a:xfrm flipH="1" flipV="1">
              <a:off x="9352687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AutoShape 6"/>
            <p:cNvSpPr/>
            <p:nvPr/>
          </p:nvSpPr>
          <p:spPr>
            <a:xfrm flipH="1" flipV="1">
              <a:off x="23771420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AutoShape 7"/>
            <p:cNvSpPr/>
            <p:nvPr/>
          </p:nvSpPr>
          <p:spPr>
            <a:xfrm flipH="1" flipV="1">
              <a:off x="16562053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Freeform 8"/>
          <p:cNvSpPr/>
          <p:nvPr/>
        </p:nvSpPr>
        <p:spPr>
          <a:xfrm>
            <a:off x="-2330616" y="-430380"/>
            <a:ext cx="7990193" cy="8229600"/>
          </a:xfrm>
          <a:custGeom>
            <a:avLst/>
            <a:gdLst/>
            <a:ahLst/>
            <a:cxnLst/>
            <a:rect l="l" t="t" r="r" b="b"/>
            <a:pathLst>
              <a:path w="7990193" h="8229600">
                <a:moveTo>
                  <a:pt x="0" y="0"/>
                </a:moveTo>
                <a:lnTo>
                  <a:pt x="7990194" y="0"/>
                </a:lnTo>
                <a:lnTo>
                  <a:pt x="799019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9949061" y="5955904"/>
            <a:ext cx="7990193" cy="8229600"/>
          </a:xfrm>
          <a:custGeom>
            <a:avLst/>
            <a:gdLst/>
            <a:ahLst/>
            <a:cxnLst/>
            <a:rect l="l" t="t" r="r" b="b"/>
            <a:pathLst>
              <a:path w="7990193" h="8229600">
                <a:moveTo>
                  <a:pt x="0" y="0"/>
                </a:moveTo>
                <a:lnTo>
                  <a:pt x="7990193" y="0"/>
                </a:lnTo>
                <a:lnTo>
                  <a:pt x="799019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2482102" y="-3668641"/>
            <a:ext cx="7990193" cy="8229600"/>
          </a:xfrm>
          <a:custGeom>
            <a:avLst/>
            <a:gdLst/>
            <a:ahLst/>
            <a:cxnLst/>
            <a:rect l="l" t="t" r="r" b="b"/>
            <a:pathLst>
              <a:path w="7990193" h="8229600">
                <a:moveTo>
                  <a:pt x="0" y="0"/>
                </a:moveTo>
                <a:lnTo>
                  <a:pt x="7990193" y="0"/>
                </a:lnTo>
                <a:lnTo>
                  <a:pt x="799019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AutoShape 11"/>
          <p:cNvSpPr/>
          <p:nvPr/>
        </p:nvSpPr>
        <p:spPr>
          <a:xfrm>
            <a:off x="1028700" y="1469050"/>
            <a:ext cx="16230600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145340" y="976506"/>
            <a:ext cx="318466" cy="320799"/>
          </a:xfrm>
          <a:custGeom>
            <a:avLst/>
            <a:gdLst/>
            <a:ahLst/>
            <a:cxnLst/>
            <a:rect l="l" t="t" r="r" b="b"/>
            <a:pathLst>
              <a:path w="318466" h="320799">
                <a:moveTo>
                  <a:pt x="0" y="0"/>
                </a:moveTo>
                <a:lnTo>
                  <a:pt x="318466" y="0"/>
                </a:lnTo>
                <a:lnTo>
                  <a:pt x="318466" y="320799"/>
                </a:lnTo>
                <a:lnTo>
                  <a:pt x="0" y="32079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/>
          <p:cNvGrpSpPr/>
          <p:nvPr/>
        </p:nvGrpSpPr>
        <p:grpSpPr>
          <a:xfrm>
            <a:off x="1028700" y="9477375"/>
            <a:ext cx="435106" cy="455421"/>
            <a:chOff x="0" y="0"/>
            <a:chExt cx="220706" cy="23101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220706" cy="231010"/>
            </a:xfrm>
            <a:custGeom>
              <a:avLst/>
              <a:gdLst/>
              <a:ahLst/>
              <a:cxnLst/>
              <a:rect l="l" t="t" r="r" b="b"/>
              <a:pathLst>
                <a:path w="220706" h="231010">
                  <a:moveTo>
                    <a:pt x="110353" y="0"/>
                  </a:moveTo>
                  <a:lnTo>
                    <a:pt x="110353" y="0"/>
                  </a:lnTo>
                  <a:cubicBezTo>
                    <a:pt x="139620" y="0"/>
                    <a:pt x="167689" y="11626"/>
                    <a:pt x="188384" y="32322"/>
                  </a:cubicBezTo>
                  <a:cubicBezTo>
                    <a:pt x="209079" y="53017"/>
                    <a:pt x="220706" y="81086"/>
                    <a:pt x="220706" y="110353"/>
                  </a:cubicBezTo>
                  <a:lnTo>
                    <a:pt x="220706" y="120658"/>
                  </a:lnTo>
                  <a:cubicBezTo>
                    <a:pt x="220706" y="149925"/>
                    <a:pt x="209079" y="177994"/>
                    <a:pt x="188384" y="198689"/>
                  </a:cubicBezTo>
                  <a:cubicBezTo>
                    <a:pt x="167689" y="219384"/>
                    <a:pt x="139620" y="231010"/>
                    <a:pt x="110353" y="231010"/>
                  </a:cubicBezTo>
                  <a:lnTo>
                    <a:pt x="110353" y="231010"/>
                  </a:lnTo>
                  <a:cubicBezTo>
                    <a:pt x="81086" y="231010"/>
                    <a:pt x="53017" y="219384"/>
                    <a:pt x="32322" y="198689"/>
                  </a:cubicBezTo>
                  <a:cubicBezTo>
                    <a:pt x="11626" y="177994"/>
                    <a:pt x="0" y="149925"/>
                    <a:pt x="0" y="120658"/>
                  </a:cubicBezTo>
                  <a:lnTo>
                    <a:pt x="0" y="110353"/>
                  </a:lnTo>
                  <a:cubicBezTo>
                    <a:pt x="0" y="81086"/>
                    <a:pt x="11626" y="53017"/>
                    <a:pt x="32322" y="32322"/>
                  </a:cubicBezTo>
                  <a:cubicBezTo>
                    <a:pt x="53017" y="11626"/>
                    <a:pt x="81086" y="0"/>
                    <a:pt x="110353" y="0"/>
                  </a:cubicBezTo>
                  <a:close/>
                </a:path>
              </a:pathLst>
            </a:custGeom>
            <a:solidFill>
              <a:srgbClr val="B0F100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220706" cy="2691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6824194" y="9477375"/>
            <a:ext cx="435106" cy="455421"/>
            <a:chOff x="0" y="0"/>
            <a:chExt cx="220706" cy="23101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220706" cy="231010"/>
            </a:xfrm>
            <a:custGeom>
              <a:avLst/>
              <a:gdLst/>
              <a:ahLst/>
              <a:cxnLst/>
              <a:rect l="l" t="t" r="r" b="b"/>
              <a:pathLst>
                <a:path w="220706" h="231010">
                  <a:moveTo>
                    <a:pt x="110353" y="0"/>
                  </a:moveTo>
                  <a:lnTo>
                    <a:pt x="110353" y="0"/>
                  </a:lnTo>
                  <a:cubicBezTo>
                    <a:pt x="139620" y="0"/>
                    <a:pt x="167689" y="11626"/>
                    <a:pt x="188384" y="32322"/>
                  </a:cubicBezTo>
                  <a:cubicBezTo>
                    <a:pt x="209079" y="53017"/>
                    <a:pt x="220706" y="81086"/>
                    <a:pt x="220706" y="110353"/>
                  </a:cubicBezTo>
                  <a:lnTo>
                    <a:pt x="220706" y="120658"/>
                  </a:lnTo>
                  <a:cubicBezTo>
                    <a:pt x="220706" y="149925"/>
                    <a:pt x="209079" y="177994"/>
                    <a:pt x="188384" y="198689"/>
                  </a:cubicBezTo>
                  <a:cubicBezTo>
                    <a:pt x="167689" y="219384"/>
                    <a:pt x="139620" y="231010"/>
                    <a:pt x="110353" y="231010"/>
                  </a:cubicBezTo>
                  <a:lnTo>
                    <a:pt x="110353" y="231010"/>
                  </a:lnTo>
                  <a:cubicBezTo>
                    <a:pt x="81086" y="231010"/>
                    <a:pt x="53017" y="219384"/>
                    <a:pt x="32322" y="198689"/>
                  </a:cubicBezTo>
                  <a:cubicBezTo>
                    <a:pt x="11626" y="177994"/>
                    <a:pt x="0" y="149925"/>
                    <a:pt x="0" y="120658"/>
                  </a:cubicBezTo>
                  <a:lnTo>
                    <a:pt x="0" y="110353"/>
                  </a:lnTo>
                  <a:cubicBezTo>
                    <a:pt x="0" y="81086"/>
                    <a:pt x="11626" y="53017"/>
                    <a:pt x="32322" y="32322"/>
                  </a:cubicBezTo>
                  <a:cubicBezTo>
                    <a:pt x="53017" y="11626"/>
                    <a:pt x="81086" y="0"/>
                    <a:pt x="110353" y="0"/>
                  </a:cubicBezTo>
                  <a:close/>
                </a:path>
              </a:pathLst>
            </a:custGeom>
            <a:solidFill>
              <a:srgbClr val="B0F100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38100"/>
              <a:ext cx="220706" cy="2691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1164250" y="9604723"/>
            <a:ext cx="140323" cy="220508"/>
          </a:xfrm>
          <a:custGeom>
            <a:avLst/>
            <a:gdLst/>
            <a:ahLst/>
            <a:cxnLst/>
            <a:rect l="l" t="t" r="r" b="b"/>
            <a:pathLst>
              <a:path w="140323" h="220508">
                <a:moveTo>
                  <a:pt x="0" y="0"/>
                </a:moveTo>
                <a:lnTo>
                  <a:pt x="140323" y="0"/>
                </a:lnTo>
                <a:lnTo>
                  <a:pt x="140323" y="220508"/>
                </a:lnTo>
                <a:lnTo>
                  <a:pt x="0" y="22050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 flipH="1">
            <a:off x="16990635" y="9604723"/>
            <a:ext cx="140323" cy="220508"/>
          </a:xfrm>
          <a:custGeom>
            <a:avLst/>
            <a:gdLst/>
            <a:ahLst/>
            <a:cxnLst/>
            <a:rect l="l" t="t" r="r" b="b"/>
            <a:pathLst>
              <a:path w="140323" h="220508">
                <a:moveTo>
                  <a:pt x="140323" y="0"/>
                </a:moveTo>
                <a:lnTo>
                  <a:pt x="0" y="0"/>
                </a:lnTo>
                <a:lnTo>
                  <a:pt x="0" y="220508"/>
                </a:lnTo>
                <a:lnTo>
                  <a:pt x="140323" y="220508"/>
                </a:lnTo>
                <a:lnTo>
                  <a:pt x="140323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1" name="Group 21"/>
          <p:cNvGrpSpPr/>
          <p:nvPr/>
        </p:nvGrpSpPr>
        <p:grpSpPr>
          <a:xfrm>
            <a:off x="7328736" y="2040534"/>
            <a:ext cx="3225818" cy="7217766"/>
            <a:chOff x="0" y="0"/>
            <a:chExt cx="347711" cy="778002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347711" cy="778002"/>
            </a:xfrm>
            <a:custGeom>
              <a:avLst/>
              <a:gdLst/>
              <a:ahLst/>
              <a:cxnLst/>
              <a:rect l="l" t="t" r="r" b="b"/>
              <a:pathLst>
                <a:path w="347711" h="778002">
                  <a:moveTo>
                    <a:pt x="86400" y="0"/>
                  </a:moveTo>
                  <a:lnTo>
                    <a:pt x="261311" y="0"/>
                  </a:lnTo>
                  <a:cubicBezTo>
                    <a:pt x="309028" y="0"/>
                    <a:pt x="347711" y="38682"/>
                    <a:pt x="347711" y="86400"/>
                  </a:cubicBezTo>
                  <a:lnTo>
                    <a:pt x="347711" y="691603"/>
                  </a:lnTo>
                  <a:cubicBezTo>
                    <a:pt x="347711" y="739320"/>
                    <a:pt x="309028" y="778002"/>
                    <a:pt x="261311" y="778002"/>
                  </a:cubicBezTo>
                  <a:lnTo>
                    <a:pt x="86400" y="778002"/>
                  </a:lnTo>
                  <a:cubicBezTo>
                    <a:pt x="38682" y="778002"/>
                    <a:pt x="0" y="739320"/>
                    <a:pt x="0" y="691603"/>
                  </a:cubicBezTo>
                  <a:lnTo>
                    <a:pt x="0" y="86400"/>
                  </a:lnTo>
                  <a:cubicBezTo>
                    <a:pt x="0" y="38682"/>
                    <a:pt x="38682" y="0"/>
                    <a:pt x="86400" y="0"/>
                  </a:cubicBezTo>
                  <a:close/>
                </a:path>
              </a:pathLst>
            </a:custGeom>
            <a:blipFill>
              <a:blip r:embed="rId5"/>
              <a:stretch>
                <a:fillRect l="-13768" r="-13768"/>
              </a:stretch>
            </a:blip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1028700" y="2040533"/>
            <a:ext cx="5881811" cy="2352135"/>
            <a:chOff x="0" y="0"/>
            <a:chExt cx="1549119" cy="579342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549119" cy="579342"/>
            </a:xfrm>
            <a:custGeom>
              <a:avLst/>
              <a:gdLst/>
              <a:ahLst/>
              <a:cxnLst/>
              <a:rect l="l" t="t" r="r" b="b"/>
              <a:pathLst>
                <a:path w="1549119" h="579342">
                  <a:moveTo>
                    <a:pt x="67129" y="0"/>
                  </a:moveTo>
                  <a:lnTo>
                    <a:pt x="1481990" y="0"/>
                  </a:lnTo>
                  <a:cubicBezTo>
                    <a:pt x="1499794" y="0"/>
                    <a:pt x="1516868" y="7072"/>
                    <a:pt x="1529458" y="19662"/>
                  </a:cubicBezTo>
                  <a:cubicBezTo>
                    <a:pt x="1542047" y="32251"/>
                    <a:pt x="1549119" y="49325"/>
                    <a:pt x="1549119" y="67129"/>
                  </a:cubicBezTo>
                  <a:lnTo>
                    <a:pt x="1549119" y="512214"/>
                  </a:lnTo>
                  <a:cubicBezTo>
                    <a:pt x="1549119" y="549288"/>
                    <a:pt x="1519065" y="579342"/>
                    <a:pt x="1481990" y="579342"/>
                  </a:cubicBezTo>
                  <a:lnTo>
                    <a:pt x="67129" y="579342"/>
                  </a:lnTo>
                  <a:cubicBezTo>
                    <a:pt x="49325" y="579342"/>
                    <a:pt x="32251" y="572270"/>
                    <a:pt x="19662" y="559681"/>
                  </a:cubicBezTo>
                  <a:cubicBezTo>
                    <a:pt x="7072" y="547092"/>
                    <a:pt x="0" y="530017"/>
                    <a:pt x="0" y="512214"/>
                  </a:cubicBezTo>
                  <a:lnTo>
                    <a:pt x="0" y="67129"/>
                  </a:lnTo>
                  <a:cubicBezTo>
                    <a:pt x="0" y="49325"/>
                    <a:pt x="7072" y="32251"/>
                    <a:pt x="19662" y="19662"/>
                  </a:cubicBezTo>
                  <a:cubicBezTo>
                    <a:pt x="32251" y="7072"/>
                    <a:pt x="49325" y="0"/>
                    <a:pt x="67129" y="0"/>
                  </a:cubicBezTo>
                  <a:close/>
                </a:path>
              </a:pathLst>
            </a:custGeom>
            <a:solidFill>
              <a:srgbClr val="FFFFFF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38100"/>
              <a:ext cx="1549119" cy="6174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1028700" y="7058610"/>
            <a:ext cx="5881811" cy="2199690"/>
            <a:chOff x="0" y="0"/>
            <a:chExt cx="1549119" cy="579342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1549119" cy="579342"/>
            </a:xfrm>
            <a:custGeom>
              <a:avLst/>
              <a:gdLst/>
              <a:ahLst/>
              <a:cxnLst/>
              <a:rect l="l" t="t" r="r" b="b"/>
              <a:pathLst>
                <a:path w="1549119" h="579342">
                  <a:moveTo>
                    <a:pt x="67129" y="0"/>
                  </a:moveTo>
                  <a:lnTo>
                    <a:pt x="1481990" y="0"/>
                  </a:lnTo>
                  <a:cubicBezTo>
                    <a:pt x="1499794" y="0"/>
                    <a:pt x="1516868" y="7072"/>
                    <a:pt x="1529458" y="19662"/>
                  </a:cubicBezTo>
                  <a:cubicBezTo>
                    <a:pt x="1542047" y="32251"/>
                    <a:pt x="1549119" y="49325"/>
                    <a:pt x="1549119" y="67129"/>
                  </a:cubicBezTo>
                  <a:lnTo>
                    <a:pt x="1549119" y="512214"/>
                  </a:lnTo>
                  <a:cubicBezTo>
                    <a:pt x="1549119" y="549288"/>
                    <a:pt x="1519065" y="579342"/>
                    <a:pt x="1481990" y="579342"/>
                  </a:cubicBezTo>
                  <a:lnTo>
                    <a:pt x="67129" y="579342"/>
                  </a:lnTo>
                  <a:cubicBezTo>
                    <a:pt x="49325" y="579342"/>
                    <a:pt x="32251" y="572270"/>
                    <a:pt x="19662" y="559681"/>
                  </a:cubicBezTo>
                  <a:cubicBezTo>
                    <a:pt x="7072" y="547092"/>
                    <a:pt x="0" y="530017"/>
                    <a:pt x="0" y="512214"/>
                  </a:cubicBezTo>
                  <a:lnTo>
                    <a:pt x="0" y="67129"/>
                  </a:lnTo>
                  <a:cubicBezTo>
                    <a:pt x="0" y="49325"/>
                    <a:pt x="7072" y="32251"/>
                    <a:pt x="19662" y="19662"/>
                  </a:cubicBezTo>
                  <a:cubicBezTo>
                    <a:pt x="32251" y="7072"/>
                    <a:pt x="49325" y="0"/>
                    <a:pt x="67129" y="0"/>
                  </a:cubicBezTo>
                  <a:close/>
                </a:path>
              </a:pathLst>
            </a:custGeom>
            <a:solidFill>
              <a:srgbClr val="B0F100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-38100"/>
              <a:ext cx="1549119" cy="6174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028700" y="4549572"/>
            <a:ext cx="5881811" cy="2385808"/>
            <a:chOff x="0" y="0"/>
            <a:chExt cx="1549119" cy="579342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1549119" cy="579342"/>
            </a:xfrm>
            <a:custGeom>
              <a:avLst/>
              <a:gdLst/>
              <a:ahLst/>
              <a:cxnLst/>
              <a:rect l="l" t="t" r="r" b="b"/>
              <a:pathLst>
                <a:path w="1549119" h="579342">
                  <a:moveTo>
                    <a:pt x="67129" y="0"/>
                  </a:moveTo>
                  <a:lnTo>
                    <a:pt x="1481990" y="0"/>
                  </a:lnTo>
                  <a:cubicBezTo>
                    <a:pt x="1499794" y="0"/>
                    <a:pt x="1516868" y="7072"/>
                    <a:pt x="1529458" y="19662"/>
                  </a:cubicBezTo>
                  <a:cubicBezTo>
                    <a:pt x="1542047" y="32251"/>
                    <a:pt x="1549119" y="49325"/>
                    <a:pt x="1549119" y="67129"/>
                  </a:cubicBezTo>
                  <a:lnTo>
                    <a:pt x="1549119" y="512214"/>
                  </a:lnTo>
                  <a:cubicBezTo>
                    <a:pt x="1549119" y="549288"/>
                    <a:pt x="1519065" y="579342"/>
                    <a:pt x="1481990" y="579342"/>
                  </a:cubicBezTo>
                  <a:lnTo>
                    <a:pt x="67129" y="579342"/>
                  </a:lnTo>
                  <a:cubicBezTo>
                    <a:pt x="49325" y="579342"/>
                    <a:pt x="32251" y="572270"/>
                    <a:pt x="19662" y="559681"/>
                  </a:cubicBezTo>
                  <a:cubicBezTo>
                    <a:pt x="7072" y="547092"/>
                    <a:pt x="0" y="530017"/>
                    <a:pt x="0" y="512214"/>
                  </a:cubicBezTo>
                  <a:lnTo>
                    <a:pt x="0" y="67129"/>
                  </a:lnTo>
                  <a:cubicBezTo>
                    <a:pt x="0" y="49325"/>
                    <a:pt x="7072" y="32251"/>
                    <a:pt x="19662" y="19662"/>
                  </a:cubicBezTo>
                  <a:cubicBezTo>
                    <a:pt x="32251" y="7072"/>
                    <a:pt x="49325" y="0"/>
                    <a:pt x="67129" y="0"/>
                  </a:cubicBezTo>
                  <a:close/>
                </a:path>
              </a:pathLst>
            </a:custGeom>
            <a:ln w="1905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0" y="-38100"/>
              <a:ext cx="1549119" cy="6174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11104459" y="2612308"/>
            <a:ext cx="5310822" cy="8641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218"/>
              </a:lnSpc>
            </a:pPr>
            <a:r>
              <a:rPr lang="en-US" sz="7315" spc="-402">
                <a:solidFill>
                  <a:srgbClr val="FFFFFF"/>
                </a:solidFill>
                <a:latin typeface="Open Sauce Light"/>
                <a:ea typeface="Open Sauce Light"/>
                <a:cs typeface="Open Sauce Light"/>
                <a:sym typeface="Open Sauce Light"/>
              </a:rPr>
              <a:t>Management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1104459" y="3684420"/>
            <a:ext cx="6527652" cy="8641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218"/>
              </a:lnSpc>
            </a:pPr>
            <a:r>
              <a:rPr lang="en-US" sz="7315" spc="-402">
                <a:solidFill>
                  <a:srgbClr val="C2C2C2"/>
                </a:solidFill>
                <a:latin typeface="Open Sauce Light"/>
                <a:ea typeface="Open Sauce Light"/>
                <a:cs typeface="Open Sauce Light"/>
                <a:sym typeface="Open Sauce Light"/>
              </a:rPr>
              <a:t>&amp; Operations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685547" y="1085850"/>
            <a:ext cx="3344567" cy="218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1559"/>
              </a:lnSpc>
              <a:spcBef>
                <a:spcPct val="0"/>
              </a:spcBef>
            </a:pPr>
            <a:r>
              <a:rPr lang="en-US" sz="2200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NeoStylis</a:t>
            </a:r>
            <a:r>
              <a:rPr lang="en-US" sz="1732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t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2963169" y="1085850"/>
            <a:ext cx="4296131" cy="2187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1559"/>
              </a:lnSpc>
              <a:spcBef>
                <a:spcPct val="0"/>
              </a:spcBef>
            </a:pPr>
            <a:r>
              <a:rPr lang="en-US" sz="2200" dirty="0">
                <a:solidFill>
                  <a:srgbClr val="FFFF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April 2026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364504" y="7412375"/>
            <a:ext cx="4712685" cy="4813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739"/>
              </a:lnSpc>
            </a:pPr>
            <a:r>
              <a:rPr lang="en-US" sz="3399" b="1" spc="-186">
                <a:solidFill>
                  <a:srgbClr val="323232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Technology Stack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215407" y="8016929"/>
            <a:ext cx="5635055" cy="107721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094"/>
              </a:lnSpc>
            </a:pPr>
            <a:r>
              <a:rPr lang="en-US" sz="2200" i="1" spc="-84" dirty="0">
                <a:solidFill>
                  <a:srgbClr val="323232"/>
                </a:solidFill>
                <a:latin typeface="Arial" panose="020B0604020202020204" pitchFamily="34" charset="0"/>
                <a:ea typeface="Open Sauce Light Italics"/>
                <a:cs typeface="Arial" panose="020B0604020202020204" pitchFamily="34" charset="0"/>
                <a:sym typeface="Open Sauce Light Italics"/>
              </a:rPr>
              <a:t>Shopify for e-commerce, Canva for design assets, TikTok and Instagram for marketing and community engagement. Digital tools enable efficient operations with minimal overhead costs.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264186" y="4679044"/>
            <a:ext cx="4712685" cy="9489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739"/>
              </a:lnSpc>
            </a:pPr>
            <a:r>
              <a:rPr lang="en-US" sz="3399" b="1" spc="-186" dirty="0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Organizational Structure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178740" y="5699982"/>
            <a:ext cx="5820819" cy="107721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094"/>
              </a:lnSpc>
            </a:pPr>
            <a:r>
              <a:rPr lang="en-US" sz="2200" i="1" spc="-84" dirty="0">
                <a:solidFill>
                  <a:srgbClr val="FFFFFF"/>
                </a:solidFill>
                <a:latin typeface="Arial" panose="020B0604020202020204" pitchFamily="34" charset="0"/>
                <a:ea typeface="Open Sauce Light Italics"/>
                <a:cs typeface="Arial" panose="020B0604020202020204" pitchFamily="34" charset="0"/>
                <a:sym typeface="Open Sauce Light Italics"/>
              </a:rPr>
              <a:t>Founder → Creative Team → Marketing → Operations. This flat hierarchy enables quick decision-making and maintains brand consistency across all touchpoints.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364504" y="2394299"/>
            <a:ext cx="3508693" cy="4813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739"/>
              </a:lnSpc>
            </a:pPr>
            <a:r>
              <a:rPr lang="en-US" sz="3399" b="1" spc="-186" dirty="0">
                <a:solidFill>
                  <a:srgbClr val="323232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Leadership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145340" y="3009978"/>
            <a:ext cx="5805821" cy="107721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094"/>
              </a:lnSpc>
            </a:pPr>
            <a:r>
              <a:rPr lang="en-US" sz="2200" i="1" spc="-84" dirty="0">
                <a:solidFill>
                  <a:srgbClr val="323232"/>
                </a:solidFill>
                <a:latin typeface="Arial" panose="020B0604020202020204" pitchFamily="34" charset="0"/>
                <a:ea typeface="Arimo Italics" panose="020B0604020202020204" charset="0"/>
                <a:cs typeface="Arial" panose="020B0604020202020204" pitchFamily="34" charset="0"/>
                <a:sym typeface="Open Sauce Light Italics"/>
              </a:rPr>
              <a:t>Cristopher serves as Founder and Creative Director, overseeing brand vision, product design, and strategic partnerships. Responsible for all creative and business decisions</a:t>
            </a:r>
            <a:r>
              <a:rPr lang="en-US" sz="1540" i="1" spc="-84" dirty="0">
                <a:solidFill>
                  <a:srgbClr val="323232"/>
                </a:solidFill>
                <a:latin typeface="Arial" panose="020B0604020202020204" pitchFamily="34" charset="0"/>
                <a:ea typeface="Arimo Italics" panose="020B0604020202020204" charset="0"/>
                <a:cs typeface="Arial" panose="020B0604020202020204" pitchFamily="34" charset="0"/>
                <a:sym typeface="Open Sauce Light Italics"/>
              </a:rPr>
              <a:t>.</a:t>
            </a:r>
          </a:p>
        </p:txBody>
      </p:sp>
      <p:sp>
        <p:nvSpPr>
          <p:cNvPr id="43" name="Freeform 43"/>
          <p:cNvSpPr/>
          <p:nvPr/>
        </p:nvSpPr>
        <p:spPr>
          <a:xfrm>
            <a:off x="10796774" y="6161830"/>
            <a:ext cx="615370" cy="615370"/>
          </a:xfrm>
          <a:custGeom>
            <a:avLst/>
            <a:gdLst/>
            <a:ahLst/>
            <a:cxnLst/>
            <a:rect l="l" t="t" r="r" b="b"/>
            <a:pathLst>
              <a:path w="615370" h="615370">
                <a:moveTo>
                  <a:pt x="0" y="0"/>
                </a:moveTo>
                <a:lnTo>
                  <a:pt x="615370" y="0"/>
                </a:lnTo>
                <a:lnTo>
                  <a:pt x="615370" y="615370"/>
                </a:lnTo>
                <a:lnTo>
                  <a:pt x="0" y="6153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pic>
        <p:nvPicPr>
          <p:cNvPr id="2058" name="Picture 10" descr="NeoStylist org chart with white background">
            <a:extLst>
              <a:ext uri="{FF2B5EF4-FFF2-40B4-BE49-F238E27FC236}">
                <a16:creationId xmlns:a16="http://schemas.microsoft.com/office/drawing/2014/main" id="{870BE675-5414-B4C9-DBF0-9123EF92CA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17371" y="4844469"/>
            <a:ext cx="6221883" cy="4736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2323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574027" y="-357825"/>
            <a:ext cx="19705935" cy="11396222"/>
            <a:chOff x="0" y="0"/>
            <a:chExt cx="26274580" cy="15194962"/>
          </a:xfrm>
        </p:grpSpPr>
        <p:sp>
          <p:nvSpPr>
            <p:cNvPr id="3" name="AutoShape 3"/>
            <p:cNvSpPr/>
            <p:nvPr/>
          </p:nvSpPr>
          <p:spPr>
            <a:xfrm flipH="1" flipV="1">
              <a:off x="2143320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AutoShape 4"/>
            <p:cNvSpPr/>
            <p:nvPr/>
          </p:nvSpPr>
          <p:spPr>
            <a:xfrm flipH="1">
              <a:off x="0" y="3862444"/>
              <a:ext cx="26274580" cy="0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AutoShape 5"/>
            <p:cNvSpPr/>
            <p:nvPr/>
          </p:nvSpPr>
          <p:spPr>
            <a:xfrm flipH="1" flipV="1">
              <a:off x="9352687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AutoShape 6"/>
            <p:cNvSpPr/>
            <p:nvPr/>
          </p:nvSpPr>
          <p:spPr>
            <a:xfrm flipH="1" flipV="1">
              <a:off x="23771420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AutoShape 7"/>
            <p:cNvSpPr/>
            <p:nvPr/>
          </p:nvSpPr>
          <p:spPr>
            <a:xfrm flipH="1" flipV="1">
              <a:off x="16562053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Freeform 8"/>
          <p:cNvSpPr/>
          <p:nvPr/>
        </p:nvSpPr>
        <p:spPr>
          <a:xfrm>
            <a:off x="-2343699" y="-357825"/>
            <a:ext cx="7990193" cy="8229600"/>
          </a:xfrm>
          <a:custGeom>
            <a:avLst/>
            <a:gdLst/>
            <a:ahLst/>
            <a:cxnLst/>
            <a:rect l="l" t="t" r="r" b="b"/>
            <a:pathLst>
              <a:path w="7990193" h="8229600">
                <a:moveTo>
                  <a:pt x="0" y="0"/>
                </a:moveTo>
                <a:lnTo>
                  <a:pt x="7990194" y="0"/>
                </a:lnTo>
                <a:lnTo>
                  <a:pt x="799019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0039516" y="5935072"/>
            <a:ext cx="7990193" cy="8229600"/>
          </a:xfrm>
          <a:custGeom>
            <a:avLst/>
            <a:gdLst/>
            <a:ahLst/>
            <a:cxnLst/>
            <a:rect l="l" t="t" r="r" b="b"/>
            <a:pathLst>
              <a:path w="7990193" h="8229600">
                <a:moveTo>
                  <a:pt x="0" y="0"/>
                </a:moveTo>
                <a:lnTo>
                  <a:pt x="7990193" y="0"/>
                </a:lnTo>
                <a:lnTo>
                  <a:pt x="799019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2482102" y="-3668641"/>
            <a:ext cx="7990193" cy="8229600"/>
          </a:xfrm>
          <a:custGeom>
            <a:avLst/>
            <a:gdLst/>
            <a:ahLst/>
            <a:cxnLst/>
            <a:rect l="l" t="t" r="r" b="b"/>
            <a:pathLst>
              <a:path w="7990193" h="8229600">
                <a:moveTo>
                  <a:pt x="0" y="0"/>
                </a:moveTo>
                <a:lnTo>
                  <a:pt x="7990193" y="0"/>
                </a:lnTo>
                <a:lnTo>
                  <a:pt x="799019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AutoShape 11"/>
          <p:cNvSpPr/>
          <p:nvPr/>
        </p:nvSpPr>
        <p:spPr>
          <a:xfrm>
            <a:off x="1028700" y="1469050"/>
            <a:ext cx="16230600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145340" y="976506"/>
            <a:ext cx="318466" cy="320799"/>
          </a:xfrm>
          <a:custGeom>
            <a:avLst/>
            <a:gdLst/>
            <a:ahLst/>
            <a:cxnLst/>
            <a:rect l="l" t="t" r="r" b="b"/>
            <a:pathLst>
              <a:path w="318466" h="320799">
                <a:moveTo>
                  <a:pt x="0" y="0"/>
                </a:moveTo>
                <a:lnTo>
                  <a:pt x="318466" y="0"/>
                </a:lnTo>
                <a:lnTo>
                  <a:pt x="318466" y="320799"/>
                </a:lnTo>
                <a:lnTo>
                  <a:pt x="0" y="32079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/>
          <p:cNvGrpSpPr/>
          <p:nvPr/>
        </p:nvGrpSpPr>
        <p:grpSpPr>
          <a:xfrm>
            <a:off x="1028700" y="9477375"/>
            <a:ext cx="435106" cy="455421"/>
            <a:chOff x="0" y="0"/>
            <a:chExt cx="220706" cy="23101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220706" cy="231010"/>
            </a:xfrm>
            <a:custGeom>
              <a:avLst/>
              <a:gdLst/>
              <a:ahLst/>
              <a:cxnLst/>
              <a:rect l="l" t="t" r="r" b="b"/>
              <a:pathLst>
                <a:path w="220706" h="231010">
                  <a:moveTo>
                    <a:pt x="110353" y="0"/>
                  </a:moveTo>
                  <a:lnTo>
                    <a:pt x="110353" y="0"/>
                  </a:lnTo>
                  <a:cubicBezTo>
                    <a:pt x="139620" y="0"/>
                    <a:pt x="167689" y="11626"/>
                    <a:pt x="188384" y="32322"/>
                  </a:cubicBezTo>
                  <a:cubicBezTo>
                    <a:pt x="209079" y="53017"/>
                    <a:pt x="220706" y="81086"/>
                    <a:pt x="220706" y="110353"/>
                  </a:cubicBezTo>
                  <a:lnTo>
                    <a:pt x="220706" y="120658"/>
                  </a:lnTo>
                  <a:cubicBezTo>
                    <a:pt x="220706" y="149925"/>
                    <a:pt x="209079" y="177994"/>
                    <a:pt x="188384" y="198689"/>
                  </a:cubicBezTo>
                  <a:cubicBezTo>
                    <a:pt x="167689" y="219384"/>
                    <a:pt x="139620" y="231010"/>
                    <a:pt x="110353" y="231010"/>
                  </a:cubicBezTo>
                  <a:lnTo>
                    <a:pt x="110353" y="231010"/>
                  </a:lnTo>
                  <a:cubicBezTo>
                    <a:pt x="81086" y="231010"/>
                    <a:pt x="53017" y="219384"/>
                    <a:pt x="32322" y="198689"/>
                  </a:cubicBezTo>
                  <a:cubicBezTo>
                    <a:pt x="11626" y="177994"/>
                    <a:pt x="0" y="149925"/>
                    <a:pt x="0" y="120658"/>
                  </a:cubicBezTo>
                  <a:lnTo>
                    <a:pt x="0" y="110353"/>
                  </a:lnTo>
                  <a:cubicBezTo>
                    <a:pt x="0" y="81086"/>
                    <a:pt x="11626" y="53017"/>
                    <a:pt x="32322" y="32322"/>
                  </a:cubicBezTo>
                  <a:cubicBezTo>
                    <a:pt x="53017" y="11626"/>
                    <a:pt x="81086" y="0"/>
                    <a:pt x="110353" y="0"/>
                  </a:cubicBezTo>
                  <a:close/>
                </a:path>
              </a:pathLst>
            </a:custGeom>
            <a:solidFill>
              <a:srgbClr val="B0F100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220706" cy="2691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6824194" y="9477375"/>
            <a:ext cx="435106" cy="455421"/>
            <a:chOff x="0" y="0"/>
            <a:chExt cx="220706" cy="23101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220706" cy="231010"/>
            </a:xfrm>
            <a:custGeom>
              <a:avLst/>
              <a:gdLst/>
              <a:ahLst/>
              <a:cxnLst/>
              <a:rect l="l" t="t" r="r" b="b"/>
              <a:pathLst>
                <a:path w="220706" h="231010">
                  <a:moveTo>
                    <a:pt x="110353" y="0"/>
                  </a:moveTo>
                  <a:lnTo>
                    <a:pt x="110353" y="0"/>
                  </a:lnTo>
                  <a:cubicBezTo>
                    <a:pt x="139620" y="0"/>
                    <a:pt x="167689" y="11626"/>
                    <a:pt x="188384" y="32322"/>
                  </a:cubicBezTo>
                  <a:cubicBezTo>
                    <a:pt x="209079" y="53017"/>
                    <a:pt x="220706" y="81086"/>
                    <a:pt x="220706" y="110353"/>
                  </a:cubicBezTo>
                  <a:lnTo>
                    <a:pt x="220706" y="120658"/>
                  </a:lnTo>
                  <a:cubicBezTo>
                    <a:pt x="220706" y="149925"/>
                    <a:pt x="209079" y="177994"/>
                    <a:pt x="188384" y="198689"/>
                  </a:cubicBezTo>
                  <a:cubicBezTo>
                    <a:pt x="167689" y="219384"/>
                    <a:pt x="139620" y="231010"/>
                    <a:pt x="110353" y="231010"/>
                  </a:cubicBezTo>
                  <a:lnTo>
                    <a:pt x="110353" y="231010"/>
                  </a:lnTo>
                  <a:cubicBezTo>
                    <a:pt x="81086" y="231010"/>
                    <a:pt x="53017" y="219384"/>
                    <a:pt x="32322" y="198689"/>
                  </a:cubicBezTo>
                  <a:cubicBezTo>
                    <a:pt x="11626" y="177994"/>
                    <a:pt x="0" y="149925"/>
                    <a:pt x="0" y="120658"/>
                  </a:cubicBezTo>
                  <a:lnTo>
                    <a:pt x="0" y="110353"/>
                  </a:lnTo>
                  <a:cubicBezTo>
                    <a:pt x="0" y="81086"/>
                    <a:pt x="11626" y="53017"/>
                    <a:pt x="32322" y="32322"/>
                  </a:cubicBezTo>
                  <a:cubicBezTo>
                    <a:pt x="53017" y="11626"/>
                    <a:pt x="81086" y="0"/>
                    <a:pt x="110353" y="0"/>
                  </a:cubicBezTo>
                  <a:close/>
                </a:path>
              </a:pathLst>
            </a:custGeom>
            <a:solidFill>
              <a:srgbClr val="B0F100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38100"/>
              <a:ext cx="220706" cy="2691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1164250" y="9604723"/>
            <a:ext cx="140323" cy="220508"/>
          </a:xfrm>
          <a:custGeom>
            <a:avLst/>
            <a:gdLst/>
            <a:ahLst/>
            <a:cxnLst/>
            <a:rect l="l" t="t" r="r" b="b"/>
            <a:pathLst>
              <a:path w="140323" h="220508">
                <a:moveTo>
                  <a:pt x="0" y="0"/>
                </a:moveTo>
                <a:lnTo>
                  <a:pt x="140323" y="0"/>
                </a:lnTo>
                <a:lnTo>
                  <a:pt x="140323" y="220508"/>
                </a:lnTo>
                <a:lnTo>
                  <a:pt x="0" y="22050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 flipH="1">
            <a:off x="16990635" y="9604723"/>
            <a:ext cx="140323" cy="220508"/>
          </a:xfrm>
          <a:custGeom>
            <a:avLst/>
            <a:gdLst/>
            <a:ahLst/>
            <a:cxnLst/>
            <a:rect l="l" t="t" r="r" b="b"/>
            <a:pathLst>
              <a:path w="140323" h="220508">
                <a:moveTo>
                  <a:pt x="140323" y="0"/>
                </a:moveTo>
                <a:lnTo>
                  <a:pt x="0" y="0"/>
                </a:lnTo>
                <a:lnTo>
                  <a:pt x="0" y="220508"/>
                </a:lnTo>
                <a:lnTo>
                  <a:pt x="140323" y="220508"/>
                </a:lnTo>
                <a:lnTo>
                  <a:pt x="140323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TextBox 21"/>
          <p:cNvSpPr txBox="1"/>
          <p:nvPr/>
        </p:nvSpPr>
        <p:spPr>
          <a:xfrm>
            <a:off x="5030113" y="2151242"/>
            <a:ext cx="6020395" cy="6815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835"/>
              </a:lnSpc>
            </a:pPr>
            <a:r>
              <a:rPr lang="en-US" sz="5689" spc="-312">
                <a:solidFill>
                  <a:srgbClr val="FFFFFF"/>
                </a:solidFill>
                <a:latin typeface="Open Sauce Light"/>
                <a:ea typeface="Open Sauce Light"/>
                <a:cs typeface="Open Sauce Light"/>
                <a:sym typeface="Open Sauce Light"/>
              </a:rPr>
              <a:t>Financial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581961" y="2151242"/>
            <a:ext cx="8013552" cy="6815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835"/>
              </a:lnSpc>
            </a:pPr>
            <a:r>
              <a:rPr lang="en-US" sz="5689" spc="-312">
                <a:solidFill>
                  <a:srgbClr val="C2C2C2"/>
                </a:solidFill>
                <a:latin typeface="Open Sauce Light"/>
                <a:ea typeface="Open Sauce Light"/>
                <a:cs typeface="Open Sauce Light"/>
                <a:sym typeface="Open Sauce Light"/>
              </a:rPr>
              <a:t>Overview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685547" y="1076325"/>
            <a:ext cx="3344567" cy="2209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1618"/>
              </a:lnSpc>
              <a:spcBef>
                <a:spcPct val="0"/>
              </a:spcBef>
            </a:pPr>
            <a:r>
              <a:rPr lang="en-US" sz="1798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NeoStylist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2963169" y="1076325"/>
            <a:ext cx="4296131" cy="2209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1618"/>
              </a:lnSpc>
              <a:spcBef>
                <a:spcPct val="0"/>
              </a:spcBef>
            </a:pPr>
            <a:r>
              <a:rPr lang="en-US" sz="1798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April 2026</a:t>
            </a:r>
          </a:p>
        </p:txBody>
      </p:sp>
      <p:sp>
        <p:nvSpPr>
          <p:cNvPr id="26" name="Freeform 26"/>
          <p:cNvSpPr/>
          <p:nvPr/>
        </p:nvSpPr>
        <p:spPr>
          <a:xfrm>
            <a:off x="9235689" y="3810731"/>
            <a:ext cx="8444022" cy="5229663"/>
          </a:xfrm>
          <a:custGeom>
            <a:avLst/>
            <a:gdLst/>
            <a:ahLst/>
            <a:cxnLst/>
            <a:rect l="l" t="t" r="r" b="b"/>
            <a:pathLst>
              <a:path w="768739" h="476105">
                <a:moveTo>
                  <a:pt x="32090" y="0"/>
                </a:moveTo>
                <a:lnTo>
                  <a:pt x="736649" y="0"/>
                </a:lnTo>
                <a:cubicBezTo>
                  <a:pt x="754371" y="0"/>
                  <a:pt x="768739" y="14367"/>
                  <a:pt x="768739" y="32090"/>
                </a:cubicBezTo>
                <a:lnTo>
                  <a:pt x="768739" y="444015"/>
                </a:lnTo>
                <a:cubicBezTo>
                  <a:pt x="768739" y="461738"/>
                  <a:pt x="754371" y="476105"/>
                  <a:pt x="736649" y="476105"/>
                </a:cubicBezTo>
                <a:lnTo>
                  <a:pt x="32090" y="476105"/>
                </a:lnTo>
                <a:cubicBezTo>
                  <a:pt x="14367" y="476105"/>
                  <a:pt x="0" y="461738"/>
                  <a:pt x="0" y="444015"/>
                </a:cubicBezTo>
                <a:lnTo>
                  <a:pt x="0" y="32090"/>
                </a:lnTo>
                <a:cubicBezTo>
                  <a:pt x="0" y="14367"/>
                  <a:pt x="14367" y="0"/>
                  <a:pt x="32090" y="0"/>
                </a:cubicBezTo>
                <a:close/>
              </a:path>
            </a:pathLst>
          </a:cu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29" name="Group 29"/>
          <p:cNvGrpSpPr/>
          <p:nvPr/>
        </p:nvGrpSpPr>
        <p:grpSpPr>
          <a:xfrm>
            <a:off x="745431" y="3941402"/>
            <a:ext cx="3791843" cy="2510356"/>
            <a:chOff x="0" y="0"/>
            <a:chExt cx="345207" cy="228541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345207" cy="228541"/>
            </a:xfrm>
            <a:custGeom>
              <a:avLst/>
              <a:gdLst/>
              <a:ahLst/>
              <a:cxnLst/>
              <a:rect l="l" t="t" r="r" b="b"/>
              <a:pathLst>
                <a:path w="345207" h="228541">
                  <a:moveTo>
                    <a:pt x="71461" y="0"/>
                  </a:moveTo>
                  <a:lnTo>
                    <a:pt x="273747" y="0"/>
                  </a:lnTo>
                  <a:cubicBezTo>
                    <a:pt x="292699" y="0"/>
                    <a:pt x="310875" y="7529"/>
                    <a:pt x="324277" y="20930"/>
                  </a:cubicBezTo>
                  <a:cubicBezTo>
                    <a:pt x="337678" y="34332"/>
                    <a:pt x="345207" y="52508"/>
                    <a:pt x="345207" y="71461"/>
                  </a:cubicBezTo>
                  <a:lnTo>
                    <a:pt x="345207" y="157081"/>
                  </a:lnTo>
                  <a:cubicBezTo>
                    <a:pt x="345207" y="196547"/>
                    <a:pt x="313213" y="228541"/>
                    <a:pt x="273747" y="228541"/>
                  </a:cubicBezTo>
                  <a:lnTo>
                    <a:pt x="71461" y="228541"/>
                  </a:lnTo>
                  <a:cubicBezTo>
                    <a:pt x="52508" y="228541"/>
                    <a:pt x="34332" y="221012"/>
                    <a:pt x="20930" y="207611"/>
                  </a:cubicBezTo>
                  <a:cubicBezTo>
                    <a:pt x="7529" y="194209"/>
                    <a:pt x="0" y="176033"/>
                    <a:pt x="0" y="157081"/>
                  </a:cubicBezTo>
                  <a:lnTo>
                    <a:pt x="0" y="71461"/>
                  </a:lnTo>
                  <a:cubicBezTo>
                    <a:pt x="0" y="31994"/>
                    <a:pt x="31994" y="0"/>
                    <a:pt x="71461" y="0"/>
                  </a:cubicBezTo>
                  <a:close/>
                </a:path>
              </a:pathLst>
            </a:custGeom>
            <a:ln w="1905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0" y="-38100"/>
              <a:ext cx="345207" cy="2666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45431" y="6747944"/>
            <a:ext cx="3791843" cy="2510356"/>
            <a:chOff x="0" y="0"/>
            <a:chExt cx="345207" cy="228541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345207" cy="228541"/>
            </a:xfrm>
            <a:custGeom>
              <a:avLst/>
              <a:gdLst/>
              <a:ahLst/>
              <a:cxnLst/>
              <a:rect l="l" t="t" r="r" b="b"/>
              <a:pathLst>
                <a:path w="345207" h="228541">
                  <a:moveTo>
                    <a:pt x="71461" y="0"/>
                  </a:moveTo>
                  <a:lnTo>
                    <a:pt x="273747" y="0"/>
                  </a:lnTo>
                  <a:cubicBezTo>
                    <a:pt x="292699" y="0"/>
                    <a:pt x="310875" y="7529"/>
                    <a:pt x="324277" y="20930"/>
                  </a:cubicBezTo>
                  <a:cubicBezTo>
                    <a:pt x="337678" y="34332"/>
                    <a:pt x="345207" y="52508"/>
                    <a:pt x="345207" y="71461"/>
                  </a:cubicBezTo>
                  <a:lnTo>
                    <a:pt x="345207" y="157081"/>
                  </a:lnTo>
                  <a:cubicBezTo>
                    <a:pt x="345207" y="196547"/>
                    <a:pt x="313213" y="228541"/>
                    <a:pt x="273747" y="228541"/>
                  </a:cubicBezTo>
                  <a:lnTo>
                    <a:pt x="71461" y="228541"/>
                  </a:lnTo>
                  <a:cubicBezTo>
                    <a:pt x="52508" y="228541"/>
                    <a:pt x="34332" y="221012"/>
                    <a:pt x="20930" y="207611"/>
                  </a:cubicBezTo>
                  <a:cubicBezTo>
                    <a:pt x="7529" y="194209"/>
                    <a:pt x="0" y="176033"/>
                    <a:pt x="0" y="157081"/>
                  </a:cubicBezTo>
                  <a:lnTo>
                    <a:pt x="0" y="71461"/>
                  </a:lnTo>
                  <a:cubicBezTo>
                    <a:pt x="0" y="31994"/>
                    <a:pt x="31994" y="0"/>
                    <a:pt x="71461" y="0"/>
                  </a:cubicBezTo>
                  <a:close/>
                </a:path>
              </a:pathLst>
            </a:custGeom>
            <a:solidFill>
              <a:srgbClr val="B0F100"/>
            </a:solidFill>
            <a:ln w="1905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0" y="-38100"/>
              <a:ext cx="345207" cy="2666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830176" y="3941402"/>
            <a:ext cx="3791843" cy="2510356"/>
            <a:chOff x="0" y="0"/>
            <a:chExt cx="345207" cy="228541"/>
          </a:xfrm>
        </p:grpSpPr>
        <p:sp>
          <p:nvSpPr>
            <p:cNvPr id="36" name="Freeform 36"/>
            <p:cNvSpPr/>
            <p:nvPr/>
          </p:nvSpPr>
          <p:spPr>
            <a:xfrm>
              <a:off x="0" y="0"/>
              <a:ext cx="345207" cy="228541"/>
            </a:xfrm>
            <a:custGeom>
              <a:avLst/>
              <a:gdLst/>
              <a:ahLst/>
              <a:cxnLst/>
              <a:rect l="l" t="t" r="r" b="b"/>
              <a:pathLst>
                <a:path w="345207" h="228541">
                  <a:moveTo>
                    <a:pt x="71461" y="0"/>
                  </a:moveTo>
                  <a:lnTo>
                    <a:pt x="273747" y="0"/>
                  </a:lnTo>
                  <a:cubicBezTo>
                    <a:pt x="292699" y="0"/>
                    <a:pt x="310875" y="7529"/>
                    <a:pt x="324277" y="20930"/>
                  </a:cubicBezTo>
                  <a:cubicBezTo>
                    <a:pt x="337678" y="34332"/>
                    <a:pt x="345207" y="52508"/>
                    <a:pt x="345207" y="71461"/>
                  </a:cubicBezTo>
                  <a:lnTo>
                    <a:pt x="345207" y="157081"/>
                  </a:lnTo>
                  <a:cubicBezTo>
                    <a:pt x="345207" y="196547"/>
                    <a:pt x="313213" y="228541"/>
                    <a:pt x="273747" y="228541"/>
                  </a:cubicBezTo>
                  <a:lnTo>
                    <a:pt x="71461" y="228541"/>
                  </a:lnTo>
                  <a:cubicBezTo>
                    <a:pt x="52508" y="228541"/>
                    <a:pt x="34332" y="221012"/>
                    <a:pt x="20930" y="207611"/>
                  </a:cubicBezTo>
                  <a:cubicBezTo>
                    <a:pt x="7529" y="194209"/>
                    <a:pt x="0" y="176033"/>
                    <a:pt x="0" y="157081"/>
                  </a:cubicBezTo>
                  <a:lnTo>
                    <a:pt x="0" y="71461"/>
                  </a:lnTo>
                  <a:cubicBezTo>
                    <a:pt x="0" y="31994"/>
                    <a:pt x="31994" y="0"/>
                    <a:pt x="71461" y="0"/>
                  </a:cubicBezTo>
                  <a:close/>
                </a:path>
              </a:pathLst>
            </a:custGeom>
            <a:solidFill>
              <a:srgbClr val="FFFFFF"/>
            </a:solidFill>
            <a:ln w="1905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0" y="-38100"/>
              <a:ext cx="345207" cy="2666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830176" y="6747944"/>
            <a:ext cx="3791843" cy="2510356"/>
            <a:chOff x="0" y="0"/>
            <a:chExt cx="345207" cy="228541"/>
          </a:xfrm>
        </p:grpSpPr>
        <p:sp>
          <p:nvSpPr>
            <p:cNvPr id="39" name="Freeform 39"/>
            <p:cNvSpPr/>
            <p:nvPr/>
          </p:nvSpPr>
          <p:spPr>
            <a:xfrm>
              <a:off x="0" y="0"/>
              <a:ext cx="345207" cy="228541"/>
            </a:xfrm>
            <a:custGeom>
              <a:avLst/>
              <a:gdLst/>
              <a:ahLst/>
              <a:cxnLst/>
              <a:rect l="l" t="t" r="r" b="b"/>
              <a:pathLst>
                <a:path w="345207" h="228541">
                  <a:moveTo>
                    <a:pt x="71461" y="0"/>
                  </a:moveTo>
                  <a:lnTo>
                    <a:pt x="273747" y="0"/>
                  </a:lnTo>
                  <a:cubicBezTo>
                    <a:pt x="292699" y="0"/>
                    <a:pt x="310875" y="7529"/>
                    <a:pt x="324277" y="20930"/>
                  </a:cubicBezTo>
                  <a:cubicBezTo>
                    <a:pt x="337678" y="34332"/>
                    <a:pt x="345207" y="52508"/>
                    <a:pt x="345207" y="71461"/>
                  </a:cubicBezTo>
                  <a:lnTo>
                    <a:pt x="345207" y="157081"/>
                  </a:lnTo>
                  <a:cubicBezTo>
                    <a:pt x="345207" y="196547"/>
                    <a:pt x="313213" y="228541"/>
                    <a:pt x="273747" y="228541"/>
                  </a:cubicBezTo>
                  <a:lnTo>
                    <a:pt x="71461" y="228541"/>
                  </a:lnTo>
                  <a:cubicBezTo>
                    <a:pt x="52508" y="228541"/>
                    <a:pt x="34332" y="221012"/>
                    <a:pt x="20930" y="207611"/>
                  </a:cubicBezTo>
                  <a:cubicBezTo>
                    <a:pt x="7529" y="194209"/>
                    <a:pt x="0" y="176033"/>
                    <a:pt x="0" y="157081"/>
                  </a:cubicBezTo>
                  <a:lnTo>
                    <a:pt x="0" y="71461"/>
                  </a:lnTo>
                  <a:cubicBezTo>
                    <a:pt x="0" y="31994"/>
                    <a:pt x="31994" y="0"/>
                    <a:pt x="71461" y="0"/>
                  </a:cubicBezTo>
                  <a:close/>
                </a:path>
              </a:pathLst>
            </a:custGeom>
            <a:ln w="1905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0" y="-38100"/>
              <a:ext cx="345207" cy="2666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1028700" y="4869031"/>
            <a:ext cx="3162307" cy="6996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493"/>
              </a:lnSpc>
            </a:pPr>
            <a:r>
              <a:rPr lang="en-US" sz="4994" b="1" spc="-274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£9K-£17.8K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28700" y="7762667"/>
            <a:ext cx="3162307" cy="6996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493"/>
              </a:lnSpc>
            </a:pPr>
            <a:r>
              <a:rPr lang="en-US" sz="4994" b="1" spc="-274">
                <a:solidFill>
                  <a:srgbClr val="323232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22 Units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5098193" y="5029941"/>
            <a:ext cx="3162307" cy="6996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493"/>
              </a:lnSpc>
            </a:pPr>
            <a:r>
              <a:rPr lang="en-US" sz="4994" b="1" spc="-274" dirty="0">
                <a:solidFill>
                  <a:srgbClr val="323232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£1,320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5144944" y="7762667"/>
            <a:ext cx="3162307" cy="6996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493"/>
              </a:lnSpc>
            </a:pPr>
            <a:r>
              <a:rPr lang="en-US" sz="4994" b="1" spc="-274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Positive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5193447" y="4364206"/>
            <a:ext cx="3059132" cy="3565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831"/>
              </a:lnSpc>
            </a:pPr>
            <a:r>
              <a:rPr lang="en-US" sz="2573" b="1" spc="-141">
                <a:solidFill>
                  <a:srgbClr val="323232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Break-even Revenue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193447" y="7173602"/>
            <a:ext cx="3059132" cy="3565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831"/>
              </a:lnSpc>
            </a:pPr>
            <a:r>
              <a:rPr lang="en-US" sz="2573" b="1" spc="-141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Cash Flow Trend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28700" y="4364206"/>
            <a:ext cx="3059132" cy="3565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831"/>
              </a:lnSpc>
            </a:pPr>
            <a:r>
              <a:rPr lang="en-US" sz="2573" b="1" spc="-141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Sales Forecast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028700" y="7173602"/>
            <a:ext cx="3059132" cy="3565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831"/>
              </a:lnSpc>
            </a:pPr>
            <a:r>
              <a:rPr lang="en-US" sz="2573" b="1" spc="-141">
                <a:solidFill>
                  <a:srgbClr val="323232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Break-even Units</a:t>
            </a:r>
          </a:p>
        </p:txBody>
      </p:sp>
      <p:graphicFrame>
        <p:nvGraphicFramePr>
          <p:cNvPr id="49" name="Chart 48">
            <a:extLst>
              <a:ext uri="{FF2B5EF4-FFF2-40B4-BE49-F238E27FC236}">
                <a16:creationId xmlns:a16="http://schemas.microsoft.com/office/drawing/2014/main" id="{E3C74927-E8D0-E471-1EC9-AAFBBF97505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41900653"/>
              </p:ext>
            </p:extLst>
          </p:nvPr>
        </p:nvGraphicFramePr>
        <p:xfrm>
          <a:off x="9677997" y="4104468"/>
          <a:ext cx="7635306" cy="480351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2323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574027" y="-357825"/>
            <a:ext cx="19705935" cy="11396222"/>
            <a:chOff x="0" y="0"/>
            <a:chExt cx="26274580" cy="15194962"/>
          </a:xfrm>
        </p:grpSpPr>
        <p:sp>
          <p:nvSpPr>
            <p:cNvPr id="3" name="AutoShape 3"/>
            <p:cNvSpPr/>
            <p:nvPr/>
          </p:nvSpPr>
          <p:spPr>
            <a:xfrm flipH="1" flipV="1">
              <a:off x="2143320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AutoShape 4"/>
            <p:cNvSpPr/>
            <p:nvPr/>
          </p:nvSpPr>
          <p:spPr>
            <a:xfrm flipH="1">
              <a:off x="0" y="3862444"/>
              <a:ext cx="26274580" cy="0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AutoShape 5"/>
            <p:cNvSpPr/>
            <p:nvPr/>
          </p:nvSpPr>
          <p:spPr>
            <a:xfrm flipH="1" flipV="1">
              <a:off x="9352687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AutoShape 6"/>
            <p:cNvSpPr/>
            <p:nvPr/>
          </p:nvSpPr>
          <p:spPr>
            <a:xfrm flipH="1" flipV="1">
              <a:off x="23771420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AutoShape 7"/>
            <p:cNvSpPr/>
            <p:nvPr/>
          </p:nvSpPr>
          <p:spPr>
            <a:xfrm flipH="1" flipV="1">
              <a:off x="16562053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Freeform 8"/>
          <p:cNvSpPr/>
          <p:nvPr/>
        </p:nvSpPr>
        <p:spPr>
          <a:xfrm>
            <a:off x="-2343699" y="-357825"/>
            <a:ext cx="7990193" cy="8229600"/>
          </a:xfrm>
          <a:custGeom>
            <a:avLst/>
            <a:gdLst/>
            <a:ahLst/>
            <a:cxnLst/>
            <a:rect l="l" t="t" r="r" b="b"/>
            <a:pathLst>
              <a:path w="7990193" h="8229600">
                <a:moveTo>
                  <a:pt x="0" y="0"/>
                </a:moveTo>
                <a:lnTo>
                  <a:pt x="7990194" y="0"/>
                </a:lnTo>
                <a:lnTo>
                  <a:pt x="799019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0039516" y="5935072"/>
            <a:ext cx="7990193" cy="8229600"/>
          </a:xfrm>
          <a:custGeom>
            <a:avLst/>
            <a:gdLst/>
            <a:ahLst/>
            <a:cxnLst/>
            <a:rect l="l" t="t" r="r" b="b"/>
            <a:pathLst>
              <a:path w="7990193" h="8229600">
                <a:moveTo>
                  <a:pt x="0" y="0"/>
                </a:moveTo>
                <a:lnTo>
                  <a:pt x="7990193" y="0"/>
                </a:lnTo>
                <a:lnTo>
                  <a:pt x="799019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2482102" y="-3668641"/>
            <a:ext cx="7990193" cy="8229600"/>
          </a:xfrm>
          <a:custGeom>
            <a:avLst/>
            <a:gdLst/>
            <a:ahLst/>
            <a:cxnLst/>
            <a:rect l="l" t="t" r="r" b="b"/>
            <a:pathLst>
              <a:path w="7990193" h="8229600">
                <a:moveTo>
                  <a:pt x="0" y="0"/>
                </a:moveTo>
                <a:lnTo>
                  <a:pt x="7990193" y="0"/>
                </a:lnTo>
                <a:lnTo>
                  <a:pt x="799019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AutoShape 11"/>
          <p:cNvSpPr/>
          <p:nvPr/>
        </p:nvSpPr>
        <p:spPr>
          <a:xfrm>
            <a:off x="1028700" y="1469050"/>
            <a:ext cx="16230600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145340" y="976506"/>
            <a:ext cx="318466" cy="320799"/>
          </a:xfrm>
          <a:custGeom>
            <a:avLst/>
            <a:gdLst/>
            <a:ahLst/>
            <a:cxnLst/>
            <a:rect l="l" t="t" r="r" b="b"/>
            <a:pathLst>
              <a:path w="318466" h="320799">
                <a:moveTo>
                  <a:pt x="0" y="0"/>
                </a:moveTo>
                <a:lnTo>
                  <a:pt x="318466" y="0"/>
                </a:lnTo>
                <a:lnTo>
                  <a:pt x="318466" y="320799"/>
                </a:lnTo>
                <a:lnTo>
                  <a:pt x="0" y="32079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/>
          <p:cNvGrpSpPr/>
          <p:nvPr/>
        </p:nvGrpSpPr>
        <p:grpSpPr>
          <a:xfrm>
            <a:off x="1028700" y="9477375"/>
            <a:ext cx="435106" cy="455421"/>
            <a:chOff x="0" y="0"/>
            <a:chExt cx="220706" cy="23101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220706" cy="231010"/>
            </a:xfrm>
            <a:custGeom>
              <a:avLst/>
              <a:gdLst/>
              <a:ahLst/>
              <a:cxnLst/>
              <a:rect l="l" t="t" r="r" b="b"/>
              <a:pathLst>
                <a:path w="220706" h="231010">
                  <a:moveTo>
                    <a:pt x="110353" y="0"/>
                  </a:moveTo>
                  <a:lnTo>
                    <a:pt x="110353" y="0"/>
                  </a:lnTo>
                  <a:cubicBezTo>
                    <a:pt x="139620" y="0"/>
                    <a:pt x="167689" y="11626"/>
                    <a:pt x="188384" y="32322"/>
                  </a:cubicBezTo>
                  <a:cubicBezTo>
                    <a:pt x="209079" y="53017"/>
                    <a:pt x="220706" y="81086"/>
                    <a:pt x="220706" y="110353"/>
                  </a:cubicBezTo>
                  <a:lnTo>
                    <a:pt x="220706" y="120658"/>
                  </a:lnTo>
                  <a:cubicBezTo>
                    <a:pt x="220706" y="149925"/>
                    <a:pt x="209079" y="177994"/>
                    <a:pt x="188384" y="198689"/>
                  </a:cubicBezTo>
                  <a:cubicBezTo>
                    <a:pt x="167689" y="219384"/>
                    <a:pt x="139620" y="231010"/>
                    <a:pt x="110353" y="231010"/>
                  </a:cubicBezTo>
                  <a:lnTo>
                    <a:pt x="110353" y="231010"/>
                  </a:lnTo>
                  <a:cubicBezTo>
                    <a:pt x="81086" y="231010"/>
                    <a:pt x="53017" y="219384"/>
                    <a:pt x="32322" y="198689"/>
                  </a:cubicBezTo>
                  <a:cubicBezTo>
                    <a:pt x="11626" y="177994"/>
                    <a:pt x="0" y="149925"/>
                    <a:pt x="0" y="120658"/>
                  </a:cubicBezTo>
                  <a:lnTo>
                    <a:pt x="0" y="110353"/>
                  </a:lnTo>
                  <a:cubicBezTo>
                    <a:pt x="0" y="81086"/>
                    <a:pt x="11626" y="53017"/>
                    <a:pt x="32322" y="32322"/>
                  </a:cubicBezTo>
                  <a:cubicBezTo>
                    <a:pt x="53017" y="11626"/>
                    <a:pt x="81086" y="0"/>
                    <a:pt x="110353" y="0"/>
                  </a:cubicBezTo>
                  <a:close/>
                </a:path>
              </a:pathLst>
            </a:custGeom>
            <a:solidFill>
              <a:srgbClr val="B0F100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220706" cy="2691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6824194" y="9477375"/>
            <a:ext cx="435106" cy="455421"/>
            <a:chOff x="0" y="0"/>
            <a:chExt cx="220706" cy="23101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220706" cy="231010"/>
            </a:xfrm>
            <a:custGeom>
              <a:avLst/>
              <a:gdLst/>
              <a:ahLst/>
              <a:cxnLst/>
              <a:rect l="l" t="t" r="r" b="b"/>
              <a:pathLst>
                <a:path w="220706" h="231010">
                  <a:moveTo>
                    <a:pt x="110353" y="0"/>
                  </a:moveTo>
                  <a:lnTo>
                    <a:pt x="110353" y="0"/>
                  </a:lnTo>
                  <a:cubicBezTo>
                    <a:pt x="139620" y="0"/>
                    <a:pt x="167689" y="11626"/>
                    <a:pt x="188384" y="32322"/>
                  </a:cubicBezTo>
                  <a:cubicBezTo>
                    <a:pt x="209079" y="53017"/>
                    <a:pt x="220706" y="81086"/>
                    <a:pt x="220706" y="110353"/>
                  </a:cubicBezTo>
                  <a:lnTo>
                    <a:pt x="220706" y="120658"/>
                  </a:lnTo>
                  <a:cubicBezTo>
                    <a:pt x="220706" y="149925"/>
                    <a:pt x="209079" y="177994"/>
                    <a:pt x="188384" y="198689"/>
                  </a:cubicBezTo>
                  <a:cubicBezTo>
                    <a:pt x="167689" y="219384"/>
                    <a:pt x="139620" y="231010"/>
                    <a:pt x="110353" y="231010"/>
                  </a:cubicBezTo>
                  <a:lnTo>
                    <a:pt x="110353" y="231010"/>
                  </a:lnTo>
                  <a:cubicBezTo>
                    <a:pt x="81086" y="231010"/>
                    <a:pt x="53017" y="219384"/>
                    <a:pt x="32322" y="198689"/>
                  </a:cubicBezTo>
                  <a:cubicBezTo>
                    <a:pt x="11626" y="177994"/>
                    <a:pt x="0" y="149925"/>
                    <a:pt x="0" y="120658"/>
                  </a:cubicBezTo>
                  <a:lnTo>
                    <a:pt x="0" y="110353"/>
                  </a:lnTo>
                  <a:cubicBezTo>
                    <a:pt x="0" y="81086"/>
                    <a:pt x="11626" y="53017"/>
                    <a:pt x="32322" y="32322"/>
                  </a:cubicBezTo>
                  <a:cubicBezTo>
                    <a:pt x="53017" y="11626"/>
                    <a:pt x="81086" y="0"/>
                    <a:pt x="110353" y="0"/>
                  </a:cubicBezTo>
                  <a:close/>
                </a:path>
              </a:pathLst>
            </a:custGeom>
            <a:solidFill>
              <a:srgbClr val="B0F100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38100"/>
              <a:ext cx="220706" cy="2691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1164250" y="9604723"/>
            <a:ext cx="140323" cy="220508"/>
          </a:xfrm>
          <a:custGeom>
            <a:avLst/>
            <a:gdLst/>
            <a:ahLst/>
            <a:cxnLst/>
            <a:rect l="l" t="t" r="r" b="b"/>
            <a:pathLst>
              <a:path w="140323" h="220508">
                <a:moveTo>
                  <a:pt x="0" y="0"/>
                </a:moveTo>
                <a:lnTo>
                  <a:pt x="140323" y="0"/>
                </a:lnTo>
                <a:lnTo>
                  <a:pt x="140323" y="220508"/>
                </a:lnTo>
                <a:lnTo>
                  <a:pt x="0" y="22050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 flipH="1">
            <a:off x="16990635" y="9604723"/>
            <a:ext cx="140323" cy="220508"/>
          </a:xfrm>
          <a:custGeom>
            <a:avLst/>
            <a:gdLst/>
            <a:ahLst/>
            <a:cxnLst/>
            <a:rect l="l" t="t" r="r" b="b"/>
            <a:pathLst>
              <a:path w="140323" h="220508">
                <a:moveTo>
                  <a:pt x="140323" y="0"/>
                </a:moveTo>
                <a:lnTo>
                  <a:pt x="0" y="0"/>
                </a:lnTo>
                <a:lnTo>
                  <a:pt x="0" y="220508"/>
                </a:lnTo>
                <a:lnTo>
                  <a:pt x="140323" y="220508"/>
                </a:lnTo>
                <a:lnTo>
                  <a:pt x="140323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1" name="Group 21"/>
          <p:cNvGrpSpPr/>
          <p:nvPr/>
        </p:nvGrpSpPr>
        <p:grpSpPr>
          <a:xfrm>
            <a:off x="3697066" y="2139278"/>
            <a:ext cx="5446934" cy="7119022"/>
            <a:chOff x="0" y="0"/>
            <a:chExt cx="1434583" cy="1874969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434583" cy="1874969"/>
            </a:xfrm>
            <a:custGeom>
              <a:avLst/>
              <a:gdLst/>
              <a:ahLst/>
              <a:cxnLst/>
              <a:rect l="l" t="t" r="r" b="b"/>
              <a:pathLst>
                <a:path w="1434583" h="1874969">
                  <a:moveTo>
                    <a:pt x="72488" y="0"/>
                  </a:moveTo>
                  <a:lnTo>
                    <a:pt x="1362095" y="0"/>
                  </a:lnTo>
                  <a:cubicBezTo>
                    <a:pt x="1381320" y="0"/>
                    <a:pt x="1399758" y="7637"/>
                    <a:pt x="1413352" y="21231"/>
                  </a:cubicBezTo>
                  <a:cubicBezTo>
                    <a:pt x="1426946" y="34825"/>
                    <a:pt x="1434583" y="53263"/>
                    <a:pt x="1434583" y="72488"/>
                  </a:cubicBezTo>
                  <a:lnTo>
                    <a:pt x="1434583" y="1802481"/>
                  </a:lnTo>
                  <a:cubicBezTo>
                    <a:pt x="1434583" y="1842515"/>
                    <a:pt x="1402129" y="1874969"/>
                    <a:pt x="1362095" y="1874969"/>
                  </a:cubicBezTo>
                  <a:lnTo>
                    <a:pt x="72488" y="1874969"/>
                  </a:lnTo>
                  <a:cubicBezTo>
                    <a:pt x="32454" y="1874969"/>
                    <a:pt x="0" y="1842515"/>
                    <a:pt x="0" y="1802481"/>
                  </a:cubicBezTo>
                  <a:lnTo>
                    <a:pt x="0" y="72488"/>
                  </a:lnTo>
                  <a:cubicBezTo>
                    <a:pt x="0" y="32454"/>
                    <a:pt x="32454" y="0"/>
                    <a:pt x="72488" y="0"/>
                  </a:cubicBezTo>
                  <a:close/>
                </a:path>
              </a:pathLst>
            </a:custGeom>
            <a:ln w="1905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38100"/>
              <a:ext cx="1434583" cy="19130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1028700" y="2139278"/>
            <a:ext cx="3538508" cy="7119022"/>
            <a:chOff x="0" y="0"/>
            <a:chExt cx="381416" cy="767359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381416" cy="767359"/>
            </a:xfrm>
            <a:custGeom>
              <a:avLst/>
              <a:gdLst/>
              <a:ahLst/>
              <a:cxnLst/>
              <a:rect l="l" t="t" r="r" b="b"/>
              <a:pathLst>
                <a:path w="381416" h="767359">
                  <a:moveTo>
                    <a:pt x="78765" y="0"/>
                  </a:moveTo>
                  <a:lnTo>
                    <a:pt x="302651" y="0"/>
                  </a:lnTo>
                  <a:cubicBezTo>
                    <a:pt x="346151" y="0"/>
                    <a:pt x="381416" y="35264"/>
                    <a:pt x="381416" y="78765"/>
                  </a:cubicBezTo>
                  <a:lnTo>
                    <a:pt x="381416" y="688594"/>
                  </a:lnTo>
                  <a:cubicBezTo>
                    <a:pt x="381416" y="709484"/>
                    <a:pt x="373117" y="729518"/>
                    <a:pt x="358346" y="744289"/>
                  </a:cubicBezTo>
                  <a:cubicBezTo>
                    <a:pt x="343575" y="759060"/>
                    <a:pt x="323541" y="767359"/>
                    <a:pt x="302651" y="767359"/>
                  </a:cubicBezTo>
                  <a:lnTo>
                    <a:pt x="78765" y="767359"/>
                  </a:lnTo>
                  <a:cubicBezTo>
                    <a:pt x="35264" y="767359"/>
                    <a:pt x="0" y="732095"/>
                    <a:pt x="0" y="688594"/>
                  </a:cubicBezTo>
                  <a:lnTo>
                    <a:pt x="0" y="78765"/>
                  </a:lnTo>
                  <a:cubicBezTo>
                    <a:pt x="0" y="57875"/>
                    <a:pt x="8298" y="37841"/>
                    <a:pt x="23070" y="23070"/>
                  </a:cubicBezTo>
                  <a:cubicBezTo>
                    <a:pt x="37841" y="8298"/>
                    <a:pt x="57875" y="0"/>
                    <a:pt x="78765" y="0"/>
                  </a:cubicBezTo>
                  <a:close/>
                </a:path>
              </a:pathLst>
            </a:custGeom>
            <a:blipFill>
              <a:blip r:embed="rId5"/>
              <a:stretch>
                <a:fillRect l="-7338" r="-7338"/>
              </a:stretch>
            </a:blip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9973963" y="2698033"/>
            <a:ext cx="7715540" cy="11441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249"/>
              </a:lnSpc>
            </a:pPr>
            <a:r>
              <a:rPr lang="en-US" sz="9705" spc="-533">
                <a:solidFill>
                  <a:srgbClr val="FFFFFF"/>
                </a:solidFill>
                <a:latin typeface="Open Sauce Light"/>
                <a:ea typeface="Open Sauce Light"/>
                <a:cs typeface="Open Sauce Light"/>
                <a:sym typeface="Open Sauce Light"/>
              </a:rPr>
              <a:t>Expansion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973963" y="3855004"/>
            <a:ext cx="7715540" cy="11441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249"/>
              </a:lnSpc>
            </a:pPr>
            <a:r>
              <a:rPr lang="en-US" sz="9705" spc="-533">
                <a:solidFill>
                  <a:srgbClr val="C2C2C2"/>
                </a:solidFill>
                <a:latin typeface="Open Sauce Light"/>
                <a:ea typeface="Open Sauce Light"/>
                <a:cs typeface="Open Sauce Light"/>
                <a:sym typeface="Open Sauce Light"/>
              </a:rPr>
              <a:t>Plan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685547" y="1076325"/>
            <a:ext cx="3344567" cy="2209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1618"/>
              </a:lnSpc>
              <a:spcBef>
                <a:spcPct val="0"/>
              </a:spcBef>
            </a:pPr>
            <a:r>
              <a:rPr lang="en-US" sz="1798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NeoStylist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2963169" y="1076325"/>
            <a:ext cx="4296131" cy="2209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1618"/>
              </a:lnSpc>
              <a:spcBef>
                <a:spcPct val="0"/>
              </a:spcBef>
            </a:pPr>
            <a:r>
              <a:rPr lang="en-US" sz="1798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April 2026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941244" y="8225443"/>
            <a:ext cx="7628236" cy="9233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446"/>
              </a:lnSpc>
            </a:pPr>
            <a:r>
              <a:rPr lang="en-US" sz="2200" spc="-98" dirty="0">
                <a:solidFill>
                  <a:srgbClr val="FFFFFF"/>
                </a:solidFill>
                <a:latin typeface="Arial" panose="020B0604020202020204" pitchFamily="34" charset="0"/>
                <a:ea typeface="Open Sauce Light"/>
                <a:cs typeface="Arial" panose="020B0604020202020204" pitchFamily="34" charset="0"/>
                <a:sym typeface="Open Sauce Light"/>
              </a:rPr>
              <a:t>We will pursue artist collaborations with emerging creatives in music and art scenes, and scale influencer partnerships to reach wider audiences and build authentic community connections globally.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973963" y="6618547"/>
            <a:ext cx="7628237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446"/>
              </a:lnSpc>
            </a:pPr>
            <a:r>
              <a:rPr lang="en-US" sz="2200" spc="-98" dirty="0">
                <a:solidFill>
                  <a:srgbClr val="FFFFFF"/>
                </a:solidFill>
                <a:latin typeface="Arial" panose="020B0604020202020204" pitchFamily="34" charset="0"/>
                <a:ea typeface="Open Sauce Light"/>
                <a:cs typeface="Arial" panose="020B0604020202020204" pitchFamily="34" charset="0"/>
                <a:sym typeface="Open Sauce Light"/>
              </a:rPr>
              <a:t>Our growth strategy focuses on seasonal collections with fresh designs each quarter, expanding shipping to EU and US markets, and establishing a flagship London store by 2028 to create an immersive brand experience</a:t>
            </a:r>
            <a:r>
              <a:rPr lang="en-US" sz="1798" spc="-98" dirty="0">
                <a:solidFill>
                  <a:srgbClr val="FFFFFF"/>
                </a:solidFill>
                <a:latin typeface="Open Sauce Light"/>
                <a:ea typeface="Open Sauce Light"/>
                <a:cs typeface="Open Sauce Light"/>
                <a:sym typeface="Open Sauce Light"/>
              </a:rPr>
              <a:t>.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18206" y="2079267"/>
            <a:ext cx="4671121" cy="7342884"/>
          </a:xfrm>
          <a:prstGeom prst="rect">
            <a:avLst/>
          </a:prstGeom>
        </p:spPr>
      </p:pic>
      <p:sp>
        <p:nvSpPr>
          <p:cNvPr id="33" name="Freeform 33"/>
          <p:cNvSpPr/>
          <p:nvPr/>
        </p:nvSpPr>
        <p:spPr>
          <a:xfrm>
            <a:off x="9973963" y="5627387"/>
            <a:ext cx="615370" cy="615370"/>
          </a:xfrm>
          <a:custGeom>
            <a:avLst/>
            <a:gdLst/>
            <a:ahLst/>
            <a:cxnLst/>
            <a:rect l="l" t="t" r="r" b="b"/>
            <a:pathLst>
              <a:path w="615370" h="615370">
                <a:moveTo>
                  <a:pt x="0" y="0"/>
                </a:moveTo>
                <a:lnTo>
                  <a:pt x="615370" y="0"/>
                </a:lnTo>
                <a:lnTo>
                  <a:pt x="615370" y="615370"/>
                </a:lnTo>
                <a:lnTo>
                  <a:pt x="0" y="6153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2323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574027" y="-357825"/>
            <a:ext cx="19705935" cy="11396222"/>
            <a:chOff x="0" y="0"/>
            <a:chExt cx="26274580" cy="15194962"/>
          </a:xfrm>
        </p:grpSpPr>
        <p:sp>
          <p:nvSpPr>
            <p:cNvPr id="3" name="AutoShape 3"/>
            <p:cNvSpPr/>
            <p:nvPr/>
          </p:nvSpPr>
          <p:spPr>
            <a:xfrm flipH="1" flipV="1">
              <a:off x="2143320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AutoShape 4"/>
            <p:cNvSpPr/>
            <p:nvPr/>
          </p:nvSpPr>
          <p:spPr>
            <a:xfrm flipH="1">
              <a:off x="0" y="3862444"/>
              <a:ext cx="26274580" cy="0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AutoShape 5"/>
            <p:cNvSpPr/>
            <p:nvPr/>
          </p:nvSpPr>
          <p:spPr>
            <a:xfrm flipH="1" flipV="1">
              <a:off x="9352687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AutoShape 6"/>
            <p:cNvSpPr/>
            <p:nvPr/>
          </p:nvSpPr>
          <p:spPr>
            <a:xfrm flipH="1" flipV="1">
              <a:off x="23771420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AutoShape 7"/>
            <p:cNvSpPr/>
            <p:nvPr/>
          </p:nvSpPr>
          <p:spPr>
            <a:xfrm flipH="1" flipV="1">
              <a:off x="16562053" y="0"/>
              <a:ext cx="0" cy="15194962"/>
            </a:xfrm>
            <a:prstGeom prst="line">
              <a:avLst/>
            </a:prstGeom>
            <a:ln w="12700" cap="flat">
              <a:solidFill>
                <a:srgbClr val="FFFFFF">
                  <a:alpha val="4706"/>
                </a:srgbClr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Freeform 8"/>
          <p:cNvSpPr/>
          <p:nvPr/>
        </p:nvSpPr>
        <p:spPr>
          <a:xfrm>
            <a:off x="-2343699" y="-357825"/>
            <a:ext cx="7990193" cy="8229600"/>
          </a:xfrm>
          <a:custGeom>
            <a:avLst/>
            <a:gdLst/>
            <a:ahLst/>
            <a:cxnLst/>
            <a:rect l="l" t="t" r="r" b="b"/>
            <a:pathLst>
              <a:path w="7990193" h="8229600">
                <a:moveTo>
                  <a:pt x="0" y="0"/>
                </a:moveTo>
                <a:lnTo>
                  <a:pt x="7990194" y="0"/>
                </a:lnTo>
                <a:lnTo>
                  <a:pt x="799019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0058400" y="5976999"/>
            <a:ext cx="7990193" cy="8229600"/>
          </a:xfrm>
          <a:custGeom>
            <a:avLst/>
            <a:gdLst/>
            <a:ahLst/>
            <a:cxnLst/>
            <a:rect l="l" t="t" r="r" b="b"/>
            <a:pathLst>
              <a:path w="7990193" h="8229600">
                <a:moveTo>
                  <a:pt x="0" y="0"/>
                </a:moveTo>
                <a:lnTo>
                  <a:pt x="7990193" y="0"/>
                </a:lnTo>
                <a:lnTo>
                  <a:pt x="799019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0" name="Freeform 10"/>
          <p:cNvSpPr/>
          <p:nvPr/>
        </p:nvSpPr>
        <p:spPr>
          <a:xfrm>
            <a:off x="12482102" y="-3668641"/>
            <a:ext cx="7990193" cy="8229600"/>
          </a:xfrm>
          <a:custGeom>
            <a:avLst/>
            <a:gdLst/>
            <a:ahLst/>
            <a:cxnLst/>
            <a:rect l="l" t="t" r="r" b="b"/>
            <a:pathLst>
              <a:path w="7990193" h="8229600">
                <a:moveTo>
                  <a:pt x="0" y="0"/>
                </a:moveTo>
                <a:lnTo>
                  <a:pt x="7990193" y="0"/>
                </a:lnTo>
                <a:lnTo>
                  <a:pt x="799019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AutoShape 11"/>
          <p:cNvSpPr/>
          <p:nvPr/>
        </p:nvSpPr>
        <p:spPr>
          <a:xfrm>
            <a:off x="1028700" y="1469050"/>
            <a:ext cx="16230600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145340" y="976506"/>
            <a:ext cx="318466" cy="320799"/>
          </a:xfrm>
          <a:custGeom>
            <a:avLst/>
            <a:gdLst/>
            <a:ahLst/>
            <a:cxnLst/>
            <a:rect l="l" t="t" r="r" b="b"/>
            <a:pathLst>
              <a:path w="318466" h="320799">
                <a:moveTo>
                  <a:pt x="0" y="0"/>
                </a:moveTo>
                <a:lnTo>
                  <a:pt x="318466" y="0"/>
                </a:lnTo>
                <a:lnTo>
                  <a:pt x="318466" y="320799"/>
                </a:lnTo>
                <a:lnTo>
                  <a:pt x="0" y="32079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/>
          <p:cNvGrpSpPr/>
          <p:nvPr/>
        </p:nvGrpSpPr>
        <p:grpSpPr>
          <a:xfrm>
            <a:off x="12000071" y="2858570"/>
            <a:ext cx="5219383" cy="4069061"/>
            <a:chOff x="0" y="0"/>
            <a:chExt cx="1374652" cy="1071687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374652" cy="1071687"/>
            </a:xfrm>
            <a:custGeom>
              <a:avLst/>
              <a:gdLst/>
              <a:ahLst/>
              <a:cxnLst/>
              <a:rect l="l" t="t" r="r" b="b"/>
              <a:pathLst>
                <a:path w="1374652" h="1071687">
                  <a:moveTo>
                    <a:pt x="75648" y="0"/>
                  </a:moveTo>
                  <a:lnTo>
                    <a:pt x="1299004" y="0"/>
                  </a:lnTo>
                  <a:cubicBezTo>
                    <a:pt x="1319067" y="0"/>
                    <a:pt x="1338309" y="7970"/>
                    <a:pt x="1352495" y="22157"/>
                  </a:cubicBezTo>
                  <a:cubicBezTo>
                    <a:pt x="1366682" y="36344"/>
                    <a:pt x="1374652" y="55585"/>
                    <a:pt x="1374652" y="75648"/>
                  </a:cubicBezTo>
                  <a:lnTo>
                    <a:pt x="1374652" y="996039"/>
                  </a:lnTo>
                  <a:cubicBezTo>
                    <a:pt x="1374652" y="1016102"/>
                    <a:pt x="1366682" y="1035343"/>
                    <a:pt x="1352495" y="1049530"/>
                  </a:cubicBezTo>
                  <a:cubicBezTo>
                    <a:pt x="1338309" y="1063717"/>
                    <a:pt x="1319067" y="1071687"/>
                    <a:pt x="1299004" y="1071687"/>
                  </a:cubicBezTo>
                  <a:lnTo>
                    <a:pt x="75648" y="1071687"/>
                  </a:lnTo>
                  <a:cubicBezTo>
                    <a:pt x="55585" y="1071687"/>
                    <a:pt x="36344" y="1063717"/>
                    <a:pt x="22157" y="1049530"/>
                  </a:cubicBezTo>
                  <a:cubicBezTo>
                    <a:pt x="7970" y="1035343"/>
                    <a:pt x="0" y="1016102"/>
                    <a:pt x="0" y="996039"/>
                  </a:cubicBezTo>
                  <a:lnTo>
                    <a:pt x="0" y="75648"/>
                  </a:lnTo>
                  <a:cubicBezTo>
                    <a:pt x="0" y="55585"/>
                    <a:pt x="7970" y="36344"/>
                    <a:pt x="22157" y="22157"/>
                  </a:cubicBezTo>
                  <a:cubicBezTo>
                    <a:pt x="36344" y="7970"/>
                    <a:pt x="55585" y="0"/>
                    <a:pt x="75648" y="0"/>
                  </a:cubicBezTo>
                  <a:close/>
                </a:path>
              </a:pathLst>
            </a:custGeom>
            <a:solidFill>
              <a:srgbClr val="B0F100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1374652" cy="110978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1145340" y="4709462"/>
            <a:ext cx="12475087" cy="27087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9377"/>
              </a:lnSpc>
            </a:pPr>
            <a:r>
              <a:rPr lang="en-US" sz="22797" spc="-1253">
                <a:solidFill>
                  <a:srgbClr val="FFFFFF"/>
                </a:solidFill>
                <a:latin typeface="Open Sauce Light"/>
                <a:ea typeface="Open Sauce Light"/>
                <a:cs typeface="Open Sauce Light"/>
                <a:sym typeface="Open Sauce Light"/>
              </a:rPr>
              <a:t>Thank</a:t>
            </a:r>
          </a:p>
        </p:txBody>
      </p:sp>
      <p:sp>
        <p:nvSpPr>
          <p:cNvPr id="17" name="Freeform 17"/>
          <p:cNvSpPr/>
          <p:nvPr/>
        </p:nvSpPr>
        <p:spPr>
          <a:xfrm>
            <a:off x="12571179" y="3478933"/>
            <a:ext cx="238026" cy="238026"/>
          </a:xfrm>
          <a:custGeom>
            <a:avLst/>
            <a:gdLst/>
            <a:ahLst/>
            <a:cxnLst/>
            <a:rect l="l" t="t" r="r" b="b"/>
            <a:pathLst>
              <a:path w="238026" h="238026">
                <a:moveTo>
                  <a:pt x="0" y="0"/>
                </a:moveTo>
                <a:lnTo>
                  <a:pt x="238027" y="0"/>
                </a:lnTo>
                <a:lnTo>
                  <a:pt x="238027" y="238027"/>
                </a:lnTo>
                <a:lnTo>
                  <a:pt x="0" y="23802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>
            <a:off x="12555873" y="4286604"/>
            <a:ext cx="249899" cy="249899"/>
          </a:xfrm>
          <a:custGeom>
            <a:avLst/>
            <a:gdLst/>
            <a:ahLst/>
            <a:cxnLst/>
            <a:rect l="l" t="t" r="r" b="b"/>
            <a:pathLst>
              <a:path w="249899" h="249899">
                <a:moveTo>
                  <a:pt x="0" y="0"/>
                </a:moveTo>
                <a:lnTo>
                  <a:pt x="249898" y="0"/>
                </a:lnTo>
                <a:lnTo>
                  <a:pt x="249898" y="249899"/>
                </a:lnTo>
                <a:lnTo>
                  <a:pt x="0" y="24989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12555873" y="5130730"/>
            <a:ext cx="268639" cy="268639"/>
          </a:xfrm>
          <a:custGeom>
            <a:avLst/>
            <a:gdLst/>
            <a:ahLst/>
            <a:cxnLst/>
            <a:rect l="l" t="t" r="r" b="b"/>
            <a:pathLst>
              <a:path w="268639" h="268639">
                <a:moveTo>
                  <a:pt x="0" y="0"/>
                </a:moveTo>
                <a:lnTo>
                  <a:pt x="268639" y="0"/>
                </a:lnTo>
                <a:lnTo>
                  <a:pt x="268639" y="268638"/>
                </a:lnTo>
                <a:lnTo>
                  <a:pt x="0" y="26863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>
            <a:off x="12555873" y="5955647"/>
            <a:ext cx="268639" cy="268639"/>
          </a:xfrm>
          <a:custGeom>
            <a:avLst/>
            <a:gdLst/>
            <a:ahLst/>
            <a:cxnLst/>
            <a:rect l="l" t="t" r="r" b="b"/>
            <a:pathLst>
              <a:path w="268639" h="268639">
                <a:moveTo>
                  <a:pt x="0" y="0"/>
                </a:moveTo>
                <a:lnTo>
                  <a:pt x="268639" y="0"/>
                </a:lnTo>
                <a:lnTo>
                  <a:pt x="268639" y="268638"/>
                </a:lnTo>
                <a:lnTo>
                  <a:pt x="0" y="26863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TextBox 21"/>
          <p:cNvSpPr txBox="1"/>
          <p:nvPr/>
        </p:nvSpPr>
        <p:spPr>
          <a:xfrm>
            <a:off x="1145340" y="7082213"/>
            <a:ext cx="9342144" cy="27087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9377"/>
              </a:lnSpc>
            </a:pPr>
            <a:r>
              <a:rPr lang="en-US" sz="22797" spc="-1253">
                <a:solidFill>
                  <a:srgbClr val="C2C2C2"/>
                </a:solidFill>
                <a:latin typeface="Open Sauce Light"/>
                <a:ea typeface="Open Sauce Light"/>
                <a:cs typeface="Open Sauce Light"/>
                <a:sym typeface="Open Sauce Light"/>
              </a:rPr>
              <a:t>You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2703480" y="7644534"/>
            <a:ext cx="4360505" cy="20691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1618"/>
              </a:lnSpc>
              <a:spcBef>
                <a:spcPct val="0"/>
              </a:spcBef>
            </a:pPr>
            <a:r>
              <a:rPr lang="en-US" sz="1798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Presented By: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685547" y="1076325"/>
            <a:ext cx="3344567" cy="2209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1618"/>
              </a:lnSpc>
              <a:spcBef>
                <a:spcPct val="0"/>
              </a:spcBef>
            </a:pPr>
            <a:r>
              <a:rPr lang="en-US" sz="1798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NeoStylist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2963169" y="1076325"/>
            <a:ext cx="4296131" cy="2209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1618"/>
              </a:lnSpc>
              <a:spcBef>
                <a:spcPct val="0"/>
              </a:spcBef>
            </a:pPr>
            <a:r>
              <a:rPr lang="en-US" sz="1798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April 2026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4300146" y="7662525"/>
            <a:ext cx="3748447" cy="20691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1618"/>
              </a:lnSpc>
              <a:spcBef>
                <a:spcPct val="0"/>
              </a:spcBef>
            </a:pPr>
            <a:r>
              <a:rPr lang="en-US" sz="1798" b="1" dirty="0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Cristopher Juan Vinueza Guillen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3239859" y="3443275"/>
            <a:ext cx="2287369" cy="2821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238"/>
              </a:lnSpc>
              <a:spcBef>
                <a:spcPct val="0"/>
              </a:spcBef>
            </a:pPr>
            <a:r>
              <a:rPr lang="en-US" sz="2200" u="none" strike="noStrike" spc="-51" dirty="0">
                <a:solidFill>
                  <a:srgbClr val="323232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Questions?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3221119" y="4276496"/>
            <a:ext cx="3134641" cy="2821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238"/>
              </a:lnSpc>
              <a:spcBef>
                <a:spcPct val="0"/>
              </a:spcBef>
            </a:pPr>
            <a:r>
              <a:rPr lang="en-US" sz="2200" u="none" strike="noStrike" spc="-51" dirty="0">
                <a:solidFill>
                  <a:srgbClr val="323232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www.neostylist.com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3239859" y="5109156"/>
            <a:ext cx="3277384" cy="2821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238"/>
              </a:lnSpc>
              <a:spcBef>
                <a:spcPct val="0"/>
              </a:spcBef>
            </a:pPr>
            <a:r>
              <a:rPr lang="en-US" sz="2200" u="none" strike="noStrike" spc="-51" dirty="0">
                <a:solidFill>
                  <a:srgbClr val="323232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hello@neostylist.com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3239859" y="5934074"/>
            <a:ext cx="3824126" cy="2821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238"/>
              </a:lnSpc>
              <a:spcBef>
                <a:spcPct val="0"/>
              </a:spcBef>
            </a:pPr>
            <a:r>
              <a:rPr lang="en-US" sz="2200" spc="-51" dirty="0">
                <a:solidFill>
                  <a:srgbClr val="323232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London, United Kingdom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</TotalTime>
  <Words>1049</Words>
  <Application>Microsoft Office PowerPoint</Application>
  <PresentationFormat>Custom</PresentationFormat>
  <Paragraphs>132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Open Sauce Light</vt:lpstr>
      <vt:lpstr>Open Sauce Bold</vt:lpstr>
      <vt:lpstr>Open Sauce</vt:lpstr>
      <vt:lpstr>Arimo Italics</vt:lpstr>
      <vt:lpstr>Open Sauce Light Italics</vt:lpstr>
      <vt:lpstr>Calibri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NeoStylist 21st-Century Streetwear Plan</dc:title>
  <cp:lastModifiedBy>Cristopher guillen vinueza</cp:lastModifiedBy>
  <cp:revision>3</cp:revision>
  <dcterms:created xsi:type="dcterms:W3CDTF">2006-08-16T00:00:00Z</dcterms:created>
  <dcterms:modified xsi:type="dcterms:W3CDTF">2026-04-13T06:03:53Z</dcterms:modified>
  <dc:identifier>DAHGRzhAoH0</dc:identifier>
</cp:coreProperties>
</file>