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Lst>
  <p:sldSz cy="5143500" cx="9144000"/>
  <p:notesSz cx="6858000" cy="9144000"/>
  <p:embeddedFontLst>
    <p:embeddedFont>
      <p:font typeface="Roboto"/>
      <p:regular r:id="rId13"/>
      <p:bold r:id="rId14"/>
      <p:italic r:id="rId15"/>
      <p:boldItalic r:id="rId16"/>
    </p:embeddedFont>
    <p:embeddedFont>
      <p:font typeface="Merriweather Medium"/>
      <p:regular r:id="rId17"/>
      <p:bold r:id="rId18"/>
      <p:italic r:id="rId19"/>
      <p:boldItalic r:id="rId20"/>
    </p:embeddedFont>
    <p:embeddedFont>
      <p:font typeface="Merriweather"/>
      <p:regular r:id="rId21"/>
      <p:bold r:id="rId22"/>
      <p:italic r:id="rId23"/>
      <p:boldItalic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MerriweatherMedium-boldItalic.fntdata"/><Relationship Id="rId11" Type="http://schemas.openxmlformats.org/officeDocument/2006/relationships/slide" Target="slides/slide6.xml"/><Relationship Id="rId22" Type="http://schemas.openxmlformats.org/officeDocument/2006/relationships/font" Target="fonts/Merriweather-bold.fntdata"/><Relationship Id="rId10" Type="http://schemas.openxmlformats.org/officeDocument/2006/relationships/slide" Target="slides/slide5.xml"/><Relationship Id="rId21" Type="http://schemas.openxmlformats.org/officeDocument/2006/relationships/font" Target="fonts/Merriweather-regular.fntdata"/><Relationship Id="rId13" Type="http://schemas.openxmlformats.org/officeDocument/2006/relationships/font" Target="fonts/Roboto-regular.fntdata"/><Relationship Id="rId24" Type="http://schemas.openxmlformats.org/officeDocument/2006/relationships/font" Target="fonts/Merriweather-boldItalic.fntdata"/><Relationship Id="rId12" Type="http://schemas.openxmlformats.org/officeDocument/2006/relationships/slide" Target="slides/slide7.xml"/><Relationship Id="rId23" Type="http://schemas.openxmlformats.org/officeDocument/2006/relationships/font" Target="fonts/Merriweather-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Roboto-italic.fntdata"/><Relationship Id="rId14" Type="http://schemas.openxmlformats.org/officeDocument/2006/relationships/font" Target="fonts/Roboto-bold.fntdata"/><Relationship Id="rId17" Type="http://schemas.openxmlformats.org/officeDocument/2006/relationships/font" Target="fonts/MerriweatherMedium-regular.fntdata"/><Relationship Id="rId16" Type="http://schemas.openxmlformats.org/officeDocument/2006/relationships/font" Target="fonts/Roboto-boldItalic.fntdata"/><Relationship Id="rId5" Type="http://schemas.openxmlformats.org/officeDocument/2006/relationships/notesMaster" Target="notesMasters/notesMaster1.xml"/><Relationship Id="rId19" Type="http://schemas.openxmlformats.org/officeDocument/2006/relationships/font" Target="fonts/MerriweatherMedium-italic.fntdata"/><Relationship Id="rId6" Type="http://schemas.openxmlformats.org/officeDocument/2006/relationships/slide" Target="slides/slide1.xml"/><Relationship Id="rId18" Type="http://schemas.openxmlformats.org/officeDocument/2006/relationships/font" Target="fonts/MerriweatherMedium-bold.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3c7bb8c0275_0_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 name="Google Shape;67;g3c7bb8c0275_0_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g3c7bb8c0275_0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3c7bb8c0275_0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 name="Shape 79"/>
        <p:cNvGrpSpPr/>
        <p:nvPr/>
      </p:nvGrpSpPr>
      <p:grpSpPr>
        <a:xfrm>
          <a:off x="0" y="0"/>
          <a:ext cx="0" cy="0"/>
          <a:chOff x="0" y="0"/>
          <a:chExt cx="0" cy="0"/>
        </a:xfrm>
      </p:grpSpPr>
      <p:sp>
        <p:nvSpPr>
          <p:cNvPr id="80" name="Google Shape;80;g3c702d13a54_0_24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1" name="Google Shape;81;g3c702d13a54_0_24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3c7bb8c0275_1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3c7bb8c0275_1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g3c7bb8c0275_1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 name="Google Shape;97;g3c7bb8c0275_1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3c7bb8c0275_1_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3c7bb8c0275_1_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125" y="0"/>
            <a:ext cx="9144250" cy="4398100"/>
          </a:xfrm>
          <a:custGeom>
            <a:rect b="b" l="l" r="r" t="t"/>
            <a:pathLst>
              <a:path extrusionOk="0" h="175924" w="365770">
                <a:moveTo>
                  <a:pt x="0" y="0"/>
                </a:moveTo>
                <a:lnTo>
                  <a:pt x="365770" y="0"/>
                </a:lnTo>
                <a:lnTo>
                  <a:pt x="365760" y="70914"/>
                </a:lnTo>
                <a:lnTo>
                  <a:pt x="0" y="175924"/>
                </a:lnTo>
                <a:close/>
              </a:path>
            </a:pathLst>
          </a:custGeom>
          <a:solidFill>
            <a:schemeClr val="lt1"/>
          </a:solidFill>
          <a:ln>
            <a:noFill/>
          </a:ln>
        </p:spPr>
      </p:sp>
      <p:sp>
        <p:nvSpPr>
          <p:cNvPr id="11" name="Google Shape;11;p2"/>
          <p:cNvSpPr txBox="1"/>
          <p:nvPr>
            <p:ph type="ctrTitle"/>
          </p:nvPr>
        </p:nvSpPr>
        <p:spPr>
          <a:xfrm>
            <a:off x="311700" y="539725"/>
            <a:ext cx="8520600" cy="12825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2" name="Google Shape;12;p2"/>
          <p:cNvSpPr txBox="1"/>
          <p:nvPr>
            <p:ph idx="1" type="subTitle"/>
          </p:nvPr>
        </p:nvSpPr>
        <p:spPr>
          <a:xfrm>
            <a:off x="311700" y="1878560"/>
            <a:ext cx="4242600" cy="7383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p:txBody>
      </p:sp>
      <p:sp>
        <p:nvSpPr>
          <p:cNvPr id="13" name="Google Shape;13;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14" name="Shape 14"/>
        <p:cNvGrpSpPr/>
        <p:nvPr/>
      </p:nvGrpSpPr>
      <p:grpSpPr>
        <a:xfrm>
          <a:off x="0" y="0"/>
          <a:ext cx="0" cy="0"/>
          <a:chOff x="0" y="0"/>
          <a:chExt cx="0" cy="0"/>
        </a:xfrm>
      </p:grpSpPr>
      <p:sp>
        <p:nvSpPr>
          <p:cNvPr id="15" name="Google Shape;15;p3"/>
          <p:cNvSpPr/>
          <p:nvPr/>
        </p:nvSpPr>
        <p:spPr>
          <a:xfrm>
            <a:off x="0" y="48099"/>
            <a:ext cx="9144250" cy="4398100"/>
          </a:xfrm>
          <a:custGeom>
            <a:rect b="b" l="l" r="r" t="t"/>
            <a:pathLst>
              <a:path extrusionOk="0" h="175924" w="36577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rect b="b" l="l" r="r" t="t"/>
            <a:pathLst>
              <a:path extrusionOk="0" h="175924" w="365770">
                <a:moveTo>
                  <a:pt x="0" y="0"/>
                </a:moveTo>
                <a:lnTo>
                  <a:pt x="365770" y="0"/>
                </a:lnTo>
                <a:lnTo>
                  <a:pt x="365760" y="70914"/>
                </a:lnTo>
                <a:lnTo>
                  <a:pt x="0" y="175924"/>
                </a:lnTo>
                <a:close/>
              </a:path>
            </a:pathLst>
          </a:custGeom>
          <a:solidFill>
            <a:schemeClr val="accent3"/>
          </a:solidFill>
          <a:ln>
            <a:noFill/>
          </a:ln>
        </p:spPr>
      </p:sp>
      <p:sp>
        <p:nvSpPr>
          <p:cNvPr id="17" name="Google Shape;17;p3"/>
          <p:cNvSpPr txBox="1"/>
          <p:nvPr>
            <p:ph type="title"/>
          </p:nvPr>
        </p:nvSpPr>
        <p:spPr>
          <a:xfrm>
            <a:off x="311700" y="539725"/>
            <a:ext cx="8520600" cy="12825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8" name="Google Shape;18;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9"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4"/>
          <p:cNvSpPr/>
          <p:nvPr/>
        </p:nvSpPr>
        <p:spPr>
          <a:xfrm>
            <a:off x="0" y="44125"/>
            <a:ext cx="4313625" cy="4399375"/>
          </a:xfrm>
          <a:custGeom>
            <a:rect b="b" l="l" r="r" t="t"/>
            <a:pathLst>
              <a:path extrusionOk="0" h="175975" w="172545">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4395600"/>
          </a:xfrm>
          <a:custGeom>
            <a:rect b="b" l="l" r="r" t="t"/>
            <a:pathLst>
              <a:path extrusionOk="0" h="175824" w="172676">
                <a:moveTo>
                  <a:pt x="0" y="6"/>
                </a:moveTo>
                <a:lnTo>
                  <a:pt x="172676" y="0"/>
                </a:lnTo>
                <a:lnTo>
                  <a:pt x="172562" y="126442"/>
                </a:lnTo>
                <a:lnTo>
                  <a:pt x="0" y="175824"/>
                </a:lnTo>
                <a:close/>
              </a:path>
            </a:pathLst>
          </a:custGeom>
          <a:solidFill>
            <a:schemeClr val="dk1"/>
          </a:solidFill>
          <a:ln>
            <a:noFill/>
          </a:ln>
        </p:spPr>
      </p:sp>
      <p:sp>
        <p:nvSpPr>
          <p:cNvPr id="23" name="Google Shape;23;p4"/>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24" name="Google Shape;24;p4"/>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25" name="Google Shape;25;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6"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5"/>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29" name="Google Shape;29;p5"/>
          <p:cNvSpPr txBox="1"/>
          <p:nvPr>
            <p:ph idx="1" type="body"/>
          </p:nvPr>
        </p:nvSpPr>
        <p:spPr>
          <a:xfrm>
            <a:off x="311700" y="1505700"/>
            <a:ext cx="3999900" cy="3076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0" name="Google Shape;30;p5"/>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1" name="Google Shape;31;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2"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6"/>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35" name="Google Shape;35;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6"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7"/>
          <p:cNvSpPr txBox="1"/>
          <p:nvPr>
            <p:ph type="title"/>
          </p:nvPr>
        </p:nvSpPr>
        <p:spPr>
          <a:xfrm>
            <a:off x="311725" y="500925"/>
            <a:ext cx="3127500" cy="18291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39" name="Google Shape;39;p7"/>
          <p:cNvSpPr txBox="1"/>
          <p:nvPr>
            <p:ph idx="1" type="body"/>
          </p:nvPr>
        </p:nvSpPr>
        <p:spPr>
          <a:xfrm>
            <a:off x="311700" y="2390650"/>
            <a:ext cx="3127500" cy="229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accent2"/>
              </a:buClr>
              <a:buSzPts val="1300"/>
              <a:buChar char="●"/>
              <a:defRPr>
                <a:solidFill>
                  <a:schemeClr val="accent2"/>
                </a:solidFill>
              </a:defRPr>
            </a:lvl1pPr>
            <a:lvl2pPr indent="-298450" lvl="1" marL="914400">
              <a:spcBef>
                <a:spcPts val="0"/>
              </a:spcBef>
              <a:spcAft>
                <a:spcPts val="0"/>
              </a:spcAft>
              <a:buClr>
                <a:schemeClr val="accent2"/>
              </a:buClr>
              <a:buSzPts val="1100"/>
              <a:buChar char="○"/>
              <a:defRPr>
                <a:solidFill>
                  <a:schemeClr val="accent2"/>
                </a:solidFill>
              </a:defRPr>
            </a:lvl2pPr>
            <a:lvl3pPr indent="-298450" lvl="2" marL="1371600">
              <a:spcBef>
                <a:spcPts val="0"/>
              </a:spcBef>
              <a:spcAft>
                <a:spcPts val="0"/>
              </a:spcAft>
              <a:buClr>
                <a:schemeClr val="accent2"/>
              </a:buClr>
              <a:buSzPts val="1100"/>
              <a:buChar char="■"/>
              <a:defRPr>
                <a:solidFill>
                  <a:schemeClr val="accent2"/>
                </a:solidFill>
              </a:defRPr>
            </a:lvl3pPr>
            <a:lvl4pPr indent="-298450" lvl="3" marL="1828800">
              <a:spcBef>
                <a:spcPts val="0"/>
              </a:spcBef>
              <a:spcAft>
                <a:spcPts val="0"/>
              </a:spcAft>
              <a:buClr>
                <a:schemeClr val="accent2"/>
              </a:buClr>
              <a:buSzPts val="1100"/>
              <a:buChar char="●"/>
              <a:defRPr>
                <a:solidFill>
                  <a:schemeClr val="accent2"/>
                </a:solidFill>
              </a:defRPr>
            </a:lvl4pPr>
            <a:lvl5pPr indent="-298450" lvl="4" marL="2286000">
              <a:spcBef>
                <a:spcPts val="0"/>
              </a:spcBef>
              <a:spcAft>
                <a:spcPts val="0"/>
              </a:spcAft>
              <a:buClr>
                <a:schemeClr val="accent2"/>
              </a:buClr>
              <a:buSzPts val="1100"/>
              <a:buChar char="○"/>
              <a:defRPr>
                <a:solidFill>
                  <a:schemeClr val="accent2"/>
                </a:solidFill>
              </a:defRPr>
            </a:lvl5pPr>
            <a:lvl6pPr indent="-298450" lvl="5" marL="2743200">
              <a:spcBef>
                <a:spcPts val="0"/>
              </a:spcBef>
              <a:spcAft>
                <a:spcPts val="0"/>
              </a:spcAft>
              <a:buClr>
                <a:schemeClr val="accent2"/>
              </a:buClr>
              <a:buSzPts val="1100"/>
              <a:buChar char="■"/>
              <a:defRPr>
                <a:solidFill>
                  <a:schemeClr val="accent2"/>
                </a:solidFill>
              </a:defRPr>
            </a:lvl6pPr>
            <a:lvl7pPr indent="-298450" lvl="6" marL="3200400">
              <a:spcBef>
                <a:spcPts val="0"/>
              </a:spcBef>
              <a:spcAft>
                <a:spcPts val="0"/>
              </a:spcAft>
              <a:buClr>
                <a:schemeClr val="accent2"/>
              </a:buClr>
              <a:buSzPts val="1100"/>
              <a:buChar char="●"/>
              <a:defRPr>
                <a:solidFill>
                  <a:schemeClr val="accent2"/>
                </a:solidFill>
              </a:defRPr>
            </a:lvl7pPr>
            <a:lvl8pPr indent="-298450" lvl="7" marL="3657600">
              <a:spcBef>
                <a:spcPts val="0"/>
              </a:spcBef>
              <a:spcAft>
                <a:spcPts val="0"/>
              </a:spcAft>
              <a:buClr>
                <a:schemeClr val="accent2"/>
              </a:buClr>
              <a:buSzPts val="1100"/>
              <a:buChar char="○"/>
              <a:defRPr>
                <a:solidFill>
                  <a:schemeClr val="accent2"/>
                </a:solidFill>
              </a:defRPr>
            </a:lvl8pPr>
            <a:lvl9pPr indent="-298450" lvl="8" marL="4114800">
              <a:spcBef>
                <a:spcPts val="0"/>
              </a:spcBef>
              <a:spcAft>
                <a:spcPts val="0"/>
              </a:spcAft>
              <a:buClr>
                <a:schemeClr val="accent2"/>
              </a:buClr>
              <a:buSzPts val="1100"/>
              <a:buChar char="■"/>
              <a:defRPr>
                <a:solidFill>
                  <a:schemeClr val="accent2"/>
                </a:solidFill>
              </a:defRPr>
            </a:lvl9pPr>
          </a:lstStyle>
          <a:p/>
        </p:txBody>
      </p:sp>
      <p:sp>
        <p:nvSpPr>
          <p:cNvPr id="40" name="Google Shape;40;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41" name="Shape 41"/>
        <p:cNvGrpSpPr/>
        <p:nvPr/>
      </p:nvGrpSpPr>
      <p:grpSpPr>
        <a:xfrm>
          <a:off x="0" y="0"/>
          <a:ext cx="0" cy="0"/>
          <a:chOff x="0" y="0"/>
          <a:chExt cx="0" cy="0"/>
        </a:xfrm>
      </p:grpSpPr>
      <p:sp>
        <p:nvSpPr>
          <p:cNvPr id="42" name="Google Shape;42;p8"/>
          <p:cNvSpPr txBox="1"/>
          <p:nvPr>
            <p:ph type="title"/>
          </p:nvPr>
        </p:nvSpPr>
        <p:spPr>
          <a:xfrm>
            <a:off x="311675" y="798600"/>
            <a:ext cx="6247800" cy="3546300"/>
          </a:xfrm>
          <a:prstGeom prst="rect">
            <a:avLst/>
          </a:prstGeom>
        </p:spPr>
        <p:txBody>
          <a:bodyPr anchorCtr="0" anchor="ctr"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43" name="Google Shape;43;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4"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9"/>
          <p:cNvSpPr txBox="1"/>
          <p:nvPr>
            <p:ph type="title"/>
          </p:nvPr>
        </p:nvSpPr>
        <p:spPr>
          <a:xfrm>
            <a:off x="311300" y="500925"/>
            <a:ext cx="3704400" cy="20496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47" name="Google Shape;47;p9"/>
          <p:cNvSpPr txBox="1"/>
          <p:nvPr>
            <p:ph idx="1" type="subTitle"/>
          </p:nvPr>
        </p:nvSpPr>
        <p:spPr>
          <a:xfrm>
            <a:off x="304800" y="2626725"/>
            <a:ext cx="3704400" cy="9267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p:txBody>
      </p:sp>
      <p:sp>
        <p:nvSpPr>
          <p:cNvPr id="48" name="Google Shape;48;p9"/>
          <p:cNvSpPr txBox="1"/>
          <p:nvPr>
            <p:ph idx="2" type="body"/>
          </p:nvPr>
        </p:nvSpPr>
        <p:spPr>
          <a:xfrm>
            <a:off x="4879025" y="500925"/>
            <a:ext cx="3954000" cy="4111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9" name="Google Shape;49;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0"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10"/>
          <p:cNvSpPr txBox="1"/>
          <p:nvPr>
            <p:ph idx="1" type="body"/>
          </p:nvPr>
        </p:nvSpPr>
        <p:spPr>
          <a:xfrm>
            <a:off x="311700" y="4521400"/>
            <a:ext cx="7979400" cy="4605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p:txBody>
      </p:sp>
      <p:sp>
        <p:nvSpPr>
          <p:cNvPr id="53" name="Google Shape;5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54" name="Shape 54"/>
        <p:cNvGrpSpPr/>
        <p:nvPr/>
      </p:nvGrpSpPr>
      <p:grpSpPr>
        <a:xfrm>
          <a:off x="0" y="0"/>
          <a:ext cx="0" cy="0"/>
          <a:chOff x="0" y="0"/>
          <a:chExt cx="0" cy="0"/>
        </a:xfrm>
      </p:grpSpPr>
      <p:sp>
        <p:nvSpPr>
          <p:cNvPr id="55" name="Google Shape;55;p11"/>
          <p:cNvSpPr txBox="1"/>
          <p:nvPr>
            <p:ph hasCustomPrompt="1" type="title"/>
          </p:nvPr>
        </p:nvSpPr>
        <p:spPr>
          <a:xfrm>
            <a:off x="311750" y="831175"/>
            <a:ext cx="5334900" cy="1244700"/>
          </a:xfrm>
          <a:prstGeom prst="rect">
            <a:avLst/>
          </a:prstGeom>
        </p:spPr>
        <p:txBody>
          <a:bodyPr anchorCtr="0" anchor="b" bIns="91425" lIns="91425" spcFirstLastPara="1" rIns="91425" wrap="square" tIns="91425">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p:nvPr>
            <p:ph idx="1" type="body"/>
          </p:nvPr>
        </p:nvSpPr>
        <p:spPr>
          <a:xfrm>
            <a:off x="311700" y="2121425"/>
            <a:ext cx="5334900" cy="942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accent2"/>
              </a:buClr>
              <a:buSzPts val="1300"/>
              <a:buChar char="●"/>
              <a:defRPr>
                <a:solidFill>
                  <a:schemeClr val="accent2"/>
                </a:solidFill>
              </a:defRPr>
            </a:lvl1pPr>
            <a:lvl2pPr indent="-298450" lvl="1" marL="914400">
              <a:spcBef>
                <a:spcPts val="0"/>
              </a:spcBef>
              <a:spcAft>
                <a:spcPts val="0"/>
              </a:spcAft>
              <a:buClr>
                <a:schemeClr val="accent2"/>
              </a:buClr>
              <a:buSzPts val="1100"/>
              <a:buChar char="○"/>
              <a:defRPr>
                <a:solidFill>
                  <a:schemeClr val="accent2"/>
                </a:solidFill>
              </a:defRPr>
            </a:lvl2pPr>
            <a:lvl3pPr indent="-298450" lvl="2" marL="1371600">
              <a:spcBef>
                <a:spcPts val="0"/>
              </a:spcBef>
              <a:spcAft>
                <a:spcPts val="0"/>
              </a:spcAft>
              <a:buClr>
                <a:schemeClr val="accent2"/>
              </a:buClr>
              <a:buSzPts val="1100"/>
              <a:buChar char="■"/>
              <a:defRPr>
                <a:solidFill>
                  <a:schemeClr val="accent2"/>
                </a:solidFill>
              </a:defRPr>
            </a:lvl3pPr>
            <a:lvl4pPr indent="-298450" lvl="3" marL="1828800">
              <a:spcBef>
                <a:spcPts val="0"/>
              </a:spcBef>
              <a:spcAft>
                <a:spcPts val="0"/>
              </a:spcAft>
              <a:buClr>
                <a:schemeClr val="accent2"/>
              </a:buClr>
              <a:buSzPts val="1100"/>
              <a:buChar char="●"/>
              <a:defRPr>
                <a:solidFill>
                  <a:schemeClr val="accent2"/>
                </a:solidFill>
              </a:defRPr>
            </a:lvl4pPr>
            <a:lvl5pPr indent="-298450" lvl="4" marL="2286000">
              <a:spcBef>
                <a:spcPts val="0"/>
              </a:spcBef>
              <a:spcAft>
                <a:spcPts val="0"/>
              </a:spcAft>
              <a:buClr>
                <a:schemeClr val="accent2"/>
              </a:buClr>
              <a:buSzPts val="1100"/>
              <a:buChar char="○"/>
              <a:defRPr>
                <a:solidFill>
                  <a:schemeClr val="accent2"/>
                </a:solidFill>
              </a:defRPr>
            </a:lvl5pPr>
            <a:lvl6pPr indent="-298450" lvl="5" marL="2743200">
              <a:spcBef>
                <a:spcPts val="0"/>
              </a:spcBef>
              <a:spcAft>
                <a:spcPts val="0"/>
              </a:spcAft>
              <a:buClr>
                <a:schemeClr val="accent2"/>
              </a:buClr>
              <a:buSzPts val="1100"/>
              <a:buChar char="■"/>
              <a:defRPr>
                <a:solidFill>
                  <a:schemeClr val="accent2"/>
                </a:solidFill>
              </a:defRPr>
            </a:lvl6pPr>
            <a:lvl7pPr indent="-298450" lvl="6" marL="3200400">
              <a:spcBef>
                <a:spcPts val="0"/>
              </a:spcBef>
              <a:spcAft>
                <a:spcPts val="0"/>
              </a:spcAft>
              <a:buClr>
                <a:schemeClr val="accent2"/>
              </a:buClr>
              <a:buSzPts val="1100"/>
              <a:buChar char="●"/>
              <a:defRPr>
                <a:solidFill>
                  <a:schemeClr val="accent2"/>
                </a:solidFill>
              </a:defRPr>
            </a:lvl7pPr>
            <a:lvl8pPr indent="-298450" lvl="7" marL="3657600">
              <a:spcBef>
                <a:spcPts val="0"/>
              </a:spcBef>
              <a:spcAft>
                <a:spcPts val="0"/>
              </a:spcAft>
              <a:buClr>
                <a:schemeClr val="accent2"/>
              </a:buClr>
              <a:buSzPts val="1100"/>
              <a:buChar char="○"/>
              <a:defRPr>
                <a:solidFill>
                  <a:schemeClr val="accent2"/>
                </a:solidFill>
              </a:defRPr>
            </a:lvl8pPr>
            <a:lvl9pPr indent="-298450" lvl="8" marL="4114800">
              <a:spcBef>
                <a:spcPts val="0"/>
              </a:spcBef>
              <a:spcAft>
                <a:spcPts val="0"/>
              </a:spcAft>
              <a:buClr>
                <a:schemeClr val="accent2"/>
              </a:buClr>
              <a:buSzPts val="1100"/>
              <a:buChar char="■"/>
              <a:defRPr>
                <a:solidFill>
                  <a:schemeClr val="accent2"/>
                </a:solidFill>
              </a:defRPr>
            </a:lvl9pPr>
          </a:lstStyle>
          <a:p/>
        </p:txBody>
      </p:sp>
      <p:sp>
        <p:nvSpPr>
          <p:cNvPr id="57" name="Google Shape;5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8" name="Shape 58"/>
        <p:cNvGrpSpPr/>
        <p:nvPr/>
      </p:nvGrpSpPr>
      <p:grpSpPr>
        <a:xfrm>
          <a:off x="0" y="0"/>
          <a:ext cx="0" cy="0"/>
          <a:chOff x="0" y="0"/>
          <a:chExt cx="0" cy="0"/>
        </a:xfrm>
      </p:grpSpPr>
      <p:sp>
        <p:nvSpPr>
          <p:cNvPr id="59" name="Google Shape;5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paradigm">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indent="-298450" lvl="1" marL="9144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indent="-298450" lvl="2" marL="13716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indent="-298450" lvl="3" marL="18288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indent="-298450" lvl="4" marL="22860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indent="-298450" lvl="5" marL="27432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indent="-298450" lvl="6" marL="32004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indent="-298450" lvl="7" marL="36576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indent="-298450" lvl="8" marL="41148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 Id="rId3"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hyperlink" Target="https://royalopencollege.org" TargetMode="External"/><Relationship Id="rId4" Type="http://schemas.openxmlformats.org/officeDocument/2006/relationships/hyperlink" Target="https://nursinganswers.net"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 name="Shape 63"/>
        <p:cNvGrpSpPr/>
        <p:nvPr/>
      </p:nvGrpSpPr>
      <p:grpSpPr>
        <a:xfrm>
          <a:off x="0" y="0"/>
          <a:ext cx="0" cy="0"/>
          <a:chOff x="0" y="0"/>
          <a:chExt cx="0" cy="0"/>
        </a:xfrm>
      </p:grpSpPr>
      <p:sp>
        <p:nvSpPr>
          <p:cNvPr id="64" name="Google Shape;64;p13"/>
          <p:cNvSpPr txBox="1"/>
          <p:nvPr>
            <p:ph type="ctrTitle"/>
          </p:nvPr>
        </p:nvSpPr>
        <p:spPr>
          <a:xfrm>
            <a:off x="311700" y="539725"/>
            <a:ext cx="8520600" cy="12825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s" sz="1400">
                <a:solidFill>
                  <a:srgbClr val="000000"/>
                </a:solidFill>
              </a:rPr>
              <a:t>Name: Jeneba Echeverria Dominguez </a:t>
            </a:r>
            <a:endParaRPr sz="1400">
              <a:solidFill>
                <a:srgbClr val="000000"/>
              </a:solidFill>
            </a:endParaRPr>
          </a:p>
          <a:p>
            <a:pPr indent="0" lvl="0" marL="0" rtl="0" algn="l">
              <a:spcBef>
                <a:spcPts val="0"/>
              </a:spcBef>
              <a:spcAft>
                <a:spcPts val="0"/>
              </a:spcAft>
              <a:buNone/>
            </a:pPr>
            <a:r>
              <a:rPr lang="es" sz="1400">
                <a:solidFill>
                  <a:srgbClr val="000000"/>
                </a:solidFill>
              </a:rPr>
              <a:t>Module Number: LCHS4009_LON </a:t>
            </a:r>
            <a:endParaRPr sz="1400">
              <a:solidFill>
                <a:srgbClr val="000000"/>
              </a:solidFill>
            </a:endParaRPr>
          </a:p>
          <a:p>
            <a:pPr indent="0" lvl="0" marL="0" rtl="0" algn="l">
              <a:spcBef>
                <a:spcPts val="0"/>
              </a:spcBef>
              <a:spcAft>
                <a:spcPts val="0"/>
              </a:spcAft>
              <a:buNone/>
            </a:pPr>
            <a:r>
              <a:rPr lang="es" sz="1400">
                <a:solidFill>
                  <a:srgbClr val="000000"/>
                </a:solidFill>
              </a:rPr>
              <a:t>Lecture name: Amitave Banik </a:t>
            </a:r>
            <a:endParaRPr sz="1400">
              <a:solidFill>
                <a:srgbClr val="000000"/>
              </a:solidFill>
            </a:endParaRPr>
          </a:p>
          <a:p>
            <a:pPr indent="0" lvl="0" marL="0" rtl="0" algn="l">
              <a:spcBef>
                <a:spcPts val="0"/>
              </a:spcBef>
              <a:spcAft>
                <a:spcPts val="0"/>
              </a:spcAft>
              <a:buNone/>
            </a:pPr>
            <a:r>
              <a:rPr lang="es" sz="1400">
                <a:solidFill>
                  <a:srgbClr val="000000"/>
                </a:solidFill>
              </a:rPr>
              <a:t>Date: </a:t>
            </a:r>
            <a:endParaRPr sz="1400">
              <a:solidFill>
                <a:srgbClr val="000000"/>
              </a:solidFill>
            </a:endParaRPr>
          </a:p>
          <a:p>
            <a:pPr indent="0" lvl="0" marL="0" rtl="0" algn="l">
              <a:spcBef>
                <a:spcPts val="0"/>
              </a:spcBef>
              <a:spcAft>
                <a:spcPts val="0"/>
              </a:spcAft>
              <a:buNone/>
            </a:pPr>
            <a:r>
              <a:t/>
            </a:r>
            <a:endParaRPr sz="14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14"/>
          <p:cNvSpPr txBox="1"/>
          <p:nvPr>
            <p:ph type="title"/>
          </p:nvPr>
        </p:nvSpPr>
        <p:spPr>
          <a:xfrm>
            <a:off x="311725" y="254000"/>
            <a:ext cx="8520600" cy="870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s"/>
              <a:t> </a:t>
            </a:r>
            <a:r>
              <a:rPr lang="es">
                <a:latin typeface="Merriweather Medium"/>
                <a:ea typeface="Merriweather Medium"/>
                <a:cs typeface="Merriweather Medium"/>
                <a:sym typeface="Merriweather Medium"/>
              </a:rPr>
              <a:t>INTRODUCTION</a:t>
            </a:r>
            <a:r>
              <a:rPr lang="es"/>
              <a:t> </a:t>
            </a:r>
            <a:endParaRPr/>
          </a:p>
        </p:txBody>
      </p:sp>
      <p:sp>
        <p:nvSpPr>
          <p:cNvPr id="70" name="Google Shape;70;p14"/>
          <p:cNvSpPr txBox="1"/>
          <p:nvPr>
            <p:ph idx="1" type="body"/>
          </p:nvPr>
        </p:nvSpPr>
        <p:spPr>
          <a:xfrm>
            <a:off x="569025" y="1571625"/>
            <a:ext cx="1256700" cy="13812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sp>
        <p:nvSpPr>
          <p:cNvPr id="71" name="Google Shape;71;p14"/>
          <p:cNvSpPr txBox="1"/>
          <p:nvPr>
            <p:ph idx="2" type="body"/>
          </p:nvPr>
        </p:nvSpPr>
        <p:spPr>
          <a:xfrm>
            <a:off x="2347925" y="2375325"/>
            <a:ext cx="6484200" cy="17907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s">
                <a:solidFill>
                  <a:srgbClr val="000000"/>
                </a:solidFill>
                <a:latin typeface="Arial"/>
                <a:ea typeface="Arial"/>
                <a:cs typeface="Arial"/>
                <a:sym typeface="Arial"/>
              </a:rPr>
              <a:t>Learning from experiences is very important for providing better patient care in healthcare. By thinking about problems, decisions, and actions, healthcare workers can improve their skills, gain more knowledge, and help patients and the community more effectively.</a:t>
            </a:r>
            <a:endParaRPr>
              <a:solidFill>
                <a:srgbClr val="000000"/>
              </a:solidFill>
              <a:latin typeface="Arial"/>
              <a:ea typeface="Arial"/>
              <a:cs typeface="Arial"/>
              <a:sym typeface="Arial"/>
            </a:endParaRPr>
          </a:p>
        </p:txBody>
      </p:sp>
      <p:pic>
        <p:nvPicPr>
          <p:cNvPr id="72" name="Google Shape;72;p14" title="Image 1.jpg"/>
          <p:cNvPicPr preferRelativeResize="0"/>
          <p:nvPr/>
        </p:nvPicPr>
        <p:blipFill>
          <a:blip r:embed="rId3">
            <a:alphaModFix/>
          </a:blip>
          <a:stretch>
            <a:fillRect/>
          </a:stretch>
        </p:blipFill>
        <p:spPr>
          <a:xfrm>
            <a:off x="569025" y="1505775"/>
            <a:ext cx="1447050" cy="14470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6" name="Shape 76"/>
        <p:cNvGrpSpPr/>
        <p:nvPr/>
      </p:nvGrpSpPr>
      <p:grpSpPr>
        <a:xfrm>
          <a:off x="0" y="0"/>
          <a:ext cx="0" cy="0"/>
          <a:chOff x="0" y="0"/>
          <a:chExt cx="0" cy="0"/>
        </a:xfrm>
      </p:grpSpPr>
      <p:sp>
        <p:nvSpPr>
          <p:cNvPr id="77" name="Google Shape;77;p15"/>
          <p:cNvSpPr txBox="1"/>
          <p:nvPr>
            <p:ph type="title"/>
          </p:nvPr>
        </p:nvSpPr>
        <p:spPr>
          <a:xfrm>
            <a:off x="311725" y="255800"/>
            <a:ext cx="8520600" cy="8691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s">
                <a:latin typeface="Merriweather Medium"/>
                <a:ea typeface="Merriweather Medium"/>
                <a:cs typeface="Merriweather Medium"/>
                <a:sym typeface="Merriweather Medium"/>
              </a:rPr>
              <a:t>What does </a:t>
            </a:r>
            <a:r>
              <a:rPr lang="es" sz="4000">
                <a:latin typeface="Merriweather Medium"/>
                <a:ea typeface="Merriweather Medium"/>
                <a:cs typeface="Merriweather Medium"/>
                <a:sym typeface="Merriweather Medium"/>
              </a:rPr>
              <a:t>reflection</a:t>
            </a:r>
            <a:r>
              <a:rPr lang="es">
                <a:latin typeface="Merriweather Medium"/>
                <a:ea typeface="Merriweather Medium"/>
                <a:cs typeface="Merriweather Medium"/>
                <a:sym typeface="Merriweather Medium"/>
              </a:rPr>
              <a:t> mean?</a:t>
            </a:r>
            <a:r>
              <a:rPr lang="es"/>
              <a:t> </a:t>
            </a:r>
            <a:endParaRPr/>
          </a:p>
        </p:txBody>
      </p:sp>
      <p:sp>
        <p:nvSpPr>
          <p:cNvPr id="78" name="Google Shape;78;p15"/>
          <p:cNvSpPr txBox="1"/>
          <p:nvPr>
            <p:ph idx="1" type="body"/>
          </p:nvPr>
        </p:nvSpPr>
        <p:spPr>
          <a:xfrm>
            <a:off x="182725" y="1505700"/>
            <a:ext cx="4979100" cy="31902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s">
                <a:solidFill>
                  <a:srgbClr val="000000"/>
                </a:solidFill>
                <a:latin typeface="Arial"/>
                <a:ea typeface="Arial"/>
                <a:cs typeface="Arial"/>
                <a:sym typeface="Arial"/>
              </a:rPr>
              <a:t>In the healthcare industry, reflection is the process of carefully considering prior experiences, choices, and actions in order to determine what went wrong, why, and how to fix it. It enables medical personnel to gain knowledge from their experiences, hone their abilities, make wiser choices, interact with patients more effectively, and deliver safer, better care. By assisting professionals in identifying their areas of strength, weakness, and future learning and development, reflection also fosters self-awareness. (Royal Open College, 2026)</a:t>
            </a:r>
            <a:endParaRPr>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2" name="Shape 82"/>
        <p:cNvGrpSpPr/>
        <p:nvPr/>
      </p:nvGrpSpPr>
      <p:grpSpPr>
        <a:xfrm>
          <a:off x="0" y="0"/>
          <a:ext cx="0" cy="0"/>
          <a:chOff x="0" y="0"/>
          <a:chExt cx="0" cy="0"/>
        </a:xfrm>
      </p:grpSpPr>
      <p:sp>
        <p:nvSpPr>
          <p:cNvPr id="83" name="Google Shape;83;p16"/>
          <p:cNvSpPr txBox="1"/>
          <p:nvPr>
            <p:ph type="title"/>
          </p:nvPr>
        </p:nvSpPr>
        <p:spPr>
          <a:xfrm>
            <a:off x="311725" y="0"/>
            <a:ext cx="8520600" cy="12573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s"/>
              <a:t> </a:t>
            </a:r>
            <a:r>
              <a:rPr lang="es">
                <a:latin typeface="Merriweather Medium"/>
                <a:ea typeface="Merriweather Medium"/>
                <a:cs typeface="Merriweather Medium"/>
                <a:sym typeface="Merriweather Medium"/>
              </a:rPr>
              <a:t>Why is important </a:t>
            </a:r>
            <a:r>
              <a:rPr lang="es" sz="4000">
                <a:latin typeface="Merriweather Medium"/>
                <a:ea typeface="Merriweather Medium"/>
                <a:cs typeface="Merriweather Medium"/>
                <a:sym typeface="Merriweather Medium"/>
              </a:rPr>
              <a:t>reflection</a:t>
            </a:r>
            <a:r>
              <a:rPr lang="es">
                <a:latin typeface="Merriweather Medium"/>
                <a:ea typeface="Merriweather Medium"/>
                <a:cs typeface="Merriweather Medium"/>
                <a:sym typeface="Merriweather Medium"/>
              </a:rPr>
              <a:t> on the Health Care Sector? </a:t>
            </a:r>
            <a:r>
              <a:rPr lang="es">
                <a:solidFill>
                  <a:schemeClr val="lt1"/>
                </a:solidFill>
                <a:latin typeface="Merriweather Medium"/>
                <a:ea typeface="Merriweather Medium"/>
                <a:cs typeface="Merriweather Medium"/>
                <a:sym typeface="Merriweather Medium"/>
              </a:rPr>
              <a:t> </a:t>
            </a:r>
            <a:endParaRPr>
              <a:solidFill>
                <a:schemeClr val="lt1"/>
              </a:solidFill>
              <a:latin typeface="Merriweather Medium"/>
              <a:ea typeface="Merriweather Medium"/>
              <a:cs typeface="Merriweather Medium"/>
              <a:sym typeface="Merriweather Medium"/>
            </a:endParaRPr>
          </a:p>
        </p:txBody>
      </p:sp>
      <p:sp>
        <p:nvSpPr>
          <p:cNvPr id="84" name="Google Shape;84;p16"/>
          <p:cNvSpPr txBox="1"/>
          <p:nvPr>
            <p:ph idx="1" type="body"/>
          </p:nvPr>
        </p:nvSpPr>
        <p:spPr>
          <a:xfrm>
            <a:off x="311700" y="1505700"/>
            <a:ext cx="3999900" cy="3076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a:p>
          <a:p>
            <a:pPr indent="0" lvl="0" marL="0" rtl="0" algn="l">
              <a:spcBef>
                <a:spcPts val="1200"/>
              </a:spcBef>
              <a:spcAft>
                <a:spcPts val="1200"/>
              </a:spcAft>
              <a:buNone/>
            </a:pPr>
            <a:r>
              <a:t/>
            </a:r>
            <a:endParaRPr/>
          </a:p>
        </p:txBody>
      </p:sp>
      <p:sp>
        <p:nvSpPr>
          <p:cNvPr id="85" name="Google Shape;85;p16"/>
          <p:cNvSpPr txBox="1"/>
          <p:nvPr>
            <p:ph idx="2" type="body"/>
          </p:nvPr>
        </p:nvSpPr>
        <p:spPr>
          <a:xfrm>
            <a:off x="3636075" y="1379525"/>
            <a:ext cx="5196300" cy="36363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s" sz="1200">
                <a:solidFill>
                  <a:srgbClr val="000000"/>
                </a:solidFill>
                <a:latin typeface="Arial"/>
                <a:ea typeface="Arial"/>
                <a:cs typeface="Arial"/>
                <a:sym typeface="Arial"/>
              </a:rPr>
              <a:t>In the medical field, reflection is crucial because it enables practitioners to grow from their experiences and enhance patient care. By closely examining previous choices, actions, and circumstances, healthcare professionals can: Determine what worked and what could be improved:</a:t>
            </a:r>
            <a:endParaRPr sz="1200">
              <a:solidFill>
                <a:srgbClr val="000000"/>
              </a:solidFill>
              <a:latin typeface="Arial"/>
              <a:ea typeface="Arial"/>
              <a:cs typeface="Arial"/>
              <a:sym typeface="Arial"/>
            </a:endParaRPr>
          </a:p>
          <a:p>
            <a:pPr indent="0" lvl="0" marL="0" rtl="0" algn="l">
              <a:spcBef>
                <a:spcPts val="0"/>
              </a:spcBef>
              <a:spcAft>
                <a:spcPts val="0"/>
              </a:spcAft>
              <a:buNone/>
            </a:pPr>
            <a:r>
              <a:t/>
            </a:r>
            <a:endParaRPr sz="1200">
              <a:solidFill>
                <a:srgbClr val="000000"/>
              </a:solidFill>
              <a:latin typeface="Arial"/>
              <a:ea typeface="Arial"/>
              <a:cs typeface="Arial"/>
              <a:sym typeface="Arial"/>
            </a:endParaRPr>
          </a:p>
          <a:p>
            <a:pPr indent="0" lvl="0" marL="0" rtl="0" algn="l">
              <a:spcBef>
                <a:spcPts val="0"/>
              </a:spcBef>
              <a:spcAft>
                <a:spcPts val="0"/>
              </a:spcAft>
              <a:buNone/>
            </a:pPr>
            <a:r>
              <a:t/>
            </a:r>
            <a:endParaRPr sz="1200">
              <a:solidFill>
                <a:srgbClr val="000000"/>
              </a:solidFill>
              <a:latin typeface="Arial"/>
              <a:ea typeface="Arial"/>
              <a:cs typeface="Arial"/>
              <a:sym typeface="Arial"/>
            </a:endParaRPr>
          </a:p>
          <a:p>
            <a:pPr indent="-304800" lvl="0" marL="457200" rtl="0" algn="l">
              <a:spcBef>
                <a:spcPts val="0"/>
              </a:spcBef>
              <a:spcAft>
                <a:spcPts val="0"/>
              </a:spcAft>
              <a:buClr>
                <a:srgbClr val="000000"/>
              </a:buClr>
              <a:buSzPts val="1200"/>
              <a:buFont typeface="Arial"/>
              <a:buChar char="●"/>
            </a:pPr>
            <a:r>
              <a:rPr lang="es" sz="1200">
                <a:solidFill>
                  <a:srgbClr val="000000"/>
                </a:solidFill>
                <a:latin typeface="Arial"/>
                <a:ea typeface="Arial"/>
                <a:cs typeface="Arial"/>
                <a:sym typeface="Arial"/>
              </a:rPr>
              <a:t>Boost their abilities and expertise</a:t>
            </a:r>
            <a:endParaRPr sz="1200">
              <a:solidFill>
                <a:srgbClr val="000000"/>
              </a:solidFill>
              <a:latin typeface="Arial"/>
              <a:ea typeface="Arial"/>
              <a:cs typeface="Arial"/>
              <a:sym typeface="Arial"/>
            </a:endParaRPr>
          </a:p>
          <a:p>
            <a:pPr indent="-304800" lvl="0" marL="457200" rtl="0" algn="l">
              <a:spcBef>
                <a:spcPts val="0"/>
              </a:spcBef>
              <a:spcAft>
                <a:spcPts val="0"/>
              </a:spcAft>
              <a:buClr>
                <a:srgbClr val="000000"/>
              </a:buClr>
              <a:buSzPts val="1200"/>
              <a:buFont typeface="Arial"/>
              <a:buChar char="●"/>
            </a:pPr>
            <a:r>
              <a:rPr lang="es" sz="1200">
                <a:solidFill>
                  <a:srgbClr val="000000"/>
                </a:solidFill>
                <a:latin typeface="Arial"/>
                <a:ea typeface="Arial"/>
                <a:cs typeface="Arial"/>
                <a:sym typeface="Arial"/>
              </a:rPr>
              <a:t>Make future judgements that are safer and more efficient.</a:t>
            </a:r>
            <a:endParaRPr sz="1200">
              <a:solidFill>
                <a:srgbClr val="000000"/>
              </a:solidFill>
              <a:latin typeface="Arial"/>
              <a:ea typeface="Arial"/>
              <a:cs typeface="Arial"/>
              <a:sym typeface="Arial"/>
            </a:endParaRPr>
          </a:p>
          <a:p>
            <a:pPr indent="-304800" lvl="0" marL="457200" rtl="0" algn="l">
              <a:spcBef>
                <a:spcPts val="0"/>
              </a:spcBef>
              <a:spcAft>
                <a:spcPts val="0"/>
              </a:spcAft>
              <a:buClr>
                <a:srgbClr val="000000"/>
              </a:buClr>
              <a:buSzPts val="1200"/>
              <a:buFont typeface="Arial"/>
              <a:buChar char="●"/>
            </a:pPr>
            <a:r>
              <a:rPr lang="es" sz="1200">
                <a:solidFill>
                  <a:srgbClr val="000000"/>
                </a:solidFill>
                <a:latin typeface="Arial"/>
                <a:ea typeface="Arial"/>
                <a:cs typeface="Arial"/>
                <a:sym typeface="Arial"/>
              </a:rPr>
              <a:t>Recognise their own advantages and disadvantages</a:t>
            </a:r>
            <a:endParaRPr sz="1200">
              <a:solidFill>
                <a:srgbClr val="000000"/>
              </a:solidFill>
              <a:latin typeface="Arial"/>
              <a:ea typeface="Arial"/>
              <a:cs typeface="Arial"/>
              <a:sym typeface="Arial"/>
            </a:endParaRPr>
          </a:p>
          <a:p>
            <a:pPr indent="-304800" lvl="0" marL="457200" rtl="0" algn="l">
              <a:spcBef>
                <a:spcPts val="0"/>
              </a:spcBef>
              <a:spcAft>
                <a:spcPts val="0"/>
              </a:spcAft>
              <a:buClr>
                <a:srgbClr val="000000"/>
              </a:buClr>
              <a:buSzPts val="1200"/>
              <a:buFont typeface="Arial"/>
              <a:buChar char="●"/>
            </a:pPr>
            <a:r>
              <a:rPr lang="es" sz="1200">
                <a:solidFill>
                  <a:srgbClr val="000000"/>
                </a:solidFill>
                <a:latin typeface="Arial"/>
                <a:ea typeface="Arial"/>
                <a:cs typeface="Arial"/>
                <a:sym typeface="Arial"/>
              </a:rPr>
              <a:t>Improve patient care and support for patients and the community at large.</a:t>
            </a:r>
            <a:endParaRPr sz="1200">
              <a:solidFill>
                <a:srgbClr val="000000"/>
              </a:solidFill>
              <a:latin typeface="Arial"/>
              <a:ea typeface="Arial"/>
              <a:cs typeface="Arial"/>
              <a:sym typeface="Arial"/>
            </a:endParaRPr>
          </a:p>
          <a:p>
            <a:pPr indent="0" lvl="0" marL="0" rtl="0" algn="l">
              <a:spcBef>
                <a:spcPts val="0"/>
              </a:spcBef>
              <a:spcAft>
                <a:spcPts val="0"/>
              </a:spcAft>
              <a:buNone/>
            </a:pPr>
            <a:r>
              <a:t/>
            </a:r>
            <a:endParaRPr sz="1200">
              <a:solidFill>
                <a:srgbClr val="000000"/>
              </a:solidFill>
              <a:latin typeface="Arial"/>
              <a:ea typeface="Arial"/>
              <a:cs typeface="Arial"/>
              <a:sym typeface="Arial"/>
            </a:endParaRPr>
          </a:p>
          <a:p>
            <a:pPr indent="0" lvl="0" marL="0" rtl="0" algn="l">
              <a:spcBef>
                <a:spcPts val="0"/>
              </a:spcBef>
              <a:spcAft>
                <a:spcPts val="0"/>
              </a:spcAft>
              <a:buNone/>
            </a:pPr>
            <a:r>
              <a:t/>
            </a:r>
            <a:endParaRPr sz="1200">
              <a:solidFill>
                <a:srgbClr val="000000"/>
              </a:solidFill>
              <a:latin typeface="Arial"/>
              <a:ea typeface="Arial"/>
              <a:cs typeface="Arial"/>
              <a:sym typeface="Arial"/>
            </a:endParaRPr>
          </a:p>
          <a:p>
            <a:pPr indent="0" lvl="0" marL="0" rtl="0" algn="l">
              <a:spcBef>
                <a:spcPts val="0"/>
              </a:spcBef>
              <a:spcAft>
                <a:spcPts val="0"/>
              </a:spcAft>
              <a:buNone/>
            </a:pPr>
            <a:r>
              <a:rPr lang="es" sz="1200">
                <a:solidFill>
                  <a:srgbClr val="000000"/>
                </a:solidFill>
                <a:latin typeface="Arial"/>
                <a:ea typeface="Arial"/>
                <a:cs typeface="Arial"/>
                <a:sym typeface="Arial"/>
              </a:rPr>
              <a:t>All things considered, reflection guarantees ongoing education and career advancement, which improves patient outcomes and healthcare quality. (Royal Open College, 2026).</a:t>
            </a:r>
            <a:endParaRPr sz="1200">
              <a:latin typeface="Arial"/>
              <a:ea typeface="Arial"/>
              <a:cs typeface="Arial"/>
              <a:sym typeface="Arial"/>
            </a:endParaRPr>
          </a:p>
        </p:txBody>
      </p:sp>
      <p:pic>
        <p:nvPicPr>
          <p:cNvPr id="86" name="Google Shape;86;p16" title="Image.jpg"/>
          <p:cNvPicPr preferRelativeResize="0"/>
          <p:nvPr/>
        </p:nvPicPr>
        <p:blipFill>
          <a:blip r:embed="rId3">
            <a:alphaModFix/>
          </a:blip>
          <a:stretch>
            <a:fillRect/>
          </a:stretch>
        </p:blipFill>
        <p:spPr>
          <a:xfrm>
            <a:off x="538525" y="1505700"/>
            <a:ext cx="2818575" cy="33044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7"/>
          <p:cNvSpPr txBox="1"/>
          <p:nvPr>
            <p:ph type="title"/>
          </p:nvPr>
        </p:nvSpPr>
        <p:spPr>
          <a:xfrm>
            <a:off x="311725" y="237525"/>
            <a:ext cx="8520600" cy="8874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s"/>
              <a:t>Example</a:t>
            </a:r>
            <a:endParaRPr/>
          </a:p>
        </p:txBody>
      </p:sp>
      <p:sp>
        <p:nvSpPr>
          <p:cNvPr id="92" name="Google Shape;92;p17"/>
          <p:cNvSpPr txBox="1"/>
          <p:nvPr>
            <p:ph idx="1" type="body"/>
          </p:nvPr>
        </p:nvSpPr>
        <p:spPr>
          <a:xfrm>
            <a:off x="904450" y="1900275"/>
            <a:ext cx="3069600" cy="24189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sp>
        <p:nvSpPr>
          <p:cNvPr id="93" name="Google Shape;93;p17"/>
          <p:cNvSpPr txBox="1"/>
          <p:nvPr>
            <p:ph idx="2" type="body"/>
          </p:nvPr>
        </p:nvSpPr>
        <p:spPr>
          <a:xfrm>
            <a:off x="4476575" y="1681000"/>
            <a:ext cx="4356300" cy="2531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s" sz="1200">
                <a:solidFill>
                  <a:srgbClr val="000000"/>
                </a:solidFill>
                <a:latin typeface="Arial"/>
                <a:ea typeface="Arial"/>
                <a:cs typeface="Arial"/>
                <a:sym typeface="Arial"/>
              </a:rPr>
              <a:t>During labour, a woman suffered from shoulder dystocia, a condition in which the baby's shoulder became trapped after the head was delivered. In order to liberate the shoulder, the midwife team moved swiftly, ordering her to stop pushing and assisting her in getting to her hands and knees. The woman was exhausted and nervous since the birth took longer than anticipated. The team had a reflection meeting following the baby's safe delivery to talk about what worked and what could be done better, such as providing the mother with more clarity and certainty throughout the emergency. (Healthcare Practice,2021)</a:t>
            </a:r>
            <a:endParaRPr sz="1200">
              <a:solidFill>
                <a:srgbClr val="000000"/>
              </a:solidFill>
              <a:latin typeface="Arial"/>
              <a:ea typeface="Arial"/>
              <a:cs typeface="Arial"/>
              <a:sym typeface="Arial"/>
            </a:endParaRPr>
          </a:p>
          <a:p>
            <a:pPr indent="0" lvl="0" marL="0" rtl="0" algn="l">
              <a:spcBef>
                <a:spcPts val="0"/>
              </a:spcBef>
              <a:spcAft>
                <a:spcPts val="1200"/>
              </a:spcAft>
              <a:buNone/>
            </a:pPr>
            <a:r>
              <a:t/>
            </a:r>
            <a:endParaRPr sz="1000">
              <a:solidFill>
                <a:srgbClr val="000000"/>
              </a:solidFill>
            </a:endParaRPr>
          </a:p>
        </p:txBody>
      </p:sp>
      <p:pic>
        <p:nvPicPr>
          <p:cNvPr id="94" name="Google Shape;94;p17" title="Image 2.jpg"/>
          <p:cNvPicPr preferRelativeResize="0"/>
          <p:nvPr/>
        </p:nvPicPr>
        <p:blipFill>
          <a:blip r:embed="rId3">
            <a:alphaModFix/>
          </a:blip>
          <a:stretch>
            <a:fillRect/>
          </a:stretch>
        </p:blipFill>
        <p:spPr>
          <a:xfrm>
            <a:off x="192950" y="1568443"/>
            <a:ext cx="3963000" cy="264406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8" name="Shape 98"/>
        <p:cNvGrpSpPr/>
        <p:nvPr/>
      </p:nvGrpSpPr>
      <p:grpSpPr>
        <a:xfrm>
          <a:off x="0" y="0"/>
          <a:ext cx="0" cy="0"/>
          <a:chOff x="0" y="0"/>
          <a:chExt cx="0" cy="0"/>
        </a:xfrm>
      </p:grpSpPr>
      <p:sp>
        <p:nvSpPr>
          <p:cNvPr id="99" name="Google Shape;99;p18"/>
          <p:cNvSpPr txBox="1"/>
          <p:nvPr>
            <p:ph type="title"/>
          </p:nvPr>
        </p:nvSpPr>
        <p:spPr>
          <a:xfrm>
            <a:off x="219250" y="283200"/>
            <a:ext cx="8613000" cy="8415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s"/>
              <a:t>Conclusion</a:t>
            </a:r>
            <a:endParaRPr/>
          </a:p>
        </p:txBody>
      </p:sp>
      <p:sp>
        <p:nvSpPr>
          <p:cNvPr id="100" name="Google Shape;100;p18"/>
          <p:cNvSpPr txBox="1"/>
          <p:nvPr>
            <p:ph idx="1" type="body"/>
          </p:nvPr>
        </p:nvSpPr>
        <p:spPr>
          <a:xfrm>
            <a:off x="539000" y="1580500"/>
            <a:ext cx="5618700" cy="29556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s" sz="1200">
                <a:solidFill>
                  <a:srgbClr val="000000"/>
                </a:solidFill>
                <a:latin typeface="Arial"/>
                <a:ea typeface="Arial"/>
                <a:cs typeface="Arial"/>
                <a:sym typeface="Arial"/>
              </a:rPr>
              <a:t>This instance emphasises how crucial it is to act quickly, collaborate with others, and adhere to clinical recommendations in situations like shoulder dystocia. Through reflection, the team was able to pinpoint areas for growth, such as communication and providing the mother with emotional support, as well as strengths, such quick response. Healthcare providers can deliver safer, more efficient care in similar circumstances in the future by taking lessons from this experience. </a:t>
            </a:r>
            <a:endParaRPr sz="1200">
              <a:solidFill>
                <a:srgbClr val="000000"/>
              </a:solidFill>
              <a:latin typeface="Arial"/>
              <a:ea typeface="Arial"/>
              <a:cs typeface="Arial"/>
              <a:sym typeface="Arial"/>
            </a:endParaRPr>
          </a:p>
        </p:txBody>
      </p:sp>
      <p:pic>
        <p:nvPicPr>
          <p:cNvPr id="101" name="Google Shape;101;p18" title="Image.jpg"/>
          <p:cNvPicPr preferRelativeResize="0"/>
          <p:nvPr/>
        </p:nvPicPr>
        <p:blipFill>
          <a:blip r:embed="rId3">
            <a:alphaModFix/>
          </a:blip>
          <a:stretch>
            <a:fillRect/>
          </a:stretch>
        </p:blipFill>
        <p:spPr>
          <a:xfrm>
            <a:off x="6255275" y="2059313"/>
            <a:ext cx="2681499" cy="199798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19"/>
          <p:cNvSpPr txBox="1"/>
          <p:nvPr>
            <p:ph type="title"/>
          </p:nvPr>
        </p:nvSpPr>
        <p:spPr>
          <a:xfrm>
            <a:off x="311725" y="328900"/>
            <a:ext cx="8520600" cy="795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s"/>
              <a:t>References </a:t>
            </a:r>
            <a:endParaRPr/>
          </a:p>
        </p:txBody>
      </p:sp>
      <p:sp>
        <p:nvSpPr>
          <p:cNvPr id="107" name="Google Shape;107;p19"/>
          <p:cNvSpPr txBox="1"/>
          <p:nvPr>
            <p:ph idx="2" type="body"/>
          </p:nvPr>
        </p:nvSpPr>
        <p:spPr>
          <a:xfrm>
            <a:off x="311700" y="1525700"/>
            <a:ext cx="8520600" cy="3056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s">
                <a:solidFill>
                  <a:srgbClr val="000000"/>
                </a:solidFill>
              </a:rPr>
              <a:t>Royal Open College (2026) Reflective Practice in Health and Social Care. Available at: </a:t>
            </a:r>
            <a:r>
              <a:rPr lang="es" u="sng">
                <a:solidFill>
                  <a:schemeClr val="hlink"/>
                </a:solidFill>
                <a:hlinkClick r:id="rId3"/>
              </a:rPr>
              <a:t>https://royalopencollege.org</a:t>
            </a:r>
            <a:r>
              <a:rPr lang="es">
                <a:solidFill>
                  <a:srgbClr val="000000"/>
                </a:solidFill>
              </a:rPr>
              <a:t> (Accessed: 17 February 2026).</a:t>
            </a:r>
            <a:endParaRPr>
              <a:solidFill>
                <a:srgbClr val="000000"/>
              </a:solidFill>
            </a:endParaRPr>
          </a:p>
          <a:p>
            <a:pPr indent="0" lvl="0" marL="0" rtl="0" algn="l">
              <a:spcBef>
                <a:spcPts val="1200"/>
              </a:spcBef>
              <a:spcAft>
                <a:spcPts val="1200"/>
              </a:spcAft>
              <a:buNone/>
            </a:pPr>
            <a:r>
              <a:rPr lang="es" sz="1200">
                <a:solidFill>
                  <a:srgbClr val="000000"/>
                </a:solidFill>
                <a:latin typeface="Arial"/>
                <a:ea typeface="Arial"/>
                <a:cs typeface="Arial"/>
                <a:sym typeface="Arial"/>
              </a:rPr>
              <a:t>Healthcare Practice (2021) Reflection on Managing Shoulder Dystocia in Maternity Care. Available at: </a:t>
            </a:r>
            <a:r>
              <a:rPr lang="es" sz="1200" u="sng">
                <a:solidFill>
                  <a:schemeClr val="hlink"/>
                </a:solidFill>
                <a:latin typeface="Arial"/>
                <a:ea typeface="Arial"/>
                <a:cs typeface="Arial"/>
                <a:sym typeface="Arial"/>
                <a:hlinkClick r:id="rId4"/>
              </a:rPr>
              <a:t>https://nursinganswers.net</a:t>
            </a:r>
            <a:r>
              <a:rPr lang="es" sz="1200">
                <a:solidFill>
                  <a:srgbClr val="000000"/>
                </a:solidFill>
                <a:latin typeface="Arial"/>
                <a:ea typeface="Arial"/>
                <a:cs typeface="Arial"/>
                <a:sym typeface="Arial"/>
              </a:rPr>
              <a:t> (Accessed: 17 February 2026).</a:t>
            </a:r>
            <a:endParaRPr sz="1200">
              <a:solidFill>
                <a:srgbClr val="000000"/>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