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1" r:id="rId2"/>
    <p:sldMasterId id="2147483694" r:id="rId3"/>
    <p:sldMasterId id="2147483712" r:id="rId4"/>
  </p:sldMasterIdLst>
  <p:notesMasterIdLst>
    <p:notesMasterId r:id="rId49"/>
  </p:notesMasterIdLst>
  <p:sldIdLst>
    <p:sldId id="631" r:id="rId5"/>
    <p:sldId id="335" r:id="rId6"/>
    <p:sldId id="257" r:id="rId7"/>
    <p:sldId id="421" r:id="rId8"/>
    <p:sldId id="489" r:id="rId9"/>
    <p:sldId id="260" r:id="rId10"/>
    <p:sldId id="488" r:id="rId11"/>
    <p:sldId id="490" r:id="rId12"/>
    <p:sldId id="262" r:id="rId13"/>
    <p:sldId id="263" r:id="rId14"/>
    <p:sldId id="480" r:id="rId15"/>
    <p:sldId id="476" r:id="rId16"/>
    <p:sldId id="478" r:id="rId17"/>
    <p:sldId id="479" r:id="rId18"/>
    <p:sldId id="341" r:id="rId19"/>
    <p:sldId id="475" r:id="rId20"/>
    <p:sldId id="470" r:id="rId21"/>
    <p:sldId id="471" r:id="rId22"/>
    <p:sldId id="472" r:id="rId23"/>
    <p:sldId id="473" r:id="rId24"/>
    <p:sldId id="474" r:id="rId25"/>
    <p:sldId id="272" r:id="rId26"/>
    <p:sldId id="428" r:id="rId27"/>
    <p:sldId id="435" r:id="rId28"/>
    <p:sldId id="429" r:id="rId29"/>
    <p:sldId id="487" r:id="rId30"/>
    <p:sldId id="430" r:id="rId31"/>
    <p:sldId id="432" r:id="rId32"/>
    <p:sldId id="433" r:id="rId33"/>
    <p:sldId id="434" r:id="rId34"/>
    <p:sldId id="481" r:id="rId35"/>
    <p:sldId id="454" r:id="rId36"/>
    <p:sldId id="482" r:id="rId37"/>
    <p:sldId id="485" r:id="rId38"/>
    <p:sldId id="483" r:id="rId39"/>
    <p:sldId id="447" r:id="rId40"/>
    <p:sldId id="486" r:id="rId41"/>
    <p:sldId id="450" r:id="rId42"/>
    <p:sldId id="451" r:id="rId43"/>
    <p:sldId id="291" r:id="rId44"/>
    <p:sldId id="292" r:id="rId45"/>
    <p:sldId id="293" r:id="rId46"/>
    <p:sldId id="418" r:id="rId47"/>
    <p:sldId id="630" r:id="rId48"/>
  </p:sldIdLst>
  <p:sldSz cx="9144000" cy="6858000" type="screen4x3"/>
  <p:notesSz cx="6858000" cy="9144000"/>
  <p:defaultTextStyle>
    <a:defPPr>
      <a:defRPr lang="nl-NL"/>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E4ED42-A33A-4808-8913-860CC76A04F0}" v="1" dt="2023-01-22T19:10:23.6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578" autoAdjust="0"/>
    <p:restoredTop sz="95226" autoAdjust="0"/>
  </p:normalViewPr>
  <p:slideViewPr>
    <p:cSldViewPr snapToGrid="0" snapToObjects="1">
      <p:cViewPr varScale="1">
        <p:scale>
          <a:sx n="67" d="100"/>
          <a:sy n="67" d="100"/>
        </p:scale>
        <p:origin x="1032" y="4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95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7ACB17-EEA2-6E49-82F6-2FA8906A4DF7}" type="doc">
      <dgm:prSet loTypeId="urn:microsoft.com/office/officeart/2005/8/layout/arrow1" loCatId="" qsTypeId="urn:microsoft.com/office/officeart/2005/8/quickstyle/simple4" qsCatId="simple" csTypeId="urn:microsoft.com/office/officeart/2005/8/colors/accent1_2" csCatId="accent1" phldr="1"/>
      <dgm:spPr/>
      <dgm:t>
        <a:bodyPr/>
        <a:lstStyle/>
        <a:p>
          <a:endParaRPr lang="en-US"/>
        </a:p>
      </dgm:t>
    </dgm:pt>
    <dgm:pt modelId="{8B04EA9C-E854-A949-A2BB-33355E775C6B}">
      <dgm:prSet custT="1"/>
      <dgm:spPr>
        <a:solidFill>
          <a:schemeClr val="accent1">
            <a:lumMod val="40000"/>
            <a:lumOff val="60000"/>
          </a:schemeClr>
        </a:solidFill>
      </dgm:spPr>
      <dgm:t>
        <a:bodyPr/>
        <a:lstStyle/>
        <a:p>
          <a:pPr rtl="0"/>
          <a:r>
            <a:rPr lang="en-US" sz="2400" b="1" dirty="0">
              <a:solidFill>
                <a:schemeClr val="tx1"/>
              </a:solidFill>
            </a:rPr>
            <a:t>Trait theory</a:t>
          </a:r>
          <a:r>
            <a:rPr lang="en-US" sz="2400" dirty="0">
              <a:solidFill>
                <a:schemeClr val="tx1"/>
              </a:solidFill>
            </a:rPr>
            <a:t> suggests leadership is inherent, so we must identify the leader based on their traits.</a:t>
          </a:r>
        </a:p>
      </dgm:t>
    </dgm:pt>
    <dgm:pt modelId="{3B770AF0-A789-AE40-B8A4-944E6472383E}" type="parTrans" cxnId="{D6CCB30C-586C-DE42-9862-E8003425D595}">
      <dgm:prSet/>
      <dgm:spPr/>
      <dgm:t>
        <a:bodyPr/>
        <a:lstStyle/>
        <a:p>
          <a:endParaRPr lang="en-US"/>
        </a:p>
      </dgm:t>
    </dgm:pt>
    <dgm:pt modelId="{769605C4-CC7C-2849-9B79-0959AFE5D9EC}" type="sibTrans" cxnId="{D6CCB30C-586C-DE42-9862-E8003425D595}">
      <dgm:prSet/>
      <dgm:spPr/>
      <dgm:t>
        <a:bodyPr/>
        <a:lstStyle/>
        <a:p>
          <a:endParaRPr lang="en-US"/>
        </a:p>
      </dgm:t>
    </dgm:pt>
    <dgm:pt modelId="{FA7FB255-7D80-F846-840F-63AD604E0093}">
      <dgm:prSet custT="1"/>
      <dgm:spPr>
        <a:solidFill>
          <a:schemeClr val="accent1">
            <a:lumMod val="40000"/>
            <a:lumOff val="60000"/>
          </a:schemeClr>
        </a:solidFill>
      </dgm:spPr>
      <dgm:t>
        <a:bodyPr/>
        <a:lstStyle/>
        <a:p>
          <a:pPr algn="ctr" rtl="0"/>
          <a:r>
            <a:rPr lang="en-AU" sz="2000" b="1" dirty="0">
              <a:solidFill>
                <a:schemeClr val="tx1"/>
              </a:solidFill>
            </a:rPr>
            <a:t>Skills theory </a:t>
          </a:r>
          <a:r>
            <a:rPr lang="en-AU" sz="2000" dirty="0">
              <a:solidFill>
                <a:schemeClr val="tx1"/>
              </a:solidFill>
            </a:rPr>
            <a:t>suggests leadership is a skill set and can be taught to anyone. Hence identification of the critical skills can facilitate the training of potential leaders.</a:t>
          </a:r>
        </a:p>
      </dgm:t>
    </dgm:pt>
    <dgm:pt modelId="{072932C6-E018-B448-A049-50B4D8135231}" type="parTrans" cxnId="{AC41338F-1042-004D-81AA-3180F2AB9115}">
      <dgm:prSet/>
      <dgm:spPr/>
      <dgm:t>
        <a:bodyPr/>
        <a:lstStyle/>
        <a:p>
          <a:endParaRPr lang="en-US"/>
        </a:p>
      </dgm:t>
    </dgm:pt>
    <dgm:pt modelId="{C6FDC083-67EF-8E4E-9A5C-18F67274DC65}" type="sibTrans" cxnId="{AC41338F-1042-004D-81AA-3180F2AB9115}">
      <dgm:prSet/>
      <dgm:spPr/>
      <dgm:t>
        <a:bodyPr/>
        <a:lstStyle/>
        <a:p>
          <a:endParaRPr lang="en-US"/>
        </a:p>
      </dgm:t>
    </dgm:pt>
    <dgm:pt modelId="{94AE6A75-CEDA-3F47-BEDA-872EAA90A034}" type="pres">
      <dgm:prSet presAssocID="{FD7ACB17-EEA2-6E49-82F6-2FA8906A4DF7}" presName="cycle" presStyleCnt="0">
        <dgm:presLayoutVars>
          <dgm:dir/>
          <dgm:resizeHandles val="exact"/>
        </dgm:presLayoutVars>
      </dgm:prSet>
      <dgm:spPr/>
    </dgm:pt>
    <dgm:pt modelId="{95832887-7357-A14B-8E28-DACCBE4E898C}" type="pres">
      <dgm:prSet presAssocID="{8B04EA9C-E854-A949-A2BB-33355E775C6B}" presName="arrow" presStyleLbl="node1" presStyleIdx="0" presStyleCnt="2" custScaleX="118621" custScaleY="97662" custRadScaleRad="96539" custRadScaleInc="4614">
        <dgm:presLayoutVars>
          <dgm:bulletEnabled val="1"/>
        </dgm:presLayoutVars>
      </dgm:prSet>
      <dgm:spPr/>
    </dgm:pt>
    <dgm:pt modelId="{73C458FE-F073-DC47-A0C1-FAD4F4B25883}" type="pres">
      <dgm:prSet presAssocID="{FA7FB255-7D80-F846-840F-63AD604E0093}" presName="arrow" presStyleLbl="node1" presStyleIdx="1" presStyleCnt="2" custScaleX="118619" custScaleY="107284" custRadScaleRad="94473" custRadScaleInc="-4715">
        <dgm:presLayoutVars>
          <dgm:bulletEnabled val="1"/>
        </dgm:presLayoutVars>
      </dgm:prSet>
      <dgm:spPr/>
    </dgm:pt>
  </dgm:ptLst>
  <dgm:cxnLst>
    <dgm:cxn modelId="{D6CCB30C-586C-DE42-9862-E8003425D595}" srcId="{FD7ACB17-EEA2-6E49-82F6-2FA8906A4DF7}" destId="{8B04EA9C-E854-A949-A2BB-33355E775C6B}" srcOrd="0" destOrd="0" parTransId="{3B770AF0-A789-AE40-B8A4-944E6472383E}" sibTransId="{769605C4-CC7C-2849-9B79-0959AFE5D9EC}"/>
    <dgm:cxn modelId="{F01C4447-BB88-4819-B915-5EDBF544F4DB}" type="presOf" srcId="{FA7FB255-7D80-F846-840F-63AD604E0093}" destId="{73C458FE-F073-DC47-A0C1-FAD4F4B25883}" srcOrd="0" destOrd="0" presId="urn:microsoft.com/office/officeart/2005/8/layout/arrow1"/>
    <dgm:cxn modelId="{77B8348B-445B-46E2-B6AA-7D757294F24F}" type="presOf" srcId="{FD7ACB17-EEA2-6E49-82F6-2FA8906A4DF7}" destId="{94AE6A75-CEDA-3F47-BEDA-872EAA90A034}" srcOrd="0" destOrd="0" presId="urn:microsoft.com/office/officeart/2005/8/layout/arrow1"/>
    <dgm:cxn modelId="{AC41338F-1042-004D-81AA-3180F2AB9115}" srcId="{FD7ACB17-EEA2-6E49-82F6-2FA8906A4DF7}" destId="{FA7FB255-7D80-F846-840F-63AD604E0093}" srcOrd="1" destOrd="0" parTransId="{072932C6-E018-B448-A049-50B4D8135231}" sibTransId="{C6FDC083-67EF-8E4E-9A5C-18F67274DC65}"/>
    <dgm:cxn modelId="{A5A484C4-9636-4CE5-AFB7-F4628A427783}" type="presOf" srcId="{8B04EA9C-E854-A949-A2BB-33355E775C6B}" destId="{95832887-7357-A14B-8E28-DACCBE4E898C}" srcOrd="0" destOrd="0" presId="urn:microsoft.com/office/officeart/2005/8/layout/arrow1"/>
    <dgm:cxn modelId="{781BD3B1-423B-46C4-9F85-53F7A27A2679}" type="presParOf" srcId="{94AE6A75-CEDA-3F47-BEDA-872EAA90A034}" destId="{95832887-7357-A14B-8E28-DACCBE4E898C}" srcOrd="0" destOrd="0" presId="urn:microsoft.com/office/officeart/2005/8/layout/arrow1"/>
    <dgm:cxn modelId="{DDAE0D4A-9B7A-47B3-B4AE-7033E78F7B25}" type="presParOf" srcId="{94AE6A75-CEDA-3F47-BEDA-872EAA90A034}" destId="{73C458FE-F073-DC47-A0C1-FAD4F4B25883}" srcOrd="1" destOrd="0" presId="urn:microsoft.com/office/officeart/2005/8/layout/arrow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32887-7357-A14B-8E28-DACCBE4E898C}">
      <dsp:nvSpPr>
        <dsp:cNvPr id="0" name=""/>
        <dsp:cNvSpPr/>
      </dsp:nvSpPr>
      <dsp:spPr>
        <a:xfrm rot="16200000">
          <a:off x="-262406" y="511297"/>
          <a:ext cx="4550630" cy="3746584"/>
        </a:xfrm>
        <a:prstGeom prst="upArrow">
          <a:avLst>
            <a:gd name="adj1" fmla="val 50000"/>
            <a:gd name="adj2" fmla="val 35000"/>
          </a:avLst>
        </a:prstGeom>
        <a:solidFill>
          <a:schemeClr val="accent1">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US" sz="2400" b="1" kern="1200" dirty="0">
              <a:solidFill>
                <a:schemeClr val="tx1"/>
              </a:solidFill>
            </a:rPr>
            <a:t>Trait theory</a:t>
          </a:r>
          <a:r>
            <a:rPr lang="en-US" sz="2400" kern="1200" dirty="0">
              <a:solidFill>
                <a:schemeClr val="tx1"/>
              </a:solidFill>
            </a:rPr>
            <a:t> suggests leadership is inherent, so we must identify the leader based on their traits.</a:t>
          </a:r>
        </a:p>
      </dsp:txBody>
      <dsp:txXfrm rot="5400000">
        <a:off x="795270" y="1246931"/>
        <a:ext cx="3090932" cy="2275315"/>
      </dsp:txXfrm>
    </dsp:sp>
    <dsp:sp modelId="{73C458FE-F073-DC47-A0C1-FAD4F4B25883}">
      <dsp:nvSpPr>
        <dsp:cNvPr id="0" name=""/>
        <dsp:cNvSpPr/>
      </dsp:nvSpPr>
      <dsp:spPr>
        <a:xfrm rot="5400000">
          <a:off x="3725930" y="326773"/>
          <a:ext cx="4550553" cy="4115711"/>
        </a:xfrm>
        <a:prstGeom prst="upArrow">
          <a:avLst>
            <a:gd name="adj1" fmla="val 50000"/>
            <a:gd name="adj2" fmla="val 35000"/>
          </a:avLst>
        </a:prstGeom>
        <a:solidFill>
          <a:schemeClr val="accent1">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AU" sz="2000" b="1" kern="1200" dirty="0">
              <a:solidFill>
                <a:schemeClr val="tx1"/>
              </a:solidFill>
            </a:rPr>
            <a:t>Skills theory </a:t>
          </a:r>
          <a:r>
            <a:rPr lang="en-AU" sz="2000" kern="1200" dirty="0">
              <a:solidFill>
                <a:schemeClr val="tx1"/>
              </a:solidFill>
            </a:rPr>
            <a:t>suggests leadership is a skill set and can be taught to anyone. Hence identification of the critical skills can facilitate the training of potential leaders.</a:t>
          </a:r>
        </a:p>
      </dsp:txBody>
      <dsp:txXfrm rot="-5400000">
        <a:off x="3943352" y="1246990"/>
        <a:ext cx="3395462" cy="2275277"/>
      </dsp:txXfrm>
    </dsp:sp>
  </dsp:spTree>
</dsp:drawing>
</file>

<file path=ppt/diagrams/layout1.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EB95FF-7F31-AE4F-AC54-88E1E2B45505}" type="datetimeFigureOut">
              <a:rPr lang="nl-NL" smtClean="0"/>
              <a:t>28-1-2023</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40E02D3-2B50-0245-B7DC-84D8A4D23055}" type="slidenum">
              <a:rPr lang="nl-NL" smtClean="0"/>
              <a:t>‹#›</a:t>
            </a:fld>
            <a:endParaRPr lang="nl-NL"/>
          </a:p>
        </p:txBody>
      </p:sp>
    </p:spTree>
    <p:extLst>
      <p:ext uri="{BB962C8B-B14F-4D97-AF65-F5344CB8AC3E}">
        <p14:creationId xmlns:p14="http://schemas.microsoft.com/office/powerpoint/2010/main" val="224648077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997B6687-69B7-FD43-9173-0190F909EE8E}" type="slidenum">
              <a:rPr lang="en-US"/>
              <a:pPr/>
              <a:t>2</a:t>
            </a:fld>
            <a:endParaRPr lang="en-US"/>
          </a:p>
        </p:txBody>
      </p:sp>
      <p:sp>
        <p:nvSpPr>
          <p:cNvPr id="6553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65539" name="Rectangle 3"/>
          <p:cNvSpPr>
            <a:spLocks noGrp="1" noChangeArrowheads="1"/>
          </p:cNvSpPr>
          <p:nvPr>
            <p:ph type="body" idx="1"/>
          </p:nvPr>
        </p:nvSpPr>
        <p:spPr/>
        <p:txBody>
          <a:bodyPr/>
          <a:lstStyle/>
          <a:p>
            <a:r>
              <a:rPr lang="nl-NL" dirty="0"/>
              <a:t>What traits defrenciate leaders from non-leaders. </a:t>
            </a:r>
          </a:p>
        </p:txBody>
      </p:sp>
    </p:spTree>
    <p:extLst>
      <p:ext uri="{BB962C8B-B14F-4D97-AF65-F5344CB8AC3E}">
        <p14:creationId xmlns:p14="http://schemas.microsoft.com/office/powerpoint/2010/main" val="125338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2309ED57-A0F1-6B4A-812D-37F7280AC3CA}" type="slidenum">
              <a:rPr lang="en-US"/>
              <a:pPr/>
              <a:t>3</a:t>
            </a:fld>
            <a:endParaRPr lang="en-US"/>
          </a:p>
        </p:txBody>
      </p:sp>
      <p:sp>
        <p:nvSpPr>
          <p:cNvPr id="5222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2227"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3035918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BDD27E42-751A-5E4D-B581-E6DDDC3EC9D1}" type="slidenum">
              <a:rPr lang="en-US"/>
              <a:pPr/>
              <a:t>6</a:t>
            </a:fld>
            <a:endParaRPr lang="en-US"/>
          </a:p>
        </p:txBody>
      </p:sp>
      <p:sp>
        <p:nvSpPr>
          <p:cNvPr id="4403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4035" name="Rectangle 3"/>
          <p:cNvSpPr>
            <a:spLocks noGrp="1" noChangeArrowheads="1"/>
          </p:cNvSpPr>
          <p:nvPr>
            <p:ph type="body" idx="1"/>
          </p:nvPr>
        </p:nvSpPr>
        <p:spPr/>
        <p:txBody>
          <a:bodyPr/>
          <a:lstStyle/>
          <a:p>
            <a:endParaRPr lang="nl-NL" sz="1800"/>
          </a:p>
        </p:txBody>
      </p:sp>
    </p:spTree>
    <p:extLst>
      <p:ext uri="{BB962C8B-B14F-4D97-AF65-F5344CB8AC3E}">
        <p14:creationId xmlns:p14="http://schemas.microsoft.com/office/powerpoint/2010/main" val="973436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BD3EF84E-201D-954C-9FDF-B413725DCED6}" type="slidenum">
              <a:rPr lang="en-US"/>
              <a:pPr/>
              <a:t>9</a:t>
            </a:fld>
            <a:endParaRPr lang="en-US"/>
          </a:p>
        </p:txBody>
      </p:sp>
      <p:sp>
        <p:nvSpPr>
          <p:cNvPr id="4505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5059" name="Rectangle 3"/>
          <p:cNvSpPr>
            <a:spLocks noGrp="1" noChangeArrowheads="1"/>
          </p:cNvSpPr>
          <p:nvPr>
            <p:ph type="body" idx="1"/>
          </p:nvPr>
        </p:nvSpPr>
        <p:spPr/>
        <p:txBody>
          <a:bodyPr/>
          <a:lstStyle/>
          <a:p>
            <a:endParaRPr lang="nl-NL" sz="1800"/>
          </a:p>
        </p:txBody>
      </p:sp>
    </p:spTree>
    <p:extLst>
      <p:ext uri="{BB962C8B-B14F-4D97-AF65-F5344CB8AC3E}">
        <p14:creationId xmlns:p14="http://schemas.microsoft.com/office/powerpoint/2010/main" val="26034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80616482-F199-A149-B595-4FEAF1970961}" type="slidenum">
              <a:rPr lang="en-US"/>
              <a:pPr/>
              <a:t>10</a:t>
            </a:fld>
            <a:endParaRPr lang="en-US"/>
          </a:p>
        </p:txBody>
      </p:sp>
      <p:sp>
        <p:nvSpPr>
          <p:cNvPr id="58370" name="Rectangle 2"/>
          <p:cNvSpPr>
            <a:spLocks noGrp="1" noRot="1" noChangeAspect="1" noChangeArrowheads="1" noTextEdit="1"/>
          </p:cNvSpPr>
          <p:nvPr>
            <p:ph type="sldImg"/>
          </p:nvPr>
        </p:nvSpPr>
        <p:spPr bwMode="auto">
          <a:xfrm>
            <a:off x="1136650" y="687388"/>
            <a:ext cx="4584700" cy="3440112"/>
          </a:xfrm>
          <a:prstGeom prst="rect">
            <a:avLst/>
          </a:prstGeom>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sp>
      <p:sp>
        <p:nvSpPr>
          <p:cNvPr id="58371" name="Rectangle 3"/>
          <p:cNvSpPr>
            <a:spLocks noGrp="1" noChangeArrowheads="1"/>
          </p:cNvSpPr>
          <p:nvPr>
            <p:ph type="body" idx="1"/>
          </p:nvPr>
        </p:nvSpPr>
        <p:spPr bwMode="auto">
          <a:xfrm>
            <a:off x="914400" y="4356113"/>
            <a:ext cx="5029200" cy="4127434"/>
          </a:xfrm>
          <a:prstGeom prst="rect">
            <a:avLst/>
          </a:prstGeom>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txBody>
          <a:bodyPr/>
          <a:lstStyle/>
          <a:p>
            <a:endParaRPr lang="nl-NL" sz="1800"/>
          </a:p>
        </p:txBody>
      </p:sp>
    </p:spTree>
    <p:extLst>
      <p:ext uri="{BB962C8B-B14F-4D97-AF65-F5344CB8AC3E}">
        <p14:creationId xmlns:p14="http://schemas.microsoft.com/office/powerpoint/2010/main" val="3300174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40E02D3-2B50-0245-B7DC-84D8A4D23055}" type="slidenum">
              <a:rPr lang="nl-NL" smtClean="0"/>
              <a:t>11</a:t>
            </a:fld>
            <a:endParaRPr lang="nl-NL"/>
          </a:p>
        </p:txBody>
      </p:sp>
    </p:spTree>
    <p:extLst>
      <p:ext uri="{BB962C8B-B14F-4D97-AF65-F5344CB8AC3E}">
        <p14:creationId xmlns:p14="http://schemas.microsoft.com/office/powerpoint/2010/main" val="4030510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FE8DB3C6-0D0A-C546-B86B-21C7D696D1C9}" type="slidenum">
              <a:rPr lang="en-US"/>
              <a:pPr/>
              <a:t>12</a:t>
            </a:fld>
            <a:endParaRPr lang="en-US"/>
          </a:p>
        </p:txBody>
      </p:sp>
      <p:sp>
        <p:nvSpPr>
          <p:cNvPr id="64514" name="Rectangle 2"/>
          <p:cNvSpPr>
            <a:spLocks noGrp="1" noRot="1" noChangeAspect="1" noChangeArrowheads="1" noTextEdit="1"/>
          </p:cNvSpPr>
          <p:nvPr>
            <p:ph type="sldImg"/>
          </p:nvPr>
        </p:nvSpPr>
        <p:spPr bwMode="auto">
          <a:xfrm>
            <a:off x="1136650" y="687388"/>
            <a:ext cx="4584700" cy="3440112"/>
          </a:xfrm>
          <a:prstGeom prst="rect">
            <a:avLst/>
          </a:prstGeom>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sp>
      <p:sp>
        <p:nvSpPr>
          <p:cNvPr id="64515" name="Rectangle 3"/>
          <p:cNvSpPr>
            <a:spLocks noGrp="1" noChangeArrowheads="1"/>
          </p:cNvSpPr>
          <p:nvPr>
            <p:ph type="body" idx="1"/>
          </p:nvPr>
        </p:nvSpPr>
        <p:spPr bwMode="auto">
          <a:xfrm>
            <a:off x="914400" y="4356113"/>
            <a:ext cx="5029200" cy="4127434"/>
          </a:xfrm>
          <a:prstGeom prst="rect">
            <a:avLst/>
          </a:prstGeom>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txBody>
          <a:bodyPr/>
          <a:lstStyle/>
          <a:p>
            <a:endParaRPr lang="nl-NL" sz="1800"/>
          </a:p>
        </p:txBody>
      </p:sp>
    </p:spTree>
    <p:extLst>
      <p:ext uri="{BB962C8B-B14F-4D97-AF65-F5344CB8AC3E}">
        <p14:creationId xmlns:p14="http://schemas.microsoft.com/office/powerpoint/2010/main" val="3515351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4A2BEE06-78AA-E14F-BCFF-5C5640CC215A}" type="slidenum">
              <a:rPr lang="en-US"/>
              <a:pPr/>
              <a:t>15</a:t>
            </a:fld>
            <a:endParaRPr lang="en-US"/>
          </a:p>
        </p:txBody>
      </p:sp>
      <p:sp>
        <p:nvSpPr>
          <p:cNvPr id="62466" name="Rectangle 2"/>
          <p:cNvSpPr>
            <a:spLocks noGrp="1" noRot="1" noChangeAspect="1" noChangeArrowheads="1" noTextEdit="1"/>
          </p:cNvSpPr>
          <p:nvPr>
            <p:ph type="sldImg"/>
          </p:nvPr>
        </p:nvSpPr>
        <p:spPr bwMode="auto">
          <a:xfrm>
            <a:off x="1136650" y="687388"/>
            <a:ext cx="4584700" cy="3440112"/>
          </a:xfrm>
          <a:prstGeom prst="rect">
            <a:avLst/>
          </a:prstGeom>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sp>
      <p:sp>
        <p:nvSpPr>
          <p:cNvPr id="62467" name="Rectangle 3"/>
          <p:cNvSpPr>
            <a:spLocks noGrp="1" noChangeArrowheads="1"/>
          </p:cNvSpPr>
          <p:nvPr>
            <p:ph type="body" idx="1"/>
          </p:nvPr>
        </p:nvSpPr>
        <p:spPr bwMode="auto">
          <a:xfrm>
            <a:off x="914400" y="4375303"/>
            <a:ext cx="5029200" cy="4127434"/>
          </a:xfrm>
          <a:prstGeom prst="rect">
            <a:avLst/>
          </a:prstGeom>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txBody>
          <a:bodyPr/>
          <a:lstStyle/>
          <a:p>
            <a:endParaRPr lang="nl-NL" sz="1800"/>
          </a:p>
        </p:txBody>
      </p:sp>
    </p:spTree>
    <p:extLst>
      <p:ext uri="{BB962C8B-B14F-4D97-AF65-F5344CB8AC3E}">
        <p14:creationId xmlns:p14="http://schemas.microsoft.com/office/powerpoint/2010/main" val="593110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p:txBody>
          <a:bodyPr/>
          <a:lstStyle/>
          <a:p>
            <a:pPr>
              <a:defRPr/>
            </a:pPr>
            <a:fld id="{B780D11A-EC5C-4D47-BDBB-C59254E207ED}" type="slidenum">
              <a:rPr lang="en-US"/>
              <a:pPr>
                <a:defRPr/>
              </a:pPr>
              <a:t>16</a:t>
            </a:fld>
            <a:endParaRPr lang="en-US"/>
          </a:p>
        </p:txBody>
      </p:sp>
      <p:sp>
        <p:nvSpPr>
          <p:cNvPr id="44035" name="Rectangle 2"/>
          <p:cNvSpPr>
            <a:spLocks noGrp="1" noRot="1" noChangeAspect="1" noChangeArrowheads="1" noTextEdit="1"/>
          </p:cNvSpPr>
          <p:nvPr>
            <p:ph type="sldImg"/>
          </p:nvPr>
        </p:nvSpPr>
        <p:spPr>
          <a:solidFill>
            <a:srgbClr val="FFFFFF"/>
          </a:solidFill>
          <a:ln/>
        </p:spPr>
      </p:sp>
      <p:sp>
        <p:nvSpPr>
          <p:cNvPr id="44036" name="Rectangle 3"/>
          <p:cNvSpPr>
            <a:spLocks noGrp="1" noChangeArrowheads="1"/>
          </p:cNvSpPr>
          <p:nvPr>
            <p:ph type="body" idx="1"/>
          </p:nvPr>
        </p:nvSpPr>
        <p:spPr>
          <a:xfrm>
            <a:off x="914400" y="4343400"/>
            <a:ext cx="5029200" cy="4097338"/>
          </a:xfrm>
          <a:solidFill>
            <a:srgbClr val="FFFFFF"/>
          </a:solidFill>
          <a:ln>
            <a:solidFill>
              <a:srgbClr val="000000"/>
            </a:solidFill>
            <a:miter lim="800000"/>
            <a:headEnd/>
            <a:tailEnd/>
          </a:ln>
        </p:spPr>
        <p:txBody>
          <a:bodyPr/>
          <a:lstStyle/>
          <a:p>
            <a:endParaRPr lang="en-US" sz="1800" dirty="0"/>
          </a:p>
        </p:txBody>
      </p:sp>
    </p:spTree>
    <p:extLst>
      <p:ext uri="{BB962C8B-B14F-4D97-AF65-F5344CB8AC3E}">
        <p14:creationId xmlns:p14="http://schemas.microsoft.com/office/powerpoint/2010/main" val="1334819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0E68AE5E-7C75-E34E-AC2E-2BC58B7CE78F}" type="slidenum">
              <a:rPr lang="en-US"/>
              <a:pPr/>
              <a:t>17</a:t>
            </a:fld>
            <a:endParaRPr lang="en-US"/>
          </a:p>
        </p:txBody>
      </p:sp>
      <p:sp>
        <p:nvSpPr>
          <p:cNvPr id="4710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7107"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1173137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E94EF3C5-4F7E-5241-BAF9-E2472193FD27}" type="slidenum">
              <a:rPr lang="en-US"/>
              <a:pPr/>
              <a:t>19</a:t>
            </a:fld>
            <a:endParaRPr lang="en-US"/>
          </a:p>
        </p:txBody>
      </p:sp>
      <p:sp>
        <p:nvSpPr>
          <p:cNvPr id="4813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8131"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35191727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E06D5521-3BC6-8141-B6F6-E5AAAA3F8946}" type="slidenum">
              <a:rPr lang="en-US"/>
              <a:pPr/>
              <a:t>20</a:t>
            </a:fld>
            <a:endParaRPr lang="en-US"/>
          </a:p>
        </p:txBody>
      </p:sp>
      <p:sp>
        <p:nvSpPr>
          <p:cNvPr id="4915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9155"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818737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079"/>
          <p:cNvSpPr>
            <a:spLocks noGrp="1" noChangeArrowheads="1"/>
          </p:cNvSpPr>
          <p:nvPr>
            <p:ph type="sldNum" sz="quarter" idx="5"/>
          </p:nvPr>
        </p:nvSpPr>
        <p:spPr>
          <a:ln/>
        </p:spPr>
        <p:txBody>
          <a:bodyPr/>
          <a:lstStyle/>
          <a:p>
            <a:fld id="{ADBD1534-9680-3B4E-9AE6-FB9DD2E7E4CD}" type="slidenum">
              <a:rPr lang="en-US"/>
              <a:pPr/>
              <a:t>21</a:t>
            </a:fld>
            <a:endParaRPr lang="en-US"/>
          </a:p>
        </p:txBody>
      </p:sp>
      <p:sp>
        <p:nvSpPr>
          <p:cNvPr id="51202"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1203"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27622986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18DF3A67-A73D-FE4C-A8BE-141CD00C9291}" type="slidenum">
              <a:rPr lang="en-US"/>
              <a:pPr/>
              <a:t>22</a:t>
            </a:fld>
            <a:endParaRPr lang="en-US"/>
          </a:p>
        </p:txBody>
      </p:sp>
      <p:sp>
        <p:nvSpPr>
          <p:cNvPr id="6963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69635"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10384745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4506FD07-FC52-4F07-9142-E556453D8E43}" type="slidenum">
              <a:rPr lang="en-US"/>
              <a:pPr>
                <a:defRPr/>
              </a:pPr>
              <a:t>23</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endParaRPr lang="en-US" sz="1800" dirty="0"/>
          </a:p>
          <a:p>
            <a:endParaRPr lang="en-US" sz="1800" dirty="0"/>
          </a:p>
        </p:txBody>
      </p:sp>
    </p:spTree>
    <p:extLst>
      <p:ext uri="{BB962C8B-B14F-4D97-AF65-F5344CB8AC3E}">
        <p14:creationId xmlns:p14="http://schemas.microsoft.com/office/powerpoint/2010/main" val="37732328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24E65D7C-092C-BD4B-82E1-4BFADCEA4FA9}" type="slidenum">
              <a:rPr lang="en-US"/>
              <a:pPr/>
              <a:t>24</a:t>
            </a:fld>
            <a:endParaRPr lang="en-US"/>
          </a:p>
        </p:txBody>
      </p:sp>
      <p:sp>
        <p:nvSpPr>
          <p:cNvPr id="8089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80899"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24413728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4026A19A-643B-4939-BA6A-DED84D96D64E}" type="slidenum">
              <a:rPr lang="en-US"/>
              <a:pPr>
                <a:defRPr/>
              </a:pPr>
              <a:t>25</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endParaRPr lang="en-US" sz="2000"/>
          </a:p>
        </p:txBody>
      </p:sp>
    </p:spTree>
    <p:extLst>
      <p:ext uri="{BB962C8B-B14F-4D97-AF65-F5344CB8AC3E}">
        <p14:creationId xmlns:p14="http://schemas.microsoft.com/office/powerpoint/2010/main" val="3846885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D1739503-B2A1-764B-BFDC-CA3D3EAE4999}" type="slidenum">
              <a:rPr lang="en-US"/>
              <a:pPr/>
              <a:t>27</a:t>
            </a:fld>
            <a:endParaRPr lang="en-US"/>
          </a:p>
        </p:txBody>
      </p:sp>
      <p:sp>
        <p:nvSpPr>
          <p:cNvPr id="59394" name="Rectangle 1026"/>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9395" name="Rectangle 1027"/>
          <p:cNvSpPr>
            <a:spLocks noGrp="1" noChangeArrowheads="1"/>
          </p:cNvSpPr>
          <p:nvPr>
            <p:ph type="body" idx="1"/>
          </p:nvPr>
        </p:nvSpPr>
        <p:spPr>
          <a:xfrm>
            <a:off x="914400" y="4279831"/>
            <a:ext cx="5029200" cy="4114243"/>
          </a:xfrm>
        </p:spPr>
        <p:txBody>
          <a:bodyPr/>
          <a:lstStyle/>
          <a:p>
            <a:endParaRPr lang="nl-NL" sz="2000" i="1"/>
          </a:p>
        </p:txBody>
      </p:sp>
    </p:spTree>
    <p:extLst>
      <p:ext uri="{BB962C8B-B14F-4D97-AF65-F5344CB8AC3E}">
        <p14:creationId xmlns:p14="http://schemas.microsoft.com/office/powerpoint/2010/main" val="19162657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4401645F-8469-6742-9281-E00AD6C0F8AE}" type="slidenum">
              <a:rPr lang="en-US"/>
              <a:pPr/>
              <a:t>28</a:t>
            </a:fld>
            <a:endParaRPr lang="en-US"/>
          </a:p>
        </p:txBody>
      </p:sp>
      <p:sp>
        <p:nvSpPr>
          <p:cNvPr id="5837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8371" name="Rectangle 3"/>
          <p:cNvSpPr>
            <a:spLocks noGrp="1" noChangeArrowheads="1"/>
          </p:cNvSpPr>
          <p:nvPr>
            <p:ph type="body" idx="1"/>
          </p:nvPr>
        </p:nvSpPr>
        <p:spPr/>
        <p:txBody>
          <a:bodyPr/>
          <a:lstStyle/>
          <a:p>
            <a:endParaRPr lang="nl-NL" sz="2000" i="1"/>
          </a:p>
        </p:txBody>
      </p:sp>
    </p:spTree>
    <p:extLst>
      <p:ext uri="{BB962C8B-B14F-4D97-AF65-F5344CB8AC3E}">
        <p14:creationId xmlns:p14="http://schemas.microsoft.com/office/powerpoint/2010/main" val="36380309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AD6F7294-C22E-8546-96EC-F4D53FFE3D22}" type="slidenum">
              <a:rPr lang="en-US"/>
              <a:pPr/>
              <a:t>29</a:t>
            </a:fld>
            <a:endParaRPr lang="en-US"/>
          </a:p>
        </p:txBody>
      </p:sp>
      <p:sp>
        <p:nvSpPr>
          <p:cNvPr id="6041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60419" name="Rectangle 3"/>
          <p:cNvSpPr>
            <a:spLocks noGrp="1" noChangeArrowheads="1"/>
          </p:cNvSpPr>
          <p:nvPr>
            <p:ph type="body" idx="1"/>
          </p:nvPr>
        </p:nvSpPr>
        <p:spPr/>
        <p:txBody>
          <a:bodyPr/>
          <a:lstStyle/>
          <a:p>
            <a:endParaRPr lang="nl-NL" sz="2000" i="1"/>
          </a:p>
        </p:txBody>
      </p:sp>
    </p:spTree>
    <p:extLst>
      <p:ext uri="{BB962C8B-B14F-4D97-AF65-F5344CB8AC3E}">
        <p14:creationId xmlns:p14="http://schemas.microsoft.com/office/powerpoint/2010/main" val="24646260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B022B041-B3E3-0C41-885E-6B0F4E6F555F}" type="slidenum">
              <a:rPr lang="en-US"/>
              <a:pPr/>
              <a:t>30</a:t>
            </a:fld>
            <a:endParaRPr lang="en-US"/>
          </a:p>
        </p:txBody>
      </p:sp>
      <p:sp>
        <p:nvSpPr>
          <p:cNvPr id="71682" name="Rectangle 1026"/>
          <p:cNvSpPr>
            <a:spLocks noGrp="1" noRot="1" noChangeAspect="1" noChangeArrowheads="1" noTextEdit="1"/>
          </p:cNvSpPr>
          <p:nvPr>
            <p:ph type="sldImg"/>
          </p:nvPr>
        </p:nvSpPr>
        <p:spPr bwMode="auto">
          <a:xfrm>
            <a:off x="1144588" y="685800"/>
            <a:ext cx="4570412" cy="3429000"/>
          </a:xfrm>
          <a:prstGeom prst="rect">
            <a:avLst/>
          </a:prstGeom>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sp>
      <p:sp>
        <p:nvSpPr>
          <p:cNvPr id="71683" name="Rectangle 1027"/>
          <p:cNvSpPr>
            <a:spLocks noGrp="1" noChangeArrowheads="1"/>
          </p:cNvSpPr>
          <p:nvPr>
            <p:ph type="body" idx="1"/>
          </p:nvPr>
        </p:nvSpPr>
        <p:spPr bwMode="auto">
          <a:xfrm>
            <a:off x="914400" y="4343519"/>
            <a:ext cx="5029200" cy="4114243"/>
          </a:xfrm>
          <a:prstGeom prst="rect">
            <a:avLst/>
          </a:prstGeom>
          <a:solidFill>
            <a:srgbClr val="FFFFFF"/>
          </a:solidFill>
          <a:ln>
            <a:solidFill>
              <a:srgbClr val="000000"/>
            </a:solidFill>
            <a:miter lim="800000"/>
            <a:headEnd/>
            <a:tailEnd/>
          </a:ln>
        </p:spPr>
        <p:txBody>
          <a:bodyPr/>
          <a:lstStyle/>
          <a:p>
            <a:endParaRPr lang="en-US" sz="2000"/>
          </a:p>
          <a:p>
            <a:endParaRPr lang="en-US"/>
          </a:p>
        </p:txBody>
      </p:sp>
    </p:spTree>
    <p:extLst>
      <p:ext uri="{BB962C8B-B14F-4D97-AF65-F5344CB8AC3E}">
        <p14:creationId xmlns:p14="http://schemas.microsoft.com/office/powerpoint/2010/main" val="12621677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C10DFA3A-9284-49E3-9379-283686ADB5D3}" type="slidenum">
              <a:rPr lang="en-US"/>
              <a:pPr>
                <a:defRPr/>
              </a:pPr>
              <a:t>31</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33745643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A7BCA515-9943-7441-AFBE-086447C901EE}" type="slidenum">
              <a:rPr lang="en-US"/>
              <a:pPr/>
              <a:t>32</a:t>
            </a:fld>
            <a:endParaRPr lang="en-US"/>
          </a:p>
        </p:txBody>
      </p:sp>
      <p:sp>
        <p:nvSpPr>
          <p:cNvPr id="75778" name="Rectangle 2"/>
          <p:cNvSpPr>
            <a:spLocks noGrp="1" noRot="1" noChangeAspect="1" noChangeArrowheads="1" noTextEdit="1"/>
          </p:cNvSpPr>
          <p:nvPr>
            <p:ph type="sldImg"/>
          </p:nvPr>
        </p:nvSpPr>
        <p:spPr bwMode="auto">
          <a:xfrm>
            <a:off x="1144588" y="685800"/>
            <a:ext cx="4570412" cy="3429000"/>
          </a:xfrm>
          <a:prstGeom prst="rect">
            <a:avLst/>
          </a:prstGeom>
          <a:solidFill>
            <a:srgbClr val="FFFFFF"/>
          </a:solidFill>
          <a:ln>
            <a:solidFill>
              <a:srgbClr val="000000"/>
            </a:solidFill>
            <a:miter lim="800000"/>
            <a:headEnd/>
            <a:tailEnd/>
          </a:ln>
          <a:extLst>
            <a:ext uri="{FAA26D3D-D897-4be2-8F04-BA451C77F1D7}">
              <ma14:placeholderFlag xmlns="" xmlns:ma14="http://schemas.microsoft.com/office/mac/drawingml/2011/main" val="1"/>
            </a:ext>
          </a:extLst>
        </p:spPr>
      </p:sp>
      <p:sp>
        <p:nvSpPr>
          <p:cNvPr id="75779" name="Rectangle 3"/>
          <p:cNvSpPr>
            <a:spLocks noGrp="1" noChangeArrowheads="1"/>
          </p:cNvSpPr>
          <p:nvPr>
            <p:ph type="body" idx="1"/>
          </p:nvPr>
        </p:nvSpPr>
        <p:spPr bwMode="auto">
          <a:xfrm>
            <a:off x="914400" y="4343519"/>
            <a:ext cx="5029200" cy="4114243"/>
          </a:xfrm>
          <a:prstGeom prst="rect">
            <a:avLst/>
          </a:prstGeom>
          <a:solidFill>
            <a:srgbClr val="FFFFFF"/>
          </a:solidFill>
          <a:ln>
            <a:solidFill>
              <a:srgbClr val="000000"/>
            </a:solidFill>
            <a:miter lim="800000"/>
            <a:headEnd/>
            <a:tailEnd/>
          </a:ln>
        </p:spPr>
        <p:txBody>
          <a:bodyPr/>
          <a:lstStyle/>
          <a:p>
            <a:endParaRPr lang="en-US"/>
          </a:p>
          <a:p>
            <a:endParaRPr lang="en-US"/>
          </a:p>
        </p:txBody>
      </p:sp>
    </p:spTree>
    <p:extLst>
      <p:ext uri="{BB962C8B-B14F-4D97-AF65-F5344CB8AC3E}">
        <p14:creationId xmlns:p14="http://schemas.microsoft.com/office/powerpoint/2010/main" val="22446804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316B08E-C420-454E-8341-720CC9171E07}"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6349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63491"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27398858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5567647-89B7-8A4E-B811-37F946273E01}"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6451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64515"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6152941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CE607A3-81DF-8145-B9AD-1AEFB9B8E29B}"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6553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65539" name="Rectangle 3"/>
          <p:cNvSpPr>
            <a:spLocks noGrp="1" noChangeArrowheads="1"/>
          </p:cNvSpPr>
          <p:nvPr>
            <p:ph type="body" idx="1"/>
          </p:nvPr>
        </p:nvSpPr>
        <p:spPr/>
        <p:txBody>
          <a:bodyPr/>
          <a:lstStyle/>
          <a:p>
            <a:endParaRPr lang="nl-NL" sz="1800" u="sng"/>
          </a:p>
        </p:txBody>
      </p:sp>
    </p:spTree>
    <p:extLst>
      <p:ext uri="{BB962C8B-B14F-4D97-AF65-F5344CB8AC3E}">
        <p14:creationId xmlns:p14="http://schemas.microsoft.com/office/powerpoint/2010/main" val="9732426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B7DCF10-34D6-A645-AD33-8F026A49E1E1}"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66562"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66563"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36366723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3987C0-91A3-2A45-89A9-8795239B2DCB}"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7885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78851"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10621865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1246D78B-4E0C-514C-B9F7-6E5B4C69D1FB}" type="slidenum">
              <a:rPr lang="en-US"/>
              <a:pPr/>
              <a:t>40</a:t>
            </a:fld>
            <a:endParaRPr lang="en-US"/>
          </a:p>
        </p:txBody>
      </p:sp>
      <p:sp>
        <p:nvSpPr>
          <p:cNvPr id="81922"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81923"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27048627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6D17FE7C-9209-6644-A308-A6BC49FC8797}" type="slidenum">
              <a:rPr lang="en-US"/>
              <a:pPr/>
              <a:t>41</a:t>
            </a:fld>
            <a:endParaRPr lang="en-US"/>
          </a:p>
        </p:txBody>
      </p:sp>
      <p:sp>
        <p:nvSpPr>
          <p:cNvPr id="8294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82947"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2213649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6C24CC90-4B4D-3E46-9A64-531D1C7B3344}" type="slidenum">
              <a:rPr lang="en-US"/>
              <a:pPr/>
              <a:t>42</a:t>
            </a:fld>
            <a:endParaRPr lang="en-US"/>
          </a:p>
        </p:txBody>
      </p:sp>
      <p:sp>
        <p:nvSpPr>
          <p:cNvPr id="8397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83971"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28405640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xfrm>
            <a:off x="946150" y="4860926"/>
            <a:ext cx="5207000" cy="4605337"/>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t>In response to some disappointments with the trait theory, researchers began to look at defining leadership by how people behaved.  This shifted the thinking on leadership from the belief that you could select leaders based on inborn traits to training leaders to behave in certain ways.  </a:t>
            </a:r>
          </a:p>
        </p:txBody>
      </p:sp>
      <p:sp>
        <p:nvSpPr>
          <p:cNvPr id="45060" name="Footer Placeholder 3"/>
          <p:cNvSpPr txBox="1">
            <a:spLocks noGrp="1"/>
          </p:cNvSpPr>
          <p:nvPr/>
        </p:nvSpPr>
        <p:spPr bwMode="auto">
          <a:xfrm>
            <a:off x="1" y="9723439"/>
            <a:ext cx="3076575" cy="511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9038" tIns="49520" rIns="99038" bIns="49520" anchor="b"/>
          <a:lstStyle>
            <a:lvl1pPr>
              <a:defRPr sz="1200">
                <a:solidFill>
                  <a:schemeClr val="tx1"/>
                </a:solidFill>
                <a:latin typeface="Arial" charset="0"/>
                <a:ea typeface="ＭＳ Ｐゴシック" charset="0"/>
                <a:cs typeface="ＭＳ Ｐゴシック" charset="0"/>
              </a:defRPr>
            </a:lvl1pPr>
            <a:lvl2pPr marL="742950" indent="-285750">
              <a:defRPr sz="1200">
                <a:solidFill>
                  <a:schemeClr val="tx1"/>
                </a:solidFill>
                <a:latin typeface="Arial" charset="0"/>
                <a:ea typeface="ＭＳ Ｐゴシック" charset="0"/>
              </a:defRPr>
            </a:lvl2pPr>
            <a:lvl3pPr marL="1143000" indent="-228600">
              <a:defRPr sz="1200">
                <a:solidFill>
                  <a:schemeClr val="tx1"/>
                </a:solidFill>
                <a:latin typeface="Arial" charset="0"/>
                <a:ea typeface="ＭＳ Ｐゴシック" charset="0"/>
              </a:defRPr>
            </a:lvl3pPr>
            <a:lvl4pPr marL="1600200" indent="-228600">
              <a:defRPr sz="1200">
                <a:solidFill>
                  <a:schemeClr val="tx1"/>
                </a:solidFill>
                <a:latin typeface="Arial" charset="0"/>
                <a:ea typeface="ＭＳ Ｐゴシック" charset="0"/>
              </a:defRPr>
            </a:lvl4pPr>
            <a:lvl5pPr marL="2057400" indent="-228600">
              <a:defRPr sz="1200">
                <a:solidFill>
                  <a:schemeClr val="tx1"/>
                </a:solidFill>
                <a:latin typeface="Arial" charset="0"/>
                <a:ea typeface="ＭＳ Ｐゴシック" charset="0"/>
              </a:defRPr>
            </a:lvl5pPr>
            <a:lvl6pPr marL="2514600" indent="-228600" eaLnBrk="0" fontAlgn="base" hangingPunct="0">
              <a:spcBef>
                <a:spcPct val="30000"/>
              </a:spcBef>
              <a:spcAft>
                <a:spcPct val="0"/>
              </a:spcAft>
              <a:defRPr sz="1200">
                <a:solidFill>
                  <a:schemeClr val="tx1"/>
                </a:solidFill>
                <a:latin typeface="Arial" charset="0"/>
                <a:ea typeface="ＭＳ Ｐゴシック" charset="0"/>
              </a:defRPr>
            </a:lvl6pPr>
            <a:lvl7pPr marL="2971800" indent="-228600" eaLnBrk="0" fontAlgn="base" hangingPunct="0">
              <a:spcBef>
                <a:spcPct val="30000"/>
              </a:spcBef>
              <a:spcAft>
                <a:spcPct val="0"/>
              </a:spcAft>
              <a:defRPr sz="1200">
                <a:solidFill>
                  <a:schemeClr val="tx1"/>
                </a:solidFill>
                <a:latin typeface="Arial" charset="0"/>
                <a:ea typeface="ＭＳ Ｐゴシック" charset="0"/>
              </a:defRPr>
            </a:lvl7pPr>
            <a:lvl8pPr marL="3429000" indent="-228600" eaLnBrk="0" fontAlgn="base" hangingPunct="0">
              <a:spcBef>
                <a:spcPct val="30000"/>
              </a:spcBef>
              <a:spcAft>
                <a:spcPct val="0"/>
              </a:spcAft>
              <a:defRPr sz="1200">
                <a:solidFill>
                  <a:schemeClr val="tx1"/>
                </a:solidFill>
                <a:latin typeface="Arial" charset="0"/>
                <a:ea typeface="ＭＳ Ｐゴシック" charset="0"/>
              </a:defRPr>
            </a:lvl8pPr>
            <a:lvl9pPr marL="3886200" indent="-228600" eaLnBrk="0" fontAlgn="base" hangingPunct="0">
              <a:spcBef>
                <a:spcPct val="30000"/>
              </a:spcBef>
              <a:spcAft>
                <a:spcPct val="0"/>
              </a:spcAft>
              <a:defRPr sz="1200">
                <a:solidFill>
                  <a:schemeClr val="tx1"/>
                </a:solidFill>
                <a:latin typeface="Arial" charset="0"/>
                <a:ea typeface="ＭＳ Ｐゴシック"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solidFill>
                <a:effectLst/>
                <a:uLnTx/>
                <a:uFillTx/>
                <a:latin typeface="Times New Roman" charset="0"/>
                <a:ea typeface="ＭＳ Ｐゴシック" charset="0"/>
              </a:rPr>
              <a:t>(c) 2008 Prentice-Hall, All rights reserved.</a:t>
            </a:r>
          </a:p>
        </p:txBody>
      </p:sp>
      <p:sp>
        <p:nvSpPr>
          <p:cNvPr id="45061" name="Slide Number Placeholder 4"/>
          <p:cNvSpPr txBox="1">
            <a:spLocks noGrp="1"/>
          </p:cNvSpPr>
          <p:nvPr/>
        </p:nvSpPr>
        <p:spPr bwMode="auto">
          <a:xfrm>
            <a:off x="4022725" y="9723439"/>
            <a:ext cx="3076575" cy="511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9038" tIns="49520" rIns="99038" bIns="49520" anchor="b"/>
          <a:lstStyle>
            <a:lvl1pPr>
              <a:defRPr sz="1200">
                <a:solidFill>
                  <a:schemeClr val="tx1"/>
                </a:solidFill>
                <a:latin typeface="Arial" charset="0"/>
                <a:ea typeface="ＭＳ Ｐゴシック" charset="0"/>
                <a:cs typeface="ＭＳ Ｐゴシック" charset="0"/>
              </a:defRPr>
            </a:lvl1pPr>
            <a:lvl2pPr marL="742950" indent="-285750">
              <a:defRPr sz="1200">
                <a:solidFill>
                  <a:schemeClr val="tx1"/>
                </a:solidFill>
                <a:latin typeface="Arial" charset="0"/>
                <a:ea typeface="ＭＳ Ｐゴシック" charset="0"/>
              </a:defRPr>
            </a:lvl2pPr>
            <a:lvl3pPr marL="1143000" indent="-228600">
              <a:defRPr sz="1200">
                <a:solidFill>
                  <a:schemeClr val="tx1"/>
                </a:solidFill>
                <a:latin typeface="Arial" charset="0"/>
                <a:ea typeface="ＭＳ Ｐゴシック" charset="0"/>
              </a:defRPr>
            </a:lvl3pPr>
            <a:lvl4pPr marL="1600200" indent="-228600">
              <a:defRPr sz="1200">
                <a:solidFill>
                  <a:schemeClr val="tx1"/>
                </a:solidFill>
                <a:latin typeface="Arial" charset="0"/>
                <a:ea typeface="ＭＳ Ｐゴシック" charset="0"/>
              </a:defRPr>
            </a:lvl4pPr>
            <a:lvl5pPr marL="2057400" indent="-228600">
              <a:defRPr sz="1200">
                <a:solidFill>
                  <a:schemeClr val="tx1"/>
                </a:solidFill>
                <a:latin typeface="Arial" charset="0"/>
                <a:ea typeface="ＭＳ Ｐゴシック" charset="0"/>
              </a:defRPr>
            </a:lvl5pPr>
            <a:lvl6pPr marL="2514600" indent="-228600" eaLnBrk="0" fontAlgn="base" hangingPunct="0">
              <a:spcBef>
                <a:spcPct val="30000"/>
              </a:spcBef>
              <a:spcAft>
                <a:spcPct val="0"/>
              </a:spcAft>
              <a:defRPr sz="1200">
                <a:solidFill>
                  <a:schemeClr val="tx1"/>
                </a:solidFill>
                <a:latin typeface="Arial" charset="0"/>
                <a:ea typeface="ＭＳ Ｐゴシック" charset="0"/>
              </a:defRPr>
            </a:lvl6pPr>
            <a:lvl7pPr marL="2971800" indent="-228600" eaLnBrk="0" fontAlgn="base" hangingPunct="0">
              <a:spcBef>
                <a:spcPct val="30000"/>
              </a:spcBef>
              <a:spcAft>
                <a:spcPct val="0"/>
              </a:spcAft>
              <a:defRPr sz="1200">
                <a:solidFill>
                  <a:schemeClr val="tx1"/>
                </a:solidFill>
                <a:latin typeface="Arial" charset="0"/>
                <a:ea typeface="ＭＳ Ｐゴシック" charset="0"/>
              </a:defRPr>
            </a:lvl7pPr>
            <a:lvl8pPr marL="3429000" indent="-228600" eaLnBrk="0" fontAlgn="base" hangingPunct="0">
              <a:spcBef>
                <a:spcPct val="30000"/>
              </a:spcBef>
              <a:spcAft>
                <a:spcPct val="0"/>
              </a:spcAft>
              <a:defRPr sz="1200">
                <a:solidFill>
                  <a:schemeClr val="tx1"/>
                </a:solidFill>
                <a:latin typeface="Arial" charset="0"/>
                <a:ea typeface="ＭＳ Ｐゴシック" charset="0"/>
              </a:defRPr>
            </a:lvl8pPr>
            <a:lvl9pPr marL="3886200" indent="-228600" eaLnBrk="0" fontAlgn="base" hangingPunct="0">
              <a:spcBef>
                <a:spcPct val="30000"/>
              </a:spcBef>
              <a:spcAft>
                <a:spcPct val="0"/>
              </a:spcAft>
              <a:defRPr sz="12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8FD33DE-A0CC-D643-9AEF-16E8A131B5F4}" type="slidenum">
              <a:rPr kumimoji="0" lang="en-US" sz="1200" b="0" i="0" u="none" strike="noStrike" kern="1200" cap="none" spc="0" normalizeH="0" baseline="0" noProof="0">
                <a:ln>
                  <a:noFill/>
                </a:ln>
                <a:solidFill>
                  <a:prstClr val="black"/>
                </a:solidFill>
                <a:effectLst/>
                <a:uLnTx/>
                <a:uFillTx/>
                <a:latin typeface="Times New Roman"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Times New Roman" charset="0"/>
              <a:ea typeface="ＭＳ Ｐゴシック" charset="0"/>
            </a:endParaRPr>
          </a:p>
        </p:txBody>
      </p:sp>
    </p:spTree>
    <p:extLst>
      <p:ext uri="{BB962C8B-B14F-4D97-AF65-F5344CB8AC3E}">
        <p14:creationId xmlns:p14="http://schemas.microsoft.com/office/powerpoint/2010/main" val="1447273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685800" y="2130425"/>
            <a:ext cx="7772400" cy="1470025"/>
          </a:xfrm>
        </p:spPr>
        <p:txBody>
          <a:bodyPr/>
          <a:lstStyle/>
          <a:p>
            <a:r>
              <a:rPr lang="en-US"/>
              <a:t>Titelstijl van model bewerken</a:t>
            </a:r>
            <a:endParaRPr lang="nl-NL"/>
          </a:p>
        </p:txBody>
      </p:sp>
      <p:sp>
        <p:nvSpPr>
          <p:cNvPr id="3" name="Subtitel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Klik om de titelstijl van het model te bewerken</a:t>
            </a:r>
            <a:endParaRPr lang="nl-NL"/>
          </a:p>
        </p:txBody>
      </p:sp>
      <p:sp>
        <p:nvSpPr>
          <p:cNvPr id="4" name="Tijdelijke aanduiding voor datum 3"/>
          <p:cNvSpPr>
            <a:spLocks noGrp="1"/>
          </p:cNvSpPr>
          <p:nvPr>
            <p:ph type="dt" sz="half" idx="10"/>
          </p:nvPr>
        </p:nvSpPr>
        <p:spPr/>
        <p:txBody>
          <a:bodyPr/>
          <a:lstStyle/>
          <a:p>
            <a:fld id="{4274650C-0788-44C2-8668-C980989F790E}" type="datetime1">
              <a:rPr lang="nl-NL" smtClean="0"/>
              <a:t>28-1-2023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3315178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US"/>
              <a:t>Titelstijl van model bewerken</a:t>
            </a:r>
            <a:endParaRPr lang="nl-NL"/>
          </a:p>
        </p:txBody>
      </p:sp>
      <p:sp>
        <p:nvSpPr>
          <p:cNvPr id="3" name="Tijdelijke aanduiding voor inhoud 2"/>
          <p:cNvSpPr>
            <a:spLocks noGrp="1"/>
          </p:cNvSpPr>
          <p:nvPr>
            <p:ph idx="1"/>
          </p:nvPr>
        </p:nvSpPr>
        <p:spPr/>
        <p:txBody>
          <a:bodyPr/>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4" name="Tijdelijke aanduiding voor datum 3"/>
          <p:cNvSpPr>
            <a:spLocks noGrp="1"/>
          </p:cNvSpPr>
          <p:nvPr>
            <p:ph type="dt" sz="half" idx="10"/>
          </p:nvPr>
        </p:nvSpPr>
        <p:spPr/>
        <p:txBody>
          <a:bodyPr/>
          <a:lstStyle/>
          <a:p>
            <a:fld id="{33333A55-6775-441B-8FB1-8A0602C6E8E2}" type="datetime1">
              <a:rPr lang="nl-NL" smtClean="0"/>
              <a:t>28-1-2023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3251184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722313" y="4406900"/>
            <a:ext cx="7772400" cy="1362075"/>
          </a:xfrm>
        </p:spPr>
        <p:txBody>
          <a:bodyPr anchor="t"/>
          <a:lstStyle>
            <a:lvl1pPr algn="l">
              <a:defRPr sz="4000" b="1" cap="all"/>
            </a:lvl1pPr>
          </a:lstStyle>
          <a:p>
            <a:r>
              <a:rPr lang="en-US"/>
              <a:t>Titelstijl van model bewerken</a:t>
            </a:r>
            <a:endParaRPr lang="nl-NL"/>
          </a:p>
        </p:txBody>
      </p:sp>
      <p:sp>
        <p:nvSpPr>
          <p:cNvPr id="3" name="Tijdelijke aanduiding voor teks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Klik om de tekststijl van het model te bewerken</a:t>
            </a:r>
          </a:p>
        </p:txBody>
      </p:sp>
      <p:sp>
        <p:nvSpPr>
          <p:cNvPr id="4" name="Tijdelijke aanduiding voor datum 3"/>
          <p:cNvSpPr>
            <a:spLocks noGrp="1"/>
          </p:cNvSpPr>
          <p:nvPr>
            <p:ph type="dt" sz="half" idx="10"/>
          </p:nvPr>
        </p:nvSpPr>
        <p:spPr/>
        <p:txBody>
          <a:bodyPr/>
          <a:lstStyle/>
          <a:p>
            <a:fld id="{13B8DDB5-F230-4236-8662-7D237D4D436B}" type="datetime1">
              <a:rPr lang="nl-NL" smtClean="0"/>
              <a:t>28-1-2023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862703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ee objecten">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US"/>
              <a:t>Titelstijl van model bewerken</a:t>
            </a:r>
            <a:endParaRPr lang="nl-NL"/>
          </a:p>
        </p:txBody>
      </p:sp>
      <p:sp>
        <p:nvSpPr>
          <p:cNvPr id="3" name="Tijdelijke aanduiding voor inhoud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4" name="Tijdelijke aanduiding voor inhoud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5" name="Tijdelijke aanduiding voor datum 4"/>
          <p:cNvSpPr>
            <a:spLocks noGrp="1"/>
          </p:cNvSpPr>
          <p:nvPr>
            <p:ph type="dt" sz="half" idx="10"/>
          </p:nvPr>
        </p:nvSpPr>
        <p:spPr/>
        <p:txBody>
          <a:bodyPr/>
          <a:lstStyle/>
          <a:p>
            <a:fld id="{6BCA8174-523D-42E1-A89F-EF5B7EAE4FF3}" type="datetime1">
              <a:rPr lang="nl-NL" smtClean="0"/>
              <a:t>28-1-2023</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1488544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lvl1pPr>
              <a:defRPr/>
            </a:lvl1pPr>
          </a:lstStyle>
          <a:p>
            <a:r>
              <a:rPr lang="en-US"/>
              <a:t>Titelstijl van model bewerken</a:t>
            </a:r>
            <a:endParaRPr lang="nl-NL"/>
          </a:p>
        </p:txBody>
      </p:sp>
      <p:sp>
        <p:nvSpPr>
          <p:cNvPr id="3" name="Tijdelijke aanduiding voor teks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Klik om de tekststijl van het model te bewerken</a:t>
            </a:r>
          </a:p>
        </p:txBody>
      </p:sp>
      <p:sp>
        <p:nvSpPr>
          <p:cNvPr id="4" name="Tijdelijke aanduiding voor inhoud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5" name="Tijdelijke aanduiding voor teks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Klik om de tekststijl van het model te bewerken</a:t>
            </a:r>
          </a:p>
        </p:txBody>
      </p:sp>
      <p:sp>
        <p:nvSpPr>
          <p:cNvPr id="6" name="Tijdelijke aanduiding voor inhoud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7" name="Tijdelijke aanduiding voor datum 6"/>
          <p:cNvSpPr>
            <a:spLocks noGrp="1"/>
          </p:cNvSpPr>
          <p:nvPr>
            <p:ph type="dt" sz="half" idx="10"/>
          </p:nvPr>
        </p:nvSpPr>
        <p:spPr/>
        <p:txBody>
          <a:bodyPr/>
          <a:lstStyle/>
          <a:p>
            <a:fld id="{F5CE81C0-BA11-4297-89E5-456147B292DE}" type="datetime1">
              <a:rPr lang="nl-NL" smtClean="0"/>
              <a:t>28-1-2023</a:t>
            </a:fld>
            <a:endParaRPr lang="nl-NL"/>
          </a:p>
        </p:txBody>
      </p:sp>
      <p:sp>
        <p:nvSpPr>
          <p:cNvPr id="8" name="Tijdelijke aanduiding voor voettekst 7"/>
          <p:cNvSpPr>
            <a:spLocks noGrp="1"/>
          </p:cNvSpPr>
          <p:nvPr>
            <p:ph type="ftr" sz="quarter" idx="11"/>
          </p:nvPr>
        </p:nvSpPr>
        <p:spPr/>
        <p:txBody>
          <a:bodyPr/>
          <a:lstStyle/>
          <a:p>
            <a:endParaRPr lang="nl-NL"/>
          </a:p>
        </p:txBody>
      </p:sp>
      <p:sp>
        <p:nvSpPr>
          <p:cNvPr id="9" name="Tijdelijke aanduiding voor dianummer 8"/>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2041011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US"/>
              <a:t>Titelstijl van model bewerken</a:t>
            </a:r>
            <a:endParaRPr lang="nl-NL"/>
          </a:p>
        </p:txBody>
      </p:sp>
      <p:sp>
        <p:nvSpPr>
          <p:cNvPr id="3" name="Tijdelijke aanduiding voor datum 2"/>
          <p:cNvSpPr>
            <a:spLocks noGrp="1"/>
          </p:cNvSpPr>
          <p:nvPr>
            <p:ph type="dt" sz="half" idx="10"/>
          </p:nvPr>
        </p:nvSpPr>
        <p:spPr/>
        <p:txBody>
          <a:bodyPr/>
          <a:lstStyle/>
          <a:p>
            <a:fld id="{39D725D8-8632-49AF-A01E-86D3228501C7}" type="datetime1">
              <a:rPr lang="nl-NL" smtClean="0"/>
              <a:t>28-1-2023</a:t>
            </a:fld>
            <a:endParaRPr lang="nl-NL"/>
          </a:p>
        </p:txBody>
      </p:sp>
      <p:sp>
        <p:nvSpPr>
          <p:cNvPr id="4" name="Tijdelijke aanduiding voor voettekst 3"/>
          <p:cNvSpPr>
            <a:spLocks noGrp="1"/>
          </p:cNvSpPr>
          <p:nvPr>
            <p:ph type="ftr" sz="quarter" idx="11"/>
          </p:nvPr>
        </p:nvSpPr>
        <p:spPr/>
        <p:txBody>
          <a:bodyPr/>
          <a:lstStyle/>
          <a:p>
            <a:endParaRPr lang="nl-NL"/>
          </a:p>
        </p:txBody>
      </p:sp>
      <p:sp>
        <p:nvSpPr>
          <p:cNvPr id="5" name="Tijdelijke aanduiding voor dianummer 4"/>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1566978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fld id="{971D010C-08B0-4445-8107-61354B53E078}" type="datetime1">
              <a:rPr lang="nl-NL" smtClean="0"/>
              <a:t>28-1-2023</a:t>
            </a:fld>
            <a:endParaRPr lang="nl-NL"/>
          </a:p>
        </p:txBody>
      </p:sp>
      <p:sp>
        <p:nvSpPr>
          <p:cNvPr id="3" name="Tijdelijke aanduiding voor voettekst 2"/>
          <p:cNvSpPr>
            <a:spLocks noGrp="1"/>
          </p:cNvSpPr>
          <p:nvPr>
            <p:ph type="ftr" sz="quarter" idx="11"/>
          </p:nvPr>
        </p:nvSpPr>
        <p:spPr/>
        <p:txBody>
          <a:bodyPr/>
          <a:lstStyle/>
          <a:p>
            <a:endParaRPr lang="nl-NL"/>
          </a:p>
        </p:txBody>
      </p:sp>
      <p:sp>
        <p:nvSpPr>
          <p:cNvPr id="4" name="Tijdelijke aanduiding voor dianummer 3"/>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189724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457200" y="273050"/>
            <a:ext cx="3008313" cy="1162050"/>
          </a:xfrm>
        </p:spPr>
        <p:txBody>
          <a:bodyPr anchor="b"/>
          <a:lstStyle>
            <a:lvl1pPr algn="l">
              <a:defRPr sz="2000" b="1"/>
            </a:lvl1pPr>
          </a:lstStyle>
          <a:p>
            <a:r>
              <a:rPr lang="en-US"/>
              <a:t>Titelstijl van model bewerken</a:t>
            </a:r>
            <a:endParaRPr lang="nl-NL"/>
          </a:p>
        </p:txBody>
      </p:sp>
      <p:sp>
        <p:nvSpPr>
          <p:cNvPr id="3" name="Tijdelijke aanduiding voor inhoud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4" name="Tijdelijke aanduiding voor teks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Klik om de tekststijl van het model te bewerken</a:t>
            </a:r>
          </a:p>
        </p:txBody>
      </p:sp>
      <p:sp>
        <p:nvSpPr>
          <p:cNvPr id="5" name="Tijdelijke aanduiding voor datum 4"/>
          <p:cNvSpPr>
            <a:spLocks noGrp="1"/>
          </p:cNvSpPr>
          <p:nvPr>
            <p:ph type="dt" sz="half" idx="10"/>
          </p:nvPr>
        </p:nvSpPr>
        <p:spPr/>
        <p:txBody>
          <a:bodyPr/>
          <a:lstStyle/>
          <a:p>
            <a:fld id="{BF6EBC35-F216-41A3-980E-631B9CEE1E43}" type="datetime1">
              <a:rPr lang="nl-NL" smtClean="0"/>
              <a:t>28-1-2023</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2805124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1792288" y="4800600"/>
            <a:ext cx="5486400" cy="566738"/>
          </a:xfrm>
        </p:spPr>
        <p:txBody>
          <a:bodyPr anchor="b"/>
          <a:lstStyle>
            <a:lvl1pPr algn="l">
              <a:defRPr sz="2000" b="1"/>
            </a:lvl1pPr>
          </a:lstStyle>
          <a:p>
            <a:r>
              <a:rPr lang="en-US"/>
              <a:t>Titelstijl van model bewerken</a:t>
            </a:r>
            <a:endParaRPr lang="nl-NL"/>
          </a:p>
        </p:txBody>
      </p:sp>
      <p:sp>
        <p:nvSpPr>
          <p:cNvPr id="3" name="Tijdelijke aanduiding voor afbeelding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nl-NL"/>
          </a:p>
        </p:txBody>
      </p:sp>
      <p:sp>
        <p:nvSpPr>
          <p:cNvPr id="4" name="Tijdelijke aanduiding voor teks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Klik om de tekststijl van het model te bewerken</a:t>
            </a:r>
          </a:p>
        </p:txBody>
      </p:sp>
      <p:sp>
        <p:nvSpPr>
          <p:cNvPr id="5" name="Tijdelijke aanduiding voor datum 4"/>
          <p:cNvSpPr>
            <a:spLocks noGrp="1"/>
          </p:cNvSpPr>
          <p:nvPr>
            <p:ph type="dt" sz="half" idx="10"/>
          </p:nvPr>
        </p:nvSpPr>
        <p:spPr/>
        <p:txBody>
          <a:bodyPr/>
          <a:lstStyle/>
          <a:p>
            <a:fld id="{74548930-760E-432C-9D53-8CE4C0642DDB}" type="datetime1">
              <a:rPr lang="nl-NL" smtClean="0"/>
              <a:t>28-1-2023</a:t>
            </a:fld>
            <a:endParaRPr lang="nl-NL"/>
          </a:p>
        </p:txBody>
      </p:sp>
      <p:sp>
        <p:nvSpPr>
          <p:cNvPr id="6" name="Tijdelijke aanduiding voor voettekst 5"/>
          <p:cNvSpPr>
            <a:spLocks noGrp="1"/>
          </p:cNvSpPr>
          <p:nvPr>
            <p:ph type="ftr" sz="quarter" idx="11"/>
          </p:nvPr>
        </p:nvSpPr>
        <p:spPr/>
        <p:txBody>
          <a:bodyPr/>
          <a:lstStyle/>
          <a:p>
            <a:endParaRPr lang="nl-NL"/>
          </a:p>
        </p:txBody>
      </p:sp>
      <p:sp>
        <p:nvSpPr>
          <p:cNvPr id="7" name="Tijdelijke aanduiding voor dianummer 6"/>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1012308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US"/>
              <a:t>Titelstijl van model bewerken</a:t>
            </a:r>
            <a:endParaRPr lang="nl-NL"/>
          </a:p>
        </p:txBody>
      </p:sp>
      <p:sp>
        <p:nvSpPr>
          <p:cNvPr id="3" name="Tijdelijke aanduiding voor verticale tekst 2"/>
          <p:cNvSpPr>
            <a:spLocks noGrp="1"/>
          </p:cNvSpPr>
          <p:nvPr>
            <p:ph type="body" orient="vert" idx="1"/>
          </p:nvPr>
        </p:nvSpPr>
        <p:spPr/>
        <p:txBody>
          <a:bodyPr vert="eaVert"/>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4" name="Tijdelijke aanduiding voor datum 3"/>
          <p:cNvSpPr>
            <a:spLocks noGrp="1"/>
          </p:cNvSpPr>
          <p:nvPr>
            <p:ph type="dt" sz="half" idx="10"/>
          </p:nvPr>
        </p:nvSpPr>
        <p:spPr/>
        <p:txBody>
          <a:bodyPr/>
          <a:lstStyle/>
          <a:p>
            <a:fld id="{B0829D0B-CFAA-4995-A7B0-A8A2EA3C6AFE}" type="datetime1">
              <a:rPr lang="nl-NL" smtClean="0"/>
              <a:t>28-1-2023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3730570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6629400" y="274638"/>
            <a:ext cx="2057400" cy="5851525"/>
          </a:xfrm>
        </p:spPr>
        <p:txBody>
          <a:bodyPr vert="eaVert"/>
          <a:lstStyle/>
          <a:p>
            <a:r>
              <a:rPr lang="en-US"/>
              <a:t>Titelstijl van model bewerken</a:t>
            </a:r>
            <a:endParaRPr lang="nl-NL"/>
          </a:p>
        </p:txBody>
      </p:sp>
      <p:sp>
        <p:nvSpPr>
          <p:cNvPr id="3" name="Tijdelijke aanduiding voor verticale tekst 2"/>
          <p:cNvSpPr>
            <a:spLocks noGrp="1"/>
          </p:cNvSpPr>
          <p:nvPr>
            <p:ph type="body" orient="vert" idx="1"/>
          </p:nvPr>
        </p:nvSpPr>
        <p:spPr>
          <a:xfrm>
            <a:off x="457200" y="274638"/>
            <a:ext cx="6019800" cy="5851525"/>
          </a:xfrm>
        </p:spPr>
        <p:txBody>
          <a:bodyPr vert="eaVert"/>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4" name="Tijdelijke aanduiding voor datum 3"/>
          <p:cNvSpPr>
            <a:spLocks noGrp="1"/>
          </p:cNvSpPr>
          <p:nvPr>
            <p:ph type="dt" sz="half" idx="10"/>
          </p:nvPr>
        </p:nvSpPr>
        <p:spPr/>
        <p:txBody>
          <a:bodyPr/>
          <a:lstStyle/>
          <a:p>
            <a:fld id="{FDAECC6D-A73F-470E-923C-BC0907BEE149}" type="datetime1">
              <a:rPr lang="nl-NL" smtClean="0"/>
              <a:t>28-1-2023</a:t>
            </a:fld>
            <a:endParaRPr lang="nl-NL"/>
          </a:p>
        </p:txBody>
      </p:sp>
      <p:sp>
        <p:nvSpPr>
          <p:cNvPr id="5" name="Tijdelijke aanduiding voor voettekst 4"/>
          <p:cNvSpPr>
            <a:spLocks noGrp="1"/>
          </p:cNvSpPr>
          <p:nvPr>
            <p:ph type="ftr" sz="quarter" idx="11"/>
          </p:nvPr>
        </p:nvSpPr>
        <p:spPr/>
        <p:txBody>
          <a:bodyPr/>
          <a:lstStyle/>
          <a:p>
            <a:endParaRPr lang="nl-NL"/>
          </a:p>
        </p:txBody>
      </p:sp>
      <p:sp>
        <p:nvSpPr>
          <p:cNvPr id="6" name="Tijdelijke aanduiding voor dianumm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3280451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el en diagram of organigram">
    <p:spTree>
      <p:nvGrpSpPr>
        <p:cNvPr id="1" name=""/>
        <p:cNvGrpSpPr/>
        <p:nvPr/>
      </p:nvGrpSpPr>
      <p:grpSpPr>
        <a:xfrm>
          <a:off x="0" y="0"/>
          <a:ext cx="0" cy="0"/>
          <a:chOff x="0" y="0"/>
          <a:chExt cx="0" cy="0"/>
        </a:xfrm>
      </p:grpSpPr>
      <p:sp>
        <p:nvSpPr>
          <p:cNvPr id="2" name="Titel 1"/>
          <p:cNvSpPr>
            <a:spLocks noGrp="1"/>
          </p:cNvSpPr>
          <p:nvPr>
            <p:ph type="title"/>
          </p:nvPr>
        </p:nvSpPr>
        <p:spPr>
          <a:xfrm>
            <a:off x="304800" y="609600"/>
            <a:ext cx="8534400" cy="1143000"/>
          </a:xfrm>
        </p:spPr>
        <p:txBody>
          <a:bodyPr/>
          <a:lstStyle/>
          <a:p>
            <a:r>
              <a:rPr lang="en-US"/>
              <a:t>Titelstijl van model bewerken</a:t>
            </a:r>
            <a:endParaRPr lang="nl-NL"/>
          </a:p>
        </p:txBody>
      </p:sp>
      <p:sp>
        <p:nvSpPr>
          <p:cNvPr id="3" name="Tijdelijke aanduiding voor SmartArt 2"/>
          <p:cNvSpPr>
            <a:spLocks noGrp="1"/>
          </p:cNvSpPr>
          <p:nvPr>
            <p:ph type="dgm" idx="1"/>
          </p:nvPr>
        </p:nvSpPr>
        <p:spPr>
          <a:xfrm>
            <a:off x="685800" y="1981200"/>
            <a:ext cx="7772400" cy="4114800"/>
          </a:xfrm>
        </p:spPr>
        <p:txBody>
          <a:bodyPr/>
          <a:lstStyle/>
          <a:p>
            <a:endParaRPr lang="nl-NL"/>
          </a:p>
        </p:txBody>
      </p:sp>
      <p:sp>
        <p:nvSpPr>
          <p:cNvPr id="4" name="Tijdelijke aanduiding voor voettekst 3"/>
          <p:cNvSpPr>
            <a:spLocks noGrp="1"/>
          </p:cNvSpPr>
          <p:nvPr>
            <p:ph type="ftr" sz="quarter" idx="10"/>
          </p:nvPr>
        </p:nvSpPr>
        <p:spPr>
          <a:xfrm>
            <a:off x="3124200" y="6248400"/>
            <a:ext cx="2895600" cy="457200"/>
          </a:xfrm>
        </p:spPr>
        <p:txBody>
          <a:bodyPr/>
          <a:lstStyle>
            <a:lvl1pPr>
              <a:defRPr/>
            </a:lvl1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ijdelijke aanduiding voor dianummer 4"/>
          <p:cNvSpPr>
            <a:spLocks noGrp="1"/>
          </p:cNvSpPr>
          <p:nvPr>
            <p:ph type="sldNum" sz="quarter" idx="11"/>
          </p:nvPr>
        </p:nvSpPr>
        <p:spPr>
          <a:xfrm>
            <a:off x="6553200" y="6248400"/>
            <a:ext cx="1905000" cy="457200"/>
          </a:xfrm>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D1BD80E4-F145-D647-9E4A-89A7CC8E3492}"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333292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AU"/>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AU"/>
          </a:p>
        </p:txBody>
      </p:sp>
      <p:sp>
        <p:nvSpPr>
          <p:cNvPr id="4" name="Date Placeholder 3"/>
          <p:cNvSpPr>
            <a:spLocks noGrp="1"/>
          </p:cNvSpPr>
          <p:nvPr>
            <p:ph type="dt" sz="half" idx="10"/>
          </p:nvPr>
        </p:nvSpPr>
        <p:spPr/>
        <p:txBody>
          <a:bodyPr/>
          <a:lstStyle/>
          <a:p>
            <a:fld id="{9AFB5D5E-DD61-49AF-95F2-BBE58469C7A6}"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1574717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46F55639-9028-4935-9DEC-86B9DC51FF7B}"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7701261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AU"/>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ED741-3E93-4568-9088-7E8C28529292}"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2293771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p:cNvSpPr>
            <a:spLocks noGrp="1"/>
          </p:cNvSpPr>
          <p:nvPr>
            <p:ph type="dt" sz="half" idx="10"/>
          </p:nvPr>
        </p:nvSpPr>
        <p:spPr/>
        <p:txBody>
          <a:bodyPr/>
          <a:lstStyle/>
          <a:p>
            <a:fld id="{CE483932-DF0D-4A55-B0B7-BC6EF2D24816}" type="datetime1">
              <a:rPr lang="nl-NL" smtClean="0"/>
              <a:t>28-1-2023</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2114065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A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p:cNvSpPr>
            <a:spLocks noGrp="1"/>
          </p:cNvSpPr>
          <p:nvPr>
            <p:ph type="dt" sz="half" idx="10"/>
          </p:nvPr>
        </p:nvSpPr>
        <p:spPr/>
        <p:txBody>
          <a:bodyPr/>
          <a:lstStyle/>
          <a:p>
            <a:fld id="{B13B7CD3-A17A-406F-B107-FC628D3A5C61}" type="datetime1">
              <a:rPr lang="nl-NL" smtClean="0"/>
              <a:t>28-1-2023</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101123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Date Placeholder 2"/>
          <p:cNvSpPr>
            <a:spLocks noGrp="1"/>
          </p:cNvSpPr>
          <p:nvPr>
            <p:ph type="dt" sz="half" idx="10"/>
          </p:nvPr>
        </p:nvSpPr>
        <p:spPr/>
        <p:txBody>
          <a:bodyPr/>
          <a:lstStyle/>
          <a:p>
            <a:fld id="{F893D378-2088-4159-A2FF-A9AA1C7955F8}" type="datetime1">
              <a:rPr lang="nl-NL" smtClean="0"/>
              <a:t>28-1-2023</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5757737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955539-130C-49B8-8D07-8CC3E3717669}" type="datetime1">
              <a:rPr lang="nl-NL" smtClean="0"/>
              <a:t>28-1-2023</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498912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6C6FC3-A4C2-4069-8F23-4B8857A83035}" type="datetime1">
              <a:rPr lang="nl-NL" smtClean="0"/>
              <a:t>28-1-2023</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23311362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CCED3A-7E92-4A33-A4FE-577AED97F6C1}" type="datetime1">
              <a:rPr lang="nl-NL" smtClean="0"/>
              <a:t>28-1-2023</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14906032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79FF2295-D6B4-462C-A000-C86EFB6CD998}"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7810144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AU"/>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10"/>
          </p:nvPr>
        </p:nvSpPr>
        <p:spPr/>
        <p:txBody>
          <a:bodyPr/>
          <a:lstStyle/>
          <a:p>
            <a:fld id="{88F7D5DD-4498-45F4-89F8-CB0DADFB5326}"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0689738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3040792540"/>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3854918140"/>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360711560"/>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F46369-DDA3-4135-B572-061A735ADAAA}" type="datetime1">
              <a:rPr lang="nl-NL" smtClean="0"/>
              <a:t>28-1-2023</a:t>
            </a:fld>
            <a:endParaRPr lang="nl-NL"/>
          </a:p>
        </p:txBody>
      </p:sp>
      <p:sp>
        <p:nvSpPr>
          <p:cNvPr id="6" name="Footer Placeholder 5"/>
          <p:cNvSpPr>
            <a:spLocks noGrp="1"/>
          </p:cNvSpPr>
          <p:nvPr>
            <p:ph type="ftr" sz="quarter" idx="11"/>
          </p:nvPr>
        </p:nvSpPr>
        <p:spPr/>
        <p:txBody>
          <a:bodyPr/>
          <a:lstStyle/>
          <a:p>
            <a:endParaRPr lang="nl-NL"/>
          </a:p>
        </p:txBody>
      </p:sp>
      <p:sp>
        <p:nvSpPr>
          <p:cNvPr id="7" name="Slide Number Placeholder 6"/>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2512512527"/>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F46369-DDA3-4135-B572-061A735ADAAA}" type="datetime1">
              <a:rPr lang="nl-NL" smtClean="0"/>
              <a:t>28-1-2023</a:t>
            </a:fld>
            <a:endParaRPr lang="nl-NL"/>
          </a:p>
        </p:txBody>
      </p:sp>
      <p:sp>
        <p:nvSpPr>
          <p:cNvPr id="8" name="Footer Placeholder 7"/>
          <p:cNvSpPr>
            <a:spLocks noGrp="1"/>
          </p:cNvSpPr>
          <p:nvPr>
            <p:ph type="ftr" sz="quarter" idx="11"/>
          </p:nvPr>
        </p:nvSpPr>
        <p:spPr/>
        <p:txBody>
          <a:bodyPr/>
          <a:lstStyle/>
          <a:p>
            <a:endParaRPr lang="nl-NL"/>
          </a:p>
        </p:txBody>
      </p:sp>
      <p:sp>
        <p:nvSpPr>
          <p:cNvPr id="9" name="Slide Number Placeholder 8"/>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1028148973"/>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F46369-DDA3-4135-B572-061A735ADAAA}" type="datetime1">
              <a:rPr lang="nl-NL" smtClean="0"/>
              <a:t>28-1-2023</a:t>
            </a:fld>
            <a:endParaRPr lang="nl-NL"/>
          </a:p>
        </p:txBody>
      </p:sp>
      <p:sp>
        <p:nvSpPr>
          <p:cNvPr id="4" name="Footer Placeholder 3"/>
          <p:cNvSpPr>
            <a:spLocks noGrp="1"/>
          </p:cNvSpPr>
          <p:nvPr>
            <p:ph type="ftr" sz="quarter" idx="11"/>
          </p:nvPr>
        </p:nvSpPr>
        <p:spPr/>
        <p:txBody>
          <a:bodyPr/>
          <a:lstStyle/>
          <a:p>
            <a:endParaRPr lang="nl-NL"/>
          </a:p>
        </p:txBody>
      </p:sp>
      <p:sp>
        <p:nvSpPr>
          <p:cNvPr id="5" name="Slide Number Placeholder 4"/>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3194833822"/>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F46369-DDA3-4135-B572-061A735ADAAA}" type="datetime1">
              <a:rPr lang="nl-NL" smtClean="0"/>
              <a:t>28-1-2023</a:t>
            </a:fld>
            <a:endParaRPr lang="nl-NL"/>
          </a:p>
        </p:txBody>
      </p:sp>
      <p:sp>
        <p:nvSpPr>
          <p:cNvPr id="3" name="Footer Placeholder 2"/>
          <p:cNvSpPr>
            <a:spLocks noGrp="1"/>
          </p:cNvSpPr>
          <p:nvPr>
            <p:ph type="ftr" sz="quarter" idx="11"/>
          </p:nvPr>
        </p:nvSpPr>
        <p:spPr/>
        <p:txBody>
          <a:bodyPr/>
          <a:lstStyle/>
          <a:p>
            <a:endParaRPr lang="nl-NL"/>
          </a:p>
        </p:txBody>
      </p:sp>
      <p:sp>
        <p:nvSpPr>
          <p:cNvPr id="4" name="Slide Number Placeholder 3"/>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1609221201"/>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9F46369-DDA3-4135-B572-061A735ADAAA}" type="datetime1">
              <a:rPr lang="nl-NL" smtClean="0"/>
              <a:t>28-1-2023</a:t>
            </a:fld>
            <a:endParaRPr lang="nl-NL"/>
          </a:p>
        </p:txBody>
      </p:sp>
      <p:sp>
        <p:nvSpPr>
          <p:cNvPr id="6" name="Footer Placeholder 5"/>
          <p:cNvSpPr>
            <a:spLocks noGrp="1"/>
          </p:cNvSpPr>
          <p:nvPr>
            <p:ph type="ftr" sz="quarter" idx="11"/>
          </p:nvPr>
        </p:nvSpPr>
        <p:spPr/>
        <p:txBody>
          <a:bodyPr/>
          <a:lstStyle/>
          <a:p>
            <a:endParaRPr lang="nl-NL"/>
          </a:p>
        </p:txBody>
      </p:sp>
      <p:sp>
        <p:nvSpPr>
          <p:cNvPr id="7" name="Slide Number Placeholder 6"/>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1039942926"/>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9F46369-DDA3-4135-B572-061A735ADAAA}" type="datetime1">
              <a:rPr lang="nl-NL" smtClean="0"/>
              <a:t>28-1-2023</a:t>
            </a:fld>
            <a:endParaRPr lang="nl-NL"/>
          </a:p>
        </p:txBody>
      </p:sp>
      <p:sp>
        <p:nvSpPr>
          <p:cNvPr id="6" name="Footer Placeholder 5"/>
          <p:cNvSpPr>
            <a:spLocks noGrp="1"/>
          </p:cNvSpPr>
          <p:nvPr>
            <p:ph type="ftr" sz="quarter" idx="11"/>
          </p:nvPr>
        </p:nvSpPr>
        <p:spPr>
          <a:xfrm>
            <a:off x="533400" y="6172200"/>
            <a:ext cx="5811724" cy="365125"/>
          </a:xfrm>
        </p:spPr>
        <p:txBody>
          <a:bodyPr/>
          <a:lstStyle/>
          <a:p>
            <a:endParaRPr lang="nl-NL"/>
          </a:p>
        </p:txBody>
      </p:sp>
      <p:sp>
        <p:nvSpPr>
          <p:cNvPr id="7" name="Slide Number Placeholder 6"/>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513891977"/>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9F46369-DDA3-4135-B572-061A735ADAAA}" type="datetime1">
              <a:rPr lang="nl-NL" smtClean="0"/>
              <a:t>28-1-2023</a:t>
            </a:fld>
            <a:endParaRPr lang="nl-NL"/>
          </a:p>
        </p:txBody>
      </p:sp>
      <p:sp>
        <p:nvSpPr>
          <p:cNvPr id="4" name="Footer Placeholder 3"/>
          <p:cNvSpPr>
            <a:spLocks noGrp="1"/>
          </p:cNvSpPr>
          <p:nvPr>
            <p:ph type="ftr" sz="quarter" idx="11"/>
          </p:nvPr>
        </p:nvSpPr>
        <p:spPr/>
        <p:txBody>
          <a:bodyPr/>
          <a:lstStyle/>
          <a:p>
            <a:endParaRPr lang="nl-NL"/>
          </a:p>
        </p:txBody>
      </p:sp>
      <p:sp>
        <p:nvSpPr>
          <p:cNvPr id="5" name="Slide Number Placeholder 4"/>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781866829"/>
      </p:ext>
    </p:extLst>
  </p:cSld>
  <p:clrMapOvr>
    <a:masterClrMapping/>
  </p:clrMapOvr>
  <p:hf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1522648296"/>
      </p:ext>
    </p:extLst>
  </p:cSld>
  <p:clrMapOvr>
    <a:masterClrMapping/>
  </p:clrMapOvr>
  <p:hf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68588754"/>
      </p:ext>
    </p:extLst>
  </p:cSld>
  <p:clrMapOvr>
    <a:masterClrMapping/>
  </p:clrMapOvr>
  <p:hf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3536800198"/>
      </p:ext>
    </p:extLst>
  </p:cSld>
  <p:clrMapOvr>
    <a:masterClrMapping/>
  </p:clrMapOvr>
  <p:hf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131687334"/>
      </p:ext>
    </p:extLst>
  </p:cSld>
  <p:clrMapOvr>
    <a:masterClrMapping/>
  </p:clrMapOvr>
  <p:hf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849614949"/>
      </p:ext>
    </p:extLst>
  </p:cSld>
  <p:clrMapOvr>
    <a:masterClrMapping/>
  </p:clrMapOvr>
  <p:hf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751870945"/>
      </p:ext>
    </p:extLst>
  </p:cSld>
  <p:clrMapOvr>
    <a:masterClrMapping/>
  </p:clrMapOvr>
  <p:hf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F46369-DDA3-4135-B572-061A735ADAAA}" type="datetime1">
              <a:rPr lang="nl-NL" smtClean="0"/>
              <a:t>28-1-2023</a:t>
            </a:fld>
            <a:endParaRPr lang="nl-NL"/>
          </a:p>
        </p:txBody>
      </p:sp>
      <p:sp>
        <p:nvSpPr>
          <p:cNvPr id="5" name="Footer Placeholder 4"/>
          <p:cNvSpPr>
            <a:spLocks noGrp="1"/>
          </p:cNvSpPr>
          <p:nvPr>
            <p:ph type="ftr" sz="quarter" idx="11"/>
          </p:nvPr>
        </p:nvSpPr>
        <p:spPr/>
        <p:txBody>
          <a:bodyPr/>
          <a:lstStyle/>
          <a:p>
            <a:endParaRPr lang="nl-NL"/>
          </a:p>
        </p:txBody>
      </p:sp>
      <p:sp>
        <p:nvSpPr>
          <p:cNvPr id="6" name="Slide Number Placeholder 5"/>
          <p:cNvSpPr>
            <a:spLocks noGrp="1"/>
          </p:cNvSpPr>
          <p:nvPr>
            <p:ph type="sldNum" sz="quarter" idx="12"/>
          </p:nvPr>
        </p:nvSpPr>
        <p:spPr/>
        <p:txBody>
          <a:bodyPr/>
          <a:lstStyle/>
          <a:p>
            <a:fld id="{ADDC6AC8-0692-6E47-82E5-8B2821C742B3}" type="slidenum">
              <a:rPr lang="nl-NL" smtClean="0"/>
              <a:t>‹#›</a:t>
            </a:fld>
            <a:endParaRPr lang="nl-NL"/>
          </a:p>
        </p:txBody>
      </p:sp>
    </p:spTree>
    <p:extLst>
      <p:ext uri="{BB962C8B-B14F-4D97-AF65-F5344CB8AC3E}">
        <p14:creationId xmlns:p14="http://schemas.microsoft.com/office/powerpoint/2010/main" val="2204648539"/>
      </p:ext>
    </p:extLst>
  </p:cSld>
  <p:clrMapOvr>
    <a:masterClrMapping/>
  </p:clrMapOvr>
  <p:hf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9AFB5D5E-DD61-49AF-95F2-BBE58469C7A6}"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279653970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F55639-9028-4935-9DEC-86B9DC51FF7B}"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40489850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ED741-3E93-4568-9088-7E8C28529292}"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28446998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E483932-DF0D-4A55-B0B7-BC6EF2D24816}" type="datetime1">
              <a:rPr lang="nl-NL" smtClean="0"/>
              <a:t>28-1-2023</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13269572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13B7CD3-A17A-406F-B107-FC628D3A5C61}" type="datetime1">
              <a:rPr lang="nl-NL" smtClean="0"/>
              <a:t>28-1-2023</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13056395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893D378-2088-4159-A2FF-A9AA1C7955F8}" type="datetime1">
              <a:rPr lang="nl-NL" smtClean="0"/>
              <a:t>28-1-2023</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27395908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955539-130C-49B8-8D07-8CC3E3717669}" type="datetime1">
              <a:rPr lang="nl-NL" smtClean="0"/>
              <a:t>28-1-2023</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1153087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96C6FC3-A4C2-4069-8F23-4B8857A83035}" type="datetime1">
              <a:rPr lang="nl-NL" smtClean="0"/>
              <a:t>28-1-2023</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4048454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CCED3A-7E92-4A33-A4FE-577AED97F6C1}" type="datetime1">
              <a:rPr lang="nl-NL" smtClean="0"/>
              <a:t>28-1-2023</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31239977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9FF2295-D6B4-462C-A000-C86EFB6CD998}"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252438269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F7D5DD-4498-45F4-89F8-CB0DADFB5326}" type="datetime1">
              <a:rPr lang="nl-NL" smtClean="0"/>
              <a:t>28-1-2023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B981CE29-691A-48AD-ADBD-6F640F12A315}" type="slidenum">
              <a:rPr lang="en-AU" smtClean="0"/>
              <a:t>‹#›</a:t>
            </a:fld>
            <a:endParaRPr lang="en-AU"/>
          </a:p>
        </p:txBody>
      </p:sp>
    </p:spTree>
    <p:extLst>
      <p:ext uri="{BB962C8B-B14F-4D97-AF65-F5344CB8AC3E}">
        <p14:creationId xmlns:p14="http://schemas.microsoft.com/office/powerpoint/2010/main" val="208025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18"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17" Type="http://schemas.openxmlformats.org/officeDocument/2006/relationships/slideLayout" Target="../slideLayouts/slideLayout40.xml"/><Relationship Id="rId2" Type="http://schemas.openxmlformats.org/officeDocument/2006/relationships/slideLayout" Target="../slideLayouts/slideLayout25.xml"/><Relationship Id="rId16" Type="http://schemas.openxmlformats.org/officeDocument/2006/relationships/slideLayout" Target="../slideLayouts/slideLayout39.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Titelstijl van model bewerken</a:t>
            </a:r>
            <a:endParaRPr lang="nl-NL"/>
          </a:p>
        </p:txBody>
      </p:sp>
      <p:sp>
        <p:nvSpPr>
          <p:cNvPr id="3" name="Tijdelijke aanduiding voor teks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Klik om de tekststijl van het model te bewerken</a:t>
            </a:r>
          </a:p>
          <a:p>
            <a:pPr lvl="1"/>
            <a:r>
              <a:rPr lang="en-US"/>
              <a:t>Tweede niveau</a:t>
            </a:r>
          </a:p>
          <a:p>
            <a:pPr lvl="2"/>
            <a:r>
              <a:rPr lang="en-US"/>
              <a:t>Derde niveau</a:t>
            </a:r>
          </a:p>
          <a:p>
            <a:pPr lvl="3"/>
            <a:r>
              <a:rPr lang="en-US"/>
              <a:t>Vierde niveau</a:t>
            </a:r>
          </a:p>
          <a:p>
            <a:pPr lvl="4"/>
            <a:r>
              <a:rPr lang="en-US"/>
              <a:t>Vijfde niveau</a:t>
            </a:r>
            <a:endParaRPr lang="nl-NL"/>
          </a:p>
        </p:txBody>
      </p:sp>
      <p:sp>
        <p:nvSpPr>
          <p:cNvPr id="4" name="Tijdelijke aanduiding voor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F46369-DDA3-4135-B572-061A735ADAAA}" type="datetime1">
              <a:rPr lang="nl-NL" smtClean="0"/>
              <a:t>28-1-2023</a:t>
            </a:fld>
            <a:endParaRPr lang="nl-NL"/>
          </a:p>
        </p:txBody>
      </p:sp>
      <p:sp>
        <p:nvSpPr>
          <p:cNvPr id="5" name="Tijdelijke aanduiding voor voettekst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nl-NL"/>
          </a:p>
        </p:txBody>
      </p:sp>
      <p:sp>
        <p:nvSpPr>
          <p:cNvPr id="6" name="Tijdelijke aanduiding voor dianumm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DC6AC8-0692-6E47-82E5-8B2821C742B3}" type="slidenum">
              <a:rPr lang="nl-NL" smtClean="0"/>
              <a:t>‹#›</a:t>
            </a:fld>
            <a:endParaRPr lang="nl-NL"/>
          </a:p>
        </p:txBody>
      </p:sp>
    </p:spTree>
    <p:extLst>
      <p:ext uri="{BB962C8B-B14F-4D97-AF65-F5344CB8AC3E}">
        <p14:creationId xmlns:p14="http://schemas.microsoft.com/office/powerpoint/2010/main" val="21512001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5" r:id="rId12"/>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nl-NL"/>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AB57FA-6224-4901-988C-2D1AADE89129}" type="datetime1">
              <a:rPr lang="nl-NL" smtClean="0"/>
              <a:t>28-1-2023</a:t>
            </a:fld>
            <a:endParaRPr lang="en-AU"/>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81CE29-691A-48AD-ADBD-6F640F12A315}" type="slidenum">
              <a:rPr lang="en-AU" smtClean="0"/>
              <a:t>‹#›</a:t>
            </a:fld>
            <a:endParaRPr lang="en-AU"/>
          </a:p>
        </p:txBody>
      </p:sp>
    </p:spTree>
    <p:extLst>
      <p:ext uri="{BB962C8B-B14F-4D97-AF65-F5344CB8AC3E}">
        <p14:creationId xmlns:p14="http://schemas.microsoft.com/office/powerpoint/2010/main" val="419900427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9F46369-DDA3-4135-B572-061A735ADAAA}" type="datetime1">
              <a:rPr lang="nl-NL" smtClean="0"/>
              <a:t>28-1-2023</a:t>
            </a:fld>
            <a:endParaRPr lang="nl-NL"/>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nl-NL"/>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ADDC6AC8-0692-6E47-82E5-8B2821C742B3}" type="slidenum">
              <a:rPr lang="nl-NL" smtClean="0"/>
              <a:t>‹#›</a:t>
            </a:fld>
            <a:endParaRPr lang="nl-NL"/>
          </a:p>
        </p:txBody>
      </p:sp>
    </p:spTree>
    <p:extLst>
      <p:ext uri="{BB962C8B-B14F-4D97-AF65-F5344CB8AC3E}">
        <p14:creationId xmlns:p14="http://schemas.microsoft.com/office/powerpoint/2010/main" val="3723833129"/>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Lst>
  <p:hf hdr="0" ftr="0" dt="0"/>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9F46369-DDA3-4135-B572-061A735ADAAA}" type="datetime1">
              <a:rPr lang="nl-NL" smtClean="0"/>
              <a:t>28-1-2023</a:t>
            </a:fld>
            <a:endParaRPr lang="nl-NL"/>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nl-NL"/>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DDC6AC8-0692-6E47-82E5-8B2821C742B3}" type="slidenum">
              <a:rPr lang="nl-NL" smtClean="0"/>
              <a:t>‹#›</a:t>
            </a:fld>
            <a:endParaRPr lang="nl-NL"/>
          </a:p>
        </p:txBody>
      </p:sp>
    </p:spTree>
    <p:extLst>
      <p:ext uri="{BB962C8B-B14F-4D97-AF65-F5344CB8AC3E}">
        <p14:creationId xmlns:p14="http://schemas.microsoft.com/office/powerpoint/2010/main" val="194331110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time_continue=41&amp;v=weuLejJdUu0&amp;feature=emb_logo"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GQhbFkB-oLc"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2.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4.xml.rels><?xml version="1.0" encoding="UTF-8" standalone="yes"?>
<Relationships xmlns="http://schemas.openxmlformats.org/package/2006/relationships"><Relationship Id="rId2" Type="http://schemas.openxmlformats.org/officeDocument/2006/relationships/hyperlink" Target="https://www.ted.com/talks/ari_zucker_5_pillars_of_effective_leadershi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D6483-9C14-4ED8-B25A-1774E0255B86}"/>
              </a:ext>
            </a:extLst>
          </p:cNvPr>
          <p:cNvSpPr>
            <a:spLocks noGrp="1"/>
          </p:cNvSpPr>
          <p:nvPr>
            <p:ph type="ctrTitle"/>
          </p:nvPr>
        </p:nvSpPr>
        <p:spPr/>
        <p:txBody>
          <a:bodyPr/>
          <a:lstStyle/>
          <a:p>
            <a:r>
              <a:rPr lang="en-US" sz="4400" b="1" dirty="0"/>
              <a:t>Leadership Theories and Approaches</a:t>
            </a:r>
            <a:endParaRPr lang="en-GB" dirty="0"/>
          </a:p>
        </p:txBody>
      </p:sp>
      <p:sp>
        <p:nvSpPr>
          <p:cNvPr id="3" name="Subtitle 2">
            <a:extLst>
              <a:ext uri="{FF2B5EF4-FFF2-40B4-BE49-F238E27FC236}">
                <a16:creationId xmlns:a16="http://schemas.microsoft.com/office/drawing/2014/main" id="{040EF70A-0E91-4B5E-9793-990AD0F8A2D1}"/>
              </a:ext>
            </a:extLst>
          </p:cNvPr>
          <p:cNvSpPr>
            <a:spLocks noGrp="1"/>
          </p:cNvSpPr>
          <p:nvPr>
            <p:ph type="subTitle" idx="1"/>
          </p:nvPr>
        </p:nvSpPr>
        <p:spPr/>
        <p:txBody>
          <a:bodyPr/>
          <a:lstStyle/>
          <a:p>
            <a:endParaRPr lang="en-GB" dirty="0"/>
          </a:p>
        </p:txBody>
      </p:sp>
      <p:sp>
        <p:nvSpPr>
          <p:cNvPr id="4" name="Slide Number Placeholder 3">
            <a:extLst>
              <a:ext uri="{FF2B5EF4-FFF2-40B4-BE49-F238E27FC236}">
                <a16:creationId xmlns:a16="http://schemas.microsoft.com/office/drawing/2014/main" id="{CE70A657-9BC0-44EA-A624-C556ED5B5C77}"/>
              </a:ext>
            </a:extLst>
          </p:cNvPr>
          <p:cNvSpPr>
            <a:spLocks noGrp="1"/>
          </p:cNvSpPr>
          <p:nvPr>
            <p:ph type="sldNum" sz="quarter" idx="12"/>
          </p:nvPr>
        </p:nvSpPr>
        <p:spPr/>
        <p:txBody>
          <a:bodyPr/>
          <a:lstStyle/>
          <a:p>
            <a:fld id="{ADDC6AC8-0692-6E47-82E5-8B2821C742B3}" type="slidenum">
              <a:rPr lang="nl-NL" smtClean="0"/>
              <a:t>1</a:t>
            </a:fld>
            <a:endParaRPr lang="nl-NL"/>
          </a:p>
        </p:txBody>
      </p:sp>
    </p:spTree>
    <p:extLst>
      <p:ext uri="{BB962C8B-B14F-4D97-AF65-F5344CB8AC3E}">
        <p14:creationId xmlns:p14="http://schemas.microsoft.com/office/powerpoint/2010/main" val="165537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tint val="97000"/>
                <a:hueMod val="92000"/>
                <a:satMod val="169000"/>
                <a:lumMod val="164000"/>
              </a:schemeClr>
            </a:gs>
            <a:gs pos="62000">
              <a:schemeClr val="bg2">
                <a:shade val="96000"/>
                <a:satMod val="120000"/>
                <a:lumMod val="90000"/>
              </a:schemeClr>
            </a:gs>
          </a:gsLst>
          <a:lin ang="16200000" scaled="1"/>
          <a:tileRect/>
        </a:gradFill>
        <a:effectLst/>
      </p:bgPr>
    </p:bg>
    <p:spTree>
      <p:nvGrpSpPr>
        <p:cNvPr id="1" name=""/>
        <p:cNvGrpSpPr/>
        <p:nvPr/>
      </p:nvGrpSpPr>
      <p:grpSpPr>
        <a:xfrm>
          <a:off x="0" y="0"/>
          <a:ext cx="0" cy="0"/>
          <a:chOff x="0" y="0"/>
          <a:chExt cx="0" cy="0"/>
        </a:xfrm>
      </p:grpSpPr>
      <p:sp>
        <p:nvSpPr>
          <p:cNvPr id="9221" name="Rectangle 5"/>
          <p:cNvSpPr>
            <a:spLocks noGrp="1" noChangeArrowheads="1"/>
          </p:cNvSpPr>
          <p:nvPr>
            <p:ph type="ctrTitle"/>
          </p:nvPr>
        </p:nvSpPr>
        <p:spPr>
          <a:xfrm>
            <a:off x="291518" y="314444"/>
            <a:ext cx="8118386" cy="1250314"/>
          </a:xfrm>
          <a:ln/>
        </p:spPr>
        <p:txBody>
          <a:bodyPr>
            <a:noAutofit/>
          </a:bodyPr>
          <a:lstStyle/>
          <a:p>
            <a:pPr algn="l"/>
            <a:r>
              <a:rPr lang="en-US" sz="4000" b="1" dirty="0"/>
              <a:t>Leadership Theories and Approaches</a:t>
            </a:r>
            <a:endParaRPr lang="en-US" sz="5400" b="1" dirty="0"/>
          </a:p>
        </p:txBody>
      </p:sp>
      <p:sp>
        <p:nvSpPr>
          <p:cNvPr id="9219" name="Rectangle 3"/>
          <p:cNvSpPr>
            <a:spLocks noGrp="1" noChangeArrowheads="1"/>
          </p:cNvSpPr>
          <p:nvPr>
            <p:ph type="subTitle" idx="1"/>
          </p:nvPr>
        </p:nvSpPr>
        <p:spPr>
          <a:xfrm>
            <a:off x="689295" y="2239162"/>
            <a:ext cx="6871711" cy="2232170"/>
          </a:xfrm>
        </p:spPr>
        <p:txBody>
          <a:bodyPr>
            <a:normAutofit fontScale="92500"/>
          </a:bodyPr>
          <a:lstStyle/>
          <a:p>
            <a:pPr marL="514350" indent="-514350" algn="l">
              <a:buFont typeface="+mj-lt"/>
              <a:buAutoNum type="arabicPeriod"/>
            </a:pPr>
            <a:r>
              <a:rPr lang="en-US" sz="3200" b="1" dirty="0">
                <a:solidFill>
                  <a:schemeClr val="tx1"/>
                </a:solidFill>
              </a:rPr>
              <a:t> Origin of Trait leadership theory </a:t>
            </a:r>
          </a:p>
          <a:p>
            <a:pPr marL="514350" indent="-514350" algn="l">
              <a:buFont typeface="+mj-lt"/>
              <a:buAutoNum type="arabicPeriod"/>
            </a:pPr>
            <a:r>
              <a:rPr lang="en-US" sz="3200" b="1" dirty="0">
                <a:solidFill>
                  <a:schemeClr val="tx1"/>
                </a:solidFill>
              </a:rPr>
              <a:t> Skills model theory</a:t>
            </a:r>
          </a:p>
          <a:p>
            <a:pPr marL="514350" indent="-514350" algn="l">
              <a:buFont typeface="+mj-lt"/>
              <a:buAutoNum type="arabicPeriod"/>
            </a:pPr>
            <a:r>
              <a:rPr lang="en-US" sz="3200" b="1" dirty="0">
                <a:solidFill>
                  <a:schemeClr val="tx1"/>
                </a:solidFill>
              </a:rPr>
              <a:t> Behavior/Style theory</a:t>
            </a:r>
          </a:p>
          <a:p>
            <a:pPr algn="l"/>
            <a:endParaRPr lang="en-US" sz="3200" b="1" dirty="0">
              <a:solidFill>
                <a:schemeClr val="tx1"/>
              </a:solidFill>
            </a:endParaRPr>
          </a:p>
        </p:txBody>
      </p:sp>
      <p:sp>
        <p:nvSpPr>
          <p:cNvPr id="2" name="Slide Number Placeholder 1">
            <a:extLst>
              <a:ext uri="{FF2B5EF4-FFF2-40B4-BE49-F238E27FC236}">
                <a16:creationId xmlns:a16="http://schemas.microsoft.com/office/drawing/2014/main" id="{CCF205EA-7B11-49BD-A611-6A057CA48A53}"/>
              </a:ext>
            </a:extLst>
          </p:cNvPr>
          <p:cNvSpPr>
            <a:spLocks noGrp="1"/>
          </p:cNvSpPr>
          <p:nvPr>
            <p:ph type="sldNum" sz="quarter" idx="12"/>
          </p:nvPr>
        </p:nvSpPr>
        <p:spPr/>
        <p:txBody>
          <a:bodyPr/>
          <a:lstStyle/>
          <a:p>
            <a:fld id="{ADDC6AC8-0692-6E47-82E5-8B2821C742B3}" type="slidenum">
              <a:rPr lang="nl-NL" smtClean="0"/>
              <a:t>2</a:t>
            </a:fld>
            <a:endParaRPr lang="nl-NL"/>
          </a:p>
        </p:txBody>
      </p:sp>
    </p:spTree>
    <p:extLst>
      <p:ext uri="{BB962C8B-B14F-4D97-AF65-F5344CB8AC3E}">
        <p14:creationId xmlns:p14="http://schemas.microsoft.com/office/powerpoint/2010/main" val="3772453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93000">
              <a:schemeClr val="bg2">
                <a:tint val="97000"/>
                <a:hueMod val="92000"/>
                <a:satMod val="169000"/>
                <a:lumMod val="164000"/>
              </a:schemeClr>
            </a:gs>
            <a:gs pos="55000">
              <a:schemeClr val="bg2">
                <a:shade val="96000"/>
                <a:satMod val="120000"/>
                <a:lumMod val="90000"/>
              </a:schemeClr>
            </a:gs>
          </a:gsLst>
          <a:lin ang="2700000" scaled="1"/>
          <a:tileRect/>
        </a:gradFill>
        <a:effectLst/>
      </p:bgPr>
    </p:bg>
    <p:spTree>
      <p:nvGrpSpPr>
        <p:cNvPr id="1" name=""/>
        <p:cNvGrpSpPr/>
        <p:nvPr/>
      </p:nvGrpSpPr>
      <p:grpSpPr>
        <a:xfrm>
          <a:off x="0" y="0"/>
          <a:ext cx="0" cy="0"/>
          <a:chOff x="0" y="0"/>
          <a:chExt cx="0" cy="0"/>
        </a:xfrm>
      </p:grpSpPr>
      <p:sp>
        <p:nvSpPr>
          <p:cNvPr id="8199" name="Rectangle 7"/>
          <p:cNvSpPr>
            <a:spLocks noChangeArrowheads="1"/>
          </p:cNvSpPr>
          <p:nvPr/>
        </p:nvSpPr>
        <p:spPr bwMode="auto">
          <a:xfrm>
            <a:off x="537311" y="557917"/>
            <a:ext cx="3843496"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100" dir="10800000" algn="ctr" rotWithShape="0">
                    <a:schemeClr val="bg2">
                      <a:alpha val="74998"/>
                    </a:schemeClr>
                  </a:outerShdw>
                </a:effectLst>
              </a14:hiddenEffects>
            </a:ext>
          </a:extLst>
        </p:spPr>
        <p:txBody>
          <a:bodyPr wrap="square">
            <a:spAutoFit/>
          </a:bodyPr>
          <a:lstStyle/>
          <a:p>
            <a:r>
              <a:rPr lang="en-US" sz="4400" b="1" dirty="0">
                <a:latin typeface="+mj-lt"/>
              </a:rPr>
              <a:t>1. Trait theory</a:t>
            </a:r>
          </a:p>
        </p:txBody>
      </p:sp>
      <p:sp>
        <p:nvSpPr>
          <p:cNvPr id="2" name="Rectangle 1"/>
          <p:cNvSpPr/>
          <p:nvPr/>
        </p:nvSpPr>
        <p:spPr>
          <a:xfrm>
            <a:off x="3879793" y="2072711"/>
            <a:ext cx="3651538" cy="954107"/>
          </a:xfrm>
          <a:prstGeom prst="rect">
            <a:avLst/>
          </a:prstGeom>
        </p:spPr>
        <p:txBody>
          <a:bodyPr wrap="square">
            <a:spAutoFit/>
          </a:bodyPr>
          <a:lstStyle/>
          <a:p>
            <a:r>
              <a:rPr lang="en-GB" sz="2800" dirty="0"/>
              <a:t>Reference: Northhouse- </a:t>
            </a:r>
          </a:p>
          <a:p>
            <a:r>
              <a:rPr lang="en-GB" sz="2800" dirty="0"/>
              <a:t>Chapter 2</a:t>
            </a:r>
          </a:p>
        </p:txBody>
      </p:sp>
      <p:sp>
        <p:nvSpPr>
          <p:cNvPr id="8" name="Slide Number Placeholder 7">
            <a:extLst>
              <a:ext uri="{FF2B5EF4-FFF2-40B4-BE49-F238E27FC236}">
                <a16:creationId xmlns:a16="http://schemas.microsoft.com/office/drawing/2014/main" id="{99A080E4-E3F2-482C-A84D-52F72DAD735F}"/>
              </a:ext>
            </a:extLst>
          </p:cNvPr>
          <p:cNvSpPr>
            <a:spLocks noGrp="1"/>
          </p:cNvSpPr>
          <p:nvPr>
            <p:ph type="sldNum" sz="quarter" idx="12"/>
          </p:nvPr>
        </p:nvSpPr>
        <p:spPr/>
        <p:txBody>
          <a:bodyPr/>
          <a:lstStyle/>
          <a:p>
            <a:fld id="{ADDC6AC8-0692-6E47-82E5-8B2821C742B3}" type="slidenum">
              <a:rPr lang="nl-NL" smtClean="0"/>
              <a:t>3</a:t>
            </a:fld>
            <a:endParaRPr lang="nl-NL"/>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061" y="1526339"/>
            <a:ext cx="2849447" cy="4269892"/>
          </a:xfrm>
          <a:prstGeom prst="rect">
            <a:avLst/>
          </a:prstGeom>
        </p:spPr>
      </p:pic>
    </p:spTree>
    <p:extLst>
      <p:ext uri="{BB962C8B-B14F-4D97-AF65-F5344CB8AC3E}">
        <p14:creationId xmlns:p14="http://schemas.microsoft.com/office/powerpoint/2010/main" val="971003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tx2">
                <a:lumMod val="20000"/>
                <a:lumOff val="80000"/>
              </a:schemeClr>
            </a:gs>
            <a:gs pos="0">
              <a:schemeClr val="bg1"/>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8C2E1-2A80-4256-AF8F-F1B9210F1503}"/>
              </a:ext>
            </a:extLst>
          </p:cNvPr>
          <p:cNvSpPr>
            <a:spLocks noGrp="1"/>
          </p:cNvSpPr>
          <p:nvPr>
            <p:ph type="title"/>
          </p:nvPr>
        </p:nvSpPr>
        <p:spPr/>
        <p:txBody>
          <a:bodyPr>
            <a:normAutofit/>
          </a:bodyPr>
          <a:lstStyle/>
          <a:p>
            <a:pPr algn="l"/>
            <a:r>
              <a:rPr lang="en-GB" sz="4000" b="1" dirty="0"/>
              <a:t>Trait theory</a:t>
            </a:r>
          </a:p>
        </p:txBody>
      </p:sp>
      <p:sp>
        <p:nvSpPr>
          <p:cNvPr id="3" name="Content Placeholder 2">
            <a:extLst>
              <a:ext uri="{FF2B5EF4-FFF2-40B4-BE49-F238E27FC236}">
                <a16:creationId xmlns:a16="http://schemas.microsoft.com/office/drawing/2014/main" id="{B946E474-0C57-4E31-B772-75BB6AA743F3}"/>
              </a:ext>
            </a:extLst>
          </p:cNvPr>
          <p:cNvSpPr>
            <a:spLocks noGrp="1"/>
          </p:cNvSpPr>
          <p:nvPr>
            <p:ph idx="1"/>
          </p:nvPr>
        </p:nvSpPr>
        <p:spPr>
          <a:xfrm>
            <a:off x="457200" y="3420611"/>
            <a:ext cx="8066015" cy="2678185"/>
          </a:xfrm>
        </p:spPr>
        <p:txBody>
          <a:bodyPr>
            <a:normAutofit fontScale="77500" lnSpcReduction="20000"/>
          </a:bodyPr>
          <a:lstStyle/>
          <a:p>
            <a:r>
              <a:rPr lang="en-GB" dirty="0"/>
              <a:t>Trait (characteristic, feature, quality, attribute) = A </a:t>
            </a:r>
            <a:r>
              <a:rPr lang="en-GB" b="1" dirty="0"/>
              <a:t>trait</a:t>
            </a:r>
            <a:r>
              <a:rPr lang="en-GB" dirty="0"/>
              <a:t> is a particular characteristic, quality, or tendency that someone or something has. (Collins English Dictionary)</a:t>
            </a:r>
          </a:p>
          <a:p>
            <a:pPr marL="0" indent="0">
              <a:buNone/>
            </a:pPr>
            <a:endParaRPr lang="en-GB" dirty="0"/>
          </a:p>
          <a:p>
            <a:r>
              <a:rPr lang="en-GB" dirty="0"/>
              <a:t>The ‘Great Man’ leader theory</a:t>
            </a:r>
          </a:p>
          <a:p>
            <a:pPr marL="0" indent="0">
              <a:buNone/>
            </a:pPr>
            <a:endParaRPr lang="en-GB" dirty="0"/>
          </a:p>
          <a:p>
            <a:r>
              <a:rPr lang="en-GB" dirty="0"/>
              <a:t>Underlying belief that leaders are born, not made</a:t>
            </a:r>
          </a:p>
        </p:txBody>
      </p:sp>
      <p:sp>
        <p:nvSpPr>
          <p:cNvPr id="4" name="Slide Number Placeholder 3">
            <a:extLst>
              <a:ext uri="{FF2B5EF4-FFF2-40B4-BE49-F238E27FC236}">
                <a16:creationId xmlns:a16="http://schemas.microsoft.com/office/drawing/2014/main" id="{9050474A-BF46-422A-A876-07666928176F}"/>
              </a:ext>
            </a:extLst>
          </p:cNvPr>
          <p:cNvSpPr>
            <a:spLocks noGrp="1"/>
          </p:cNvSpPr>
          <p:nvPr>
            <p:ph type="sldNum" sz="quarter" idx="12"/>
          </p:nvPr>
        </p:nvSpPr>
        <p:spPr/>
        <p:txBody>
          <a:bodyPr/>
          <a:lstStyle/>
          <a:p>
            <a:fld id="{ADDC6AC8-0692-6E47-82E5-8B2821C742B3}" type="slidenum">
              <a:rPr lang="nl-NL" smtClean="0"/>
              <a:t>4</a:t>
            </a:fld>
            <a:endParaRPr lang="nl-NL"/>
          </a:p>
        </p:txBody>
      </p:sp>
      <p:pic>
        <p:nvPicPr>
          <p:cNvPr id="5" name="Picture 4">
            <a:extLst>
              <a:ext uri="{FF2B5EF4-FFF2-40B4-BE49-F238E27FC236}">
                <a16:creationId xmlns:a16="http://schemas.microsoft.com/office/drawing/2014/main" id="{0AE4FCD1-D59F-471D-8067-17D10F68DFFA}"/>
              </a:ext>
            </a:extLst>
          </p:cNvPr>
          <p:cNvPicPr>
            <a:picLocks noChangeAspect="1"/>
          </p:cNvPicPr>
          <p:nvPr/>
        </p:nvPicPr>
        <p:blipFill>
          <a:blip r:embed="rId2"/>
          <a:stretch>
            <a:fillRect/>
          </a:stretch>
        </p:blipFill>
        <p:spPr>
          <a:xfrm>
            <a:off x="3481432" y="402998"/>
            <a:ext cx="3684821" cy="2760059"/>
          </a:xfrm>
          <a:prstGeom prst="rect">
            <a:avLst/>
          </a:prstGeom>
        </p:spPr>
      </p:pic>
    </p:spTree>
    <p:extLst>
      <p:ext uri="{BB962C8B-B14F-4D97-AF65-F5344CB8AC3E}">
        <p14:creationId xmlns:p14="http://schemas.microsoft.com/office/powerpoint/2010/main" val="2777837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DC7B3-AA16-400A-9D33-A9EE5EBB21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187B0C-E234-4301-A5C5-62DD7FA71B82}"/>
              </a:ext>
            </a:extLst>
          </p:cNvPr>
          <p:cNvSpPr>
            <a:spLocks noGrp="1"/>
          </p:cNvSpPr>
          <p:nvPr>
            <p:ph idx="1"/>
          </p:nvPr>
        </p:nvSpPr>
        <p:spPr>
          <a:xfrm>
            <a:off x="457200" y="1600200"/>
            <a:ext cx="8372168" cy="4525963"/>
          </a:xfrm>
        </p:spPr>
        <p:txBody>
          <a:bodyPr/>
          <a:lstStyle/>
          <a:p>
            <a:pPr algn="just"/>
            <a:r>
              <a:rPr lang="en-GB" dirty="0"/>
              <a:t>The </a:t>
            </a:r>
            <a:r>
              <a:rPr lang="en-GB" b="1" dirty="0">
                <a:solidFill>
                  <a:srgbClr val="FF0000"/>
                </a:solidFill>
              </a:rPr>
              <a:t>mythology</a:t>
            </a:r>
            <a:r>
              <a:rPr lang="en-GB" dirty="0"/>
              <a:t> behind some of the world's most famous leaders, such as Abraham Lincoln, Julius Caesar, Mahatma Gandhi, and Alexander the Great, helped contribute to the notion that great leaders are born and not made.</a:t>
            </a:r>
          </a:p>
        </p:txBody>
      </p:sp>
      <p:sp>
        <p:nvSpPr>
          <p:cNvPr id="4" name="Slide Number Placeholder 3">
            <a:extLst>
              <a:ext uri="{FF2B5EF4-FFF2-40B4-BE49-F238E27FC236}">
                <a16:creationId xmlns:a16="http://schemas.microsoft.com/office/drawing/2014/main" id="{24A062A2-539E-4DE8-A919-B89384EDA900}"/>
              </a:ext>
            </a:extLst>
          </p:cNvPr>
          <p:cNvSpPr>
            <a:spLocks noGrp="1"/>
          </p:cNvSpPr>
          <p:nvPr>
            <p:ph type="sldNum" sz="quarter" idx="12"/>
          </p:nvPr>
        </p:nvSpPr>
        <p:spPr/>
        <p:txBody>
          <a:bodyPr/>
          <a:lstStyle/>
          <a:p>
            <a:fld id="{B981CE29-691A-48AD-ADBD-6F640F12A315}" type="slidenum">
              <a:rPr lang="en-AU" smtClean="0"/>
              <a:t>5</a:t>
            </a:fld>
            <a:endParaRPr lang="en-AU"/>
          </a:p>
        </p:txBody>
      </p:sp>
    </p:spTree>
    <p:extLst>
      <p:ext uri="{BB962C8B-B14F-4D97-AF65-F5344CB8AC3E}">
        <p14:creationId xmlns:p14="http://schemas.microsoft.com/office/powerpoint/2010/main" val="2112919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Line 2"/>
          <p:cNvSpPr>
            <a:spLocks noChangeShapeType="1"/>
          </p:cNvSpPr>
          <p:nvPr/>
        </p:nvSpPr>
        <p:spPr bwMode="auto">
          <a:xfrm>
            <a:off x="381000" y="1219200"/>
            <a:ext cx="8382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nl-NL"/>
          </a:p>
        </p:txBody>
      </p:sp>
      <p:sp>
        <p:nvSpPr>
          <p:cNvPr id="23555" name="Rectangle 3"/>
          <p:cNvSpPr>
            <a:spLocks noChangeArrowheads="1"/>
          </p:cNvSpPr>
          <p:nvPr/>
        </p:nvSpPr>
        <p:spPr bwMode="auto">
          <a:xfrm>
            <a:off x="381000" y="1757363"/>
            <a:ext cx="1143000" cy="609600"/>
          </a:xfrm>
          <a:prstGeom prst="rect">
            <a:avLst/>
          </a:prstGeom>
          <a:solidFill>
            <a:schemeClr val="bg1"/>
          </a:solidFill>
          <a:ln w="2857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0" hangingPunct="0"/>
            <a:r>
              <a:rPr lang="en-US" sz="1400" dirty="0">
                <a:latin typeface="Arial" charset="0"/>
              </a:rPr>
              <a:t>Great Man</a:t>
            </a:r>
          </a:p>
          <a:p>
            <a:pPr algn="ctr" eaLnBrk="0" hangingPunct="0"/>
            <a:r>
              <a:rPr lang="en-US" sz="1400" dirty="0">
                <a:latin typeface="Arial" charset="0"/>
              </a:rPr>
              <a:t>Theories</a:t>
            </a:r>
            <a:endParaRPr lang="en-US" sz="1200" dirty="0">
              <a:latin typeface="Arial" charset="0"/>
            </a:endParaRPr>
          </a:p>
        </p:txBody>
      </p:sp>
      <p:sp>
        <p:nvSpPr>
          <p:cNvPr id="23556" name="AutoShape 4"/>
          <p:cNvSpPr>
            <a:spLocks noChangeArrowheads="1"/>
          </p:cNvSpPr>
          <p:nvPr/>
        </p:nvSpPr>
        <p:spPr bwMode="auto">
          <a:xfrm>
            <a:off x="762000" y="1219200"/>
            <a:ext cx="457200" cy="304800"/>
          </a:xfrm>
          <a:prstGeom prst="triangle">
            <a:avLst>
              <a:gd name="adj" fmla="val 50000"/>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nl-NL"/>
          </a:p>
        </p:txBody>
      </p:sp>
      <p:sp>
        <p:nvSpPr>
          <p:cNvPr id="23557" name="Text Box 5"/>
          <p:cNvSpPr txBox="1">
            <a:spLocks noChangeArrowheads="1"/>
          </p:cNvSpPr>
          <p:nvPr/>
        </p:nvSpPr>
        <p:spPr bwMode="auto">
          <a:xfrm>
            <a:off x="304800" y="850900"/>
            <a:ext cx="1390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r>
              <a:rPr lang="en-US" sz="1800" dirty="0">
                <a:latin typeface="Arial" charset="0"/>
              </a:rPr>
              <a:t>Early 1900s</a:t>
            </a:r>
          </a:p>
        </p:txBody>
      </p:sp>
      <p:sp>
        <p:nvSpPr>
          <p:cNvPr id="23558" name="Text Box 6"/>
          <p:cNvSpPr txBox="1">
            <a:spLocks noChangeArrowheads="1"/>
          </p:cNvSpPr>
          <p:nvPr/>
        </p:nvSpPr>
        <p:spPr bwMode="auto">
          <a:xfrm>
            <a:off x="76200" y="2590800"/>
            <a:ext cx="1828800" cy="1806575"/>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buFontTx/>
              <a:buChar char="•"/>
            </a:pPr>
            <a:r>
              <a:rPr lang="en-US" sz="1400" dirty="0">
                <a:latin typeface="Arial" charset="0"/>
              </a:rPr>
              <a:t>Research  focused</a:t>
            </a:r>
          </a:p>
          <a:p>
            <a:pPr eaLnBrk="0" hangingPunct="0"/>
            <a:r>
              <a:rPr lang="en-US" sz="1400" dirty="0">
                <a:latin typeface="Arial" charset="0"/>
              </a:rPr>
              <a:t>  on individual</a:t>
            </a:r>
          </a:p>
          <a:p>
            <a:pPr eaLnBrk="0" hangingPunct="0"/>
            <a:r>
              <a:rPr lang="en-US" sz="1400" dirty="0">
                <a:latin typeface="Arial" charset="0"/>
              </a:rPr>
              <a:t>  characteristics</a:t>
            </a:r>
          </a:p>
          <a:p>
            <a:pPr eaLnBrk="0" hangingPunct="0"/>
            <a:r>
              <a:rPr lang="en-US" sz="1400" dirty="0">
                <a:latin typeface="Arial" charset="0"/>
              </a:rPr>
              <a:t>  that universally </a:t>
            </a:r>
          </a:p>
          <a:p>
            <a:pPr eaLnBrk="0" hangingPunct="0"/>
            <a:r>
              <a:rPr lang="en-US" sz="1400" dirty="0">
                <a:latin typeface="Arial" charset="0"/>
              </a:rPr>
              <a:t>  differentiated</a:t>
            </a:r>
          </a:p>
          <a:p>
            <a:pPr eaLnBrk="0" hangingPunct="0"/>
            <a:r>
              <a:rPr lang="en-US" sz="1400" dirty="0">
                <a:latin typeface="Arial" charset="0"/>
              </a:rPr>
              <a:t>  leaders   from </a:t>
            </a:r>
            <a:r>
              <a:rPr lang="en-US" sz="1400" dirty="0" err="1">
                <a:latin typeface="Arial" charset="0"/>
              </a:rPr>
              <a:t>nonleaders</a:t>
            </a:r>
            <a:endParaRPr lang="en-US" sz="1400" dirty="0">
              <a:latin typeface="Arial" charset="0"/>
            </a:endParaRPr>
          </a:p>
          <a:p>
            <a:pPr eaLnBrk="0" hangingPunct="0"/>
            <a:endParaRPr lang="en-US" sz="1400" dirty="0">
              <a:latin typeface="Arial" charset="0"/>
            </a:endParaRPr>
          </a:p>
        </p:txBody>
      </p:sp>
      <p:sp>
        <p:nvSpPr>
          <p:cNvPr id="23559" name="Rectangle 7"/>
          <p:cNvSpPr>
            <a:spLocks noChangeArrowheads="1"/>
          </p:cNvSpPr>
          <p:nvPr/>
        </p:nvSpPr>
        <p:spPr bwMode="auto">
          <a:xfrm>
            <a:off x="2438400" y="1706563"/>
            <a:ext cx="1752600" cy="711200"/>
          </a:xfrm>
          <a:prstGeom prst="rect">
            <a:avLst/>
          </a:prstGeom>
          <a:solidFill>
            <a:schemeClr val="bg1"/>
          </a:solidFill>
          <a:ln w="2857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0" hangingPunct="0"/>
            <a:r>
              <a:rPr lang="en-US" sz="1400" dirty="0">
                <a:latin typeface="Arial" charset="0"/>
              </a:rPr>
              <a:t>Traits Interacting</a:t>
            </a:r>
          </a:p>
          <a:p>
            <a:pPr algn="ctr" eaLnBrk="0" hangingPunct="0"/>
            <a:r>
              <a:rPr lang="en-US" sz="1400" dirty="0">
                <a:latin typeface="Arial" charset="0"/>
              </a:rPr>
              <a:t> With Situational </a:t>
            </a:r>
          </a:p>
          <a:p>
            <a:pPr algn="ctr" eaLnBrk="0" hangingPunct="0"/>
            <a:r>
              <a:rPr lang="en-US" sz="1400" dirty="0">
                <a:latin typeface="Arial" charset="0"/>
              </a:rPr>
              <a:t>Demands on Leaders</a:t>
            </a:r>
            <a:r>
              <a:rPr lang="en-US" sz="1200" dirty="0">
                <a:latin typeface="Arial" charset="0"/>
              </a:rPr>
              <a:t> </a:t>
            </a:r>
          </a:p>
        </p:txBody>
      </p:sp>
      <p:sp>
        <p:nvSpPr>
          <p:cNvPr id="23560" name="AutoShape 8"/>
          <p:cNvSpPr>
            <a:spLocks noChangeArrowheads="1"/>
          </p:cNvSpPr>
          <p:nvPr/>
        </p:nvSpPr>
        <p:spPr bwMode="auto">
          <a:xfrm>
            <a:off x="3124200" y="1219200"/>
            <a:ext cx="457200" cy="304800"/>
          </a:xfrm>
          <a:prstGeom prst="triangle">
            <a:avLst>
              <a:gd name="adj" fmla="val 50000"/>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nl-NL"/>
          </a:p>
        </p:txBody>
      </p:sp>
      <p:sp>
        <p:nvSpPr>
          <p:cNvPr id="23561" name="Text Box 9"/>
          <p:cNvSpPr txBox="1">
            <a:spLocks noChangeArrowheads="1"/>
          </p:cNvSpPr>
          <p:nvPr/>
        </p:nvSpPr>
        <p:spPr bwMode="auto">
          <a:xfrm>
            <a:off x="2895600" y="836613"/>
            <a:ext cx="11366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r>
              <a:rPr lang="en-US" sz="1800" dirty="0">
                <a:latin typeface="Arial" charset="0"/>
              </a:rPr>
              <a:t>1930-50s</a:t>
            </a:r>
          </a:p>
        </p:txBody>
      </p:sp>
      <p:sp>
        <p:nvSpPr>
          <p:cNvPr id="23562" name="Text Box 10"/>
          <p:cNvSpPr txBox="1">
            <a:spLocks noChangeArrowheads="1"/>
          </p:cNvSpPr>
          <p:nvPr/>
        </p:nvSpPr>
        <p:spPr bwMode="auto">
          <a:xfrm>
            <a:off x="2001838" y="2590800"/>
            <a:ext cx="2738437" cy="3508375"/>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buFontTx/>
              <a:buChar char="•"/>
            </a:pPr>
            <a:r>
              <a:rPr lang="en-US" sz="1200" dirty="0">
                <a:latin typeface="Arial" charset="0"/>
              </a:rPr>
              <a:t> </a:t>
            </a:r>
            <a:r>
              <a:rPr lang="en-US" sz="1400" dirty="0">
                <a:latin typeface="Arial" charset="0"/>
              </a:rPr>
              <a:t>Landmark </a:t>
            </a:r>
            <a:r>
              <a:rPr lang="en-US" sz="1400" dirty="0" err="1">
                <a:latin typeface="Arial" charset="0"/>
              </a:rPr>
              <a:t>Stogdill</a:t>
            </a:r>
            <a:r>
              <a:rPr lang="en-US" sz="1400" dirty="0">
                <a:latin typeface="Arial" charset="0"/>
              </a:rPr>
              <a:t> (1948)</a:t>
            </a:r>
          </a:p>
          <a:p>
            <a:pPr eaLnBrk="0" hangingPunct="0"/>
            <a:r>
              <a:rPr lang="en-US" sz="1400" dirty="0">
                <a:latin typeface="Arial" charset="0"/>
              </a:rPr>
              <a:t>  study - analyzed and </a:t>
            </a:r>
          </a:p>
          <a:p>
            <a:pPr eaLnBrk="0" hangingPunct="0"/>
            <a:r>
              <a:rPr lang="en-US" sz="1400" dirty="0">
                <a:latin typeface="Arial" charset="0"/>
              </a:rPr>
              <a:t>  synthesized 124 trait studies</a:t>
            </a:r>
            <a:endParaRPr lang="en-US" sz="1200" dirty="0">
              <a:latin typeface="Arial" charset="0"/>
            </a:endParaRPr>
          </a:p>
          <a:p>
            <a:pPr eaLnBrk="0" hangingPunct="0"/>
            <a:r>
              <a:rPr lang="en-US" sz="1400" dirty="0">
                <a:latin typeface="Arial" charset="0"/>
              </a:rPr>
              <a:t>  -  Leadership</a:t>
            </a:r>
          </a:p>
          <a:p>
            <a:pPr eaLnBrk="0" hangingPunct="0"/>
            <a:r>
              <a:rPr lang="en-US" sz="1400" dirty="0">
                <a:latin typeface="Arial" charset="0"/>
              </a:rPr>
              <a:t>     </a:t>
            </a:r>
            <a:r>
              <a:rPr lang="en-US" sz="1400" dirty="0" err="1">
                <a:latin typeface="Arial" charset="0"/>
              </a:rPr>
              <a:t>reconceptualized</a:t>
            </a:r>
            <a:endParaRPr lang="en-US" sz="1400" dirty="0">
              <a:latin typeface="Arial" charset="0"/>
            </a:endParaRPr>
          </a:p>
          <a:p>
            <a:pPr eaLnBrk="0" hangingPunct="0"/>
            <a:r>
              <a:rPr lang="en-US" sz="1400" dirty="0">
                <a:latin typeface="Arial" charset="0"/>
              </a:rPr>
              <a:t>     as a relationship between</a:t>
            </a:r>
          </a:p>
          <a:p>
            <a:pPr eaLnBrk="0" hangingPunct="0"/>
            <a:r>
              <a:rPr lang="en-US" sz="1400" dirty="0">
                <a:latin typeface="Arial" charset="0"/>
              </a:rPr>
              <a:t>      people in a social situation</a:t>
            </a:r>
          </a:p>
          <a:p>
            <a:pPr eaLnBrk="0" hangingPunct="0"/>
            <a:endParaRPr lang="en-US" sz="1400" dirty="0">
              <a:latin typeface="Arial" charset="0"/>
            </a:endParaRPr>
          </a:p>
          <a:p>
            <a:pPr eaLnBrk="0" hangingPunct="0">
              <a:buFontTx/>
              <a:buChar char="•"/>
            </a:pPr>
            <a:r>
              <a:rPr lang="en-US" sz="1400" dirty="0">
                <a:latin typeface="Arial" charset="0"/>
              </a:rPr>
              <a:t> Mann (1959) reviewed 1,400 </a:t>
            </a:r>
          </a:p>
          <a:p>
            <a:pPr eaLnBrk="0" hangingPunct="0"/>
            <a:r>
              <a:rPr lang="en-US" sz="1400" dirty="0">
                <a:latin typeface="Arial" charset="0"/>
              </a:rPr>
              <a:t>  findings of personality and</a:t>
            </a:r>
          </a:p>
          <a:p>
            <a:pPr eaLnBrk="0" hangingPunct="0"/>
            <a:r>
              <a:rPr lang="en-US" sz="1400" dirty="0">
                <a:latin typeface="Arial" charset="0"/>
              </a:rPr>
              <a:t>  leadership in small groups</a:t>
            </a:r>
          </a:p>
          <a:p>
            <a:pPr eaLnBrk="0" hangingPunct="0"/>
            <a:r>
              <a:rPr lang="en-US" sz="1400" dirty="0">
                <a:latin typeface="Arial" charset="0"/>
              </a:rPr>
              <a:t>   - Less emphasis on situations</a:t>
            </a:r>
          </a:p>
          <a:p>
            <a:pPr eaLnBrk="0" hangingPunct="0"/>
            <a:r>
              <a:rPr lang="en-US" sz="1400" dirty="0">
                <a:latin typeface="Arial" charset="0"/>
              </a:rPr>
              <a:t>   - Suggested personality traits</a:t>
            </a:r>
          </a:p>
          <a:p>
            <a:pPr eaLnBrk="0" hangingPunct="0"/>
            <a:r>
              <a:rPr lang="en-US" sz="1400" dirty="0">
                <a:latin typeface="Arial" charset="0"/>
              </a:rPr>
              <a:t>     could be used to discriminate</a:t>
            </a:r>
          </a:p>
          <a:p>
            <a:pPr eaLnBrk="0" hangingPunct="0"/>
            <a:r>
              <a:rPr lang="en-US" sz="1400" dirty="0">
                <a:latin typeface="Arial" charset="0"/>
              </a:rPr>
              <a:t>     leaders from </a:t>
            </a:r>
            <a:r>
              <a:rPr lang="en-US" sz="1400" dirty="0" err="1">
                <a:latin typeface="Arial" charset="0"/>
              </a:rPr>
              <a:t>nonleaders</a:t>
            </a:r>
            <a:endParaRPr lang="en-US" sz="1400" dirty="0">
              <a:latin typeface="Arial" charset="0"/>
            </a:endParaRPr>
          </a:p>
          <a:p>
            <a:pPr eaLnBrk="0" hangingPunct="0"/>
            <a:endParaRPr lang="en-US" sz="1400" dirty="0">
              <a:latin typeface="Arial" charset="0"/>
            </a:endParaRPr>
          </a:p>
        </p:txBody>
      </p:sp>
      <p:sp>
        <p:nvSpPr>
          <p:cNvPr id="23563" name="Rectangle 11"/>
          <p:cNvSpPr>
            <a:spLocks noChangeArrowheads="1"/>
          </p:cNvSpPr>
          <p:nvPr/>
        </p:nvSpPr>
        <p:spPr bwMode="auto">
          <a:xfrm>
            <a:off x="4876800" y="1600200"/>
            <a:ext cx="2209800" cy="925513"/>
          </a:xfrm>
          <a:prstGeom prst="rect">
            <a:avLst/>
          </a:prstGeom>
          <a:solidFill>
            <a:schemeClr val="bg1"/>
          </a:solidFill>
          <a:ln w="2857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0" hangingPunct="0"/>
            <a:r>
              <a:rPr lang="en-US" sz="1400" dirty="0">
                <a:latin typeface="Arial" charset="0"/>
              </a:rPr>
              <a:t>Revival of Critical Role of </a:t>
            </a:r>
          </a:p>
          <a:p>
            <a:pPr algn="ctr" eaLnBrk="0" hangingPunct="0"/>
            <a:r>
              <a:rPr lang="en-US" sz="1400" dirty="0">
                <a:latin typeface="Arial" charset="0"/>
              </a:rPr>
              <a:t>Traits in Leader</a:t>
            </a:r>
          </a:p>
          <a:p>
            <a:pPr algn="ctr" eaLnBrk="0" hangingPunct="0"/>
            <a:r>
              <a:rPr lang="en-US" sz="1400" dirty="0">
                <a:latin typeface="Arial" charset="0"/>
              </a:rPr>
              <a:t>Effectiveness</a:t>
            </a:r>
            <a:endParaRPr lang="en-US" sz="1200" dirty="0">
              <a:latin typeface="Arial" charset="0"/>
            </a:endParaRPr>
          </a:p>
        </p:txBody>
      </p:sp>
      <p:sp>
        <p:nvSpPr>
          <p:cNvPr id="23566" name="Text Box 14"/>
          <p:cNvSpPr txBox="1">
            <a:spLocks noChangeArrowheads="1"/>
          </p:cNvSpPr>
          <p:nvPr/>
        </p:nvSpPr>
        <p:spPr bwMode="auto">
          <a:xfrm>
            <a:off x="4800600" y="2590800"/>
            <a:ext cx="2590800" cy="375487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buFontTx/>
              <a:buChar char="•"/>
            </a:pPr>
            <a:r>
              <a:rPr lang="en-US" sz="1200" dirty="0">
                <a:latin typeface="Arial" charset="0"/>
              </a:rPr>
              <a:t>  </a:t>
            </a:r>
            <a:r>
              <a:rPr lang="en-US" sz="1400" dirty="0">
                <a:latin typeface="Arial" charset="0"/>
              </a:rPr>
              <a:t>Stogdill (1974)</a:t>
            </a:r>
          </a:p>
          <a:p>
            <a:pPr eaLnBrk="0" hangingPunct="0"/>
            <a:r>
              <a:rPr lang="en-US" sz="1400" dirty="0">
                <a:latin typeface="Arial" charset="0"/>
              </a:rPr>
              <a:t>    -  Analyzed 163 new studies</a:t>
            </a:r>
          </a:p>
          <a:p>
            <a:pPr eaLnBrk="0" hangingPunct="0"/>
            <a:r>
              <a:rPr lang="en-US" sz="1400" dirty="0">
                <a:latin typeface="Arial" charset="0"/>
              </a:rPr>
              <a:t>        with 1948 study findings</a:t>
            </a:r>
          </a:p>
          <a:p>
            <a:pPr eaLnBrk="0" hangingPunct="0"/>
            <a:r>
              <a:rPr lang="en-US" sz="1400" dirty="0">
                <a:latin typeface="Arial" charset="0"/>
              </a:rPr>
              <a:t>     -  Validated original study</a:t>
            </a:r>
          </a:p>
          <a:p>
            <a:pPr eaLnBrk="0" hangingPunct="0"/>
            <a:r>
              <a:rPr lang="en-US" sz="1400" dirty="0">
                <a:latin typeface="Arial" charset="0"/>
              </a:rPr>
              <a:t>     -  10 characteristics </a:t>
            </a:r>
          </a:p>
          <a:p>
            <a:pPr eaLnBrk="0" hangingPunct="0"/>
            <a:r>
              <a:rPr lang="en-US" sz="1400" dirty="0">
                <a:latin typeface="Arial" charset="0"/>
              </a:rPr>
              <a:t>        positively identified with </a:t>
            </a:r>
          </a:p>
          <a:p>
            <a:pPr eaLnBrk="0" hangingPunct="0"/>
            <a:r>
              <a:rPr lang="en-US" sz="1400" dirty="0">
                <a:latin typeface="Arial" charset="0"/>
              </a:rPr>
              <a:t>        leadership</a:t>
            </a:r>
          </a:p>
          <a:p>
            <a:pPr eaLnBrk="0" hangingPunct="0"/>
            <a:endParaRPr lang="en-US" sz="1400" dirty="0">
              <a:latin typeface="Arial" charset="0"/>
            </a:endParaRPr>
          </a:p>
          <a:p>
            <a:pPr eaLnBrk="0" hangingPunct="0">
              <a:buFontTx/>
              <a:buChar char="•"/>
            </a:pPr>
            <a:r>
              <a:rPr lang="en-US" sz="1400" dirty="0">
                <a:latin typeface="Arial" charset="0"/>
              </a:rPr>
              <a:t> Lord, </a:t>
            </a:r>
            <a:r>
              <a:rPr lang="en-US" sz="1400" dirty="0" err="1">
                <a:latin typeface="Arial" charset="0"/>
              </a:rPr>
              <a:t>DeVader</a:t>
            </a:r>
            <a:r>
              <a:rPr lang="en-US" sz="1400" dirty="0">
                <a:latin typeface="Arial" charset="0"/>
              </a:rPr>
              <a:t>, &amp;</a:t>
            </a:r>
          </a:p>
          <a:p>
            <a:pPr eaLnBrk="0" hangingPunct="0"/>
            <a:r>
              <a:rPr lang="en-US" sz="1400" dirty="0">
                <a:latin typeface="Arial" charset="0"/>
              </a:rPr>
              <a:t>   </a:t>
            </a:r>
            <a:r>
              <a:rPr lang="en-US" sz="1400" dirty="0" err="1">
                <a:latin typeface="Arial" charset="0"/>
              </a:rPr>
              <a:t>Alliger</a:t>
            </a:r>
            <a:r>
              <a:rPr lang="en-US" sz="1400" dirty="0">
                <a:latin typeface="Arial" charset="0"/>
              </a:rPr>
              <a:t> (1986) meta-analysis</a:t>
            </a:r>
          </a:p>
          <a:p>
            <a:pPr eaLnBrk="0" hangingPunct="0"/>
            <a:r>
              <a:rPr lang="en-US" sz="1400" dirty="0">
                <a:latin typeface="Arial" charset="0"/>
              </a:rPr>
              <a:t>     -  Personality traits can be</a:t>
            </a:r>
          </a:p>
          <a:p>
            <a:pPr eaLnBrk="0" hangingPunct="0"/>
            <a:r>
              <a:rPr lang="en-US" sz="1400" dirty="0">
                <a:latin typeface="Arial" charset="0"/>
              </a:rPr>
              <a:t>       used to differentiate</a:t>
            </a:r>
          </a:p>
          <a:p>
            <a:pPr eaLnBrk="0" hangingPunct="0"/>
            <a:r>
              <a:rPr lang="en-US" sz="1400" dirty="0">
                <a:latin typeface="Arial" charset="0"/>
              </a:rPr>
              <a:t>       leaders/</a:t>
            </a:r>
            <a:r>
              <a:rPr lang="en-US" sz="1400" dirty="0" err="1">
                <a:latin typeface="Arial" charset="0"/>
              </a:rPr>
              <a:t>nonleaders</a:t>
            </a:r>
            <a:endParaRPr lang="en-US" sz="1400" dirty="0">
              <a:latin typeface="Arial" charset="0"/>
            </a:endParaRPr>
          </a:p>
          <a:p>
            <a:pPr eaLnBrk="0" hangingPunct="0"/>
            <a:endParaRPr lang="en-US" sz="1400" dirty="0">
              <a:latin typeface="Arial" charset="0"/>
            </a:endParaRPr>
          </a:p>
          <a:p>
            <a:pPr eaLnBrk="0" hangingPunct="0">
              <a:buFontTx/>
              <a:buChar char="•"/>
            </a:pPr>
            <a:r>
              <a:rPr lang="en-US" sz="1400" dirty="0">
                <a:latin typeface="Arial" charset="0"/>
              </a:rPr>
              <a:t> Kirkpatrick &amp; Locke (1991)</a:t>
            </a:r>
          </a:p>
          <a:p>
            <a:pPr eaLnBrk="0" hangingPunct="0"/>
            <a:r>
              <a:rPr lang="en-US" sz="1400" dirty="0">
                <a:latin typeface="Arial" charset="0"/>
              </a:rPr>
              <a:t>     - 6 traits make up the </a:t>
            </a:r>
          </a:p>
          <a:p>
            <a:pPr eaLnBrk="0" hangingPunct="0"/>
            <a:r>
              <a:rPr lang="en-US" sz="1400" dirty="0">
                <a:latin typeface="Arial" charset="0"/>
              </a:rPr>
              <a:t>       </a:t>
            </a:r>
            <a:r>
              <a:rPr lang="ja-JP" altLang="en-US" sz="1400" dirty="0">
                <a:latin typeface="Arial"/>
              </a:rPr>
              <a:t>“</a:t>
            </a:r>
            <a:r>
              <a:rPr lang="en-US" sz="1400" dirty="0">
                <a:latin typeface="Arial" charset="0"/>
              </a:rPr>
              <a:t>Right Stuff</a:t>
            </a:r>
            <a:r>
              <a:rPr lang="ja-JP" altLang="en-US" sz="1400" dirty="0">
                <a:latin typeface="Arial"/>
              </a:rPr>
              <a:t>”</a:t>
            </a:r>
            <a:r>
              <a:rPr lang="en-US" sz="1400" dirty="0">
                <a:latin typeface="Arial" charset="0"/>
              </a:rPr>
              <a:t> for leaders</a:t>
            </a:r>
          </a:p>
        </p:txBody>
      </p:sp>
      <p:sp>
        <p:nvSpPr>
          <p:cNvPr id="23567" name="Rectangle 15"/>
          <p:cNvSpPr>
            <a:spLocks noGrp="1" noChangeArrowheads="1"/>
          </p:cNvSpPr>
          <p:nvPr>
            <p:ph type="title"/>
          </p:nvPr>
        </p:nvSpPr>
        <p:spPr>
          <a:xfrm>
            <a:off x="201016" y="258763"/>
            <a:ext cx="8382000" cy="457200"/>
          </a:xfrm>
          <a:solidFill>
            <a:schemeClr val="bg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sz="3200" b="1" dirty="0"/>
              <a:t>Historical Shifts in Trait Theory Perspectives</a:t>
            </a:r>
          </a:p>
        </p:txBody>
      </p:sp>
      <p:sp>
        <p:nvSpPr>
          <p:cNvPr id="23572" name="Text Box 20"/>
          <p:cNvSpPr txBox="1">
            <a:spLocks noChangeArrowheads="1"/>
          </p:cNvSpPr>
          <p:nvPr/>
        </p:nvSpPr>
        <p:spPr bwMode="auto">
          <a:xfrm>
            <a:off x="4876800" y="836613"/>
            <a:ext cx="209544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r>
              <a:rPr lang="en-US" sz="1800" dirty="0">
                <a:latin typeface="Arial" charset="0"/>
              </a:rPr>
              <a:t>1970</a:t>
            </a:r>
            <a:r>
              <a:rPr lang="ja-JP" altLang="en-US" sz="1800" dirty="0">
                <a:latin typeface="Arial"/>
              </a:rPr>
              <a:t>’</a:t>
            </a:r>
            <a:r>
              <a:rPr lang="en-US" sz="1800" dirty="0">
                <a:latin typeface="Arial" charset="0"/>
              </a:rPr>
              <a:t>s - Early 90s</a:t>
            </a:r>
          </a:p>
        </p:txBody>
      </p:sp>
      <p:sp>
        <p:nvSpPr>
          <p:cNvPr id="23578" name="Text Box 26"/>
          <p:cNvSpPr txBox="1">
            <a:spLocks noChangeArrowheads="1"/>
          </p:cNvSpPr>
          <p:nvPr/>
        </p:nvSpPr>
        <p:spPr bwMode="auto">
          <a:xfrm>
            <a:off x="228600" y="4495800"/>
            <a:ext cx="1501775" cy="304800"/>
          </a:xfrm>
          <a:prstGeom prst="rect">
            <a:avLst/>
          </a:prstGeom>
          <a:gradFill rotWithShape="0">
            <a:gsLst>
              <a:gs pos="0">
                <a:srgbClr val="C0C0C0"/>
              </a:gs>
              <a:gs pos="100000">
                <a:schemeClr val="bg1"/>
              </a:gs>
            </a:gsLst>
            <a:path path="rect">
              <a:fillToRect r="100000" b="10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r>
              <a:rPr lang="en-US" sz="1400" b="1" dirty="0">
                <a:latin typeface="Arial" charset="0"/>
              </a:rPr>
              <a:t>Innate Qualities</a:t>
            </a:r>
          </a:p>
        </p:txBody>
      </p:sp>
      <p:sp>
        <p:nvSpPr>
          <p:cNvPr id="23579" name="Text Box 27"/>
          <p:cNvSpPr txBox="1">
            <a:spLocks noChangeArrowheads="1"/>
          </p:cNvSpPr>
          <p:nvPr/>
        </p:nvSpPr>
        <p:spPr bwMode="auto">
          <a:xfrm>
            <a:off x="2895600" y="6172200"/>
            <a:ext cx="1039813" cy="304800"/>
          </a:xfrm>
          <a:prstGeom prst="rect">
            <a:avLst/>
          </a:prstGeom>
          <a:gradFill rotWithShape="0">
            <a:gsLst>
              <a:gs pos="0">
                <a:srgbClr val="C0C0C0"/>
              </a:gs>
              <a:gs pos="100000">
                <a:schemeClr val="bg1"/>
              </a:gs>
            </a:gsLst>
            <a:path path="rect">
              <a:fillToRect r="100000" b="10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r>
              <a:rPr lang="en-US" sz="1400" b="1" dirty="0">
                <a:latin typeface="Arial" charset="0"/>
              </a:rPr>
              <a:t>Situations</a:t>
            </a:r>
          </a:p>
        </p:txBody>
      </p:sp>
      <p:sp>
        <p:nvSpPr>
          <p:cNvPr id="23580" name="Text Box 28"/>
          <p:cNvSpPr txBox="1">
            <a:spLocks noChangeArrowheads="1"/>
          </p:cNvSpPr>
          <p:nvPr/>
        </p:nvSpPr>
        <p:spPr bwMode="auto">
          <a:xfrm>
            <a:off x="5118021" y="6413698"/>
            <a:ext cx="2273379" cy="307777"/>
          </a:xfrm>
          <a:prstGeom prst="rect">
            <a:avLst/>
          </a:prstGeom>
          <a:gradFill rotWithShape="0">
            <a:gsLst>
              <a:gs pos="0">
                <a:srgbClr val="C0C0C0"/>
              </a:gs>
              <a:gs pos="100000">
                <a:schemeClr val="bg1"/>
              </a:gs>
            </a:gsLst>
            <a:path path="rect">
              <a:fillToRect r="100000" b="10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r>
              <a:rPr lang="en-US" sz="1400" b="1" dirty="0">
                <a:latin typeface="Arial" charset="0"/>
              </a:rPr>
              <a:t>Personality / </a:t>
            </a:r>
            <a:r>
              <a:rPr lang="en-US" sz="1400" b="1" dirty="0" err="1">
                <a:latin typeface="Arial" charset="0"/>
              </a:rPr>
              <a:t>Behaviours</a:t>
            </a:r>
            <a:endParaRPr lang="en-US" sz="1400" b="1" dirty="0">
              <a:latin typeface="Arial" charset="0"/>
            </a:endParaRPr>
          </a:p>
        </p:txBody>
      </p:sp>
      <p:sp>
        <p:nvSpPr>
          <p:cNvPr id="23582" name="Text Box 30"/>
          <p:cNvSpPr txBox="1">
            <a:spLocks noChangeArrowheads="1"/>
          </p:cNvSpPr>
          <p:nvPr/>
        </p:nvSpPr>
        <p:spPr bwMode="auto">
          <a:xfrm>
            <a:off x="7772400" y="836613"/>
            <a:ext cx="819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r>
              <a:rPr lang="en-US" sz="1800" dirty="0">
                <a:latin typeface="Arial" charset="0"/>
              </a:rPr>
              <a:t>Today</a:t>
            </a:r>
          </a:p>
        </p:txBody>
      </p:sp>
      <p:sp>
        <p:nvSpPr>
          <p:cNvPr id="23583" name="AutoShape 31"/>
          <p:cNvSpPr>
            <a:spLocks noChangeArrowheads="1"/>
          </p:cNvSpPr>
          <p:nvPr/>
        </p:nvSpPr>
        <p:spPr bwMode="auto">
          <a:xfrm>
            <a:off x="8001000" y="1219200"/>
            <a:ext cx="457200" cy="304800"/>
          </a:xfrm>
          <a:prstGeom prst="triangle">
            <a:avLst>
              <a:gd name="adj" fmla="val 50000"/>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nl-NL"/>
          </a:p>
        </p:txBody>
      </p:sp>
      <p:sp>
        <p:nvSpPr>
          <p:cNvPr id="23585" name="Text Box 33"/>
          <p:cNvSpPr txBox="1">
            <a:spLocks noChangeArrowheads="1"/>
          </p:cNvSpPr>
          <p:nvPr/>
        </p:nvSpPr>
        <p:spPr bwMode="auto">
          <a:xfrm>
            <a:off x="7510463" y="2590800"/>
            <a:ext cx="1566862" cy="1165225"/>
          </a:xfrm>
          <a:prstGeom prst="rect">
            <a:avLst/>
          </a:prstGeom>
          <a:solidFill>
            <a:schemeClr val="bg1"/>
          </a:solidFill>
          <a:ln w="9525">
            <a:solidFill>
              <a:schemeClr val="accent2"/>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buFontTx/>
              <a:buChar char="•"/>
            </a:pPr>
            <a:r>
              <a:rPr lang="en-US" sz="1400">
                <a:latin typeface="Arial" charset="0"/>
              </a:rPr>
              <a:t> Intelligence</a:t>
            </a:r>
          </a:p>
          <a:p>
            <a:pPr eaLnBrk="0" hangingPunct="0">
              <a:buFontTx/>
              <a:buChar char="•"/>
            </a:pPr>
            <a:r>
              <a:rPr lang="en-US" sz="1400">
                <a:latin typeface="Arial" charset="0"/>
              </a:rPr>
              <a:t> Self-Confidence</a:t>
            </a:r>
          </a:p>
          <a:p>
            <a:pPr eaLnBrk="0" hangingPunct="0">
              <a:buFontTx/>
              <a:buChar char="•"/>
            </a:pPr>
            <a:r>
              <a:rPr lang="en-US" sz="1400">
                <a:latin typeface="Arial" charset="0"/>
              </a:rPr>
              <a:t> Determination</a:t>
            </a:r>
          </a:p>
          <a:p>
            <a:pPr eaLnBrk="0" hangingPunct="0">
              <a:buFontTx/>
              <a:buChar char="•"/>
            </a:pPr>
            <a:r>
              <a:rPr lang="en-US" sz="1400">
                <a:latin typeface="Arial" charset="0"/>
              </a:rPr>
              <a:t> Integrity</a:t>
            </a:r>
          </a:p>
          <a:p>
            <a:pPr eaLnBrk="0" hangingPunct="0">
              <a:buFontTx/>
              <a:buChar char="•"/>
            </a:pPr>
            <a:r>
              <a:rPr lang="en-US" sz="1400">
                <a:latin typeface="Arial" charset="0"/>
              </a:rPr>
              <a:t> Sociability</a:t>
            </a:r>
          </a:p>
        </p:txBody>
      </p:sp>
      <p:sp>
        <p:nvSpPr>
          <p:cNvPr id="23586" name="Rectangle 34"/>
          <p:cNvSpPr>
            <a:spLocks noChangeArrowheads="1"/>
          </p:cNvSpPr>
          <p:nvPr/>
        </p:nvSpPr>
        <p:spPr bwMode="auto">
          <a:xfrm>
            <a:off x="7620000" y="1757363"/>
            <a:ext cx="1143000" cy="609600"/>
          </a:xfrm>
          <a:prstGeom prst="rect">
            <a:avLst/>
          </a:prstGeom>
          <a:solidFill>
            <a:schemeClr val="bg1"/>
          </a:solidFill>
          <a:ln w="2857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0" hangingPunct="0"/>
            <a:r>
              <a:rPr lang="en-US" sz="1400">
                <a:latin typeface="Arial" charset="0"/>
              </a:rPr>
              <a:t>5 Major</a:t>
            </a:r>
          </a:p>
          <a:p>
            <a:pPr algn="ctr" eaLnBrk="0" hangingPunct="0"/>
            <a:r>
              <a:rPr lang="en-US" sz="1400">
                <a:latin typeface="Arial" charset="0"/>
              </a:rPr>
              <a:t>Leadership</a:t>
            </a:r>
          </a:p>
          <a:p>
            <a:pPr algn="ctr" eaLnBrk="0" hangingPunct="0"/>
            <a:r>
              <a:rPr lang="en-US" sz="1400">
                <a:latin typeface="Arial" charset="0"/>
              </a:rPr>
              <a:t>Traits</a:t>
            </a:r>
          </a:p>
        </p:txBody>
      </p:sp>
      <p:sp>
        <p:nvSpPr>
          <p:cNvPr id="23587" name="AutoShape 35"/>
          <p:cNvSpPr>
            <a:spLocks noChangeArrowheads="1"/>
          </p:cNvSpPr>
          <p:nvPr/>
        </p:nvSpPr>
        <p:spPr bwMode="auto">
          <a:xfrm>
            <a:off x="5867400" y="1219200"/>
            <a:ext cx="457200" cy="304800"/>
          </a:xfrm>
          <a:prstGeom prst="triangle">
            <a:avLst>
              <a:gd name="adj" fmla="val 50000"/>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nl-NL"/>
          </a:p>
        </p:txBody>
      </p:sp>
      <p:sp>
        <p:nvSpPr>
          <p:cNvPr id="2" name="Oval 1"/>
          <p:cNvSpPr/>
          <p:nvPr/>
        </p:nvSpPr>
        <p:spPr>
          <a:xfrm>
            <a:off x="7391400" y="609600"/>
            <a:ext cx="1685925" cy="3948112"/>
          </a:xfrm>
          <a:prstGeom prst="ellipse">
            <a:avLst/>
          </a:prstGeom>
          <a:noFill/>
          <a:ln w="381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schemeClr val="tx1"/>
              </a:solidFill>
            </a:endParaRPr>
          </a:p>
        </p:txBody>
      </p:sp>
      <p:sp>
        <p:nvSpPr>
          <p:cNvPr id="3" name="Slide Number Placeholder 2">
            <a:extLst>
              <a:ext uri="{FF2B5EF4-FFF2-40B4-BE49-F238E27FC236}">
                <a16:creationId xmlns:a16="http://schemas.microsoft.com/office/drawing/2014/main" id="{3104FFCA-D427-4C9D-8021-D0242544ABDF}"/>
              </a:ext>
            </a:extLst>
          </p:cNvPr>
          <p:cNvSpPr>
            <a:spLocks noGrp="1"/>
          </p:cNvSpPr>
          <p:nvPr>
            <p:ph type="sldNum" sz="quarter" idx="12"/>
          </p:nvPr>
        </p:nvSpPr>
        <p:spPr/>
        <p:txBody>
          <a:bodyPr/>
          <a:lstStyle/>
          <a:p>
            <a:fld id="{ADDC6AC8-0692-6E47-82E5-8B2821C742B3}" type="slidenum">
              <a:rPr lang="nl-NL" smtClean="0"/>
              <a:t>6</a:t>
            </a:fld>
            <a:endParaRPr lang="nl-NL"/>
          </a:p>
        </p:txBody>
      </p:sp>
    </p:spTree>
    <p:extLst>
      <p:ext uri="{BB962C8B-B14F-4D97-AF65-F5344CB8AC3E}">
        <p14:creationId xmlns:p14="http://schemas.microsoft.com/office/powerpoint/2010/main" val="274298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B971944-02D8-A7A6-1FCD-5D46125DCE5F}"/>
              </a:ext>
            </a:extLst>
          </p:cNvPr>
          <p:cNvSpPr>
            <a:spLocks noGrp="1"/>
          </p:cNvSpPr>
          <p:nvPr>
            <p:ph type="title"/>
          </p:nvPr>
        </p:nvSpPr>
        <p:spPr>
          <a:xfrm>
            <a:off x="457200" y="274638"/>
            <a:ext cx="8229600" cy="1143000"/>
          </a:xfrm>
        </p:spPr>
        <p:txBody>
          <a:bodyPr anchor="ctr">
            <a:normAutofit/>
          </a:bodyPr>
          <a:lstStyle/>
          <a:p>
            <a:r>
              <a:rPr lang="en-US" dirty="0"/>
              <a:t>Trait theory </a:t>
            </a:r>
          </a:p>
        </p:txBody>
      </p:sp>
      <p:pic>
        <p:nvPicPr>
          <p:cNvPr id="5" name="Picture 4">
            <a:extLst>
              <a:ext uri="{FF2B5EF4-FFF2-40B4-BE49-F238E27FC236}">
                <a16:creationId xmlns:a16="http://schemas.microsoft.com/office/drawing/2014/main" id="{4C0BFFD7-926A-497E-A05D-6AE8F82DCA83}"/>
              </a:ext>
            </a:extLst>
          </p:cNvPr>
          <p:cNvPicPr>
            <a:picLocks noChangeAspect="1"/>
          </p:cNvPicPr>
          <p:nvPr/>
        </p:nvPicPr>
        <p:blipFill>
          <a:blip r:embed="rId2"/>
          <a:stretch>
            <a:fillRect/>
          </a:stretch>
        </p:blipFill>
        <p:spPr>
          <a:xfrm>
            <a:off x="540774" y="1600200"/>
            <a:ext cx="8146025" cy="4525963"/>
          </a:xfrm>
          <a:prstGeom prst="rect">
            <a:avLst/>
          </a:prstGeom>
          <a:noFill/>
        </p:spPr>
      </p:pic>
      <p:sp>
        <p:nvSpPr>
          <p:cNvPr id="3" name="Slide Number Placeholder 2">
            <a:extLst>
              <a:ext uri="{FF2B5EF4-FFF2-40B4-BE49-F238E27FC236}">
                <a16:creationId xmlns:a16="http://schemas.microsoft.com/office/drawing/2014/main" id="{02D13C71-A866-4DC0-8191-4C1203BDA4DF}"/>
              </a:ext>
            </a:extLst>
          </p:cNvPr>
          <p:cNvSpPr>
            <a:spLocks noGrp="1"/>
          </p:cNvSpPr>
          <p:nvPr>
            <p:ph type="sldNum" sz="quarter" idx="12"/>
          </p:nvPr>
        </p:nvSpPr>
        <p:spPr>
          <a:xfrm>
            <a:off x="6553200" y="6356350"/>
            <a:ext cx="2133600" cy="365125"/>
          </a:xfrm>
        </p:spPr>
        <p:txBody>
          <a:bodyPr anchor="ctr">
            <a:normAutofit/>
          </a:bodyPr>
          <a:lstStyle/>
          <a:p>
            <a:pPr>
              <a:spcAft>
                <a:spcPts val="600"/>
              </a:spcAft>
            </a:pPr>
            <a:fld id="{ADDC6AC8-0692-6E47-82E5-8B2821C742B3}" type="slidenum">
              <a:rPr lang="nl-NL" smtClean="0"/>
              <a:pPr>
                <a:spcAft>
                  <a:spcPts val="600"/>
                </a:spcAft>
              </a:pPr>
              <a:t>7</a:t>
            </a:fld>
            <a:endParaRPr lang="nl-NL"/>
          </a:p>
        </p:txBody>
      </p:sp>
    </p:spTree>
    <p:extLst>
      <p:ext uri="{BB962C8B-B14F-4D97-AF65-F5344CB8AC3E}">
        <p14:creationId xmlns:p14="http://schemas.microsoft.com/office/powerpoint/2010/main" val="153903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897D7-6AEF-4D17-8CB2-476D80B29C40}"/>
              </a:ext>
            </a:extLst>
          </p:cNvPr>
          <p:cNvSpPr>
            <a:spLocks noGrp="1"/>
          </p:cNvSpPr>
          <p:nvPr>
            <p:ph type="title"/>
          </p:nvPr>
        </p:nvSpPr>
        <p:spPr/>
        <p:txBody>
          <a:bodyPr/>
          <a:lstStyle/>
          <a:p>
            <a:r>
              <a:rPr lang="en-GB" b="1" dirty="0">
                <a:solidFill>
                  <a:srgbClr val="FF0000"/>
                </a:solidFill>
              </a:rPr>
              <a:t>What does Trait theory neglect? </a:t>
            </a:r>
          </a:p>
        </p:txBody>
      </p:sp>
      <p:sp>
        <p:nvSpPr>
          <p:cNvPr id="3" name="Content Placeholder 2">
            <a:extLst>
              <a:ext uri="{FF2B5EF4-FFF2-40B4-BE49-F238E27FC236}">
                <a16:creationId xmlns:a16="http://schemas.microsoft.com/office/drawing/2014/main" id="{6DCD8F72-E1D5-4A7B-A025-96D17A148711}"/>
              </a:ext>
            </a:extLst>
          </p:cNvPr>
          <p:cNvSpPr>
            <a:spLocks noGrp="1"/>
          </p:cNvSpPr>
          <p:nvPr>
            <p:ph idx="1"/>
          </p:nvPr>
        </p:nvSpPr>
        <p:spPr/>
        <p:txBody>
          <a:bodyPr/>
          <a:lstStyle/>
          <a:p>
            <a:r>
              <a:rPr lang="en-GB" b="0" i="0" dirty="0">
                <a:solidFill>
                  <a:srgbClr val="3A343A"/>
                </a:solidFill>
                <a:effectLst/>
                <a:latin typeface="Europa"/>
              </a:rPr>
              <a:t>Trait theory focuses exclusively on the leader but it neglects …………….</a:t>
            </a:r>
            <a:endParaRPr lang="en-GB" dirty="0"/>
          </a:p>
        </p:txBody>
      </p:sp>
      <p:sp>
        <p:nvSpPr>
          <p:cNvPr id="4" name="Slide Number Placeholder 3">
            <a:extLst>
              <a:ext uri="{FF2B5EF4-FFF2-40B4-BE49-F238E27FC236}">
                <a16:creationId xmlns:a16="http://schemas.microsoft.com/office/drawing/2014/main" id="{D7D2D95B-A1D2-4902-8DF8-90B00E1F871E}"/>
              </a:ext>
            </a:extLst>
          </p:cNvPr>
          <p:cNvSpPr>
            <a:spLocks noGrp="1"/>
          </p:cNvSpPr>
          <p:nvPr>
            <p:ph type="sldNum" sz="quarter" idx="12"/>
          </p:nvPr>
        </p:nvSpPr>
        <p:spPr/>
        <p:txBody>
          <a:bodyPr/>
          <a:lstStyle/>
          <a:p>
            <a:fld id="{ADDC6AC8-0692-6E47-82E5-8B2821C742B3}" type="slidenum">
              <a:rPr lang="nl-NL" smtClean="0"/>
              <a:t>8</a:t>
            </a:fld>
            <a:endParaRPr lang="nl-NL"/>
          </a:p>
        </p:txBody>
      </p:sp>
    </p:spTree>
    <p:extLst>
      <p:ext uri="{BB962C8B-B14F-4D97-AF65-F5344CB8AC3E}">
        <p14:creationId xmlns:p14="http://schemas.microsoft.com/office/powerpoint/2010/main" val="597499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272642"/>
            <a:ext cx="7780309" cy="666925"/>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pPr algn="l"/>
            <a:r>
              <a:rPr lang="en-US" b="1" dirty="0"/>
              <a:t>Major Leadership Traits</a:t>
            </a:r>
          </a:p>
        </p:txBody>
      </p:sp>
      <p:sp>
        <p:nvSpPr>
          <p:cNvPr id="25603" name="Rectangle 3"/>
          <p:cNvSpPr>
            <a:spLocks noGrp="1" noChangeArrowheads="1"/>
          </p:cNvSpPr>
          <p:nvPr>
            <p:ph type="body" sz="half" idx="1"/>
          </p:nvPr>
        </p:nvSpPr>
        <p:spPr>
          <a:xfrm>
            <a:off x="457200" y="2819400"/>
            <a:ext cx="7772400" cy="4038600"/>
          </a:xfrm>
        </p:spPr>
        <p:txBody>
          <a:bodyPr/>
          <a:lstStyle/>
          <a:p>
            <a:r>
              <a:rPr lang="en-US" sz="3200" b="1" dirty="0"/>
              <a:t> </a:t>
            </a:r>
            <a:r>
              <a:rPr lang="en-US" sz="3200" b="1" dirty="0">
                <a:solidFill>
                  <a:srgbClr val="FF0000"/>
                </a:solidFill>
              </a:rPr>
              <a:t>Intelligence</a:t>
            </a:r>
            <a:r>
              <a:rPr lang="en-US" sz="3200" b="1" dirty="0">
                <a:solidFill>
                  <a:srgbClr val="FF33CC"/>
                </a:solidFill>
              </a:rPr>
              <a:t> </a:t>
            </a:r>
            <a:r>
              <a:rPr lang="en-US" sz="3200" dirty="0"/>
              <a:t>– </a:t>
            </a:r>
            <a:r>
              <a:rPr lang="en-US" dirty="0">
                <a:solidFill>
                  <a:schemeClr val="tx1"/>
                </a:solidFill>
              </a:rPr>
              <a:t>Intellectual ability including verbal, perceptual, and reasoning capabilities</a:t>
            </a:r>
          </a:p>
          <a:p>
            <a:r>
              <a:rPr lang="en-US" sz="3200" b="1" dirty="0"/>
              <a:t> </a:t>
            </a:r>
            <a:r>
              <a:rPr lang="en-US" sz="3200" b="1" dirty="0">
                <a:solidFill>
                  <a:srgbClr val="FF0000"/>
                </a:solidFill>
              </a:rPr>
              <a:t>Self-Confidence</a:t>
            </a:r>
            <a:r>
              <a:rPr lang="en-US" dirty="0"/>
              <a:t> </a:t>
            </a:r>
            <a:r>
              <a:rPr lang="en-US" dirty="0">
                <a:solidFill>
                  <a:schemeClr val="tx1"/>
                </a:solidFill>
              </a:rPr>
              <a:t>– Ability to be certain about one</a:t>
            </a:r>
            <a:r>
              <a:rPr lang="ja-JP" altLang="en-US" dirty="0">
                <a:solidFill>
                  <a:schemeClr val="tx1"/>
                </a:solidFill>
                <a:latin typeface="Arial"/>
              </a:rPr>
              <a:t>’</a:t>
            </a:r>
            <a:r>
              <a:rPr lang="en-US" dirty="0">
                <a:solidFill>
                  <a:schemeClr val="tx1"/>
                </a:solidFill>
              </a:rPr>
              <a:t>s competencies and skills</a:t>
            </a:r>
          </a:p>
          <a:p>
            <a:r>
              <a:rPr lang="en-US" sz="3200" b="1" dirty="0"/>
              <a:t> </a:t>
            </a:r>
            <a:r>
              <a:rPr lang="en-US" sz="3200" b="1" dirty="0">
                <a:solidFill>
                  <a:srgbClr val="FF0000"/>
                </a:solidFill>
              </a:rPr>
              <a:t>Determination</a:t>
            </a:r>
            <a:r>
              <a:rPr lang="en-US" dirty="0"/>
              <a:t> – </a:t>
            </a:r>
            <a:r>
              <a:rPr lang="en-US" dirty="0">
                <a:solidFill>
                  <a:schemeClr val="tx1"/>
                </a:solidFill>
              </a:rPr>
              <a:t>The desire to get the job done (i.e., initiative, persistence, dominance, drive)</a:t>
            </a:r>
            <a:r>
              <a:rPr lang="en-US" sz="3200" dirty="0">
                <a:solidFill>
                  <a:schemeClr val="tx1"/>
                </a:solidFill>
              </a:rPr>
              <a:t> </a:t>
            </a:r>
          </a:p>
        </p:txBody>
      </p:sp>
      <p:sp>
        <p:nvSpPr>
          <p:cNvPr id="25609" name="Text Box 9"/>
          <p:cNvSpPr txBox="1">
            <a:spLocks noChangeArrowheads="1"/>
          </p:cNvSpPr>
          <p:nvPr/>
        </p:nvSpPr>
        <p:spPr bwMode="auto">
          <a:xfrm>
            <a:off x="457200" y="1449185"/>
            <a:ext cx="7780309" cy="955675"/>
          </a:xfrm>
          <a:prstGeom prst="rect">
            <a:avLst/>
          </a:prstGeom>
          <a:solidFill>
            <a:schemeClr val="accent1">
              <a:lumMod val="75000"/>
            </a:schemeClr>
          </a:solidFill>
          <a:ln w="9525">
            <a:solidFill>
              <a:srgbClr val="333399"/>
            </a:solidFill>
            <a:miter lim="800000"/>
            <a:headEnd/>
            <a:tailEnd/>
          </a:ln>
          <a:effectLst/>
        </p:spPr>
        <p:txBody>
          <a:bodyPr wrap="square">
            <a:spAutoFit/>
          </a:bodyPr>
          <a:lstStyle/>
          <a:p>
            <a:pPr eaLnBrk="0" hangingPunct="0"/>
            <a:r>
              <a:rPr lang="en-US" sz="2800" dirty="0">
                <a:solidFill>
                  <a:schemeClr val="bg1"/>
                </a:solidFill>
                <a:latin typeface="Arial" charset="0"/>
              </a:rPr>
              <a:t>Traits to possess or cultivate if one seeks to be </a:t>
            </a:r>
          </a:p>
          <a:p>
            <a:pPr eaLnBrk="0" hangingPunct="0"/>
            <a:r>
              <a:rPr lang="en-US" sz="2800" dirty="0">
                <a:solidFill>
                  <a:schemeClr val="bg1"/>
                </a:solidFill>
                <a:latin typeface="Arial" charset="0"/>
              </a:rPr>
              <a:t>perceived by others as a leader: </a:t>
            </a:r>
          </a:p>
        </p:txBody>
      </p:sp>
      <p:sp>
        <p:nvSpPr>
          <p:cNvPr id="2" name="Slide Number Placeholder 1">
            <a:extLst>
              <a:ext uri="{FF2B5EF4-FFF2-40B4-BE49-F238E27FC236}">
                <a16:creationId xmlns:a16="http://schemas.microsoft.com/office/drawing/2014/main" id="{CA4DA846-B73D-4650-8911-3D09E8038C33}"/>
              </a:ext>
            </a:extLst>
          </p:cNvPr>
          <p:cNvSpPr>
            <a:spLocks noGrp="1"/>
          </p:cNvSpPr>
          <p:nvPr>
            <p:ph type="sldNum" sz="quarter" idx="12"/>
          </p:nvPr>
        </p:nvSpPr>
        <p:spPr/>
        <p:txBody>
          <a:bodyPr/>
          <a:lstStyle/>
          <a:p>
            <a:fld id="{ADDC6AC8-0692-6E47-82E5-8B2821C742B3}" type="slidenum">
              <a:rPr lang="nl-NL" smtClean="0"/>
              <a:t>9</a:t>
            </a:fld>
            <a:endParaRPr lang="nl-NL"/>
          </a:p>
        </p:txBody>
      </p:sp>
    </p:spTree>
    <p:extLst>
      <p:ext uri="{BB962C8B-B14F-4D97-AF65-F5344CB8AC3E}">
        <p14:creationId xmlns:p14="http://schemas.microsoft.com/office/powerpoint/2010/main" val="2296676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050"/>
          <p:cNvSpPr>
            <a:spLocks noGrp="1" noChangeArrowheads="1"/>
          </p:cNvSpPr>
          <p:nvPr>
            <p:ph type="title"/>
          </p:nvPr>
        </p:nvSpPr>
        <p:spPr>
          <a:xfrm>
            <a:off x="685800" y="218613"/>
            <a:ext cx="7693025" cy="889462"/>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pPr algn="l"/>
            <a:r>
              <a:rPr lang="en-US" sz="4000" b="1" dirty="0"/>
              <a:t>Major Leadership Traits</a:t>
            </a:r>
          </a:p>
        </p:txBody>
      </p:sp>
      <p:sp>
        <p:nvSpPr>
          <p:cNvPr id="57348" name="Rectangle 2052"/>
          <p:cNvSpPr>
            <a:spLocks noGrp="1" noChangeArrowheads="1"/>
          </p:cNvSpPr>
          <p:nvPr>
            <p:ph type="body" sz="half" idx="2"/>
          </p:nvPr>
        </p:nvSpPr>
        <p:spPr>
          <a:xfrm>
            <a:off x="990600" y="2895600"/>
            <a:ext cx="7391400" cy="3276600"/>
          </a:xfrm>
        </p:spPr>
        <p:txBody>
          <a:bodyPr/>
          <a:lstStyle/>
          <a:p>
            <a:r>
              <a:rPr lang="en-US" sz="3200" b="1" dirty="0"/>
              <a:t> </a:t>
            </a:r>
            <a:r>
              <a:rPr lang="en-US" sz="3200" b="1" dirty="0">
                <a:solidFill>
                  <a:srgbClr val="FF0000"/>
                </a:solidFill>
              </a:rPr>
              <a:t>Integrity</a:t>
            </a:r>
            <a:r>
              <a:rPr lang="en-US" sz="3200" dirty="0"/>
              <a:t> </a:t>
            </a:r>
            <a:r>
              <a:rPr lang="en-US" dirty="0">
                <a:solidFill>
                  <a:schemeClr val="tx1"/>
                </a:solidFill>
              </a:rPr>
              <a:t>– The quality of honesty and trustworthiness</a:t>
            </a:r>
          </a:p>
          <a:p>
            <a:endParaRPr lang="en-US" sz="900" dirty="0">
              <a:solidFill>
                <a:schemeClr val="tx1"/>
              </a:solidFill>
            </a:endParaRPr>
          </a:p>
          <a:p>
            <a:r>
              <a:rPr lang="en-US" b="1" dirty="0">
                <a:solidFill>
                  <a:srgbClr val="FF0000"/>
                </a:solidFill>
              </a:rPr>
              <a:t> </a:t>
            </a:r>
            <a:r>
              <a:rPr lang="en-US" sz="3200" b="1" dirty="0">
                <a:solidFill>
                  <a:srgbClr val="FF0000"/>
                </a:solidFill>
              </a:rPr>
              <a:t>Sociability</a:t>
            </a:r>
            <a:r>
              <a:rPr lang="en-US" dirty="0">
                <a:solidFill>
                  <a:srgbClr val="FF0000"/>
                </a:solidFill>
              </a:rPr>
              <a:t> </a:t>
            </a:r>
            <a:r>
              <a:rPr lang="en-US" dirty="0">
                <a:solidFill>
                  <a:schemeClr val="tx1"/>
                </a:solidFill>
              </a:rPr>
              <a:t>– Leader's inclination to seek out pleasant social relationships</a:t>
            </a:r>
          </a:p>
        </p:txBody>
      </p:sp>
      <p:sp>
        <p:nvSpPr>
          <p:cNvPr id="57350" name="Text Box 2054"/>
          <p:cNvSpPr txBox="1">
            <a:spLocks noChangeArrowheads="1"/>
          </p:cNvSpPr>
          <p:nvPr/>
        </p:nvSpPr>
        <p:spPr bwMode="auto">
          <a:xfrm>
            <a:off x="685800" y="1524000"/>
            <a:ext cx="7693025" cy="955675"/>
          </a:xfrm>
          <a:prstGeom prst="rect">
            <a:avLst/>
          </a:prstGeom>
          <a:solidFill>
            <a:schemeClr val="accent1">
              <a:lumMod val="75000"/>
            </a:schemeClr>
          </a:solidFill>
          <a:ln w="9525">
            <a:solidFill>
              <a:srgbClr val="333399"/>
            </a:solidFill>
            <a:miter lim="800000"/>
            <a:headEnd/>
            <a:tailEnd/>
          </a:ln>
          <a:effectLst/>
        </p:spPr>
        <p:txBody>
          <a:bodyPr wrap="none">
            <a:spAutoFit/>
          </a:bodyPr>
          <a:lstStyle/>
          <a:p>
            <a:pPr eaLnBrk="0" hangingPunct="0"/>
            <a:r>
              <a:rPr lang="en-US" sz="2800" dirty="0">
                <a:solidFill>
                  <a:schemeClr val="bg1"/>
                </a:solidFill>
                <a:latin typeface="Arial" charset="0"/>
              </a:rPr>
              <a:t>Traits to possess or cultivate if one seeks to be </a:t>
            </a:r>
          </a:p>
          <a:p>
            <a:pPr eaLnBrk="0" hangingPunct="0"/>
            <a:r>
              <a:rPr lang="en-US" sz="2800" dirty="0">
                <a:solidFill>
                  <a:schemeClr val="bg1"/>
                </a:solidFill>
                <a:latin typeface="Arial" charset="0"/>
              </a:rPr>
              <a:t>perceived by others as a leader: </a:t>
            </a:r>
          </a:p>
        </p:txBody>
      </p:sp>
      <p:sp>
        <p:nvSpPr>
          <p:cNvPr id="2" name="Slide Number Placeholder 1">
            <a:extLst>
              <a:ext uri="{FF2B5EF4-FFF2-40B4-BE49-F238E27FC236}">
                <a16:creationId xmlns:a16="http://schemas.microsoft.com/office/drawing/2014/main" id="{0A84E8AD-FF85-4425-807C-3AC000D205B1}"/>
              </a:ext>
            </a:extLst>
          </p:cNvPr>
          <p:cNvSpPr>
            <a:spLocks noGrp="1"/>
          </p:cNvSpPr>
          <p:nvPr>
            <p:ph type="sldNum" sz="quarter" idx="12"/>
          </p:nvPr>
        </p:nvSpPr>
        <p:spPr/>
        <p:txBody>
          <a:bodyPr/>
          <a:lstStyle/>
          <a:p>
            <a:fld id="{ADDC6AC8-0692-6E47-82E5-8B2821C742B3}" type="slidenum">
              <a:rPr lang="nl-NL" smtClean="0"/>
              <a:t>10</a:t>
            </a:fld>
            <a:endParaRPr lang="nl-NL"/>
          </a:p>
        </p:txBody>
      </p:sp>
    </p:spTree>
    <p:extLst>
      <p:ext uri="{BB962C8B-B14F-4D97-AF65-F5344CB8AC3E}">
        <p14:creationId xmlns:p14="http://schemas.microsoft.com/office/powerpoint/2010/main" val="604196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2" name="Content Placeholder 1"/>
          <p:cNvSpPr>
            <a:spLocks noGrp="1"/>
          </p:cNvSpPr>
          <p:nvPr>
            <p:ph sz="half" idx="1"/>
          </p:nvPr>
        </p:nvSpPr>
        <p:spPr/>
        <p:txBody>
          <a:bodyPr/>
          <a:lstStyle/>
          <a:p>
            <a:pPr marL="0" indent="0">
              <a:buNone/>
            </a:pPr>
            <a:r>
              <a:rPr lang="en-US" dirty="0"/>
              <a:t>Link:</a:t>
            </a:r>
          </a:p>
          <a:p>
            <a:pPr marL="0" indent="0">
              <a:buNone/>
            </a:pPr>
            <a:r>
              <a:rPr lang="en-US" dirty="0">
                <a:hlinkClick r:id="rId3"/>
              </a:rPr>
              <a:t>https://www.youtube.com/watch?time_continue=41&amp;v=weuLejJdUu0&amp;feature=emb_logo</a:t>
            </a:r>
            <a:endParaRPr lang="en-US" dirty="0"/>
          </a:p>
        </p:txBody>
      </p:sp>
      <p:sp>
        <p:nvSpPr>
          <p:cNvPr id="9" name="Content Placeholder 8"/>
          <p:cNvSpPr>
            <a:spLocks noGrp="1"/>
          </p:cNvSpPr>
          <p:nvPr>
            <p:ph sz="half" idx="2"/>
          </p:nvPr>
        </p:nvSpPr>
        <p:spPr/>
        <p:txBody>
          <a:bodyPr/>
          <a:lstStyle/>
          <a:p>
            <a:endParaRPr lang="en-US"/>
          </a:p>
        </p:txBody>
      </p:sp>
      <p:sp>
        <p:nvSpPr>
          <p:cNvPr id="5" name="Slide Number Placeholder 4"/>
          <p:cNvSpPr>
            <a:spLocks noGrp="1"/>
          </p:cNvSpPr>
          <p:nvPr>
            <p:ph type="sldNum" sz="quarter" idx="12"/>
          </p:nvPr>
        </p:nvSpPr>
        <p:spPr/>
        <p:txBody>
          <a:bodyPr/>
          <a:lstStyle/>
          <a:p>
            <a:fld id="{ADDC6AC8-0692-6E47-82E5-8B2821C742B3}" type="slidenum">
              <a:rPr lang="nl-NL" smtClean="0"/>
              <a:t>11</a:t>
            </a:fld>
            <a:endParaRPr lang="nl-NL"/>
          </a:p>
        </p:txBody>
      </p:sp>
      <p:sp>
        <p:nvSpPr>
          <p:cNvPr id="8" name="Rectangle 2"/>
          <p:cNvSpPr txBox="1">
            <a:spLocks noChangeArrowheads="1"/>
          </p:cNvSpPr>
          <p:nvPr/>
        </p:nvSpPr>
        <p:spPr>
          <a:xfrm>
            <a:off x="457200" y="350838"/>
            <a:ext cx="8458200" cy="772568"/>
          </a:xfrm>
          <a:prstGeom prst="rect">
            <a:avLst/>
          </a:prstGeo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pPr>
            <a:r>
              <a:rPr lang="en-US" sz="4000" b="1" dirty="0"/>
              <a:t>What is Emotional Intelligence (EI)?</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6979" y="1987372"/>
            <a:ext cx="3652441" cy="3799278"/>
          </a:xfrm>
          <a:prstGeom prst="rect">
            <a:avLst/>
          </a:prstGeom>
        </p:spPr>
      </p:pic>
    </p:spTree>
    <p:extLst>
      <p:ext uri="{BB962C8B-B14F-4D97-AF65-F5344CB8AC3E}">
        <p14:creationId xmlns:p14="http://schemas.microsoft.com/office/powerpoint/2010/main" val="1575675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304800" y="300038"/>
            <a:ext cx="8458200" cy="10668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pPr algn="l">
              <a:lnSpc>
                <a:spcPct val="90000"/>
              </a:lnSpc>
            </a:pPr>
            <a:r>
              <a:rPr lang="en-US" sz="4000" b="1" dirty="0"/>
              <a:t>Emotional Intelligence &amp; Leadership</a:t>
            </a:r>
          </a:p>
        </p:txBody>
      </p:sp>
      <p:sp>
        <p:nvSpPr>
          <p:cNvPr id="63491" name="Rectangle 3"/>
          <p:cNvSpPr>
            <a:spLocks noGrp="1" noChangeArrowheads="1"/>
          </p:cNvSpPr>
          <p:nvPr>
            <p:ph type="body" sz="half" idx="2"/>
          </p:nvPr>
        </p:nvSpPr>
        <p:spPr>
          <a:xfrm>
            <a:off x="5087389" y="2369128"/>
            <a:ext cx="3520440" cy="3276600"/>
          </a:xfrm>
        </p:spPr>
        <p:txBody>
          <a:bodyPr>
            <a:normAutofit/>
          </a:bodyPr>
          <a:lstStyle/>
          <a:p>
            <a:r>
              <a:rPr lang="en-US" dirty="0"/>
              <a:t>P</a:t>
            </a:r>
            <a:r>
              <a:rPr lang="en-US" dirty="0">
                <a:solidFill>
                  <a:schemeClr val="tx1"/>
                </a:solidFill>
              </a:rPr>
              <a:t>eople who are more sensitive to their emotions &amp; their impact on others will be more effective leaders</a:t>
            </a:r>
          </a:p>
        </p:txBody>
      </p:sp>
      <p:sp>
        <p:nvSpPr>
          <p:cNvPr id="63493" name="Text Box 5"/>
          <p:cNvSpPr txBox="1">
            <a:spLocks noChangeArrowheads="1"/>
          </p:cNvSpPr>
          <p:nvPr/>
        </p:nvSpPr>
        <p:spPr bwMode="auto">
          <a:xfrm>
            <a:off x="5087389" y="1752600"/>
            <a:ext cx="3549534" cy="523220"/>
          </a:xfrm>
          <a:prstGeom prst="rect">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US" sz="2800" b="1" dirty="0">
                <a:solidFill>
                  <a:schemeClr val="bg1"/>
                </a:solidFill>
                <a:latin typeface="Arial" charset="0"/>
              </a:rPr>
              <a:t>Underlying Premise </a:t>
            </a:r>
          </a:p>
        </p:txBody>
      </p:sp>
      <p:sp>
        <p:nvSpPr>
          <p:cNvPr id="63495" name="Text Box 7"/>
          <p:cNvSpPr txBox="1">
            <a:spLocks noChangeArrowheads="1"/>
          </p:cNvSpPr>
          <p:nvPr/>
        </p:nvSpPr>
        <p:spPr bwMode="auto">
          <a:xfrm>
            <a:off x="1066799" y="1676400"/>
            <a:ext cx="2881745" cy="528638"/>
          </a:xfrm>
          <a:prstGeom prst="rect">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US" sz="2800" b="1" dirty="0">
                <a:solidFill>
                  <a:schemeClr val="bg1"/>
                </a:solidFill>
                <a:latin typeface="Arial" charset="0"/>
              </a:rPr>
              <a:t>Definition </a:t>
            </a:r>
          </a:p>
        </p:txBody>
      </p:sp>
      <p:sp>
        <p:nvSpPr>
          <p:cNvPr id="63496" name="Rectangle 8"/>
          <p:cNvSpPr>
            <a:spLocks noChangeArrowheads="1"/>
          </p:cNvSpPr>
          <p:nvPr/>
        </p:nvSpPr>
        <p:spPr bwMode="auto">
          <a:xfrm>
            <a:off x="430414" y="2275819"/>
            <a:ext cx="4335549" cy="4445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indent="-342900">
              <a:lnSpc>
                <a:spcPct val="90000"/>
              </a:lnSpc>
              <a:spcBef>
                <a:spcPct val="20000"/>
              </a:spcBef>
              <a:buFont typeface="Arial" panose="020B0604020202020204" pitchFamily="34" charset="0"/>
              <a:buChar char="•"/>
            </a:pPr>
            <a:r>
              <a:rPr lang="en-US" b="1" dirty="0">
                <a:solidFill>
                  <a:srgbClr val="000099"/>
                </a:solidFill>
                <a:latin typeface="Arial" charset="0"/>
              </a:rPr>
              <a:t> </a:t>
            </a:r>
            <a:r>
              <a:rPr lang="en-US" sz="2400" b="1" u="sng" dirty="0">
                <a:latin typeface="Arial" charset="0"/>
              </a:rPr>
              <a:t>Ability</a:t>
            </a:r>
            <a:r>
              <a:rPr lang="en-US" sz="2400" b="1" dirty="0">
                <a:latin typeface="Arial" charset="0"/>
              </a:rPr>
              <a:t> to perceive and:</a:t>
            </a:r>
            <a:r>
              <a:rPr lang="en-US" sz="2400" dirty="0">
                <a:latin typeface="Arial" charset="0"/>
              </a:rPr>
              <a:t> </a:t>
            </a:r>
          </a:p>
          <a:p>
            <a:pPr marL="742950" lvl="1" indent="-285750">
              <a:lnSpc>
                <a:spcPct val="90000"/>
              </a:lnSpc>
              <a:spcBef>
                <a:spcPct val="20000"/>
              </a:spcBef>
              <a:buFontTx/>
              <a:buChar char="–"/>
            </a:pPr>
            <a:r>
              <a:rPr lang="en-US" sz="2400" dirty="0">
                <a:latin typeface="Arial" charset="0"/>
              </a:rPr>
              <a:t>apply emotions to life’s tasks</a:t>
            </a:r>
          </a:p>
          <a:p>
            <a:pPr marL="742950" lvl="1" indent="-285750">
              <a:lnSpc>
                <a:spcPct val="90000"/>
              </a:lnSpc>
              <a:spcBef>
                <a:spcPct val="20000"/>
              </a:spcBef>
              <a:buFontTx/>
              <a:buChar char="–"/>
            </a:pPr>
            <a:r>
              <a:rPr lang="en-US" sz="2400" dirty="0">
                <a:latin typeface="Arial" charset="0"/>
              </a:rPr>
              <a:t>reason/understand emotions</a:t>
            </a:r>
          </a:p>
          <a:p>
            <a:pPr marL="742950" lvl="1" indent="-285750">
              <a:lnSpc>
                <a:spcPct val="90000"/>
              </a:lnSpc>
              <a:spcBef>
                <a:spcPct val="20000"/>
              </a:spcBef>
              <a:buFontTx/>
              <a:buChar char="–"/>
            </a:pPr>
            <a:r>
              <a:rPr lang="en-US" sz="2400" dirty="0">
                <a:latin typeface="Arial" charset="0"/>
              </a:rPr>
              <a:t>express emotions</a:t>
            </a:r>
          </a:p>
          <a:p>
            <a:pPr marL="742950" lvl="1" indent="-285750">
              <a:lnSpc>
                <a:spcPct val="90000"/>
              </a:lnSpc>
              <a:spcBef>
                <a:spcPct val="20000"/>
              </a:spcBef>
              <a:buFontTx/>
              <a:buChar char="–"/>
            </a:pPr>
            <a:r>
              <a:rPr lang="en-US" sz="2400" dirty="0">
                <a:latin typeface="Arial" charset="0"/>
              </a:rPr>
              <a:t>use emotions to facilitate thinking</a:t>
            </a:r>
          </a:p>
          <a:p>
            <a:pPr marL="742950" lvl="1" indent="-285750">
              <a:lnSpc>
                <a:spcPct val="90000"/>
              </a:lnSpc>
              <a:spcBef>
                <a:spcPct val="20000"/>
              </a:spcBef>
              <a:buFontTx/>
              <a:buChar char="–"/>
            </a:pPr>
            <a:r>
              <a:rPr lang="en-US" sz="2400" dirty="0">
                <a:latin typeface="Arial" charset="0"/>
              </a:rPr>
              <a:t>manage emotions within oneself &amp; relationships </a:t>
            </a:r>
            <a:r>
              <a:rPr lang="en-US" sz="2000" dirty="0">
                <a:latin typeface="Arial" charset="0"/>
              </a:rPr>
              <a:t>(</a:t>
            </a:r>
            <a:r>
              <a:rPr lang="en-US" sz="2000" dirty="0"/>
              <a:t>Mayer et al.,2000; </a:t>
            </a:r>
            <a:r>
              <a:rPr lang="en-US" sz="2000" dirty="0" err="1"/>
              <a:t>Goleman</a:t>
            </a:r>
            <a:r>
              <a:rPr lang="en-US" sz="2000" dirty="0"/>
              <a:t>, 1995, 1998</a:t>
            </a:r>
            <a:r>
              <a:rPr lang="en-US" sz="2000" dirty="0">
                <a:latin typeface="Arial" charset="0"/>
              </a:rPr>
              <a:t>)</a:t>
            </a:r>
          </a:p>
        </p:txBody>
      </p:sp>
      <p:sp>
        <p:nvSpPr>
          <p:cNvPr id="2" name="Slide Number Placeholder 1">
            <a:extLst>
              <a:ext uri="{FF2B5EF4-FFF2-40B4-BE49-F238E27FC236}">
                <a16:creationId xmlns:a16="http://schemas.microsoft.com/office/drawing/2014/main" id="{6F798FCC-606A-4822-B2E5-0BCA3347AD02}"/>
              </a:ext>
            </a:extLst>
          </p:cNvPr>
          <p:cNvSpPr>
            <a:spLocks noGrp="1"/>
          </p:cNvSpPr>
          <p:nvPr>
            <p:ph type="sldNum" sz="quarter" idx="12"/>
          </p:nvPr>
        </p:nvSpPr>
        <p:spPr/>
        <p:txBody>
          <a:bodyPr/>
          <a:lstStyle/>
          <a:p>
            <a:fld id="{ADDC6AC8-0692-6E47-82E5-8B2821C742B3}" type="slidenum">
              <a:rPr lang="nl-NL" smtClean="0"/>
              <a:t>12</a:t>
            </a:fld>
            <a:endParaRPr lang="nl-NL"/>
          </a:p>
        </p:txBody>
      </p:sp>
    </p:spTree>
    <p:extLst>
      <p:ext uri="{BB962C8B-B14F-4D97-AF65-F5344CB8AC3E}">
        <p14:creationId xmlns:p14="http://schemas.microsoft.com/office/powerpoint/2010/main" val="4009802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11237"/>
          </a:xfr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r>
              <a:rPr lang="en-US" sz="3600" b="1" dirty="0">
                <a:latin typeface="+mn-lt"/>
              </a:rPr>
              <a:t>Social Intelligence (SI)</a:t>
            </a:r>
          </a:p>
        </p:txBody>
      </p:sp>
      <p:sp>
        <p:nvSpPr>
          <p:cNvPr id="4" name="Content Placeholder 3"/>
          <p:cNvSpPr>
            <a:spLocks noGrp="1"/>
          </p:cNvSpPr>
          <p:nvPr>
            <p:ph idx="1"/>
          </p:nvPr>
        </p:nvSpPr>
        <p:spPr>
          <a:xfrm>
            <a:off x="457200" y="1514475"/>
            <a:ext cx="8229600" cy="5038724"/>
          </a:xfrm>
        </p:spPr>
        <p:txBody>
          <a:bodyPr>
            <a:normAutofit fontScale="77500" lnSpcReduction="20000"/>
          </a:bodyPr>
          <a:lstStyle/>
          <a:p>
            <a:pPr marL="0" indent="0" algn="just">
              <a:lnSpc>
                <a:spcPct val="120000"/>
              </a:lnSpc>
              <a:buClrTx/>
              <a:buNone/>
            </a:pPr>
            <a:r>
              <a:rPr lang="en-US" sz="3800" b="1" dirty="0"/>
              <a:t>Social Intelligence (SI) </a:t>
            </a:r>
            <a:r>
              <a:rPr lang="en-US" sz="3800" dirty="0"/>
              <a:t>is the </a:t>
            </a:r>
            <a:r>
              <a:rPr lang="en-US" sz="3800" b="1" dirty="0">
                <a:solidFill>
                  <a:srgbClr val="FF0000"/>
                </a:solidFill>
              </a:rPr>
              <a:t>ability</a:t>
            </a:r>
            <a:r>
              <a:rPr lang="en-US" sz="3800" dirty="0"/>
              <a:t> to get </a:t>
            </a:r>
            <a:r>
              <a:rPr lang="en-US" sz="3800" b="1" dirty="0">
                <a:solidFill>
                  <a:srgbClr val="FF0000"/>
                </a:solidFill>
              </a:rPr>
              <a:t>along well with others</a:t>
            </a:r>
            <a:r>
              <a:rPr lang="en-US" sz="3800" dirty="0"/>
              <a:t>, and to get them to </a:t>
            </a:r>
            <a:r>
              <a:rPr lang="en-US" sz="3800" b="1" dirty="0">
                <a:solidFill>
                  <a:srgbClr val="FF0000"/>
                </a:solidFill>
              </a:rPr>
              <a:t>cooperate with you</a:t>
            </a:r>
            <a:r>
              <a:rPr lang="en-US" sz="3800" dirty="0"/>
              <a:t>. Sometimes referred to simplistically as "people skills" SI includes an </a:t>
            </a:r>
            <a:r>
              <a:rPr lang="en-US" sz="3800" b="1" dirty="0">
                <a:solidFill>
                  <a:srgbClr val="FF0000"/>
                </a:solidFill>
              </a:rPr>
              <a:t>awareness</a:t>
            </a:r>
            <a:r>
              <a:rPr lang="en-US" sz="3800" dirty="0"/>
              <a:t> of situations and the social dynamics that govern them, and a </a:t>
            </a:r>
            <a:r>
              <a:rPr lang="en-US" sz="3800" b="1" dirty="0">
                <a:solidFill>
                  <a:srgbClr val="FF0000"/>
                </a:solidFill>
              </a:rPr>
              <a:t>knowledge</a:t>
            </a:r>
            <a:r>
              <a:rPr lang="en-US" sz="3800" dirty="0"/>
              <a:t> of interaction styles and strategies that can help a person achieve his or her objectives in </a:t>
            </a:r>
            <a:r>
              <a:rPr lang="en-US" sz="3800" b="1" dirty="0">
                <a:solidFill>
                  <a:srgbClr val="FF0000"/>
                </a:solidFill>
              </a:rPr>
              <a:t>dealing with others</a:t>
            </a:r>
            <a:r>
              <a:rPr lang="en-US" sz="3800" dirty="0"/>
              <a:t>. It also involves a certain amount of </a:t>
            </a:r>
            <a:r>
              <a:rPr lang="en-US" sz="3800" b="1" dirty="0">
                <a:solidFill>
                  <a:srgbClr val="FF0000"/>
                </a:solidFill>
              </a:rPr>
              <a:t>self-insight</a:t>
            </a:r>
            <a:r>
              <a:rPr lang="en-US" sz="3800" dirty="0"/>
              <a:t> and a </a:t>
            </a:r>
            <a:r>
              <a:rPr lang="en-US" sz="3800" b="1" dirty="0">
                <a:solidFill>
                  <a:srgbClr val="FF0000"/>
                </a:solidFill>
              </a:rPr>
              <a:t>consciousness of one's own perceptions and reaction patterns</a:t>
            </a:r>
            <a:r>
              <a:rPr lang="en-US" sz="3800" dirty="0"/>
              <a:t>.</a:t>
            </a:r>
          </a:p>
        </p:txBody>
      </p:sp>
      <p:sp>
        <p:nvSpPr>
          <p:cNvPr id="5" name="Slide Number Placeholder 4"/>
          <p:cNvSpPr>
            <a:spLocks noGrp="1"/>
          </p:cNvSpPr>
          <p:nvPr>
            <p:ph type="sldNum" sz="quarter" idx="12"/>
          </p:nvPr>
        </p:nvSpPr>
        <p:spPr>
          <a:xfrm>
            <a:off x="6753225" y="6553199"/>
            <a:ext cx="2133600" cy="168276"/>
          </a:xfrm>
        </p:spPr>
        <p:txBody>
          <a:bodyPr/>
          <a:lstStyle/>
          <a:p>
            <a:fld id="{ADDC6AC8-0692-6E47-82E5-8B2821C742B3}" type="slidenum">
              <a:rPr lang="nl-NL" smtClean="0"/>
              <a:t>13</a:t>
            </a:fld>
            <a:endParaRPr lang="nl-NL" dirty="0"/>
          </a:p>
        </p:txBody>
      </p:sp>
    </p:spTree>
    <p:extLst>
      <p:ext uri="{BB962C8B-B14F-4D97-AF65-F5344CB8AC3E}">
        <p14:creationId xmlns:p14="http://schemas.microsoft.com/office/powerpoint/2010/main" val="1290883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25587"/>
          </a:xfr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r>
              <a:rPr lang="en-US" b="1" dirty="0"/>
              <a:t>Emotional and Social Intelligence in Leadership</a:t>
            </a:r>
            <a:endParaRPr lang="en-US" sz="4000" dirty="0"/>
          </a:p>
        </p:txBody>
      </p:sp>
      <p:sp>
        <p:nvSpPr>
          <p:cNvPr id="3" name="Content Placeholder 2"/>
          <p:cNvSpPr>
            <a:spLocks noGrp="1"/>
          </p:cNvSpPr>
          <p:nvPr>
            <p:ph idx="1"/>
          </p:nvPr>
        </p:nvSpPr>
        <p:spPr>
          <a:xfrm>
            <a:off x="457200" y="2214563"/>
            <a:ext cx="8229600" cy="3911600"/>
          </a:xfrm>
        </p:spPr>
        <p:txBody>
          <a:bodyPr/>
          <a:lstStyle/>
          <a:p>
            <a:pPr marL="0" indent="0" algn="just">
              <a:buNone/>
            </a:pPr>
            <a:r>
              <a:rPr lang="en-US" dirty="0"/>
              <a:t>Crucial Competence: Emotional and Social Intelligence in Leadership(</a:t>
            </a:r>
            <a:r>
              <a:rPr lang="en-US" dirty="0" err="1"/>
              <a:t>Goleman</a:t>
            </a:r>
            <a:r>
              <a:rPr lang="en-US" dirty="0"/>
              <a:t> et al., 1995, 1998)</a:t>
            </a:r>
            <a:r>
              <a:rPr lang="en-US" b="1" dirty="0"/>
              <a:t> </a:t>
            </a:r>
            <a:endParaRPr lang="en-US" dirty="0">
              <a:hlinkClick r:id="rId2"/>
            </a:endParaRPr>
          </a:p>
          <a:p>
            <a:pPr marL="0" indent="0">
              <a:buNone/>
            </a:pPr>
            <a:r>
              <a:rPr lang="en-US" dirty="0">
                <a:hlinkClick r:id="rId2"/>
              </a:rPr>
              <a:t>https://www.youtube.com/watch?v=GQhbFkB-oLc</a:t>
            </a:r>
            <a:endParaRPr lang="en-US" dirty="0"/>
          </a:p>
          <a:p>
            <a:pPr marL="0" indent="0">
              <a:buNone/>
            </a:pPr>
            <a:endParaRPr lang="en-US" dirty="0"/>
          </a:p>
        </p:txBody>
      </p:sp>
      <p:sp>
        <p:nvSpPr>
          <p:cNvPr id="4" name="Slide Number Placeholder 3"/>
          <p:cNvSpPr>
            <a:spLocks noGrp="1"/>
          </p:cNvSpPr>
          <p:nvPr>
            <p:ph type="sldNum" sz="quarter" idx="12"/>
          </p:nvPr>
        </p:nvSpPr>
        <p:spPr/>
        <p:txBody>
          <a:bodyPr/>
          <a:lstStyle/>
          <a:p>
            <a:fld id="{B981CE29-691A-48AD-ADBD-6F640F12A315}" type="slidenum">
              <a:rPr lang="en-AU" smtClean="0"/>
              <a:t>14</a:t>
            </a:fld>
            <a:endParaRPr lang="en-AU"/>
          </a:p>
        </p:txBody>
      </p:sp>
    </p:spTree>
    <p:extLst>
      <p:ext uri="{BB962C8B-B14F-4D97-AF65-F5344CB8AC3E}">
        <p14:creationId xmlns:p14="http://schemas.microsoft.com/office/powerpoint/2010/main" val="3244695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228600" y="264319"/>
            <a:ext cx="8303004" cy="6858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sz="3200" b="1" dirty="0"/>
              <a:t>5-Factor Personality Model &amp; Leadership</a:t>
            </a:r>
          </a:p>
        </p:txBody>
      </p:sp>
      <p:sp>
        <p:nvSpPr>
          <p:cNvPr id="61443" name="Rectangle 3"/>
          <p:cNvSpPr>
            <a:spLocks noGrp="1" noChangeArrowheads="1"/>
          </p:cNvSpPr>
          <p:nvPr>
            <p:ph type="body" sz="half" idx="2"/>
          </p:nvPr>
        </p:nvSpPr>
        <p:spPr>
          <a:xfrm>
            <a:off x="228600" y="2545500"/>
            <a:ext cx="8153400" cy="3649238"/>
          </a:xfrm>
        </p:spPr>
        <p:txBody>
          <a:bodyPr>
            <a:normAutofit/>
          </a:bodyPr>
          <a:lstStyle/>
          <a:p>
            <a:pPr>
              <a:buFont typeface="Wingdings" charset="0"/>
              <a:buNone/>
            </a:pPr>
            <a:endParaRPr lang="en-US" dirty="0">
              <a:solidFill>
                <a:schemeClr val="tx1"/>
              </a:solidFill>
            </a:endParaRPr>
          </a:p>
        </p:txBody>
      </p:sp>
      <p:sp>
        <p:nvSpPr>
          <p:cNvPr id="2" name="Slide Number Placeholder 1">
            <a:extLst>
              <a:ext uri="{FF2B5EF4-FFF2-40B4-BE49-F238E27FC236}">
                <a16:creationId xmlns:a16="http://schemas.microsoft.com/office/drawing/2014/main" id="{9A488235-5424-42FA-9D17-B1430792FE10}"/>
              </a:ext>
            </a:extLst>
          </p:cNvPr>
          <p:cNvSpPr>
            <a:spLocks noGrp="1"/>
          </p:cNvSpPr>
          <p:nvPr>
            <p:ph type="sldNum" sz="quarter" idx="12"/>
          </p:nvPr>
        </p:nvSpPr>
        <p:spPr/>
        <p:txBody>
          <a:bodyPr/>
          <a:lstStyle/>
          <a:p>
            <a:fld id="{ADDC6AC8-0692-6E47-82E5-8B2821C742B3}" type="slidenum">
              <a:rPr lang="nl-NL" smtClean="0"/>
              <a:t>15</a:t>
            </a:fld>
            <a:endParaRPr lang="nl-NL"/>
          </a:p>
        </p:txBody>
      </p:sp>
      <p:pic>
        <p:nvPicPr>
          <p:cNvPr id="6" name="Picture 2"/>
          <p:cNvPicPr>
            <a:picLocks noChangeAspect="1" noChangeArrowheads="1"/>
          </p:cNvPicPr>
          <p:nvPr/>
        </p:nvPicPr>
        <p:blipFill>
          <a:blip r:embed="rId3" cstate="print"/>
          <a:srcRect/>
          <a:stretch>
            <a:fillRect/>
          </a:stretch>
        </p:blipFill>
        <p:spPr bwMode="auto">
          <a:xfrm>
            <a:off x="228600" y="1111732"/>
            <a:ext cx="8458200" cy="5532274"/>
          </a:xfrm>
          <a:prstGeom prst="rect">
            <a:avLst/>
          </a:prstGeom>
          <a:ln>
            <a:noFill/>
          </a:ln>
          <a:effectLst>
            <a:outerShdw blurRad="292100" dist="139700" dir="2700000" algn="tl" rotWithShape="0">
              <a:schemeClr val="accent4">
                <a:lumMod val="75000"/>
                <a:alpha val="65000"/>
              </a:schemeClr>
            </a:outerShdw>
          </a:effectLst>
        </p:spPr>
      </p:pic>
    </p:spTree>
    <p:extLst>
      <p:ext uri="{BB962C8B-B14F-4D97-AF65-F5344CB8AC3E}">
        <p14:creationId xmlns:p14="http://schemas.microsoft.com/office/powerpoint/2010/main" val="313334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373797"/>
            <a:ext cx="8458200" cy="685800"/>
          </a:xfrm>
          <a:solidFill>
            <a:schemeClr val="tx2">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pPr eaLnBrk="1" hangingPunct="1"/>
            <a:r>
              <a:rPr lang="en-US" sz="3200" b="1" dirty="0"/>
              <a:t>Five-Factor Personality Model and Leadership</a:t>
            </a:r>
          </a:p>
        </p:txBody>
      </p:sp>
      <p:sp>
        <p:nvSpPr>
          <p:cNvPr id="10243" name="Rectangle 3"/>
          <p:cNvSpPr>
            <a:spLocks noGrp="1" noChangeArrowheads="1"/>
          </p:cNvSpPr>
          <p:nvPr>
            <p:ph sz="half" idx="1"/>
          </p:nvPr>
        </p:nvSpPr>
        <p:spPr>
          <a:xfrm>
            <a:off x="369888" y="1814513"/>
            <a:ext cx="8382000" cy="4586287"/>
          </a:xfrm>
        </p:spPr>
        <p:txBody>
          <a:bodyPr>
            <a:noAutofit/>
          </a:bodyPr>
          <a:lstStyle/>
          <a:p>
            <a:pPr algn="just" eaLnBrk="1" hangingPunct="1">
              <a:buFont typeface="Wingdings" pitchFamily="2" charset="2"/>
              <a:buNone/>
              <a:defRPr/>
            </a:pPr>
            <a:r>
              <a:rPr lang="en-US" sz="2400" b="1" dirty="0">
                <a:solidFill>
                  <a:srgbClr val="000000"/>
                </a:solidFill>
              </a:rPr>
              <a:t>RESULTS--</a:t>
            </a:r>
            <a:r>
              <a:rPr lang="en-US" sz="2400" dirty="0">
                <a:solidFill>
                  <a:srgbClr val="000000"/>
                </a:solidFill>
              </a:rPr>
              <a:t>a strong relationship between personality traits and leadership</a:t>
            </a:r>
          </a:p>
          <a:p>
            <a:pPr algn="just" eaLnBrk="1" hangingPunct="1">
              <a:defRPr/>
            </a:pPr>
            <a:r>
              <a:rPr lang="en-US" sz="2400" b="1" i="1" dirty="0">
                <a:solidFill>
                  <a:srgbClr val="000000"/>
                </a:solidFill>
              </a:rPr>
              <a:t>Extraversion--</a:t>
            </a:r>
            <a:r>
              <a:rPr lang="en-US" sz="2400" dirty="0">
                <a:solidFill>
                  <a:srgbClr val="000000"/>
                </a:solidFill>
              </a:rPr>
              <a:t>factor </a:t>
            </a:r>
            <a:r>
              <a:rPr lang="en-US" sz="2400" b="1" u="sng" dirty="0">
                <a:solidFill>
                  <a:srgbClr val="000000"/>
                </a:solidFill>
              </a:rPr>
              <a:t>most strongly</a:t>
            </a:r>
            <a:r>
              <a:rPr lang="en-US" sz="2400" dirty="0">
                <a:solidFill>
                  <a:srgbClr val="000000"/>
                </a:solidFill>
              </a:rPr>
              <a:t> associated with leadership</a:t>
            </a:r>
          </a:p>
          <a:p>
            <a:pPr lvl="1" algn="just" eaLnBrk="1" hangingPunct="1">
              <a:defRPr/>
            </a:pPr>
            <a:r>
              <a:rPr lang="en-US" dirty="0">
                <a:solidFill>
                  <a:srgbClr val="000000"/>
                </a:solidFill>
                <a:latin typeface="Calibri" panose="020F0502020204030204" pitchFamily="34" charset="0"/>
              </a:rPr>
              <a:t>Most important trait of effective leaders</a:t>
            </a:r>
          </a:p>
          <a:p>
            <a:pPr algn="just" eaLnBrk="1" hangingPunct="1">
              <a:defRPr/>
            </a:pPr>
            <a:r>
              <a:rPr lang="en-US" sz="2400" b="1" i="1" dirty="0">
                <a:solidFill>
                  <a:srgbClr val="000000"/>
                </a:solidFill>
              </a:rPr>
              <a:t>Conscientiousness--</a:t>
            </a:r>
            <a:r>
              <a:rPr lang="en-US" sz="2400" dirty="0">
                <a:solidFill>
                  <a:srgbClr val="000000"/>
                </a:solidFill>
              </a:rPr>
              <a:t>Second most related factor with leadership; but highest correlation with overall job performance (Sacket &amp; Walmsley, 2014)</a:t>
            </a:r>
          </a:p>
          <a:p>
            <a:pPr algn="just" eaLnBrk="1" hangingPunct="1">
              <a:defRPr/>
            </a:pPr>
            <a:r>
              <a:rPr lang="en-US" sz="2400" b="1" i="1" dirty="0">
                <a:solidFill>
                  <a:srgbClr val="000000"/>
                </a:solidFill>
              </a:rPr>
              <a:t>Openness</a:t>
            </a:r>
            <a:r>
              <a:rPr lang="en-US" sz="2400" dirty="0">
                <a:solidFill>
                  <a:srgbClr val="000000"/>
                </a:solidFill>
              </a:rPr>
              <a:t>--next most related</a:t>
            </a:r>
          </a:p>
          <a:p>
            <a:pPr algn="just" eaLnBrk="1" hangingPunct="1">
              <a:defRPr/>
            </a:pPr>
            <a:r>
              <a:rPr lang="en-US" sz="2400" b="1" i="1" dirty="0">
                <a:solidFill>
                  <a:srgbClr val="000000"/>
                </a:solidFill>
              </a:rPr>
              <a:t>Low</a:t>
            </a:r>
            <a:r>
              <a:rPr lang="en-US" sz="2400" i="1" dirty="0">
                <a:solidFill>
                  <a:srgbClr val="000000"/>
                </a:solidFill>
              </a:rPr>
              <a:t> </a:t>
            </a:r>
            <a:r>
              <a:rPr lang="en-US" sz="2400" b="1" i="1" dirty="0">
                <a:solidFill>
                  <a:srgbClr val="000000"/>
                </a:solidFill>
              </a:rPr>
              <a:t>Neuroticism</a:t>
            </a:r>
          </a:p>
          <a:p>
            <a:pPr algn="just" eaLnBrk="1" hangingPunct="1">
              <a:defRPr/>
            </a:pPr>
            <a:r>
              <a:rPr lang="en-US" sz="2400" b="1" i="1" dirty="0">
                <a:solidFill>
                  <a:srgbClr val="000000"/>
                </a:solidFill>
              </a:rPr>
              <a:t>Agreeableness</a:t>
            </a:r>
            <a:r>
              <a:rPr lang="en-US" sz="2400" dirty="0">
                <a:solidFill>
                  <a:srgbClr val="000000"/>
                </a:solidFill>
              </a:rPr>
              <a:t>--only weakly related to leadership</a:t>
            </a:r>
          </a:p>
        </p:txBody>
      </p:sp>
      <p:sp>
        <p:nvSpPr>
          <p:cNvPr id="2" name="Slide Number Placeholder 1"/>
          <p:cNvSpPr>
            <a:spLocks noGrp="1"/>
          </p:cNvSpPr>
          <p:nvPr>
            <p:ph type="sldNum" sz="quarter" idx="11"/>
          </p:nvPr>
        </p:nvSpPr>
        <p:spPr/>
        <p:txBody>
          <a:bodyPr/>
          <a:lstStyle/>
          <a:p>
            <a:pPr>
              <a:defRPr/>
            </a:pPr>
            <a:fld id="{446FD318-5A02-4C74-A5FF-9A95CCEAEF57}" type="slidenum">
              <a:rPr lang="en-US" smtClean="0"/>
              <a:pPr>
                <a:defRPr/>
              </a:pPr>
              <a:t>16</a:t>
            </a:fld>
            <a:endParaRPr lang="en-US" dirty="0"/>
          </a:p>
        </p:txBody>
      </p:sp>
      <p:sp>
        <p:nvSpPr>
          <p:cNvPr id="8" name="Rectangle 7"/>
          <p:cNvSpPr/>
          <p:nvPr/>
        </p:nvSpPr>
        <p:spPr>
          <a:xfrm>
            <a:off x="747713" y="1143000"/>
            <a:ext cx="7010400" cy="830997"/>
          </a:xfrm>
          <a:prstGeom prst="rect">
            <a:avLst/>
          </a:prstGeom>
        </p:spPr>
        <p:txBody>
          <a:bodyPr wrap="square">
            <a:spAutoFit/>
          </a:bodyPr>
          <a:lstStyle/>
          <a:p>
            <a:pPr algn="ctr" eaLnBrk="0" hangingPunct="0">
              <a:defRPr/>
            </a:pPr>
            <a:r>
              <a:rPr lang="en-US" i="1" dirty="0">
                <a:solidFill>
                  <a:srgbClr val="000000"/>
                </a:solidFill>
              </a:rPr>
              <a:t>Big Five and Leadership Study Using Meta-Analysis </a:t>
            </a:r>
          </a:p>
          <a:p>
            <a:pPr algn="ctr" eaLnBrk="0" hangingPunct="0">
              <a:defRPr/>
            </a:pPr>
            <a:r>
              <a:rPr lang="en-US" i="1" dirty="0">
                <a:solidFill>
                  <a:srgbClr val="000000"/>
                </a:solidFill>
              </a:rPr>
              <a:t>(Judge et al, 2002) </a:t>
            </a:r>
          </a:p>
        </p:txBody>
      </p:sp>
    </p:spTree>
    <p:extLst>
      <p:ext uri="{BB962C8B-B14F-4D97-AF65-F5344CB8AC3E}">
        <p14:creationId xmlns:p14="http://schemas.microsoft.com/office/powerpoint/2010/main" val="3619321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80999" y="195263"/>
            <a:ext cx="8162925" cy="7620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r>
              <a:rPr lang="en-US" sz="4000" b="1" dirty="0"/>
              <a:t>Focus of Trait Approach</a:t>
            </a:r>
          </a:p>
        </p:txBody>
      </p:sp>
      <p:sp>
        <p:nvSpPr>
          <p:cNvPr id="16387" name="Rectangle 3"/>
          <p:cNvSpPr>
            <a:spLocks noGrp="1" noChangeArrowheads="1"/>
          </p:cNvSpPr>
          <p:nvPr>
            <p:ph type="body" sz="half" idx="1"/>
          </p:nvPr>
        </p:nvSpPr>
        <p:spPr>
          <a:xfrm>
            <a:off x="381000" y="1951630"/>
            <a:ext cx="3413078" cy="4520608"/>
          </a:xfrm>
        </p:spPr>
        <p:txBody>
          <a:bodyPr>
            <a:noAutofit/>
          </a:bodyPr>
          <a:lstStyle/>
          <a:p>
            <a:r>
              <a:rPr lang="en-US" sz="2400" dirty="0"/>
              <a:t>Focuses </a:t>
            </a:r>
            <a:r>
              <a:rPr lang="en-US" sz="2400" b="1" i="1" dirty="0">
                <a:solidFill>
                  <a:srgbClr val="FF0000"/>
                </a:solidFill>
              </a:rPr>
              <a:t>exclusively</a:t>
            </a:r>
            <a:r>
              <a:rPr lang="en-US" sz="2400" dirty="0">
                <a:solidFill>
                  <a:srgbClr val="993366"/>
                </a:solidFill>
              </a:rPr>
              <a:t> </a:t>
            </a:r>
            <a:r>
              <a:rPr lang="en-US" sz="2400" dirty="0"/>
              <a:t>on leader</a:t>
            </a:r>
          </a:p>
          <a:p>
            <a:pPr lvl="1"/>
            <a:r>
              <a:rPr lang="en-US" dirty="0"/>
              <a:t>What traits leaders exhibit</a:t>
            </a:r>
          </a:p>
          <a:p>
            <a:pPr lvl="1"/>
            <a:r>
              <a:rPr lang="en-US" dirty="0"/>
              <a:t>Who has these traits</a:t>
            </a:r>
          </a:p>
          <a:p>
            <a:pPr lvl="1"/>
            <a:r>
              <a:rPr lang="en-US" dirty="0"/>
              <a:t>Does </a:t>
            </a:r>
            <a:r>
              <a:rPr lang="en-US" u="sng" dirty="0"/>
              <a:t>not</a:t>
            </a:r>
            <a:r>
              <a:rPr lang="en-US" dirty="0"/>
              <a:t> consider aspects of followers and/or their relationship with the leader</a:t>
            </a:r>
          </a:p>
        </p:txBody>
      </p:sp>
      <p:sp>
        <p:nvSpPr>
          <p:cNvPr id="16388" name="Rectangle 4"/>
          <p:cNvSpPr>
            <a:spLocks noGrp="1" noChangeArrowheads="1"/>
          </p:cNvSpPr>
          <p:nvPr>
            <p:ph type="body" sz="half" idx="2"/>
          </p:nvPr>
        </p:nvSpPr>
        <p:spPr>
          <a:xfrm>
            <a:off x="4114800" y="1847053"/>
            <a:ext cx="4572000" cy="4625185"/>
          </a:xfrm>
        </p:spPr>
        <p:txBody>
          <a:bodyPr>
            <a:noAutofit/>
          </a:bodyPr>
          <a:lstStyle/>
          <a:p>
            <a:pPr algn="just"/>
            <a:r>
              <a:rPr lang="en-US" sz="2400" dirty="0"/>
              <a:t> </a:t>
            </a:r>
            <a:r>
              <a:rPr lang="en-US" sz="2400" dirty="0" err="1"/>
              <a:t>Organisations</a:t>
            </a:r>
            <a:r>
              <a:rPr lang="en-US" sz="2400" dirty="0"/>
              <a:t> use personality assessments to find </a:t>
            </a:r>
            <a:r>
              <a:rPr lang="ja-JP" altLang="en-US" sz="2400" dirty="0">
                <a:latin typeface="Arial"/>
              </a:rPr>
              <a:t>“</a:t>
            </a:r>
            <a:r>
              <a:rPr lang="en-US" sz="2400" dirty="0"/>
              <a:t>Right</a:t>
            </a:r>
            <a:r>
              <a:rPr lang="ja-JP" altLang="en-US" sz="2400" dirty="0">
                <a:latin typeface="Arial"/>
              </a:rPr>
              <a:t>”</a:t>
            </a:r>
            <a:r>
              <a:rPr lang="en-US" sz="2400" dirty="0"/>
              <a:t> people </a:t>
            </a:r>
            <a:r>
              <a:rPr lang="en-US" sz="2400" dirty="0">
                <a:solidFill>
                  <a:srgbClr val="FF0000"/>
                </a:solidFill>
              </a:rPr>
              <a:t>i.e. Big 5 Personality</a:t>
            </a:r>
          </a:p>
          <a:p>
            <a:pPr lvl="1" algn="just"/>
            <a:r>
              <a:rPr lang="en-US" b="1" i="1" dirty="0">
                <a:solidFill>
                  <a:srgbClr val="000099"/>
                </a:solidFill>
              </a:rPr>
              <a:t>Assumption</a:t>
            </a:r>
            <a:r>
              <a:rPr lang="en-US" b="1" dirty="0">
                <a:solidFill>
                  <a:srgbClr val="0033CC"/>
                </a:solidFill>
                <a:effectLst>
                  <a:outerShdw blurRad="38100" dist="38100" dir="2700000" algn="tl">
                    <a:srgbClr val="DDDDDD"/>
                  </a:outerShdw>
                </a:effectLst>
              </a:rPr>
              <a:t> </a:t>
            </a:r>
            <a:r>
              <a:rPr lang="en-US" dirty="0"/>
              <a:t>- will increase organisational effectiveness</a:t>
            </a:r>
          </a:p>
          <a:p>
            <a:pPr lvl="1" algn="just"/>
            <a:r>
              <a:rPr lang="en-US" dirty="0"/>
              <a:t>Specify characteristics/traits for specific positions</a:t>
            </a:r>
          </a:p>
          <a:p>
            <a:pPr lvl="2" algn="just"/>
            <a:r>
              <a:rPr lang="en-US" sz="2400" dirty="0"/>
              <a:t>Personality assessment measures  for </a:t>
            </a:r>
            <a:r>
              <a:rPr lang="ja-JP" altLang="en-US" sz="2400" dirty="0">
                <a:latin typeface="Arial"/>
              </a:rPr>
              <a:t>“</a:t>
            </a:r>
            <a:r>
              <a:rPr lang="en-US" sz="2400" dirty="0"/>
              <a:t>fit</a:t>
            </a:r>
            <a:r>
              <a:rPr lang="ja-JP" altLang="en-US" sz="2400" dirty="0">
                <a:latin typeface="Arial"/>
              </a:rPr>
              <a:t>”</a:t>
            </a:r>
            <a:endParaRPr lang="en-US" altLang="ja-JP" sz="2400" dirty="0">
              <a:latin typeface="Arial"/>
            </a:endParaRPr>
          </a:p>
          <a:p>
            <a:pPr lvl="2" algn="just"/>
            <a:r>
              <a:rPr lang="en-US" sz="2400" dirty="0"/>
              <a:t>Instruments: LTQ, Myers Briggs</a:t>
            </a:r>
          </a:p>
          <a:p>
            <a:pPr marL="914400" lvl="2" indent="0" algn="just">
              <a:buNone/>
            </a:pPr>
            <a:endParaRPr lang="en-US" sz="2400" dirty="0"/>
          </a:p>
        </p:txBody>
      </p:sp>
      <p:sp>
        <p:nvSpPr>
          <p:cNvPr id="16389" name="Text Box 5"/>
          <p:cNvSpPr txBox="1">
            <a:spLocks noChangeArrowheads="1"/>
          </p:cNvSpPr>
          <p:nvPr/>
        </p:nvSpPr>
        <p:spPr bwMode="auto">
          <a:xfrm>
            <a:off x="381000" y="1323833"/>
            <a:ext cx="3043451" cy="523220"/>
          </a:xfrm>
          <a:prstGeom prst="rect">
            <a:avLst/>
          </a:prstGeom>
          <a:solidFill>
            <a:srgbClr val="333399"/>
          </a:solidFill>
          <a:ln w="9525">
            <a:solidFill>
              <a:srgbClr val="333399"/>
            </a:solidFill>
            <a:miter lim="800000"/>
            <a:headEnd/>
            <a:tailEnd/>
          </a:ln>
          <a:effectLst>
            <a:outerShdw blurRad="63500" dist="38099" dir="2700000" algn="ctr" rotWithShape="0">
              <a:schemeClr val="bg2">
                <a:alpha val="74998"/>
              </a:schemeClr>
            </a:outerShdw>
          </a:effectLst>
        </p:spPr>
        <p:txBody>
          <a:bodyPr wrap="square">
            <a:spAutoFit/>
          </a:bodyPr>
          <a:lstStyle/>
          <a:p>
            <a:pPr algn="ctr" eaLnBrk="0" hangingPunct="0"/>
            <a:r>
              <a:rPr lang="en-US" sz="2800" b="1" dirty="0">
                <a:solidFill>
                  <a:schemeClr val="bg1"/>
                </a:solidFill>
                <a:latin typeface="Arial" charset="0"/>
              </a:rPr>
              <a:t>Leader</a:t>
            </a:r>
          </a:p>
        </p:txBody>
      </p:sp>
      <p:sp>
        <p:nvSpPr>
          <p:cNvPr id="16390" name="Text Box 6"/>
          <p:cNvSpPr txBox="1">
            <a:spLocks noChangeArrowheads="1"/>
          </p:cNvSpPr>
          <p:nvPr/>
        </p:nvSpPr>
        <p:spPr bwMode="auto">
          <a:xfrm>
            <a:off x="4114800" y="1295400"/>
            <a:ext cx="4572000" cy="523220"/>
          </a:xfrm>
          <a:prstGeom prst="rect">
            <a:avLst/>
          </a:prstGeom>
          <a:solidFill>
            <a:srgbClr val="000099"/>
          </a:solidFill>
          <a:ln>
            <a:noFill/>
          </a:ln>
          <a:effectLst>
            <a:outerShdw blurRad="63500" dist="38099" dir="2700000" algn="ctr" rotWithShape="0">
              <a:schemeClr val="bg2">
                <a:alpha val="74998"/>
              </a:schemeClr>
            </a:outerShdw>
          </a:effectLst>
          <a:extLs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eaLnBrk="0" hangingPunct="0"/>
            <a:r>
              <a:rPr lang="en-US" sz="2800" b="1" dirty="0">
                <a:solidFill>
                  <a:schemeClr val="bg1"/>
                </a:solidFill>
                <a:latin typeface="Arial" charset="0"/>
              </a:rPr>
              <a:t>Personality Assessments</a:t>
            </a:r>
          </a:p>
        </p:txBody>
      </p:sp>
      <p:sp>
        <p:nvSpPr>
          <p:cNvPr id="2" name="Slide Number Placeholder 1">
            <a:extLst>
              <a:ext uri="{FF2B5EF4-FFF2-40B4-BE49-F238E27FC236}">
                <a16:creationId xmlns:a16="http://schemas.microsoft.com/office/drawing/2014/main" id="{A8353F7E-BD73-44EF-8502-705001FBB0B7}"/>
              </a:ext>
            </a:extLst>
          </p:cNvPr>
          <p:cNvSpPr>
            <a:spLocks noGrp="1"/>
          </p:cNvSpPr>
          <p:nvPr>
            <p:ph type="sldNum" sz="quarter" idx="12"/>
          </p:nvPr>
        </p:nvSpPr>
        <p:spPr/>
        <p:txBody>
          <a:bodyPr/>
          <a:lstStyle/>
          <a:p>
            <a:fld id="{ADDC6AC8-0692-6E47-82E5-8B2821C742B3}" type="slidenum">
              <a:rPr lang="nl-NL" smtClean="0"/>
              <a:t>17</a:t>
            </a:fld>
            <a:endParaRPr lang="nl-NL"/>
          </a:p>
        </p:txBody>
      </p:sp>
    </p:spTree>
    <p:extLst>
      <p:ext uri="{BB962C8B-B14F-4D97-AF65-F5344CB8AC3E}">
        <p14:creationId xmlns:p14="http://schemas.microsoft.com/office/powerpoint/2010/main" val="616346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457200" y="274638"/>
            <a:ext cx="8229600" cy="1038773"/>
          </a:xfrm>
          <a:solidFill>
            <a:schemeClr val="tx2"/>
          </a:solidFill>
        </p:spPr>
        <p:txBody>
          <a:bodyPr/>
          <a:lstStyle/>
          <a:p>
            <a:r>
              <a:rPr lang="nl-NL" b="1" dirty="0">
                <a:solidFill>
                  <a:schemeClr val="bg1"/>
                </a:solidFill>
              </a:rPr>
              <a:t>Discussion</a:t>
            </a:r>
          </a:p>
        </p:txBody>
      </p:sp>
      <p:sp>
        <p:nvSpPr>
          <p:cNvPr id="3" name="Tijdelijke aanduiding voor inhoud 2"/>
          <p:cNvSpPr>
            <a:spLocks noGrp="1"/>
          </p:cNvSpPr>
          <p:nvPr>
            <p:ph idx="1"/>
          </p:nvPr>
        </p:nvSpPr>
        <p:spPr>
          <a:xfrm>
            <a:off x="457200" y="1417638"/>
            <a:ext cx="8229600" cy="4525963"/>
          </a:xfrm>
        </p:spPr>
        <p:txBody>
          <a:bodyPr>
            <a:normAutofit/>
          </a:bodyPr>
          <a:lstStyle/>
          <a:p>
            <a:pPr>
              <a:defRPr/>
            </a:pPr>
            <a:r>
              <a:rPr lang="en-US" dirty="0">
                <a:solidFill>
                  <a:srgbClr val="002060"/>
                </a:solidFill>
              </a:rPr>
              <a:t>Identify at least </a:t>
            </a:r>
            <a:r>
              <a:rPr lang="en-US" dirty="0">
                <a:solidFill>
                  <a:srgbClr val="00B050"/>
                </a:solidFill>
              </a:rPr>
              <a:t>one strength </a:t>
            </a:r>
            <a:r>
              <a:rPr lang="en-US" dirty="0">
                <a:solidFill>
                  <a:srgbClr val="002060"/>
                </a:solidFill>
              </a:rPr>
              <a:t>of the trait approach?</a:t>
            </a:r>
          </a:p>
          <a:p>
            <a:pPr>
              <a:defRPr/>
            </a:pPr>
            <a:endParaRPr lang="en-US" sz="1800" dirty="0">
              <a:solidFill>
                <a:srgbClr val="002060"/>
              </a:solidFill>
            </a:endParaRPr>
          </a:p>
          <a:p>
            <a:pPr>
              <a:defRPr/>
            </a:pPr>
            <a:r>
              <a:rPr lang="en-US" dirty="0">
                <a:solidFill>
                  <a:srgbClr val="002060"/>
                </a:solidFill>
              </a:rPr>
              <a:t>Identify at least </a:t>
            </a:r>
            <a:r>
              <a:rPr lang="en-US" dirty="0">
                <a:solidFill>
                  <a:srgbClr val="FF0000"/>
                </a:solidFill>
              </a:rPr>
              <a:t>one weakness </a:t>
            </a:r>
            <a:r>
              <a:rPr lang="en-US" dirty="0">
                <a:solidFill>
                  <a:srgbClr val="002060"/>
                </a:solidFill>
              </a:rPr>
              <a:t>of the trait approach? </a:t>
            </a:r>
          </a:p>
          <a:p>
            <a:pPr>
              <a:defRPr/>
            </a:pPr>
            <a:endParaRPr lang="en-US" dirty="0">
              <a:solidFill>
                <a:srgbClr val="C00000"/>
              </a:solidFill>
            </a:endParaRPr>
          </a:p>
        </p:txBody>
      </p:sp>
      <p:pic>
        <p:nvPicPr>
          <p:cNvPr id="6" name="Picture 5">
            <a:extLst>
              <a:ext uri="{FF2B5EF4-FFF2-40B4-BE49-F238E27FC236}">
                <a16:creationId xmlns:a16="http://schemas.microsoft.com/office/drawing/2014/main" id="{725CA523-710D-45DF-A222-1DFA62C317A2}"/>
              </a:ext>
            </a:extLst>
          </p:cNvPr>
          <p:cNvPicPr>
            <a:picLocks noChangeAspect="1"/>
          </p:cNvPicPr>
          <p:nvPr/>
        </p:nvPicPr>
        <p:blipFill>
          <a:blip r:embed="rId2"/>
          <a:stretch>
            <a:fillRect/>
          </a:stretch>
        </p:blipFill>
        <p:spPr>
          <a:xfrm>
            <a:off x="2735045" y="4238625"/>
            <a:ext cx="3691080" cy="2047875"/>
          </a:xfrm>
          <a:prstGeom prst="rect">
            <a:avLst/>
          </a:prstGeom>
        </p:spPr>
      </p:pic>
      <p:sp>
        <p:nvSpPr>
          <p:cNvPr id="7" name="Slide Number Placeholder 6">
            <a:extLst>
              <a:ext uri="{FF2B5EF4-FFF2-40B4-BE49-F238E27FC236}">
                <a16:creationId xmlns:a16="http://schemas.microsoft.com/office/drawing/2014/main" id="{4448F827-18D7-44E6-A7DD-F0E642B1076D}"/>
              </a:ext>
            </a:extLst>
          </p:cNvPr>
          <p:cNvSpPr>
            <a:spLocks noGrp="1"/>
          </p:cNvSpPr>
          <p:nvPr>
            <p:ph type="sldNum" sz="quarter" idx="12"/>
          </p:nvPr>
        </p:nvSpPr>
        <p:spPr/>
        <p:txBody>
          <a:bodyPr/>
          <a:lstStyle/>
          <a:p>
            <a:fld id="{ADDC6AC8-0692-6E47-82E5-8B2821C742B3}" type="slidenum">
              <a:rPr lang="nl-NL" smtClean="0"/>
              <a:t>18</a:t>
            </a:fld>
            <a:endParaRPr lang="nl-NL"/>
          </a:p>
        </p:txBody>
      </p:sp>
    </p:spTree>
    <p:extLst>
      <p:ext uri="{BB962C8B-B14F-4D97-AF65-F5344CB8AC3E}">
        <p14:creationId xmlns:p14="http://schemas.microsoft.com/office/powerpoint/2010/main" val="37676797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04800" y="365125"/>
            <a:ext cx="8534400" cy="7620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b="1" dirty="0"/>
              <a:t>Strengths</a:t>
            </a:r>
          </a:p>
        </p:txBody>
      </p:sp>
      <p:sp>
        <p:nvSpPr>
          <p:cNvPr id="28675" name="Rectangle 3"/>
          <p:cNvSpPr>
            <a:spLocks noGrp="1" noChangeArrowheads="1"/>
          </p:cNvSpPr>
          <p:nvPr>
            <p:ph type="body" sz="half" idx="1"/>
          </p:nvPr>
        </p:nvSpPr>
        <p:spPr>
          <a:xfrm>
            <a:off x="304800" y="1338522"/>
            <a:ext cx="3962400" cy="5190866"/>
          </a:xfrm>
          <a:solidFill>
            <a:schemeClr val="bg2"/>
          </a:solidFill>
        </p:spPr>
        <p:txBody>
          <a:bodyPr>
            <a:noAutofit/>
          </a:bodyPr>
          <a:lstStyle/>
          <a:p>
            <a:pPr algn="just"/>
            <a:r>
              <a:rPr lang="en-US" dirty="0"/>
              <a:t>Intuitively </a:t>
            </a:r>
            <a:r>
              <a:rPr lang="en-US" i="1" dirty="0">
                <a:solidFill>
                  <a:srgbClr val="00B050"/>
                </a:solidFill>
              </a:rPr>
              <a:t>appealing</a:t>
            </a:r>
          </a:p>
          <a:p>
            <a:pPr lvl="1" algn="just"/>
            <a:r>
              <a:rPr lang="en-US" sz="2800" dirty="0"/>
              <a:t>Perception that leaders are different in that they possess special traits</a:t>
            </a:r>
          </a:p>
          <a:p>
            <a:pPr lvl="1" algn="just"/>
            <a:r>
              <a:rPr lang="en-US" sz="2800" dirty="0"/>
              <a:t>People </a:t>
            </a:r>
            <a:r>
              <a:rPr lang="ja-JP" altLang="en-US" sz="2800" dirty="0"/>
              <a:t>“</a:t>
            </a:r>
            <a:r>
              <a:rPr lang="en-US" sz="2800" dirty="0"/>
              <a:t>need</a:t>
            </a:r>
            <a:r>
              <a:rPr lang="ja-JP" altLang="en-US" sz="2800" dirty="0"/>
              <a:t>”</a:t>
            </a:r>
            <a:r>
              <a:rPr lang="en-US" sz="2800" dirty="0"/>
              <a:t> to view leaders as gifted</a:t>
            </a:r>
          </a:p>
          <a:p>
            <a:pPr algn="just"/>
            <a:r>
              <a:rPr lang="en-US" b="1" i="1" dirty="0">
                <a:solidFill>
                  <a:srgbClr val="00B050"/>
                </a:solidFill>
              </a:rPr>
              <a:t>Credibility</a:t>
            </a:r>
            <a:r>
              <a:rPr lang="en-US" dirty="0">
                <a:solidFill>
                  <a:srgbClr val="00B050"/>
                </a:solidFill>
              </a:rPr>
              <a:t> </a:t>
            </a:r>
            <a:r>
              <a:rPr lang="en-US" dirty="0"/>
              <a:t>due to a century of research support</a:t>
            </a:r>
          </a:p>
          <a:p>
            <a:pPr lvl="1" algn="just"/>
            <a:endParaRPr lang="en-US" sz="2800" dirty="0">
              <a:solidFill>
                <a:srgbClr val="000099"/>
              </a:solidFill>
            </a:endParaRPr>
          </a:p>
          <a:p>
            <a:pPr algn="just"/>
            <a:endParaRPr lang="en-US" dirty="0"/>
          </a:p>
        </p:txBody>
      </p:sp>
      <p:sp>
        <p:nvSpPr>
          <p:cNvPr id="28676" name="Rectangle 4"/>
          <p:cNvSpPr>
            <a:spLocks noGrp="1" noChangeArrowheads="1"/>
          </p:cNvSpPr>
          <p:nvPr>
            <p:ph type="body" sz="half" idx="2"/>
          </p:nvPr>
        </p:nvSpPr>
        <p:spPr>
          <a:xfrm>
            <a:off x="4599296" y="1338523"/>
            <a:ext cx="4299044" cy="5040572"/>
          </a:xfrm>
          <a:solidFill>
            <a:schemeClr val="bg2"/>
          </a:solidFill>
        </p:spPr>
        <p:txBody>
          <a:bodyPr>
            <a:noAutofit/>
          </a:bodyPr>
          <a:lstStyle/>
          <a:p>
            <a:pPr algn="just"/>
            <a:r>
              <a:rPr lang="en-US" dirty="0"/>
              <a:t>Highlights </a:t>
            </a:r>
            <a:r>
              <a:rPr lang="en-US" b="1" i="1" dirty="0">
                <a:solidFill>
                  <a:srgbClr val="00B050"/>
                </a:solidFill>
              </a:rPr>
              <a:t>leadership component</a:t>
            </a:r>
            <a:r>
              <a:rPr lang="en-US" dirty="0">
                <a:solidFill>
                  <a:srgbClr val="00B050"/>
                </a:solidFill>
              </a:rPr>
              <a:t> </a:t>
            </a:r>
            <a:r>
              <a:rPr lang="en-US" dirty="0"/>
              <a:t>in the leadership process</a:t>
            </a:r>
          </a:p>
          <a:p>
            <a:pPr lvl="1" algn="just"/>
            <a:r>
              <a:rPr lang="en-US" sz="2800" dirty="0"/>
              <a:t>Deeper level understanding of how leader/personality related to leadership process</a:t>
            </a:r>
          </a:p>
          <a:p>
            <a:pPr algn="just"/>
            <a:r>
              <a:rPr lang="en-US" dirty="0"/>
              <a:t>Provides </a:t>
            </a:r>
            <a:r>
              <a:rPr lang="en-US" b="1" i="1" dirty="0">
                <a:solidFill>
                  <a:srgbClr val="00B050"/>
                </a:solidFill>
              </a:rPr>
              <a:t>benchmarks</a:t>
            </a:r>
            <a:r>
              <a:rPr lang="en-US" b="1" i="1" dirty="0">
                <a:solidFill>
                  <a:srgbClr val="6600CC"/>
                </a:solidFill>
                <a:effectLst>
                  <a:outerShdw blurRad="38100" dist="38100" dir="2700000" algn="tl">
                    <a:srgbClr val="DDDDDD"/>
                  </a:outerShdw>
                </a:effectLst>
              </a:rPr>
              <a:t> </a:t>
            </a:r>
            <a:r>
              <a:rPr lang="en-US" dirty="0"/>
              <a:t>for what to look for in a leader</a:t>
            </a:r>
          </a:p>
          <a:p>
            <a:pPr algn="just"/>
            <a:endParaRPr lang="en-US" dirty="0"/>
          </a:p>
        </p:txBody>
      </p:sp>
      <p:sp>
        <p:nvSpPr>
          <p:cNvPr id="2" name="Slide Number Placeholder 1">
            <a:extLst>
              <a:ext uri="{FF2B5EF4-FFF2-40B4-BE49-F238E27FC236}">
                <a16:creationId xmlns:a16="http://schemas.microsoft.com/office/drawing/2014/main" id="{7B295009-4452-4A99-81BA-660B1EFA8293}"/>
              </a:ext>
            </a:extLst>
          </p:cNvPr>
          <p:cNvSpPr>
            <a:spLocks noGrp="1"/>
          </p:cNvSpPr>
          <p:nvPr>
            <p:ph type="sldNum" sz="quarter" idx="12"/>
          </p:nvPr>
        </p:nvSpPr>
        <p:spPr/>
        <p:txBody>
          <a:bodyPr/>
          <a:lstStyle/>
          <a:p>
            <a:fld id="{ADDC6AC8-0692-6E47-82E5-8B2821C742B3}" type="slidenum">
              <a:rPr lang="nl-NL" smtClean="0"/>
              <a:t>19</a:t>
            </a:fld>
            <a:endParaRPr lang="nl-NL"/>
          </a:p>
        </p:txBody>
      </p:sp>
    </p:spTree>
    <p:extLst>
      <p:ext uri="{BB962C8B-B14F-4D97-AF65-F5344CB8AC3E}">
        <p14:creationId xmlns:p14="http://schemas.microsoft.com/office/powerpoint/2010/main" val="3106511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28600" y="326265"/>
            <a:ext cx="8534400" cy="9144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b="1" dirty="0"/>
              <a:t>Criticisms</a:t>
            </a:r>
          </a:p>
        </p:txBody>
      </p:sp>
      <p:sp>
        <p:nvSpPr>
          <p:cNvPr id="29699" name="Rectangle 3"/>
          <p:cNvSpPr>
            <a:spLocks noGrp="1" noChangeArrowheads="1"/>
          </p:cNvSpPr>
          <p:nvPr>
            <p:ph type="body" sz="half" idx="1"/>
          </p:nvPr>
        </p:nvSpPr>
        <p:spPr>
          <a:xfrm>
            <a:off x="228600" y="1473959"/>
            <a:ext cx="3857626" cy="5247516"/>
          </a:xfrm>
        </p:spPr>
        <p:txBody>
          <a:bodyPr>
            <a:noAutofit/>
          </a:bodyPr>
          <a:lstStyle/>
          <a:p>
            <a:pPr algn="just">
              <a:spcBef>
                <a:spcPct val="30000"/>
              </a:spcBef>
            </a:pPr>
            <a:r>
              <a:rPr lang="en-US" sz="2400" dirty="0"/>
              <a:t>Fails to </a:t>
            </a:r>
            <a:r>
              <a:rPr lang="en-US" sz="2400" b="1" i="1" dirty="0">
                <a:solidFill>
                  <a:srgbClr val="FF0000"/>
                </a:solidFill>
              </a:rPr>
              <a:t>delimit</a:t>
            </a:r>
            <a:r>
              <a:rPr lang="en-US" sz="2400" b="1" dirty="0">
                <a:solidFill>
                  <a:srgbClr val="0066FF"/>
                </a:solidFill>
              </a:rPr>
              <a:t> / establish </a:t>
            </a:r>
            <a:r>
              <a:rPr lang="en-US" sz="2400" dirty="0"/>
              <a:t>a definitive list of leadership traits</a:t>
            </a:r>
          </a:p>
          <a:p>
            <a:pPr lvl="1" algn="just">
              <a:spcBef>
                <a:spcPct val="30000"/>
              </a:spcBef>
            </a:pPr>
            <a:r>
              <a:rPr lang="en-US" dirty="0"/>
              <a:t>Endless lists have emerged</a:t>
            </a:r>
          </a:p>
          <a:p>
            <a:pPr algn="just">
              <a:spcBef>
                <a:spcPct val="30000"/>
              </a:spcBef>
            </a:pPr>
            <a:r>
              <a:rPr lang="en-US" sz="2400" dirty="0"/>
              <a:t>Doesn’t take into account </a:t>
            </a:r>
            <a:r>
              <a:rPr lang="en-US" sz="2400" b="1" i="1" dirty="0">
                <a:solidFill>
                  <a:srgbClr val="FF0000"/>
                </a:solidFill>
              </a:rPr>
              <a:t>situational effects</a:t>
            </a:r>
          </a:p>
          <a:p>
            <a:pPr lvl="1" algn="just">
              <a:spcBef>
                <a:spcPct val="30000"/>
              </a:spcBef>
            </a:pPr>
            <a:r>
              <a:rPr lang="en-US" dirty="0">
                <a:solidFill>
                  <a:srgbClr val="FF0000"/>
                </a:solidFill>
              </a:rPr>
              <a:t>Leaders in one situation may not be leaders in another situation &amp;/or with different followers</a:t>
            </a:r>
          </a:p>
        </p:txBody>
      </p:sp>
      <p:sp>
        <p:nvSpPr>
          <p:cNvPr id="29700" name="Rectangle 4"/>
          <p:cNvSpPr>
            <a:spLocks noGrp="1" noChangeArrowheads="1"/>
          </p:cNvSpPr>
          <p:nvPr>
            <p:ph type="body" sz="half" idx="2"/>
          </p:nvPr>
        </p:nvSpPr>
        <p:spPr>
          <a:xfrm>
            <a:off x="4314825" y="1473959"/>
            <a:ext cx="4448176" cy="5042963"/>
          </a:xfrm>
        </p:spPr>
        <p:txBody>
          <a:bodyPr>
            <a:noAutofit/>
          </a:bodyPr>
          <a:lstStyle/>
          <a:p>
            <a:pPr algn="just">
              <a:spcBef>
                <a:spcPct val="30000"/>
              </a:spcBef>
            </a:pPr>
            <a:r>
              <a:rPr lang="en-US" sz="2400" dirty="0"/>
              <a:t>List of most important leadership traits is </a:t>
            </a:r>
            <a:r>
              <a:rPr lang="en-US" sz="2400" b="1" i="1" dirty="0">
                <a:solidFill>
                  <a:srgbClr val="FF0000"/>
                </a:solidFill>
              </a:rPr>
              <a:t>highly subjective</a:t>
            </a:r>
            <a:endParaRPr lang="en-US" sz="2400" i="1" dirty="0">
              <a:solidFill>
                <a:srgbClr val="FF0000"/>
              </a:solidFill>
            </a:endParaRPr>
          </a:p>
          <a:p>
            <a:pPr lvl="1" algn="just">
              <a:spcBef>
                <a:spcPct val="30000"/>
              </a:spcBef>
            </a:pPr>
            <a:r>
              <a:rPr lang="en-US" dirty="0"/>
              <a:t>Much subjective experience &amp; observations serve as basis for identified leadership traits</a:t>
            </a:r>
          </a:p>
          <a:p>
            <a:pPr algn="just">
              <a:spcBef>
                <a:spcPct val="30000"/>
              </a:spcBef>
            </a:pPr>
            <a:r>
              <a:rPr lang="en-US" sz="2400" dirty="0"/>
              <a:t>Research fails to look at traits in relationship to leadership </a:t>
            </a:r>
            <a:r>
              <a:rPr lang="en-US" sz="2400" b="1" i="1" dirty="0">
                <a:solidFill>
                  <a:srgbClr val="FF0000"/>
                </a:solidFill>
              </a:rPr>
              <a:t>outcomes</a:t>
            </a:r>
          </a:p>
          <a:p>
            <a:pPr algn="just">
              <a:spcBef>
                <a:spcPct val="30000"/>
              </a:spcBef>
            </a:pPr>
            <a:r>
              <a:rPr lang="en-US" sz="2400" dirty="0"/>
              <a:t>Not useful for </a:t>
            </a:r>
            <a:r>
              <a:rPr lang="en-US" sz="2400" b="1" i="1" dirty="0">
                <a:solidFill>
                  <a:srgbClr val="FF0000"/>
                </a:solidFill>
              </a:rPr>
              <a:t>training &amp; development</a:t>
            </a:r>
            <a:r>
              <a:rPr lang="en-US" sz="2400" i="1" dirty="0">
                <a:solidFill>
                  <a:srgbClr val="FF0000"/>
                </a:solidFill>
              </a:rPr>
              <a:t> </a:t>
            </a:r>
          </a:p>
        </p:txBody>
      </p:sp>
      <p:sp>
        <p:nvSpPr>
          <p:cNvPr id="2" name="Slide Number Placeholder 1">
            <a:extLst>
              <a:ext uri="{FF2B5EF4-FFF2-40B4-BE49-F238E27FC236}">
                <a16:creationId xmlns:a16="http://schemas.microsoft.com/office/drawing/2014/main" id="{B14CEF9B-9FB3-494E-8B3A-7BADD492F311}"/>
              </a:ext>
            </a:extLst>
          </p:cNvPr>
          <p:cNvSpPr>
            <a:spLocks noGrp="1"/>
          </p:cNvSpPr>
          <p:nvPr>
            <p:ph type="sldNum" sz="quarter" idx="12"/>
          </p:nvPr>
        </p:nvSpPr>
        <p:spPr/>
        <p:txBody>
          <a:bodyPr/>
          <a:lstStyle/>
          <a:p>
            <a:fld id="{ADDC6AC8-0692-6E47-82E5-8B2821C742B3}" type="slidenum">
              <a:rPr lang="nl-NL" smtClean="0"/>
              <a:t>20</a:t>
            </a:fld>
            <a:endParaRPr lang="nl-NL"/>
          </a:p>
        </p:txBody>
      </p:sp>
    </p:spTree>
    <p:extLst>
      <p:ext uri="{BB962C8B-B14F-4D97-AF65-F5344CB8AC3E}">
        <p14:creationId xmlns:p14="http://schemas.microsoft.com/office/powerpoint/2010/main" val="1130178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04800" y="114300"/>
            <a:ext cx="8534400" cy="8382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r>
              <a:rPr lang="en-US" sz="4000" b="1" dirty="0"/>
              <a:t>Application</a:t>
            </a:r>
          </a:p>
        </p:txBody>
      </p:sp>
      <p:sp>
        <p:nvSpPr>
          <p:cNvPr id="30723" name="Rectangle 3"/>
          <p:cNvSpPr>
            <a:spLocks noGrp="1" noChangeArrowheads="1"/>
          </p:cNvSpPr>
          <p:nvPr>
            <p:ph type="body" sz="half" idx="1"/>
          </p:nvPr>
        </p:nvSpPr>
        <p:spPr>
          <a:xfrm>
            <a:off x="304800" y="1274418"/>
            <a:ext cx="8036418" cy="4541695"/>
          </a:xfrm>
        </p:spPr>
        <p:txBody>
          <a:bodyPr>
            <a:noAutofit/>
          </a:bodyPr>
          <a:lstStyle/>
          <a:p>
            <a:pPr algn="just"/>
            <a:r>
              <a:rPr lang="en-US" dirty="0">
                <a:solidFill>
                  <a:srgbClr val="0070C0"/>
                </a:solidFill>
              </a:rPr>
              <a:t>Provides direction </a:t>
            </a:r>
            <a:r>
              <a:rPr lang="en-US" dirty="0">
                <a:solidFill>
                  <a:schemeClr val="tx1"/>
                </a:solidFill>
              </a:rPr>
              <a:t>as to</a:t>
            </a:r>
            <a:r>
              <a:rPr lang="en-US" dirty="0"/>
              <a:t> </a:t>
            </a:r>
            <a:r>
              <a:rPr lang="en-US" dirty="0">
                <a:solidFill>
                  <a:schemeClr val="tx1"/>
                </a:solidFill>
              </a:rPr>
              <a:t>which traits are good to have if one aspires to a leadership position</a:t>
            </a:r>
          </a:p>
          <a:p>
            <a:pPr algn="just"/>
            <a:r>
              <a:rPr lang="en-US" dirty="0"/>
              <a:t>Through various tests and questionnaires, </a:t>
            </a:r>
            <a:r>
              <a:rPr lang="en-US" dirty="0">
                <a:solidFill>
                  <a:srgbClr val="0070C0"/>
                </a:solidFill>
              </a:rPr>
              <a:t>individuals can determine whether they have the select leadership traits </a:t>
            </a:r>
            <a:r>
              <a:rPr lang="en-US" dirty="0">
                <a:solidFill>
                  <a:schemeClr val="tx1"/>
                </a:solidFill>
              </a:rPr>
              <a:t>and can pinpoint their strengths and weaknesses</a:t>
            </a:r>
          </a:p>
          <a:p>
            <a:pPr algn="just"/>
            <a:r>
              <a:rPr lang="en-US" dirty="0">
                <a:solidFill>
                  <a:srgbClr val="0070C0"/>
                </a:solidFill>
              </a:rPr>
              <a:t>Can be used by managers to assess where they stand within their </a:t>
            </a:r>
            <a:r>
              <a:rPr lang="en-US" dirty="0" err="1">
                <a:solidFill>
                  <a:srgbClr val="0070C0"/>
                </a:solidFill>
              </a:rPr>
              <a:t>organisation</a:t>
            </a:r>
            <a:r>
              <a:rPr lang="en-US" dirty="0">
                <a:solidFill>
                  <a:schemeClr val="tx1"/>
                </a:solidFill>
              </a:rPr>
              <a:t> and what is needed to strengthen their position</a:t>
            </a:r>
          </a:p>
        </p:txBody>
      </p:sp>
      <p:sp>
        <p:nvSpPr>
          <p:cNvPr id="30727" name="Text Box 7"/>
          <p:cNvSpPr txBox="1">
            <a:spLocks noChangeArrowheads="1"/>
          </p:cNvSpPr>
          <p:nvPr/>
        </p:nvSpPr>
        <p:spPr bwMode="auto">
          <a:xfrm>
            <a:off x="5563673" y="4938950"/>
            <a:ext cx="2709470" cy="1754326"/>
          </a:xfrm>
          <a:prstGeom prst="rect">
            <a:avLst/>
          </a:prstGeom>
          <a:gradFill rotWithShape="0">
            <a:gsLst>
              <a:gs pos="0">
                <a:srgbClr val="0066FF"/>
              </a:gs>
              <a:gs pos="100000">
                <a:srgbClr val="000099"/>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US" b="1" dirty="0">
                <a:solidFill>
                  <a:srgbClr val="CCECFF"/>
                </a:solidFill>
                <a:effectLst>
                  <a:outerShdw blurRad="38100" dist="38100" dir="2700000" algn="tl">
                    <a:srgbClr val="000000"/>
                  </a:outerShdw>
                </a:effectLst>
                <a:latin typeface="Arial" charset="0"/>
              </a:rPr>
              <a:t>Leadership Traits</a:t>
            </a:r>
          </a:p>
          <a:p>
            <a:pPr eaLnBrk="0" hangingPunct="0">
              <a:buFontTx/>
              <a:buChar char="•"/>
            </a:pPr>
            <a:r>
              <a:rPr lang="en-US" b="1" dirty="0">
                <a:effectLst>
                  <a:outerShdw blurRad="38100" dist="38100" dir="2700000" algn="tl">
                    <a:srgbClr val="FFFFFF"/>
                  </a:outerShdw>
                </a:effectLst>
                <a:latin typeface="Arial" charset="0"/>
              </a:rPr>
              <a:t> </a:t>
            </a:r>
            <a:r>
              <a:rPr lang="en-US" b="1" dirty="0">
                <a:solidFill>
                  <a:schemeClr val="bg1"/>
                </a:solidFill>
                <a:effectLst>
                  <a:outerShdw blurRad="38100" dist="38100" dir="2700000" algn="tl">
                    <a:srgbClr val="000000"/>
                  </a:outerShdw>
                </a:effectLst>
                <a:latin typeface="Arial" charset="0"/>
              </a:rPr>
              <a:t>Intelligence</a:t>
            </a:r>
          </a:p>
          <a:p>
            <a:pPr eaLnBrk="0" hangingPunct="0">
              <a:buFontTx/>
              <a:buChar char="•"/>
            </a:pPr>
            <a:r>
              <a:rPr lang="en-US" b="1" dirty="0">
                <a:solidFill>
                  <a:schemeClr val="bg1"/>
                </a:solidFill>
                <a:effectLst>
                  <a:outerShdw blurRad="38100" dist="38100" dir="2700000" algn="tl">
                    <a:srgbClr val="000000"/>
                  </a:outerShdw>
                </a:effectLst>
                <a:latin typeface="Arial" charset="0"/>
              </a:rPr>
              <a:t> Self-Confidence</a:t>
            </a:r>
          </a:p>
          <a:p>
            <a:pPr eaLnBrk="0" hangingPunct="0">
              <a:buFontTx/>
              <a:buChar char="•"/>
            </a:pPr>
            <a:r>
              <a:rPr lang="en-US" b="1" dirty="0">
                <a:solidFill>
                  <a:schemeClr val="bg1"/>
                </a:solidFill>
                <a:effectLst>
                  <a:outerShdw blurRad="38100" dist="38100" dir="2700000" algn="tl">
                    <a:srgbClr val="000000"/>
                  </a:outerShdw>
                </a:effectLst>
                <a:latin typeface="Arial" charset="0"/>
              </a:rPr>
              <a:t> Determination</a:t>
            </a:r>
          </a:p>
          <a:p>
            <a:pPr eaLnBrk="0" hangingPunct="0">
              <a:buFontTx/>
              <a:buChar char="•"/>
            </a:pPr>
            <a:r>
              <a:rPr lang="en-US" b="1" dirty="0">
                <a:solidFill>
                  <a:schemeClr val="bg1"/>
                </a:solidFill>
                <a:effectLst>
                  <a:outerShdw blurRad="38100" dist="38100" dir="2700000" algn="tl">
                    <a:srgbClr val="000000"/>
                  </a:outerShdw>
                </a:effectLst>
                <a:latin typeface="Arial" charset="0"/>
              </a:rPr>
              <a:t> Integrity</a:t>
            </a:r>
          </a:p>
          <a:p>
            <a:pPr eaLnBrk="0" hangingPunct="0">
              <a:buFontTx/>
              <a:buChar char="•"/>
            </a:pPr>
            <a:r>
              <a:rPr lang="en-US" b="1" dirty="0">
                <a:solidFill>
                  <a:schemeClr val="bg1"/>
                </a:solidFill>
                <a:effectLst>
                  <a:outerShdw blurRad="38100" dist="38100" dir="2700000" algn="tl">
                    <a:srgbClr val="000000"/>
                  </a:outerShdw>
                </a:effectLst>
                <a:latin typeface="Arial" charset="0"/>
              </a:rPr>
              <a:t> Sociability</a:t>
            </a:r>
            <a:endParaRPr lang="en-US" b="1" dirty="0">
              <a:effectLst>
                <a:outerShdw blurRad="38100" dist="38100" dir="2700000" algn="tl">
                  <a:srgbClr val="FFFFFF"/>
                </a:outerShdw>
              </a:effectLst>
              <a:latin typeface="Arial" charset="0"/>
            </a:endParaRPr>
          </a:p>
        </p:txBody>
      </p:sp>
      <p:sp>
        <p:nvSpPr>
          <p:cNvPr id="2" name="Slide Number Placeholder 1">
            <a:extLst>
              <a:ext uri="{FF2B5EF4-FFF2-40B4-BE49-F238E27FC236}">
                <a16:creationId xmlns:a16="http://schemas.microsoft.com/office/drawing/2014/main" id="{6B76608D-C26B-49F9-ADF1-F58D76F1BAE5}"/>
              </a:ext>
            </a:extLst>
          </p:cNvPr>
          <p:cNvSpPr>
            <a:spLocks noGrp="1"/>
          </p:cNvSpPr>
          <p:nvPr>
            <p:ph type="sldNum" sz="quarter" idx="12"/>
          </p:nvPr>
        </p:nvSpPr>
        <p:spPr/>
        <p:txBody>
          <a:bodyPr/>
          <a:lstStyle/>
          <a:p>
            <a:fld id="{ADDC6AC8-0692-6E47-82E5-8B2821C742B3}" type="slidenum">
              <a:rPr lang="nl-NL" smtClean="0"/>
              <a:t>21</a:t>
            </a:fld>
            <a:endParaRPr lang="nl-NL" dirty="0"/>
          </a:p>
        </p:txBody>
      </p:sp>
    </p:spTree>
    <p:extLst>
      <p:ext uri="{BB962C8B-B14F-4D97-AF65-F5344CB8AC3E}">
        <p14:creationId xmlns:p14="http://schemas.microsoft.com/office/powerpoint/2010/main" val="336197934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65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200" name="Rectangle 8"/>
          <p:cNvSpPr>
            <a:spLocks noChangeArrowheads="1"/>
          </p:cNvSpPr>
          <p:nvPr/>
        </p:nvSpPr>
        <p:spPr bwMode="auto">
          <a:xfrm>
            <a:off x="432896" y="298422"/>
            <a:ext cx="473762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r>
              <a:rPr lang="en-US" sz="3600" b="1" dirty="0">
                <a:latin typeface="Arial" charset="0"/>
              </a:rPr>
              <a:t>2. Skills </a:t>
            </a:r>
            <a:r>
              <a:rPr lang="en-US" sz="4400" b="1" dirty="0">
                <a:latin typeface="Arial" charset="0"/>
              </a:rPr>
              <a:t>Approach</a:t>
            </a:r>
            <a:endParaRPr lang="en-US" sz="3600" b="1" dirty="0">
              <a:latin typeface="Arial" charset="0"/>
            </a:endParaRPr>
          </a:p>
        </p:txBody>
      </p:sp>
      <p:sp>
        <p:nvSpPr>
          <p:cNvPr id="4" name="Rectangle 3"/>
          <p:cNvSpPr/>
          <p:nvPr/>
        </p:nvSpPr>
        <p:spPr>
          <a:xfrm>
            <a:off x="4469997" y="2378060"/>
            <a:ext cx="3675365" cy="954107"/>
          </a:xfrm>
          <a:prstGeom prst="rect">
            <a:avLst/>
          </a:prstGeom>
        </p:spPr>
        <p:txBody>
          <a:bodyPr wrap="none">
            <a:spAutoFit/>
          </a:bodyPr>
          <a:lstStyle/>
          <a:p>
            <a:r>
              <a:rPr lang="en-GB" sz="2800" dirty="0"/>
              <a:t>Reference: Northhouse-</a:t>
            </a:r>
          </a:p>
          <a:p>
            <a:r>
              <a:rPr lang="en-GB" sz="2800" dirty="0"/>
              <a:t> Chapter 3</a:t>
            </a:r>
          </a:p>
        </p:txBody>
      </p:sp>
      <p:sp>
        <p:nvSpPr>
          <p:cNvPr id="6" name="Slide Number Placeholder 5">
            <a:extLst>
              <a:ext uri="{FF2B5EF4-FFF2-40B4-BE49-F238E27FC236}">
                <a16:creationId xmlns:a16="http://schemas.microsoft.com/office/drawing/2014/main" id="{7126B537-96BC-44BB-820A-49B439412F7D}"/>
              </a:ext>
            </a:extLst>
          </p:cNvPr>
          <p:cNvSpPr>
            <a:spLocks noGrp="1"/>
          </p:cNvSpPr>
          <p:nvPr>
            <p:ph type="sldNum" sz="quarter" idx="12"/>
          </p:nvPr>
        </p:nvSpPr>
        <p:spPr/>
        <p:txBody>
          <a:bodyPr/>
          <a:lstStyle/>
          <a:p>
            <a:fld id="{ADDC6AC8-0692-6E47-82E5-8B2821C742B3}" type="slidenum">
              <a:rPr lang="nl-NL" smtClean="0"/>
              <a:t>22</a:t>
            </a:fld>
            <a:endParaRPr lang="nl-NL"/>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892" y="1542964"/>
            <a:ext cx="3531090" cy="4533641"/>
          </a:xfrm>
          <a:prstGeom prst="rect">
            <a:avLst/>
          </a:prstGeom>
        </p:spPr>
      </p:pic>
    </p:spTree>
    <p:extLst>
      <p:ext uri="{BB962C8B-B14F-4D97-AF65-F5344CB8AC3E}">
        <p14:creationId xmlns:p14="http://schemas.microsoft.com/office/powerpoint/2010/main" val="1177874418"/>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198027" y="295140"/>
            <a:ext cx="6477000" cy="940605"/>
          </a:xfrm>
          <a:solidFill>
            <a:schemeClr val="accent1">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pPr algn="ctr" eaLnBrk="1" hangingPunct="1"/>
            <a:r>
              <a:rPr lang="en-US" sz="4000" b="1" dirty="0">
                <a:solidFill>
                  <a:schemeClr val="bg1"/>
                </a:solidFill>
                <a:latin typeface="+mn-lt"/>
              </a:rPr>
              <a:t>Skills Approach Description</a:t>
            </a:r>
          </a:p>
        </p:txBody>
      </p:sp>
      <p:sp>
        <p:nvSpPr>
          <p:cNvPr id="13315" name="Rectangle 3"/>
          <p:cNvSpPr>
            <a:spLocks noGrp="1" noChangeArrowheads="1"/>
          </p:cNvSpPr>
          <p:nvPr>
            <p:ph idx="1"/>
          </p:nvPr>
        </p:nvSpPr>
        <p:spPr>
          <a:xfrm>
            <a:off x="609600" y="2438400"/>
            <a:ext cx="3219450" cy="3917950"/>
          </a:xfrm>
        </p:spPr>
        <p:txBody>
          <a:bodyPr>
            <a:normAutofit lnSpcReduction="10000"/>
          </a:bodyPr>
          <a:lstStyle/>
          <a:p>
            <a:pPr algn="just" eaLnBrk="1" hangingPunct="1">
              <a:lnSpc>
                <a:spcPct val="150000"/>
              </a:lnSpc>
              <a:buClr>
                <a:srgbClr val="0070C0"/>
              </a:buClr>
            </a:pPr>
            <a:r>
              <a:rPr lang="en-US" sz="2800" dirty="0"/>
              <a:t>Leader-centered perspective</a:t>
            </a:r>
          </a:p>
          <a:p>
            <a:pPr algn="just" eaLnBrk="1" hangingPunct="1">
              <a:lnSpc>
                <a:spcPct val="150000"/>
              </a:lnSpc>
              <a:buClr>
                <a:srgbClr val="0070C0"/>
              </a:buClr>
            </a:pPr>
            <a:r>
              <a:rPr lang="en-US" sz="2800" dirty="0"/>
              <a:t>Emphasis on skills and abilities that can be </a:t>
            </a:r>
            <a:r>
              <a:rPr lang="en-US" sz="2800" dirty="0">
                <a:highlight>
                  <a:srgbClr val="FFFF00"/>
                </a:highlight>
              </a:rPr>
              <a:t>learned and developed.</a:t>
            </a:r>
          </a:p>
        </p:txBody>
      </p:sp>
      <p:sp>
        <p:nvSpPr>
          <p:cNvPr id="3" name="Slide Number Placeholder 2"/>
          <p:cNvSpPr>
            <a:spLocks noGrp="1"/>
          </p:cNvSpPr>
          <p:nvPr>
            <p:ph type="sldNum" sz="quarter" idx="12"/>
          </p:nvPr>
        </p:nvSpPr>
        <p:spPr/>
        <p:txBody>
          <a:bodyPr/>
          <a:lstStyle/>
          <a:p>
            <a:pPr>
              <a:defRPr/>
            </a:pPr>
            <a:fld id="{43A1EA1A-03B6-4949-A902-96E57F99A169}" type="slidenum">
              <a:rPr lang="en-US" smtClean="0"/>
              <a:pPr>
                <a:defRPr/>
              </a:pPr>
              <a:t>23</a:t>
            </a:fld>
            <a:endParaRPr lang="en-US" dirty="0"/>
          </a:p>
        </p:txBody>
      </p:sp>
      <p:sp>
        <p:nvSpPr>
          <p:cNvPr id="4100" name="Rectangle 4"/>
          <p:cNvSpPr>
            <a:spLocks noChangeArrowheads="1"/>
          </p:cNvSpPr>
          <p:nvPr/>
        </p:nvSpPr>
        <p:spPr bwMode="auto">
          <a:xfrm>
            <a:off x="4843463" y="2438400"/>
            <a:ext cx="3514725" cy="4076700"/>
          </a:xfrm>
          <a:prstGeom prst="rect">
            <a:avLst/>
          </a:prstGeom>
          <a:noFill/>
          <a:ln w="9525">
            <a:noFill/>
            <a:miter lim="800000"/>
            <a:headEnd/>
            <a:tailEnd/>
          </a:ln>
          <a:effectLst/>
        </p:spPr>
        <p:txBody>
          <a:bodyPr/>
          <a:lstStyle/>
          <a:p>
            <a:pPr algn="just" eaLnBrk="0" hangingPunct="0">
              <a:lnSpc>
                <a:spcPct val="150000"/>
              </a:lnSpc>
              <a:buClr>
                <a:srgbClr val="0070C0"/>
              </a:buClr>
              <a:buSzPct val="85000"/>
              <a:defRPr/>
            </a:pPr>
            <a:r>
              <a:rPr lang="en-US" sz="2800" b="1" dirty="0">
                <a:latin typeface="Calibri" pitchFamily="34" charset="0"/>
                <a:cs typeface="Calibri" pitchFamily="34" charset="0"/>
              </a:rPr>
              <a:t>Leadership skills: </a:t>
            </a:r>
            <a:r>
              <a:rPr lang="en-US" sz="2800" dirty="0">
                <a:latin typeface="Calibri" pitchFamily="34" charset="0"/>
                <a:cs typeface="Calibri" pitchFamily="34" charset="0"/>
              </a:rPr>
              <a:t>The ability to use one’s knowledge and competencies to accomplish a set of goals and objectives.</a:t>
            </a:r>
          </a:p>
        </p:txBody>
      </p:sp>
      <p:sp>
        <p:nvSpPr>
          <p:cNvPr id="9" name="Rectangle 8"/>
          <p:cNvSpPr/>
          <p:nvPr/>
        </p:nvSpPr>
        <p:spPr>
          <a:xfrm>
            <a:off x="723206" y="1762780"/>
            <a:ext cx="2892829" cy="523220"/>
          </a:xfrm>
          <a:prstGeom prst="rect">
            <a:avLst/>
          </a:prstGeom>
          <a:solidFill>
            <a:schemeClr val="tx2">
              <a:lumMod val="40000"/>
              <a:lumOff val="60000"/>
            </a:schemeClr>
          </a:solidFill>
        </p:spPr>
        <p:txBody>
          <a:bodyPr wrap="square">
            <a:spAutoFit/>
          </a:bodyPr>
          <a:lstStyle/>
          <a:p>
            <a:pPr lvl="0" algn="ctr" eaLnBrk="0" hangingPunct="0">
              <a:defRPr/>
            </a:pPr>
            <a:r>
              <a:rPr lang="en-US" sz="2800" b="1" dirty="0">
                <a:latin typeface="Arial"/>
                <a:cs typeface="+mn-cs"/>
              </a:rPr>
              <a:t>Perspective</a:t>
            </a:r>
          </a:p>
        </p:txBody>
      </p:sp>
      <p:sp>
        <p:nvSpPr>
          <p:cNvPr id="10" name="Rectangle 9"/>
          <p:cNvSpPr/>
          <p:nvPr/>
        </p:nvSpPr>
        <p:spPr>
          <a:xfrm>
            <a:off x="4843464" y="1752600"/>
            <a:ext cx="3514724" cy="523220"/>
          </a:xfrm>
          <a:prstGeom prst="rect">
            <a:avLst/>
          </a:prstGeom>
          <a:solidFill>
            <a:schemeClr val="tx2">
              <a:lumMod val="40000"/>
              <a:lumOff val="60000"/>
            </a:schemeClr>
          </a:solidFill>
        </p:spPr>
        <p:txBody>
          <a:bodyPr wrap="square">
            <a:spAutoFit/>
          </a:bodyPr>
          <a:lstStyle/>
          <a:p>
            <a:pPr lvl="0" algn="ctr" eaLnBrk="0" hangingPunct="0">
              <a:defRPr/>
            </a:pPr>
            <a:r>
              <a:rPr lang="en-US" sz="2800" b="1" dirty="0">
                <a:latin typeface="Arial"/>
                <a:cs typeface="+mn-cs"/>
              </a:rPr>
              <a:t>Definition</a:t>
            </a:r>
          </a:p>
        </p:txBody>
      </p:sp>
    </p:spTree>
    <p:extLst>
      <p:ext uri="{BB962C8B-B14F-4D97-AF65-F5344CB8AC3E}">
        <p14:creationId xmlns:p14="http://schemas.microsoft.com/office/powerpoint/2010/main" val="3655260833"/>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03790" y="352567"/>
            <a:ext cx="8083010" cy="7620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r>
              <a:rPr lang="en-US" sz="4000" b="1" dirty="0"/>
              <a:t>Skills Approach</a:t>
            </a:r>
          </a:p>
        </p:txBody>
      </p:sp>
      <p:sp>
        <p:nvSpPr>
          <p:cNvPr id="48131" name="Rectangle 3"/>
          <p:cNvSpPr>
            <a:spLocks noGrp="1" noChangeArrowheads="1"/>
          </p:cNvSpPr>
          <p:nvPr>
            <p:ph type="body" sz="half" idx="1"/>
          </p:nvPr>
        </p:nvSpPr>
        <p:spPr>
          <a:xfrm>
            <a:off x="409434" y="2133599"/>
            <a:ext cx="3425588" cy="4308763"/>
          </a:xfrm>
        </p:spPr>
        <p:txBody>
          <a:bodyPr>
            <a:normAutofit/>
          </a:bodyPr>
          <a:lstStyle/>
          <a:p>
            <a:pPr algn="just"/>
            <a:r>
              <a:rPr lang="en-US" dirty="0"/>
              <a:t>Focus is primarily </a:t>
            </a:r>
            <a:r>
              <a:rPr lang="en-US" i="1" dirty="0">
                <a:solidFill>
                  <a:srgbClr val="FF0000"/>
                </a:solidFill>
              </a:rPr>
              <a:t>descriptive</a:t>
            </a:r>
            <a:r>
              <a:rPr lang="en-US" dirty="0"/>
              <a:t> – it describes leadership from a </a:t>
            </a:r>
            <a:r>
              <a:rPr lang="en-US" dirty="0">
                <a:solidFill>
                  <a:srgbClr val="FF0000"/>
                </a:solidFill>
              </a:rPr>
              <a:t>skills </a:t>
            </a:r>
            <a:r>
              <a:rPr lang="en-US" dirty="0"/>
              <a:t>perspective</a:t>
            </a:r>
          </a:p>
          <a:p>
            <a:pPr algn="just"/>
            <a:r>
              <a:rPr lang="en-US" dirty="0"/>
              <a:t>Provides structure for understanding the </a:t>
            </a:r>
            <a:r>
              <a:rPr lang="en-US" dirty="0">
                <a:solidFill>
                  <a:srgbClr val="FF0000"/>
                </a:solidFill>
              </a:rPr>
              <a:t>nature</a:t>
            </a:r>
            <a:r>
              <a:rPr lang="en-US" dirty="0"/>
              <a:t> of effective leadership</a:t>
            </a:r>
          </a:p>
        </p:txBody>
      </p:sp>
      <p:sp>
        <p:nvSpPr>
          <p:cNvPr id="48132" name="Rectangle 4"/>
          <p:cNvSpPr>
            <a:spLocks noGrp="1" noChangeArrowheads="1"/>
          </p:cNvSpPr>
          <p:nvPr>
            <p:ph type="body" sz="half" idx="2"/>
          </p:nvPr>
        </p:nvSpPr>
        <p:spPr>
          <a:xfrm>
            <a:off x="4176215" y="2309494"/>
            <a:ext cx="4510585" cy="4132869"/>
          </a:xfrm>
        </p:spPr>
        <p:txBody>
          <a:bodyPr>
            <a:normAutofit/>
          </a:bodyPr>
          <a:lstStyle/>
          <a:p>
            <a:pPr algn="just"/>
            <a:r>
              <a:rPr lang="en-US" sz="2400" b="1" dirty="0"/>
              <a:t> Katz (1955) </a:t>
            </a:r>
            <a:r>
              <a:rPr lang="en-US" sz="2400" dirty="0">
                <a:solidFill>
                  <a:schemeClr val="tx1"/>
                </a:solidFill>
              </a:rPr>
              <a:t>suggests </a:t>
            </a:r>
            <a:r>
              <a:rPr lang="en-US" sz="2400" dirty="0">
                <a:solidFill>
                  <a:srgbClr val="FF0000"/>
                </a:solidFill>
              </a:rPr>
              <a:t>importance of </a:t>
            </a:r>
            <a:r>
              <a:rPr lang="en-US" sz="2400" dirty="0">
                <a:solidFill>
                  <a:schemeClr val="tx1"/>
                </a:solidFill>
              </a:rPr>
              <a:t>particular leadership </a:t>
            </a:r>
            <a:r>
              <a:rPr lang="en-US" sz="2400" dirty="0">
                <a:solidFill>
                  <a:srgbClr val="FF0000"/>
                </a:solidFill>
              </a:rPr>
              <a:t>skills varies depending</a:t>
            </a:r>
            <a:r>
              <a:rPr lang="en-US" sz="2400" dirty="0">
                <a:solidFill>
                  <a:schemeClr val="tx1"/>
                </a:solidFill>
              </a:rPr>
              <a:t> where leaders reside in management </a:t>
            </a:r>
            <a:r>
              <a:rPr lang="en-US" sz="2400" dirty="0">
                <a:solidFill>
                  <a:srgbClr val="FF0000"/>
                </a:solidFill>
              </a:rPr>
              <a:t>hierarchy</a:t>
            </a:r>
          </a:p>
          <a:p>
            <a:pPr algn="just"/>
            <a:r>
              <a:rPr lang="en-US" sz="2400" b="1" dirty="0"/>
              <a:t>Mumford et al. (2000) </a:t>
            </a:r>
            <a:r>
              <a:rPr lang="en-US" sz="2400" dirty="0">
                <a:solidFill>
                  <a:schemeClr val="tx1"/>
                </a:solidFill>
              </a:rPr>
              <a:t>suggest </a:t>
            </a:r>
            <a:r>
              <a:rPr lang="en-US" sz="2400" dirty="0">
                <a:solidFill>
                  <a:srgbClr val="FF0000"/>
                </a:solidFill>
              </a:rPr>
              <a:t>leadership outcomes are direct result of leader</a:t>
            </a:r>
            <a:r>
              <a:rPr lang="ja-JP" altLang="en-US" sz="2400" dirty="0">
                <a:solidFill>
                  <a:srgbClr val="FF0000"/>
                </a:solidFill>
                <a:latin typeface="Arial"/>
              </a:rPr>
              <a:t>’</a:t>
            </a:r>
            <a:r>
              <a:rPr lang="en-US" sz="2400" dirty="0">
                <a:solidFill>
                  <a:srgbClr val="FF0000"/>
                </a:solidFill>
              </a:rPr>
              <a:t>s skilled competency </a:t>
            </a:r>
            <a:r>
              <a:rPr lang="en-US" sz="2400" dirty="0">
                <a:solidFill>
                  <a:schemeClr val="tx1"/>
                </a:solidFill>
              </a:rPr>
              <a:t>in problem solving, social judgment &amp; knowledge</a:t>
            </a:r>
          </a:p>
        </p:txBody>
      </p:sp>
      <p:sp>
        <p:nvSpPr>
          <p:cNvPr id="48133" name="Text Box 5"/>
          <p:cNvSpPr txBox="1">
            <a:spLocks noChangeArrowheads="1"/>
          </p:cNvSpPr>
          <p:nvPr/>
        </p:nvSpPr>
        <p:spPr bwMode="auto">
          <a:xfrm>
            <a:off x="603790" y="1393250"/>
            <a:ext cx="3036875" cy="461665"/>
          </a:xfrm>
          <a:prstGeom prst="rect">
            <a:avLst/>
          </a:prstGeom>
          <a:solidFill>
            <a:srgbClr val="006699"/>
          </a:solidFill>
          <a:ln>
            <a:noFill/>
          </a:ln>
          <a:effectLst>
            <a:outerShdw blurRad="63500" dist="38099" dir="2700000" algn="ctr" rotWithShape="0">
              <a:schemeClr val="bg2">
                <a:alpha val="74998"/>
              </a:schemeClr>
            </a:outerShdw>
          </a:effectLst>
          <a:extLs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algn="ctr" eaLnBrk="0" hangingPunct="0"/>
            <a:r>
              <a:rPr lang="en-US" sz="2400" b="1" dirty="0">
                <a:solidFill>
                  <a:schemeClr val="bg1"/>
                </a:solidFill>
                <a:latin typeface="Arial" charset="0"/>
              </a:rPr>
              <a:t>Focus</a:t>
            </a:r>
          </a:p>
        </p:txBody>
      </p:sp>
      <p:sp>
        <p:nvSpPr>
          <p:cNvPr id="48134" name="Text Box 6"/>
          <p:cNvSpPr txBox="1">
            <a:spLocks noChangeArrowheads="1"/>
          </p:cNvSpPr>
          <p:nvPr/>
        </p:nvSpPr>
        <p:spPr bwMode="auto">
          <a:xfrm>
            <a:off x="4367284" y="1302603"/>
            <a:ext cx="4319516" cy="830997"/>
          </a:xfrm>
          <a:prstGeom prst="rect">
            <a:avLst/>
          </a:prstGeom>
          <a:solidFill>
            <a:srgbClr val="006699"/>
          </a:solidFill>
          <a:ln>
            <a:noFill/>
          </a:ln>
          <a:effectLst>
            <a:outerShdw blurRad="63500" dist="38099" dir="2700000" algn="ctr" rotWithShape="0">
              <a:schemeClr val="bg2">
                <a:alpha val="74998"/>
              </a:schemeClr>
            </a:outerShdw>
          </a:effectLst>
          <a:extLs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algn="ctr" eaLnBrk="0" hangingPunct="0"/>
            <a:r>
              <a:rPr lang="en-US" sz="2400" b="1" dirty="0">
                <a:solidFill>
                  <a:schemeClr val="bg1"/>
                </a:solidFill>
                <a:latin typeface="Arial" charset="0"/>
              </a:rPr>
              <a:t>Principal Research Perspectives</a:t>
            </a:r>
          </a:p>
        </p:txBody>
      </p:sp>
      <p:sp>
        <p:nvSpPr>
          <p:cNvPr id="2" name="Slide Number Placeholder 1">
            <a:extLst>
              <a:ext uri="{FF2B5EF4-FFF2-40B4-BE49-F238E27FC236}">
                <a16:creationId xmlns:a16="http://schemas.microsoft.com/office/drawing/2014/main" id="{61838636-A538-432A-A788-C1097EA4133C}"/>
              </a:ext>
            </a:extLst>
          </p:cNvPr>
          <p:cNvSpPr>
            <a:spLocks noGrp="1"/>
          </p:cNvSpPr>
          <p:nvPr>
            <p:ph type="sldNum" sz="quarter" idx="12"/>
          </p:nvPr>
        </p:nvSpPr>
        <p:spPr/>
        <p:txBody>
          <a:bodyPr/>
          <a:lstStyle/>
          <a:p>
            <a:fld id="{ADDC6AC8-0692-6E47-82E5-8B2821C742B3}" type="slidenum">
              <a:rPr lang="nl-NL" smtClean="0"/>
              <a:t>24</a:t>
            </a:fld>
            <a:endParaRPr lang="nl-NL"/>
          </a:p>
        </p:txBody>
      </p:sp>
    </p:spTree>
    <p:extLst>
      <p:ext uri="{BB962C8B-B14F-4D97-AF65-F5344CB8AC3E}">
        <p14:creationId xmlns:p14="http://schemas.microsoft.com/office/powerpoint/2010/main" val="3356391915"/>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0">
              <a:schemeClr val="bg1"/>
            </a:gs>
          </a:gsLst>
          <a:lin ang="6120000" scaled="1"/>
        </a:gradFill>
        <a:effectLst/>
      </p:bgPr>
    </p:bg>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pPr algn="ctr" eaLnBrk="1" hangingPunct="1"/>
            <a:r>
              <a:rPr lang="en-US" sz="4000" b="1" dirty="0">
                <a:latin typeface="+mj-lt"/>
              </a:rPr>
              <a:t>Three Skills Approach (Katz, 1955)</a:t>
            </a:r>
          </a:p>
        </p:txBody>
      </p:sp>
      <p:sp>
        <p:nvSpPr>
          <p:cNvPr id="14339" name="Rectangle 1027"/>
          <p:cNvSpPr>
            <a:spLocks noGrp="1" noChangeArrowheads="1"/>
          </p:cNvSpPr>
          <p:nvPr>
            <p:ph idx="1"/>
          </p:nvPr>
        </p:nvSpPr>
        <p:spPr/>
        <p:txBody>
          <a:bodyPr/>
          <a:lstStyle/>
          <a:p>
            <a:pPr algn="l" eaLnBrk="1" hangingPunct="1">
              <a:lnSpc>
                <a:spcPct val="200000"/>
              </a:lnSpc>
              <a:buFont typeface="Arial" panose="020B0604020202020204" pitchFamily="34" charset="0"/>
              <a:buChar char="•"/>
            </a:pPr>
            <a:r>
              <a:rPr lang="en-US" dirty="0"/>
              <a:t> </a:t>
            </a:r>
            <a:r>
              <a:rPr lang="en-US" sz="3600" dirty="0">
                <a:solidFill>
                  <a:schemeClr val="tx1"/>
                </a:solidFill>
              </a:rPr>
              <a:t>Technical Skill</a:t>
            </a:r>
          </a:p>
          <a:p>
            <a:pPr algn="l" eaLnBrk="1" hangingPunct="1">
              <a:lnSpc>
                <a:spcPct val="200000"/>
              </a:lnSpc>
              <a:buFont typeface="Arial" panose="020B0604020202020204" pitchFamily="34" charset="0"/>
              <a:buChar char="•"/>
            </a:pPr>
            <a:r>
              <a:rPr lang="en-US" sz="3600" dirty="0">
                <a:solidFill>
                  <a:schemeClr val="tx1"/>
                </a:solidFill>
              </a:rPr>
              <a:t> Human Skill</a:t>
            </a:r>
          </a:p>
          <a:p>
            <a:pPr algn="l" eaLnBrk="1" hangingPunct="1">
              <a:lnSpc>
                <a:spcPct val="200000"/>
              </a:lnSpc>
              <a:buFont typeface="Arial" panose="020B0604020202020204" pitchFamily="34" charset="0"/>
              <a:buChar char="•"/>
            </a:pPr>
            <a:r>
              <a:rPr lang="en-US" sz="3600" dirty="0">
                <a:solidFill>
                  <a:schemeClr val="tx1"/>
                </a:solidFill>
              </a:rPr>
              <a:t> Conceptual Skill</a:t>
            </a:r>
          </a:p>
        </p:txBody>
      </p:sp>
      <p:sp>
        <p:nvSpPr>
          <p:cNvPr id="4" name="Slide Number Placeholder 2">
            <a:extLst>
              <a:ext uri="{FF2B5EF4-FFF2-40B4-BE49-F238E27FC236}">
                <a16:creationId xmlns:a16="http://schemas.microsoft.com/office/drawing/2014/main" id="{3D9411C6-7508-4ECD-9A5E-8290DC12B205}"/>
              </a:ext>
            </a:extLst>
          </p:cNvPr>
          <p:cNvSpPr>
            <a:spLocks noGrp="1"/>
          </p:cNvSpPr>
          <p:nvPr>
            <p:ph type="sldNum" sz="quarter" idx="12"/>
          </p:nvPr>
        </p:nvSpPr>
        <p:spPr>
          <a:xfrm>
            <a:off x="3352800" y="6308725"/>
            <a:ext cx="2133600" cy="365125"/>
          </a:xfrm>
        </p:spPr>
        <p:txBody>
          <a:bodyPr/>
          <a:lstStyle/>
          <a:p>
            <a:fld id="{ADDC6AC8-0692-6E47-82E5-8B2821C742B3}" type="slidenum">
              <a:rPr lang="nl-NL" smtClean="0"/>
              <a:t>25</a:t>
            </a:fld>
            <a:endParaRPr lang="nl-NL"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6400" y="2360023"/>
            <a:ext cx="2849575" cy="2849575"/>
          </a:xfrm>
          <a:prstGeom prst="rect">
            <a:avLst/>
          </a:prstGeom>
        </p:spPr>
      </p:pic>
    </p:spTree>
    <p:extLst>
      <p:ext uri="{BB962C8B-B14F-4D97-AF65-F5344CB8AC3E}">
        <p14:creationId xmlns:p14="http://schemas.microsoft.com/office/powerpoint/2010/main" val="361232295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915785" y="312968"/>
            <a:ext cx="6554867" cy="977901"/>
          </a:xfrm>
        </p:spPr>
        <p:txBody>
          <a:bodyPr>
            <a:normAutofit/>
          </a:bodyPr>
          <a:lstStyle/>
          <a:p>
            <a:pPr algn="ctr"/>
            <a:r>
              <a:rPr lang="nl-NL" sz="4000" b="1" dirty="0"/>
              <a:t>Discussion</a:t>
            </a:r>
          </a:p>
        </p:txBody>
      </p:sp>
      <p:sp>
        <p:nvSpPr>
          <p:cNvPr id="3" name="Tijdelijke aanduiding voor inhoud 2"/>
          <p:cNvSpPr>
            <a:spLocks noGrp="1"/>
          </p:cNvSpPr>
          <p:nvPr>
            <p:ph idx="1"/>
          </p:nvPr>
        </p:nvSpPr>
        <p:spPr>
          <a:xfrm>
            <a:off x="457200" y="1560514"/>
            <a:ext cx="8229600" cy="2770418"/>
          </a:xfrm>
        </p:spPr>
        <p:txBody>
          <a:bodyPr>
            <a:normAutofit/>
          </a:bodyPr>
          <a:lstStyle/>
          <a:p>
            <a:pPr algn="just">
              <a:defRPr/>
            </a:pPr>
            <a:r>
              <a:rPr lang="en-US" dirty="0">
                <a:solidFill>
                  <a:schemeClr val="tx1"/>
                </a:solidFill>
              </a:rPr>
              <a:t>In your own words; define technical skills, human skills and conceptual skills. </a:t>
            </a:r>
          </a:p>
          <a:p>
            <a:pPr algn="just">
              <a:defRPr/>
            </a:pPr>
            <a:r>
              <a:rPr lang="en-US" dirty="0">
                <a:solidFill>
                  <a:schemeClr val="tx1"/>
                </a:solidFill>
              </a:rPr>
              <a:t>Do you agree with the model?</a:t>
            </a:r>
          </a:p>
          <a:p>
            <a:pPr algn="just">
              <a:defRPr/>
            </a:pPr>
            <a:endParaRPr lang="en-US" dirty="0">
              <a:solidFill>
                <a:schemeClr val="tx1"/>
              </a:solidFill>
            </a:endParaRPr>
          </a:p>
        </p:txBody>
      </p:sp>
      <p:sp>
        <p:nvSpPr>
          <p:cNvPr id="7" name="Slide Number Placeholder 6">
            <a:extLst>
              <a:ext uri="{FF2B5EF4-FFF2-40B4-BE49-F238E27FC236}">
                <a16:creationId xmlns:a16="http://schemas.microsoft.com/office/drawing/2014/main" id="{31EB1EC9-6A29-4C35-A24E-E11871B813CE}"/>
              </a:ext>
            </a:extLst>
          </p:cNvPr>
          <p:cNvSpPr>
            <a:spLocks noGrp="1"/>
          </p:cNvSpPr>
          <p:nvPr>
            <p:ph type="sldNum" sz="quarter" idx="12"/>
          </p:nvPr>
        </p:nvSpPr>
        <p:spPr/>
        <p:txBody>
          <a:bodyPr/>
          <a:lstStyle/>
          <a:p>
            <a:fld id="{ADDC6AC8-0692-6E47-82E5-8B2821C742B3}" type="slidenum">
              <a:rPr lang="nl-NL" smtClean="0"/>
              <a:t>26</a:t>
            </a:fld>
            <a:endParaRPr lang="nl-NL"/>
          </a:p>
        </p:txBody>
      </p:sp>
      <p:pic>
        <p:nvPicPr>
          <p:cNvPr id="6" name="Picture 5">
            <a:extLst>
              <a:ext uri="{FF2B5EF4-FFF2-40B4-BE49-F238E27FC236}">
                <a16:creationId xmlns:a16="http://schemas.microsoft.com/office/drawing/2014/main" id="{56D289CA-FD3F-4EE2-81F4-4843CD4B649E}"/>
              </a:ext>
            </a:extLst>
          </p:cNvPr>
          <p:cNvPicPr>
            <a:picLocks noChangeAspect="1"/>
          </p:cNvPicPr>
          <p:nvPr/>
        </p:nvPicPr>
        <p:blipFill>
          <a:blip r:embed="rId2"/>
          <a:stretch>
            <a:fillRect/>
          </a:stretch>
        </p:blipFill>
        <p:spPr>
          <a:xfrm>
            <a:off x="2875938" y="4441105"/>
            <a:ext cx="3525126" cy="1955801"/>
          </a:xfrm>
          <a:prstGeom prst="rect">
            <a:avLst/>
          </a:prstGeom>
        </p:spPr>
      </p:pic>
    </p:spTree>
    <p:extLst>
      <p:ext uri="{BB962C8B-B14F-4D97-AF65-F5344CB8AC3E}">
        <p14:creationId xmlns:p14="http://schemas.microsoft.com/office/powerpoint/2010/main" val="20453187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81000" y="252484"/>
            <a:ext cx="8534400" cy="9144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b="1" dirty="0"/>
              <a:t>Technical Skill</a:t>
            </a:r>
          </a:p>
        </p:txBody>
      </p:sp>
      <p:sp>
        <p:nvSpPr>
          <p:cNvPr id="32771" name="Rectangle 3"/>
          <p:cNvSpPr>
            <a:spLocks noGrp="1" noChangeArrowheads="1"/>
          </p:cNvSpPr>
          <p:nvPr>
            <p:ph type="body" idx="1"/>
          </p:nvPr>
        </p:nvSpPr>
        <p:spPr>
          <a:xfrm>
            <a:off x="533400" y="1371600"/>
            <a:ext cx="8229600" cy="5181600"/>
          </a:xfrm>
        </p:spPr>
        <p:txBody>
          <a:bodyPr/>
          <a:lstStyle/>
          <a:p>
            <a:r>
              <a:rPr lang="en-US" b="1" dirty="0">
                <a:solidFill>
                  <a:srgbClr val="0070C0"/>
                </a:solidFill>
              </a:rPr>
              <a:t>Technical skill</a:t>
            </a:r>
            <a:r>
              <a:rPr lang="en-US" sz="2800" dirty="0">
                <a:solidFill>
                  <a:srgbClr val="0070C0"/>
                </a:solidFill>
              </a:rPr>
              <a:t> </a:t>
            </a:r>
            <a:r>
              <a:rPr lang="en-US" sz="2800" dirty="0"/>
              <a:t>- having knowledge about and being proficient in a specific type of work or activity.</a:t>
            </a:r>
          </a:p>
          <a:p>
            <a:pPr lvl="1"/>
            <a:r>
              <a:rPr lang="en-US" sz="2400" dirty="0" err="1"/>
              <a:t>Specialised</a:t>
            </a:r>
            <a:r>
              <a:rPr lang="en-US" sz="2400" dirty="0"/>
              <a:t> competencies</a:t>
            </a:r>
          </a:p>
          <a:p>
            <a:pPr lvl="1"/>
            <a:r>
              <a:rPr lang="en-US" sz="2400" dirty="0"/>
              <a:t>Analytical ability</a:t>
            </a:r>
          </a:p>
          <a:p>
            <a:pPr lvl="1"/>
            <a:r>
              <a:rPr lang="en-US" sz="2400" dirty="0"/>
              <a:t>Capability to use appropriate tools and  techniques</a:t>
            </a:r>
          </a:p>
          <a:p>
            <a:pPr lvl="1">
              <a:buFontTx/>
              <a:buNone/>
            </a:pPr>
            <a:r>
              <a:rPr lang="en-US" sz="800" dirty="0"/>
              <a:t>  </a:t>
            </a:r>
          </a:p>
          <a:p>
            <a:r>
              <a:rPr lang="en-US" sz="2800" dirty="0"/>
              <a:t>Technical skills involve </a:t>
            </a:r>
            <a:r>
              <a:rPr lang="en-US" sz="2800" b="1" i="1" dirty="0">
                <a:solidFill>
                  <a:srgbClr val="00B050"/>
                </a:solidFill>
              </a:rPr>
              <a:t>hands-on</a:t>
            </a:r>
            <a:r>
              <a:rPr lang="en-US" sz="2800" dirty="0"/>
              <a:t> ability with a product or process</a:t>
            </a:r>
          </a:p>
          <a:p>
            <a:endParaRPr lang="en-US" sz="800" dirty="0"/>
          </a:p>
          <a:p>
            <a:r>
              <a:rPr lang="en-US" sz="2800" b="1" dirty="0"/>
              <a:t>Most important at </a:t>
            </a:r>
            <a:r>
              <a:rPr lang="en-US" sz="2800" b="1" i="1" dirty="0">
                <a:solidFill>
                  <a:srgbClr val="FF0000"/>
                </a:solidFill>
              </a:rPr>
              <a:t>lower</a:t>
            </a:r>
            <a:r>
              <a:rPr lang="en-US" sz="2800" b="1" dirty="0"/>
              <a:t> levels of management </a:t>
            </a:r>
          </a:p>
        </p:txBody>
      </p:sp>
      <p:sp>
        <p:nvSpPr>
          <p:cNvPr id="2" name="TextBox 1">
            <a:extLst>
              <a:ext uri="{FF2B5EF4-FFF2-40B4-BE49-F238E27FC236}">
                <a16:creationId xmlns:a16="http://schemas.microsoft.com/office/drawing/2014/main" id="{FDF855A8-5979-42B1-A761-EC701A6F7768}"/>
              </a:ext>
            </a:extLst>
          </p:cNvPr>
          <p:cNvSpPr txBox="1"/>
          <p:nvPr/>
        </p:nvSpPr>
        <p:spPr>
          <a:xfrm>
            <a:off x="533400" y="5539064"/>
            <a:ext cx="7853363" cy="707886"/>
          </a:xfrm>
          <a:prstGeom prst="rect">
            <a:avLst/>
          </a:prstGeom>
          <a:noFill/>
        </p:spPr>
        <p:txBody>
          <a:bodyPr wrap="square" rtlCol="0">
            <a:spAutoFit/>
          </a:bodyPr>
          <a:lstStyle/>
          <a:p>
            <a:pPr algn="just"/>
            <a:r>
              <a:rPr lang="en-GB" sz="2000" dirty="0">
                <a:solidFill>
                  <a:srgbClr val="FF0000"/>
                </a:solidFill>
              </a:rPr>
              <a:t>Knowing software language or programing. Or soldiers putting up a flagpole under orders of an officer and NCO.</a:t>
            </a:r>
          </a:p>
        </p:txBody>
      </p:sp>
      <p:sp>
        <p:nvSpPr>
          <p:cNvPr id="3" name="Slide Number Placeholder 2">
            <a:extLst>
              <a:ext uri="{FF2B5EF4-FFF2-40B4-BE49-F238E27FC236}">
                <a16:creationId xmlns:a16="http://schemas.microsoft.com/office/drawing/2014/main" id="{3D9411C6-7508-4ECD-9A5E-8290DC12B205}"/>
              </a:ext>
            </a:extLst>
          </p:cNvPr>
          <p:cNvSpPr>
            <a:spLocks noGrp="1"/>
          </p:cNvSpPr>
          <p:nvPr>
            <p:ph type="sldNum" sz="quarter" idx="12"/>
          </p:nvPr>
        </p:nvSpPr>
        <p:spPr/>
        <p:txBody>
          <a:bodyPr/>
          <a:lstStyle/>
          <a:p>
            <a:fld id="{ADDC6AC8-0692-6E47-82E5-8B2821C742B3}" type="slidenum">
              <a:rPr lang="nl-NL" smtClean="0"/>
              <a:t>27</a:t>
            </a:fld>
            <a:endParaRPr lang="nl-NL" dirty="0"/>
          </a:p>
        </p:txBody>
      </p:sp>
    </p:spTree>
    <p:extLst>
      <p:ext uri="{BB962C8B-B14F-4D97-AF65-F5344CB8AC3E}">
        <p14:creationId xmlns:p14="http://schemas.microsoft.com/office/powerpoint/2010/main" val="829208871"/>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585788" y="328613"/>
            <a:ext cx="8101012" cy="758396"/>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b="1" dirty="0"/>
              <a:t>Human Skill</a:t>
            </a:r>
          </a:p>
        </p:txBody>
      </p:sp>
      <p:sp>
        <p:nvSpPr>
          <p:cNvPr id="33795" name="Rectangle 3"/>
          <p:cNvSpPr>
            <a:spLocks noGrp="1" noChangeArrowheads="1"/>
          </p:cNvSpPr>
          <p:nvPr>
            <p:ph type="body" idx="1"/>
          </p:nvPr>
        </p:nvSpPr>
        <p:spPr>
          <a:xfrm>
            <a:off x="457200" y="1392072"/>
            <a:ext cx="8305800" cy="4756066"/>
          </a:xfrm>
        </p:spPr>
        <p:txBody>
          <a:bodyPr>
            <a:noAutofit/>
          </a:bodyPr>
          <a:lstStyle/>
          <a:p>
            <a:pPr algn="just">
              <a:lnSpc>
                <a:spcPct val="90000"/>
              </a:lnSpc>
            </a:pPr>
            <a:r>
              <a:rPr lang="en-US" sz="2400" b="1" dirty="0">
                <a:solidFill>
                  <a:srgbClr val="333399"/>
                </a:solidFill>
              </a:rPr>
              <a:t>Human skill</a:t>
            </a:r>
            <a:r>
              <a:rPr lang="en-US" sz="2400" dirty="0"/>
              <a:t> – having knowledge about and being able to work </a:t>
            </a:r>
            <a:r>
              <a:rPr lang="en-US" sz="2400" i="1" dirty="0"/>
              <a:t>with people</a:t>
            </a:r>
            <a:r>
              <a:rPr lang="en-US" sz="2400" dirty="0"/>
              <a:t>.</a:t>
            </a:r>
          </a:p>
          <a:p>
            <a:pPr marL="0" indent="0" algn="just">
              <a:lnSpc>
                <a:spcPct val="90000"/>
              </a:lnSpc>
              <a:buNone/>
            </a:pPr>
            <a:endParaRPr lang="en-US" sz="2400" dirty="0"/>
          </a:p>
          <a:p>
            <a:pPr lvl="1" algn="just">
              <a:lnSpc>
                <a:spcPct val="90000"/>
              </a:lnSpc>
            </a:pPr>
            <a:r>
              <a:rPr lang="en-US" sz="2400" dirty="0"/>
              <a:t>Awareness of </a:t>
            </a:r>
            <a:r>
              <a:rPr lang="en-US" sz="2400" dirty="0">
                <a:solidFill>
                  <a:srgbClr val="FF0000"/>
                </a:solidFill>
              </a:rPr>
              <a:t>one</a:t>
            </a:r>
            <a:r>
              <a:rPr lang="ja-JP" altLang="en-US" sz="2400" dirty="0">
                <a:solidFill>
                  <a:srgbClr val="FF0000"/>
                </a:solidFill>
                <a:latin typeface="Arial"/>
              </a:rPr>
              <a:t>’</a:t>
            </a:r>
            <a:r>
              <a:rPr lang="en-US" sz="2400" dirty="0">
                <a:solidFill>
                  <a:srgbClr val="FF0000"/>
                </a:solidFill>
              </a:rPr>
              <a:t>s own perspective and others</a:t>
            </a:r>
            <a:r>
              <a:rPr lang="ja-JP" altLang="en-US" sz="2400" dirty="0">
                <a:solidFill>
                  <a:srgbClr val="FF0000"/>
                </a:solidFill>
                <a:latin typeface="Arial"/>
              </a:rPr>
              <a:t>’</a:t>
            </a:r>
            <a:r>
              <a:rPr lang="en-US" sz="2400" dirty="0">
                <a:solidFill>
                  <a:srgbClr val="FF0000"/>
                </a:solidFill>
              </a:rPr>
              <a:t> </a:t>
            </a:r>
            <a:r>
              <a:rPr lang="en-US" sz="2400" dirty="0"/>
              <a:t>perspectives at the same time</a:t>
            </a:r>
          </a:p>
          <a:p>
            <a:pPr lvl="1" algn="just">
              <a:lnSpc>
                <a:spcPct val="90000"/>
              </a:lnSpc>
            </a:pPr>
            <a:r>
              <a:rPr lang="en-US" sz="2400" b="1" i="1" dirty="0">
                <a:solidFill>
                  <a:srgbClr val="00B050"/>
                </a:solidFill>
              </a:rPr>
              <a:t>People skills</a:t>
            </a:r>
            <a:r>
              <a:rPr lang="en-US" sz="2400" dirty="0">
                <a:solidFill>
                  <a:srgbClr val="00B050"/>
                </a:solidFill>
              </a:rPr>
              <a:t> </a:t>
            </a:r>
            <a:r>
              <a:rPr lang="en-US" sz="2400" dirty="0"/>
              <a:t>help a leader to assist group members in working cooperatively to achieve common goals</a:t>
            </a:r>
          </a:p>
          <a:p>
            <a:pPr lvl="1" algn="just">
              <a:lnSpc>
                <a:spcPct val="90000"/>
              </a:lnSpc>
            </a:pPr>
            <a:r>
              <a:rPr lang="en-US" sz="2400" dirty="0">
                <a:solidFill>
                  <a:srgbClr val="FF0000"/>
                </a:solidFill>
              </a:rPr>
              <a:t>Creates an atmosphere of trust </a:t>
            </a:r>
            <a:r>
              <a:rPr lang="en-US" sz="2400" dirty="0"/>
              <a:t>where members feel they can become involved and impact decisions in the organization</a:t>
            </a:r>
          </a:p>
          <a:p>
            <a:pPr lvl="1" algn="just">
              <a:lnSpc>
                <a:spcPct val="90000"/>
              </a:lnSpc>
            </a:pPr>
            <a:r>
              <a:rPr lang="en-US" sz="2400" b="1" dirty="0"/>
              <a:t>Important at </a:t>
            </a:r>
            <a:r>
              <a:rPr lang="en-US" sz="2400" b="1" i="1" dirty="0">
                <a:solidFill>
                  <a:srgbClr val="FF0000"/>
                </a:solidFill>
              </a:rPr>
              <a:t>all</a:t>
            </a:r>
            <a:r>
              <a:rPr lang="en-US" sz="2400" b="1" i="1" dirty="0">
                <a:solidFill>
                  <a:srgbClr val="6600CC"/>
                </a:solidFill>
              </a:rPr>
              <a:t> </a:t>
            </a:r>
            <a:r>
              <a:rPr lang="en-US" sz="2400" b="1" dirty="0"/>
              <a:t>levels of the organization</a:t>
            </a:r>
          </a:p>
        </p:txBody>
      </p:sp>
      <p:sp>
        <p:nvSpPr>
          <p:cNvPr id="2" name="Slide Number Placeholder 1">
            <a:extLst>
              <a:ext uri="{FF2B5EF4-FFF2-40B4-BE49-F238E27FC236}">
                <a16:creationId xmlns:a16="http://schemas.microsoft.com/office/drawing/2014/main" id="{0FDB975D-5454-45CC-981E-7FA0A89E331C}"/>
              </a:ext>
            </a:extLst>
          </p:cNvPr>
          <p:cNvSpPr>
            <a:spLocks noGrp="1"/>
          </p:cNvSpPr>
          <p:nvPr>
            <p:ph type="sldNum" sz="quarter" idx="12"/>
          </p:nvPr>
        </p:nvSpPr>
        <p:spPr/>
        <p:txBody>
          <a:bodyPr/>
          <a:lstStyle/>
          <a:p>
            <a:fld id="{ADDC6AC8-0692-6E47-82E5-8B2821C742B3}" type="slidenum">
              <a:rPr lang="nl-NL" smtClean="0"/>
              <a:t>28</a:t>
            </a:fld>
            <a:endParaRPr lang="nl-NL"/>
          </a:p>
        </p:txBody>
      </p:sp>
    </p:spTree>
    <p:extLst>
      <p:ext uri="{BB962C8B-B14F-4D97-AF65-F5344CB8AC3E}">
        <p14:creationId xmlns:p14="http://schemas.microsoft.com/office/powerpoint/2010/main" val="3195277577"/>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557213" y="320723"/>
            <a:ext cx="7900987" cy="8382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b="1" dirty="0"/>
              <a:t>Conceptual Skill</a:t>
            </a:r>
          </a:p>
        </p:txBody>
      </p:sp>
      <p:sp>
        <p:nvSpPr>
          <p:cNvPr id="34819" name="Rectangle 3"/>
          <p:cNvSpPr>
            <a:spLocks noGrp="1" noChangeArrowheads="1"/>
          </p:cNvSpPr>
          <p:nvPr>
            <p:ph type="body" idx="1"/>
          </p:nvPr>
        </p:nvSpPr>
        <p:spPr>
          <a:xfrm>
            <a:off x="381000" y="1524000"/>
            <a:ext cx="8077200" cy="4648200"/>
          </a:xfrm>
        </p:spPr>
        <p:txBody>
          <a:bodyPr>
            <a:noAutofit/>
          </a:bodyPr>
          <a:lstStyle/>
          <a:p>
            <a:pPr algn="just">
              <a:lnSpc>
                <a:spcPct val="90000"/>
              </a:lnSpc>
            </a:pPr>
            <a:r>
              <a:rPr lang="en-US" sz="2800" b="1" dirty="0">
                <a:solidFill>
                  <a:srgbClr val="333399"/>
                </a:solidFill>
              </a:rPr>
              <a:t>Conceptual skill</a:t>
            </a:r>
            <a:r>
              <a:rPr lang="en-US" sz="2800" dirty="0"/>
              <a:t> - the ability to do the mental work </a:t>
            </a:r>
            <a:r>
              <a:rPr lang="en-US" sz="2800" dirty="0">
                <a:solidFill>
                  <a:srgbClr val="FF0000"/>
                </a:solidFill>
              </a:rPr>
              <a:t>for shaping the meaning of </a:t>
            </a:r>
            <a:r>
              <a:rPr lang="en-US" sz="2800" dirty="0" err="1">
                <a:solidFill>
                  <a:srgbClr val="FF0000"/>
                </a:solidFill>
              </a:rPr>
              <a:t>organisational</a:t>
            </a:r>
            <a:r>
              <a:rPr lang="en-US" sz="2800" dirty="0">
                <a:solidFill>
                  <a:srgbClr val="FF0000"/>
                </a:solidFill>
              </a:rPr>
              <a:t> policy </a:t>
            </a:r>
            <a:r>
              <a:rPr lang="en-US" sz="2800" dirty="0"/>
              <a:t>or issues </a:t>
            </a:r>
            <a:r>
              <a:rPr lang="en-US" sz="2800" i="1" dirty="0"/>
              <a:t>(what company stands for and where it</a:t>
            </a:r>
            <a:r>
              <a:rPr lang="en-GB" sz="2800" i="1" dirty="0">
                <a:latin typeface="Arial"/>
              </a:rPr>
              <a:t>’</a:t>
            </a:r>
            <a:r>
              <a:rPr lang="en-US" sz="2800" i="1" dirty="0"/>
              <a:t>s going)</a:t>
            </a:r>
          </a:p>
          <a:p>
            <a:pPr marL="0" indent="0" algn="just">
              <a:lnSpc>
                <a:spcPct val="90000"/>
              </a:lnSpc>
              <a:buNone/>
            </a:pPr>
            <a:endParaRPr lang="en-US" sz="2800" i="1" dirty="0"/>
          </a:p>
          <a:p>
            <a:pPr lvl="1" algn="just">
              <a:lnSpc>
                <a:spcPct val="90000"/>
              </a:lnSpc>
            </a:pPr>
            <a:r>
              <a:rPr lang="en-US" dirty="0"/>
              <a:t>Works easily with </a:t>
            </a:r>
            <a:r>
              <a:rPr lang="en-US" b="1" i="1" dirty="0">
                <a:solidFill>
                  <a:srgbClr val="333399"/>
                </a:solidFill>
              </a:rPr>
              <a:t>abstraction</a:t>
            </a:r>
            <a:r>
              <a:rPr lang="en-US" dirty="0">
                <a:solidFill>
                  <a:srgbClr val="333399"/>
                </a:solidFill>
              </a:rPr>
              <a:t> </a:t>
            </a:r>
            <a:r>
              <a:rPr lang="en-US" dirty="0"/>
              <a:t>and </a:t>
            </a:r>
            <a:r>
              <a:rPr lang="en-US" b="1" i="1" dirty="0">
                <a:solidFill>
                  <a:srgbClr val="333399"/>
                </a:solidFill>
              </a:rPr>
              <a:t>hypothetical notions</a:t>
            </a:r>
            <a:endParaRPr lang="en-US" dirty="0"/>
          </a:p>
          <a:p>
            <a:pPr lvl="1" algn="just">
              <a:lnSpc>
                <a:spcPct val="90000"/>
              </a:lnSpc>
            </a:pPr>
            <a:r>
              <a:rPr lang="en-US" dirty="0"/>
              <a:t>Central to creating and articulating a </a:t>
            </a:r>
            <a:r>
              <a:rPr lang="en-US" b="1" i="1" dirty="0">
                <a:solidFill>
                  <a:srgbClr val="FF0000"/>
                </a:solidFill>
              </a:rPr>
              <a:t>vision</a:t>
            </a:r>
            <a:r>
              <a:rPr lang="en-US" b="1" i="1" dirty="0">
                <a:solidFill>
                  <a:srgbClr val="006699"/>
                </a:solidFill>
              </a:rPr>
              <a:t> </a:t>
            </a:r>
            <a:r>
              <a:rPr lang="en-US" dirty="0"/>
              <a:t>and </a:t>
            </a:r>
            <a:r>
              <a:rPr lang="en-US" b="1" i="1" dirty="0">
                <a:solidFill>
                  <a:srgbClr val="FF0000"/>
                </a:solidFill>
              </a:rPr>
              <a:t>strategic plan</a:t>
            </a:r>
            <a:r>
              <a:rPr lang="en-US" dirty="0">
                <a:solidFill>
                  <a:srgbClr val="FF0000"/>
                </a:solidFill>
              </a:rPr>
              <a:t> </a:t>
            </a:r>
            <a:r>
              <a:rPr lang="en-US" dirty="0"/>
              <a:t>for an </a:t>
            </a:r>
            <a:r>
              <a:rPr lang="en-US" dirty="0" err="1"/>
              <a:t>organisation</a:t>
            </a:r>
            <a:endParaRPr lang="en-US" dirty="0"/>
          </a:p>
          <a:p>
            <a:pPr lvl="1" algn="just">
              <a:lnSpc>
                <a:spcPct val="90000"/>
              </a:lnSpc>
            </a:pPr>
            <a:r>
              <a:rPr lang="en-US" b="1" dirty="0"/>
              <a:t>Most important at </a:t>
            </a:r>
            <a:r>
              <a:rPr lang="en-US" b="1" i="1" dirty="0">
                <a:solidFill>
                  <a:srgbClr val="FF0000"/>
                </a:solidFill>
              </a:rPr>
              <a:t>top</a:t>
            </a:r>
            <a:r>
              <a:rPr lang="en-US" b="1" i="1" dirty="0">
                <a:solidFill>
                  <a:srgbClr val="6600CC"/>
                </a:solidFill>
              </a:rPr>
              <a:t> </a:t>
            </a:r>
            <a:r>
              <a:rPr lang="en-US" b="1" dirty="0"/>
              <a:t>management levels</a:t>
            </a:r>
          </a:p>
        </p:txBody>
      </p:sp>
      <p:sp>
        <p:nvSpPr>
          <p:cNvPr id="2" name="Slide Number Placeholder 1">
            <a:extLst>
              <a:ext uri="{FF2B5EF4-FFF2-40B4-BE49-F238E27FC236}">
                <a16:creationId xmlns:a16="http://schemas.microsoft.com/office/drawing/2014/main" id="{3886ACC9-392E-4974-8BE6-D7CA152A6134}"/>
              </a:ext>
            </a:extLst>
          </p:cNvPr>
          <p:cNvSpPr>
            <a:spLocks noGrp="1"/>
          </p:cNvSpPr>
          <p:nvPr>
            <p:ph type="sldNum" sz="quarter" idx="12"/>
          </p:nvPr>
        </p:nvSpPr>
        <p:spPr/>
        <p:txBody>
          <a:bodyPr/>
          <a:lstStyle/>
          <a:p>
            <a:fld id="{ADDC6AC8-0692-6E47-82E5-8B2821C742B3}" type="slidenum">
              <a:rPr lang="nl-NL" smtClean="0"/>
              <a:t>29</a:t>
            </a:fld>
            <a:endParaRPr lang="nl-NL"/>
          </a:p>
        </p:txBody>
      </p:sp>
    </p:spTree>
    <p:extLst>
      <p:ext uri="{BB962C8B-B14F-4D97-AF65-F5344CB8AC3E}">
        <p14:creationId xmlns:p14="http://schemas.microsoft.com/office/powerpoint/2010/main" val="2247458921"/>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228600" y="111125"/>
            <a:ext cx="7818120" cy="654050"/>
          </a:xfrm>
          <a:solidFill>
            <a:schemeClr val="bg1">
              <a:lumMod val="95000"/>
            </a:schemeClr>
          </a:solidFill>
          <a:ln/>
        </p:spPr>
        <p:txBody>
          <a:bodyPr/>
          <a:lstStyle/>
          <a:p>
            <a:pPr algn="l"/>
            <a:r>
              <a:rPr lang="en-US" sz="3600" b="1" dirty="0"/>
              <a:t>Basic Administrative Skills </a:t>
            </a:r>
            <a:r>
              <a:rPr lang="en-US" sz="1800" b="1" dirty="0"/>
              <a:t>(Katz, 1955)</a:t>
            </a:r>
          </a:p>
        </p:txBody>
      </p:sp>
      <p:sp>
        <p:nvSpPr>
          <p:cNvPr id="1027" name="Text Box 3"/>
          <p:cNvSpPr txBox="1">
            <a:spLocks noChangeArrowheads="1"/>
          </p:cNvSpPr>
          <p:nvPr/>
        </p:nvSpPr>
        <p:spPr bwMode="auto">
          <a:xfrm>
            <a:off x="1812925" y="2514600"/>
            <a:ext cx="5807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endParaRPr lang="nl-NL">
              <a:effectLst>
                <a:outerShdw blurRad="38100" dist="38100" dir="2700000" algn="tl">
                  <a:srgbClr val="DDDDDD"/>
                </a:outerShdw>
              </a:effectLst>
            </a:endParaRPr>
          </a:p>
        </p:txBody>
      </p:sp>
      <p:sp>
        <p:nvSpPr>
          <p:cNvPr id="1028" name="Text Box 4"/>
          <p:cNvSpPr txBox="1">
            <a:spLocks noChangeArrowheads="1"/>
          </p:cNvSpPr>
          <p:nvPr/>
        </p:nvSpPr>
        <p:spPr bwMode="auto">
          <a:xfrm>
            <a:off x="4175125" y="26320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endParaRPr lang="nl-NL">
              <a:effectLst>
                <a:outerShdw blurRad="38100" dist="38100" dir="2700000" algn="tl">
                  <a:srgbClr val="DDDDDD"/>
                </a:outerShdw>
              </a:effectLst>
            </a:endParaRPr>
          </a:p>
        </p:txBody>
      </p:sp>
      <p:pic>
        <p:nvPicPr>
          <p:cNvPr id="1032"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5006" y="1393472"/>
            <a:ext cx="6631448" cy="5096404"/>
          </a:xfrm>
          <a:prstGeom prst="rect">
            <a:avLst/>
          </a:prstGeom>
          <a:noFill/>
          <a:ln w="25400">
            <a:solidFill>
              <a:srgbClr val="333399"/>
            </a:solidFill>
            <a:miter lim="800000"/>
            <a:headEnd/>
            <a:tailEnd/>
          </a:ln>
          <a:effectLst>
            <a:outerShdw blurRad="63500" dist="216273" dir="8385819" algn="ctr" rotWithShape="0">
              <a:srgbClr val="000066">
                <a:alpha val="74998"/>
              </a:srgbClr>
            </a:outerShdw>
          </a:effectLst>
          <a:extLst>
            <a:ext uri="{909E8E84-426E-40DD-AFC4-6F175D3DCCD1}">
              <a14:hiddenFill xmlns:a14="http://schemas.microsoft.com/office/drawing/2010/main">
                <a:solidFill>
                  <a:schemeClr val="accent1"/>
                </a:solidFill>
              </a14:hiddenFill>
            </a:ext>
          </a:extLst>
        </p:spPr>
      </p:pic>
      <p:sp>
        <p:nvSpPr>
          <p:cNvPr id="1033" name="Text Box 9"/>
          <p:cNvSpPr txBox="1">
            <a:spLocks noChangeArrowheads="1"/>
          </p:cNvSpPr>
          <p:nvPr/>
        </p:nvSpPr>
        <p:spPr bwMode="auto">
          <a:xfrm>
            <a:off x="228599" y="882650"/>
            <a:ext cx="7818121" cy="369332"/>
          </a:xfrm>
          <a:prstGeom prst="rect">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r>
              <a:rPr lang="en-US" b="1" i="1" dirty="0">
                <a:solidFill>
                  <a:schemeClr val="bg1"/>
                </a:solidFill>
                <a:latin typeface="Arial" charset="0"/>
              </a:rPr>
              <a:t>Management Skills Necessary at Various Levels of an Organization</a:t>
            </a:r>
          </a:p>
        </p:txBody>
      </p:sp>
      <p:sp>
        <p:nvSpPr>
          <p:cNvPr id="1030" name="Text Box 6"/>
          <p:cNvSpPr txBox="1">
            <a:spLocks noChangeArrowheads="1"/>
          </p:cNvSpPr>
          <p:nvPr/>
        </p:nvSpPr>
        <p:spPr bwMode="auto">
          <a:xfrm>
            <a:off x="228601" y="2438283"/>
            <a:ext cx="1763972" cy="2308324"/>
          </a:xfrm>
          <a:prstGeom prst="rect">
            <a:avLst/>
          </a:prstGeom>
          <a:noFill/>
          <a:ln w="25400">
            <a:solidFill>
              <a:srgbClr val="333399"/>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eaLnBrk="0" hangingPunct="0">
              <a:buClr>
                <a:srgbClr val="000066"/>
              </a:buClr>
            </a:pPr>
            <a:r>
              <a:rPr lang="en-US" dirty="0">
                <a:latin typeface="Arial" charset="0"/>
              </a:rPr>
              <a:t>Leaders need all three skills – but the </a:t>
            </a:r>
            <a:r>
              <a:rPr lang="en-US" dirty="0">
                <a:solidFill>
                  <a:srgbClr val="FF0000"/>
                </a:solidFill>
                <a:latin typeface="Arial" charset="0"/>
              </a:rPr>
              <a:t>importance</a:t>
            </a:r>
            <a:r>
              <a:rPr lang="en-US" dirty="0">
                <a:latin typeface="Arial" charset="0"/>
              </a:rPr>
              <a:t> of skill/ability depends on level of management</a:t>
            </a:r>
            <a:r>
              <a:rPr lang="en-US" dirty="0">
                <a:effectLst>
                  <a:outerShdw blurRad="38100" dist="38100" dir="2700000" algn="tl">
                    <a:srgbClr val="DDDDDD"/>
                  </a:outerShdw>
                </a:effectLst>
              </a:rPr>
              <a:t> </a:t>
            </a:r>
          </a:p>
        </p:txBody>
      </p:sp>
      <p:sp>
        <p:nvSpPr>
          <p:cNvPr id="2" name="Slide Number Placeholder 1">
            <a:extLst>
              <a:ext uri="{FF2B5EF4-FFF2-40B4-BE49-F238E27FC236}">
                <a16:creationId xmlns:a16="http://schemas.microsoft.com/office/drawing/2014/main" id="{7D7AD614-CACC-4EFC-ABF2-C245FD9DCEDE}"/>
              </a:ext>
            </a:extLst>
          </p:cNvPr>
          <p:cNvSpPr>
            <a:spLocks noGrp="1"/>
          </p:cNvSpPr>
          <p:nvPr>
            <p:ph type="sldNum" sz="quarter" idx="12"/>
          </p:nvPr>
        </p:nvSpPr>
        <p:spPr>
          <a:xfrm>
            <a:off x="6553200" y="6489876"/>
            <a:ext cx="2133600" cy="288808"/>
          </a:xfrm>
        </p:spPr>
        <p:txBody>
          <a:bodyPr/>
          <a:lstStyle/>
          <a:p>
            <a:fld id="{ADDC6AC8-0692-6E47-82E5-8B2821C742B3}" type="slidenum">
              <a:rPr lang="nl-NL" smtClean="0"/>
              <a:t>30</a:t>
            </a:fld>
            <a:endParaRPr lang="nl-NL" dirty="0"/>
          </a:p>
        </p:txBody>
      </p:sp>
    </p:spTree>
    <p:extLst>
      <p:ext uri="{BB962C8B-B14F-4D97-AF65-F5344CB8AC3E}">
        <p14:creationId xmlns:p14="http://schemas.microsoft.com/office/powerpoint/2010/main" val="607667863"/>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gs>
            <a:gs pos="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85775" y="248940"/>
            <a:ext cx="7972425" cy="944019"/>
          </a:xfrm>
          <a:solidFill>
            <a:schemeClr val="tx2">
              <a:lumMod val="60000"/>
              <a:lumOff val="40000"/>
            </a:schemeClr>
          </a:solidFill>
        </p:spPr>
        <p:txBody>
          <a:bodyPr>
            <a:noAutofit/>
          </a:bodyPr>
          <a:lstStyle/>
          <a:p>
            <a:pPr algn="ctr" eaLnBrk="1" hangingPunct="1"/>
            <a:r>
              <a:rPr lang="en-US" sz="3600" b="1" dirty="0">
                <a:solidFill>
                  <a:schemeClr val="bg1"/>
                </a:solidFill>
                <a:latin typeface="+mj-lt"/>
              </a:rPr>
              <a:t>Skills Model of Leadership</a:t>
            </a:r>
            <a:br>
              <a:rPr lang="en-US" sz="3200" dirty="0">
                <a:solidFill>
                  <a:schemeClr val="bg1"/>
                </a:solidFill>
                <a:latin typeface="+mj-lt"/>
              </a:rPr>
            </a:br>
            <a:r>
              <a:rPr lang="en-US" sz="2000" dirty="0">
                <a:solidFill>
                  <a:schemeClr val="bg1"/>
                </a:solidFill>
                <a:latin typeface="+mj-lt"/>
              </a:rPr>
              <a:t>(Mumford, </a:t>
            </a:r>
            <a:r>
              <a:rPr lang="en-US" sz="2000" dirty="0" err="1">
                <a:solidFill>
                  <a:schemeClr val="bg1"/>
                </a:solidFill>
                <a:latin typeface="+mj-lt"/>
              </a:rPr>
              <a:t>Zaccaro</a:t>
            </a:r>
            <a:r>
              <a:rPr lang="en-US" sz="2000" dirty="0">
                <a:solidFill>
                  <a:schemeClr val="bg1"/>
                </a:solidFill>
                <a:latin typeface="+mj-lt"/>
              </a:rPr>
              <a:t>, Harding, Jacobs, &amp; Fleishman, 2000)</a:t>
            </a:r>
          </a:p>
        </p:txBody>
      </p:sp>
      <p:sp>
        <p:nvSpPr>
          <p:cNvPr id="11267" name="Rectangle 3"/>
          <p:cNvSpPr>
            <a:spLocks noGrp="1" noChangeArrowheads="1"/>
          </p:cNvSpPr>
          <p:nvPr>
            <p:ph idx="1"/>
          </p:nvPr>
        </p:nvSpPr>
        <p:spPr>
          <a:xfrm>
            <a:off x="381000" y="2209799"/>
            <a:ext cx="3990975" cy="4348163"/>
          </a:xfrm>
        </p:spPr>
        <p:txBody>
          <a:bodyPr>
            <a:noAutofit/>
          </a:bodyPr>
          <a:lstStyle/>
          <a:p>
            <a:pPr algn="just" eaLnBrk="1" hangingPunct="1">
              <a:lnSpc>
                <a:spcPct val="90000"/>
              </a:lnSpc>
              <a:spcAft>
                <a:spcPct val="10000"/>
              </a:spcAft>
              <a:buClr>
                <a:srgbClr val="0070C0"/>
              </a:buClr>
              <a:defRPr/>
            </a:pPr>
            <a:r>
              <a:rPr lang="en-US" sz="2800" b="1" dirty="0"/>
              <a:t>Research studies (1990s) goal: </a:t>
            </a:r>
            <a:r>
              <a:rPr lang="en-US" sz="2800" dirty="0"/>
              <a:t>to identify the leadership factors that create exemplary job performance in an organization</a:t>
            </a:r>
          </a:p>
          <a:p>
            <a:pPr algn="just" eaLnBrk="1" hangingPunct="1">
              <a:lnSpc>
                <a:spcPct val="90000"/>
              </a:lnSpc>
              <a:buClr>
                <a:srgbClr val="0070C0"/>
              </a:buClr>
              <a:defRPr/>
            </a:pPr>
            <a:r>
              <a:rPr lang="en-US" sz="2800" dirty="0"/>
              <a:t>Emphasizes the </a:t>
            </a:r>
            <a:r>
              <a:rPr lang="en-US" sz="2800" b="1" i="1" dirty="0"/>
              <a:t>capabilities</a:t>
            </a:r>
            <a:r>
              <a:rPr lang="en-US" sz="2800" dirty="0"/>
              <a:t> that make effective leadership possible rather than what leaders </a:t>
            </a:r>
            <a:r>
              <a:rPr lang="en-US" sz="2800" b="1" i="1" dirty="0"/>
              <a:t>do.</a:t>
            </a:r>
            <a:endParaRPr lang="en-US" sz="2800" dirty="0"/>
          </a:p>
          <a:p>
            <a:pPr algn="just" eaLnBrk="1" hangingPunct="1">
              <a:lnSpc>
                <a:spcPct val="90000"/>
              </a:lnSpc>
              <a:defRPr/>
            </a:pPr>
            <a:endParaRPr lang="en-US" sz="2800" dirty="0"/>
          </a:p>
        </p:txBody>
      </p:sp>
      <p:sp>
        <p:nvSpPr>
          <p:cNvPr id="3" name="Slide Number Placeholder 2"/>
          <p:cNvSpPr>
            <a:spLocks noGrp="1"/>
          </p:cNvSpPr>
          <p:nvPr>
            <p:ph type="sldNum" sz="quarter" idx="12"/>
          </p:nvPr>
        </p:nvSpPr>
        <p:spPr/>
        <p:txBody>
          <a:bodyPr/>
          <a:lstStyle/>
          <a:p>
            <a:pPr>
              <a:defRPr/>
            </a:pPr>
            <a:fld id="{43A1EA1A-03B6-4949-A902-96E57F99A169}" type="slidenum">
              <a:rPr lang="en-US" smtClean="0"/>
              <a:pPr>
                <a:defRPr/>
              </a:pPr>
              <a:t>31</a:t>
            </a:fld>
            <a:endParaRPr lang="en-US" dirty="0"/>
          </a:p>
        </p:txBody>
      </p:sp>
      <p:sp>
        <p:nvSpPr>
          <p:cNvPr id="20484" name="Rectangle 4"/>
          <p:cNvSpPr>
            <a:spLocks noChangeArrowheads="1"/>
          </p:cNvSpPr>
          <p:nvPr/>
        </p:nvSpPr>
        <p:spPr bwMode="auto">
          <a:xfrm>
            <a:off x="4953000" y="2057400"/>
            <a:ext cx="3505200" cy="4114800"/>
          </a:xfrm>
          <a:prstGeom prst="rect">
            <a:avLst/>
          </a:prstGeom>
          <a:noFill/>
          <a:ln w="9525">
            <a:noFill/>
            <a:miter lim="800000"/>
            <a:headEnd/>
            <a:tailEnd/>
          </a:ln>
        </p:spPr>
        <p:txBody>
          <a:bodyPr/>
          <a:lstStyle/>
          <a:p>
            <a:pPr eaLnBrk="0" hangingPunct="0"/>
            <a:endParaRPr lang="en-US"/>
          </a:p>
        </p:txBody>
      </p:sp>
      <p:sp>
        <p:nvSpPr>
          <p:cNvPr id="20491" name="Rectangle 7"/>
          <p:cNvSpPr>
            <a:spLocks noChangeArrowheads="1"/>
          </p:cNvSpPr>
          <p:nvPr/>
        </p:nvSpPr>
        <p:spPr bwMode="auto">
          <a:xfrm>
            <a:off x="5143500" y="2575745"/>
            <a:ext cx="3429000" cy="3866347"/>
          </a:xfrm>
          <a:prstGeom prst="rect">
            <a:avLst/>
          </a:prstGeom>
          <a:noFill/>
          <a:ln w="9525">
            <a:noFill/>
            <a:miter lim="800000"/>
            <a:headEnd/>
            <a:tailEnd/>
          </a:ln>
        </p:spPr>
        <p:txBody>
          <a:bodyPr/>
          <a:lstStyle/>
          <a:p>
            <a:pPr algn="just" eaLnBrk="0" hangingPunct="0">
              <a:buClr>
                <a:srgbClr val="0070C0"/>
              </a:buClr>
            </a:pPr>
            <a:r>
              <a:rPr lang="en-US" sz="2800" b="1" i="1" dirty="0">
                <a:ea typeface="Calibri" pitchFamily="34" charset="0"/>
                <a:cs typeface="Calibri" pitchFamily="34" charset="0"/>
              </a:rPr>
              <a:t>Capability model--</a:t>
            </a:r>
            <a:r>
              <a:rPr lang="en-US" sz="2800" dirty="0">
                <a:ea typeface="Calibri" pitchFamily="34" charset="0"/>
                <a:cs typeface="Calibri" pitchFamily="34" charset="0"/>
              </a:rPr>
              <a:t> Examines relationship between a leader’s </a:t>
            </a:r>
            <a:r>
              <a:rPr lang="en-US" sz="2800" b="1" dirty="0">
                <a:ea typeface="Calibri" pitchFamily="34" charset="0"/>
                <a:cs typeface="Calibri" pitchFamily="34" charset="0"/>
              </a:rPr>
              <a:t>knowledge and skills and the leader’s performance.</a:t>
            </a:r>
          </a:p>
          <a:p>
            <a:pPr algn="just" eaLnBrk="0" hangingPunct="0"/>
            <a:r>
              <a:rPr lang="en-US" sz="2800" dirty="0">
                <a:ea typeface="Calibri" pitchFamily="34" charset="0"/>
                <a:cs typeface="Calibri" pitchFamily="34" charset="0"/>
              </a:rPr>
              <a:t>Suggests many people have the potential for leadership</a:t>
            </a:r>
          </a:p>
          <a:p>
            <a:pPr algn="just" eaLnBrk="0" hangingPunct="0"/>
            <a:endParaRPr lang="en-US" sz="2800" dirty="0"/>
          </a:p>
          <a:p>
            <a:pPr algn="just" eaLnBrk="0" hangingPunct="0"/>
            <a:endParaRPr lang="en-US" sz="2800" dirty="0"/>
          </a:p>
        </p:txBody>
      </p:sp>
      <p:sp>
        <p:nvSpPr>
          <p:cNvPr id="10" name="Rectangle 9"/>
          <p:cNvSpPr/>
          <p:nvPr/>
        </p:nvSpPr>
        <p:spPr>
          <a:xfrm>
            <a:off x="485775" y="1499890"/>
            <a:ext cx="4200524" cy="523220"/>
          </a:xfrm>
          <a:prstGeom prst="rect">
            <a:avLst/>
          </a:prstGeom>
          <a:solidFill>
            <a:schemeClr val="tx2">
              <a:lumMod val="20000"/>
              <a:lumOff val="80000"/>
            </a:schemeClr>
          </a:solidFill>
        </p:spPr>
        <p:txBody>
          <a:bodyPr wrap="square">
            <a:spAutoFit/>
          </a:bodyPr>
          <a:lstStyle/>
          <a:p>
            <a:pPr lvl="0" algn="ctr" eaLnBrk="0" hangingPunct="0">
              <a:defRPr/>
            </a:pPr>
            <a:r>
              <a:rPr lang="en-US" sz="2800" b="1" dirty="0">
                <a:solidFill>
                  <a:prstClr val="black"/>
                </a:solidFill>
                <a:latin typeface="Arial"/>
                <a:cs typeface="+mn-cs"/>
              </a:rPr>
              <a:t>Perspective</a:t>
            </a:r>
          </a:p>
        </p:txBody>
      </p:sp>
      <p:sp>
        <p:nvSpPr>
          <p:cNvPr id="11" name="Rectangle 10"/>
          <p:cNvSpPr/>
          <p:nvPr/>
        </p:nvSpPr>
        <p:spPr>
          <a:xfrm>
            <a:off x="5257800" y="1454130"/>
            <a:ext cx="3429000" cy="954107"/>
          </a:xfrm>
          <a:prstGeom prst="rect">
            <a:avLst/>
          </a:prstGeom>
          <a:solidFill>
            <a:schemeClr val="tx2">
              <a:lumMod val="20000"/>
              <a:lumOff val="80000"/>
            </a:schemeClr>
          </a:solidFill>
        </p:spPr>
        <p:txBody>
          <a:bodyPr wrap="square">
            <a:spAutoFit/>
          </a:bodyPr>
          <a:lstStyle/>
          <a:p>
            <a:pPr lvl="0" eaLnBrk="0" hangingPunct="0">
              <a:defRPr/>
            </a:pPr>
            <a:r>
              <a:rPr lang="en-US" sz="2800" b="1" dirty="0">
                <a:solidFill>
                  <a:prstClr val="black"/>
                </a:solidFill>
                <a:latin typeface="Arial"/>
                <a:cs typeface="+mn-cs"/>
              </a:rPr>
              <a:t>Skills-Based Model of Leadership</a:t>
            </a:r>
          </a:p>
        </p:txBody>
      </p:sp>
    </p:spTree>
    <p:extLst>
      <p:ext uri="{BB962C8B-B14F-4D97-AF65-F5344CB8AC3E}">
        <p14:creationId xmlns:p14="http://schemas.microsoft.com/office/powerpoint/2010/main" val="3517723819"/>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857250" y="457200"/>
            <a:ext cx="7666066" cy="838200"/>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sz="4000" b="1" dirty="0"/>
              <a:t>Skills Model of leadership</a:t>
            </a:r>
          </a:p>
        </p:txBody>
      </p:sp>
      <p:pic>
        <p:nvPicPr>
          <p:cNvPr id="7475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578930"/>
            <a:ext cx="8054070" cy="4777419"/>
          </a:xfrm>
          <a:prstGeom prst="rect">
            <a:avLst/>
          </a:prstGeom>
          <a:noFill/>
          <a:ln w="25400">
            <a:solidFill>
              <a:srgbClr val="333399"/>
            </a:solidFill>
            <a:miter lim="800000"/>
            <a:headEnd/>
            <a:tailEnd/>
          </a:ln>
          <a:effectLst>
            <a:outerShdw blurRad="63500" dist="127000" dir="7612194" algn="ctr" rotWithShape="0">
              <a:srgbClr val="333399">
                <a:alpha val="74998"/>
              </a:srgbClr>
            </a:outerShdw>
          </a:effectLst>
          <a:extLst>
            <a:ext uri="{909E8E84-426E-40DD-AFC4-6F175D3DCCD1}">
              <a14:hiddenFill xmlns:a14="http://schemas.microsoft.com/office/drawing/2010/main">
                <a:solidFill>
                  <a:schemeClr val="accent1"/>
                </a:solidFill>
              </a14:hiddenFill>
            </a:ext>
          </a:extLst>
        </p:spPr>
      </p:pic>
      <p:sp>
        <p:nvSpPr>
          <p:cNvPr id="2" name="Slide Number Placeholder 1">
            <a:extLst>
              <a:ext uri="{FF2B5EF4-FFF2-40B4-BE49-F238E27FC236}">
                <a16:creationId xmlns:a16="http://schemas.microsoft.com/office/drawing/2014/main" id="{4CD489EB-FFD2-4F72-AC59-FE2B80363C79}"/>
              </a:ext>
            </a:extLst>
          </p:cNvPr>
          <p:cNvSpPr>
            <a:spLocks noGrp="1"/>
          </p:cNvSpPr>
          <p:nvPr>
            <p:ph type="sldNum" sz="quarter" idx="12"/>
          </p:nvPr>
        </p:nvSpPr>
        <p:spPr/>
        <p:txBody>
          <a:bodyPr/>
          <a:lstStyle/>
          <a:p>
            <a:fld id="{ADDC6AC8-0692-6E47-82E5-8B2821C742B3}" type="slidenum">
              <a:rPr lang="nl-NL" smtClean="0"/>
              <a:t>32</a:t>
            </a:fld>
            <a:endParaRPr lang="nl-NL"/>
          </a:p>
        </p:txBody>
      </p:sp>
    </p:spTree>
    <p:extLst>
      <p:ext uri="{BB962C8B-B14F-4D97-AF65-F5344CB8AC3E}">
        <p14:creationId xmlns:p14="http://schemas.microsoft.com/office/powerpoint/2010/main" val="4065385192"/>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8" name="Line 12"/>
          <p:cNvSpPr>
            <a:spLocks noChangeShapeType="1"/>
          </p:cNvSpPr>
          <p:nvPr/>
        </p:nvSpPr>
        <p:spPr bwMode="auto">
          <a:xfrm>
            <a:off x="1811896" y="1873133"/>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39949" name="Line 13"/>
          <p:cNvSpPr>
            <a:spLocks noChangeShapeType="1"/>
          </p:cNvSpPr>
          <p:nvPr/>
        </p:nvSpPr>
        <p:spPr bwMode="auto">
          <a:xfrm>
            <a:off x="4305300" y="1873135"/>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39950" name="Line 14"/>
          <p:cNvSpPr>
            <a:spLocks noChangeShapeType="1"/>
          </p:cNvSpPr>
          <p:nvPr/>
        </p:nvSpPr>
        <p:spPr bwMode="auto">
          <a:xfrm>
            <a:off x="7058964" y="1873133"/>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39940" name="Rectangle 4"/>
          <p:cNvSpPr>
            <a:spLocks noChangeArrowheads="1"/>
          </p:cNvSpPr>
          <p:nvPr/>
        </p:nvSpPr>
        <p:spPr bwMode="auto">
          <a:xfrm>
            <a:off x="2819400" y="349135"/>
            <a:ext cx="3124200" cy="914400"/>
          </a:xfrm>
          <a:prstGeom prst="rect">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prstClr val="white"/>
                </a:solidFill>
                <a:effectLst/>
                <a:uLnTx/>
                <a:uFillTx/>
                <a:latin typeface="Arial" charset="0"/>
                <a:ea typeface="+mn-ea"/>
                <a:cs typeface="+mn-cs"/>
              </a:rPr>
              <a:t>Competencies</a:t>
            </a:r>
          </a:p>
        </p:txBody>
      </p:sp>
      <p:sp>
        <p:nvSpPr>
          <p:cNvPr id="39942" name="Line 6"/>
          <p:cNvSpPr>
            <a:spLocks noChangeShapeType="1"/>
          </p:cNvSpPr>
          <p:nvPr/>
        </p:nvSpPr>
        <p:spPr bwMode="auto">
          <a:xfrm>
            <a:off x="4305300" y="1263535"/>
            <a:ext cx="0" cy="609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39943" name="Rectangle 7"/>
          <p:cNvSpPr>
            <a:spLocks noChangeArrowheads="1"/>
          </p:cNvSpPr>
          <p:nvPr/>
        </p:nvSpPr>
        <p:spPr bwMode="auto">
          <a:xfrm>
            <a:off x="533400" y="2084267"/>
            <a:ext cx="2286000" cy="762000"/>
          </a:xfrm>
          <a:prstGeom prst="rect">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charset="0"/>
                <a:ea typeface="+mn-ea"/>
                <a:cs typeface="+mn-cs"/>
              </a:rPr>
              <a:t>Problem Solving</a:t>
            </a:r>
          </a:p>
        </p:txBody>
      </p:sp>
      <p:sp>
        <p:nvSpPr>
          <p:cNvPr id="39944" name="Rectangle 8"/>
          <p:cNvSpPr>
            <a:spLocks noChangeArrowheads="1"/>
          </p:cNvSpPr>
          <p:nvPr/>
        </p:nvSpPr>
        <p:spPr bwMode="auto">
          <a:xfrm>
            <a:off x="3162300" y="2101733"/>
            <a:ext cx="2286000" cy="762000"/>
          </a:xfrm>
          <a:prstGeom prst="rect">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charset="0"/>
                <a:ea typeface="+mn-ea"/>
                <a:cs typeface="+mn-cs"/>
              </a:rPr>
              <a:t>Social Judgment</a:t>
            </a:r>
          </a:p>
        </p:txBody>
      </p:sp>
      <p:sp>
        <p:nvSpPr>
          <p:cNvPr id="39945" name="Rectangle 9"/>
          <p:cNvSpPr>
            <a:spLocks noChangeArrowheads="1"/>
          </p:cNvSpPr>
          <p:nvPr/>
        </p:nvSpPr>
        <p:spPr bwMode="auto">
          <a:xfrm>
            <a:off x="5962650" y="2093002"/>
            <a:ext cx="2286000" cy="762000"/>
          </a:xfrm>
          <a:prstGeom prst="rect">
            <a:avLst/>
          </a:prstGeom>
          <a:solidFill>
            <a:srgbClr val="333399"/>
          </a:solidFill>
          <a:ln w="9525">
            <a:solidFill>
              <a:srgbClr val="3333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charset="0"/>
                <a:ea typeface="+mn-ea"/>
                <a:cs typeface="+mn-cs"/>
              </a:rPr>
              <a:t>Knowledge</a:t>
            </a:r>
          </a:p>
        </p:txBody>
      </p:sp>
      <p:sp>
        <p:nvSpPr>
          <p:cNvPr id="39946" name="Line 10"/>
          <p:cNvSpPr>
            <a:spLocks noChangeShapeType="1"/>
          </p:cNvSpPr>
          <p:nvPr/>
        </p:nvSpPr>
        <p:spPr bwMode="auto">
          <a:xfrm>
            <a:off x="4362450" y="1873135"/>
            <a:ext cx="2743200" cy="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39947" name="Line 11"/>
          <p:cNvSpPr>
            <a:spLocks noChangeShapeType="1"/>
          </p:cNvSpPr>
          <p:nvPr/>
        </p:nvSpPr>
        <p:spPr bwMode="auto">
          <a:xfrm flipH="1">
            <a:off x="1771650" y="1873135"/>
            <a:ext cx="2590800" cy="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39951" name="Text Box 15"/>
          <p:cNvSpPr txBox="1">
            <a:spLocks noChangeArrowheads="1"/>
          </p:cNvSpPr>
          <p:nvPr/>
        </p:nvSpPr>
        <p:spPr bwMode="auto">
          <a:xfrm>
            <a:off x="533400" y="3057398"/>
            <a:ext cx="22860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333399"/>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0" marR="0" lvl="0" indent="0" algn="l" defTabSz="457200" rtl="0" eaLnBrk="0" fontAlgn="auto" latinLnBrk="0" hangingPunct="0">
              <a:lnSpc>
                <a:spcPct val="100000"/>
              </a:lnSpc>
              <a:spcBef>
                <a:spcPts val="0"/>
              </a:spcBef>
              <a:spcAft>
                <a:spcPts val="0"/>
              </a:spcAft>
              <a:buClrTx/>
              <a:buSzTx/>
              <a:buFontTx/>
              <a:buChar char="•"/>
              <a:tabLst/>
              <a:defRPr/>
            </a:pPr>
            <a:r>
              <a:rPr kumimoji="0" lang="en-US" sz="2000" b="1" i="0" u="none" strike="noStrike" kern="1200" cap="none" spc="0" normalizeH="0" baseline="0" noProof="0" dirty="0">
                <a:ln>
                  <a:noFill/>
                </a:ln>
                <a:solidFill>
                  <a:srgbClr val="1F497D"/>
                </a:solidFill>
                <a:effectLst/>
                <a:uLnTx/>
                <a:uFillTx/>
                <a:latin typeface="Arial" charset="0"/>
                <a:ea typeface="+mn-ea"/>
                <a:cs typeface="+mn-cs"/>
              </a:rPr>
              <a:t> Creative ability to solve new/unusual, ill-defined organizational problems</a:t>
            </a:r>
          </a:p>
        </p:txBody>
      </p:sp>
      <p:sp>
        <p:nvSpPr>
          <p:cNvPr id="39952" name="Text Box 16"/>
          <p:cNvSpPr txBox="1">
            <a:spLocks noChangeArrowheads="1"/>
          </p:cNvSpPr>
          <p:nvPr/>
        </p:nvSpPr>
        <p:spPr bwMode="auto">
          <a:xfrm>
            <a:off x="3042770" y="3058768"/>
            <a:ext cx="2900830" cy="3447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333399"/>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0" marR="0" lvl="0" indent="0" algn="l" defTabSz="457200" rtl="0" eaLnBrk="0" fontAlgn="auto" latinLnBrk="0" hangingPunct="0">
              <a:lnSpc>
                <a:spcPct val="100000"/>
              </a:lnSpc>
              <a:spcBef>
                <a:spcPts val="0"/>
              </a:spcBef>
              <a:spcAft>
                <a:spcPts val="0"/>
              </a:spcAft>
              <a:buClrTx/>
              <a:buSzTx/>
              <a:buFontTx/>
              <a:buChar char="•"/>
              <a:tabLst/>
              <a:defRPr/>
            </a:pPr>
            <a:r>
              <a:rPr kumimoji="0" lang="en-US" sz="2000" b="1" i="0" u="none" strike="noStrike" kern="1200" cap="none" spc="0" normalizeH="0" baseline="0" noProof="0" dirty="0">
                <a:ln>
                  <a:noFill/>
                </a:ln>
                <a:solidFill>
                  <a:srgbClr val="1F497D"/>
                </a:solidFill>
                <a:effectLst/>
                <a:uLnTx/>
                <a:uFillTx/>
                <a:latin typeface="Arial" charset="0"/>
                <a:ea typeface="+mn-ea"/>
                <a:cs typeface="+mn-cs"/>
              </a:rPr>
              <a:t> Capacity to understand people   and social systems:</a:t>
            </a:r>
          </a:p>
          <a:p>
            <a:pPr marL="0" marR="0" lvl="0" indent="0" algn="l" defTabSz="457200" rtl="0" eaLnBrk="0" fontAlgn="auto" latinLnBrk="0" hangingPunct="0">
              <a:lnSpc>
                <a:spcPct val="100000"/>
              </a:lnSpc>
              <a:spcBef>
                <a:spcPts val="0"/>
              </a:spcBef>
              <a:spcAft>
                <a:spcPct val="30000"/>
              </a:spcAft>
              <a:buClrTx/>
              <a:buSzTx/>
              <a:buFontTx/>
              <a:buNone/>
              <a:tabLst/>
              <a:defRPr/>
            </a:pPr>
            <a:r>
              <a:rPr kumimoji="0" lang="en-US" sz="2000" b="1" i="0" u="none" strike="noStrike" kern="1200" cap="none" spc="0" normalizeH="0" baseline="0" noProof="0" dirty="0">
                <a:ln>
                  <a:noFill/>
                </a:ln>
                <a:solidFill>
                  <a:srgbClr val="1F497D"/>
                </a:solidFill>
                <a:effectLst/>
                <a:uLnTx/>
                <a:uFillTx/>
                <a:latin typeface="Arial" charset="0"/>
                <a:ea typeface="+mn-ea"/>
                <a:cs typeface="+mn-cs"/>
              </a:rPr>
              <a:t>  </a:t>
            </a:r>
            <a:r>
              <a:rPr kumimoji="0" lang="en-US" sz="2000" b="0" i="0" u="none" strike="noStrike" kern="1200" cap="none" spc="0" normalizeH="0" baseline="0" noProof="0" dirty="0">
                <a:ln>
                  <a:noFill/>
                </a:ln>
                <a:solidFill>
                  <a:srgbClr val="333399"/>
                </a:solidFill>
                <a:effectLst/>
                <a:uLnTx/>
                <a:uFillTx/>
                <a:latin typeface="Arial" charset="0"/>
                <a:ea typeface="+mn-ea"/>
                <a:cs typeface="+mn-cs"/>
              </a:rPr>
              <a:t>- </a:t>
            </a:r>
            <a:r>
              <a:rPr kumimoji="0" lang="en-US" sz="2000" b="1" i="1" u="none" strike="noStrike" kern="1200" cap="none" spc="0" normalizeH="0" baseline="0" noProof="0" dirty="0">
                <a:ln>
                  <a:noFill/>
                </a:ln>
                <a:solidFill>
                  <a:srgbClr val="333399"/>
                </a:solidFill>
                <a:effectLst/>
                <a:uLnTx/>
                <a:uFillTx/>
                <a:latin typeface="Arial" charset="0"/>
                <a:ea typeface="+mn-ea"/>
                <a:cs typeface="+mn-cs"/>
              </a:rPr>
              <a:t>Perspective taking (Social</a:t>
            </a:r>
            <a:r>
              <a:rPr kumimoji="0" lang="en-US" sz="2000" b="1" i="1" u="none" strike="noStrike" kern="1200" cap="none" spc="0" normalizeH="0" noProof="0" dirty="0">
                <a:ln>
                  <a:noFill/>
                </a:ln>
                <a:solidFill>
                  <a:srgbClr val="333399"/>
                </a:solidFill>
                <a:effectLst/>
                <a:uLnTx/>
                <a:uFillTx/>
                <a:latin typeface="Arial" charset="0"/>
                <a:ea typeface="+mn-ea"/>
                <a:cs typeface="+mn-cs"/>
              </a:rPr>
              <a:t> Intelligence</a:t>
            </a:r>
            <a:r>
              <a:rPr kumimoji="0" lang="en-US" sz="2000" b="1" i="1" u="none" strike="noStrike" kern="1200" cap="none" spc="0" normalizeH="0" baseline="0" noProof="0" dirty="0">
                <a:ln>
                  <a:noFill/>
                </a:ln>
                <a:solidFill>
                  <a:srgbClr val="333399"/>
                </a:solidFill>
                <a:effectLst/>
                <a:uLnTx/>
                <a:uFillTx/>
                <a:latin typeface="Arial" charset="0"/>
                <a:ea typeface="+mn-ea"/>
                <a:cs typeface="+mn-cs"/>
              </a:rPr>
              <a:t>)</a:t>
            </a:r>
          </a:p>
          <a:p>
            <a:pPr marL="0" marR="0" lvl="0" indent="0" algn="l" defTabSz="457200" rtl="0" eaLnBrk="0" fontAlgn="auto" latinLnBrk="0" hangingPunct="0">
              <a:lnSpc>
                <a:spcPct val="100000"/>
              </a:lnSpc>
              <a:spcBef>
                <a:spcPts val="0"/>
              </a:spcBef>
              <a:spcAft>
                <a:spcPct val="30000"/>
              </a:spcAft>
              <a:buClrTx/>
              <a:buSzTx/>
              <a:buFontTx/>
              <a:buNone/>
              <a:tabLst/>
              <a:defRPr/>
            </a:pPr>
            <a:r>
              <a:rPr kumimoji="0" lang="en-US" sz="2000" b="1" i="1" u="none" strike="noStrike" kern="1200" cap="none" spc="0" normalizeH="0" baseline="0" noProof="0" dirty="0">
                <a:ln>
                  <a:noFill/>
                </a:ln>
                <a:solidFill>
                  <a:srgbClr val="333399"/>
                </a:solidFill>
                <a:effectLst/>
                <a:uLnTx/>
                <a:uFillTx/>
                <a:latin typeface="Arial" charset="0"/>
                <a:ea typeface="+mn-ea"/>
                <a:cs typeface="+mn-cs"/>
              </a:rPr>
              <a:t>  - Social  perceptiveness</a:t>
            </a:r>
          </a:p>
          <a:p>
            <a:pPr marL="0" marR="0" lvl="0" indent="0" algn="l" defTabSz="457200" rtl="0" eaLnBrk="0" fontAlgn="auto" latinLnBrk="0" hangingPunct="0">
              <a:lnSpc>
                <a:spcPct val="100000"/>
              </a:lnSpc>
              <a:spcBef>
                <a:spcPts val="0"/>
              </a:spcBef>
              <a:spcAft>
                <a:spcPct val="30000"/>
              </a:spcAft>
              <a:buClrTx/>
              <a:buSzTx/>
              <a:buFontTx/>
              <a:buNone/>
              <a:tabLst/>
              <a:defRPr/>
            </a:pPr>
            <a:r>
              <a:rPr kumimoji="0" lang="en-US" sz="2000" b="1" i="1" u="none" strike="noStrike" kern="1200" cap="none" spc="0" normalizeH="0" baseline="0" noProof="0" dirty="0">
                <a:ln>
                  <a:noFill/>
                </a:ln>
                <a:solidFill>
                  <a:srgbClr val="333399"/>
                </a:solidFill>
                <a:effectLst/>
                <a:uLnTx/>
                <a:uFillTx/>
                <a:latin typeface="Arial" charset="0"/>
                <a:ea typeface="+mn-ea"/>
                <a:cs typeface="+mn-cs"/>
              </a:rPr>
              <a:t>  - Behavioral flexibility</a:t>
            </a:r>
          </a:p>
          <a:p>
            <a:pPr marL="0" marR="0" lvl="0" indent="0" algn="l" defTabSz="457200" rtl="0" eaLnBrk="0" fontAlgn="auto" latinLnBrk="0" hangingPunct="0">
              <a:lnSpc>
                <a:spcPct val="100000"/>
              </a:lnSpc>
              <a:spcBef>
                <a:spcPts val="0"/>
              </a:spcBef>
              <a:spcAft>
                <a:spcPct val="30000"/>
              </a:spcAft>
              <a:buClrTx/>
              <a:buSzTx/>
              <a:buFontTx/>
              <a:buNone/>
              <a:tabLst/>
              <a:defRPr/>
            </a:pPr>
            <a:r>
              <a:rPr kumimoji="0" lang="en-US" sz="2000" b="1" i="1" u="none" strike="noStrike" kern="1200" cap="none" spc="0" normalizeH="0" baseline="0" noProof="0" dirty="0">
                <a:ln>
                  <a:noFill/>
                </a:ln>
                <a:solidFill>
                  <a:srgbClr val="333399"/>
                </a:solidFill>
                <a:effectLst/>
                <a:uLnTx/>
                <a:uFillTx/>
                <a:latin typeface="Arial" charset="0"/>
                <a:ea typeface="+mn-ea"/>
                <a:cs typeface="+mn-cs"/>
              </a:rPr>
              <a:t>  - Social performance</a:t>
            </a:r>
            <a:endParaRPr kumimoji="0" lang="en-US" sz="2000" b="1" i="0" u="none" strike="noStrike" kern="1200" cap="none" spc="0" normalizeH="0" baseline="0" noProof="0" dirty="0">
              <a:ln>
                <a:noFill/>
              </a:ln>
              <a:solidFill>
                <a:srgbClr val="333399"/>
              </a:solidFill>
              <a:effectLst/>
              <a:uLnTx/>
              <a:uFillTx/>
              <a:latin typeface="Arial" charset="0"/>
              <a:ea typeface="+mn-ea"/>
              <a:cs typeface="+mn-cs"/>
            </a:endParaRPr>
          </a:p>
        </p:txBody>
      </p:sp>
      <p:sp>
        <p:nvSpPr>
          <p:cNvPr id="39953" name="Text Box 17"/>
          <p:cNvSpPr txBox="1">
            <a:spLocks noChangeArrowheads="1"/>
          </p:cNvSpPr>
          <p:nvPr/>
        </p:nvSpPr>
        <p:spPr bwMode="auto">
          <a:xfrm>
            <a:off x="6038850" y="3074868"/>
            <a:ext cx="24384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333399"/>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0" marR="0" lvl="0" indent="0" algn="l" defTabSz="457200" rtl="0" eaLnBrk="0" fontAlgn="auto" latinLnBrk="0" hangingPunct="0">
              <a:lnSpc>
                <a:spcPct val="100000"/>
              </a:lnSpc>
              <a:spcBef>
                <a:spcPts val="0"/>
              </a:spcBef>
              <a:spcAft>
                <a:spcPts val="0"/>
              </a:spcAft>
              <a:buClrTx/>
              <a:buSzTx/>
              <a:buFontTx/>
              <a:buChar char="•"/>
              <a:tabLst/>
              <a:defRPr/>
            </a:pPr>
            <a:r>
              <a:rPr kumimoji="0" lang="en-US" sz="2000" b="1" i="0" u="none" strike="noStrike" kern="1200" cap="none" spc="0" normalizeH="0" baseline="0" noProof="0" dirty="0">
                <a:ln>
                  <a:noFill/>
                </a:ln>
                <a:solidFill>
                  <a:srgbClr val="1F497D"/>
                </a:solidFill>
                <a:effectLst/>
                <a:uLnTx/>
                <a:uFillTx/>
                <a:latin typeface="Arial" charset="0"/>
                <a:ea typeface="+mn-ea"/>
                <a:cs typeface="+mn-cs"/>
              </a:rPr>
              <a:t> The accumulation of information &amp; the mental structures to organize the information</a:t>
            </a:r>
          </a:p>
        </p:txBody>
      </p:sp>
      <p:sp>
        <p:nvSpPr>
          <p:cNvPr id="2" name="Slide Number Placeholder 1">
            <a:extLst>
              <a:ext uri="{FF2B5EF4-FFF2-40B4-BE49-F238E27FC236}">
                <a16:creationId xmlns:a16="http://schemas.microsoft.com/office/drawing/2014/main" id="{83D19B03-03E3-4364-AEF6-693C24E16CE1}"/>
              </a:ext>
            </a:extLst>
          </p:cNvPr>
          <p:cNvSpPr>
            <a:spLocks noGrp="1"/>
          </p:cNvSpPr>
          <p:nvPr>
            <p:ph type="sldNum" sz="quarter" idx="11"/>
          </p:nvPr>
        </p:nvSpPr>
        <p:spPr>
          <a:xfrm>
            <a:off x="6763443" y="6140334"/>
            <a:ext cx="1905000" cy="457200"/>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1BD80E4-F145-D647-9E4A-89A7CC8E3492}"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000214150"/>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212" y="274638"/>
            <a:ext cx="8129587" cy="1095375"/>
          </a:xfr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sz="4000" b="1" dirty="0"/>
              <a:t>Nine Key Problem Solving Skills</a:t>
            </a:r>
            <a:br>
              <a:rPr lang="en-US" b="1" dirty="0"/>
            </a:br>
            <a:r>
              <a:rPr lang="en-US" sz="1800" b="1" dirty="0"/>
              <a:t>- Mumford, Todd, Higgs, and McIntosh, 2017</a:t>
            </a:r>
          </a:p>
        </p:txBody>
      </p:sp>
      <p:sp>
        <p:nvSpPr>
          <p:cNvPr id="4" name="Content Placeholder 3"/>
          <p:cNvSpPr>
            <a:spLocks noGrp="1"/>
          </p:cNvSpPr>
          <p:nvPr>
            <p:ph idx="1"/>
          </p:nvPr>
        </p:nvSpPr>
        <p:spPr/>
        <p:txBody>
          <a:bodyPr>
            <a:normAutofit lnSpcReduction="10000"/>
          </a:bodyPr>
          <a:lstStyle/>
          <a:p>
            <a:pPr marL="0" indent="0">
              <a:buNone/>
            </a:pPr>
            <a:r>
              <a:rPr lang="en-US" dirty="0"/>
              <a:t>1. </a:t>
            </a:r>
            <a:r>
              <a:rPr lang="en-US" sz="2800" dirty="0"/>
              <a:t>Problem definition</a:t>
            </a:r>
          </a:p>
          <a:p>
            <a:pPr marL="0" indent="0">
              <a:buNone/>
            </a:pPr>
            <a:r>
              <a:rPr lang="en-US" sz="2800" dirty="0"/>
              <a:t>2. Cause/goal analysis</a:t>
            </a:r>
          </a:p>
          <a:p>
            <a:pPr marL="0" indent="0">
              <a:buNone/>
            </a:pPr>
            <a:r>
              <a:rPr lang="en-US" sz="2800" dirty="0"/>
              <a:t>3. Constraint analysis</a:t>
            </a:r>
          </a:p>
          <a:p>
            <a:pPr marL="0" indent="0">
              <a:buNone/>
            </a:pPr>
            <a:r>
              <a:rPr lang="en-US" sz="2800" dirty="0"/>
              <a:t>4. Planning</a:t>
            </a:r>
          </a:p>
          <a:p>
            <a:pPr marL="0" indent="0">
              <a:buNone/>
            </a:pPr>
            <a:r>
              <a:rPr lang="en-US" sz="2800" dirty="0"/>
              <a:t>5. Forecasting</a:t>
            </a:r>
          </a:p>
          <a:p>
            <a:pPr marL="0" indent="0">
              <a:buNone/>
            </a:pPr>
            <a:r>
              <a:rPr lang="en-US" sz="2800" dirty="0"/>
              <a:t>6. Creative thinking</a:t>
            </a:r>
          </a:p>
          <a:p>
            <a:pPr marL="0" indent="0">
              <a:buNone/>
            </a:pPr>
            <a:r>
              <a:rPr lang="en-US" sz="2800" dirty="0"/>
              <a:t>7. Idea evaluation</a:t>
            </a:r>
          </a:p>
          <a:p>
            <a:pPr marL="0" indent="0">
              <a:buNone/>
            </a:pPr>
            <a:r>
              <a:rPr lang="en-US" sz="2800" dirty="0"/>
              <a:t>8. Wisdom</a:t>
            </a:r>
          </a:p>
          <a:p>
            <a:pPr marL="0" indent="0">
              <a:buNone/>
            </a:pPr>
            <a:r>
              <a:rPr lang="en-US" sz="2800" dirty="0"/>
              <a:t>9. Sense making/visioning</a:t>
            </a:r>
          </a:p>
          <a:p>
            <a:endParaRPr lang="en-US" dirty="0"/>
          </a:p>
          <a:p>
            <a:endParaRPr lang="en-US" dirty="0"/>
          </a:p>
          <a:p>
            <a:endParaRPr lang="en-US" dirty="0"/>
          </a:p>
        </p:txBody>
      </p:sp>
      <p:sp>
        <p:nvSpPr>
          <p:cNvPr id="5" name="Slide Number Placeholder 4"/>
          <p:cNvSpPr>
            <a:spLocks noGrp="1"/>
          </p:cNvSpPr>
          <p:nvPr>
            <p:ph type="sldNum" sz="quarter" idx="11"/>
          </p:nvPr>
        </p:nvSpPr>
        <p:spPr/>
        <p:txBody>
          <a:bodyPr/>
          <a:lstStyle/>
          <a:p>
            <a:pPr>
              <a:defRPr/>
            </a:pPr>
            <a:fld id="{43A1EA1A-03B6-4949-A902-96E57F99A169}" type="slidenum">
              <a:rPr lang="en-US" smtClean="0"/>
              <a:pPr>
                <a:defRPr/>
              </a:pPr>
              <a:t>34</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4712" y="2696963"/>
            <a:ext cx="2951535" cy="2951535"/>
          </a:xfrm>
          <a:prstGeom prst="rect">
            <a:avLst/>
          </a:prstGeom>
        </p:spPr>
      </p:pic>
    </p:spTree>
    <p:extLst>
      <p:ext uri="{BB962C8B-B14F-4D97-AF65-F5344CB8AC3E}">
        <p14:creationId xmlns:p14="http://schemas.microsoft.com/office/powerpoint/2010/main" val="27721119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502" y="228600"/>
            <a:ext cx="8229600" cy="760615"/>
          </a:xfrm>
          <a:solidFill>
            <a:schemeClr val="tx2">
              <a:lumMod val="75000"/>
            </a:schemeClr>
          </a:solidFill>
        </p:spPr>
        <p:txBody>
          <a:bodyPr>
            <a:noAutofit/>
          </a:bodyPr>
          <a:lstStyle/>
          <a:p>
            <a:r>
              <a:rPr lang="en-US" sz="2800" b="1" dirty="0">
                <a:solidFill>
                  <a:schemeClr val="bg1"/>
                </a:solidFill>
              </a:rPr>
              <a:t>Hypothetical Relationships of Problem-Solving Skills </a:t>
            </a:r>
          </a:p>
        </p:txBody>
      </p:sp>
      <p:sp>
        <p:nvSpPr>
          <p:cNvPr id="6" name="Slide Number Placeholder 5"/>
          <p:cNvSpPr>
            <a:spLocks noGrp="1"/>
          </p:cNvSpPr>
          <p:nvPr>
            <p:ph type="sldNum" sz="quarter" idx="11"/>
          </p:nvPr>
        </p:nvSpPr>
        <p:spPr>
          <a:xfrm>
            <a:off x="7109138" y="6356350"/>
            <a:ext cx="1806262" cy="365125"/>
          </a:xfrm>
        </p:spPr>
        <p:txBody>
          <a:bodyPr/>
          <a:lstStyle/>
          <a:p>
            <a:pPr>
              <a:defRPr/>
            </a:pPr>
            <a:fld id="{43A1EA1A-03B6-4949-A902-96E57F99A169}" type="slidenum">
              <a:rPr lang="en-US" smtClean="0"/>
              <a:pPr>
                <a:defRPr/>
              </a:pPr>
              <a:t>35</a:t>
            </a:fld>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92072" y="1065712"/>
            <a:ext cx="5909479" cy="5409782"/>
          </a:xfrm>
          <a:prstGeom prst="rect">
            <a:avLst/>
          </a:prstGeom>
        </p:spPr>
      </p:pic>
    </p:spTree>
    <p:extLst>
      <p:ext uri="{BB962C8B-B14F-4D97-AF65-F5344CB8AC3E}">
        <p14:creationId xmlns:p14="http://schemas.microsoft.com/office/powerpoint/2010/main" val="23587041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ChangeArrowheads="1"/>
          </p:cNvSpPr>
          <p:nvPr/>
        </p:nvSpPr>
        <p:spPr bwMode="auto">
          <a:xfrm>
            <a:off x="3007562" y="264445"/>
            <a:ext cx="2892425" cy="1033836"/>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charset="0"/>
                <a:ea typeface="+mn-ea"/>
                <a:cs typeface="+mn-cs"/>
              </a:rPr>
              <a:t>Individual </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charset="0"/>
                <a:ea typeface="+mn-ea"/>
                <a:cs typeface="+mn-cs"/>
              </a:rPr>
              <a:t>Attributes</a:t>
            </a:r>
          </a:p>
        </p:txBody>
      </p:sp>
      <p:sp>
        <p:nvSpPr>
          <p:cNvPr id="40964" name="Line 4"/>
          <p:cNvSpPr>
            <a:spLocks noChangeShapeType="1"/>
          </p:cNvSpPr>
          <p:nvPr/>
        </p:nvSpPr>
        <p:spPr bwMode="auto">
          <a:xfrm>
            <a:off x="4335550" y="1276822"/>
            <a:ext cx="0" cy="609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0965" name="Rectangle 5"/>
          <p:cNvSpPr>
            <a:spLocks noChangeArrowheads="1"/>
          </p:cNvSpPr>
          <p:nvPr/>
        </p:nvSpPr>
        <p:spPr bwMode="auto">
          <a:xfrm>
            <a:off x="230909" y="2115022"/>
            <a:ext cx="2127365" cy="762000"/>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rial" charset="0"/>
                <a:ea typeface="+mn-ea"/>
                <a:cs typeface="+mn-cs"/>
              </a:rPr>
              <a:t>General Cognitive</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rial" charset="0"/>
                <a:ea typeface="+mn-ea"/>
                <a:cs typeface="+mn-cs"/>
              </a:rPr>
              <a:t>Ability</a:t>
            </a:r>
            <a:endParaRPr kumimoji="0" lang="en-US" sz="1800" b="0"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40968" name="Line 8"/>
          <p:cNvSpPr>
            <a:spLocks noChangeShapeType="1"/>
          </p:cNvSpPr>
          <p:nvPr/>
        </p:nvSpPr>
        <p:spPr bwMode="auto">
          <a:xfrm>
            <a:off x="4072775" y="1894041"/>
            <a:ext cx="3962400" cy="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0969" name="Line 9"/>
          <p:cNvSpPr>
            <a:spLocks noChangeShapeType="1"/>
          </p:cNvSpPr>
          <p:nvPr/>
        </p:nvSpPr>
        <p:spPr bwMode="auto">
          <a:xfrm flipH="1">
            <a:off x="948575" y="1894041"/>
            <a:ext cx="3200400" cy="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0970" name="Line 10"/>
          <p:cNvSpPr>
            <a:spLocks noChangeShapeType="1"/>
          </p:cNvSpPr>
          <p:nvPr/>
        </p:nvSpPr>
        <p:spPr bwMode="auto">
          <a:xfrm>
            <a:off x="959659" y="1886422"/>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0971" name="Line 11"/>
          <p:cNvSpPr>
            <a:spLocks noChangeShapeType="1"/>
          </p:cNvSpPr>
          <p:nvPr/>
        </p:nvSpPr>
        <p:spPr bwMode="auto">
          <a:xfrm>
            <a:off x="3441700" y="1894041"/>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0972" name="Line 12"/>
          <p:cNvSpPr>
            <a:spLocks noChangeShapeType="1"/>
          </p:cNvSpPr>
          <p:nvPr/>
        </p:nvSpPr>
        <p:spPr bwMode="auto">
          <a:xfrm>
            <a:off x="7999153" y="1906510"/>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0973" name="Text Box 13"/>
          <p:cNvSpPr txBox="1">
            <a:spLocks noChangeArrowheads="1"/>
          </p:cNvSpPr>
          <p:nvPr/>
        </p:nvSpPr>
        <p:spPr bwMode="auto">
          <a:xfrm>
            <a:off x="230909" y="2965285"/>
            <a:ext cx="2368666" cy="3736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285750" marR="0" lvl="0" indent="-285750" algn="l" defTabSz="457200" rtl="0" eaLnBrk="0" fontAlgn="auto" latinLnBrk="0" hangingPunct="0">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srgbClr val="1F497D"/>
                </a:solidFill>
                <a:effectLst/>
                <a:uLnTx/>
                <a:uFillTx/>
                <a:latin typeface="Arial" charset="0"/>
              </a:rPr>
              <a:t>Person</a:t>
            </a:r>
            <a:r>
              <a:rPr kumimoji="0" lang="ja-JP" altLang="en-US" sz="1600" b="1" i="0" u="none" strike="noStrike" kern="1200" cap="none" spc="0" normalizeH="0" baseline="0" noProof="0" dirty="0">
                <a:ln>
                  <a:noFill/>
                </a:ln>
                <a:solidFill>
                  <a:srgbClr val="1F497D"/>
                </a:solidFill>
                <a:effectLst/>
                <a:uLnTx/>
                <a:uFillTx/>
                <a:latin typeface="Arial"/>
                <a:ea typeface="ＭＳ Ｐゴシック" panose="020B0600070205080204" pitchFamily="34" charset="-128"/>
              </a:rPr>
              <a:t>’</a:t>
            </a:r>
            <a:r>
              <a:rPr kumimoji="0" lang="en-US" sz="1600" b="1" i="0" u="none" strike="noStrike" kern="1200" cap="none" spc="0" normalizeH="0" baseline="0" noProof="0" dirty="0">
                <a:ln>
                  <a:noFill/>
                </a:ln>
                <a:solidFill>
                  <a:srgbClr val="1F497D"/>
                </a:solidFill>
                <a:effectLst/>
                <a:uLnTx/>
                <a:uFillTx/>
                <a:latin typeface="Arial" charset="0"/>
              </a:rPr>
              <a:t>s intelligence</a:t>
            </a:r>
          </a:p>
          <a:p>
            <a:pPr marR="0" lvl="0" algn="l" defTabSz="457200" rtl="0" eaLnBrk="0" fontAlgn="auto" latinLnBrk="0" hangingPunct="0">
              <a:lnSpc>
                <a:spcPct val="100000"/>
              </a:lnSpc>
              <a:spcBef>
                <a:spcPts val="0"/>
              </a:spcBef>
              <a:spcAft>
                <a:spcPts val="0"/>
              </a:spcAft>
              <a:buClrTx/>
              <a:buSzTx/>
              <a:tabLst/>
              <a:defRPr/>
            </a:pPr>
            <a:endParaRPr kumimoji="0" lang="en-US" sz="1600" b="1" i="0" u="none" strike="noStrike" kern="1200" cap="none" spc="0" normalizeH="0" baseline="0" noProof="0" dirty="0">
              <a:ln>
                <a:noFill/>
              </a:ln>
              <a:solidFill>
                <a:srgbClr val="1F497D"/>
              </a:solidFill>
              <a:effectLst/>
              <a:uLnTx/>
              <a:uFillTx/>
              <a:latin typeface="Arial" charset="0"/>
            </a:endParaRPr>
          </a:p>
          <a:p>
            <a:pPr marL="0" marR="0" lvl="0" indent="0" algn="l" defTabSz="457200" rtl="0" eaLnBrk="0" fontAlgn="auto" latinLnBrk="0" hangingPunct="0">
              <a:lnSpc>
                <a:spcPct val="100000"/>
              </a:lnSpc>
              <a:spcBef>
                <a:spcPts val="0"/>
              </a:spcBef>
              <a:spcAft>
                <a:spcPct val="30000"/>
              </a:spcAft>
              <a:buClrTx/>
              <a:buSzTx/>
              <a:buFontTx/>
              <a:buNone/>
              <a:tabLst/>
              <a:defRPr/>
            </a:pPr>
            <a:r>
              <a:rPr lang="en-US" sz="1600" b="1" i="1" dirty="0">
                <a:solidFill>
                  <a:srgbClr val="333399"/>
                </a:solidFill>
                <a:latin typeface="Arial" charset="0"/>
              </a:rPr>
              <a:t>- Perceptual processing</a:t>
            </a:r>
          </a:p>
          <a:p>
            <a:pPr marL="285750" marR="0" lvl="0" indent="-285750" algn="l" defTabSz="457200" rtl="0" eaLnBrk="0" fontAlgn="auto" latinLnBrk="0" hangingPunct="0">
              <a:lnSpc>
                <a:spcPct val="100000"/>
              </a:lnSpc>
              <a:spcBef>
                <a:spcPts val="0"/>
              </a:spcBef>
              <a:spcAft>
                <a:spcPct val="30000"/>
              </a:spcAft>
              <a:buClrTx/>
              <a:buSzTx/>
              <a:buFontTx/>
              <a:buChar char="-"/>
              <a:tabLst/>
              <a:defRPr/>
            </a:pPr>
            <a:r>
              <a:rPr kumimoji="0" lang="en-US" sz="1600" b="1" i="1" u="none" strike="noStrike" kern="1200" cap="none" spc="0" normalizeH="0" baseline="0" noProof="0" dirty="0">
                <a:ln>
                  <a:noFill/>
                </a:ln>
                <a:solidFill>
                  <a:srgbClr val="333399"/>
                </a:solidFill>
                <a:effectLst/>
                <a:uLnTx/>
                <a:uFillTx/>
                <a:latin typeface="Arial" charset="0"/>
              </a:rPr>
              <a:t>Information</a:t>
            </a:r>
            <a:r>
              <a:rPr kumimoji="0" lang="en-US" sz="1600" b="1" i="1" u="none" strike="noStrike" kern="1200" cap="none" spc="0" normalizeH="0" noProof="0" dirty="0">
                <a:ln>
                  <a:noFill/>
                </a:ln>
                <a:solidFill>
                  <a:srgbClr val="333399"/>
                </a:solidFill>
                <a:effectLst/>
                <a:uLnTx/>
                <a:uFillTx/>
                <a:latin typeface="Arial" charset="0"/>
              </a:rPr>
              <a:t> </a:t>
            </a:r>
            <a:r>
              <a:rPr kumimoji="0" lang="en-US" sz="1600" b="1" i="1" u="none" strike="noStrike" kern="1200" cap="none" spc="0" normalizeH="0" baseline="0" noProof="0" dirty="0">
                <a:ln>
                  <a:noFill/>
                </a:ln>
                <a:solidFill>
                  <a:srgbClr val="333399"/>
                </a:solidFill>
                <a:effectLst/>
                <a:uLnTx/>
                <a:uFillTx/>
                <a:latin typeface="Arial" charset="0"/>
              </a:rPr>
              <a:t>processing</a:t>
            </a:r>
            <a:endParaRPr lang="en-US" sz="1600" b="1" i="1" dirty="0">
              <a:solidFill>
                <a:srgbClr val="333399"/>
              </a:solidFill>
              <a:latin typeface="Arial" charset="0"/>
            </a:endParaRPr>
          </a:p>
          <a:p>
            <a:pPr marL="285750" marR="0" lvl="0" indent="-285750" algn="l" defTabSz="457200" rtl="0" eaLnBrk="0" fontAlgn="auto" latinLnBrk="0" hangingPunct="0">
              <a:lnSpc>
                <a:spcPct val="100000"/>
              </a:lnSpc>
              <a:spcBef>
                <a:spcPts val="0"/>
              </a:spcBef>
              <a:spcAft>
                <a:spcPct val="30000"/>
              </a:spcAft>
              <a:buClrTx/>
              <a:buSzTx/>
              <a:buFontTx/>
              <a:buChar char="-"/>
              <a:tabLst/>
              <a:defRPr/>
            </a:pPr>
            <a:r>
              <a:rPr kumimoji="0" lang="en-US" sz="1600" b="1" i="1" u="none" strike="noStrike" kern="1200" cap="none" spc="0" normalizeH="0" baseline="0" noProof="0" dirty="0">
                <a:ln>
                  <a:noFill/>
                </a:ln>
                <a:solidFill>
                  <a:srgbClr val="333399"/>
                </a:solidFill>
                <a:effectLst/>
                <a:uLnTx/>
                <a:uFillTx/>
                <a:latin typeface="Arial" charset="0"/>
              </a:rPr>
              <a:t>General reasoning</a:t>
            </a:r>
          </a:p>
          <a:p>
            <a:pPr marL="285750" marR="0" lvl="0" indent="-285750" algn="l" defTabSz="457200" rtl="0" eaLnBrk="0" fontAlgn="auto" latinLnBrk="0" hangingPunct="0">
              <a:lnSpc>
                <a:spcPct val="100000"/>
              </a:lnSpc>
              <a:spcBef>
                <a:spcPts val="0"/>
              </a:spcBef>
              <a:spcAft>
                <a:spcPct val="30000"/>
              </a:spcAft>
              <a:buClrTx/>
              <a:buSzTx/>
              <a:buFontTx/>
              <a:buChar char="-"/>
              <a:tabLst/>
              <a:defRPr/>
            </a:pPr>
            <a:r>
              <a:rPr kumimoji="0" lang="en-US" sz="1600" b="1" i="1" u="none" strike="noStrike" kern="1200" cap="none" spc="0" normalizeH="0" baseline="0" noProof="0" dirty="0">
                <a:ln>
                  <a:noFill/>
                </a:ln>
                <a:solidFill>
                  <a:srgbClr val="333399"/>
                </a:solidFill>
                <a:effectLst/>
                <a:uLnTx/>
                <a:uFillTx/>
                <a:latin typeface="Arial" charset="0"/>
              </a:rPr>
              <a:t>Creative &amp;</a:t>
            </a:r>
            <a:r>
              <a:rPr kumimoji="0" lang="en-US" sz="1600" b="1" i="1" u="none" strike="noStrike" kern="1200" cap="none" spc="0" normalizeH="0" noProof="0" dirty="0">
                <a:ln>
                  <a:noFill/>
                </a:ln>
                <a:solidFill>
                  <a:srgbClr val="333399"/>
                </a:solidFill>
                <a:effectLst/>
                <a:uLnTx/>
                <a:uFillTx/>
                <a:latin typeface="Arial" charset="0"/>
              </a:rPr>
              <a:t> </a:t>
            </a:r>
            <a:r>
              <a:rPr kumimoji="0" lang="en-US" sz="1600" b="1" i="1" u="none" strike="noStrike" kern="1200" cap="none" spc="0" normalizeH="0" baseline="0" noProof="0" dirty="0">
                <a:ln>
                  <a:noFill/>
                </a:ln>
                <a:solidFill>
                  <a:srgbClr val="333399"/>
                </a:solidFill>
                <a:effectLst/>
                <a:uLnTx/>
                <a:uFillTx/>
                <a:latin typeface="Arial" charset="0"/>
              </a:rPr>
              <a:t>divergent </a:t>
            </a:r>
          </a:p>
          <a:p>
            <a:pPr marL="0" marR="0" lvl="0" indent="0" algn="l" defTabSz="457200" rtl="0" eaLnBrk="0" fontAlgn="auto" latinLnBrk="0" hangingPunct="0">
              <a:lnSpc>
                <a:spcPct val="100000"/>
              </a:lnSpc>
              <a:spcBef>
                <a:spcPts val="0"/>
              </a:spcBef>
              <a:spcAft>
                <a:spcPct val="30000"/>
              </a:spcAft>
              <a:buClrTx/>
              <a:buSzTx/>
              <a:buFontTx/>
              <a:buNone/>
              <a:tabLst/>
              <a:defRPr/>
            </a:pPr>
            <a:r>
              <a:rPr kumimoji="0" lang="en-US" sz="1600" b="1" i="1" u="none" strike="noStrike" kern="1200" cap="none" spc="0" normalizeH="0" baseline="0" noProof="0" dirty="0">
                <a:ln>
                  <a:noFill/>
                </a:ln>
                <a:solidFill>
                  <a:srgbClr val="333399"/>
                </a:solidFill>
                <a:effectLst/>
                <a:uLnTx/>
                <a:uFillTx/>
                <a:latin typeface="Arial" charset="0"/>
              </a:rPr>
              <a:t>    thinking</a:t>
            </a:r>
          </a:p>
          <a:p>
            <a:pPr marL="0" marR="0" lvl="0" indent="0" algn="l" defTabSz="457200" rtl="0" eaLnBrk="0" fontAlgn="auto" latinLnBrk="0" hangingPunct="0">
              <a:lnSpc>
                <a:spcPct val="100000"/>
              </a:lnSpc>
              <a:spcBef>
                <a:spcPts val="0"/>
              </a:spcBef>
              <a:spcAft>
                <a:spcPct val="30000"/>
              </a:spcAft>
              <a:buClrTx/>
              <a:buSzTx/>
              <a:buFontTx/>
              <a:buNone/>
              <a:tabLst/>
              <a:defRPr/>
            </a:pPr>
            <a:r>
              <a:rPr lang="en-US" sz="1600" b="1" i="1" dirty="0">
                <a:solidFill>
                  <a:srgbClr val="333399"/>
                </a:solidFill>
                <a:latin typeface="Arial" charset="0"/>
              </a:rPr>
              <a:t>- </a:t>
            </a:r>
            <a:r>
              <a:rPr kumimoji="0" lang="en-US" sz="1600" b="1" i="1" u="none" strike="noStrike" kern="1200" cap="none" spc="0" normalizeH="0" baseline="0" noProof="0" dirty="0">
                <a:ln>
                  <a:noFill/>
                </a:ln>
                <a:solidFill>
                  <a:srgbClr val="333399"/>
                </a:solidFill>
                <a:effectLst/>
                <a:uLnTx/>
                <a:uFillTx/>
                <a:latin typeface="Arial" charset="0"/>
              </a:rPr>
              <a:t>Memory</a:t>
            </a:r>
          </a:p>
          <a:p>
            <a:pPr marL="457200" marR="0" lvl="1" indent="0" algn="l" defTabSz="457200" rtl="0" eaLnBrk="0" fontAlgn="auto" latinLnBrk="0" hangingPunct="0">
              <a:lnSpc>
                <a:spcPct val="100000"/>
              </a:lnSpc>
              <a:spcBef>
                <a:spcPts val="0"/>
              </a:spcBef>
              <a:spcAft>
                <a:spcPct val="30000"/>
              </a:spcAft>
              <a:buClrTx/>
              <a:buSzTx/>
              <a:buFontTx/>
              <a:buChar char="•"/>
              <a:tabLst/>
              <a:defRPr/>
            </a:pPr>
            <a:endParaRPr kumimoji="0" lang="en-US" sz="1600" b="1" i="0" u="none" strike="noStrike" kern="1200" cap="none" spc="0" normalizeH="0" baseline="0" noProof="0" dirty="0">
              <a:ln>
                <a:noFill/>
              </a:ln>
              <a:solidFill>
                <a:srgbClr val="333399"/>
              </a:solidFill>
              <a:effectLst/>
              <a:uLnTx/>
              <a:uFillTx/>
              <a:latin typeface="Arial" charset="0"/>
            </a:endParaRPr>
          </a:p>
        </p:txBody>
      </p:sp>
      <p:sp>
        <p:nvSpPr>
          <p:cNvPr id="40974" name="Text Box 14"/>
          <p:cNvSpPr txBox="1">
            <a:spLocks noChangeArrowheads="1"/>
          </p:cNvSpPr>
          <p:nvPr/>
        </p:nvSpPr>
        <p:spPr bwMode="auto">
          <a:xfrm>
            <a:off x="2701174" y="2924819"/>
            <a:ext cx="1752600"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0" marR="0" lvl="0" indent="0" algn="l" defTabSz="457200" rtl="0" eaLnBrk="0" fontAlgn="auto" latinLnBrk="0" hangingPunct="0">
              <a:lnSpc>
                <a:spcPct val="100000"/>
              </a:lnSpc>
              <a:spcBef>
                <a:spcPts val="0"/>
              </a:spcBef>
              <a:spcAft>
                <a:spcPts val="0"/>
              </a:spcAft>
              <a:buClrTx/>
              <a:buSzTx/>
              <a:buFontTx/>
              <a:buChar char="•"/>
              <a:tabLst/>
              <a:defRPr/>
            </a:pPr>
            <a:r>
              <a:rPr kumimoji="0" lang="en-US" sz="1800" b="1" i="0" u="none" strike="noStrike" kern="1200" cap="none" spc="0" normalizeH="0" baseline="0" noProof="0" dirty="0">
                <a:ln>
                  <a:noFill/>
                </a:ln>
                <a:solidFill>
                  <a:srgbClr val="1F497D"/>
                </a:solidFill>
                <a:effectLst/>
                <a:uLnTx/>
                <a:uFillTx/>
                <a:latin typeface="Arial" charset="0"/>
                <a:ea typeface="+mn-ea"/>
                <a:cs typeface="+mn-cs"/>
              </a:rPr>
              <a:t> Intellectual ability learned or acquired over time/ by experience</a:t>
            </a:r>
          </a:p>
        </p:txBody>
      </p:sp>
      <p:sp>
        <p:nvSpPr>
          <p:cNvPr id="40976" name="Rectangle 16"/>
          <p:cNvSpPr>
            <a:spLocks noChangeArrowheads="1"/>
          </p:cNvSpPr>
          <p:nvPr/>
        </p:nvSpPr>
        <p:spPr bwMode="auto">
          <a:xfrm>
            <a:off x="2548775" y="2122641"/>
            <a:ext cx="1905000" cy="762000"/>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rial" charset="0"/>
                <a:ea typeface="+mn-ea"/>
                <a:cs typeface="+mn-cs"/>
              </a:rPr>
              <a:t>Crystallized</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rial" charset="0"/>
                <a:ea typeface="+mn-ea"/>
                <a:cs typeface="+mn-cs"/>
              </a:rPr>
              <a:t>Cognitive Ability</a:t>
            </a:r>
            <a:endParaRPr kumimoji="0" lang="en-US" sz="1800" b="0"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40977" name="Rectangle 17"/>
          <p:cNvSpPr>
            <a:spLocks noChangeArrowheads="1"/>
          </p:cNvSpPr>
          <p:nvPr/>
        </p:nvSpPr>
        <p:spPr bwMode="auto">
          <a:xfrm>
            <a:off x="4682375" y="2135110"/>
            <a:ext cx="1905000" cy="762000"/>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rial" charset="0"/>
                <a:ea typeface="+mn-ea"/>
                <a:cs typeface="+mn-cs"/>
              </a:rPr>
              <a:t>Motivation</a:t>
            </a:r>
            <a:endParaRPr kumimoji="0" lang="en-US" sz="1800" b="0"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40978" name="Rectangle 18"/>
          <p:cNvSpPr>
            <a:spLocks noChangeArrowheads="1"/>
          </p:cNvSpPr>
          <p:nvPr/>
        </p:nvSpPr>
        <p:spPr bwMode="auto">
          <a:xfrm>
            <a:off x="6968375" y="2144548"/>
            <a:ext cx="1765069" cy="762000"/>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rial" charset="0"/>
                <a:ea typeface="+mn-ea"/>
                <a:cs typeface="+mn-cs"/>
              </a:rPr>
              <a:t>Personality</a:t>
            </a:r>
            <a:endParaRPr kumimoji="0" lang="en-US" sz="1800" b="0"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40979" name="Line 19"/>
          <p:cNvSpPr>
            <a:spLocks noChangeShapeType="1"/>
          </p:cNvSpPr>
          <p:nvPr/>
        </p:nvSpPr>
        <p:spPr bwMode="auto">
          <a:xfrm>
            <a:off x="5596775" y="1906510"/>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0980" name="Text Box 20"/>
          <p:cNvSpPr txBox="1">
            <a:spLocks noChangeArrowheads="1"/>
          </p:cNvSpPr>
          <p:nvPr/>
        </p:nvSpPr>
        <p:spPr bwMode="auto">
          <a:xfrm>
            <a:off x="4606175" y="3006720"/>
            <a:ext cx="2162772" cy="1920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marL="0" marR="0" lvl="0" indent="0" algn="l" defTabSz="457200" rtl="0" eaLnBrk="0" fontAlgn="auto" latinLnBrk="0" hangingPunct="0">
              <a:lnSpc>
                <a:spcPct val="100000"/>
              </a:lnSpc>
              <a:spcBef>
                <a:spcPts val="0"/>
              </a:spcBef>
              <a:spcAft>
                <a:spcPts val="0"/>
              </a:spcAft>
              <a:buClrTx/>
              <a:buSzTx/>
              <a:buFontTx/>
              <a:buChar char="•"/>
              <a:tabLst/>
              <a:defRPr/>
            </a:pPr>
            <a:r>
              <a:rPr kumimoji="0" lang="en-US" sz="1800" b="1" i="0" u="none" strike="noStrike" kern="1200" cap="none" spc="0" normalizeH="0" baseline="0" noProof="0" dirty="0">
                <a:ln>
                  <a:noFill/>
                </a:ln>
                <a:solidFill>
                  <a:srgbClr val="1F497D"/>
                </a:solidFill>
                <a:effectLst/>
                <a:uLnTx/>
                <a:uFillTx/>
                <a:latin typeface="Arial" charset="0"/>
                <a:ea typeface="+mn-ea"/>
                <a:cs typeface="+mn-cs"/>
              </a:rPr>
              <a:t> Three aspects of</a:t>
            </a:r>
          </a:p>
          <a:p>
            <a:pPr marL="0" marR="0" lvl="0" indent="0" algn="l" defTabSz="457200" rtl="0" eaLnBrk="0" fontAlgn="auto" latinLnBrk="0" hangingPunct="0">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F497D"/>
                </a:solidFill>
                <a:effectLst/>
                <a:uLnTx/>
                <a:uFillTx/>
                <a:latin typeface="Arial" charset="0"/>
                <a:ea typeface="+mn-ea"/>
                <a:cs typeface="+mn-cs"/>
              </a:rPr>
              <a:t>   motivation</a:t>
            </a:r>
          </a:p>
          <a:p>
            <a:pPr marL="0" marR="0" lvl="0" indent="0" algn="l" defTabSz="457200" rtl="0" eaLnBrk="0" fontAlgn="auto" latinLnBrk="0" hangingPunct="0">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1F497D"/>
              </a:solidFill>
              <a:effectLst/>
              <a:uLnTx/>
              <a:uFillTx/>
              <a:latin typeface="Arial" charset="0"/>
              <a:ea typeface="+mn-ea"/>
              <a:cs typeface="+mn-cs"/>
            </a:endParaRPr>
          </a:p>
          <a:p>
            <a:pPr marL="0" marR="0" lvl="0" indent="0" algn="l" defTabSz="457200" rtl="0" eaLnBrk="0" fontAlgn="auto" latinLnBrk="0" hangingPunct="0">
              <a:lnSpc>
                <a:spcPct val="100000"/>
              </a:lnSpc>
              <a:spcBef>
                <a:spcPts val="0"/>
              </a:spcBef>
              <a:spcAft>
                <a:spcPct val="30000"/>
              </a:spcAft>
              <a:buClrTx/>
              <a:buSzTx/>
              <a:buFontTx/>
              <a:buNone/>
              <a:tabLst/>
              <a:defRPr/>
            </a:pPr>
            <a:r>
              <a:rPr kumimoji="0" lang="en-US" sz="1800" b="1" i="0" u="none" strike="noStrike" kern="1200" cap="none" spc="0" normalizeH="0" baseline="0" noProof="0" dirty="0">
                <a:ln>
                  <a:noFill/>
                </a:ln>
                <a:solidFill>
                  <a:srgbClr val="333399"/>
                </a:solidFill>
                <a:effectLst/>
                <a:uLnTx/>
                <a:uFillTx/>
                <a:latin typeface="Arial" charset="0"/>
                <a:ea typeface="+mn-ea"/>
                <a:cs typeface="+mn-cs"/>
              </a:rPr>
              <a:t>- </a:t>
            </a:r>
            <a:r>
              <a:rPr kumimoji="0" lang="en-US" sz="1800" b="1" i="1" u="none" strike="noStrike" kern="1200" cap="none" spc="0" normalizeH="0" baseline="0" noProof="0" dirty="0">
                <a:ln>
                  <a:noFill/>
                </a:ln>
                <a:solidFill>
                  <a:srgbClr val="333399"/>
                </a:solidFill>
                <a:effectLst/>
                <a:uLnTx/>
                <a:uFillTx/>
                <a:latin typeface="Arial" charset="0"/>
                <a:ea typeface="+mn-ea"/>
                <a:cs typeface="+mn-cs"/>
              </a:rPr>
              <a:t>Willingness </a:t>
            </a:r>
          </a:p>
          <a:p>
            <a:pPr marL="0" marR="0" lvl="0" indent="0" algn="l" defTabSz="457200" rtl="0" eaLnBrk="0" fontAlgn="auto" latinLnBrk="0" hangingPunct="0">
              <a:lnSpc>
                <a:spcPct val="100000"/>
              </a:lnSpc>
              <a:spcBef>
                <a:spcPts val="0"/>
              </a:spcBef>
              <a:spcAft>
                <a:spcPct val="30000"/>
              </a:spcAft>
              <a:buClrTx/>
              <a:buSzTx/>
              <a:buFontTx/>
              <a:buNone/>
              <a:tabLst/>
              <a:defRPr/>
            </a:pPr>
            <a:r>
              <a:rPr kumimoji="0" lang="en-US" sz="1800" b="1" i="1" u="none" strike="noStrike" kern="1200" cap="none" spc="0" normalizeH="0" baseline="0" noProof="0" dirty="0">
                <a:ln>
                  <a:noFill/>
                </a:ln>
                <a:solidFill>
                  <a:srgbClr val="333399"/>
                </a:solidFill>
                <a:effectLst/>
                <a:uLnTx/>
                <a:uFillTx/>
                <a:latin typeface="Arial" charset="0"/>
                <a:ea typeface="+mn-ea"/>
                <a:cs typeface="+mn-cs"/>
              </a:rPr>
              <a:t>- Dominance</a:t>
            </a:r>
          </a:p>
          <a:p>
            <a:pPr marL="0" marR="0" lvl="0" indent="0" algn="l" defTabSz="457200" rtl="0" eaLnBrk="0" fontAlgn="auto" latinLnBrk="0" hangingPunct="0">
              <a:lnSpc>
                <a:spcPct val="100000"/>
              </a:lnSpc>
              <a:spcBef>
                <a:spcPts val="0"/>
              </a:spcBef>
              <a:spcAft>
                <a:spcPct val="30000"/>
              </a:spcAft>
              <a:buClrTx/>
              <a:buSzTx/>
              <a:buFontTx/>
              <a:buNone/>
              <a:tabLst/>
              <a:defRPr/>
            </a:pPr>
            <a:r>
              <a:rPr kumimoji="0" lang="en-US" sz="1800" b="1" i="1" u="none" strike="noStrike" kern="1200" cap="none" spc="0" normalizeH="0" baseline="0" noProof="0" dirty="0">
                <a:ln>
                  <a:noFill/>
                </a:ln>
                <a:solidFill>
                  <a:srgbClr val="333399"/>
                </a:solidFill>
                <a:effectLst/>
                <a:uLnTx/>
                <a:uFillTx/>
                <a:latin typeface="Arial" charset="0"/>
                <a:ea typeface="+mn-ea"/>
                <a:cs typeface="+mn-cs"/>
              </a:rPr>
              <a:t>- Social good</a:t>
            </a:r>
          </a:p>
        </p:txBody>
      </p:sp>
      <p:sp>
        <p:nvSpPr>
          <p:cNvPr id="40981" name="Text Box 21"/>
          <p:cNvSpPr txBox="1">
            <a:spLocks noChangeArrowheads="1"/>
          </p:cNvSpPr>
          <p:nvPr/>
        </p:nvSpPr>
        <p:spPr bwMode="auto">
          <a:xfrm>
            <a:off x="6968375" y="2924819"/>
            <a:ext cx="1749829"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0" marR="0" lvl="0" indent="0" algn="l" defTabSz="457200" rtl="0" eaLnBrk="0" fontAlgn="auto" latinLnBrk="0" hangingPunct="0">
              <a:lnSpc>
                <a:spcPct val="100000"/>
              </a:lnSpc>
              <a:spcBef>
                <a:spcPts val="0"/>
              </a:spcBef>
              <a:spcAft>
                <a:spcPts val="0"/>
              </a:spcAft>
              <a:buClrTx/>
              <a:buSzTx/>
              <a:buFontTx/>
              <a:buChar char="•"/>
              <a:tabLst/>
              <a:defRPr/>
            </a:pPr>
            <a:r>
              <a:rPr lang="en-US" b="1" i="1" dirty="0">
                <a:solidFill>
                  <a:srgbClr val="333399"/>
                </a:solidFill>
                <a:latin typeface="Arial" charset="0"/>
              </a:rPr>
              <a:t> Any characteristic</a:t>
            </a:r>
          </a:p>
          <a:p>
            <a:pPr marL="0" marR="0" lvl="0" indent="0" algn="l" defTabSz="457200" rtl="0" eaLnBrk="0" fontAlgn="auto" latinLnBrk="0" hangingPunct="0">
              <a:lnSpc>
                <a:spcPct val="100000"/>
              </a:lnSpc>
              <a:spcBef>
                <a:spcPts val="0"/>
              </a:spcBef>
              <a:spcAft>
                <a:spcPts val="0"/>
              </a:spcAft>
              <a:buClrTx/>
              <a:buSzTx/>
              <a:buFontTx/>
              <a:buNone/>
              <a:tabLst/>
              <a:defRPr/>
            </a:pPr>
            <a:r>
              <a:rPr lang="en-US" b="1" i="1" dirty="0">
                <a:solidFill>
                  <a:srgbClr val="333399"/>
                </a:solidFill>
                <a:latin typeface="Arial" charset="0"/>
              </a:rPr>
              <a:t>that helps people</a:t>
            </a:r>
          </a:p>
          <a:p>
            <a:pPr marL="0" marR="0" lvl="0" indent="0" algn="l" defTabSz="457200" rtl="0" eaLnBrk="0" fontAlgn="auto" latinLnBrk="0" hangingPunct="0">
              <a:lnSpc>
                <a:spcPct val="100000"/>
              </a:lnSpc>
              <a:spcBef>
                <a:spcPts val="0"/>
              </a:spcBef>
              <a:spcAft>
                <a:spcPts val="0"/>
              </a:spcAft>
              <a:buClrTx/>
              <a:buSzTx/>
              <a:buFontTx/>
              <a:buNone/>
              <a:tabLst/>
              <a:defRPr/>
            </a:pPr>
            <a:r>
              <a:rPr lang="en-US" b="1" i="1" dirty="0">
                <a:solidFill>
                  <a:srgbClr val="333399"/>
                </a:solidFill>
                <a:latin typeface="Arial" charset="0"/>
              </a:rPr>
              <a:t>cope with complex</a:t>
            </a:r>
          </a:p>
          <a:p>
            <a:pPr marL="0" marR="0" lvl="0" indent="0" algn="l" defTabSz="457200" rtl="0" eaLnBrk="0" fontAlgn="auto" latinLnBrk="0" hangingPunct="0">
              <a:lnSpc>
                <a:spcPct val="100000"/>
              </a:lnSpc>
              <a:spcBef>
                <a:spcPts val="0"/>
              </a:spcBef>
              <a:spcAft>
                <a:spcPts val="0"/>
              </a:spcAft>
              <a:buClrTx/>
              <a:buSzTx/>
              <a:buFontTx/>
              <a:buNone/>
              <a:tabLst/>
              <a:defRPr/>
            </a:pPr>
            <a:r>
              <a:rPr lang="en-US" b="1" i="1" dirty="0">
                <a:solidFill>
                  <a:srgbClr val="333399"/>
                </a:solidFill>
                <a:latin typeface="Arial" charset="0"/>
              </a:rPr>
              <a:t>organizational</a:t>
            </a:r>
          </a:p>
          <a:p>
            <a:pPr marL="0" marR="0" lvl="0" indent="0" algn="l" defTabSz="457200" rtl="0" eaLnBrk="0" fontAlgn="auto" latinLnBrk="0" hangingPunct="0">
              <a:lnSpc>
                <a:spcPct val="100000"/>
              </a:lnSpc>
              <a:spcBef>
                <a:spcPts val="0"/>
              </a:spcBef>
              <a:spcAft>
                <a:spcPts val="0"/>
              </a:spcAft>
              <a:buClrTx/>
              <a:buSzTx/>
              <a:buFontTx/>
              <a:buNone/>
              <a:tabLst/>
              <a:defRPr/>
            </a:pPr>
            <a:r>
              <a:rPr lang="en-US" b="1" i="1" dirty="0">
                <a:solidFill>
                  <a:srgbClr val="333399"/>
                </a:solidFill>
                <a:latin typeface="Arial" charset="0"/>
              </a:rPr>
              <a:t>situations is </a:t>
            </a:r>
          </a:p>
          <a:p>
            <a:pPr marL="0" marR="0" lvl="0" indent="0" algn="l" defTabSz="457200" rtl="0" eaLnBrk="0" fontAlgn="auto" latinLnBrk="0" hangingPunct="0">
              <a:lnSpc>
                <a:spcPct val="100000"/>
              </a:lnSpc>
              <a:spcBef>
                <a:spcPts val="0"/>
              </a:spcBef>
              <a:spcAft>
                <a:spcPts val="0"/>
              </a:spcAft>
              <a:buClrTx/>
              <a:buSzTx/>
              <a:buFontTx/>
              <a:buNone/>
              <a:tabLst/>
              <a:defRPr/>
            </a:pPr>
            <a:r>
              <a:rPr lang="en-US" b="1" i="1" dirty="0">
                <a:solidFill>
                  <a:srgbClr val="333399"/>
                </a:solidFill>
                <a:latin typeface="Arial" charset="0"/>
              </a:rPr>
              <a:t>probably related to leader performance</a:t>
            </a:r>
          </a:p>
        </p:txBody>
      </p:sp>
      <p:sp>
        <p:nvSpPr>
          <p:cNvPr id="2" name="Slide Number Placeholder 1">
            <a:extLst>
              <a:ext uri="{FF2B5EF4-FFF2-40B4-BE49-F238E27FC236}">
                <a16:creationId xmlns:a16="http://schemas.microsoft.com/office/drawing/2014/main" id="{065B8DBB-FB6A-405A-8575-B434E24EAD08}"/>
              </a:ext>
            </a:extLst>
          </p:cNvPr>
          <p:cNvSpPr>
            <a:spLocks noGrp="1"/>
          </p:cNvSpPr>
          <p:nvPr>
            <p:ph type="sldNum" sz="quarter" idx="11"/>
          </p:nvPr>
        </p:nvSpPr>
        <p:spPr>
          <a:xfrm>
            <a:off x="6828444" y="6469038"/>
            <a:ext cx="1905000" cy="184037"/>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1BD80E4-F145-D647-9E4A-89A7CC8E3492}"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460267218"/>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ChangeArrowheads="1"/>
          </p:cNvSpPr>
          <p:nvPr/>
        </p:nvSpPr>
        <p:spPr bwMode="auto">
          <a:xfrm>
            <a:off x="2895600" y="395148"/>
            <a:ext cx="3124200" cy="914400"/>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Arial" charset="0"/>
                <a:ea typeface="+mn-ea"/>
                <a:cs typeface="+mn-cs"/>
              </a:rPr>
              <a:t>Leadership</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Arial" charset="0"/>
                <a:ea typeface="+mn-ea"/>
                <a:cs typeface="+mn-cs"/>
              </a:rPr>
              <a:t>Outcomes</a:t>
            </a:r>
          </a:p>
        </p:txBody>
      </p:sp>
      <p:sp>
        <p:nvSpPr>
          <p:cNvPr id="41988" name="Line 4"/>
          <p:cNvSpPr>
            <a:spLocks noChangeShapeType="1"/>
          </p:cNvSpPr>
          <p:nvPr/>
        </p:nvSpPr>
        <p:spPr bwMode="auto">
          <a:xfrm>
            <a:off x="4419600" y="1309548"/>
            <a:ext cx="0" cy="4572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1989" name="Rectangle 5"/>
          <p:cNvSpPr>
            <a:spLocks noChangeArrowheads="1"/>
          </p:cNvSpPr>
          <p:nvPr/>
        </p:nvSpPr>
        <p:spPr bwMode="auto">
          <a:xfrm>
            <a:off x="685800" y="1995348"/>
            <a:ext cx="2514600" cy="762000"/>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charset="0"/>
                <a:ea typeface="+mn-ea"/>
                <a:cs typeface="+mn-cs"/>
              </a:rPr>
              <a:t>Problem Solving</a:t>
            </a:r>
          </a:p>
        </p:txBody>
      </p:sp>
      <p:sp>
        <p:nvSpPr>
          <p:cNvPr id="41991" name="Rectangle 7"/>
          <p:cNvSpPr>
            <a:spLocks noChangeArrowheads="1"/>
          </p:cNvSpPr>
          <p:nvPr/>
        </p:nvSpPr>
        <p:spPr bwMode="auto">
          <a:xfrm>
            <a:off x="6096000" y="1995348"/>
            <a:ext cx="2286000" cy="762000"/>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Arial" charset="0"/>
                <a:ea typeface="+mn-ea"/>
                <a:cs typeface="+mn-cs"/>
              </a:rPr>
              <a:t>Performance</a:t>
            </a:r>
          </a:p>
        </p:txBody>
      </p:sp>
      <p:sp>
        <p:nvSpPr>
          <p:cNvPr id="41992" name="Line 8"/>
          <p:cNvSpPr>
            <a:spLocks noChangeShapeType="1"/>
          </p:cNvSpPr>
          <p:nvPr/>
        </p:nvSpPr>
        <p:spPr bwMode="auto">
          <a:xfrm>
            <a:off x="4343400" y="1766748"/>
            <a:ext cx="2743200" cy="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1993" name="Line 9"/>
          <p:cNvSpPr>
            <a:spLocks noChangeShapeType="1"/>
          </p:cNvSpPr>
          <p:nvPr/>
        </p:nvSpPr>
        <p:spPr bwMode="auto">
          <a:xfrm flipH="1">
            <a:off x="1752600" y="1766748"/>
            <a:ext cx="2590800" cy="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1994" name="Line 10"/>
          <p:cNvSpPr>
            <a:spLocks noChangeShapeType="1"/>
          </p:cNvSpPr>
          <p:nvPr/>
        </p:nvSpPr>
        <p:spPr bwMode="auto">
          <a:xfrm>
            <a:off x="1752600" y="1766748"/>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1996" name="Line 12"/>
          <p:cNvSpPr>
            <a:spLocks noChangeShapeType="1"/>
          </p:cNvSpPr>
          <p:nvPr/>
        </p:nvSpPr>
        <p:spPr bwMode="auto">
          <a:xfrm>
            <a:off x="7076364" y="1766748"/>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1997" name="Text Box 13"/>
          <p:cNvSpPr txBox="1">
            <a:spLocks noChangeArrowheads="1"/>
          </p:cNvSpPr>
          <p:nvPr/>
        </p:nvSpPr>
        <p:spPr bwMode="auto">
          <a:xfrm>
            <a:off x="533400" y="2831961"/>
            <a:ext cx="4572000"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0" marR="0" lvl="0" indent="0" algn="just" defTabSz="457200" rtl="0" eaLnBrk="0" fontAlgn="auto" latinLnBrk="0" hangingPunct="0">
              <a:lnSpc>
                <a:spcPct val="100000"/>
              </a:lnSpc>
              <a:spcBef>
                <a:spcPts val="0"/>
              </a:spcBef>
              <a:spcAft>
                <a:spcPts val="0"/>
              </a:spcAft>
              <a:buClrTx/>
              <a:buSzTx/>
              <a:buFontTx/>
              <a:buChar char="•"/>
              <a:tabLst/>
              <a:defRPr/>
            </a:pPr>
            <a:r>
              <a:rPr kumimoji="0" lang="en-US" sz="2000" b="1" i="0" u="none" strike="noStrike" kern="1200" cap="none" spc="0" normalizeH="0" baseline="0" noProof="0" dirty="0">
                <a:ln>
                  <a:noFill/>
                </a:ln>
                <a:solidFill>
                  <a:srgbClr val="1F497D"/>
                </a:solidFill>
                <a:effectLst/>
                <a:uLnTx/>
                <a:uFillTx/>
                <a:latin typeface="Arial" charset="0"/>
                <a:ea typeface="+mn-ea"/>
                <a:cs typeface="+mn-cs"/>
              </a:rPr>
              <a:t> Criteria = originality &amp; quality of solutions to problem situations – good  problem solving involves creating solutions that are:</a:t>
            </a:r>
          </a:p>
          <a:p>
            <a:pPr marL="0" marR="0" lvl="0" indent="0" algn="l" defTabSz="457200" rtl="0" eaLnBrk="0" fontAlgn="auto" latinLnBrk="0" hangingPunct="0">
              <a:lnSpc>
                <a:spcPct val="100000"/>
              </a:lnSpc>
              <a:spcBef>
                <a:spcPts val="0"/>
              </a:spcBef>
              <a:spcAft>
                <a:spcPts val="0"/>
              </a:spcAft>
              <a:buClrTx/>
              <a:buSzTx/>
              <a:tabLst/>
              <a:defRPr/>
            </a:pPr>
            <a:endParaRPr kumimoji="0" lang="en-US" sz="2000" b="1" i="0" u="none" strike="noStrike" kern="1200" cap="none" spc="0" normalizeH="0" baseline="0" noProof="0" dirty="0">
              <a:ln>
                <a:noFill/>
              </a:ln>
              <a:solidFill>
                <a:srgbClr val="1F497D"/>
              </a:solidFill>
              <a:effectLst/>
              <a:uLnTx/>
              <a:uFillTx/>
              <a:latin typeface="Arial" charset="0"/>
              <a:ea typeface="+mn-ea"/>
              <a:cs typeface="+mn-cs"/>
            </a:endParaRPr>
          </a:p>
          <a:p>
            <a:pPr marL="742950" lvl="1" indent="-285750" eaLnBrk="0" hangingPunct="0">
              <a:spcAft>
                <a:spcPct val="30000"/>
              </a:spcAft>
              <a:buFont typeface="Wingdings" panose="05000000000000000000" pitchFamily="2" charset="2"/>
              <a:buChar char="Ø"/>
              <a:defRPr/>
            </a:pPr>
            <a:r>
              <a:rPr kumimoji="0" lang="en-US" sz="2000" b="1" i="1" u="none" strike="noStrike" kern="1200" cap="none" spc="0" normalizeH="0" baseline="0" noProof="0" dirty="0">
                <a:ln>
                  <a:noFill/>
                </a:ln>
                <a:solidFill>
                  <a:srgbClr val="333399"/>
                </a:solidFill>
                <a:effectLst/>
                <a:uLnTx/>
                <a:uFillTx/>
                <a:latin typeface="Arial" charset="0"/>
                <a:ea typeface="+mn-ea"/>
                <a:cs typeface="+mn-cs"/>
              </a:rPr>
              <a:t>Logical</a:t>
            </a:r>
          </a:p>
          <a:p>
            <a:pPr marL="742950" lvl="1" indent="-285750" eaLnBrk="0" hangingPunct="0">
              <a:spcAft>
                <a:spcPct val="30000"/>
              </a:spcAft>
              <a:buFont typeface="Wingdings" panose="05000000000000000000" pitchFamily="2" charset="2"/>
              <a:buChar char="Ø"/>
              <a:defRPr/>
            </a:pPr>
            <a:r>
              <a:rPr kumimoji="0" lang="en-US" sz="2000" b="1" i="1" u="none" strike="noStrike" kern="1200" cap="none" spc="0" normalizeH="0" baseline="0" noProof="0" dirty="0">
                <a:ln>
                  <a:noFill/>
                </a:ln>
                <a:solidFill>
                  <a:srgbClr val="333399"/>
                </a:solidFill>
                <a:effectLst/>
                <a:uLnTx/>
                <a:uFillTx/>
                <a:latin typeface="Arial" charset="0"/>
                <a:ea typeface="+mn-ea"/>
                <a:cs typeface="+mn-cs"/>
              </a:rPr>
              <a:t>Effective</a:t>
            </a:r>
          </a:p>
          <a:p>
            <a:pPr marL="742950" lvl="1" indent="-285750" eaLnBrk="0" hangingPunct="0">
              <a:spcAft>
                <a:spcPct val="30000"/>
              </a:spcAft>
              <a:buFont typeface="Wingdings" panose="05000000000000000000" pitchFamily="2" charset="2"/>
              <a:buChar char="Ø"/>
              <a:defRPr/>
            </a:pPr>
            <a:r>
              <a:rPr kumimoji="0" lang="en-US" sz="2000" b="1" i="1" u="none" strike="noStrike" kern="1200" cap="none" spc="0" normalizeH="0" baseline="0" noProof="0" dirty="0">
                <a:ln>
                  <a:noFill/>
                </a:ln>
                <a:solidFill>
                  <a:srgbClr val="333399"/>
                </a:solidFill>
                <a:effectLst/>
                <a:uLnTx/>
                <a:uFillTx/>
                <a:latin typeface="Arial" charset="0"/>
                <a:ea typeface="+mn-ea"/>
                <a:cs typeface="+mn-cs"/>
              </a:rPr>
              <a:t>Unique</a:t>
            </a:r>
          </a:p>
          <a:p>
            <a:pPr marL="742950" lvl="1" indent="-285750" eaLnBrk="0" hangingPunct="0">
              <a:spcAft>
                <a:spcPct val="30000"/>
              </a:spcAft>
              <a:buFont typeface="Wingdings" panose="05000000000000000000" pitchFamily="2" charset="2"/>
              <a:buChar char="Ø"/>
              <a:defRPr/>
            </a:pPr>
            <a:r>
              <a:rPr kumimoji="0" lang="en-US" sz="2000" b="1" i="1" u="none" strike="noStrike" kern="1200" cap="none" spc="0" normalizeH="0" baseline="0" noProof="0" dirty="0">
                <a:ln>
                  <a:noFill/>
                </a:ln>
                <a:solidFill>
                  <a:srgbClr val="333399"/>
                </a:solidFill>
                <a:effectLst/>
                <a:uLnTx/>
                <a:uFillTx/>
                <a:latin typeface="Arial" charset="0"/>
                <a:ea typeface="+mn-ea"/>
                <a:cs typeface="+mn-cs"/>
              </a:rPr>
              <a:t>Go beyond given information</a:t>
            </a:r>
          </a:p>
        </p:txBody>
      </p:sp>
      <p:sp>
        <p:nvSpPr>
          <p:cNvPr id="41999" name="Text Box 15"/>
          <p:cNvSpPr txBox="1">
            <a:spLocks noChangeArrowheads="1"/>
          </p:cNvSpPr>
          <p:nvPr/>
        </p:nvSpPr>
        <p:spPr bwMode="auto">
          <a:xfrm>
            <a:off x="6096000" y="2833548"/>
            <a:ext cx="22860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0" marR="0" lvl="0" indent="0" algn="just" defTabSz="457200" rtl="0" eaLnBrk="0" fontAlgn="auto" latinLnBrk="0" hangingPunct="0">
              <a:lnSpc>
                <a:spcPct val="100000"/>
              </a:lnSpc>
              <a:spcBef>
                <a:spcPts val="0"/>
              </a:spcBef>
              <a:spcAft>
                <a:spcPts val="0"/>
              </a:spcAft>
              <a:buClrTx/>
              <a:buSzTx/>
              <a:buFontTx/>
              <a:buChar char="•"/>
              <a:tabLst/>
              <a:defRPr/>
            </a:pPr>
            <a:r>
              <a:rPr kumimoji="0" lang="en-US" sz="2000" b="1" i="0" u="none" strike="noStrike" kern="1200" cap="none" spc="0" normalizeH="0" baseline="0" noProof="0" dirty="0">
                <a:ln>
                  <a:noFill/>
                </a:ln>
                <a:solidFill>
                  <a:srgbClr val="1F497D"/>
                </a:solidFill>
                <a:effectLst/>
                <a:uLnTx/>
                <a:uFillTx/>
                <a:latin typeface="Arial" charset="0"/>
                <a:ea typeface="+mn-ea"/>
                <a:cs typeface="+mn-cs"/>
              </a:rPr>
              <a:t> Degree to which a leader has successfully performed his/her assigned duties</a:t>
            </a:r>
          </a:p>
        </p:txBody>
      </p:sp>
      <p:sp>
        <p:nvSpPr>
          <p:cNvPr id="2" name="Slide Number Placeholder 1">
            <a:extLst>
              <a:ext uri="{FF2B5EF4-FFF2-40B4-BE49-F238E27FC236}">
                <a16:creationId xmlns:a16="http://schemas.microsoft.com/office/drawing/2014/main" id="{C5F96A63-0AF8-4B36-B33A-685002E50B39}"/>
              </a:ext>
            </a:extLst>
          </p:cNvPr>
          <p:cNvSpPr>
            <a:spLocks noGrp="1"/>
          </p:cNvSpPr>
          <p:nvPr>
            <p:ph type="sldNum" sz="quarter" idx="11"/>
          </p:nvPr>
        </p:nvSpPr>
        <p:spPr>
          <a:xfrm>
            <a:off x="6874099" y="6188495"/>
            <a:ext cx="1905000" cy="457200"/>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1BD80E4-F145-D647-9E4A-89A7CC8E3492}"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745367685"/>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3"/>
          <p:cNvSpPr>
            <a:spLocks noChangeArrowheads="1"/>
          </p:cNvSpPr>
          <p:nvPr/>
        </p:nvSpPr>
        <p:spPr bwMode="auto">
          <a:xfrm>
            <a:off x="2819400" y="378756"/>
            <a:ext cx="3124200" cy="1210887"/>
          </a:xfrm>
          <a:prstGeom prst="rect">
            <a:avLst/>
          </a:prstGeom>
          <a:solidFill>
            <a:srgbClr val="006699"/>
          </a:solidFill>
          <a:ln w="9525">
            <a:solidFill>
              <a:srgbClr val="0066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charset="0"/>
                <a:ea typeface="+mn-ea"/>
                <a:cs typeface="+mn-cs"/>
              </a:rPr>
              <a:t>Career</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charset="0"/>
                <a:ea typeface="+mn-ea"/>
                <a:cs typeface="+mn-cs"/>
              </a:rPr>
              <a:t>Experiences</a:t>
            </a:r>
          </a:p>
        </p:txBody>
      </p:sp>
      <p:sp>
        <p:nvSpPr>
          <p:cNvPr id="45060" name="Line 4"/>
          <p:cNvSpPr>
            <a:spLocks noChangeShapeType="1"/>
          </p:cNvSpPr>
          <p:nvPr/>
        </p:nvSpPr>
        <p:spPr bwMode="auto">
          <a:xfrm>
            <a:off x="4343400" y="1589643"/>
            <a:ext cx="0" cy="609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5061" name="Rectangle 5"/>
          <p:cNvSpPr>
            <a:spLocks noChangeArrowheads="1"/>
          </p:cNvSpPr>
          <p:nvPr/>
        </p:nvSpPr>
        <p:spPr bwMode="auto">
          <a:xfrm>
            <a:off x="152400" y="2427843"/>
            <a:ext cx="2057400" cy="762000"/>
          </a:xfrm>
          <a:prstGeom prst="rect">
            <a:avLst/>
          </a:prstGeom>
          <a:solidFill>
            <a:srgbClr val="006699"/>
          </a:solidFill>
          <a:ln w="9525">
            <a:solidFill>
              <a:srgbClr val="0066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charset="0"/>
                <a:ea typeface="+mn-ea"/>
                <a:cs typeface="+mn-cs"/>
              </a:rPr>
              <a:t>Challenging</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charset="0"/>
                <a:ea typeface="+mn-ea"/>
                <a:cs typeface="+mn-cs"/>
              </a:rPr>
              <a:t>Assignments</a:t>
            </a:r>
            <a:endParaRPr kumimoji="0" lang="en-US" sz="1800" b="1" i="0" u="none" strike="noStrike" kern="1200" cap="none" spc="0" normalizeH="0" baseline="0" noProof="0">
              <a:ln>
                <a:noFill/>
              </a:ln>
              <a:solidFill>
                <a:prstClr val="white"/>
              </a:solidFill>
              <a:effectLst/>
              <a:uLnTx/>
              <a:uFillTx/>
              <a:latin typeface="Arial" charset="0"/>
              <a:ea typeface="+mn-ea"/>
              <a:cs typeface="+mn-cs"/>
            </a:endParaRPr>
          </a:p>
        </p:txBody>
      </p:sp>
      <p:sp>
        <p:nvSpPr>
          <p:cNvPr id="45062" name="Line 6"/>
          <p:cNvSpPr>
            <a:spLocks noChangeShapeType="1"/>
          </p:cNvSpPr>
          <p:nvPr/>
        </p:nvSpPr>
        <p:spPr bwMode="auto">
          <a:xfrm>
            <a:off x="4114800" y="2199243"/>
            <a:ext cx="3962400" cy="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5063" name="Line 7"/>
          <p:cNvSpPr>
            <a:spLocks noChangeShapeType="1"/>
          </p:cNvSpPr>
          <p:nvPr/>
        </p:nvSpPr>
        <p:spPr bwMode="auto">
          <a:xfrm flipH="1">
            <a:off x="990600" y="2199243"/>
            <a:ext cx="3200400" cy="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5064" name="Line 8"/>
          <p:cNvSpPr>
            <a:spLocks noChangeShapeType="1"/>
          </p:cNvSpPr>
          <p:nvPr/>
        </p:nvSpPr>
        <p:spPr bwMode="auto">
          <a:xfrm>
            <a:off x="990600" y="2199243"/>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5065" name="Line 9"/>
          <p:cNvSpPr>
            <a:spLocks noChangeShapeType="1"/>
          </p:cNvSpPr>
          <p:nvPr/>
        </p:nvSpPr>
        <p:spPr bwMode="auto">
          <a:xfrm>
            <a:off x="3429000" y="2199243"/>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5066" name="Line 10"/>
          <p:cNvSpPr>
            <a:spLocks noChangeShapeType="1"/>
          </p:cNvSpPr>
          <p:nvPr/>
        </p:nvSpPr>
        <p:spPr bwMode="auto">
          <a:xfrm>
            <a:off x="8077200" y="2199243"/>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5067" name="Text Box 11"/>
          <p:cNvSpPr txBox="1">
            <a:spLocks noChangeArrowheads="1"/>
          </p:cNvSpPr>
          <p:nvPr/>
        </p:nvSpPr>
        <p:spPr bwMode="auto">
          <a:xfrm>
            <a:off x="457200" y="3799443"/>
            <a:ext cx="8458200" cy="931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333399"/>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0" marR="0" lvl="0" indent="0" algn="l" defTabSz="457200" rtl="0" eaLnBrk="0" fontAlgn="auto" latinLnBrk="0" hangingPunct="0">
              <a:lnSpc>
                <a:spcPct val="100000"/>
              </a:lnSpc>
              <a:spcBef>
                <a:spcPts val="0"/>
              </a:spcBef>
              <a:spcAft>
                <a:spcPct val="30000"/>
              </a:spcAft>
              <a:buClrTx/>
              <a:buSzTx/>
              <a:buFont typeface="Wingdings" charset="0"/>
              <a:buChar char="v"/>
              <a:tabLst/>
              <a:defRPr/>
            </a:pPr>
            <a:endParaRPr kumimoji="0" lang="en-US" sz="1800" b="1" i="0" u="none" strike="noStrike" kern="1200" cap="none" spc="0" normalizeH="0" baseline="0" noProof="0">
              <a:ln>
                <a:noFill/>
              </a:ln>
              <a:solidFill>
                <a:srgbClr val="1F497D"/>
              </a:solidFill>
              <a:effectLst/>
              <a:uLnTx/>
              <a:uFillTx/>
              <a:latin typeface="Arial" charset="0"/>
              <a:ea typeface="+mn-ea"/>
              <a:cs typeface="+mn-cs"/>
            </a:endParaRPr>
          </a:p>
          <a:p>
            <a:pPr marL="0" marR="0" lvl="0" indent="0" algn="l" defTabSz="457200" rtl="0" eaLnBrk="0" fontAlgn="auto" latinLnBrk="0" hangingPunct="0">
              <a:lnSpc>
                <a:spcPct val="100000"/>
              </a:lnSpc>
              <a:spcBef>
                <a:spcPts val="0"/>
              </a:spcBef>
              <a:spcAft>
                <a:spcPct val="30000"/>
              </a:spcAft>
              <a:buClrTx/>
              <a:buSzTx/>
              <a:buFont typeface="Wingdings" charset="0"/>
              <a:buChar char="v"/>
              <a:tabLst/>
              <a:defRPr/>
            </a:pPr>
            <a:endParaRPr kumimoji="0" lang="en-US" sz="1800" b="1" i="0" u="none" strike="noStrike" kern="1200" cap="none" spc="0" normalizeH="0" baseline="0" noProof="0">
              <a:ln>
                <a:noFill/>
              </a:ln>
              <a:solidFill>
                <a:srgbClr val="1F497D"/>
              </a:solidFill>
              <a:effectLst/>
              <a:uLnTx/>
              <a:uFillTx/>
              <a:latin typeface="Arial" charset="0"/>
              <a:ea typeface="+mn-ea"/>
              <a:cs typeface="+mn-cs"/>
            </a:endParaRPr>
          </a:p>
        </p:txBody>
      </p:sp>
      <p:sp>
        <p:nvSpPr>
          <p:cNvPr id="45069" name="Rectangle 13"/>
          <p:cNvSpPr>
            <a:spLocks noChangeArrowheads="1"/>
          </p:cNvSpPr>
          <p:nvPr/>
        </p:nvSpPr>
        <p:spPr bwMode="auto">
          <a:xfrm>
            <a:off x="2438400" y="2427843"/>
            <a:ext cx="2057400" cy="762000"/>
          </a:xfrm>
          <a:prstGeom prst="rect">
            <a:avLst/>
          </a:prstGeom>
          <a:solidFill>
            <a:srgbClr val="006699"/>
          </a:solidFill>
          <a:ln w="9525">
            <a:solidFill>
              <a:srgbClr val="0066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white"/>
                </a:solidFill>
                <a:effectLst/>
                <a:uLnTx/>
                <a:uFillTx/>
                <a:latin typeface="Arial" charset="0"/>
                <a:ea typeface="+mn-ea"/>
                <a:cs typeface="+mn-cs"/>
              </a:rPr>
              <a:t>Mentoring</a:t>
            </a:r>
            <a:endParaRPr kumimoji="0" lang="en-US" sz="1800" b="1" i="0" u="none" strike="noStrike" kern="1200" cap="none" spc="0" normalizeH="0" baseline="0" noProof="0">
              <a:ln>
                <a:noFill/>
              </a:ln>
              <a:solidFill>
                <a:prstClr val="white"/>
              </a:solidFill>
              <a:effectLst/>
              <a:uLnTx/>
              <a:uFillTx/>
              <a:latin typeface="Arial" charset="0"/>
              <a:ea typeface="+mn-ea"/>
              <a:cs typeface="+mn-cs"/>
            </a:endParaRPr>
          </a:p>
        </p:txBody>
      </p:sp>
      <p:sp>
        <p:nvSpPr>
          <p:cNvPr id="45070" name="Rectangle 14"/>
          <p:cNvSpPr>
            <a:spLocks noChangeArrowheads="1"/>
          </p:cNvSpPr>
          <p:nvPr/>
        </p:nvSpPr>
        <p:spPr bwMode="auto">
          <a:xfrm>
            <a:off x="4724400" y="2427843"/>
            <a:ext cx="2057400" cy="762000"/>
          </a:xfrm>
          <a:prstGeom prst="rect">
            <a:avLst/>
          </a:prstGeom>
          <a:solidFill>
            <a:srgbClr val="006699"/>
          </a:solidFill>
          <a:ln w="9525">
            <a:solidFill>
              <a:srgbClr val="0066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rial" charset="0"/>
                <a:ea typeface="+mn-ea"/>
                <a:cs typeface="+mn-cs"/>
              </a:rPr>
              <a:t>Appropriate</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rial" charset="0"/>
                <a:ea typeface="+mn-ea"/>
                <a:cs typeface="+mn-cs"/>
              </a:rPr>
              <a:t>Training</a:t>
            </a:r>
            <a:endParaRPr kumimoji="0" lang="en-US" sz="18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45071" name="Rectangle 15"/>
          <p:cNvSpPr>
            <a:spLocks noChangeArrowheads="1"/>
          </p:cNvSpPr>
          <p:nvPr/>
        </p:nvSpPr>
        <p:spPr bwMode="auto">
          <a:xfrm>
            <a:off x="6934200" y="2427843"/>
            <a:ext cx="2133600" cy="914400"/>
          </a:xfrm>
          <a:prstGeom prst="rect">
            <a:avLst/>
          </a:prstGeom>
          <a:solidFill>
            <a:srgbClr val="006699"/>
          </a:solidFill>
          <a:ln w="9525">
            <a:solidFill>
              <a:srgbClr val="006699"/>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rial" charset="0"/>
                <a:ea typeface="+mn-ea"/>
                <a:cs typeface="+mn-cs"/>
              </a:rPr>
              <a:t>Hands-on</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rial" charset="0"/>
                <a:ea typeface="+mn-ea"/>
                <a:cs typeface="+mn-cs"/>
              </a:rPr>
              <a:t> Experience With</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rial" charset="0"/>
                <a:ea typeface="+mn-ea"/>
                <a:cs typeface="+mn-cs"/>
              </a:rPr>
              <a:t>Novelty</a:t>
            </a:r>
            <a:endParaRPr kumimoji="0" lang="en-US" sz="18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45072" name="Line 16"/>
          <p:cNvSpPr>
            <a:spLocks noChangeShapeType="1"/>
          </p:cNvSpPr>
          <p:nvPr/>
        </p:nvSpPr>
        <p:spPr bwMode="auto">
          <a:xfrm>
            <a:off x="5715000" y="2199243"/>
            <a:ext cx="0" cy="228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5075" name="Rectangle 19"/>
          <p:cNvSpPr>
            <a:spLocks noChangeArrowheads="1"/>
          </p:cNvSpPr>
          <p:nvPr/>
        </p:nvSpPr>
        <p:spPr bwMode="auto">
          <a:xfrm>
            <a:off x="609600" y="3487188"/>
            <a:ext cx="7848600" cy="2927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marR="0" lvl="0" indent="-342900" algn="just" defTabSz="457200" rtl="0" eaLnBrk="1" fontAlgn="auto" latinLnBrk="0" hangingPunct="1">
              <a:lnSpc>
                <a:spcPct val="150000"/>
              </a:lnSpc>
              <a:spcBef>
                <a:spcPct val="20000"/>
              </a:spcBef>
              <a:spcAft>
                <a:spcPct val="10000"/>
              </a:spcAft>
              <a:buClrTx/>
              <a:buSzTx/>
              <a:buFont typeface="Wingdings" charset="0"/>
              <a:buChar char="v"/>
              <a:tabLst/>
              <a:defRPr/>
            </a:pPr>
            <a:r>
              <a:rPr kumimoji="0" lang="en-US" sz="2000" b="1" i="0" u="none" strike="noStrike" kern="1200" cap="none" spc="0" normalizeH="0" baseline="0" noProof="0" dirty="0">
                <a:ln>
                  <a:noFill/>
                </a:ln>
                <a:solidFill>
                  <a:srgbClr val="1F497D"/>
                </a:solidFill>
                <a:effectLst/>
                <a:uLnTx/>
                <a:uFillTx/>
                <a:latin typeface="Arial" charset="0"/>
                <a:cs typeface="+mn-cs"/>
              </a:rPr>
              <a:t>Experience gained during career influences leader</a:t>
            </a:r>
            <a:r>
              <a:rPr kumimoji="0" lang="ja-JP" altLang="en-US" sz="2000" b="1" i="0" u="none" strike="noStrike" kern="1200" cap="none" spc="0" normalizeH="0" baseline="0" noProof="0" dirty="0">
                <a:ln>
                  <a:noFill/>
                </a:ln>
                <a:solidFill>
                  <a:srgbClr val="1F497D"/>
                </a:solidFill>
                <a:effectLst/>
                <a:uLnTx/>
                <a:uFillTx/>
                <a:latin typeface="Arial"/>
                <a:ea typeface="ＭＳ Ｐゴシック" panose="020B0600070205080204" pitchFamily="34" charset="-128"/>
                <a:cs typeface="+mn-cs"/>
              </a:rPr>
              <a:t>’</a:t>
            </a:r>
            <a:r>
              <a:rPr kumimoji="0" lang="en-US" sz="2000" b="1" i="0" u="none" strike="noStrike" kern="1200" cap="none" spc="0" normalizeH="0" baseline="0" noProof="0" dirty="0">
                <a:ln>
                  <a:noFill/>
                </a:ln>
                <a:solidFill>
                  <a:srgbClr val="1F497D"/>
                </a:solidFill>
                <a:effectLst/>
                <a:uLnTx/>
                <a:uFillTx/>
                <a:latin typeface="Arial" charset="0"/>
                <a:cs typeface="+mn-cs"/>
              </a:rPr>
              <a:t>s knowledge &amp; skills to solve complex problems</a:t>
            </a:r>
            <a:r>
              <a:rPr kumimoji="0" lang="en-US" sz="2000" b="0" i="0" u="none" strike="noStrike" kern="1200" cap="none" spc="0" normalizeH="0" baseline="0" noProof="0" dirty="0">
                <a:ln>
                  <a:noFill/>
                </a:ln>
                <a:solidFill>
                  <a:srgbClr val="333399"/>
                </a:solidFill>
                <a:effectLst/>
                <a:uLnTx/>
                <a:uFillTx/>
                <a:latin typeface="Arial" charset="0"/>
                <a:cs typeface="+mn-cs"/>
              </a:rPr>
              <a:t> </a:t>
            </a:r>
            <a:endParaRPr kumimoji="0" lang="en-US" sz="2000" b="0" i="0" u="none" strike="noStrike" kern="1200" cap="none" spc="0" normalizeH="0" baseline="0" noProof="0" dirty="0">
              <a:ln>
                <a:noFill/>
              </a:ln>
              <a:solidFill>
                <a:prstClr val="black"/>
              </a:solidFill>
              <a:effectLst/>
              <a:uLnTx/>
              <a:uFillTx/>
              <a:latin typeface="Arial" charset="0"/>
              <a:cs typeface="+mn-cs"/>
            </a:endParaRPr>
          </a:p>
          <a:p>
            <a:pPr marL="342900" marR="0" lvl="0" indent="-342900" algn="just" defTabSz="457200" rtl="0" eaLnBrk="1" fontAlgn="auto" latinLnBrk="0" hangingPunct="1">
              <a:lnSpc>
                <a:spcPct val="150000"/>
              </a:lnSpc>
              <a:spcBef>
                <a:spcPct val="20000"/>
              </a:spcBef>
              <a:spcAft>
                <a:spcPts val="0"/>
              </a:spcAft>
              <a:buClrTx/>
              <a:buSzTx/>
              <a:buFont typeface="Wingdings" charset="0"/>
              <a:buChar char="v"/>
              <a:tabLst/>
              <a:defRPr/>
            </a:pPr>
            <a:r>
              <a:rPr kumimoji="0" lang="en-US" sz="2000" b="1" i="0" u="none" strike="noStrike" kern="1200" cap="none" spc="0" normalizeH="0" baseline="0" noProof="0" dirty="0">
                <a:ln>
                  <a:noFill/>
                </a:ln>
                <a:solidFill>
                  <a:srgbClr val="1F497D"/>
                </a:solidFill>
                <a:effectLst/>
                <a:uLnTx/>
                <a:uFillTx/>
                <a:latin typeface="Arial" charset="0"/>
                <a:cs typeface="+mn-cs"/>
              </a:rPr>
              <a:t>Leaders learn and develop higher levels of conceptual capacity if they progressively confront more complex and long-term problems as they ascend the organizational hierarchy</a:t>
            </a:r>
            <a:r>
              <a:rPr kumimoji="0" lang="en-US" sz="2000" b="0" i="0" u="none" strike="noStrike" kern="1200" cap="none" spc="0" normalizeH="0" baseline="0" noProof="0" dirty="0">
                <a:ln>
                  <a:noFill/>
                </a:ln>
                <a:solidFill>
                  <a:srgbClr val="333399"/>
                </a:solidFill>
                <a:effectLst/>
                <a:uLnTx/>
                <a:uFillTx/>
                <a:latin typeface="Arial" charset="0"/>
                <a:cs typeface="+mn-cs"/>
              </a:rPr>
              <a:t> </a:t>
            </a:r>
            <a:endParaRPr kumimoji="0" lang="en-US" sz="2000" b="0" i="0" u="none" strike="noStrike" kern="1200" cap="none" spc="0" normalizeH="0" baseline="0" noProof="0" dirty="0">
              <a:ln>
                <a:noFill/>
              </a:ln>
              <a:solidFill>
                <a:srgbClr val="006699"/>
              </a:solidFill>
              <a:effectLst/>
              <a:uLnTx/>
              <a:uFillTx/>
              <a:latin typeface="Arial" charset="0"/>
              <a:cs typeface="+mn-cs"/>
            </a:endParaRPr>
          </a:p>
        </p:txBody>
      </p:sp>
      <p:sp>
        <p:nvSpPr>
          <p:cNvPr id="2" name="Slide Number Placeholder 1">
            <a:extLst>
              <a:ext uri="{FF2B5EF4-FFF2-40B4-BE49-F238E27FC236}">
                <a16:creationId xmlns:a16="http://schemas.microsoft.com/office/drawing/2014/main" id="{DAAEBF2B-5CF0-4B2C-9A10-B26A8E8212B6}"/>
              </a:ext>
            </a:extLst>
          </p:cNvPr>
          <p:cNvSpPr>
            <a:spLocks noGrp="1"/>
          </p:cNvSpPr>
          <p:nvPr>
            <p:ph type="sldNum" sz="quarter" idx="11"/>
          </p:nvPr>
        </p:nvSpPr>
        <p:spPr>
          <a:xfrm>
            <a:off x="6819207" y="6185718"/>
            <a:ext cx="1905000" cy="457200"/>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1BD80E4-F145-D647-9E4A-89A7CC8E3492}"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999583110"/>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ChangeArrowheads="1"/>
          </p:cNvSpPr>
          <p:nvPr/>
        </p:nvSpPr>
        <p:spPr bwMode="auto">
          <a:xfrm>
            <a:off x="2381596" y="411026"/>
            <a:ext cx="3923607" cy="1060566"/>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outerShdw blurRad="38100" dist="38100" dir="2700000" algn="tl">
                    <a:srgbClr val="000000"/>
                  </a:outerShdw>
                </a:effectLst>
                <a:uLnTx/>
                <a:uFillTx/>
                <a:latin typeface="Calibri"/>
                <a:ea typeface="+mn-ea"/>
                <a:cs typeface="+mn-cs"/>
              </a:rPr>
              <a:t> </a:t>
            </a:r>
            <a:r>
              <a:rPr kumimoji="0" lang="en-US" sz="3200" b="1" i="0" u="none" strike="noStrike" kern="1200" cap="none" spc="0" normalizeH="0" baseline="0" noProof="0" dirty="0">
                <a:ln>
                  <a:noFill/>
                </a:ln>
                <a:solidFill>
                  <a:prstClr val="white"/>
                </a:solidFill>
                <a:effectLst/>
                <a:uLnTx/>
                <a:uFillTx/>
                <a:latin typeface="Arial" charset="0"/>
                <a:ea typeface="+mn-ea"/>
                <a:cs typeface="+mn-cs"/>
              </a:rPr>
              <a:t>Environmental</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rial" charset="0"/>
                <a:ea typeface="+mn-ea"/>
                <a:cs typeface="+mn-cs"/>
              </a:rPr>
              <a:t>Influences</a:t>
            </a:r>
          </a:p>
        </p:txBody>
      </p:sp>
      <p:sp>
        <p:nvSpPr>
          <p:cNvPr id="46084" name="Line 4"/>
          <p:cNvSpPr>
            <a:spLocks noChangeShapeType="1"/>
          </p:cNvSpPr>
          <p:nvPr/>
        </p:nvSpPr>
        <p:spPr bwMode="auto">
          <a:xfrm>
            <a:off x="4414059" y="1471592"/>
            <a:ext cx="0" cy="609600"/>
          </a:xfrm>
          <a:prstGeom prst="line">
            <a:avLst/>
          </a:prstGeom>
          <a:noFill/>
          <a:ln w="76200">
            <a:solidFill>
              <a:srgbClr val="3333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nl-NL" sz="1800" b="0" i="0" u="none" strike="noStrike" kern="1200" cap="none" spc="0" normalizeH="0" baseline="0" noProof="0">
              <a:ln>
                <a:noFill/>
              </a:ln>
              <a:solidFill>
                <a:prstClr val="black"/>
              </a:solidFill>
              <a:effectLst/>
              <a:uLnTx/>
              <a:uFillTx/>
              <a:latin typeface="Calibri"/>
              <a:ea typeface="+mn-ea"/>
              <a:cs typeface="+mn-cs"/>
            </a:endParaRPr>
          </a:p>
        </p:txBody>
      </p:sp>
      <p:sp>
        <p:nvSpPr>
          <p:cNvPr id="46093" name="Rectangle 13"/>
          <p:cNvSpPr>
            <a:spLocks noChangeArrowheads="1"/>
          </p:cNvSpPr>
          <p:nvPr/>
        </p:nvSpPr>
        <p:spPr bwMode="auto">
          <a:xfrm>
            <a:off x="2776452" y="2076344"/>
            <a:ext cx="3275214" cy="1193567"/>
          </a:xfrm>
          <a:prstGeom prst="rect">
            <a:avLst/>
          </a:prstGeom>
          <a:solidFill>
            <a:srgbClr val="006699"/>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charset="0"/>
                <a:cs typeface="+mn-cs"/>
              </a:rPr>
              <a:t>Factors</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charset="0"/>
                <a:cs typeface="+mn-cs"/>
              </a:rPr>
              <a:t>Outside of Leader</a:t>
            </a:r>
            <a:r>
              <a:rPr kumimoji="0" lang="ja-JP" altLang="en-US" sz="2400" b="1" i="0" u="none" strike="noStrike" kern="1200" cap="none" spc="0" normalizeH="0" baseline="0" noProof="0" dirty="0">
                <a:ln>
                  <a:noFill/>
                </a:ln>
                <a:solidFill>
                  <a:prstClr val="white"/>
                </a:solidFill>
                <a:effectLst/>
                <a:uLnTx/>
                <a:uFillTx/>
                <a:latin typeface="Arial"/>
                <a:ea typeface="ＭＳ Ｐゴシック" panose="020B0600070205080204" pitchFamily="34" charset="-128"/>
                <a:cs typeface="+mn-cs"/>
              </a:rPr>
              <a:t>’</a:t>
            </a:r>
            <a:r>
              <a:rPr kumimoji="0" lang="en-US" sz="2400" b="1" i="0" u="none" strike="noStrike" kern="1200" cap="none" spc="0" normalizeH="0" baseline="0" noProof="0" dirty="0">
                <a:ln>
                  <a:noFill/>
                </a:ln>
                <a:solidFill>
                  <a:prstClr val="white"/>
                </a:solidFill>
                <a:effectLst/>
                <a:uLnTx/>
                <a:uFillTx/>
                <a:latin typeface="Arial" charset="0"/>
                <a:cs typeface="+mn-cs"/>
              </a:rPr>
              <a:t>s</a:t>
            </a:r>
          </a:p>
          <a:p>
            <a:pPr marL="0" marR="0" lvl="0" indent="0" algn="ctr" defTabSz="457200" rtl="0" eaLnBrk="0" fontAlgn="auto" latinLnBrk="0" hangingPunct="0">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charset="0"/>
                <a:cs typeface="+mn-cs"/>
              </a:rPr>
              <a:t>Control</a:t>
            </a:r>
            <a:endParaRPr kumimoji="0" lang="en-US" sz="20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46096" name="Rectangle 16"/>
          <p:cNvSpPr>
            <a:spLocks noChangeArrowheads="1"/>
          </p:cNvSpPr>
          <p:nvPr/>
        </p:nvSpPr>
        <p:spPr bwMode="auto">
          <a:xfrm>
            <a:off x="604058" y="3486735"/>
            <a:ext cx="8010525" cy="2917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marL="342900" marR="0" lvl="0" indent="-342900" algn="l" defTabSz="457200" rtl="0" eaLnBrk="0" fontAlgn="auto" latinLnBrk="0" hangingPunct="0">
              <a:lnSpc>
                <a:spcPct val="100000"/>
              </a:lnSpc>
              <a:spcBef>
                <a:spcPts val="0"/>
              </a:spcBef>
              <a:spcAft>
                <a:spcPct val="30000"/>
              </a:spcAft>
              <a:buClrTx/>
              <a:buSzTx/>
              <a:buFont typeface="Wingdings" charset="0"/>
              <a:buChar char="v"/>
              <a:tabLst/>
              <a:defRPr/>
            </a:pPr>
            <a:r>
              <a:rPr kumimoji="0" lang="en-US" sz="2400" b="1" i="0" u="none" strike="noStrike" kern="1200" cap="none" spc="0" normalizeH="0" baseline="0" noProof="0" dirty="0">
                <a:ln>
                  <a:noFill/>
                </a:ln>
                <a:solidFill>
                  <a:srgbClr val="1F497D"/>
                </a:solidFill>
                <a:effectLst/>
                <a:uLnTx/>
                <a:uFillTx/>
                <a:latin typeface="Arial" charset="0"/>
              </a:rPr>
              <a:t>Factors in a leaders situation that lie outside of the leaders competencies, characteristics, and experiences</a:t>
            </a:r>
          </a:p>
          <a:p>
            <a:pPr marL="742950" lvl="1" indent="-285750" eaLnBrk="0" hangingPunct="0">
              <a:spcAft>
                <a:spcPct val="30000"/>
              </a:spcAft>
              <a:buFont typeface="Arial" charset="0"/>
              <a:buChar char="–"/>
              <a:defRPr/>
            </a:pPr>
            <a:r>
              <a:rPr lang="en-US" sz="2400" b="1" u="sng" dirty="0"/>
              <a:t>Internal</a:t>
            </a:r>
            <a:r>
              <a:rPr lang="en-US" sz="2400" b="1" i="1" dirty="0"/>
              <a:t> </a:t>
            </a:r>
            <a:r>
              <a:rPr lang="en-US" sz="2400" i="1" dirty="0"/>
              <a:t>environmental influences--For example, Outdated technology, skill level of employees</a:t>
            </a:r>
          </a:p>
          <a:p>
            <a:pPr lvl="1" eaLnBrk="0" hangingPunct="0">
              <a:spcAft>
                <a:spcPct val="30000"/>
              </a:spcAft>
              <a:buFont typeface="Arial" charset="0"/>
              <a:buChar char="–"/>
              <a:defRPr/>
            </a:pPr>
            <a:r>
              <a:rPr lang="en-US" sz="2400" b="1" u="sng" dirty="0"/>
              <a:t> External</a:t>
            </a:r>
            <a:r>
              <a:rPr lang="en-US" sz="2400" b="1" i="1" dirty="0"/>
              <a:t> </a:t>
            </a:r>
            <a:r>
              <a:rPr lang="en-US" sz="2400" i="1" dirty="0"/>
              <a:t>environmental influences--For example, Economic, political, or social issues; natural disasters</a:t>
            </a:r>
            <a:endParaRPr lang="en-US" sz="2400" dirty="0"/>
          </a:p>
        </p:txBody>
      </p:sp>
      <p:sp>
        <p:nvSpPr>
          <p:cNvPr id="2" name="Slide Number Placeholder 1">
            <a:extLst>
              <a:ext uri="{FF2B5EF4-FFF2-40B4-BE49-F238E27FC236}">
                <a16:creationId xmlns:a16="http://schemas.microsoft.com/office/drawing/2014/main" id="{B323E708-62F8-48F6-9118-C76F94942331}"/>
              </a:ext>
            </a:extLst>
          </p:cNvPr>
          <p:cNvSpPr>
            <a:spLocks noGrp="1"/>
          </p:cNvSpPr>
          <p:nvPr>
            <p:ph type="sldNum" sz="quarter" idx="11"/>
          </p:nvPr>
        </p:nvSpPr>
        <p:spPr>
          <a:xfrm>
            <a:off x="6873241" y="6387959"/>
            <a:ext cx="1905000" cy="301864"/>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1BD80E4-F145-D647-9E4A-89A7CC8E3492}"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65060025"/>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623455" y="393469"/>
            <a:ext cx="7897090" cy="838200"/>
          </a:xfrm>
          <a:solidFill>
            <a:schemeClr val="accent1">
              <a:lumMod val="40000"/>
              <a:lumOff val="6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b="1" dirty="0"/>
              <a:t>Strengths</a:t>
            </a:r>
          </a:p>
        </p:txBody>
      </p:sp>
      <p:sp>
        <p:nvSpPr>
          <p:cNvPr id="49155" name="Rectangle 3"/>
          <p:cNvSpPr>
            <a:spLocks noGrp="1" noChangeArrowheads="1"/>
          </p:cNvSpPr>
          <p:nvPr>
            <p:ph type="body" idx="1"/>
          </p:nvPr>
        </p:nvSpPr>
        <p:spPr>
          <a:xfrm>
            <a:off x="685800" y="1752600"/>
            <a:ext cx="7834745" cy="4800600"/>
          </a:xfrm>
        </p:spPr>
        <p:txBody>
          <a:bodyPr/>
          <a:lstStyle/>
          <a:p>
            <a:pPr algn="just"/>
            <a:r>
              <a:rPr lang="en-US" sz="2800" dirty="0"/>
              <a:t>First theory to conceptualize and create a </a:t>
            </a:r>
            <a:r>
              <a:rPr lang="en-US" sz="2800" i="1" dirty="0">
                <a:solidFill>
                  <a:srgbClr val="FF0000"/>
                </a:solidFill>
              </a:rPr>
              <a:t>structure </a:t>
            </a:r>
            <a:r>
              <a:rPr lang="en-US" sz="2800" dirty="0"/>
              <a:t>of the </a:t>
            </a:r>
            <a:r>
              <a:rPr lang="en-US" sz="2800" dirty="0">
                <a:solidFill>
                  <a:srgbClr val="FF0000"/>
                </a:solidFill>
              </a:rPr>
              <a:t>process</a:t>
            </a:r>
            <a:r>
              <a:rPr lang="en-US" sz="2800" dirty="0">
                <a:solidFill>
                  <a:srgbClr val="00B050"/>
                </a:solidFill>
              </a:rPr>
              <a:t> </a:t>
            </a:r>
            <a:r>
              <a:rPr lang="en-US" sz="2800" dirty="0"/>
              <a:t>of leadership around </a:t>
            </a:r>
            <a:r>
              <a:rPr lang="en-US" sz="2800" dirty="0">
                <a:solidFill>
                  <a:srgbClr val="FF0000"/>
                </a:solidFill>
              </a:rPr>
              <a:t>skills</a:t>
            </a:r>
          </a:p>
          <a:p>
            <a:pPr algn="just"/>
            <a:r>
              <a:rPr lang="en-US" sz="2800" dirty="0"/>
              <a:t>Describing leadership in terms of skills makes leadership </a:t>
            </a:r>
            <a:r>
              <a:rPr lang="en-US" sz="2800" i="1" dirty="0">
                <a:solidFill>
                  <a:srgbClr val="FF0000"/>
                </a:solidFill>
              </a:rPr>
              <a:t>possible to everyone</a:t>
            </a:r>
          </a:p>
          <a:p>
            <a:pPr algn="just"/>
            <a:r>
              <a:rPr lang="en-US" sz="2800" dirty="0"/>
              <a:t>Provides an </a:t>
            </a:r>
            <a:r>
              <a:rPr lang="en-US" sz="2800" i="1" dirty="0">
                <a:solidFill>
                  <a:srgbClr val="FF0000"/>
                </a:solidFill>
              </a:rPr>
              <a:t>expansive view</a:t>
            </a:r>
            <a:r>
              <a:rPr lang="en-US" sz="2800" dirty="0">
                <a:solidFill>
                  <a:srgbClr val="FF0000"/>
                </a:solidFill>
              </a:rPr>
              <a:t> </a:t>
            </a:r>
            <a:r>
              <a:rPr lang="en-US" sz="2800" dirty="0"/>
              <a:t>of leadership that incorporates wide variety of components (i.e., problem-solving skills, social judgment skills)</a:t>
            </a:r>
          </a:p>
          <a:p>
            <a:pPr algn="just"/>
            <a:r>
              <a:rPr lang="en-US" sz="2800" dirty="0"/>
              <a:t>Provides a structure </a:t>
            </a:r>
            <a:r>
              <a:rPr lang="en-US" sz="2800" i="1" dirty="0">
                <a:solidFill>
                  <a:srgbClr val="FF0000"/>
                </a:solidFill>
              </a:rPr>
              <a:t>consistent</a:t>
            </a:r>
            <a:r>
              <a:rPr lang="en-US" sz="2800" dirty="0">
                <a:solidFill>
                  <a:srgbClr val="006666"/>
                </a:solidFill>
              </a:rPr>
              <a:t> </a:t>
            </a:r>
            <a:r>
              <a:rPr lang="en-US" sz="2800" dirty="0"/>
              <a:t>with leadership education programs</a:t>
            </a:r>
          </a:p>
          <a:p>
            <a:pPr algn="just"/>
            <a:endParaRPr lang="en-US" sz="2800" dirty="0"/>
          </a:p>
        </p:txBody>
      </p:sp>
      <p:sp>
        <p:nvSpPr>
          <p:cNvPr id="2" name="Slide Number Placeholder 1">
            <a:extLst>
              <a:ext uri="{FF2B5EF4-FFF2-40B4-BE49-F238E27FC236}">
                <a16:creationId xmlns:a16="http://schemas.microsoft.com/office/drawing/2014/main" id="{1A8EAA6C-4D74-4C42-BFE5-B683E48DD48C}"/>
              </a:ext>
            </a:extLst>
          </p:cNvPr>
          <p:cNvSpPr>
            <a:spLocks noGrp="1"/>
          </p:cNvSpPr>
          <p:nvPr>
            <p:ph type="sldNum" sz="quarter" idx="12"/>
          </p:nvPr>
        </p:nvSpPr>
        <p:spPr/>
        <p:txBody>
          <a:bodyPr/>
          <a:lstStyle/>
          <a:p>
            <a:fld id="{ADDC6AC8-0692-6E47-82E5-8B2821C742B3}" type="slidenum">
              <a:rPr lang="nl-NL" smtClean="0"/>
              <a:t>40</a:t>
            </a:fld>
            <a:endParaRPr lang="nl-NL"/>
          </a:p>
        </p:txBody>
      </p:sp>
    </p:spTree>
    <p:extLst>
      <p:ext uri="{BB962C8B-B14F-4D97-AF65-F5344CB8AC3E}">
        <p14:creationId xmlns:p14="http://schemas.microsoft.com/office/powerpoint/2010/main" val="2105498994"/>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643944" y="243840"/>
            <a:ext cx="7890456" cy="914400"/>
          </a:xfrm>
          <a:solidFill>
            <a:schemeClr val="accent1">
              <a:lumMod val="40000"/>
              <a:lumOff val="6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b="1" dirty="0"/>
              <a:t>Criticisms</a:t>
            </a:r>
          </a:p>
        </p:txBody>
      </p:sp>
      <p:sp>
        <p:nvSpPr>
          <p:cNvPr id="50179" name="Rectangle 3"/>
          <p:cNvSpPr>
            <a:spLocks noGrp="1" noChangeArrowheads="1"/>
          </p:cNvSpPr>
          <p:nvPr>
            <p:ph type="body" idx="1"/>
          </p:nvPr>
        </p:nvSpPr>
        <p:spPr>
          <a:xfrm>
            <a:off x="643944" y="1674254"/>
            <a:ext cx="7890456" cy="4726546"/>
          </a:xfrm>
        </p:spPr>
        <p:txBody>
          <a:bodyPr/>
          <a:lstStyle/>
          <a:p>
            <a:pPr algn="just">
              <a:lnSpc>
                <a:spcPct val="90000"/>
              </a:lnSpc>
            </a:pPr>
            <a:r>
              <a:rPr lang="en-US" dirty="0"/>
              <a:t>Breadth of the skills approach appears to </a:t>
            </a:r>
            <a:r>
              <a:rPr lang="en-US" i="1" dirty="0">
                <a:solidFill>
                  <a:srgbClr val="FF0000"/>
                </a:solidFill>
              </a:rPr>
              <a:t>extend</a:t>
            </a:r>
            <a:r>
              <a:rPr lang="en-US" b="1" i="1" dirty="0">
                <a:solidFill>
                  <a:srgbClr val="FF0000"/>
                </a:solidFill>
                <a:effectLst>
                  <a:outerShdw blurRad="38100" dist="38100" dir="2700000" algn="tl">
                    <a:srgbClr val="DDDDDD"/>
                  </a:outerShdw>
                </a:effectLst>
              </a:rPr>
              <a:t> </a:t>
            </a:r>
            <a:r>
              <a:rPr lang="en-US" dirty="0"/>
              <a:t>beyond the boundaries of leadership, making it more general/less precise</a:t>
            </a:r>
          </a:p>
          <a:p>
            <a:pPr algn="just">
              <a:lnSpc>
                <a:spcPct val="90000"/>
              </a:lnSpc>
            </a:pPr>
            <a:r>
              <a:rPr lang="en-US" dirty="0"/>
              <a:t>Weak in predictive value; does not explain </a:t>
            </a:r>
            <a:r>
              <a:rPr lang="en-US" i="1" dirty="0">
                <a:solidFill>
                  <a:srgbClr val="FF0000"/>
                </a:solidFill>
              </a:rPr>
              <a:t>how</a:t>
            </a:r>
            <a:r>
              <a:rPr lang="en-US" dirty="0">
                <a:solidFill>
                  <a:srgbClr val="FF0000"/>
                </a:solidFill>
              </a:rPr>
              <a:t> </a:t>
            </a:r>
            <a:r>
              <a:rPr lang="en-US" dirty="0"/>
              <a:t>skills lead to effective leadership performance</a:t>
            </a:r>
          </a:p>
          <a:p>
            <a:pPr algn="just">
              <a:lnSpc>
                <a:spcPct val="90000"/>
              </a:lnSpc>
            </a:pPr>
            <a:r>
              <a:rPr lang="en-US" dirty="0"/>
              <a:t>Skills model includes individual attributes that are </a:t>
            </a:r>
            <a:r>
              <a:rPr lang="en-US" i="1" dirty="0">
                <a:solidFill>
                  <a:srgbClr val="FF0000"/>
                </a:solidFill>
              </a:rPr>
              <a:t>trait-like</a:t>
            </a:r>
            <a:endParaRPr lang="en-US" dirty="0">
              <a:solidFill>
                <a:srgbClr val="FF0000"/>
              </a:solidFill>
            </a:endParaRPr>
          </a:p>
        </p:txBody>
      </p:sp>
      <p:sp>
        <p:nvSpPr>
          <p:cNvPr id="2" name="Slide Number Placeholder 1">
            <a:extLst>
              <a:ext uri="{FF2B5EF4-FFF2-40B4-BE49-F238E27FC236}">
                <a16:creationId xmlns:a16="http://schemas.microsoft.com/office/drawing/2014/main" id="{26CB42B5-61DE-4395-97B0-CD996A29D668}"/>
              </a:ext>
            </a:extLst>
          </p:cNvPr>
          <p:cNvSpPr>
            <a:spLocks noGrp="1"/>
          </p:cNvSpPr>
          <p:nvPr>
            <p:ph type="sldNum" sz="quarter" idx="12"/>
          </p:nvPr>
        </p:nvSpPr>
        <p:spPr/>
        <p:txBody>
          <a:bodyPr/>
          <a:lstStyle/>
          <a:p>
            <a:fld id="{ADDC6AC8-0692-6E47-82E5-8B2821C742B3}" type="slidenum">
              <a:rPr lang="nl-NL" smtClean="0"/>
              <a:t>41</a:t>
            </a:fld>
            <a:endParaRPr lang="nl-NL"/>
          </a:p>
        </p:txBody>
      </p:sp>
    </p:spTree>
    <p:extLst>
      <p:ext uri="{BB962C8B-B14F-4D97-AF65-F5344CB8AC3E}">
        <p14:creationId xmlns:p14="http://schemas.microsoft.com/office/powerpoint/2010/main" val="743610424"/>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581891" y="365125"/>
            <a:ext cx="8104910" cy="838200"/>
          </a:xfrm>
          <a:solidFill>
            <a:schemeClr val="accent1">
              <a:lumMod val="40000"/>
              <a:lumOff val="6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b="1" dirty="0"/>
              <a:t>Application</a:t>
            </a:r>
          </a:p>
        </p:txBody>
      </p:sp>
      <p:sp>
        <p:nvSpPr>
          <p:cNvPr id="51203" name="Rectangle 3"/>
          <p:cNvSpPr>
            <a:spLocks noGrp="1" noChangeArrowheads="1"/>
          </p:cNvSpPr>
          <p:nvPr>
            <p:ph type="body" idx="1"/>
          </p:nvPr>
        </p:nvSpPr>
        <p:spPr>
          <a:xfrm>
            <a:off x="681644" y="1676400"/>
            <a:ext cx="7888778" cy="4572000"/>
          </a:xfrm>
        </p:spPr>
        <p:txBody>
          <a:bodyPr/>
          <a:lstStyle/>
          <a:p>
            <a:pPr algn="just">
              <a:lnSpc>
                <a:spcPct val="90000"/>
              </a:lnSpc>
              <a:spcAft>
                <a:spcPct val="15000"/>
              </a:spcAft>
            </a:pPr>
            <a:r>
              <a:rPr lang="en-US" dirty="0"/>
              <a:t>The Skills Approach provides a way to </a:t>
            </a:r>
            <a:r>
              <a:rPr lang="en-US" dirty="0">
                <a:solidFill>
                  <a:srgbClr val="FF0000"/>
                </a:solidFill>
              </a:rPr>
              <a:t>delineate/define</a:t>
            </a:r>
            <a:r>
              <a:rPr lang="en-US" dirty="0"/>
              <a:t> the skills of a leader</a:t>
            </a:r>
          </a:p>
          <a:p>
            <a:pPr algn="just">
              <a:lnSpc>
                <a:spcPct val="90000"/>
              </a:lnSpc>
              <a:spcAft>
                <a:spcPct val="15000"/>
              </a:spcAft>
            </a:pPr>
            <a:r>
              <a:rPr lang="en-US" dirty="0"/>
              <a:t>It is </a:t>
            </a:r>
            <a:r>
              <a:rPr lang="en-US" dirty="0">
                <a:solidFill>
                  <a:srgbClr val="FF0000"/>
                </a:solidFill>
              </a:rPr>
              <a:t>applicable to leaders at all levels</a:t>
            </a:r>
            <a:r>
              <a:rPr lang="en-US" dirty="0"/>
              <a:t> within the </a:t>
            </a:r>
            <a:r>
              <a:rPr lang="en-US" dirty="0" err="1"/>
              <a:t>organisation</a:t>
            </a:r>
            <a:endParaRPr lang="en-US" dirty="0"/>
          </a:p>
          <a:p>
            <a:pPr algn="just">
              <a:lnSpc>
                <a:spcPct val="90000"/>
              </a:lnSpc>
              <a:spcAft>
                <a:spcPct val="15000"/>
              </a:spcAft>
            </a:pPr>
            <a:r>
              <a:rPr lang="en-US" dirty="0"/>
              <a:t>The skills inventory </a:t>
            </a:r>
            <a:r>
              <a:rPr lang="en-US" dirty="0">
                <a:solidFill>
                  <a:srgbClr val="FF0000"/>
                </a:solidFill>
              </a:rPr>
              <a:t>can provide insights </a:t>
            </a:r>
            <a:r>
              <a:rPr lang="en-US" dirty="0"/>
              <a:t>into the individual</a:t>
            </a:r>
            <a:r>
              <a:rPr lang="ja-JP" altLang="en-US" dirty="0">
                <a:latin typeface="Arial"/>
              </a:rPr>
              <a:t>’</a:t>
            </a:r>
            <a:r>
              <a:rPr lang="en-US" dirty="0"/>
              <a:t>s leadership competencies</a:t>
            </a:r>
          </a:p>
          <a:p>
            <a:pPr algn="just">
              <a:lnSpc>
                <a:spcPct val="90000"/>
              </a:lnSpc>
              <a:spcAft>
                <a:spcPct val="15000"/>
              </a:spcAft>
            </a:pPr>
            <a:r>
              <a:rPr lang="en-US" dirty="0"/>
              <a:t>Test scores allow leaders to learn about areas in which they </a:t>
            </a:r>
            <a:r>
              <a:rPr lang="en-US" dirty="0">
                <a:solidFill>
                  <a:srgbClr val="FF0000"/>
                </a:solidFill>
              </a:rPr>
              <a:t>may wish to seek further training</a:t>
            </a:r>
          </a:p>
        </p:txBody>
      </p:sp>
      <p:sp>
        <p:nvSpPr>
          <p:cNvPr id="2" name="Slide Number Placeholder 1">
            <a:extLst>
              <a:ext uri="{FF2B5EF4-FFF2-40B4-BE49-F238E27FC236}">
                <a16:creationId xmlns:a16="http://schemas.microsoft.com/office/drawing/2014/main" id="{D23A54E0-A5FA-4FD6-A03E-FDE6393FA285}"/>
              </a:ext>
            </a:extLst>
          </p:cNvPr>
          <p:cNvSpPr>
            <a:spLocks noGrp="1"/>
          </p:cNvSpPr>
          <p:nvPr>
            <p:ph type="sldNum" sz="quarter" idx="12"/>
          </p:nvPr>
        </p:nvSpPr>
        <p:spPr/>
        <p:txBody>
          <a:bodyPr/>
          <a:lstStyle/>
          <a:p>
            <a:fld id="{ADDC6AC8-0692-6E47-82E5-8B2821C742B3}" type="slidenum">
              <a:rPr lang="nl-NL" smtClean="0"/>
              <a:t>42</a:t>
            </a:fld>
            <a:endParaRPr lang="nl-NL"/>
          </a:p>
        </p:txBody>
      </p:sp>
    </p:spTree>
    <p:extLst>
      <p:ext uri="{BB962C8B-B14F-4D97-AF65-F5344CB8AC3E}">
        <p14:creationId xmlns:p14="http://schemas.microsoft.com/office/powerpoint/2010/main" val="2144643015"/>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idx="4294967295"/>
          </p:nvPr>
        </p:nvSpPr>
        <p:spPr>
          <a:xfrm>
            <a:off x="628649" y="274638"/>
            <a:ext cx="8229601" cy="968375"/>
          </a:xfr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lIns="182880">
            <a:noAutofit/>
          </a:bodyPr>
          <a:lstStyle/>
          <a:p>
            <a:pPr eaLnBrk="1" hangingPunct="1">
              <a:spcBef>
                <a:spcPct val="50000"/>
              </a:spcBef>
            </a:pPr>
            <a:r>
              <a:rPr lang="en-US" sz="3200" b="1" dirty="0">
                <a:latin typeface="Arial" charset="0"/>
              </a:rPr>
              <a:t>Differences between trait and skills theories of leadership</a:t>
            </a:r>
          </a:p>
        </p:txBody>
      </p:sp>
      <p:graphicFrame>
        <p:nvGraphicFramePr>
          <p:cNvPr id="2" name="Content Placeholder 1"/>
          <p:cNvGraphicFramePr>
            <a:graphicFrameLocks noGrp="1"/>
          </p:cNvGraphicFramePr>
          <p:nvPr>
            <p:ph idx="4294967295"/>
            <p:extLst>
              <p:ext uri="{D42A27DB-BD31-4B8C-83A1-F6EECF244321}">
                <p14:modId xmlns:p14="http://schemas.microsoft.com/office/powerpoint/2010/main" val="564706881"/>
              </p:ext>
            </p:extLst>
          </p:nvPr>
        </p:nvGraphicFramePr>
        <p:xfrm>
          <a:off x="628649" y="1243013"/>
          <a:ext cx="8058149" cy="5357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4ACCA221-1282-48A8-A600-E84F4E277EB8}"/>
              </a:ext>
            </a:extLst>
          </p:cNvPr>
          <p:cNvSpPr>
            <a:spLocks noGrp="1"/>
          </p:cNvSpPr>
          <p:nvPr>
            <p:ph type="sldNum" sz="quarter" idx="12"/>
          </p:nvPr>
        </p:nvSpPr>
        <p:spPr>
          <a:xfrm>
            <a:off x="7424738" y="6492875"/>
            <a:ext cx="2133600" cy="365125"/>
          </a:xfrm>
        </p:spPr>
        <p:txBody>
          <a:bodyPr/>
          <a:lstStyle/>
          <a:p>
            <a:fld id="{B981CE29-691A-48AD-ADBD-6F640F12A315}" type="slidenum">
              <a:rPr lang="en-AU" smtClean="0"/>
              <a:t>43</a:t>
            </a:fld>
            <a:endParaRPr lang="en-AU"/>
          </a:p>
        </p:txBody>
      </p:sp>
      <p:sp>
        <p:nvSpPr>
          <p:cNvPr id="5" name="TextBox 4">
            <a:extLst>
              <a:ext uri="{FF2B5EF4-FFF2-40B4-BE49-F238E27FC236}">
                <a16:creationId xmlns:a16="http://schemas.microsoft.com/office/drawing/2014/main" id="{74C91262-B531-489D-9165-363F921FA261}"/>
              </a:ext>
            </a:extLst>
          </p:cNvPr>
          <p:cNvSpPr txBox="1"/>
          <p:nvPr/>
        </p:nvSpPr>
        <p:spPr>
          <a:xfrm>
            <a:off x="1850904" y="5902920"/>
            <a:ext cx="5573834" cy="461665"/>
          </a:xfrm>
          <a:prstGeom prst="rect">
            <a:avLst/>
          </a:prstGeom>
          <a:noFill/>
        </p:spPr>
        <p:txBody>
          <a:bodyPr wrap="none" rtlCol="0">
            <a:spAutoFit/>
          </a:bodyPr>
          <a:lstStyle/>
          <a:p>
            <a:r>
              <a:rPr lang="en-GB" sz="2400" b="1" i="1" dirty="0">
                <a:solidFill>
                  <a:srgbClr val="FF0000"/>
                </a:solidFill>
              </a:rPr>
              <a:t>‘Leaders are Born vs Leaders can be made’</a:t>
            </a:r>
          </a:p>
        </p:txBody>
      </p:sp>
    </p:spTree>
    <p:extLst>
      <p:ext uri="{BB962C8B-B14F-4D97-AF65-F5344CB8AC3E}">
        <p14:creationId xmlns:p14="http://schemas.microsoft.com/office/powerpoint/2010/main" val="1152741111"/>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13249"/>
          </a:xfrm>
        </p:spPr>
        <p:txBody>
          <a:bodyPr>
            <a:normAutofit/>
          </a:bodyPr>
          <a:lstStyle/>
          <a:p>
            <a:r>
              <a:rPr lang="en-US" sz="4000" b="1" dirty="0"/>
              <a:t>What is leadership?</a:t>
            </a:r>
          </a:p>
        </p:txBody>
      </p:sp>
      <p:sp>
        <p:nvSpPr>
          <p:cNvPr id="3" name="Content Placeholder 2"/>
          <p:cNvSpPr>
            <a:spLocks noGrp="1"/>
          </p:cNvSpPr>
          <p:nvPr>
            <p:ph idx="1"/>
          </p:nvPr>
        </p:nvSpPr>
        <p:spPr>
          <a:xfrm>
            <a:off x="457200" y="1417638"/>
            <a:ext cx="8229600" cy="4708525"/>
          </a:xfrm>
        </p:spPr>
        <p:txBody>
          <a:bodyPr>
            <a:normAutofit/>
          </a:bodyPr>
          <a:lstStyle/>
          <a:p>
            <a:r>
              <a:rPr lang="en-US" b="1" dirty="0"/>
              <a:t>5 Pillars of Effective Leadership</a:t>
            </a:r>
          </a:p>
          <a:p>
            <a:pPr marL="0" indent="0">
              <a:buNone/>
            </a:pPr>
            <a:r>
              <a:rPr lang="en-US" dirty="0">
                <a:hlinkClick r:id="rId2"/>
              </a:rPr>
              <a:t>https://www.ted.com/talks/ari_zucker_5_pillars_of_effective_leadership</a:t>
            </a:r>
            <a:endParaRPr lang="en-US" dirty="0"/>
          </a:p>
          <a:p>
            <a:pPr marL="0" indent="0">
              <a:buNone/>
            </a:pPr>
            <a:endParaRPr lang="en-US" b="1" dirty="0"/>
          </a:p>
        </p:txBody>
      </p:sp>
      <p:sp>
        <p:nvSpPr>
          <p:cNvPr id="4" name="Slide Number Placeholder 3"/>
          <p:cNvSpPr>
            <a:spLocks noGrp="1"/>
          </p:cNvSpPr>
          <p:nvPr>
            <p:ph type="sldNum" sz="quarter" idx="12"/>
          </p:nvPr>
        </p:nvSpPr>
        <p:spPr/>
        <p:txBody>
          <a:bodyPr/>
          <a:lstStyle/>
          <a:p>
            <a:fld id="{B981CE29-691A-48AD-ADBD-6F640F12A315}" type="slidenum">
              <a:rPr lang="en-AU" smtClean="0"/>
              <a:t>44</a:t>
            </a:fld>
            <a:endParaRPr lang="en-AU"/>
          </a:p>
        </p:txBody>
      </p:sp>
    </p:spTree>
    <p:extLst>
      <p:ext uri="{BB962C8B-B14F-4D97-AF65-F5344CB8AC3E}">
        <p14:creationId xmlns:p14="http://schemas.microsoft.com/office/powerpoint/2010/main" val="604654299"/>
      </p:ext>
    </p:extLst>
  </p:cSld>
  <p:clrMapOvr>
    <a:masterClrMapping/>
  </p:clrMapOvr>
</p:sld>
</file>

<file path=ppt/theme/theme1.xml><?xml version="1.0" encoding="utf-8"?>
<a:theme xmlns:a="http://schemas.openxmlformats.org/drawingml/2006/main" name="Office-th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thema">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3019</TotalTime>
  <Words>2325</Words>
  <Application>Microsoft Office PowerPoint</Application>
  <PresentationFormat>On-screen Show (4:3)</PresentationFormat>
  <Paragraphs>404</Paragraphs>
  <Slides>44</Slides>
  <Notes>32</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44</vt:i4>
      </vt:variant>
    </vt:vector>
  </HeadingPairs>
  <TitlesOfParts>
    <vt:vector size="56" baseType="lpstr">
      <vt:lpstr>Arial</vt:lpstr>
      <vt:lpstr>Calibri</vt:lpstr>
      <vt:lpstr>Calibri Light</vt:lpstr>
      <vt:lpstr>Century Gothic</vt:lpstr>
      <vt:lpstr>Europa</vt:lpstr>
      <vt:lpstr>Times New Roman</vt:lpstr>
      <vt:lpstr>Wingdings</vt:lpstr>
      <vt:lpstr>Wingdings 3</vt:lpstr>
      <vt:lpstr>Office-thema</vt:lpstr>
      <vt:lpstr>Office Theme</vt:lpstr>
      <vt:lpstr>1_Slice</vt:lpstr>
      <vt:lpstr>1_Office Theme</vt:lpstr>
      <vt:lpstr>Leadership Theories and Approaches</vt:lpstr>
      <vt:lpstr>Leadership Theories and Approaches</vt:lpstr>
      <vt:lpstr>PowerPoint Presentation</vt:lpstr>
      <vt:lpstr>Trait theory</vt:lpstr>
      <vt:lpstr>PowerPoint Presentation</vt:lpstr>
      <vt:lpstr>Historical Shifts in Trait Theory Perspectives</vt:lpstr>
      <vt:lpstr>Trait theory </vt:lpstr>
      <vt:lpstr>What does Trait theory neglect? </vt:lpstr>
      <vt:lpstr>Major Leadership Traits</vt:lpstr>
      <vt:lpstr>Major Leadership Traits</vt:lpstr>
      <vt:lpstr>PowerPoint Presentation</vt:lpstr>
      <vt:lpstr>Emotional Intelligence &amp; Leadership</vt:lpstr>
      <vt:lpstr>Social Intelligence (SI)</vt:lpstr>
      <vt:lpstr>Emotional and Social Intelligence in Leadership</vt:lpstr>
      <vt:lpstr>5-Factor Personality Model &amp; Leadership</vt:lpstr>
      <vt:lpstr>Five-Factor Personality Model and Leadership</vt:lpstr>
      <vt:lpstr>Focus of Trait Approach</vt:lpstr>
      <vt:lpstr>Discussion</vt:lpstr>
      <vt:lpstr>Strengths</vt:lpstr>
      <vt:lpstr>Criticisms</vt:lpstr>
      <vt:lpstr>Application</vt:lpstr>
      <vt:lpstr>PowerPoint Presentation</vt:lpstr>
      <vt:lpstr>Skills Approach Description</vt:lpstr>
      <vt:lpstr>Skills Approach</vt:lpstr>
      <vt:lpstr>Three Skills Approach (Katz, 1955)</vt:lpstr>
      <vt:lpstr>Discussion</vt:lpstr>
      <vt:lpstr>Technical Skill</vt:lpstr>
      <vt:lpstr>Human Skill</vt:lpstr>
      <vt:lpstr>Conceptual Skill</vt:lpstr>
      <vt:lpstr>Basic Administrative Skills (Katz, 1955)</vt:lpstr>
      <vt:lpstr>Skills Model of Leadership (Mumford, Zaccaro, Harding, Jacobs, &amp; Fleishman, 2000)</vt:lpstr>
      <vt:lpstr>Skills Model of leadership</vt:lpstr>
      <vt:lpstr>PowerPoint Presentation</vt:lpstr>
      <vt:lpstr>Nine Key Problem Solving Skills - Mumford, Todd, Higgs, and McIntosh, 2017</vt:lpstr>
      <vt:lpstr>Hypothetical Relationships of Problem-Solving Skills </vt:lpstr>
      <vt:lpstr>PowerPoint Presentation</vt:lpstr>
      <vt:lpstr>PowerPoint Presentation</vt:lpstr>
      <vt:lpstr>PowerPoint Presentation</vt:lpstr>
      <vt:lpstr>PowerPoint Presentation</vt:lpstr>
      <vt:lpstr>Strengths</vt:lpstr>
      <vt:lpstr>Criticisms</vt:lpstr>
      <vt:lpstr>Application</vt:lpstr>
      <vt:lpstr>Differences between trait and skills theories of leadership</vt:lpstr>
      <vt:lpstr>What is leadership?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PowerPoint-presentatie</dc:title>
  <dc:creator>Albert Jolink</dc:creator>
  <cp:lastModifiedBy>Zahra Mohammadnazari</cp:lastModifiedBy>
  <cp:revision>306</cp:revision>
  <dcterms:created xsi:type="dcterms:W3CDTF">2014-10-15T08:15:06Z</dcterms:created>
  <dcterms:modified xsi:type="dcterms:W3CDTF">2023-01-28T14:08:07Z</dcterms:modified>
</cp:coreProperties>
</file>