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85" r:id="rId3"/>
    <p:sldId id="281" r:id="rId4"/>
    <p:sldId id="283" r:id="rId5"/>
    <p:sldId id="282" r:id="rId6"/>
    <p:sldId id="286" r:id="rId7"/>
    <p:sldId id="257" r:id="rId8"/>
    <p:sldId id="288" r:id="rId9"/>
    <p:sldId id="258" r:id="rId10"/>
    <p:sldId id="289" r:id="rId11"/>
    <p:sldId id="259" r:id="rId12"/>
    <p:sldId id="260" r:id="rId13"/>
    <p:sldId id="261" r:id="rId14"/>
    <p:sldId id="262" r:id="rId15"/>
    <p:sldId id="28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 autoAdjust="0"/>
    <p:restoredTop sz="94686" autoAdjust="0"/>
  </p:normalViewPr>
  <p:slideViewPr>
    <p:cSldViewPr>
      <p:cViewPr varScale="1">
        <p:scale>
          <a:sx n="83" d="100"/>
          <a:sy n="83" d="100"/>
        </p:scale>
        <p:origin x="957" y="5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2550" y="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0974D-D91D-4CCA-A431-952354B8864C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07C2AF-3FA6-47AF-A9E2-6BAC6C869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53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795320"/>
            <a:ext cx="2971800" cy="457200"/>
          </a:xfrm>
        </p:spPr>
        <p:txBody>
          <a:bodyPr/>
          <a:lstStyle/>
          <a:p>
            <a:fld id="{3A07C2AF-3FA6-47AF-A9E2-6BAC6C86966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97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75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477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764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64704" y="4427984"/>
            <a:ext cx="5486400" cy="411480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44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31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77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024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434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FD5FB73-A910-4790-8FDC-DAFB323792B3}" type="datetimeFigureOut">
              <a:rPr lang="en-GB" smtClean="0"/>
              <a:t>09/09/2019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Independent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4941168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        </a:t>
            </a:r>
            <a:r>
              <a:rPr lang="en-GB" b="1" dirty="0">
                <a:solidFill>
                  <a:schemeClr val="tx1"/>
                </a:solidFill>
              </a:rPr>
              <a:t> An introduction to the </a:t>
            </a:r>
            <a:r>
              <a:rPr lang="en-GB" b="1" dirty="0"/>
              <a:t>Independent Project </a:t>
            </a:r>
            <a:r>
              <a:rPr lang="en-GB" b="1" dirty="0">
                <a:solidFill>
                  <a:schemeClr val="tx1"/>
                </a:solidFill>
              </a:rPr>
              <a:t>module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806489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18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aim of this lesson is to….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835783"/>
            <a:ext cx="6784848" cy="269737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sz="3000" dirty="0"/>
              <a:t>Introduce you to the Module</a:t>
            </a:r>
          </a:p>
          <a:p>
            <a:endParaRPr lang="en-GB" sz="3000" dirty="0"/>
          </a:p>
          <a:p>
            <a:r>
              <a:rPr lang="en-GB" sz="3000" dirty="0"/>
              <a:t>Ensure that you are clear about Module content, context and assignments</a:t>
            </a:r>
          </a:p>
          <a:p>
            <a:endParaRPr lang="en-GB" sz="3000" dirty="0"/>
          </a:p>
          <a:p>
            <a:r>
              <a:rPr lang="en-GB" sz="3000" dirty="0"/>
              <a:t>Consider the Ethics of your research</a:t>
            </a:r>
          </a:p>
          <a:p>
            <a:endParaRPr lang="en-GB" sz="3000" dirty="0"/>
          </a:p>
          <a:p>
            <a:r>
              <a:rPr lang="en-GB" sz="3000" dirty="0"/>
              <a:t>Enable you to begin work immediately on your research</a:t>
            </a:r>
          </a:p>
        </p:txBody>
      </p:sp>
    </p:spTree>
    <p:extLst>
      <p:ext uri="{BB962C8B-B14F-4D97-AF65-F5344CB8AC3E}">
        <p14:creationId xmlns:p14="http://schemas.microsoft.com/office/powerpoint/2010/main" val="30579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BRIEF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Write a critical literature review pertaining to your chosen field</a:t>
            </a:r>
          </a:p>
          <a:p>
            <a:endParaRPr lang="en-GB" dirty="0"/>
          </a:p>
          <a:p>
            <a:r>
              <a:rPr lang="en-GB" dirty="0"/>
              <a:t>N.B. To satisfy the learning outcomes for this module you will need to attend your supervisory meetings with your supervisor.</a:t>
            </a:r>
          </a:p>
          <a:p>
            <a:endParaRPr lang="en-GB" dirty="0"/>
          </a:p>
          <a:p>
            <a:r>
              <a:rPr lang="en-GB" dirty="0"/>
              <a:t>5,000 – 6,000 words</a:t>
            </a:r>
          </a:p>
        </p:txBody>
      </p:sp>
    </p:spTree>
    <p:extLst>
      <p:ext uri="{BB962C8B-B14F-4D97-AF65-F5344CB8AC3E}">
        <p14:creationId xmlns:p14="http://schemas.microsoft.com/office/powerpoint/2010/main" val="358155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WORKSHOPS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Writing WORKSHOPS, not lectures</a:t>
            </a:r>
          </a:p>
          <a:p>
            <a:endParaRPr lang="en-GB" dirty="0"/>
          </a:p>
          <a:p>
            <a:r>
              <a:rPr lang="en-GB" dirty="0"/>
              <a:t>You will therefore need to prepare for these</a:t>
            </a:r>
          </a:p>
          <a:p>
            <a:endParaRPr lang="en-GB" dirty="0"/>
          </a:p>
          <a:p>
            <a:r>
              <a:rPr lang="en-GB" dirty="0"/>
              <a:t>Core and supplementary</a:t>
            </a:r>
          </a:p>
        </p:txBody>
      </p:sp>
    </p:spTree>
    <p:extLst>
      <p:ext uri="{BB962C8B-B14F-4D97-AF65-F5344CB8AC3E}">
        <p14:creationId xmlns:p14="http://schemas.microsoft.com/office/powerpoint/2010/main" val="211105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SUPERVISION SESSIONS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3 or 4 sessions over the life of this module</a:t>
            </a:r>
          </a:p>
          <a:p>
            <a:endParaRPr lang="en-GB" dirty="0"/>
          </a:p>
          <a:p>
            <a:r>
              <a:rPr lang="en-GB" dirty="0"/>
              <a:t>Use effectively</a:t>
            </a:r>
          </a:p>
          <a:p>
            <a:endParaRPr lang="en-GB" dirty="0"/>
          </a:p>
          <a:p>
            <a:r>
              <a:rPr lang="en-GB" dirty="0"/>
              <a:t>Slots </a:t>
            </a:r>
            <a:r>
              <a:rPr lang="en-GB" dirty="0" smtClean="0"/>
              <a:t>will be made available </a:t>
            </a:r>
            <a:r>
              <a:rPr lang="en-GB" dirty="0"/>
              <a:t>on </a:t>
            </a:r>
            <a:r>
              <a:rPr lang="en-GB" dirty="0" smtClean="0"/>
              <a:t>Moodle or in conjunction with your allocated supervisor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084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importance of ethics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Applying for ethical approval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9283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Independent</a:t>
            </a:r>
            <a:r>
              <a:rPr lang="en-GB" dirty="0"/>
              <a:t> Project- An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This project draws upon your academic ability and judgement. Tutorial support is available BUT the finished piece will be the product of your </a:t>
            </a:r>
            <a:r>
              <a:rPr lang="en-GB" i="1" dirty="0"/>
              <a:t>own</a:t>
            </a:r>
            <a:r>
              <a:rPr lang="en-GB" dirty="0"/>
              <a:t> judgement.</a:t>
            </a:r>
          </a:p>
          <a:p>
            <a:pPr marL="0" indent="0" algn="ctr">
              <a:buNone/>
            </a:pPr>
            <a:r>
              <a:rPr lang="en-GB" dirty="0"/>
              <a:t>Criteria:	</a:t>
            </a:r>
          </a:p>
          <a:p>
            <a:pPr marL="0" indent="0">
              <a:buNone/>
            </a:pPr>
            <a:r>
              <a:rPr lang="en-GB" dirty="0"/>
              <a:t>The application of </a:t>
            </a:r>
            <a:r>
              <a:rPr lang="en-GB" i="1" dirty="0"/>
              <a:t>multiple </a:t>
            </a:r>
            <a:r>
              <a:rPr lang="en-GB" dirty="0"/>
              <a:t>perspectives to </a:t>
            </a:r>
            <a:r>
              <a:rPr lang="en-GB" dirty="0" smtClean="0"/>
              <a:t>Counselling/Psychology </a:t>
            </a:r>
            <a:r>
              <a:rPr lang="en-GB" dirty="0"/>
              <a:t>issues, inclusive of theory, practice and reflection</a:t>
            </a:r>
          </a:p>
          <a:p>
            <a:pPr marL="0" indent="0">
              <a:buNone/>
            </a:pPr>
            <a:r>
              <a:rPr lang="en-GB" dirty="0"/>
              <a:t>The work must communicate authoritatively within the field of </a:t>
            </a:r>
            <a:r>
              <a:rPr lang="en-GB" dirty="0" smtClean="0"/>
              <a:t>COUNSELLING and or PSYCHOLOGY.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8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373216"/>
            <a:ext cx="1608711" cy="137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0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2136339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So, lets break the criteria down.  Multiple perspectives to counselling issues: this means that when you choose an issue, say dementia, you will begin a literature search which observes the issue from </a:t>
            </a:r>
            <a:r>
              <a:rPr lang="en-GB" sz="2800" i="1" dirty="0"/>
              <a:t>more than one viewpoint.  </a:t>
            </a:r>
            <a:r>
              <a:rPr lang="en-GB" sz="2800" dirty="0"/>
              <a:t>By gathering sources from different viewpoints, you will begin to build a bank of literature which inherently offers a critique.  </a:t>
            </a:r>
          </a:p>
        </p:txBody>
      </p:sp>
    </p:spTree>
    <p:extLst>
      <p:ext uri="{BB962C8B-B14F-4D97-AF65-F5344CB8AC3E}">
        <p14:creationId xmlns:p14="http://schemas.microsoft.com/office/powerpoint/2010/main" val="821180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example of inclusion of multiple perspectives: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‘</a:t>
            </a:r>
            <a:r>
              <a:rPr lang="en-GB" sz="2800" dirty="0"/>
              <a:t>There are several reviews in which a summary of psychosocial interventions for dementia sufferers have been presented (e.g., </a:t>
            </a:r>
            <a:r>
              <a:rPr lang="en-GB" sz="2800" dirty="0" err="1"/>
              <a:t>Ayalon</a:t>
            </a:r>
            <a:r>
              <a:rPr lang="en-GB" sz="2800" dirty="0"/>
              <a:t>, Gum, Feliciano and </a:t>
            </a:r>
            <a:r>
              <a:rPr lang="en-GB" sz="2800" dirty="0" err="1"/>
              <a:t>Arean</a:t>
            </a:r>
            <a:r>
              <a:rPr lang="en-GB" sz="2800" dirty="0"/>
              <a:t>, 2006; Teri, </a:t>
            </a:r>
            <a:r>
              <a:rPr lang="en-GB" sz="2800" dirty="0" err="1"/>
              <a:t>Mckenzie</a:t>
            </a:r>
            <a:r>
              <a:rPr lang="en-GB" sz="2800" dirty="0"/>
              <a:t> and </a:t>
            </a:r>
            <a:r>
              <a:rPr lang="en-GB" sz="2800" dirty="0" err="1"/>
              <a:t>LaFazia</a:t>
            </a:r>
            <a:r>
              <a:rPr lang="en-GB" sz="2800" dirty="0"/>
              <a:t>, 2005 and Van </a:t>
            </a:r>
            <a:r>
              <a:rPr lang="en-GB" sz="2800" dirty="0" err="1"/>
              <a:t>Mierlo</a:t>
            </a:r>
            <a:r>
              <a:rPr lang="en-GB" sz="2800" dirty="0"/>
              <a:t> et al., 2010) however, there is a paucity of critical reviews in which the efficacy of these approaches is synthesised in order to offer a more transparent view of the current situation</a:t>
            </a:r>
            <a:r>
              <a:rPr lang="en-GB" dirty="0"/>
              <a:t>’</a:t>
            </a:r>
          </a:p>
          <a:p>
            <a:pPr marL="0" indent="0">
              <a:buNone/>
            </a:pPr>
            <a:r>
              <a:rPr lang="en-GB" dirty="0"/>
              <a:t>This brings in literature within the field as well as identifying a </a:t>
            </a:r>
            <a:r>
              <a:rPr lang="en-GB" dirty="0">
                <a:solidFill>
                  <a:srgbClr val="FF0000"/>
                </a:solidFill>
              </a:rPr>
              <a:t>gap </a:t>
            </a:r>
            <a:r>
              <a:rPr lang="en-GB" dirty="0"/>
              <a:t>in the literature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79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ILLUSTRATING THE GAP IN KNOWLEDGE: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This </a:t>
            </a:r>
            <a:r>
              <a:rPr lang="en-GB" dirty="0"/>
              <a:t>gives a taste of theory, practice (interventions) and to an extent, a reflection in terms of the gap in the research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524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Authoritatively Communicating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This is where you have the opportunity to let your academic judgement shine!  </a:t>
            </a:r>
          </a:p>
          <a:p>
            <a:pPr marL="0" indent="0">
              <a:buNone/>
            </a:pPr>
            <a:r>
              <a:rPr lang="en-GB" dirty="0"/>
              <a:t>Using the literature, you may use an authoritative voice to convey a key point.</a:t>
            </a:r>
          </a:p>
          <a:p>
            <a:pPr marL="0" indent="0">
              <a:buNone/>
            </a:pPr>
            <a:r>
              <a:rPr lang="en-GB" dirty="0"/>
              <a:t>E.g., ‘</a:t>
            </a:r>
            <a:r>
              <a:rPr lang="en-GB" i="1" dirty="0"/>
              <a:t>In light of this, the ensuing legal, ethical and clinical dilemmas associated with both the pre-assessment period as well as the aftermath of a diagnosis provides a persuasive argument for the necessity of provision of therapy for these individuals’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132856"/>
            <a:ext cx="1300771" cy="70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0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Do’s and Don’ts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Don’t</a:t>
            </a:r>
            <a:r>
              <a:rPr lang="en-GB" dirty="0"/>
              <a:t> use headings- your work should be one continuous narrative (other than the title)</a:t>
            </a:r>
          </a:p>
          <a:p>
            <a:r>
              <a:rPr lang="en-GB" dirty="0">
                <a:solidFill>
                  <a:srgbClr val="FF0000"/>
                </a:solidFill>
              </a:rPr>
              <a:t>Do </a:t>
            </a:r>
            <a:r>
              <a:rPr lang="en-GB" dirty="0"/>
              <a:t>choose a title appropriate for your research (you can be a bit creative here)</a:t>
            </a:r>
          </a:p>
          <a:p>
            <a:r>
              <a:rPr lang="en-GB" dirty="0">
                <a:solidFill>
                  <a:srgbClr val="FF0000"/>
                </a:solidFill>
              </a:rPr>
              <a:t>Don’t</a:t>
            </a:r>
            <a:r>
              <a:rPr lang="en-GB" dirty="0"/>
              <a:t> surround yourself with too much literature; once you have decided upon your sources, stick to them and bring in others if absolutely necessary</a:t>
            </a:r>
          </a:p>
          <a:p>
            <a:r>
              <a:rPr lang="en-GB" dirty="0">
                <a:solidFill>
                  <a:srgbClr val="FF0000"/>
                </a:solidFill>
              </a:rPr>
              <a:t>Do </a:t>
            </a:r>
            <a:r>
              <a:rPr lang="en-GB" dirty="0"/>
              <a:t>ensure academic conventions such as citing and referencing are appropriately applied</a:t>
            </a:r>
          </a:p>
        </p:txBody>
      </p:sp>
    </p:spTree>
    <p:extLst>
      <p:ext uri="{BB962C8B-B14F-4D97-AF65-F5344CB8AC3E}">
        <p14:creationId xmlns:p14="http://schemas.microsoft.com/office/powerpoint/2010/main" val="166773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Lots of marks can be unnecessarily lost by poor attention to detail.  As you are producing your piece, keep the </a:t>
            </a:r>
            <a:r>
              <a:rPr lang="en-GB" dirty="0">
                <a:solidFill>
                  <a:srgbClr val="FF0000"/>
                </a:solidFill>
              </a:rPr>
              <a:t>Independent Project Handbook</a:t>
            </a:r>
            <a:r>
              <a:rPr lang="en-GB" dirty="0"/>
              <a:t> by your side and check your work is reflective of what is required.  </a:t>
            </a:r>
          </a:p>
          <a:p>
            <a:pPr marL="0" indent="0">
              <a:buNone/>
            </a:pPr>
            <a:r>
              <a:rPr lang="en-GB" dirty="0"/>
              <a:t>Requirements are:</a:t>
            </a:r>
          </a:p>
          <a:p>
            <a:pPr marL="514350" indent="-514350">
              <a:buAutoNum type="arabicPeriod"/>
            </a:pPr>
            <a:r>
              <a:rPr lang="en-GB" dirty="0"/>
              <a:t>The front page will have the title clearly stated</a:t>
            </a:r>
          </a:p>
          <a:p>
            <a:pPr marL="0" indent="0">
              <a:buNone/>
            </a:pPr>
            <a:r>
              <a:rPr lang="en-GB" dirty="0"/>
              <a:t>2. The work will be in </a:t>
            </a:r>
            <a:r>
              <a:rPr lang="en-GB" dirty="0">
                <a:latin typeface="Times New Roman" pitchFamily="18" charset="0"/>
                <a:cs typeface="Times New Roman" pitchFamily="18" charset="0"/>
              </a:rPr>
              <a:t>Times New Roman</a:t>
            </a:r>
            <a:r>
              <a:rPr lang="en-GB" dirty="0"/>
              <a:t>, font </a:t>
            </a:r>
            <a:r>
              <a:rPr lang="en-GB" sz="3500" dirty="0"/>
              <a:t>12 </a:t>
            </a:r>
            <a:r>
              <a:rPr lang="en-GB" dirty="0"/>
              <a:t>and double spaced</a:t>
            </a:r>
          </a:p>
          <a:p>
            <a:pPr marL="0" indent="0">
              <a:buNone/>
            </a:pPr>
            <a:r>
              <a:rPr lang="en-GB" dirty="0"/>
              <a:t>3. A complete reference list will be included at the end of the piece</a:t>
            </a:r>
          </a:p>
        </p:txBody>
      </p:sp>
    </p:spTree>
    <p:extLst>
      <p:ext uri="{BB962C8B-B14F-4D97-AF65-F5344CB8AC3E}">
        <p14:creationId xmlns:p14="http://schemas.microsoft.com/office/powerpoint/2010/main" val="185484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Introduction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Body </a:t>
            </a:r>
            <a:r>
              <a:rPr lang="en-GB" dirty="0"/>
              <a:t>of work: analysis, discussion</a:t>
            </a:r>
          </a:p>
          <a:p>
            <a:pPr marL="0" indent="0">
              <a:buNone/>
            </a:pPr>
            <a:r>
              <a:rPr lang="en-GB" dirty="0" smtClean="0"/>
              <a:t>Conclusion/inference/evaluation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Implications </a:t>
            </a:r>
            <a:r>
              <a:rPr lang="en-GB" dirty="0"/>
              <a:t>for the field of </a:t>
            </a:r>
            <a:r>
              <a:rPr lang="en-GB" dirty="0" smtClean="0"/>
              <a:t>psychology / counselling</a:t>
            </a:r>
          </a:p>
          <a:p>
            <a:pPr marL="0" indent="0">
              <a:buNone/>
            </a:pPr>
            <a:r>
              <a:rPr lang="en-GB" dirty="0" smtClean="0"/>
              <a:t>In our next lesson, we </a:t>
            </a:r>
            <a:r>
              <a:rPr lang="en-GB" dirty="0"/>
              <a:t>will focus upon the </a:t>
            </a:r>
            <a:r>
              <a:rPr lang="en-GB" dirty="0" smtClean="0"/>
              <a:t>  </a:t>
            </a:r>
            <a:r>
              <a:rPr lang="en-GB" dirty="0" smtClean="0">
                <a:solidFill>
                  <a:srgbClr val="FF0000"/>
                </a:solidFill>
              </a:rPr>
              <a:t>Introduction</a:t>
            </a:r>
            <a:r>
              <a:rPr lang="en-GB" dirty="0"/>
              <a:t>, as well as </a:t>
            </a:r>
            <a:r>
              <a:rPr lang="en-GB" dirty="0" smtClean="0"/>
              <a:t>taking a </a:t>
            </a:r>
            <a:r>
              <a:rPr lang="en-GB" dirty="0"/>
              <a:t>broad look at referencing and appropriate sources</a:t>
            </a:r>
          </a:p>
        </p:txBody>
      </p:sp>
    </p:spTree>
    <p:extLst>
      <p:ext uri="{BB962C8B-B14F-4D97-AF65-F5344CB8AC3E}">
        <p14:creationId xmlns:p14="http://schemas.microsoft.com/office/powerpoint/2010/main" val="348327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The aims of this lesson been met?????????????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sz="3600" dirty="0"/>
              <a:t>Introduce you to the Module</a:t>
            </a:r>
          </a:p>
          <a:p>
            <a:endParaRPr lang="en-GB" sz="3600" dirty="0"/>
          </a:p>
          <a:p>
            <a:r>
              <a:rPr lang="en-GB" sz="3600" dirty="0"/>
              <a:t>Ensure that you are clear about Module content, context and assignments</a:t>
            </a:r>
          </a:p>
          <a:p>
            <a:endParaRPr lang="en-GB" sz="3600" dirty="0"/>
          </a:p>
          <a:p>
            <a:r>
              <a:rPr lang="en-GB" sz="3600" dirty="0"/>
              <a:t>Enable you to begin work immediately on your research</a:t>
            </a:r>
          </a:p>
        </p:txBody>
      </p:sp>
    </p:spTree>
    <p:extLst>
      <p:ext uri="{BB962C8B-B14F-4D97-AF65-F5344CB8AC3E}">
        <p14:creationId xmlns:p14="http://schemas.microsoft.com/office/powerpoint/2010/main" val="3691507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608</TotalTime>
  <Words>693</Words>
  <Application>Microsoft Office PowerPoint</Application>
  <PresentationFormat>On-screen Show (4:3)</PresentationFormat>
  <Paragraphs>97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Rockwell</vt:lpstr>
      <vt:lpstr>Times New Roman</vt:lpstr>
      <vt:lpstr>Wingdings 2</vt:lpstr>
      <vt:lpstr>Foundry</vt:lpstr>
      <vt:lpstr>Independent Project</vt:lpstr>
      <vt:lpstr>The aim of this lesson is to….</vt:lpstr>
      <vt:lpstr>ASSIGNMENT BRIEF</vt:lpstr>
      <vt:lpstr>WORKSHOPS</vt:lpstr>
      <vt:lpstr>SUPERVISION SESSIONS</vt:lpstr>
      <vt:lpstr>The importance of ethics</vt:lpstr>
      <vt:lpstr>Independent Project- An overview</vt:lpstr>
      <vt:lpstr>PowerPoint Presentation</vt:lpstr>
      <vt:lpstr>An example of inclusion of multiple perspectives:</vt:lpstr>
      <vt:lpstr>ILLUSTRATING THE GAP IN KNOWLEDGE:</vt:lpstr>
      <vt:lpstr>Authoritatively Communicating</vt:lpstr>
      <vt:lpstr>Do’s and Don’ts</vt:lpstr>
      <vt:lpstr> Presentation</vt:lpstr>
      <vt:lpstr>Structure</vt:lpstr>
      <vt:lpstr>Have The aims of this lesson been met?????????????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Independent Study</dc:title>
  <dc:creator>S1032-USER</dc:creator>
  <cp:lastModifiedBy>Beverly Cole</cp:lastModifiedBy>
  <cp:revision>35</cp:revision>
  <dcterms:created xsi:type="dcterms:W3CDTF">2015-11-09T14:00:36Z</dcterms:created>
  <dcterms:modified xsi:type="dcterms:W3CDTF">2019-09-09T07:38:58Z</dcterms:modified>
</cp:coreProperties>
</file>