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 id="2147483660" r:id="rId2"/>
  </p:sldMasterIdLst>
  <p:notesMasterIdLst>
    <p:notesMasterId r:id="rId24"/>
  </p:notesMasterIdLst>
  <p:sldIdLst>
    <p:sldId id="262" r:id="rId3"/>
    <p:sldId id="257" r:id="rId4"/>
    <p:sldId id="264" r:id="rId5"/>
    <p:sldId id="263" r:id="rId6"/>
    <p:sldId id="265" r:id="rId7"/>
    <p:sldId id="266" r:id="rId8"/>
    <p:sldId id="267" r:id="rId9"/>
    <p:sldId id="268" r:id="rId10"/>
    <p:sldId id="269" r:id="rId11"/>
    <p:sldId id="270" r:id="rId12"/>
    <p:sldId id="256" r:id="rId13"/>
    <p:sldId id="271" r:id="rId14"/>
    <p:sldId id="258" r:id="rId15"/>
    <p:sldId id="259" r:id="rId16"/>
    <p:sldId id="260" r:id="rId17"/>
    <p:sldId id="272" r:id="rId18"/>
    <p:sldId id="273" r:id="rId19"/>
    <p:sldId id="274" r:id="rId20"/>
    <p:sldId id="275" r:id="rId21"/>
    <p:sldId id="276" r:id="rId22"/>
    <p:sldId id="261" r:id="rId23"/>
  </p:sldIdLst>
  <p:sldSz cx="12192000" cy="6858000"/>
  <p:notesSz cx="6858000" cy="9144000"/>
  <p:embeddedFontLst>
    <p:embeddedFont>
      <p:font typeface="Aptos Light" panose="020B0004020202020204" pitchFamily="34" charset="0"/>
      <p:regular r:id="rId25"/>
    </p:embeddedFont>
    <p:embeddedFont>
      <p:font typeface="Avenir Next LT Pro" panose="020B0504020202020204" pitchFamily="34" charset="0"/>
      <p:regular r:id="rId26"/>
      <p:bold r:id="rId27"/>
    </p:embeddedFont>
    <p:embeddedFont>
      <p:font typeface="Poppins" panose="00000500000000000000" pitchFamily="2" charset="0"/>
      <p:regular r:id="rId28"/>
      <p:bold r:id="rId29"/>
      <p:italic r:id="rId30"/>
      <p:boldItalic r:id="rId31"/>
    </p:embeddedFont>
    <p:embeddedFont>
      <p:font typeface="Poppins ExtraBold" panose="00000900000000000000" pitchFamily="2" charset="0"/>
      <p:bold r:id="rId32"/>
      <p:boldItalic r:id="rId33"/>
    </p:embeddedFont>
    <p:embeddedFont>
      <p:font typeface="Roboto" panose="02000000000000000000" pitchFamily="2" charset="0"/>
      <p:regular r:id="rId34"/>
      <p:bold r:id="rId35"/>
      <p:italic r:id="rId36"/>
      <p:boldItalic r:id="rId37"/>
    </p:embeddedFont>
    <p:embeddedFont>
      <p:font typeface="Roboto Light" panose="02000000000000000000" pitchFamily="2" charset="0"/>
      <p:regular r:id="rId38"/>
      <p:bold r:id="rId39"/>
      <p:italic r:id="rId40"/>
      <p:boldItalic r:id="rId41"/>
    </p:embeddedFont>
    <p:embeddedFont>
      <p:font typeface="Roboto Medium" panose="02000000000000000000" pitchFamily="2" charset="0"/>
      <p:regular r:id="rId42"/>
      <p:bold r:id="rId43"/>
      <p:italic r:id="rId44"/>
      <p:boldItalic r:id="rId45"/>
    </p:embeddedFont>
    <p:embeddedFont>
      <p:font typeface="Segoe UI Historic" panose="020B0502040204020203" pitchFamily="34" charset="0"/>
      <p:regular r:id="rId4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78" y="10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2.fntdata"/><Relationship Id="rId39" Type="http://schemas.openxmlformats.org/officeDocument/2006/relationships/font" Target="fonts/font15.fntdata"/><Relationship Id="rId21" Type="http://schemas.openxmlformats.org/officeDocument/2006/relationships/slide" Target="slides/slide19.xml"/><Relationship Id="rId34" Type="http://schemas.openxmlformats.org/officeDocument/2006/relationships/font" Target="fonts/font10.fntdata"/><Relationship Id="rId42" Type="http://schemas.openxmlformats.org/officeDocument/2006/relationships/font" Target="fonts/font18.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5.fntdata"/><Relationship Id="rId11" Type="http://schemas.openxmlformats.org/officeDocument/2006/relationships/slide" Target="slides/slide9.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font" Target="fonts/font13.fntdata"/><Relationship Id="rId40" Type="http://schemas.openxmlformats.org/officeDocument/2006/relationships/font" Target="fonts/font16.fntdata"/><Relationship Id="rId45" Type="http://schemas.openxmlformats.org/officeDocument/2006/relationships/font" Target="fonts/font21.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4.fntdata"/><Relationship Id="rId36" Type="http://schemas.openxmlformats.org/officeDocument/2006/relationships/font" Target="fonts/font12.fntdata"/><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7.fntdata"/><Relationship Id="rId44" Type="http://schemas.openxmlformats.org/officeDocument/2006/relationships/font" Target="fonts/font20.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font" Target="fonts/font11.fntdata"/><Relationship Id="rId43" Type="http://schemas.openxmlformats.org/officeDocument/2006/relationships/font" Target="fonts/font19.fntdata"/><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font" Target="fonts/font14.fntdata"/><Relationship Id="rId46" Type="http://schemas.openxmlformats.org/officeDocument/2006/relationships/font" Target="fonts/font22.fntdata"/><Relationship Id="rId20" Type="http://schemas.openxmlformats.org/officeDocument/2006/relationships/slide" Target="slides/slide18.xml"/><Relationship Id="rId41" Type="http://schemas.openxmlformats.org/officeDocument/2006/relationships/font" Target="fonts/font17.fntdata"/><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E027797C-E1A6-0B84-0FA8-C2F1E8F5A14C}"/>
            </a:ext>
          </a:extLst>
        </p:cNvPr>
        <p:cNvGrpSpPr/>
        <p:nvPr/>
      </p:nvGrpSpPr>
      <p:grpSpPr>
        <a:xfrm>
          <a:off x="0" y="0"/>
          <a:ext cx="0" cy="0"/>
          <a:chOff x="0" y="0"/>
          <a:chExt cx="0" cy="0"/>
        </a:xfrm>
      </p:grpSpPr>
      <p:sp>
        <p:nvSpPr>
          <p:cNvPr id="98" name="Google Shape;98;p2:notes">
            <a:extLst>
              <a:ext uri="{FF2B5EF4-FFF2-40B4-BE49-F238E27FC236}">
                <a16:creationId xmlns:a16="http://schemas.microsoft.com/office/drawing/2014/main" id="{19AE9F82-40FB-3389-2681-0BA1A1D0571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a:extLst>
              <a:ext uri="{FF2B5EF4-FFF2-40B4-BE49-F238E27FC236}">
                <a16:creationId xmlns:a16="http://schemas.microsoft.com/office/drawing/2014/main" id="{6C6F4CCD-BC22-812A-1538-8F530C68AEE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076586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90E7C5EB-0C68-A751-7BCF-6B18348F6243}"/>
            </a:ext>
          </a:extLst>
        </p:cNvPr>
        <p:cNvGrpSpPr/>
        <p:nvPr/>
      </p:nvGrpSpPr>
      <p:grpSpPr>
        <a:xfrm>
          <a:off x="0" y="0"/>
          <a:ext cx="0" cy="0"/>
          <a:chOff x="0" y="0"/>
          <a:chExt cx="0" cy="0"/>
        </a:xfrm>
      </p:grpSpPr>
      <p:sp>
        <p:nvSpPr>
          <p:cNvPr id="98" name="Google Shape;98;p2:notes">
            <a:extLst>
              <a:ext uri="{FF2B5EF4-FFF2-40B4-BE49-F238E27FC236}">
                <a16:creationId xmlns:a16="http://schemas.microsoft.com/office/drawing/2014/main" id="{CB9A5ED2-04B8-A4D9-B177-DD9A737E1AA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a:extLst>
              <a:ext uri="{FF2B5EF4-FFF2-40B4-BE49-F238E27FC236}">
                <a16:creationId xmlns:a16="http://schemas.microsoft.com/office/drawing/2014/main" id="{1A5A3D22-78A7-D052-A2DF-69EAC6363EA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268368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93EE1344-9CD8-81B0-4AD7-F1005D6E8190}"/>
            </a:ext>
          </a:extLst>
        </p:cNvPr>
        <p:cNvGrpSpPr/>
        <p:nvPr/>
      </p:nvGrpSpPr>
      <p:grpSpPr>
        <a:xfrm>
          <a:off x="0" y="0"/>
          <a:ext cx="0" cy="0"/>
          <a:chOff x="0" y="0"/>
          <a:chExt cx="0" cy="0"/>
        </a:xfrm>
      </p:grpSpPr>
      <p:sp>
        <p:nvSpPr>
          <p:cNvPr id="98" name="Google Shape;98;p2:notes">
            <a:extLst>
              <a:ext uri="{FF2B5EF4-FFF2-40B4-BE49-F238E27FC236}">
                <a16:creationId xmlns:a16="http://schemas.microsoft.com/office/drawing/2014/main" id="{FA137B24-DDA6-DCDD-2B5D-26410C4A404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a:extLst>
              <a:ext uri="{FF2B5EF4-FFF2-40B4-BE49-F238E27FC236}">
                <a16:creationId xmlns:a16="http://schemas.microsoft.com/office/drawing/2014/main" id="{61B553EB-8A6A-E1CC-8A3F-8319CE33A5C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618562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a:extLst>
            <a:ext uri="{FF2B5EF4-FFF2-40B4-BE49-F238E27FC236}">
              <a16:creationId xmlns:a16="http://schemas.microsoft.com/office/drawing/2014/main" id="{DB97E263-648D-8556-29C2-53041864FBBB}"/>
            </a:ext>
          </a:extLst>
        </p:cNvPr>
        <p:cNvGrpSpPr/>
        <p:nvPr/>
      </p:nvGrpSpPr>
      <p:grpSpPr>
        <a:xfrm>
          <a:off x="0" y="0"/>
          <a:ext cx="0" cy="0"/>
          <a:chOff x="0" y="0"/>
          <a:chExt cx="0" cy="0"/>
        </a:xfrm>
      </p:grpSpPr>
      <p:sp>
        <p:nvSpPr>
          <p:cNvPr id="81" name="Google Shape;81;p1:notes">
            <a:extLst>
              <a:ext uri="{FF2B5EF4-FFF2-40B4-BE49-F238E27FC236}">
                <a16:creationId xmlns:a16="http://schemas.microsoft.com/office/drawing/2014/main" id="{CFB42DA1-D94A-2F2B-3D75-EABCB09B2512}"/>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a:extLst>
              <a:ext uri="{FF2B5EF4-FFF2-40B4-BE49-F238E27FC236}">
                <a16:creationId xmlns:a16="http://schemas.microsoft.com/office/drawing/2014/main" id="{F99076FC-62C4-B785-3EAE-2EF5D29883F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Tree>
    <p:extLst>
      <p:ext uri="{BB962C8B-B14F-4D97-AF65-F5344CB8AC3E}">
        <p14:creationId xmlns:p14="http://schemas.microsoft.com/office/powerpoint/2010/main" val="3835626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37C4E93B-B57C-7101-98FA-06FDE6F6B5FE}"/>
            </a:ext>
          </a:extLst>
        </p:cNvPr>
        <p:cNvGrpSpPr/>
        <p:nvPr/>
      </p:nvGrpSpPr>
      <p:grpSpPr>
        <a:xfrm>
          <a:off x="0" y="0"/>
          <a:ext cx="0" cy="0"/>
          <a:chOff x="0" y="0"/>
          <a:chExt cx="0" cy="0"/>
        </a:xfrm>
      </p:grpSpPr>
      <p:sp>
        <p:nvSpPr>
          <p:cNvPr id="98" name="Google Shape;98;p2:notes">
            <a:extLst>
              <a:ext uri="{FF2B5EF4-FFF2-40B4-BE49-F238E27FC236}">
                <a16:creationId xmlns:a16="http://schemas.microsoft.com/office/drawing/2014/main" id="{751E9768-95A9-5B41-F2DF-AD31F1E9406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a:extLst>
              <a:ext uri="{FF2B5EF4-FFF2-40B4-BE49-F238E27FC236}">
                <a16:creationId xmlns:a16="http://schemas.microsoft.com/office/drawing/2014/main" id="{9DCF5E66-BBC5-ADE8-010F-350BEC55EC2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53853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A80DEA00-884F-923E-1677-5EA04C934823}"/>
            </a:ext>
          </a:extLst>
        </p:cNvPr>
        <p:cNvGrpSpPr/>
        <p:nvPr/>
      </p:nvGrpSpPr>
      <p:grpSpPr>
        <a:xfrm>
          <a:off x="0" y="0"/>
          <a:ext cx="0" cy="0"/>
          <a:chOff x="0" y="0"/>
          <a:chExt cx="0" cy="0"/>
        </a:xfrm>
      </p:grpSpPr>
      <p:sp>
        <p:nvSpPr>
          <p:cNvPr id="98" name="Google Shape;98;p2:notes">
            <a:extLst>
              <a:ext uri="{FF2B5EF4-FFF2-40B4-BE49-F238E27FC236}">
                <a16:creationId xmlns:a16="http://schemas.microsoft.com/office/drawing/2014/main" id="{8996659A-7017-0DE0-DBE5-56EAE4EAC1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a:extLst>
              <a:ext uri="{FF2B5EF4-FFF2-40B4-BE49-F238E27FC236}">
                <a16:creationId xmlns:a16="http://schemas.microsoft.com/office/drawing/2014/main" id="{4111F278-DF3D-3145-F576-E71469AF1A6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18791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D6ADB12F-949A-6E67-04A8-5C3372D01847}"/>
            </a:ext>
          </a:extLst>
        </p:cNvPr>
        <p:cNvGrpSpPr/>
        <p:nvPr/>
      </p:nvGrpSpPr>
      <p:grpSpPr>
        <a:xfrm>
          <a:off x="0" y="0"/>
          <a:ext cx="0" cy="0"/>
          <a:chOff x="0" y="0"/>
          <a:chExt cx="0" cy="0"/>
        </a:xfrm>
      </p:grpSpPr>
      <p:sp>
        <p:nvSpPr>
          <p:cNvPr id="98" name="Google Shape;98;p2:notes">
            <a:extLst>
              <a:ext uri="{FF2B5EF4-FFF2-40B4-BE49-F238E27FC236}">
                <a16:creationId xmlns:a16="http://schemas.microsoft.com/office/drawing/2014/main" id="{762EC1B5-AFBB-56E2-7E69-C074031EDC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notes">
            <a:extLst>
              <a:ext uri="{FF2B5EF4-FFF2-40B4-BE49-F238E27FC236}">
                <a16:creationId xmlns:a16="http://schemas.microsoft.com/office/drawing/2014/main" id="{AF30AC74-DCAD-7F50-C53C-FD584131535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64828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6" name="Google Shape;9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8" name="Google Shape;11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8" name="Google Shape;13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0" name="Google Shape;16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6" name="Google Shape;9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8" name="Google Shape;11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8" name="Google Shape;13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0" name="Google Shape;16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5" name="Google Shape;17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txBody>
          <a:bodyPr/>
          <a:lstStyle/>
          <a:p>
            <a:endParaRPr lang="en-GB"/>
          </a:p>
        </p:txBody>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721054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15"/>
        <p:cNvGrpSpPr/>
        <p:nvPr/>
      </p:nvGrpSpPr>
      <p:grpSpPr>
        <a:xfrm>
          <a:off x="0" y="0"/>
          <a:ext cx="0" cy="0"/>
          <a:chOff x="0" y="0"/>
          <a:chExt cx="0" cy="0"/>
        </a:xfrm>
      </p:grpSpPr>
      <p:sp>
        <p:nvSpPr>
          <p:cNvPr id="16" name="Google Shape;16;p9"/>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9"/>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91099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1"/>
        <p:cNvGrpSpPr/>
        <p:nvPr/>
      </p:nvGrpSpPr>
      <p:grpSpPr>
        <a:xfrm>
          <a:off x="0" y="0"/>
          <a:ext cx="0" cy="0"/>
          <a:chOff x="0" y="0"/>
          <a:chExt cx="0" cy="0"/>
        </a:xfrm>
      </p:grpSpPr>
      <p:sp>
        <p:nvSpPr>
          <p:cNvPr id="22" name="Google Shape;22;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12681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7"/>
        <p:cNvGrpSpPr/>
        <p:nvPr/>
      </p:nvGrpSpPr>
      <p:grpSpPr>
        <a:xfrm>
          <a:off x="0" y="0"/>
          <a:ext cx="0" cy="0"/>
          <a:chOff x="0" y="0"/>
          <a:chExt cx="0" cy="0"/>
        </a:xfrm>
      </p:grpSpPr>
      <p:sp>
        <p:nvSpPr>
          <p:cNvPr id="28" name="Google Shape;28;p11"/>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1"/>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176422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33"/>
        <p:cNvGrpSpPr/>
        <p:nvPr/>
      </p:nvGrpSpPr>
      <p:grpSpPr>
        <a:xfrm>
          <a:off x="0" y="0"/>
          <a:ext cx="0" cy="0"/>
          <a:chOff x="0" y="0"/>
          <a:chExt cx="0" cy="0"/>
        </a:xfrm>
      </p:grpSpPr>
      <p:sp>
        <p:nvSpPr>
          <p:cNvPr id="34" name="Google Shape;34;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2"/>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12"/>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15796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0"/>
        <p:cNvGrpSpPr/>
        <p:nvPr/>
      </p:nvGrpSpPr>
      <p:grpSpPr>
        <a:xfrm>
          <a:off x="0" y="0"/>
          <a:ext cx="0" cy="0"/>
          <a:chOff x="0" y="0"/>
          <a:chExt cx="0" cy="0"/>
        </a:xfrm>
      </p:grpSpPr>
      <p:sp>
        <p:nvSpPr>
          <p:cNvPr id="41" name="Google Shape;41;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3"/>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3"/>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3"/>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3"/>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966240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9"/>
        <p:cNvGrpSpPr/>
        <p:nvPr/>
      </p:nvGrpSpPr>
      <p:grpSpPr>
        <a:xfrm>
          <a:off x="0" y="0"/>
          <a:ext cx="0" cy="0"/>
          <a:chOff x="0" y="0"/>
          <a:chExt cx="0" cy="0"/>
        </a:xfrm>
      </p:grpSpPr>
      <p:sp>
        <p:nvSpPr>
          <p:cNvPr id="50" name="Google Shape;50;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11572500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54"/>
        <p:cNvGrpSpPr/>
        <p:nvPr/>
      </p:nvGrpSpPr>
      <p:grpSpPr>
        <a:xfrm>
          <a:off x="0" y="0"/>
          <a:ext cx="0" cy="0"/>
          <a:chOff x="0" y="0"/>
          <a:chExt cx="0" cy="0"/>
        </a:xfrm>
      </p:grpSpPr>
      <p:sp>
        <p:nvSpPr>
          <p:cNvPr id="55" name="Google Shape;55;p15"/>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5"/>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15"/>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64125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1"/>
        <p:cNvGrpSpPr/>
        <p:nvPr/>
      </p:nvGrpSpPr>
      <p:grpSpPr>
        <a:xfrm>
          <a:off x="0" y="0"/>
          <a:ext cx="0" cy="0"/>
          <a:chOff x="0" y="0"/>
          <a:chExt cx="0" cy="0"/>
        </a:xfrm>
      </p:grpSpPr>
      <p:sp>
        <p:nvSpPr>
          <p:cNvPr id="62" name="Google Shape;62;p16"/>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6"/>
          <p:cNvSpPr>
            <a:spLocks noGrp="1"/>
          </p:cNvSpPr>
          <p:nvPr>
            <p:ph type="pic" idx="2"/>
          </p:nvPr>
        </p:nvSpPr>
        <p:spPr>
          <a:xfrm>
            <a:off x="1792288" y="612775"/>
            <a:ext cx="5486400" cy="4114800"/>
          </a:xfrm>
          <a:prstGeom prst="rect">
            <a:avLst/>
          </a:prstGeom>
          <a:noFill/>
          <a:ln>
            <a:noFill/>
          </a:ln>
        </p:spPr>
        <p:txBody>
          <a:bodyPr/>
          <a:lstStyle/>
          <a:p>
            <a:endParaRPr lang="en-GB"/>
          </a:p>
        </p:txBody>
      </p:sp>
      <p:sp>
        <p:nvSpPr>
          <p:cNvPr id="64" name="Google Shape;64;p16"/>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7142165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68"/>
        <p:cNvGrpSpPr/>
        <p:nvPr/>
      </p:nvGrpSpPr>
      <p:grpSpPr>
        <a:xfrm>
          <a:off x="0" y="0"/>
          <a:ext cx="0" cy="0"/>
          <a:chOff x="0" y="0"/>
          <a:chExt cx="0" cy="0"/>
        </a:xfrm>
      </p:grpSpPr>
      <p:sp>
        <p:nvSpPr>
          <p:cNvPr id="69" name="Google Shape;69;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7"/>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39568862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74"/>
        <p:cNvGrpSpPr/>
        <p:nvPr/>
      </p:nvGrpSpPr>
      <p:grpSpPr>
        <a:xfrm>
          <a:off x="0" y="0"/>
          <a:ext cx="0" cy="0"/>
          <a:chOff x="0" y="0"/>
          <a:chExt cx="0" cy="0"/>
        </a:xfrm>
      </p:grpSpPr>
      <p:sp>
        <p:nvSpPr>
          <p:cNvPr id="75" name="Google Shape;75;p18"/>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8"/>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063890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84396704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5.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5.png"/><Relationship Id="rId11"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9.png"/><Relationship Id="rId4" Type="http://schemas.openxmlformats.org/officeDocument/2006/relationships/image" Target="../media/image7.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8" Type="http://schemas.openxmlformats.org/officeDocument/2006/relationships/hyperlink" Target="https://pmc.ncbi.nlm.nih.gov/articles/PMC12807401/" TargetMode="External"/><Relationship Id="rId3" Type="http://schemas.openxmlformats.org/officeDocument/2006/relationships/image" Target="../media/image5.png"/><Relationship Id="rId7" Type="http://schemas.openxmlformats.org/officeDocument/2006/relationships/hyperlink" Target="https://learn.microsoft.com/en-us/industry/healthcare"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hyperlink" Target="https://www.gov.uk/government/publications/data-saves-lives-reshaping-health-and-social-care-with-data" TargetMode="External"/><Relationship Id="rId5"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hyperlink" Target="https://www.frontiersin.org/journals/public-health/articles/10.3389/fpubh.2022.938707/ful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22.png"/><Relationship Id="rId5" Type="http://schemas.openxmlformats.org/officeDocument/2006/relationships/image" Target="../media/image13.png"/><Relationship Id="rId10" Type="http://schemas.openxmlformats.org/officeDocument/2006/relationships/image" Target="../media/image21.png"/><Relationship Id="rId4" Type="http://schemas.openxmlformats.org/officeDocument/2006/relationships/image" Target="../media/image7.png"/><Relationship Id="rId9"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5.pn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3.png"/><Relationship Id="rId10" Type="http://schemas.openxmlformats.org/officeDocument/2006/relationships/image" Target="../media/image14.png"/><Relationship Id="rId4" Type="http://schemas.openxmlformats.org/officeDocument/2006/relationships/image" Target="../media/image7.png"/><Relationship Id="rId9"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hyperlink" Target="https://www.skillsforcare.org.uk/Support-for-leaders-and-managers/Managing-a-service/Digital-technology-and-social-care/Digital-technology-in-social-care.aspx" TargetMode="External"/><Relationship Id="rId3" Type="http://schemas.openxmlformats.org/officeDocument/2006/relationships/image" Target="../media/image5.png"/><Relationship Id="rId7" Type="http://schemas.openxmlformats.org/officeDocument/2006/relationships/hyperlink" Target="https://support.microsoft.com/en-us/excel/basic-tasks-in-excel"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cqc.org.uk/guidance-providers/adult-social-care/suitable-staff-staff-cover" TargetMode="External"/><Relationship Id="rId5" Type="http://schemas.openxmlformats.org/officeDocument/2006/relationships/image" Target="../media/image13.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26.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24.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28.jpg"/><Relationship Id="rId5" Type="http://schemas.openxmlformats.org/officeDocument/2006/relationships/image" Target="../media/image3.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0.jp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32.jpeg"/><Relationship Id="rId5" Type="http://schemas.openxmlformats.org/officeDocument/2006/relationships/image" Target="../media/image2.png"/><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image" Target="../media/image27.pn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12.xml"/><Relationship Id="rId5" Type="http://schemas.openxmlformats.org/officeDocument/2006/relationships/image" Target="../media/image39.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83"/>
        <p:cNvGrpSpPr/>
        <p:nvPr/>
      </p:nvGrpSpPr>
      <p:grpSpPr>
        <a:xfrm>
          <a:off x="0" y="0"/>
          <a:ext cx="0" cy="0"/>
          <a:chOff x="0" y="0"/>
          <a:chExt cx="0" cy="0"/>
        </a:xfrm>
      </p:grpSpPr>
      <p:pic>
        <p:nvPicPr>
          <p:cNvPr id="84" name="Google Shape;84;p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85" name="Google Shape;85;p1" descr="image.png"/>
          <p:cNvPicPr preferRelativeResize="0"/>
          <p:nvPr/>
        </p:nvPicPr>
        <p:blipFill rotWithShape="1">
          <a:blip r:embed="rId4">
            <a:alphaModFix/>
          </a:blip>
          <a:srcRect/>
          <a:stretch/>
        </p:blipFill>
        <p:spPr>
          <a:xfrm>
            <a:off x="0" y="650178"/>
            <a:ext cx="12192000" cy="1169491"/>
          </a:xfrm>
          <a:prstGeom prst="rect">
            <a:avLst/>
          </a:prstGeom>
          <a:noFill/>
          <a:ln>
            <a:noFill/>
          </a:ln>
        </p:spPr>
      </p:pic>
      <p:sp>
        <p:nvSpPr>
          <p:cNvPr id="86" name="Google Shape;86;p1"/>
          <p:cNvSpPr txBox="1"/>
          <p:nvPr/>
        </p:nvSpPr>
        <p:spPr>
          <a:xfrm>
            <a:off x="428625" y="1771042"/>
            <a:ext cx="8801100" cy="19047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9991"/>
              </a:lnSpc>
              <a:spcBef>
                <a:spcPts val="0"/>
              </a:spcBef>
              <a:spcAft>
                <a:spcPts val="0"/>
              </a:spcAft>
              <a:buClr>
                <a:srgbClr val="000000"/>
              </a:buClr>
              <a:buSzPts val="5625"/>
              <a:buFont typeface="Arial"/>
              <a:buNone/>
              <a:tabLst/>
              <a:defRPr/>
            </a:pPr>
            <a:r>
              <a:rPr kumimoji="0" lang="en-US" sz="5625" b="0" i="0" u="none" strike="noStrike" kern="0" cap="none" spc="0" normalizeH="0" baseline="0" noProof="0" dirty="0">
                <a:ln>
                  <a:noFill/>
                </a:ln>
                <a:solidFill>
                  <a:srgbClr val="FFFFFF"/>
                </a:solidFill>
                <a:effectLst/>
                <a:uLnTx/>
                <a:uFillTx/>
                <a:latin typeface="Poppins ExtraBold"/>
                <a:ea typeface="Poppins ExtraBold"/>
                <a:cs typeface="Poppins ExtraBold"/>
                <a:sym typeface="Poppins ExtraBold"/>
              </a:rPr>
              <a:t>DIGITAL SKILLS &amp;</a:t>
            </a:r>
            <a:br>
              <a:rPr kumimoji="0" lang="en-US" sz="1800" b="0" i="0" u="none" strike="noStrike" kern="0" cap="none" spc="0" normalizeH="0" baseline="0" noProof="0" dirty="0">
                <a:ln>
                  <a:noFill/>
                </a:ln>
                <a:solidFill>
                  <a:srgbClr val="000000"/>
                </a:solidFill>
                <a:effectLst/>
                <a:uLnTx/>
                <a:uFillTx/>
                <a:latin typeface="Calibri"/>
                <a:ea typeface="Calibri"/>
                <a:cs typeface="Calibri"/>
                <a:sym typeface="Calibri"/>
              </a:rPr>
            </a:br>
            <a:r>
              <a:rPr kumimoji="0" lang="en-US" sz="5625" b="0" i="0" u="none" strike="noStrike" kern="0" cap="none" spc="0" normalizeH="0" baseline="0" noProof="0" dirty="0">
                <a:ln>
                  <a:noFill/>
                </a:ln>
                <a:solidFill>
                  <a:srgbClr val="FFFFFF"/>
                </a:solidFill>
                <a:effectLst/>
                <a:uLnTx/>
                <a:uFillTx/>
                <a:latin typeface="Poppins ExtraBold"/>
                <a:ea typeface="Poppins ExtraBold"/>
                <a:cs typeface="Poppins ExtraBold"/>
                <a:sym typeface="Poppins ExtraBold"/>
              </a:rPr>
              <a:t>RESEARCH METHODS</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87" name="Google Shape;87;p1" descr="image.png"/>
          <p:cNvPicPr preferRelativeResize="0"/>
          <p:nvPr/>
        </p:nvPicPr>
        <p:blipFill rotWithShape="1">
          <a:blip r:embed="rId5">
            <a:alphaModFix/>
          </a:blip>
          <a:srcRect/>
          <a:stretch/>
        </p:blipFill>
        <p:spPr>
          <a:xfrm>
            <a:off x="-171450" y="1003845"/>
            <a:ext cx="600075" cy="476250"/>
          </a:xfrm>
          <a:prstGeom prst="rect">
            <a:avLst/>
          </a:prstGeom>
          <a:noFill/>
          <a:ln>
            <a:noFill/>
          </a:ln>
        </p:spPr>
      </p:pic>
      <p:sp>
        <p:nvSpPr>
          <p:cNvPr id="90" name="Google Shape;90;p1"/>
          <p:cNvSpPr txBox="1"/>
          <p:nvPr/>
        </p:nvSpPr>
        <p:spPr>
          <a:xfrm>
            <a:off x="428625" y="3729797"/>
            <a:ext cx="9601200" cy="498598"/>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b="1" i="0" u="none" strike="noStrike" kern="0" cap="none" spc="0" normalizeH="0" baseline="0" noProof="0" dirty="0">
                <a:ln>
                  <a:noFill/>
                </a:ln>
                <a:solidFill>
                  <a:srgbClr val="FFFFFF"/>
                </a:solidFill>
                <a:effectLst/>
                <a:uLnTx/>
                <a:uFillTx/>
                <a:latin typeface="Poppins"/>
                <a:ea typeface="Poppins"/>
                <a:cs typeface="Poppins"/>
                <a:sym typeface="Poppins"/>
              </a:rPr>
              <a:t>TOPIC: SECURE FILE STORAGE AND SHARING WITH SHAREPOINT &amp; ONE DRIVE</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91" name="Google Shape;91;p1"/>
          <p:cNvSpPr txBox="1"/>
          <p:nvPr/>
        </p:nvSpPr>
        <p:spPr>
          <a:xfrm>
            <a:off x="428625" y="6005859"/>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b="1" i="0" u="none" strike="noStrike" kern="0" cap="none" spc="0" normalizeH="0" baseline="0" noProof="0" dirty="0">
                <a:ln>
                  <a:noFill/>
                </a:ln>
                <a:solidFill>
                  <a:srgbClr val="FFFFFF"/>
                </a:solidFill>
                <a:effectLst/>
                <a:uLnTx/>
                <a:uFillTx/>
                <a:latin typeface="Poppins"/>
                <a:ea typeface="Poppins"/>
                <a:cs typeface="Poppins"/>
                <a:sym typeface="Poppins"/>
              </a:rPr>
              <a:t>LECTURER: AMITAVE BANIK</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92" name="Google Shape;92;p1"/>
          <p:cNvSpPr txBox="1"/>
          <p:nvPr/>
        </p:nvSpPr>
        <p:spPr>
          <a:xfrm>
            <a:off x="428625" y="5106873"/>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b="1" i="0" u="none" strike="noStrike" kern="0" cap="none" spc="0" normalizeH="0" baseline="0" noProof="0" dirty="0">
                <a:ln>
                  <a:noFill/>
                </a:ln>
                <a:solidFill>
                  <a:srgbClr val="FFFFFF"/>
                </a:solidFill>
                <a:effectLst/>
                <a:uLnTx/>
                <a:uFillTx/>
                <a:latin typeface="Poppins"/>
                <a:ea typeface="Poppins"/>
                <a:cs typeface="Poppins"/>
                <a:sym typeface="Poppins"/>
              </a:rPr>
              <a:t>STUDENT NAME: KOLAWOLE ANTHONY</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3" name="Picture 2">
            <a:extLst>
              <a:ext uri="{FF2B5EF4-FFF2-40B4-BE49-F238E27FC236}">
                <a16:creationId xmlns:a16="http://schemas.microsoft.com/office/drawing/2014/main" id="{5A59A441-7989-4334-2D8F-952BBE65E2DC}"/>
              </a:ext>
            </a:extLst>
          </p:cNvPr>
          <p:cNvPicPr>
            <a:picLocks noChangeAspect="1"/>
          </p:cNvPicPr>
          <p:nvPr/>
        </p:nvPicPr>
        <p:blipFill>
          <a:blip r:embed="rId6"/>
          <a:stretch>
            <a:fillRect/>
          </a:stretch>
        </p:blipFill>
        <p:spPr>
          <a:xfrm>
            <a:off x="128587" y="315830"/>
            <a:ext cx="2857500" cy="942975"/>
          </a:xfrm>
          <a:prstGeom prst="rect">
            <a:avLst/>
          </a:prstGeom>
        </p:spPr>
      </p:pic>
      <p:sp>
        <p:nvSpPr>
          <p:cNvPr id="5" name="Google Shape;91;p1">
            <a:extLst>
              <a:ext uri="{FF2B5EF4-FFF2-40B4-BE49-F238E27FC236}">
                <a16:creationId xmlns:a16="http://schemas.microsoft.com/office/drawing/2014/main" id="{635332E7-416F-2D24-A39B-8FC6658F309A}"/>
              </a:ext>
            </a:extLst>
          </p:cNvPr>
          <p:cNvSpPr txBox="1"/>
          <p:nvPr/>
        </p:nvSpPr>
        <p:spPr>
          <a:xfrm>
            <a:off x="428625" y="4628783"/>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b="1" i="0" u="none" strike="noStrike" kern="0" cap="none" spc="0" normalizeH="0" baseline="0" noProof="0" dirty="0">
                <a:ln>
                  <a:noFill/>
                </a:ln>
                <a:solidFill>
                  <a:srgbClr val="FFFFFF"/>
                </a:solidFill>
                <a:effectLst/>
                <a:uLnTx/>
                <a:uFillTx/>
                <a:latin typeface="Poppins"/>
                <a:ea typeface="Poppins"/>
                <a:cs typeface="Poppins"/>
                <a:sym typeface="Poppins"/>
              </a:rPr>
              <a:t>MODULE CODE: LCHS4007</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 name="Google Shape;91;p1">
            <a:extLst>
              <a:ext uri="{FF2B5EF4-FFF2-40B4-BE49-F238E27FC236}">
                <a16:creationId xmlns:a16="http://schemas.microsoft.com/office/drawing/2014/main" id="{E374F46D-8300-2B48-E04C-5BAC77161EDC}"/>
              </a:ext>
            </a:extLst>
          </p:cNvPr>
          <p:cNvSpPr txBox="1"/>
          <p:nvPr/>
        </p:nvSpPr>
        <p:spPr>
          <a:xfrm>
            <a:off x="428625" y="5603955"/>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b="1" i="0" u="none" strike="noStrike" kern="0" cap="none" spc="0" normalizeH="0" baseline="0" noProof="0" dirty="0">
                <a:ln>
                  <a:noFill/>
                </a:ln>
                <a:solidFill>
                  <a:srgbClr val="FFFFFF"/>
                </a:solidFill>
                <a:effectLst/>
                <a:uLnTx/>
                <a:uFillTx/>
                <a:latin typeface="Poppins"/>
                <a:ea typeface="Poppins"/>
                <a:cs typeface="Poppins"/>
                <a:sym typeface="Poppins"/>
              </a:rPr>
              <a:t>STUDENT ID: 2538396</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7" name="Google Shape;91;p1">
            <a:extLst>
              <a:ext uri="{FF2B5EF4-FFF2-40B4-BE49-F238E27FC236}">
                <a16:creationId xmlns:a16="http://schemas.microsoft.com/office/drawing/2014/main" id="{CF469D55-6804-07C9-771B-895F42FB5F16}"/>
              </a:ext>
            </a:extLst>
          </p:cNvPr>
          <p:cNvSpPr txBox="1"/>
          <p:nvPr/>
        </p:nvSpPr>
        <p:spPr>
          <a:xfrm>
            <a:off x="428625" y="4176494"/>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b="1" i="0" u="none" strike="noStrike" kern="0" cap="none" spc="0" normalizeH="0" baseline="0" noProof="0" dirty="0">
                <a:ln>
                  <a:noFill/>
                </a:ln>
                <a:solidFill>
                  <a:srgbClr val="FFFFFF"/>
                </a:solidFill>
                <a:effectLst/>
                <a:uLnTx/>
                <a:uFillTx/>
                <a:latin typeface="Poppins"/>
                <a:ea typeface="Poppins"/>
                <a:cs typeface="Poppins"/>
                <a:sym typeface="Poppins"/>
              </a:rPr>
              <a:t>ASSIGNMENT TITLE: COMPONENT 1</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684C6"/>
        </a:solidFill>
        <a:effectLst/>
      </p:bgPr>
    </p:bg>
    <p:spTree>
      <p:nvGrpSpPr>
        <p:cNvPr id="1" name="Shape 100"/>
        <p:cNvGrpSpPr/>
        <p:nvPr/>
      </p:nvGrpSpPr>
      <p:grpSpPr>
        <a:xfrm>
          <a:off x="0" y="0"/>
          <a:ext cx="0" cy="0"/>
          <a:chOff x="0" y="0"/>
          <a:chExt cx="0" cy="0"/>
        </a:xfrm>
      </p:grpSpPr>
      <p:pic>
        <p:nvPicPr>
          <p:cNvPr id="101" name="Google Shape;101;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2" name="Google Shape;102;p14" descr="image.png"/>
          <p:cNvPicPr preferRelativeResize="0"/>
          <p:nvPr/>
        </p:nvPicPr>
        <p:blipFill rotWithShape="1">
          <a:blip r:embed="rId4">
            <a:alphaModFix/>
          </a:blip>
          <a:srcRect/>
          <a:stretch/>
        </p:blipFill>
        <p:spPr>
          <a:xfrm>
            <a:off x="6334125" y="2033587"/>
            <a:ext cx="5286375" cy="3619500"/>
          </a:xfrm>
          <a:prstGeom prst="rect">
            <a:avLst/>
          </a:prstGeom>
          <a:noFill/>
          <a:ln>
            <a:noFill/>
          </a:ln>
        </p:spPr>
      </p:pic>
      <p:pic>
        <p:nvPicPr>
          <p:cNvPr id="103" name="Google Shape;103;p14" descr="image.png"/>
          <p:cNvPicPr preferRelativeResize="0"/>
          <p:nvPr/>
        </p:nvPicPr>
        <p:blipFill rotWithShape="1">
          <a:blip r:embed="rId5">
            <a:alphaModFix/>
          </a:blip>
          <a:srcRect/>
          <a:stretch/>
        </p:blipFill>
        <p:spPr>
          <a:xfrm>
            <a:off x="0" y="1298635"/>
            <a:ext cx="12192000" cy="437109"/>
          </a:xfrm>
          <a:prstGeom prst="rect">
            <a:avLst/>
          </a:prstGeom>
          <a:noFill/>
          <a:ln>
            <a:noFill/>
          </a:ln>
        </p:spPr>
      </p:pic>
      <p:sp>
        <p:nvSpPr>
          <p:cNvPr id="105" name="Google Shape;105;p14"/>
          <p:cNvSpPr txBox="1"/>
          <p:nvPr/>
        </p:nvSpPr>
        <p:spPr>
          <a:xfrm>
            <a:off x="295275" y="1841560"/>
            <a:ext cx="11601450" cy="4476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dirty="0">
                <a:solidFill>
                  <a:srgbClr val="FFFFFF"/>
                </a:solidFill>
                <a:latin typeface="Roboto"/>
                <a:ea typeface="Roboto"/>
                <a:cs typeface="Roboto"/>
                <a:sym typeface="Roboto"/>
              </a:rPr>
              <a:t>WORKPLACE TASK SELECTION</a:t>
            </a:r>
            <a:endParaRPr dirty="0"/>
          </a:p>
        </p:txBody>
      </p:sp>
      <p:pic>
        <p:nvPicPr>
          <p:cNvPr id="111" name="Google Shape;111;p14" descr="image.png"/>
          <p:cNvPicPr preferRelativeResize="0"/>
          <p:nvPr/>
        </p:nvPicPr>
        <p:blipFill rotWithShape="1">
          <a:blip r:embed="rId6">
            <a:alphaModFix/>
          </a:blip>
          <a:srcRect/>
          <a:stretch/>
        </p:blipFill>
        <p:spPr>
          <a:xfrm>
            <a:off x="409575" y="2554781"/>
            <a:ext cx="666750" cy="666750"/>
          </a:xfrm>
          <a:prstGeom prst="rect">
            <a:avLst/>
          </a:prstGeom>
          <a:noFill/>
          <a:ln>
            <a:noFill/>
          </a:ln>
        </p:spPr>
      </p:pic>
      <p:pic>
        <p:nvPicPr>
          <p:cNvPr id="112" name="Google Shape;112;p14" descr="image.png"/>
          <p:cNvPicPr preferRelativeResize="0"/>
          <p:nvPr/>
        </p:nvPicPr>
        <p:blipFill rotWithShape="1">
          <a:blip r:embed="rId7">
            <a:alphaModFix/>
          </a:blip>
          <a:srcRect/>
          <a:stretch/>
        </p:blipFill>
        <p:spPr>
          <a:xfrm>
            <a:off x="409575" y="4471092"/>
            <a:ext cx="666750" cy="666750"/>
          </a:xfrm>
          <a:prstGeom prst="rect">
            <a:avLst/>
          </a:prstGeom>
          <a:noFill/>
          <a:ln>
            <a:noFill/>
          </a:ln>
        </p:spPr>
      </p:pic>
      <p:pic>
        <p:nvPicPr>
          <p:cNvPr id="113" name="Google Shape;113;p14" descr="image.png"/>
          <p:cNvPicPr preferRelativeResize="0"/>
          <p:nvPr/>
        </p:nvPicPr>
        <p:blipFill rotWithShape="1">
          <a:blip r:embed="rId8">
            <a:alphaModFix/>
          </a:blip>
          <a:srcRect/>
          <a:stretch/>
        </p:blipFill>
        <p:spPr>
          <a:xfrm>
            <a:off x="6329362" y="2596603"/>
            <a:ext cx="5286375" cy="3619500"/>
          </a:xfrm>
          <a:prstGeom prst="rect">
            <a:avLst/>
          </a:prstGeom>
          <a:noFill/>
          <a:ln>
            <a:noFill/>
          </a:ln>
        </p:spPr>
      </p:pic>
      <p:pic>
        <p:nvPicPr>
          <p:cNvPr id="114" name="Google Shape;114;p14" descr="image.png"/>
          <p:cNvPicPr preferRelativeResize="0"/>
          <p:nvPr/>
        </p:nvPicPr>
        <p:blipFill rotWithShape="1">
          <a:blip r:embed="rId9">
            <a:alphaModFix/>
          </a:blip>
          <a:srcRect/>
          <a:stretch/>
        </p:blipFill>
        <p:spPr>
          <a:xfrm>
            <a:off x="571500" y="2735756"/>
            <a:ext cx="342900" cy="304800"/>
          </a:xfrm>
          <a:prstGeom prst="rect">
            <a:avLst/>
          </a:prstGeom>
          <a:noFill/>
          <a:ln>
            <a:noFill/>
          </a:ln>
        </p:spPr>
      </p:pic>
      <p:sp>
        <p:nvSpPr>
          <p:cNvPr id="115" name="Google Shape;115;p14"/>
          <p:cNvSpPr txBox="1"/>
          <p:nvPr/>
        </p:nvSpPr>
        <p:spPr>
          <a:xfrm>
            <a:off x="1314450" y="2554781"/>
            <a:ext cx="4600575" cy="2667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FFFFFF"/>
                </a:solidFill>
                <a:latin typeface="Roboto Medium"/>
                <a:ea typeface="Roboto Medium"/>
                <a:cs typeface="Roboto Medium"/>
                <a:sym typeface="Roboto Medium"/>
              </a:rPr>
              <a:t>1. The Chosen Task</a:t>
            </a:r>
            <a:endParaRPr/>
          </a:p>
        </p:txBody>
      </p:sp>
      <p:sp>
        <p:nvSpPr>
          <p:cNvPr id="116" name="Google Shape;116;p14"/>
          <p:cNvSpPr txBox="1"/>
          <p:nvPr/>
        </p:nvSpPr>
        <p:spPr>
          <a:xfrm>
            <a:off x="1314450" y="2897681"/>
            <a:ext cx="4381500" cy="132959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dirty="0">
                <a:solidFill>
                  <a:srgbClr val="FFFFFF"/>
                </a:solidFill>
                <a:latin typeface="Roboto"/>
                <a:ea typeface="Roboto"/>
                <a:cs typeface="Roboto"/>
                <a:sym typeface="Roboto"/>
              </a:rPr>
              <a:t>Secure File Storage and Sharing:</a:t>
            </a:r>
            <a:r>
              <a:rPr lang="en-US" sz="1350" b="0" i="0" u="none" strike="noStrike" cap="none" dirty="0">
                <a:solidFill>
                  <a:srgbClr val="FFFFFF"/>
                </a:solidFill>
                <a:latin typeface="Roboto Light"/>
                <a:ea typeface="Roboto Light"/>
                <a:cs typeface="Roboto Light"/>
                <a:sym typeface="Roboto Light"/>
              </a:rPr>
              <a:t> </a:t>
            </a:r>
            <a:r>
              <a:rPr lang="en-GB" sz="1350" b="0" i="0" u="none" strike="noStrike" cap="none" dirty="0">
                <a:solidFill>
                  <a:srgbClr val="FFFFFF"/>
                </a:solidFill>
                <a:latin typeface="Roboto Light"/>
                <a:ea typeface="Roboto Light"/>
                <a:cs typeface="Roboto Light"/>
                <a:sym typeface="Roboto Light"/>
              </a:rPr>
              <a:t>The task involves securely organising and sharing sensitive patient care plans, medication records and staff rotas between two separate buildings.</a:t>
            </a:r>
            <a:endParaRPr dirty="0"/>
          </a:p>
        </p:txBody>
      </p:sp>
      <p:pic>
        <p:nvPicPr>
          <p:cNvPr id="117" name="Google Shape;117;p14" descr="image.png"/>
          <p:cNvPicPr preferRelativeResize="0"/>
          <p:nvPr/>
        </p:nvPicPr>
        <p:blipFill rotWithShape="1">
          <a:blip r:embed="rId10">
            <a:alphaModFix/>
          </a:blip>
          <a:srcRect/>
          <a:stretch/>
        </p:blipFill>
        <p:spPr>
          <a:xfrm>
            <a:off x="609600" y="4652067"/>
            <a:ext cx="266700" cy="304800"/>
          </a:xfrm>
          <a:prstGeom prst="rect">
            <a:avLst/>
          </a:prstGeom>
          <a:noFill/>
          <a:ln>
            <a:noFill/>
          </a:ln>
        </p:spPr>
      </p:pic>
      <p:sp>
        <p:nvSpPr>
          <p:cNvPr id="118" name="Google Shape;118;p14"/>
          <p:cNvSpPr txBox="1"/>
          <p:nvPr/>
        </p:nvSpPr>
        <p:spPr>
          <a:xfrm>
            <a:off x="1314450" y="4471092"/>
            <a:ext cx="4600575" cy="2667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FFFFFF"/>
                </a:solidFill>
                <a:latin typeface="Roboto Medium"/>
                <a:ea typeface="Roboto Medium"/>
                <a:cs typeface="Roboto Medium"/>
                <a:sym typeface="Roboto Medium"/>
              </a:rPr>
              <a:t>2. The Selected Tool</a:t>
            </a:r>
            <a:endParaRPr/>
          </a:p>
        </p:txBody>
      </p:sp>
      <p:sp>
        <p:nvSpPr>
          <p:cNvPr id="119" name="Google Shape;119;p14"/>
          <p:cNvSpPr txBox="1"/>
          <p:nvPr/>
        </p:nvSpPr>
        <p:spPr>
          <a:xfrm>
            <a:off x="1314450" y="4813992"/>
            <a:ext cx="4381500" cy="1661993"/>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dirty="0">
                <a:solidFill>
                  <a:srgbClr val="FFFFFF"/>
                </a:solidFill>
                <a:latin typeface="Roboto"/>
                <a:ea typeface="Roboto"/>
                <a:cs typeface="Roboto"/>
                <a:sym typeface="Roboto"/>
              </a:rPr>
              <a:t>Microsoft SharePoint &amp; OneDrive:</a:t>
            </a:r>
            <a:r>
              <a:rPr lang="en-US" sz="1350" b="0" i="0" u="none" strike="noStrike" cap="none" dirty="0">
                <a:solidFill>
                  <a:srgbClr val="FFFFFF"/>
                </a:solidFill>
                <a:latin typeface="Roboto Light"/>
                <a:ea typeface="Roboto Light"/>
                <a:cs typeface="Roboto Light"/>
                <a:sym typeface="Roboto Light"/>
              </a:rPr>
              <a:t> </a:t>
            </a:r>
            <a:r>
              <a:rPr lang="en-GB" sz="1350" b="0" i="0" u="none" strike="noStrike" cap="none" dirty="0">
                <a:solidFill>
                  <a:srgbClr val="FFFFFF"/>
                </a:solidFill>
                <a:latin typeface="Roboto Light"/>
                <a:ea typeface="Roboto Light"/>
                <a:cs typeface="Roboto Light"/>
                <a:sym typeface="Roboto Light"/>
              </a:rPr>
              <a:t>SharePoint acts as the nursing home’s main secure online system for storing and sharing documents, while OneDrive allows individual staff members to save their own work and draft documents safely in the cloud.</a:t>
            </a:r>
            <a:endParaRPr dirty="0"/>
          </a:p>
        </p:txBody>
      </p:sp>
      <p:pic>
        <p:nvPicPr>
          <p:cNvPr id="3" name="Picture 2">
            <a:extLst>
              <a:ext uri="{FF2B5EF4-FFF2-40B4-BE49-F238E27FC236}">
                <a16:creationId xmlns:a16="http://schemas.microsoft.com/office/drawing/2014/main" id="{0C70CE40-0730-B6D0-1EC1-2F7F03A63AA2}"/>
              </a:ext>
            </a:extLst>
          </p:cNvPr>
          <p:cNvPicPr>
            <a:picLocks noChangeAspect="1"/>
          </p:cNvPicPr>
          <p:nvPr/>
        </p:nvPicPr>
        <p:blipFill>
          <a:blip r:embed="rId11"/>
          <a:stretch>
            <a:fillRect/>
          </a:stretch>
        </p:blipFill>
        <p:spPr>
          <a:xfrm>
            <a:off x="113414" y="129124"/>
            <a:ext cx="2859272" cy="93886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684C6"/>
        </a:solidFill>
        <a:effectLst/>
      </p:bgPr>
    </p:bg>
    <p:spTree>
      <p:nvGrpSpPr>
        <p:cNvPr id="1" name="Shape 100">
          <a:extLst>
            <a:ext uri="{FF2B5EF4-FFF2-40B4-BE49-F238E27FC236}">
              <a16:creationId xmlns:a16="http://schemas.microsoft.com/office/drawing/2014/main" id="{380A02DF-AEAF-D50A-D841-C5EED4A93991}"/>
            </a:ext>
          </a:extLst>
        </p:cNvPr>
        <p:cNvGrpSpPr/>
        <p:nvPr/>
      </p:nvGrpSpPr>
      <p:grpSpPr>
        <a:xfrm>
          <a:off x="0" y="0"/>
          <a:ext cx="0" cy="0"/>
          <a:chOff x="0" y="0"/>
          <a:chExt cx="0" cy="0"/>
        </a:xfrm>
      </p:grpSpPr>
      <p:pic>
        <p:nvPicPr>
          <p:cNvPr id="101" name="Google Shape;101;p14" descr="image.png">
            <a:extLst>
              <a:ext uri="{FF2B5EF4-FFF2-40B4-BE49-F238E27FC236}">
                <a16:creationId xmlns:a16="http://schemas.microsoft.com/office/drawing/2014/main" id="{9803C709-E51A-A73A-4CA7-13AEEA094B4A}"/>
              </a:ext>
            </a:extLst>
          </p:cNvPr>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3" name="Google Shape;103;p14" descr="image.png">
            <a:extLst>
              <a:ext uri="{FF2B5EF4-FFF2-40B4-BE49-F238E27FC236}">
                <a16:creationId xmlns:a16="http://schemas.microsoft.com/office/drawing/2014/main" id="{69E5DFE9-7592-DC75-ED62-E866CCC15BA0}"/>
              </a:ext>
            </a:extLst>
          </p:cNvPr>
          <p:cNvPicPr preferRelativeResize="0"/>
          <p:nvPr/>
        </p:nvPicPr>
        <p:blipFill rotWithShape="1">
          <a:blip r:embed="rId4">
            <a:alphaModFix/>
          </a:blip>
          <a:srcRect/>
          <a:stretch/>
        </p:blipFill>
        <p:spPr>
          <a:xfrm>
            <a:off x="9525" y="1130942"/>
            <a:ext cx="12192000" cy="437109"/>
          </a:xfrm>
          <a:prstGeom prst="rect">
            <a:avLst/>
          </a:prstGeom>
          <a:noFill/>
          <a:ln>
            <a:noFill/>
          </a:ln>
        </p:spPr>
      </p:pic>
      <p:pic>
        <p:nvPicPr>
          <p:cNvPr id="3" name="Picture 2">
            <a:extLst>
              <a:ext uri="{FF2B5EF4-FFF2-40B4-BE49-F238E27FC236}">
                <a16:creationId xmlns:a16="http://schemas.microsoft.com/office/drawing/2014/main" id="{B7B25D8D-B799-C0A6-0A56-A0A03BEE8324}"/>
              </a:ext>
            </a:extLst>
          </p:cNvPr>
          <p:cNvPicPr>
            <a:picLocks noChangeAspect="1"/>
          </p:cNvPicPr>
          <p:nvPr/>
        </p:nvPicPr>
        <p:blipFill>
          <a:blip r:embed="rId5"/>
          <a:stretch>
            <a:fillRect/>
          </a:stretch>
        </p:blipFill>
        <p:spPr>
          <a:xfrm>
            <a:off x="113414" y="129124"/>
            <a:ext cx="2859272" cy="938865"/>
          </a:xfrm>
          <a:prstGeom prst="rect">
            <a:avLst/>
          </a:prstGeom>
        </p:spPr>
      </p:pic>
      <p:sp>
        <p:nvSpPr>
          <p:cNvPr id="4" name="Google Shape;127;p15">
            <a:extLst>
              <a:ext uri="{FF2B5EF4-FFF2-40B4-BE49-F238E27FC236}">
                <a16:creationId xmlns:a16="http://schemas.microsoft.com/office/drawing/2014/main" id="{0247D697-99E7-1000-57E6-D21883C0251D}"/>
              </a:ext>
            </a:extLst>
          </p:cNvPr>
          <p:cNvSpPr txBox="1"/>
          <p:nvPr/>
        </p:nvSpPr>
        <p:spPr>
          <a:xfrm>
            <a:off x="600075" y="1751256"/>
            <a:ext cx="11601450" cy="4616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dirty="0">
                <a:solidFill>
                  <a:srgbClr val="FFFFFF"/>
                </a:solidFill>
                <a:latin typeface="Roboto"/>
                <a:ea typeface="Roboto"/>
                <a:cs typeface="Roboto"/>
                <a:sym typeface="Roboto"/>
              </a:rPr>
              <a:t>SUITABILITY &amp; EFFICIENCY</a:t>
            </a:r>
            <a:endParaRPr dirty="0"/>
          </a:p>
        </p:txBody>
      </p:sp>
      <p:sp>
        <p:nvSpPr>
          <p:cNvPr id="6" name="Google Shape;133;p15">
            <a:extLst>
              <a:ext uri="{FF2B5EF4-FFF2-40B4-BE49-F238E27FC236}">
                <a16:creationId xmlns:a16="http://schemas.microsoft.com/office/drawing/2014/main" id="{A61EA280-9B04-0294-A37A-E4C19688944A}"/>
              </a:ext>
            </a:extLst>
          </p:cNvPr>
          <p:cNvSpPr txBox="1"/>
          <p:nvPr/>
        </p:nvSpPr>
        <p:spPr>
          <a:xfrm>
            <a:off x="600075" y="2579931"/>
            <a:ext cx="5600700" cy="33855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200" b="0" i="0" u="none" strike="noStrike" cap="none">
                <a:solidFill>
                  <a:srgbClr val="FFFFFF"/>
                </a:solidFill>
                <a:latin typeface="Roboto Medium"/>
                <a:ea typeface="Roboto Medium"/>
                <a:cs typeface="Roboto Medium"/>
                <a:sym typeface="Roboto Medium"/>
              </a:rPr>
              <a:t>3. Why is the tool suitable?</a:t>
            </a:r>
            <a:endParaRPr sz="2200"/>
          </a:p>
        </p:txBody>
      </p:sp>
      <p:sp>
        <p:nvSpPr>
          <p:cNvPr id="8" name="Google Shape;134;p15">
            <a:extLst>
              <a:ext uri="{FF2B5EF4-FFF2-40B4-BE49-F238E27FC236}">
                <a16:creationId xmlns:a16="http://schemas.microsoft.com/office/drawing/2014/main" id="{E4899D9F-5213-59A0-2425-66E9EA3490BE}"/>
              </a:ext>
            </a:extLst>
          </p:cNvPr>
          <p:cNvSpPr txBox="1"/>
          <p:nvPr/>
        </p:nvSpPr>
        <p:spPr>
          <a:xfrm>
            <a:off x="6315075" y="2579931"/>
            <a:ext cx="5600700" cy="33855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200" b="0" i="0" u="none" strike="noStrike" cap="none">
                <a:solidFill>
                  <a:srgbClr val="FFFFFF"/>
                </a:solidFill>
                <a:latin typeface="Roboto Medium"/>
                <a:ea typeface="Roboto Medium"/>
                <a:cs typeface="Roboto Medium"/>
                <a:sym typeface="Roboto Medium"/>
              </a:rPr>
              <a:t>4. Improving Efficiency &amp; Communication</a:t>
            </a:r>
            <a:endParaRPr sz="2200"/>
          </a:p>
        </p:txBody>
      </p:sp>
      <p:sp>
        <p:nvSpPr>
          <p:cNvPr id="10" name="Google Shape;135;p15">
            <a:extLst>
              <a:ext uri="{FF2B5EF4-FFF2-40B4-BE49-F238E27FC236}">
                <a16:creationId xmlns:a16="http://schemas.microsoft.com/office/drawing/2014/main" id="{4D82C61F-F5E5-68D1-E154-BCDB1A2B76A5}"/>
              </a:ext>
            </a:extLst>
          </p:cNvPr>
          <p:cNvSpPr txBox="1"/>
          <p:nvPr/>
        </p:nvSpPr>
        <p:spPr>
          <a:xfrm>
            <a:off x="885825" y="3074014"/>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a:ea typeface="Roboto"/>
                <a:cs typeface="Roboto"/>
                <a:sym typeface="Roboto"/>
              </a:rPr>
              <a:t>Compliance:</a:t>
            </a:r>
            <a:r>
              <a:rPr lang="en-US" b="0" i="0" u="none" strike="noStrike" cap="none" dirty="0">
                <a:solidFill>
                  <a:srgbClr val="FFFFFF"/>
                </a:solidFill>
                <a:latin typeface="Roboto Light"/>
                <a:ea typeface="Roboto Light"/>
                <a:cs typeface="Roboto Light"/>
                <a:sym typeface="Roboto Light"/>
              </a:rPr>
              <a:t> </a:t>
            </a:r>
            <a:r>
              <a:rPr lang="en-GB" b="0" i="0" u="none" strike="noStrike" cap="none" dirty="0">
                <a:solidFill>
                  <a:srgbClr val="FFFFFF"/>
                </a:solidFill>
                <a:latin typeface="Roboto Light"/>
                <a:ea typeface="Roboto Light"/>
                <a:cs typeface="Roboto Light"/>
                <a:sym typeface="Roboto Light"/>
              </a:rPr>
              <a:t>Using secure cloud storage helps the nursing home follow national guidance for protecting sensitive patient information (Department of Health and Social Care, 2022).</a:t>
            </a:r>
            <a:endParaRPr dirty="0"/>
          </a:p>
        </p:txBody>
      </p:sp>
      <p:sp>
        <p:nvSpPr>
          <p:cNvPr id="12" name="Google Shape;136;p15">
            <a:extLst>
              <a:ext uri="{FF2B5EF4-FFF2-40B4-BE49-F238E27FC236}">
                <a16:creationId xmlns:a16="http://schemas.microsoft.com/office/drawing/2014/main" id="{C17C4817-9149-FDD3-69C0-B3C9EC430633}"/>
              </a:ext>
            </a:extLst>
          </p:cNvPr>
          <p:cNvSpPr txBox="1"/>
          <p:nvPr/>
        </p:nvSpPr>
        <p:spPr>
          <a:xfrm>
            <a:off x="885825" y="3952636"/>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a:ea typeface="Roboto"/>
                <a:cs typeface="Roboto"/>
                <a:sym typeface="Roboto"/>
              </a:rPr>
              <a:t>Secure Information Exchange:</a:t>
            </a:r>
            <a:r>
              <a:rPr lang="en-US" b="0" i="0" u="none" strike="noStrike" cap="none" dirty="0">
                <a:solidFill>
                  <a:srgbClr val="FFFFFF"/>
                </a:solidFill>
                <a:latin typeface="Roboto Light"/>
                <a:ea typeface="Roboto Light"/>
                <a:cs typeface="Roboto Light"/>
                <a:sym typeface="Roboto Light"/>
              </a:rPr>
              <a:t> </a:t>
            </a:r>
            <a:r>
              <a:rPr lang="en-GB" b="0" i="0" u="none" strike="noStrike" cap="none" dirty="0">
                <a:solidFill>
                  <a:srgbClr val="FFFFFF"/>
                </a:solidFill>
                <a:latin typeface="Roboto Light"/>
                <a:ea typeface="Roboto Light"/>
                <a:cs typeface="Roboto Light"/>
                <a:sym typeface="Roboto Light"/>
              </a:rPr>
              <a:t>Cloud computing is quite good when it comes to  keeping sensitive healthcare records accurate, private and secure when they are shared (Amanat et al., 2022).</a:t>
            </a:r>
            <a:endParaRPr lang="en-US" dirty="0"/>
          </a:p>
        </p:txBody>
      </p:sp>
      <p:sp>
        <p:nvSpPr>
          <p:cNvPr id="14" name="Google Shape;137;p15">
            <a:extLst>
              <a:ext uri="{FF2B5EF4-FFF2-40B4-BE49-F238E27FC236}">
                <a16:creationId xmlns:a16="http://schemas.microsoft.com/office/drawing/2014/main" id="{E5CE6E24-0EC0-0131-DED5-B796D43EC8ED}"/>
              </a:ext>
            </a:extLst>
          </p:cNvPr>
          <p:cNvSpPr txBox="1"/>
          <p:nvPr/>
        </p:nvSpPr>
        <p:spPr>
          <a:xfrm>
            <a:off x="885825" y="4907159"/>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a:ea typeface="Roboto"/>
                <a:cs typeface="Roboto"/>
                <a:sym typeface="Roboto"/>
              </a:rPr>
              <a:t>Cloud Accessibility:</a:t>
            </a:r>
            <a:r>
              <a:rPr lang="en-US" b="0" i="0" u="none" strike="noStrike" cap="none" dirty="0">
                <a:solidFill>
                  <a:srgbClr val="FFFFFF"/>
                </a:solidFill>
                <a:latin typeface="Roboto Light"/>
                <a:ea typeface="Roboto Light"/>
                <a:cs typeface="Roboto Light"/>
                <a:sym typeface="Roboto Light"/>
              </a:rPr>
              <a:t> Staff can securely access necessary rotas and guidelines from either building on ward tablets, replacing unsecure paper files.</a:t>
            </a:r>
            <a:endParaRPr dirty="0"/>
          </a:p>
        </p:txBody>
      </p:sp>
      <p:sp>
        <p:nvSpPr>
          <p:cNvPr id="16" name="Google Shape;138;p15">
            <a:extLst>
              <a:ext uri="{FF2B5EF4-FFF2-40B4-BE49-F238E27FC236}">
                <a16:creationId xmlns:a16="http://schemas.microsoft.com/office/drawing/2014/main" id="{D347E585-B982-C271-6616-1584F5C88AF9}"/>
              </a:ext>
            </a:extLst>
          </p:cNvPr>
          <p:cNvSpPr txBox="1"/>
          <p:nvPr/>
        </p:nvSpPr>
        <p:spPr>
          <a:xfrm>
            <a:off x="6600825" y="3213556"/>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a:ea typeface="Roboto"/>
                <a:cs typeface="Roboto"/>
                <a:sym typeface="Roboto"/>
              </a:rPr>
              <a:t>Single Source of Truth:</a:t>
            </a:r>
            <a:r>
              <a:rPr lang="en-US" b="0" i="0" u="none" strike="noStrike" cap="none" dirty="0">
                <a:solidFill>
                  <a:srgbClr val="FFFFFF"/>
                </a:solidFill>
                <a:latin typeface="Roboto Light"/>
                <a:ea typeface="Roboto Light"/>
                <a:cs typeface="Roboto Light"/>
                <a:sym typeface="Roboto Light"/>
              </a:rPr>
              <a:t> </a:t>
            </a:r>
            <a:r>
              <a:rPr lang="en-GB" b="0" i="0" u="none" strike="noStrike" cap="none" dirty="0">
                <a:solidFill>
                  <a:srgbClr val="FFFFFF"/>
                </a:solidFill>
                <a:latin typeface="Roboto Light"/>
                <a:ea typeface="Roboto Light"/>
                <a:cs typeface="Roboto Light"/>
                <a:sym typeface="Roboto Light"/>
              </a:rPr>
              <a:t>This avoids duplicate files, as the night staff can view the same updated care plan completed by the day staff.</a:t>
            </a:r>
            <a:endParaRPr dirty="0"/>
          </a:p>
        </p:txBody>
      </p:sp>
      <p:sp>
        <p:nvSpPr>
          <p:cNvPr id="18" name="Google Shape;139;p15">
            <a:extLst>
              <a:ext uri="{FF2B5EF4-FFF2-40B4-BE49-F238E27FC236}">
                <a16:creationId xmlns:a16="http://schemas.microsoft.com/office/drawing/2014/main" id="{554B07A4-29AB-D5A2-C4F6-94BF8596A995}"/>
              </a:ext>
            </a:extLst>
          </p:cNvPr>
          <p:cNvSpPr txBox="1"/>
          <p:nvPr/>
        </p:nvSpPr>
        <p:spPr>
          <a:xfrm>
            <a:off x="6600825" y="3952636"/>
            <a:ext cx="5048250" cy="43088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a:ea typeface="Roboto"/>
                <a:cs typeface="Roboto"/>
                <a:sym typeface="Roboto"/>
              </a:rPr>
              <a:t>Real-Time Co-Authoring:</a:t>
            </a:r>
            <a:r>
              <a:rPr lang="en-US" b="0" i="0" u="none" strike="noStrike" cap="none" dirty="0">
                <a:solidFill>
                  <a:srgbClr val="FFFFFF"/>
                </a:solidFill>
                <a:latin typeface="Roboto Light"/>
                <a:ea typeface="Roboto Light"/>
                <a:cs typeface="Roboto Light"/>
                <a:sym typeface="Roboto Light"/>
              </a:rPr>
              <a:t> </a:t>
            </a:r>
            <a:r>
              <a:rPr lang="en-GB" b="0" i="0" u="none" strike="noStrike" cap="none" dirty="0">
                <a:solidFill>
                  <a:srgbClr val="FFFFFF"/>
                </a:solidFill>
                <a:latin typeface="Roboto Light"/>
                <a:ea typeface="Roboto Light"/>
                <a:cs typeface="Roboto Light"/>
                <a:sym typeface="Roboto Light"/>
              </a:rPr>
              <a:t>Several staff members can update the handover notes at the same time without being locked out.</a:t>
            </a:r>
            <a:r>
              <a:rPr lang="en-US" b="0" i="0" u="none" strike="noStrike" cap="none" dirty="0">
                <a:solidFill>
                  <a:srgbClr val="FFFFFF"/>
                </a:solidFill>
                <a:latin typeface="Roboto Light"/>
                <a:ea typeface="Roboto Light"/>
                <a:cs typeface="Roboto Light"/>
                <a:sym typeface="Roboto Light"/>
              </a:rPr>
              <a:t>.</a:t>
            </a:r>
            <a:endParaRPr dirty="0"/>
          </a:p>
        </p:txBody>
      </p:sp>
      <p:sp>
        <p:nvSpPr>
          <p:cNvPr id="20" name="Google Shape;140;p15">
            <a:extLst>
              <a:ext uri="{FF2B5EF4-FFF2-40B4-BE49-F238E27FC236}">
                <a16:creationId xmlns:a16="http://schemas.microsoft.com/office/drawing/2014/main" id="{19566445-D898-482C-36AC-82AB7EDE3788}"/>
              </a:ext>
            </a:extLst>
          </p:cNvPr>
          <p:cNvSpPr txBox="1"/>
          <p:nvPr/>
        </p:nvSpPr>
        <p:spPr>
          <a:xfrm>
            <a:off x="6600825" y="4691716"/>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a:ea typeface="Roboto"/>
                <a:cs typeface="Roboto"/>
                <a:sym typeface="Roboto"/>
              </a:rPr>
              <a:t>Information Sharing:</a:t>
            </a:r>
            <a:r>
              <a:rPr lang="en-US" b="0" i="0" u="none" strike="noStrike" cap="none" dirty="0">
                <a:solidFill>
                  <a:srgbClr val="FFFFFF"/>
                </a:solidFill>
                <a:latin typeface="Roboto Light"/>
                <a:ea typeface="Roboto Light"/>
                <a:cs typeface="Roboto Light"/>
                <a:sym typeface="Roboto Light"/>
              </a:rPr>
              <a:t> </a:t>
            </a:r>
            <a:r>
              <a:rPr lang="en-GB" b="0" i="0" u="none" strike="noStrike" cap="none" dirty="0">
                <a:solidFill>
                  <a:srgbClr val="FFFFFF"/>
                </a:solidFill>
                <a:latin typeface="Roboto Light"/>
                <a:ea typeface="Roboto Light"/>
                <a:cs typeface="Roboto Light"/>
                <a:sym typeface="Roboto Light"/>
              </a:rPr>
              <a:t>Sharing information digitally between care staff reduces repeated work and helps improve the quality of patient care (Department of Health and Social Care, 2022).</a:t>
            </a:r>
            <a:endParaRPr dirty="0"/>
          </a:p>
        </p:txBody>
      </p:sp>
      <p:pic>
        <p:nvPicPr>
          <p:cNvPr id="22" name="Google Shape;141;p15" descr="image.png">
            <a:extLst>
              <a:ext uri="{FF2B5EF4-FFF2-40B4-BE49-F238E27FC236}">
                <a16:creationId xmlns:a16="http://schemas.microsoft.com/office/drawing/2014/main" id="{1B2B6C99-3F15-1785-46E6-967AF23F22DD}"/>
              </a:ext>
            </a:extLst>
          </p:cNvPr>
          <p:cNvPicPr preferRelativeResize="0"/>
          <p:nvPr/>
        </p:nvPicPr>
        <p:blipFill rotWithShape="1">
          <a:blip r:embed="rId6">
            <a:alphaModFix/>
          </a:blip>
          <a:srcRect/>
          <a:stretch/>
        </p:blipFill>
        <p:spPr>
          <a:xfrm>
            <a:off x="600075" y="3065231"/>
            <a:ext cx="85725" cy="180975"/>
          </a:xfrm>
          <a:prstGeom prst="rect">
            <a:avLst/>
          </a:prstGeom>
          <a:noFill/>
          <a:ln>
            <a:noFill/>
          </a:ln>
        </p:spPr>
      </p:pic>
      <p:pic>
        <p:nvPicPr>
          <p:cNvPr id="24" name="Google Shape;142;p15" descr="image.png">
            <a:extLst>
              <a:ext uri="{FF2B5EF4-FFF2-40B4-BE49-F238E27FC236}">
                <a16:creationId xmlns:a16="http://schemas.microsoft.com/office/drawing/2014/main" id="{FFF8A6F4-099C-12DC-570D-9D2618B5F5B1}"/>
              </a:ext>
            </a:extLst>
          </p:cNvPr>
          <p:cNvPicPr preferRelativeResize="0"/>
          <p:nvPr/>
        </p:nvPicPr>
        <p:blipFill rotWithShape="1">
          <a:blip r:embed="rId6">
            <a:alphaModFix/>
          </a:blip>
          <a:srcRect/>
          <a:stretch/>
        </p:blipFill>
        <p:spPr>
          <a:xfrm>
            <a:off x="600075" y="3971686"/>
            <a:ext cx="85725" cy="180975"/>
          </a:xfrm>
          <a:prstGeom prst="rect">
            <a:avLst/>
          </a:prstGeom>
          <a:noFill/>
          <a:ln>
            <a:noFill/>
          </a:ln>
        </p:spPr>
      </p:pic>
      <p:pic>
        <p:nvPicPr>
          <p:cNvPr id="26" name="Google Shape;143;p15" descr="image.png">
            <a:extLst>
              <a:ext uri="{FF2B5EF4-FFF2-40B4-BE49-F238E27FC236}">
                <a16:creationId xmlns:a16="http://schemas.microsoft.com/office/drawing/2014/main" id="{CBE6737E-EDE9-38AB-BB71-08F277E58CB5}"/>
              </a:ext>
            </a:extLst>
          </p:cNvPr>
          <p:cNvPicPr preferRelativeResize="0"/>
          <p:nvPr/>
        </p:nvPicPr>
        <p:blipFill rotWithShape="1">
          <a:blip r:embed="rId6">
            <a:alphaModFix/>
          </a:blip>
          <a:srcRect/>
          <a:stretch/>
        </p:blipFill>
        <p:spPr>
          <a:xfrm>
            <a:off x="600075" y="4907159"/>
            <a:ext cx="85725" cy="180975"/>
          </a:xfrm>
          <a:prstGeom prst="rect">
            <a:avLst/>
          </a:prstGeom>
          <a:noFill/>
          <a:ln>
            <a:noFill/>
          </a:ln>
        </p:spPr>
      </p:pic>
      <p:pic>
        <p:nvPicPr>
          <p:cNvPr id="28" name="Google Shape;144;p15" descr="image.png">
            <a:extLst>
              <a:ext uri="{FF2B5EF4-FFF2-40B4-BE49-F238E27FC236}">
                <a16:creationId xmlns:a16="http://schemas.microsoft.com/office/drawing/2014/main" id="{2A81C2F4-9554-506F-AB94-308BD8328264}"/>
              </a:ext>
            </a:extLst>
          </p:cNvPr>
          <p:cNvPicPr preferRelativeResize="0"/>
          <p:nvPr/>
        </p:nvPicPr>
        <p:blipFill rotWithShape="1">
          <a:blip r:embed="rId6">
            <a:alphaModFix/>
          </a:blip>
          <a:srcRect/>
          <a:stretch/>
        </p:blipFill>
        <p:spPr>
          <a:xfrm>
            <a:off x="6315075" y="3232606"/>
            <a:ext cx="85725" cy="180975"/>
          </a:xfrm>
          <a:prstGeom prst="rect">
            <a:avLst/>
          </a:prstGeom>
          <a:noFill/>
          <a:ln>
            <a:noFill/>
          </a:ln>
        </p:spPr>
      </p:pic>
      <p:pic>
        <p:nvPicPr>
          <p:cNvPr id="30" name="Google Shape;145;p15" descr="image.png">
            <a:extLst>
              <a:ext uri="{FF2B5EF4-FFF2-40B4-BE49-F238E27FC236}">
                <a16:creationId xmlns:a16="http://schemas.microsoft.com/office/drawing/2014/main" id="{3FB32504-4486-7B21-061A-47A43F017402}"/>
              </a:ext>
            </a:extLst>
          </p:cNvPr>
          <p:cNvPicPr preferRelativeResize="0"/>
          <p:nvPr/>
        </p:nvPicPr>
        <p:blipFill rotWithShape="1">
          <a:blip r:embed="rId6">
            <a:alphaModFix/>
          </a:blip>
          <a:srcRect/>
          <a:stretch/>
        </p:blipFill>
        <p:spPr>
          <a:xfrm>
            <a:off x="6315075" y="3971686"/>
            <a:ext cx="85725" cy="180975"/>
          </a:xfrm>
          <a:prstGeom prst="rect">
            <a:avLst/>
          </a:prstGeom>
          <a:noFill/>
          <a:ln>
            <a:noFill/>
          </a:ln>
        </p:spPr>
      </p:pic>
      <p:pic>
        <p:nvPicPr>
          <p:cNvPr id="32" name="Google Shape;146;p15" descr="image.png">
            <a:extLst>
              <a:ext uri="{FF2B5EF4-FFF2-40B4-BE49-F238E27FC236}">
                <a16:creationId xmlns:a16="http://schemas.microsoft.com/office/drawing/2014/main" id="{7160A0FF-C63A-A702-D658-370616483F82}"/>
              </a:ext>
            </a:extLst>
          </p:cNvPr>
          <p:cNvPicPr preferRelativeResize="0"/>
          <p:nvPr/>
        </p:nvPicPr>
        <p:blipFill rotWithShape="1">
          <a:blip r:embed="rId6">
            <a:alphaModFix/>
          </a:blip>
          <a:srcRect/>
          <a:stretch/>
        </p:blipFill>
        <p:spPr>
          <a:xfrm>
            <a:off x="6315075" y="4710766"/>
            <a:ext cx="85725" cy="180975"/>
          </a:xfrm>
          <a:prstGeom prst="rect">
            <a:avLst/>
          </a:prstGeom>
          <a:noFill/>
          <a:ln>
            <a:noFill/>
          </a:ln>
        </p:spPr>
      </p:pic>
    </p:spTree>
    <p:extLst>
      <p:ext uri="{BB962C8B-B14F-4D97-AF65-F5344CB8AC3E}">
        <p14:creationId xmlns:p14="http://schemas.microsoft.com/office/powerpoint/2010/main" val="1050393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684C6"/>
        </a:solidFill>
        <a:effectLst/>
      </p:bgPr>
    </p:bg>
    <p:spTree>
      <p:nvGrpSpPr>
        <p:cNvPr id="1" name="Shape 100">
          <a:extLst>
            <a:ext uri="{FF2B5EF4-FFF2-40B4-BE49-F238E27FC236}">
              <a16:creationId xmlns:a16="http://schemas.microsoft.com/office/drawing/2014/main" id="{7F03C3CA-F916-0E61-D00D-B032B0331848}"/>
            </a:ext>
          </a:extLst>
        </p:cNvPr>
        <p:cNvGrpSpPr/>
        <p:nvPr/>
      </p:nvGrpSpPr>
      <p:grpSpPr>
        <a:xfrm>
          <a:off x="0" y="0"/>
          <a:ext cx="0" cy="0"/>
          <a:chOff x="0" y="0"/>
          <a:chExt cx="0" cy="0"/>
        </a:xfrm>
      </p:grpSpPr>
      <p:pic>
        <p:nvPicPr>
          <p:cNvPr id="101" name="Google Shape;101;p14" descr="image.png">
            <a:extLst>
              <a:ext uri="{FF2B5EF4-FFF2-40B4-BE49-F238E27FC236}">
                <a16:creationId xmlns:a16="http://schemas.microsoft.com/office/drawing/2014/main" id="{23E05CAD-A13A-4407-09F7-8AAD54B7EB9C}"/>
              </a:ext>
            </a:extLst>
          </p:cNvPr>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3" name="Google Shape;103;p14" descr="image.png">
            <a:extLst>
              <a:ext uri="{FF2B5EF4-FFF2-40B4-BE49-F238E27FC236}">
                <a16:creationId xmlns:a16="http://schemas.microsoft.com/office/drawing/2014/main" id="{F57E6A41-C569-34DE-6B03-8DDAACA59428}"/>
              </a:ext>
            </a:extLst>
          </p:cNvPr>
          <p:cNvPicPr preferRelativeResize="0"/>
          <p:nvPr/>
        </p:nvPicPr>
        <p:blipFill rotWithShape="1">
          <a:blip r:embed="rId4">
            <a:alphaModFix/>
          </a:blip>
          <a:srcRect/>
          <a:stretch/>
        </p:blipFill>
        <p:spPr>
          <a:xfrm>
            <a:off x="9525" y="1130942"/>
            <a:ext cx="12192000" cy="437109"/>
          </a:xfrm>
          <a:prstGeom prst="rect">
            <a:avLst/>
          </a:prstGeom>
          <a:noFill/>
          <a:ln>
            <a:noFill/>
          </a:ln>
        </p:spPr>
      </p:pic>
      <p:pic>
        <p:nvPicPr>
          <p:cNvPr id="3" name="Picture 2">
            <a:extLst>
              <a:ext uri="{FF2B5EF4-FFF2-40B4-BE49-F238E27FC236}">
                <a16:creationId xmlns:a16="http://schemas.microsoft.com/office/drawing/2014/main" id="{CCD72844-F93D-5596-8A5A-4CF38DD5DBB3}"/>
              </a:ext>
            </a:extLst>
          </p:cNvPr>
          <p:cNvPicPr>
            <a:picLocks noChangeAspect="1"/>
          </p:cNvPicPr>
          <p:nvPr/>
        </p:nvPicPr>
        <p:blipFill>
          <a:blip r:embed="rId5"/>
          <a:stretch>
            <a:fillRect/>
          </a:stretch>
        </p:blipFill>
        <p:spPr>
          <a:xfrm>
            <a:off x="113414" y="129124"/>
            <a:ext cx="2859272" cy="938865"/>
          </a:xfrm>
          <a:prstGeom prst="rect">
            <a:avLst/>
          </a:prstGeom>
        </p:spPr>
      </p:pic>
      <p:sp>
        <p:nvSpPr>
          <p:cNvPr id="36" name="Google Shape;155;p16">
            <a:extLst>
              <a:ext uri="{FF2B5EF4-FFF2-40B4-BE49-F238E27FC236}">
                <a16:creationId xmlns:a16="http://schemas.microsoft.com/office/drawing/2014/main" id="{91CC0996-60B7-9AD1-0D39-962895AF633E}"/>
              </a:ext>
            </a:extLst>
          </p:cNvPr>
          <p:cNvSpPr txBox="1"/>
          <p:nvPr/>
        </p:nvSpPr>
        <p:spPr>
          <a:xfrm>
            <a:off x="409575" y="1751256"/>
            <a:ext cx="11601450" cy="4476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FFFFFF"/>
                </a:solidFill>
                <a:latin typeface="Roboto"/>
                <a:ea typeface="Roboto"/>
                <a:cs typeface="Roboto"/>
                <a:sym typeface="Roboto"/>
              </a:rPr>
              <a:t>ADVANTAGES &amp; LIMITATIONS</a:t>
            </a:r>
            <a:endParaRPr/>
          </a:p>
        </p:txBody>
      </p:sp>
      <p:pic>
        <p:nvPicPr>
          <p:cNvPr id="38" name="Google Shape;161;p16" descr="image.png">
            <a:extLst>
              <a:ext uri="{FF2B5EF4-FFF2-40B4-BE49-F238E27FC236}">
                <a16:creationId xmlns:a16="http://schemas.microsoft.com/office/drawing/2014/main" id="{AD95C3C7-F754-44E8-CE3F-3EDA0DD18707}"/>
              </a:ext>
            </a:extLst>
          </p:cNvPr>
          <p:cNvPicPr preferRelativeResize="0"/>
          <p:nvPr/>
        </p:nvPicPr>
        <p:blipFill rotWithShape="1">
          <a:blip r:embed="rId6">
            <a:alphaModFix/>
          </a:blip>
          <a:srcRect/>
          <a:stretch/>
        </p:blipFill>
        <p:spPr>
          <a:xfrm>
            <a:off x="409575" y="2579931"/>
            <a:ext cx="666750" cy="666750"/>
          </a:xfrm>
          <a:prstGeom prst="rect">
            <a:avLst/>
          </a:prstGeom>
          <a:noFill/>
          <a:ln>
            <a:noFill/>
          </a:ln>
        </p:spPr>
      </p:pic>
      <p:pic>
        <p:nvPicPr>
          <p:cNvPr id="40" name="Google Shape;162;p16" descr="image.png">
            <a:extLst>
              <a:ext uri="{FF2B5EF4-FFF2-40B4-BE49-F238E27FC236}">
                <a16:creationId xmlns:a16="http://schemas.microsoft.com/office/drawing/2014/main" id="{021DF7B8-5745-3664-BCF2-EB40225ABE67}"/>
              </a:ext>
            </a:extLst>
          </p:cNvPr>
          <p:cNvPicPr preferRelativeResize="0"/>
          <p:nvPr/>
        </p:nvPicPr>
        <p:blipFill rotWithShape="1">
          <a:blip r:embed="rId7">
            <a:alphaModFix/>
          </a:blip>
          <a:srcRect/>
          <a:stretch/>
        </p:blipFill>
        <p:spPr>
          <a:xfrm>
            <a:off x="6172200" y="2579931"/>
            <a:ext cx="666750" cy="666750"/>
          </a:xfrm>
          <a:prstGeom prst="rect">
            <a:avLst/>
          </a:prstGeom>
          <a:noFill/>
          <a:ln>
            <a:noFill/>
          </a:ln>
        </p:spPr>
      </p:pic>
      <p:pic>
        <p:nvPicPr>
          <p:cNvPr id="42" name="Google Shape;163;p16" descr="image.png">
            <a:extLst>
              <a:ext uri="{FF2B5EF4-FFF2-40B4-BE49-F238E27FC236}">
                <a16:creationId xmlns:a16="http://schemas.microsoft.com/office/drawing/2014/main" id="{553065B5-B038-6899-B316-8DCF1AD53FD4}"/>
              </a:ext>
            </a:extLst>
          </p:cNvPr>
          <p:cNvPicPr preferRelativeResize="0"/>
          <p:nvPr/>
        </p:nvPicPr>
        <p:blipFill rotWithShape="1">
          <a:blip r:embed="rId8">
            <a:alphaModFix/>
          </a:blip>
          <a:srcRect/>
          <a:stretch/>
        </p:blipFill>
        <p:spPr>
          <a:xfrm>
            <a:off x="6657975" y="5228847"/>
            <a:ext cx="5286375" cy="1428750"/>
          </a:xfrm>
          <a:prstGeom prst="rect">
            <a:avLst/>
          </a:prstGeom>
          <a:noFill/>
          <a:ln>
            <a:noFill/>
          </a:ln>
        </p:spPr>
      </p:pic>
      <p:pic>
        <p:nvPicPr>
          <p:cNvPr id="44" name="Google Shape;164;p16" descr="image.png">
            <a:extLst>
              <a:ext uri="{FF2B5EF4-FFF2-40B4-BE49-F238E27FC236}">
                <a16:creationId xmlns:a16="http://schemas.microsoft.com/office/drawing/2014/main" id="{9FA467DA-8160-52D2-D5D2-388A80BDE357}"/>
              </a:ext>
            </a:extLst>
          </p:cNvPr>
          <p:cNvPicPr preferRelativeResize="0"/>
          <p:nvPr/>
        </p:nvPicPr>
        <p:blipFill rotWithShape="1">
          <a:blip r:embed="rId9">
            <a:alphaModFix/>
          </a:blip>
          <a:srcRect/>
          <a:stretch/>
        </p:blipFill>
        <p:spPr>
          <a:xfrm>
            <a:off x="590550" y="2760906"/>
            <a:ext cx="304800" cy="304800"/>
          </a:xfrm>
          <a:prstGeom prst="rect">
            <a:avLst/>
          </a:prstGeom>
          <a:noFill/>
          <a:ln>
            <a:noFill/>
          </a:ln>
        </p:spPr>
      </p:pic>
      <p:sp>
        <p:nvSpPr>
          <p:cNvPr id="46" name="Google Shape;165;p16">
            <a:extLst>
              <a:ext uri="{FF2B5EF4-FFF2-40B4-BE49-F238E27FC236}">
                <a16:creationId xmlns:a16="http://schemas.microsoft.com/office/drawing/2014/main" id="{266F04D8-4B96-016A-FB61-FDE0A0C23283}"/>
              </a:ext>
            </a:extLst>
          </p:cNvPr>
          <p:cNvSpPr txBox="1"/>
          <p:nvPr/>
        </p:nvSpPr>
        <p:spPr>
          <a:xfrm>
            <a:off x="1314450" y="2579931"/>
            <a:ext cx="4600575"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FFFFFF"/>
                </a:solidFill>
                <a:latin typeface="Roboto Medium"/>
                <a:ea typeface="Roboto Medium"/>
                <a:cs typeface="Roboto Medium"/>
                <a:sym typeface="Roboto Medium"/>
              </a:rPr>
              <a:t>5. Key Advantages</a:t>
            </a:r>
            <a:endParaRPr/>
          </a:p>
        </p:txBody>
      </p:sp>
      <p:pic>
        <p:nvPicPr>
          <p:cNvPr id="48" name="Google Shape;166;p16" descr="image.png">
            <a:extLst>
              <a:ext uri="{FF2B5EF4-FFF2-40B4-BE49-F238E27FC236}">
                <a16:creationId xmlns:a16="http://schemas.microsoft.com/office/drawing/2014/main" id="{57716A2F-403E-3DAC-16EF-8372C0F72C49}"/>
              </a:ext>
            </a:extLst>
          </p:cNvPr>
          <p:cNvPicPr preferRelativeResize="0"/>
          <p:nvPr/>
        </p:nvPicPr>
        <p:blipFill rotWithShape="1">
          <a:blip r:embed="rId10">
            <a:alphaModFix/>
          </a:blip>
          <a:srcRect/>
          <a:stretch/>
        </p:blipFill>
        <p:spPr>
          <a:xfrm>
            <a:off x="6353175" y="2760906"/>
            <a:ext cx="304800" cy="304800"/>
          </a:xfrm>
          <a:prstGeom prst="rect">
            <a:avLst/>
          </a:prstGeom>
          <a:noFill/>
          <a:ln>
            <a:noFill/>
          </a:ln>
        </p:spPr>
      </p:pic>
      <p:sp>
        <p:nvSpPr>
          <p:cNvPr id="50" name="Google Shape;167;p16">
            <a:extLst>
              <a:ext uri="{FF2B5EF4-FFF2-40B4-BE49-F238E27FC236}">
                <a16:creationId xmlns:a16="http://schemas.microsoft.com/office/drawing/2014/main" id="{8DAA83B8-7772-BD26-1AA5-8D71AD1FFD2E}"/>
              </a:ext>
            </a:extLst>
          </p:cNvPr>
          <p:cNvSpPr txBox="1"/>
          <p:nvPr/>
        </p:nvSpPr>
        <p:spPr>
          <a:xfrm>
            <a:off x="7077075" y="2579931"/>
            <a:ext cx="4600575" cy="2667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FFFFFF"/>
                </a:solidFill>
                <a:latin typeface="Roboto Medium"/>
                <a:ea typeface="Roboto Medium"/>
                <a:cs typeface="Roboto Medium"/>
                <a:sym typeface="Roboto Medium"/>
              </a:rPr>
              <a:t>Potential Limitations</a:t>
            </a:r>
            <a:endParaRPr/>
          </a:p>
        </p:txBody>
      </p:sp>
      <p:sp>
        <p:nvSpPr>
          <p:cNvPr id="52" name="Google Shape;168;p16">
            <a:extLst>
              <a:ext uri="{FF2B5EF4-FFF2-40B4-BE49-F238E27FC236}">
                <a16:creationId xmlns:a16="http://schemas.microsoft.com/office/drawing/2014/main" id="{F922BDF3-4AD7-C6E2-2CBB-588C110D4A45}"/>
              </a:ext>
            </a:extLst>
          </p:cNvPr>
          <p:cNvSpPr txBox="1"/>
          <p:nvPr/>
        </p:nvSpPr>
        <p:spPr>
          <a:xfrm>
            <a:off x="1600200" y="2989506"/>
            <a:ext cx="4095749" cy="66941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450" b="1" i="0" u="none" strike="noStrike" cap="none" dirty="0">
                <a:solidFill>
                  <a:srgbClr val="FFFFFF"/>
                </a:solidFill>
                <a:latin typeface="Roboto"/>
                <a:ea typeface="Roboto"/>
                <a:cs typeface="Roboto"/>
                <a:sym typeface="Roboto"/>
              </a:rPr>
              <a:t>Version History:</a:t>
            </a:r>
            <a:r>
              <a:rPr lang="en-US" sz="1450" b="0" i="0" u="none" strike="noStrike" cap="none" dirty="0">
                <a:solidFill>
                  <a:srgbClr val="FFFFFF"/>
                </a:solidFill>
                <a:latin typeface="Roboto Light"/>
                <a:ea typeface="Roboto Light"/>
                <a:cs typeface="Roboto Light"/>
                <a:sym typeface="Roboto Light"/>
              </a:rPr>
              <a:t> </a:t>
            </a:r>
            <a:r>
              <a:rPr lang="en-GB" sz="1450" b="0" i="0" u="none" strike="noStrike" cap="none" dirty="0">
                <a:solidFill>
                  <a:srgbClr val="FFFFFF"/>
                </a:solidFill>
                <a:latin typeface="Roboto Light"/>
                <a:ea typeface="Roboto Light"/>
                <a:cs typeface="Roboto Light"/>
                <a:sym typeface="Roboto Light"/>
              </a:rPr>
              <a:t>It automatically saves earlier versions, making it easier to recover patient records that have been accidentally deleted.</a:t>
            </a:r>
            <a:endParaRPr sz="1450" dirty="0"/>
          </a:p>
        </p:txBody>
      </p:sp>
      <p:sp>
        <p:nvSpPr>
          <p:cNvPr id="54" name="Google Shape;169;p16">
            <a:extLst>
              <a:ext uri="{FF2B5EF4-FFF2-40B4-BE49-F238E27FC236}">
                <a16:creationId xmlns:a16="http://schemas.microsoft.com/office/drawing/2014/main" id="{46D42D47-A621-7FD1-8C59-ABF6E2A3BF12}"/>
              </a:ext>
            </a:extLst>
          </p:cNvPr>
          <p:cNvSpPr txBox="1"/>
          <p:nvPr/>
        </p:nvSpPr>
        <p:spPr>
          <a:xfrm>
            <a:off x="1600200" y="4002876"/>
            <a:ext cx="4095750" cy="66941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450" b="1" i="0" u="none" strike="noStrike" cap="none" dirty="0">
                <a:solidFill>
                  <a:srgbClr val="FFFFFF"/>
                </a:solidFill>
                <a:latin typeface="Roboto"/>
                <a:ea typeface="Roboto"/>
                <a:cs typeface="Roboto"/>
                <a:sym typeface="Roboto"/>
              </a:rPr>
              <a:t>Seamless Integration:</a:t>
            </a:r>
            <a:r>
              <a:rPr lang="en-US" sz="1450" b="0" i="0" u="none" strike="noStrike" cap="none" dirty="0">
                <a:solidFill>
                  <a:srgbClr val="FFFFFF"/>
                </a:solidFill>
                <a:latin typeface="Roboto Light"/>
                <a:ea typeface="Roboto Light"/>
                <a:cs typeface="Roboto Light"/>
                <a:sym typeface="Roboto Light"/>
              </a:rPr>
              <a:t> </a:t>
            </a:r>
            <a:r>
              <a:rPr lang="en-GB" sz="1450" b="0" i="0" u="none" strike="noStrike" cap="none" dirty="0">
                <a:solidFill>
                  <a:srgbClr val="FFFFFF"/>
                </a:solidFill>
                <a:latin typeface="Roboto Light"/>
                <a:ea typeface="Roboto Light"/>
                <a:cs typeface="Roboto Light"/>
                <a:sym typeface="Roboto Light"/>
              </a:rPr>
              <a:t>It works well with Microsoft 365 tools such as Word and Excel, which are already used at Riverdale.</a:t>
            </a:r>
            <a:endParaRPr sz="1450" dirty="0"/>
          </a:p>
        </p:txBody>
      </p:sp>
      <p:sp>
        <p:nvSpPr>
          <p:cNvPr id="56" name="Google Shape;170;p16">
            <a:extLst>
              <a:ext uri="{FF2B5EF4-FFF2-40B4-BE49-F238E27FC236}">
                <a16:creationId xmlns:a16="http://schemas.microsoft.com/office/drawing/2014/main" id="{5670EF6D-12F8-455C-3C62-DAEF60FFDC95}"/>
              </a:ext>
            </a:extLst>
          </p:cNvPr>
          <p:cNvSpPr txBox="1"/>
          <p:nvPr/>
        </p:nvSpPr>
        <p:spPr>
          <a:xfrm>
            <a:off x="1600200" y="5016247"/>
            <a:ext cx="4095750" cy="89255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450" b="1" i="0" u="none" strike="noStrike" cap="none" dirty="0">
                <a:solidFill>
                  <a:srgbClr val="FFFFFF"/>
                </a:solidFill>
                <a:latin typeface="Roboto"/>
                <a:ea typeface="Roboto"/>
                <a:cs typeface="Roboto"/>
                <a:sym typeface="Roboto"/>
              </a:rPr>
              <a:t>Advanced Security:</a:t>
            </a:r>
            <a:r>
              <a:rPr lang="en-US" sz="1450" b="0" i="0" u="none" strike="noStrike" cap="none" dirty="0">
                <a:solidFill>
                  <a:srgbClr val="FFFFFF"/>
                </a:solidFill>
                <a:latin typeface="Roboto Light"/>
                <a:ea typeface="Roboto Light"/>
                <a:cs typeface="Roboto Light"/>
                <a:sym typeface="Roboto Light"/>
              </a:rPr>
              <a:t> </a:t>
            </a:r>
            <a:r>
              <a:rPr lang="en-GB" sz="1450" b="0" i="0" u="none" strike="noStrike" cap="none" dirty="0">
                <a:solidFill>
                  <a:srgbClr val="FFFFFF"/>
                </a:solidFill>
                <a:latin typeface="Roboto Light"/>
                <a:ea typeface="Roboto Light"/>
                <a:cs typeface="Roboto Light"/>
                <a:sym typeface="Roboto Light"/>
              </a:rPr>
              <a:t>Microsoft 365 provides strong security and compliance features that can support the needs of healthcare organisations (Microsoft, 2026).</a:t>
            </a:r>
            <a:endParaRPr sz="1450" dirty="0"/>
          </a:p>
        </p:txBody>
      </p:sp>
      <p:sp>
        <p:nvSpPr>
          <p:cNvPr id="58" name="Google Shape;171;p16">
            <a:extLst>
              <a:ext uri="{FF2B5EF4-FFF2-40B4-BE49-F238E27FC236}">
                <a16:creationId xmlns:a16="http://schemas.microsoft.com/office/drawing/2014/main" id="{7878E204-16D1-148F-EB2F-D707D35CDDDC}"/>
              </a:ext>
            </a:extLst>
          </p:cNvPr>
          <p:cNvSpPr txBox="1"/>
          <p:nvPr/>
        </p:nvSpPr>
        <p:spPr>
          <a:xfrm>
            <a:off x="7362825" y="2941881"/>
            <a:ext cx="4095750" cy="66941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450" b="1" i="0" u="none" strike="noStrike" cap="none" dirty="0">
                <a:solidFill>
                  <a:srgbClr val="FFFFFF"/>
                </a:solidFill>
                <a:latin typeface="Roboto"/>
                <a:ea typeface="Roboto"/>
                <a:cs typeface="Roboto"/>
                <a:sym typeface="Roboto"/>
              </a:rPr>
              <a:t>Internet Dependency:</a:t>
            </a:r>
            <a:r>
              <a:rPr lang="en-US" sz="1450" b="0" i="0" u="none" strike="noStrike" cap="none" dirty="0">
                <a:solidFill>
                  <a:srgbClr val="FFFFFF"/>
                </a:solidFill>
                <a:latin typeface="Roboto Light"/>
                <a:ea typeface="Roboto Light"/>
                <a:cs typeface="Roboto Light"/>
                <a:sym typeface="Roboto Light"/>
              </a:rPr>
              <a:t> </a:t>
            </a:r>
            <a:r>
              <a:rPr lang="en-GB" sz="1450" b="0" i="0" u="none" strike="noStrike" cap="none" dirty="0">
                <a:solidFill>
                  <a:srgbClr val="FFFFFF"/>
                </a:solidFill>
                <a:latin typeface="Roboto Light"/>
                <a:ea typeface="Roboto Light"/>
                <a:cs typeface="Roboto Light"/>
                <a:sym typeface="Roboto Light"/>
              </a:rPr>
              <a:t>If the network goes down, staff may not be able to access files stored in the cloud.</a:t>
            </a:r>
            <a:endParaRPr sz="1450" dirty="0"/>
          </a:p>
        </p:txBody>
      </p:sp>
      <p:sp>
        <p:nvSpPr>
          <p:cNvPr id="60" name="Google Shape;172;p16">
            <a:extLst>
              <a:ext uri="{FF2B5EF4-FFF2-40B4-BE49-F238E27FC236}">
                <a16:creationId xmlns:a16="http://schemas.microsoft.com/office/drawing/2014/main" id="{EAEB41BB-C6D9-F55D-7DFC-DE012A5020AA}"/>
              </a:ext>
            </a:extLst>
          </p:cNvPr>
          <p:cNvSpPr txBox="1"/>
          <p:nvPr/>
        </p:nvSpPr>
        <p:spPr>
          <a:xfrm>
            <a:off x="7362825" y="3728027"/>
            <a:ext cx="4191000" cy="111569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450" b="1" i="0" u="none" strike="noStrike" cap="none" dirty="0">
                <a:solidFill>
                  <a:srgbClr val="FFFFFF"/>
                </a:solidFill>
                <a:latin typeface="Roboto"/>
                <a:ea typeface="Roboto"/>
                <a:cs typeface="Roboto"/>
                <a:sym typeface="Roboto"/>
              </a:rPr>
              <a:t>Learning Curve:</a:t>
            </a:r>
            <a:r>
              <a:rPr lang="en-US" sz="1450" b="0" i="0" u="none" strike="noStrike" cap="none" dirty="0">
                <a:solidFill>
                  <a:srgbClr val="FFFFFF"/>
                </a:solidFill>
                <a:latin typeface="Roboto Light"/>
                <a:ea typeface="Roboto Light"/>
                <a:cs typeface="Roboto Light"/>
                <a:sym typeface="Roboto Light"/>
              </a:rPr>
              <a:t> </a:t>
            </a:r>
            <a:r>
              <a:rPr lang="en-GB" sz="1450" b="0" i="0" u="none" strike="noStrike" cap="none" dirty="0">
                <a:solidFill>
                  <a:srgbClr val="FFFFFF"/>
                </a:solidFill>
                <a:latin typeface="Roboto Light"/>
                <a:ea typeface="Roboto Light"/>
                <a:cs typeface="Roboto Light"/>
                <a:sym typeface="Roboto Light"/>
              </a:rPr>
              <a:t>Nursing staff need proper training and support to use new digital tools effectively. A lack of staff involvement can be a challenge when it comes to accepting technology in care homes for older people (Iseni et al., 2024).</a:t>
            </a:r>
            <a:endParaRPr sz="1450" dirty="0"/>
          </a:p>
        </p:txBody>
      </p:sp>
      <p:pic>
        <p:nvPicPr>
          <p:cNvPr id="62" name="Google Shape;173;p16" descr="image.png">
            <a:extLst>
              <a:ext uri="{FF2B5EF4-FFF2-40B4-BE49-F238E27FC236}">
                <a16:creationId xmlns:a16="http://schemas.microsoft.com/office/drawing/2014/main" id="{FD1D1ECF-6AAF-C1F0-6A92-04A59E34BFB1}"/>
              </a:ext>
            </a:extLst>
          </p:cNvPr>
          <p:cNvPicPr preferRelativeResize="0"/>
          <p:nvPr/>
        </p:nvPicPr>
        <p:blipFill rotWithShape="1">
          <a:blip r:embed="rId11">
            <a:alphaModFix/>
          </a:blip>
          <a:srcRect/>
          <a:stretch/>
        </p:blipFill>
        <p:spPr>
          <a:xfrm>
            <a:off x="1314450" y="3008556"/>
            <a:ext cx="85725" cy="180975"/>
          </a:xfrm>
          <a:prstGeom prst="rect">
            <a:avLst/>
          </a:prstGeom>
          <a:noFill/>
          <a:ln>
            <a:noFill/>
          </a:ln>
        </p:spPr>
      </p:pic>
      <p:pic>
        <p:nvPicPr>
          <p:cNvPr id="64" name="Google Shape;174;p16" descr="image.png">
            <a:extLst>
              <a:ext uri="{FF2B5EF4-FFF2-40B4-BE49-F238E27FC236}">
                <a16:creationId xmlns:a16="http://schemas.microsoft.com/office/drawing/2014/main" id="{65A72018-650A-EC7C-C475-60A78A55B1E5}"/>
              </a:ext>
            </a:extLst>
          </p:cNvPr>
          <p:cNvPicPr preferRelativeResize="0"/>
          <p:nvPr/>
        </p:nvPicPr>
        <p:blipFill rotWithShape="1">
          <a:blip r:embed="rId11">
            <a:alphaModFix/>
          </a:blip>
          <a:srcRect/>
          <a:stretch/>
        </p:blipFill>
        <p:spPr>
          <a:xfrm>
            <a:off x="1314450" y="4021926"/>
            <a:ext cx="85725" cy="180975"/>
          </a:xfrm>
          <a:prstGeom prst="rect">
            <a:avLst/>
          </a:prstGeom>
          <a:noFill/>
          <a:ln>
            <a:noFill/>
          </a:ln>
        </p:spPr>
      </p:pic>
      <p:pic>
        <p:nvPicPr>
          <p:cNvPr id="66" name="Google Shape;175;p16" descr="image.png">
            <a:extLst>
              <a:ext uri="{FF2B5EF4-FFF2-40B4-BE49-F238E27FC236}">
                <a16:creationId xmlns:a16="http://schemas.microsoft.com/office/drawing/2014/main" id="{9D2EF596-2D37-18F3-0150-035342666E44}"/>
              </a:ext>
            </a:extLst>
          </p:cNvPr>
          <p:cNvPicPr preferRelativeResize="0"/>
          <p:nvPr/>
        </p:nvPicPr>
        <p:blipFill rotWithShape="1">
          <a:blip r:embed="rId11">
            <a:alphaModFix/>
          </a:blip>
          <a:srcRect/>
          <a:stretch/>
        </p:blipFill>
        <p:spPr>
          <a:xfrm>
            <a:off x="1314450" y="5035297"/>
            <a:ext cx="85725" cy="180975"/>
          </a:xfrm>
          <a:prstGeom prst="rect">
            <a:avLst/>
          </a:prstGeom>
          <a:noFill/>
          <a:ln>
            <a:noFill/>
          </a:ln>
        </p:spPr>
      </p:pic>
      <p:pic>
        <p:nvPicPr>
          <p:cNvPr id="68" name="Google Shape;176;p16" descr="image.png">
            <a:extLst>
              <a:ext uri="{FF2B5EF4-FFF2-40B4-BE49-F238E27FC236}">
                <a16:creationId xmlns:a16="http://schemas.microsoft.com/office/drawing/2014/main" id="{A70B1737-70E3-5920-F556-7050688B6E0C}"/>
              </a:ext>
            </a:extLst>
          </p:cNvPr>
          <p:cNvPicPr preferRelativeResize="0"/>
          <p:nvPr/>
        </p:nvPicPr>
        <p:blipFill rotWithShape="1">
          <a:blip r:embed="rId11">
            <a:alphaModFix/>
          </a:blip>
          <a:srcRect/>
          <a:stretch/>
        </p:blipFill>
        <p:spPr>
          <a:xfrm>
            <a:off x="7077075" y="2960931"/>
            <a:ext cx="85725" cy="180975"/>
          </a:xfrm>
          <a:prstGeom prst="rect">
            <a:avLst/>
          </a:prstGeom>
          <a:noFill/>
          <a:ln>
            <a:noFill/>
          </a:ln>
        </p:spPr>
      </p:pic>
      <p:pic>
        <p:nvPicPr>
          <p:cNvPr id="70" name="Google Shape;177;p16" descr="image.png">
            <a:extLst>
              <a:ext uri="{FF2B5EF4-FFF2-40B4-BE49-F238E27FC236}">
                <a16:creationId xmlns:a16="http://schemas.microsoft.com/office/drawing/2014/main" id="{0BC41C00-DA12-4B8C-88D2-3791B5C42CFA}"/>
              </a:ext>
            </a:extLst>
          </p:cNvPr>
          <p:cNvPicPr preferRelativeResize="0"/>
          <p:nvPr/>
        </p:nvPicPr>
        <p:blipFill rotWithShape="1">
          <a:blip r:embed="rId11">
            <a:alphaModFix/>
          </a:blip>
          <a:srcRect/>
          <a:stretch/>
        </p:blipFill>
        <p:spPr>
          <a:xfrm>
            <a:off x="7077075" y="3765824"/>
            <a:ext cx="85725" cy="180975"/>
          </a:xfrm>
          <a:prstGeom prst="rect">
            <a:avLst/>
          </a:prstGeom>
          <a:noFill/>
          <a:ln>
            <a:noFill/>
          </a:ln>
        </p:spPr>
      </p:pic>
    </p:spTree>
    <p:extLst>
      <p:ext uri="{BB962C8B-B14F-4D97-AF65-F5344CB8AC3E}">
        <p14:creationId xmlns:p14="http://schemas.microsoft.com/office/powerpoint/2010/main" val="1366405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684C6"/>
        </a:solidFill>
        <a:effectLst/>
      </p:bgPr>
    </p:bg>
    <p:spTree>
      <p:nvGrpSpPr>
        <p:cNvPr id="1" name="Shape 100">
          <a:extLst>
            <a:ext uri="{FF2B5EF4-FFF2-40B4-BE49-F238E27FC236}">
              <a16:creationId xmlns:a16="http://schemas.microsoft.com/office/drawing/2014/main" id="{1552B83D-BC68-D7BA-5C93-478113B80A08}"/>
            </a:ext>
          </a:extLst>
        </p:cNvPr>
        <p:cNvGrpSpPr/>
        <p:nvPr/>
      </p:nvGrpSpPr>
      <p:grpSpPr>
        <a:xfrm>
          <a:off x="0" y="0"/>
          <a:ext cx="0" cy="0"/>
          <a:chOff x="0" y="0"/>
          <a:chExt cx="0" cy="0"/>
        </a:xfrm>
      </p:grpSpPr>
      <p:pic>
        <p:nvPicPr>
          <p:cNvPr id="101" name="Google Shape;101;p14" descr="image.png">
            <a:extLst>
              <a:ext uri="{FF2B5EF4-FFF2-40B4-BE49-F238E27FC236}">
                <a16:creationId xmlns:a16="http://schemas.microsoft.com/office/drawing/2014/main" id="{A360AAEE-437A-77AA-3E23-75A225602D7F}"/>
              </a:ext>
            </a:extLst>
          </p:cNvPr>
          <p:cNvPicPr preferRelativeResize="0"/>
          <p:nvPr/>
        </p:nvPicPr>
        <p:blipFill rotWithShape="1">
          <a:blip r:embed="rId3">
            <a:alphaModFix/>
          </a:blip>
          <a:srcRect/>
          <a:stretch/>
        </p:blipFill>
        <p:spPr>
          <a:xfrm>
            <a:off x="-1600201" y="0"/>
            <a:ext cx="13782675" cy="6858000"/>
          </a:xfrm>
          <a:prstGeom prst="rect">
            <a:avLst/>
          </a:prstGeom>
          <a:noFill/>
          <a:ln>
            <a:noFill/>
          </a:ln>
        </p:spPr>
      </p:pic>
      <p:pic>
        <p:nvPicPr>
          <p:cNvPr id="103" name="Google Shape;103;p14" descr="image.png">
            <a:extLst>
              <a:ext uri="{FF2B5EF4-FFF2-40B4-BE49-F238E27FC236}">
                <a16:creationId xmlns:a16="http://schemas.microsoft.com/office/drawing/2014/main" id="{FD677D1D-0721-8095-FA43-77B3BC8E4AA4}"/>
              </a:ext>
            </a:extLst>
          </p:cNvPr>
          <p:cNvPicPr preferRelativeResize="0"/>
          <p:nvPr/>
        </p:nvPicPr>
        <p:blipFill rotWithShape="1">
          <a:blip r:embed="rId4">
            <a:alphaModFix/>
          </a:blip>
          <a:srcRect/>
          <a:stretch/>
        </p:blipFill>
        <p:spPr>
          <a:xfrm>
            <a:off x="9525" y="1130942"/>
            <a:ext cx="12192000" cy="437109"/>
          </a:xfrm>
          <a:prstGeom prst="rect">
            <a:avLst/>
          </a:prstGeom>
          <a:noFill/>
          <a:ln>
            <a:noFill/>
          </a:ln>
        </p:spPr>
      </p:pic>
      <p:pic>
        <p:nvPicPr>
          <p:cNvPr id="3" name="Picture 2">
            <a:extLst>
              <a:ext uri="{FF2B5EF4-FFF2-40B4-BE49-F238E27FC236}">
                <a16:creationId xmlns:a16="http://schemas.microsoft.com/office/drawing/2014/main" id="{DFE7E063-B29C-3884-D43F-EBF5847D3EEA}"/>
              </a:ext>
            </a:extLst>
          </p:cNvPr>
          <p:cNvPicPr>
            <a:picLocks noChangeAspect="1"/>
          </p:cNvPicPr>
          <p:nvPr/>
        </p:nvPicPr>
        <p:blipFill>
          <a:blip r:embed="rId5"/>
          <a:stretch>
            <a:fillRect/>
          </a:stretch>
        </p:blipFill>
        <p:spPr>
          <a:xfrm>
            <a:off x="113414" y="129124"/>
            <a:ext cx="2859272" cy="938865"/>
          </a:xfrm>
          <a:prstGeom prst="rect">
            <a:avLst/>
          </a:prstGeom>
        </p:spPr>
      </p:pic>
      <p:sp>
        <p:nvSpPr>
          <p:cNvPr id="4" name="Google Shape;185;p17">
            <a:extLst>
              <a:ext uri="{FF2B5EF4-FFF2-40B4-BE49-F238E27FC236}">
                <a16:creationId xmlns:a16="http://schemas.microsoft.com/office/drawing/2014/main" id="{53972C6F-6DF3-A8B9-FE73-471AAA623E10}"/>
              </a:ext>
            </a:extLst>
          </p:cNvPr>
          <p:cNvSpPr txBox="1"/>
          <p:nvPr/>
        </p:nvSpPr>
        <p:spPr>
          <a:xfrm>
            <a:off x="590550" y="1975093"/>
            <a:ext cx="11601450" cy="4476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FFFFFF"/>
                </a:solidFill>
                <a:latin typeface="Roboto"/>
                <a:ea typeface="Roboto"/>
                <a:cs typeface="Roboto"/>
                <a:sym typeface="Roboto"/>
              </a:rPr>
              <a:t>REFERENCES</a:t>
            </a:r>
            <a:endParaRPr/>
          </a:p>
        </p:txBody>
      </p:sp>
      <p:sp>
        <p:nvSpPr>
          <p:cNvPr id="6" name="Google Shape;191;p17">
            <a:extLst>
              <a:ext uri="{FF2B5EF4-FFF2-40B4-BE49-F238E27FC236}">
                <a16:creationId xmlns:a16="http://schemas.microsoft.com/office/drawing/2014/main" id="{72F5DD80-8C37-2C8C-F405-58813E4D2C6E}"/>
              </a:ext>
            </a:extLst>
          </p:cNvPr>
          <p:cNvSpPr txBox="1"/>
          <p:nvPr/>
        </p:nvSpPr>
        <p:spPr>
          <a:xfrm>
            <a:off x="590550" y="3604236"/>
            <a:ext cx="10620375" cy="738664"/>
          </a:xfrm>
          <a:prstGeom prst="rect">
            <a:avLst/>
          </a:prstGeom>
          <a:noFill/>
          <a:ln>
            <a:noFill/>
          </a:ln>
        </p:spPr>
        <p:txBody>
          <a:bodyPr spcFirstLastPara="1" wrap="square" lIns="0" tIns="0" rIns="0" bIns="0" anchor="t" anchorCtr="0">
            <a:spAutoFit/>
          </a:bodyPr>
          <a:lstStyle/>
          <a:p>
            <a:pPr lvl="0"/>
            <a:r>
              <a:rPr lang="en-GB" sz="1600" dirty="0">
                <a:solidFill>
                  <a:schemeClr val="bg1"/>
                </a:solidFill>
              </a:rPr>
              <a:t>Department of Health and Social Care (2022) </a:t>
            </a:r>
            <a:r>
              <a:rPr lang="en-GB" sz="1600" i="1" dirty="0">
                <a:solidFill>
                  <a:schemeClr val="bg1"/>
                </a:solidFill>
              </a:rPr>
              <a:t>Data saves lives: reshaping health and social care with data</a:t>
            </a:r>
            <a:r>
              <a:rPr lang="en-GB" sz="1600" dirty="0">
                <a:solidFill>
                  <a:schemeClr val="bg1"/>
                </a:solidFill>
              </a:rPr>
              <a:t>. Available at: </a:t>
            </a:r>
            <a:r>
              <a:rPr lang="en-GB" sz="1600" dirty="0">
                <a:solidFill>
                  <a:schemeClr val="bg1"/>
                </a:solidFill>
                <a:hlinkClick r:id="rId6"/>
              </a:rPr>
              <a:t>https://www.gov.uk/government/publications/data-saves-lives-reshaping-health-and-social-care-with-data</a:t>
            </a:r>
            <a:r>
              <a:rPr lang="en-GB" sz="1600" dirty="0">
                <a:solidFill>
                  <a:schemeClr val="bg1"/>
                </a:solidFill>
              </a:rPr>
              <a:t> (Accessed: 9 July 2026).</a:t>
            </a:r>
          </a:p>
        </p:txBody>
      </p:sp>
      <p:sp>
        <p:nvSpPr>
          <p:cNvPr id="8" name="Google Shape;192;p17">
            <a:extLst>
              <a:ext uri="{FF2B5EF4-FFF2-40B4-BE49-F238E27FC236}">
                <a16:creationId xmlns:a16="http://schemas.microsoft.com/office/drawing/2014/main" id="{2A64AE0B-BFB7-E760-C46B-CCBE3F264DED}"/>
              </a:ext>
            </a:extLst>
          </p:cNvPr>
          <p:cNvSpPr txBox="1"/>
          <p:nvPr/>
        </p:nvSpPr>
        <p:spPr>
          <a:xfrm>
            <a:off x="590549" y="5544744"/>
            <a:ext cx="10620375" cy="492443"/>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600" b="1" i="0" u="none" strike="noStrike" cap="none" dirty="0">
                <a:solidFill>
                  <a:srgbClr val="FFFFFF"/>
                </a:solidFill>
                <a:latin typeface="Roboto Light"/>
                <a:ea typeface="Roboto Light"/>
                <a:cs typeface="Roboto Light"/>
                <a:sym typeface="Roboto Light"/>
              </a:rPr>
              <a:t>Microsoft (2026) Microsoft Cloud for Healthcare documentation. Available at: </a:t>
            </a:r>
            <a:r>
              <a:rPr lang="en-GB" sz="1600" b="1" i="0" u="none" strike="noStrike" cap="none" dirty="0">
                <a:solidFill>
                  <a:srgbClr val="FFFFFF"/>
                </a:solidFill>
                <a:latin typeface="Roboto Light"/>
                <a:ea typeface="Roboto Light"/>
                <a:cs typeface="Roboto Light"/>
                <a:sym typeface="Roboto Light"/>
                <a:hlinkClick r:id="rId7"/>
              </a:rPr>
              <a:t>https://learn.microsoft.com/en-us/industry/healthcare</a:t>
            </a:r>
            <a:r>
              <a:rPr lang="en-GB" sz="1600" b="1" i="0" u="none" strike="noStrike" cap="none" dirty="0">
                <a:solidFill>
                  <a:srgbClr val="FFFFFF"/>
                </a:solidFill>
                <a:latin typeface="Roboto Light"/>
                <a:ea typeface="Roboto Light"/>
                <a:cs typeface="Roboto Light"/>
                <a:sym typeface="Roboto Light"/>
              </a:rPr>
              <a:t>  (Accessed: 9 July 2026).</a:t>
            </a:r>
            <a:endParaRPr sz="1600" b="1" dirty="0"/>
          </a:p>
        </p:txBody>
      </p:sp>
      <p:sp>
        <p:nvSpPr>
          <p:cNvPr id="12" name="Google Shape;194;p17">
            <a:extLst>
              <a:ext uri="{FF2B5EF4-FFF2-40B4-BE49-F238E27FC236}">
                <a16:creationId xmlns:a16="http://schemas.microsoft.com/office/drawing/2014/main" id="{127D03E7-555C-0445-E6E5-B406F8C93CD3}"/>
              </a:ext>
            </a:extLst>
          </p:cNvPr>
          <p:cNvSpPr txBox="1"/>
          <p:nvPr/>
        </p:nvSpPr>
        <p:spPr>
          <a:xfrm>
            <a:off x="590549" y="4552283"/>
            <a:ext cx="10810876" cy="73866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600" b="1" i="0" u="none" strike="noStrike" cap="none" dirty="0">
                <a:solidFill>
                  <a:srgbClr val="FFFFFF"/>
                </a:solidFill>
                <a:latin typeface="Roboto Light"/>
                <a:ea typeface="Roboto Light"/>
                <a:cs typeface="Roboto Light"/>
                <a:sym typeface="Roboto Light"/>
              </a:rPr>
              <a:t>Iseni, J., Swoboda, W., Houben, D. and Hilla, R. (2024) 'Acceptance of Digital Technology Among Nursing Staff in Geriatric Long-Term Care: Systematic Review', PubMed Central (PMC). Available at: </a:t>
            </a:r>
            <a:r>
              <a:rPr lang="en-GB" sz="1600" b="1" i="0" u="none" strike="noStrike" cap="none" dirty="0">
                <a:solidFill>
                  <a:srgbClr val="FFFFFF"/>
                </a:solidFill>
                <a:latin typeface="Roboto Light"/>
                <a:ea typeface="Roboto Light"/>
                <a:cs typeface="Roboto Light"/>
                <a:sym typeface="Roboto Light"/>
                <a:hlinkClick r:id="rId8"/>
              </a:rPr>
              <a:t>https://pmc.ncbi.nlm.nih.gov/articles/PMC12807401/</a:t>
            </a:r>
            <a:r>
              <a:rPr lang="en-GB" sz="1600" b="1" i="0" u="none" strike="noStrike" cap="none" dirty="0">
                <a:solidFill>
                  <a:srgbClr val="FFFFFF"/>
                </a:solidFill>
                <a:latin typeface="Roboto Light"/>
                <a:ea typeface="Roboto Light"/>
                <a:cs typeface="Roboto Light"/>
                <a:sym typeface="Roboto Light"/>
              </a:rPr>
              <a:t> (Accessed: 9 July 2026).</a:t>
            </a:r>
            <a:r>
              <a:rPr lang="en-US" sz="1600" b="1" i="0" u="none" strike="noStrike" cap="none" dirty="0">
                <a:solidFill>
                  <a:srgbClr val="FFFFFF"/>
                </a:solidFill>
                <a:latin typeface="Roboto Light"/>
                <a:ea typeface="Roboto Light"/>
                <a:cs typeface="Roboto Light"/>
                <a:sym typeface="Roboto Light"/>
              </a:rPr>
              <a:t>.</a:t>
            </a:r>
            <a:endParaRPr sz="1600" b="1" dirty="0"/>
          </a:p>
        </p:txBody>
      </p:sp>
      <p:sp>
        <p:nvSpPr>
          <p:cNvPr id="14" name="TextBox 13">
            <a:extLst>
              <a:ext uri="{FF2B5EF4-FFF2-40B4-BE49-F238E27FC236}">
                <a16:creationId xmlns:a16="http://schemas.microsoft.com/office/drawing/2014/main" id="{AD539B18-A8BF-3F53-DE8A-A9FB751105B6}"/>
              </a:ext>
            </a:extLst>
          </p:cNvPr>
          <p:cNvSpPr txBox="1"/>
          <p:nvPr/>
        </p:nvSpPr>
        <p:spPr>
          <a:xfrm>
            <a:off x="590549" y="2519442"/>
            <a:ext cx="10620375" cy="830997"/>
          </a:xfrm>
          <a:prstGeom prst="rect">
            <a:avLst/>
          </a:prstGeom>
          <a:noFill/>
        </p:spPr>
        <p:txBody>
          <a:bodyPr wrap="square">
            <a:spAutoFit/>
          </a:bodyPr>
          <a:lstStyle/>
          <a:p>
            <a:r>
              <a:rPr lang="en-GB" sz="1600" dirty="0">
                <a:solidFill>
                  <a:schemeClr val="bg1"/>
                </a:solidFill>
              </a:rPr>
              <a:t>Amanat, A. et al. (2022) 'Blockchain and cloud computing-based Secure Electronic Healthcare Records storage and sharing', Frontiers in Public Health. Available at: </a:t>
            </a:r>
            <a:r>
              <a:rPr lang="en-GB" sz="1600" dirty="0">
                <a:solidFill>
                  <a:schemeClr val="bg1"/>
                </a:solidFill>
                <a:hlinkClick r:id="rId9"/>
              </a:rPr>
              <a:t>https://www.frontiersin.org/journals/public-health/articles/10.3389/fpubh.2022.938707/full</a:t>
            </a:r>
            <a:r>
              <a:rPr lang="en-GB" sz="1600" dirty="0">
                <a:solidFill>
                  <a:schemeClr val="bg1"/>
                </a:solidFill>
              </a:rPr>
              <a:t> (Accessed: 09 July 2026).</a:t>
            </a:r>
          </a:p>
        </p:txBody>
      </p:sp>
    </p:spTree>
    <p:extLst>
      <p:ext uri="{BB962C8B-B14F-4D97-AF65-F5344CB8AC3E}">
        <p14:creationId xmlns:p14="http://schemas.microsoft.com/office/powerpoint/2010/main" val="1897389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a:extLst>
            <a:ext uri="{FF2B5EF4-FFF2-40B4-BE49-F238E27FC236}">
              <a16:creationId xmlns:a16="http://schemas.microsoft.com/office/drawing/2014/main" id="{920C24EA-EBC3-B36C-CDC5-B12DA3300C51}"/>
            </a:ext>
          </a:extLst>
        </p:cNvPr>
        <p:cNvGrpSpPr/>
        <p:nvPr/>
      </p:nvGrpSpPr>
      <p:grpSpPr>
        <a:xfrm>
          <a:off x="0" y="0"/>
          <a:ext cx="0" cy="0"/>
          <a:chOff x="0" y="0"/>
          <a:chExt cx="0" cy="0"/>
        </a:xfrm>
      </p:grpSpPr>
      <p:pic>
        <p:nvPicPr>
          <p:cNvPr id="84" name="Google Shape;84;p1" descr="image.png">
            <a:extLst>
              <a:ext uri="{FF2B5EF4-FFF2-40B4-BE49-F238E27FC236}">
                <a16:creationId xmlns:a16="http://schemas.microsoft.com/office/drawing/2014/main" id="{C0141F07-B3A3-7249-5F63-525C6AAF015B}"/>
              </a:ext>
            </a:extLst>
          </p:cNvPr>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85" name="Google Shape;85;p1" descr="image.png">
            <a:extLst>
              <a:ext uri="{FF2B5EF4-FFF2-40B4-BE49-F238E27FC236}">
                <a16:creationId xmlns:a16="http://schemas.microsoft.com/office/drawing/2014/main" id="{65911FEA-3176-9C67-EECD-E0515DEF67AB}"/>
              </a:ext>
            </a:extLst>
          </p:cNvPr>
          <p:cNvPicPr preferRelativeResize="0"/>
          <p:nvPr/>
        </p:nvPicPr>
        <p:blipFill rotWithShape="1">
          <a:blip r:embed="rId4">
            <a:alphaModFix/>
          </a:blip>
          <a:srcRect/>
          <a:stretch/>
        </p:blipFill>
        <p:spPr>
          <a:xfrm>
            <a:off x="0" y="650178"/>
            <a:ext cx="12192000" cy="1169491"/>
          </a:xfrm>
          <a:prstGeom prst="rect">
            <a:avLst/>
          </a:prstGeom>
          <a:noFill/>
          <a:ln>
            <a:noFill/>
          </a:ln>
        </p:spPr>
      </p:pic>
      <p:sp>
        <p:nvSpPr>
          <p:cNvPr id="86" name="Google Shape;86;p1">
            <a:extLst>
              <a:ext uri="{FF2B5EF4-FFF2-40B4-BE49-F238E27FC236}">
                <a16:creationId xmlns:a16="http://schemas.microsoft.com/office/drawing/2014/main" id="{17C80C6B-6174-088B-BC07-B4EB89BA1727}"/>
              </a:ext>
            </a:extLst>
          </p:cNvPr>
          <p:cNvSpPr txBox="1"/>
          <p:nvPr/>
        </p:nvSpPr>
        <p:spPr>
          <a:xfrm>
            <a:off x="428625" y="1771042"/>
            <a:ext cx="8801100" cy="19047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9991"/>
              </a:lnSpc>
              <a:spcBef>
                <a:spcPts val="0"/>
              </a:spcBef>
              <a:spcAft>
                <a:spcPts val="0"/>
              </a:spcAft>
              <a:buClr>
                <a:srgbClr val="000000"/>
              </a:buClr>
              <a:buSzPts val="5625"/>
              <a:buFont typeface="Arial"/>
              <a:buNone/>
              <a:tabLst/>
              <a:defRPr/>
            </a:pPr>
            <a:r>
              <a:rPr kumimoji="0" lang="en-US" sz="5625" b="0" i="0" u="none" strike="noStrike" kern="0" cap="none" spc="0" normalizeH="0" baseline="0" noProof="0" dirty="0">
                <a:ln>
                  <a:noFill/>
                </a:ln>
                <a:solidFill>
                  <a:srgbClr val="FFFFFF"/>
                </a:solidFill>
                <a:effectLst/>
                <a:uLnTx/>
                <a:uFillTx/>
                <a:latin typeface="Poppins ExtraBold"/>
                <a:ea typeface="Poppins ExtraBold"/>
                <a:cs typeface="Poppins ExtraBold"/>
                <a:sym typeface="Poppins ExtraBold"/>
              </a:rPr>
              <a:t>DIGITAL SKILLS &amp;</a:t>
            </a:r>
            <a:br>
              <a:rPr kumimoji="0" lang="en-US" sz="1800" b="0" i="0" u="none" strike="noStrike" kern="0" cap="none" spc="0" normalizeH="0" baseline="0" noProof="0" dirty="0">
                <a:ln>
                  <a:noFill/>
                </a:ln>
                <a:solidFill>
                  <a:srgbClr val="000000"/>
                </a:solidFill>
                <a:effectLst/>
                <a:uLnTx/>
                <a:uFillTx/>
                <a:latin typeface="Calibri"/>
                <a:ea typeface="Calibri"/>
                <a:cs typeface="Calibri"/>
                <a:sym typeface="Calibri"/>
              </a:rPr>
            </a:br>
            <a:r>
              <a:rPr kumimoji="0" lang="en-US" sz="5625" b="0" i="0" u="none" strike="noStrike" kern="0" cap="none" spc="0" normalizeH="0" baseline="0" noProof="0" dirty="0">
                <a:ln>
                  <a:noFill/>
                </a:ln>
                <a:solidFill>
                  <a:srgbClr val="FFFFFF"/>
                </a:solidFill>
                <a:effectLst/>
                <a:uLnTx/>
                <a:uFillTx/>
                <a:latin typeface="Poppins ExtraBold"/>
                <a:ea typeface="Poppins ExtraBold"/>
                <a:cs typeface="Poppins ExtraBold"/>
                <a:sym typeface="Poppins ExtraBold"/>
              </a:rPr>
              <a:t>RESEARCH METHODS</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87" name="Google Shape;87;p1" descr="image.png">
            <a:extLst>
              <a:ext uri="{FF2B5EF4-FFF2-40B4-BE49-F238E27FC236}">
                <a16:creationId xmlns:a16="http://schemas.microsoft.com/office/drawing/2014/main" id="{49AE4D61-B6BE-E5A8-64D4-83C338390EA1}"/>
              </a:ext>
            </a:extLst>
          </p:cNvPr>
          <p:cNvPicPr preferRelativeResize="0"/>
          <p:nvPr/>
        </p:nvPicPr>
        <p:blipFill rotWithShape="1">
          <a:blip r:embed="rId5">
            <a:alphaModFix/>
          </a:blip>
          <a:srcRect/>
          <a:stretch/>
        </p:blipFill>
        <p:spPr>
          <a:xfrm>
            <a:off x="-171450" y="1003845"/>
            <a:ext cx="600075" cy="476250"/>
          </a:xfrm>
          <a:prstGeom prst="rect">
            <a:avLst/>
          </a:prstGeom>
          <a:noFill/>
          <a:ln>
            <a:noFill/>
          </a:ln>
        </p:spPr>
      </p:pic>
      <p:sp>
        <p:nvSpPr>
          <p:cNvPr id="90" name="Google Shape;90;p1">
            <a:extLst>
              <a:ext uri="{FF2B5EF4-FFF2-40B4-BE49-F238E27FC236}">
                <a16:creationId xmlns:a16="http://schemas.microsoft.com/office/drawing/2014/main" id="{F4DDEC29-76B5-B57C-1756-C43406523486}"/>
              </a:ext>
            </a:extLst>
          </p:cNvPr>
          <p:cNvSpPr txBox="1"/>
          <p:nvPr/>
        </p:nvSpPr>
        <p:spPr>
          <a:xfrm>
            <a:off x="428625" y="3729797"/>
            <a:ext cx="9601200" cy="498598"/>
          </a:xfrm>
          <a:prstGeom prst="rect">
            <a:avLst/>
          </a:prstGeom>
          <a:noFill/>
          <a:ln>
            <a:noFill/>
          </a:ln>
        </p:spPr>
        <p:txBody>
          <a:bodyPr spcFirstLastPara="1" wrap="square" lIns="0" tIns="0" rIns="0" bIns="0" anchor="t" anchorCtr="0">
            <a:spAutoFit/>
          </a:bodyPr>
          <a:lstStyle/>
          <a:p>
            <a:pPr lvl="0">
              <a:lnSpc>
                <a:spcPct val="180000"/>
              </a:lnSpc>
              <a:buSzPts val="1800"/>
              <a:defRPr/>
            </a:pPr>
            <a:r>
              <a:rPr kumimoji="0" lang="en-US" sz="1800" i="0" u="none" strike="noStrike" kern="0" cap="none" spc="0" normalizeH="0" baseline="0" noProof="0" dirty="0">
                <a:ln>
                  <a:noFill/>
                </a:ln>
                <a:solidFill>
                  <a:srgbClr val="FFFFFF"/>
                </a:solidFill>
                <a:effectLst/>
                <a:uLnTx/>
                <a:uFillTx/>
                <a:latin typeface="Poppins"/>
                <a:ea typeface="Poppins"/>
                <a:cs typeface="Poppins"/>
                <a:sym typeface="Poppins"/>
              </a:rPr>
              <a:t>TOPIC: </a:t>
            </a:r>
            <a:r>
              <a:rPr lang="en-US" sz="1800" dirty="0">
                <a:solidFill>
                  <a:srgbClr val="FFFFFF"/>
                </a:solidFill>
                <a:latin typeface="Roboto Medium"/>
                <a:ea typeface="Roboto Medium"/>
                <a:cs typeface="Roboto Medium"/>
                <a:sym typeface="Roboto Medium"/>
              </a:rPr>
              <a:t>RIVERDALE NURSING HOME EXCEL M365 INTEGRATION</a:t>
            </a:r>
            <a:endParaRPr kumimoji="0" sz="140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91" name="Google Shape;91;p1">
            <a:extLst>
              <a:ext uri="{FF2B5EF4-FFF2-40B4-BE49-F238E27FC236}">
                <a16:creationId xmlns:a16="http://schemas.microsoft.com/office/drawing/2014/main" id="{BEC316AF-30E4-480F-5410-D6CF600E6584}"/>
              </a:ext>
            </a:extLst>
          </p:cNvPr>
          <p:cNvSpPr txBox="1"/>
          <p:nvPr/>
        </p:nvSpPr>
        <p:spPr>
          <a:xfrm>
            <a:off x="428625" y="6005859"/>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i="0" u="none" strike="noStrike" kern="0" cap="none" spc="0" normalizeH="0" baseline="0" noProof="0" dirty="0">
                <a:ln>
                  <a:noFill/>
                </a:ln>
                <a:solidFill>
                  <a:srgbClr val="FFFFFF"/>
                </a:solidFill>
                <a:effectLst/>
                <a:uLnTx/>
                <a:uFillTx/>
                <a:latin typeface="Poppins"/>
                <a:ea typeface="Poppins"/>
                <a:cs typeface="Poppins"/>
                <a:sym typeface="Poppins"/>
              </a:rPr>
              <a:t>LECTURER: AMITAVE BANIK</a:t>
            </a:r>
            <a:endParaRPr kumimoji="0" sz="140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92" name="Google Shape;92;p1">
            <a:extLst>
              <a:ext uri="{FF2B5EF4-FFF2-40B4-BE49-F238E27FC236}">
                <a16:creationId xmlns:a16="http://schemas.microsoft.com/office/drawing/2014/main" id="{EFCC431C-310B-BB1C-D27B-EF082AC249B7}"/>
              </a:ext>
            </a:extLst>
          </p:cNvPr>
          <p:cNvSpPr txBox="1"/>
          <p:nvPr/>
        </p:nvSpPr>
        <p:spPr>
          <a:xfrm>
            <a:off x="428625" y="5106873"/>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i="0" u="none" strike="noStrike" kern="0" cap="none" spc="0" normalizeH="0" baseline="0" noProof="0" dirty="0">
                <a:ln>
                  <a:noFill/>
                </a:ln>
                <a:solidFill>
                  <a:srgbClr val="FFFFFF"/>
                </a:solidFill>
                <a:effectLst/>
                <a:uLnTx/>
                <a:uFillTx/>
                <a:latin typeface="Poppins"/>
                <a:ea typeface="Poppins"/>
                <a:cs typeface="Poppins"/>
                <a:sym typeface="Poppins"/>
              </a:rPr>
              <a:t>STUDENT NAME: </a:t>
            </a:r>
            <a:r>
              <a:rPr lang="en-US" sz="1800" dirty="0">
                <a:solidFill>
                  <a:srgbClr val="FFFFFF"/>
                </a:solidFill>
                <a:latin typeface="Poppins"/>
                <a:ea typeface="Poppins"/>
                <a:cs typeface="Poppins"/>
                <a:sym typeface="Poppins"/>
              </a:rPr>
              <a:t>MARCIA BECKFORD</a:t>
            </a:r>
            <a:endParaRPr kumimoji="0" sz="140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3" name="Picture 2">
            <a:extLst>
              <a:ext uri="{FF2B5EF4-FFF2-40B4-BE49-F238E27FC236}">
                <a16:creationId xmlns:a16="http://schemas.microsoft.com/office/drawing/2014/main" id="{CA310711-ECBE-9647-A089-0AAB683C5D39}"/>
              </a:ext>
            </a:extLst>
          </p:cNvPr>
          <p:cNvPicPr>
            <a:picLocks noChangeAspect="1"/>
          </p:cNvPicPr>
          <p:nvPr/>
        </p:nvPicPr>
        <p:blipFill>
          <a:blip r:embed="rId6"/>
          <a:stretch>
            <a:fillRect/>
          </a:stretch>
        </p:blipFill>
        <p:spPr>
          <a:xfrm>
            <a:off x="128587" y="315830"/>
            <a:ext cx="2857500" cy="942975"/>
          </a:xfrm>
          <a:prstGeom prst="rect">
            <a:avLst/>
          </a:prstGeom>
        </p:spPr>
      </p:pic>
      <p:sp>
        <p:nvSpPr>
          <p:cNvPr id="5" name="Google Shape;91;p1">
            <a:extLst>
              <a:ext uri="{FF2B5EF4-FFF2-40B4-BE49-F238E27FC236}">
                <a16:creationId xmlns:a16="http://schemas.microsoft.com/office/drawing/2014/main" id="{F6DDAFD3-65CC-566D-722C-36BFBCF16FC5}"/>
              </a:ext>
            </a:extLst>
          </p:cNvPr>
          <p:cNvSpPr txBox="1"/>
          <p:nvPr/>
        </p:nvSpPr>
        <p:spPr>
          <a:xfrm>
            <a:off x="428625" y="4628783"/>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i="0" u="none" strike="noStrike" kern="0" cap="none" spc="0" normalizeH="0" baseline="0" noProof="0" dirty="0">
                <a:ln>
                  <a:noFill/>
                </a:ln>
                <a:solidFill>
                  <a:srgbClr val="FFFFFF"/>
                </a:solidFill>
                <a:effectLst/>
                <a:uLnTx/>
                <a:uFillTx/>
                <a:latin typeface="Poppins"/>
                <a:ea typeface="Poppins"/>
                <a:cs typeface="Poppins"/>
                <a:sym typeface="Poppins"/>
              </a:rPr>
              <a:t>MODULE CODE: LCHS4007</a:t>
            </a:r>
            <a:endParaRPr kumimoji="0" sz="140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4" name="Google Shape;91;p1">
            <a:extLst>
              <a:ext uri="{FF2B5EF4-FFF2-40B4-BE49-F238E27FC236}">
                <a16:creationId xmlns:a16="http://schemas.microsoft.com/office/drawing/2014/main" id="{6CB55D86-1976-7188-C548-CDDAC3739983}"/>
              </a:ext>
            </a:extLst>
          </p:cNvPr>
          <p:cNvSpPr txBox="1"/>
          <p:nvPr/>
        </p:nvSpPr>
        <p:spPr>
          <a:xfrm>
            <a:off x="428625" y="5603955"/>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i="0" u="none" strike="noStrike" kern="0" cap="none" spc="0" normalizeH="0" baseline="0" noProof="0" dirty="0">
                <a:ln>
                  <a:noFill/>
                </a:ln>
                <a:solidFill>
                  <a:srgbClr val="FFFFFF"/>
                </a:solidFill>
                <a:effectLst/>
                <a:uLnTx/>
                <a:uFillTx/>
                <a:latin typeface="Poppins"/>
                <a:ea typeface="Poppins"/>
                <a:cs typeface="Poppins"/>
                <a:sym typeface="Poppins"/>
              </a:rPr>
              <a:t>STUDENT ID: 2539970</a:t>
            </a:r>
            <a:endParaRPr kumimoji="0" sz="140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7" name="Google Shape;91;p1">
            <a:extLst>
              <a:ext uri="{FF2B5EF4-FFF2-40B4-BE49-F238E27FC236}">
                <a16:creationId xmlns:a16="http://schemas.microsoft.com/office/drawing/2014/main" id="{CEE99DC5-BE91-AA4B-27BF-1266170352CC}"/>
              </a:ext>
            </a:extLst>
          </p:cNvPr>
          <p:cNvSpPr txBox="1"/>
          <p:nvPr/>
        </p:nvSpPr>
        <p:spPr>
          <a:xfrm>
            <a:off x="428625" y="4176494"/>
            <a:ext cx="8382000" cy="5004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80000"/>
              </a:lnSpc>
              <a:spcBef>
                <a:spcPts val="0"/>
              </a:spcBef>
              <a:spcAft>
                <a:spcPts val="0"/>
              </a:spcAft>
              <a:buClr>
                <a:srgbClr val="000000"/>
              </a:buClr>
              <a:buSzPts val="1800"/>
              <a:buFont typeface="Arial"/>
              <a:buNone/>
              <a:tabLst/>
              <a:defRPr/>
            </a:pPr>
            <a:r>
              <a:rPr kumimoji="0" lang="en-US" sz="1800" i="0" u="none" strike="noStrike" kern="0" cap="none" spc="0" normalizeH="0" baseline="0" noProof="0" dirty="0">
                <a:ln>
                  <a:noFill/>
                </a:ln>
                <a:solidFill>
                  <a:srgbClr val="FFFFFF"/>
                </a:solidFill>
                <a:effectLst/>
                <a:uLnTx/>
                <a:uFillTx/>
                <a:latin typeface="Poppins"/>
                <a:ea typeface="Poppins"/>
                <a:cs typeface="Poppins"/>
                <a:sym typeface="Poppins"/>
              </a:rPr>
              <a:t>ASSIGNMENT TITLE: COMPONENT 1</a:t>
            </a:r>
            <a:endParaRPr kumimoji="0" sz="1400" i="0" u="none" strike="noStrike" kern="0" cap="none" spc="0" normalizeH="0" baseline="0" noProof="0" dirty="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2254569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
          <a:extLst>
            <a:ext uri="{FF2B5EF4-FFF2-40B4-BE49-F238E27FC236}">
              <a16:creationId xmlns:a16="http://schemas.microsoft.com/office/drawing/2014/main" id="{8C7B971A-7363-658F-6608-0181278340AE}"/>
            </a:ext>
          </a:extLst>
        </p:cNvPr>
        <p:cNvGrpSpPr/>
        <p:nvPr/>
      </p:nvGrpSpPr>
      <p:grpSpPr>
        <a:xfrm>
          <a:off x="0" y="0"/>
          <a:ext cx="0" cy="0"/>
          <a:chOff x="0" y="0"/>
          <a:chExt cx="0" cy="0"/>
        </a:xfrm>
      </p:grpSpPr>
      <p:pic>
        <p:nvPicPr>
          <p:cNvPr id="101" name="Google Shape;101;p14" descr="image.png">
            <a:extLst>
              <a:ext uri="{FF2B5EF4-FFF2-40B4-BE49-F238E27FC236}">
                <a16:creationId xmlns:a16="http://schemas.microsoft.com/office/drawing/2014/main" id="{8ACECD8B-4C41-4F67-C5CF-47C5D09B4480}"/>
              </a:ext>
            </a:extLst>
          </p:cNvPr>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3" name="Google Shape;103;p14" descr="image.png">
            <a:extLst>
              <a:ext uri="{FF2B5EF4-FFF2-40B4-BE49-F238E27FC236}">
                <a16:creationId xmlns:a16="http://schemas.microsoft.com/office/drawing/2014/main" id="{330B08B6-BD79-30C9-D813-214DA3B6F206}"/>
              </a:ext>
            </a:extLst>
          </p:cNvPr>
          <p:cNvPicPr preferRelativeResize="0"/>
          <p:nvPr/>
        </p:nvPicPr>
        <p:blipFill rotWithShape="1">
          <a:blip r:embed="rId4">
            <a:alphaModFix/>
          </a:blip>
          <a:srcRect/>
          <a:stretch/>
        </p:blipFill>
        <p:spPr>
          <a:xfrm>
            <a:off x="0" y="1298635"/>
            <a:ext cx="12192000" cy="437109"/>
          </a:xfrm>
          <a:prstGeom prst="rect">
            <a:avLst/>
          </a:prstGeom>
          <a:noFill/>
          <a:ln>
            <a:noFill/>
          </a:ln>
        </p:spPr>
      </p:pic>
      <p:sp>
        <p:nvSpPr>
          <p:cNvPr id="105" name="Google Shape;105;p14">
            <a:extLst>
              <a:ext uri="{FF2B5EF4-FFF2-40B4-BE49-F238E27FC236}">
                <a16:creationId xmlns:a16="http://schemas.microsoft.com/office/drawing/2014/main" id="{F8750658-245F-F9CD-E2E1-3B5709955C3D}"/>
              </a:ext>
            </a:extLst>
          </p:cNvPr>
          <p:cNvSpPr txBox="1"/>
          <p:nvPr/>
        </p:nvSpPr>
        <p:spPr>
          <a:xfrm>
            <a:off x="295275" y="1841560"/>
            <a:ext cx="11601450" cy="447675"/>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000" b="1" i="0" u="none" strike="noStrike" kern="0" cap="none" spc="0" normalizeH="0" baseline="0" noProof="0" dirty="0">
                <a:ln>
                  <a:noFill/>
                </a:ln>
                <a:solidFill>
                  <a:srgbClr val="FFFFFF"/>
                </a:solidFill>
                <a:effectLst/>
                <a:uLnTx/>
                <a:uFillTx/>
                <a:latin typeface="Roboto"/>
                <a:ea typeface="Roboto"/>
                <a:cs typeface="Roboto"/>
                <a:sym typeface="Roboto"/>
              </a:rPr>
              <a:t>WORKPLACE TASK SELECTION</a:t>
            </a: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3" name="Picture 2">
            <a:extLst>
              <a:ext uri="{FF2B5EF4-FFF2-40B4-BE49-F238E27FC236}">
                <a16:creationId xmlns:a16="http://schemas.microsoft.com/office/drawing/2014/main" id="{1371AF7B-350E-2952-A832-A79430111836}"/>
              </a:ext>
            </a:extLst>
          </p:cNvPr>
          <p:cNvPicPr>
            <a:picLocks noChangeAspect="1"/>
          </p:cNvPicPr>
          <p:nvPr/>
        </p:nvPicPr>
        <p:blipFill>
          <a:blip r:embed="rId5"/>
          <a:stretch>
            <a:fillRect/>
          </a:stretch>
        </p:blipFill>
        <p:spPr>
          <a:xfrm>
            <a:off x="113414" y="129124"/>
            <a:ext cx="2859272" cy="938865"/>
          </a:xfrm>
          <a:prstGeom prst="rect">
            <a:avLst/>
          </a:prstGeom>
        </p:spPr>
      </p:pic>
      <p:pic>
        <p:nvPicPr>
          <p:cNvPr id="4" name="Google Shape;103;p14" descr="image.png">
            <a:extLst>
              <a:ext uri="{FF2B5EF4-FFF2-40B4-BE49-F238E27FC236}">
                <a16:creationId xmlns:a16="http://schemas.microsoft.com/office/drawing/2014/main" id="{1CA9C2E1-FE2E-B52B-2EC2-97550487604E}"/>
              </a:ext>
            </a:extLst>
          </p:cNvPr>
          <p:cNvPicPr preferRelativeResize="0"/>
          <p:nvPr/>
        </p:nvPicPr>
        <p:blipFill rotWithShape="1">
          <a:blip r:embed="rId6">
            <a:alphaModFix/>
          </a:blip>
          <a:srcRect/>
          <a:stretch/>
        </p:blipFill>
        <p:spPr>
          <a:xfrm>
            <a:off x="6210300" y="2576512"/>
            <a:ext cx="5286375" cy="3619500"/>
          </a:xfrm>
          <a:prstGeom prst="rect">
            <a:avLst/>
          </a:prstGeom>
          <a:noFill/>
          <a:ln>
            <a:noFill/>
          </a:ln>
        </p:spPr>
      </p:pic>
      <p:pic>
        <p:nvPicPr>
          <p:cNvPr id="6" name="Google Shape;112;p14" descr="image.png">
            <a:extLst>
              <a:ext uri="{FF2B5EF4-FFF2-40B4-BE49-F238E27FC236}">
                <a16:creationId xmlns:a16="http://schemas.microsoft.com/office/drawing/2014/main" id="{B78FFEEE-2225-2DA7-E35B-DD0A5E891511}"/>
              </a:ext>
            </a:extLst>
          </p:cNvPr>
          <p:cNvPicPr preferRelativeResize="0"/>
          <p:nvPr/>
        </p:nvPicPr>
        <p:blipFill rotWithShape="1">
          <a:blip r:embed="rId7">
            <a:alphaModFix/>
          </a:blip>
          <a:srcRect/>
          <a:stretch/>
        </p:blipFill>
        <p:spPr>
          <a:xfrm>
            <a:off x="447675" y="2708076"/>
            <a:ext cx="666750" cy="666750"/>
          </a:xfrm>
          <a:prstGeom prst="rect">
            <a:avLst/>
          </a:prstGeom>
          <a:noFill/>
          <a:ln>
            <a:noFill/>
          </a:ln>
        </p:spPr>
      </p:pic>
      <p:pic>
        <p:nvPicPr>
          <p:cNvPr id="8" name="Google Shape;113;p14" descr="image.png">
            <a:extLst>
              <a:ext uri="{FF2B5EF4-FFF2-40B4-BE49-F238E27FC236}">
                <a16:creationId xmlns:a16="http://schemas.microsoft.com/office/drawing/2014/main" id="{F64AA0DA-5712-F9F0-D68D-61B0922302B1}"/>
              </a:ext>
            </a:extLst>
          </p:cNvPr>
          <p:cNvPicPr preferRelativeResize="0"/>
          <p:nvPr/>
        </p:nvPicPr>
        <p:blipFill rotWithShape="1">
          <a:blip r:embed="rId8">
            <a:alphaModFix/>
          </a:blip>
          <a:srcRect/>
          <a:stretch/>
        </p:blipFill>
        <p:spPr>
          <a:xfrm>
            <a:off x="447675" y="4624387"/>
            <a:ext cx="666750" cy="666750"/>
          </a:xfrm>
          <a:prstGeom prst="rect">
            <a:avLst/>
          </a:prstGeom>
          <a:noFill/>
          <a:ln>
            <a:noFill/>
          </a:ln>
        </p:spPr>
      </p:pic>
      <p:pic>
        <p:nvPicPr>
          <p:cNvPr id="10" name="Google Shape;114;p14" descr="image.png">
            <a:extLst>
              <a:ext uri="{FF2B5EF4-FFF2-40B4-BE49-F238E27FC236}">
                <a16:creationId xmlns:a16="http://schemas.microsoft.com/office/drawing/2014/main" id="{8D35D1E9-6476-2199-5CBC-FCD13005C9C0}"/>
              </a:ext>
            </a:extLst>
          </p:cNvPr>
          <p:cNvPicPr preferRelativeResize="0"/>
          <p:nvPr/>
        </p:nvPicPr>
        <p:blipFill rotWithShape="1">
          <a:blip r:embed="rId9">
            <a:alphaModFix/>
          </a:blip>
          <a:srcRect/>
          <a:stretch/>
        </p:blipFill>
        <p:spPr>
          <a:xfrm>
            <a:off x="6210300" y="2576512"/>
            <a:ext cx="5286375" cy="3619500"/>
          </a:xfrm>
          <a:prstGeom prst="rect">
            <a:avLst/>
          </a:prstGeom>
          <a:noFill/>
          <a:ln>
            <a:noFill/>
          </a:ln>
        </p:spPr>
      </p:pic>
      <p:pic>
        <p:nvPicPr>
          <p:cNvPr id="12" name="Google Shape;115;p14" descr="image.png">
            <a:extLst>
              <a:ext uri="{FF2B5EF4-FFF2-40B4-BE49-F238E27FC236}">
                <a16:creationId xmlns:a16="http://schemas.microsoft.com/office/drawing/2014/main" id="{233676C9-78B3-11F5-0FFE-DCDA51DEC2C0}"/>
              </a:ext>
            </a:extLst>
          </p:cNvPr>
          <p:cNvPicPr preferRelativeResize="0"/>
          <p:nvPr/>
        </p:nvPicPr>
        <p:blipFill rotWithShape="1">
          <a:blip r:embed="rId10">
            <a:alphaModFix/>
          </a:blip>
          <a:srcRect/>
          <a:stretch/>
        </p:blipFill>
        <p:spPr>
          <a:xfrm>
            <a:off x="647700" y="2889051"/>
            <a:ext cx="266700" cy="304800"/>
          </a:xfrm>
          <a:prstGeom prst="rect">
            <a:avLst/>
          </a:prstGeom>
          <a:noFill/>
          <a:ln>
            <a:noFill/>
          </a:ln>
        </p:spPr>
      </p:pic>
      <p:sp>
        <p:nvSpPr>
          <p:cNvPr id="14" name="Google Shape;116;p14">
            <a:extLst>
              <a:ext uri="{FF2B5EF4-FFF2-40B4-BE49-F238E27FC236}">
                <a16:creationId xmlns:a16="http://schemas.microsoft.com/office/drawing/2014/main" id="{219C133B-3C24-6E53-1027-D13A56C1668E}"/>
              </a:ext>
            </a:extLst>
          </p:cNvPr>
          <p:cNvSpPr txBox="1"/>
          <p:nvPr/>
        </p:nvSpPr>
        <p:spPr>
          <a:xfrm>
            <a:off x="1352550" y="2708076"/>
            <a:ext cx="4600575" cy="2667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FFFFFF"/>
                </a:solidFill>
                <a:latin typeface="Roboto Medium"/>
                <a:ea typeface="Roboto Medium"/>
                <a:cs typeface="Roboto Medium"/>
                <a:sym typeface="Roboto Medium"/>
              </a:rPr>
              <a:t>1. The Chosen Task</a:t>
            </a:r>
            <a:endParaRPr/>
          </a:p>
        </p:txBody>
      </p:sp>
      <p:sp>
        <p:nvSpPr>
          <p:cNvPr id="16" name="Google Shape;117;p14">
            <a:extLst>
              <a:ext uri="{FF2B5EF4-FFF2-40B4-BE49-F238E27FC236}">
                <a16:creationId xmlns:a16="http://schemas.microsoft.com/office/drawing/2014/main" id="{F19A208F-7054-604D-9F78-89F05369C554}"/>
              </a:ext>
            </a:extLst>
          </p:cNvPr>
          <p:cNvSpPr txBox="1"/>
          <p:nvPr/>
        </p:nvSpPr>
        <p:spPr>
          <a:xfrm>
            <a:off x="1352550" y="3050976"/>
            <a:ext cx="4381500" cy="107721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Staff Scheduling &amp; Rota:</a:t>
            </a:r>
            <a:r>
              <a:rPr lang="en-US"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a:t>
            </a: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Staff Scheduling &amp; Rota: Organizing shifts on a weekly and monthly basis. Proper scheduling is critical in a care home to ensure there are always enough nurses and carers to keep vulnerable residents safe.</a:t>
            </a:r>
            <a:endParaRPr dirty="0">
              <a:latin typeface="Roboto" panose="02000000000000000000" pitchFamily="2" charset="0"/>
              <a:ea typeface="Roboto" panose="02000000000000000000" pitchFamily="2" charset="0"/>
              <a:cs typeface="Roboto" panose="02000000000000000000" pitchFamily="2" charset="0"/>
            </a:endParaRPr>
          </a:p>
        </p:txBody>
      </p:sp>
      <p:pic>
        <p:nvPicPr>
          <p:cNvPr id="18" name="Google Shape;118;p14" descr="image.png">
            <a:extLst>
              <a:ext uri="{FF2B5EF4-FFF2-40B4-BE49-F238E27FC236}">
                <a16:creationId xmlns:a16="http://schemas.microsoft.com/office/drawing/2014/main" id="{2848529B-7502-85D6-51CC-335F3DD152B2}"/>
              </a:ext>
            </a:extLst>
          </p:cNvPr>
          <p:cNvPicPr preferRelativeResize="0"/>
          <p:nvPr/>
        </p:nvPicPr>
        <p:blipFill rotWithShape="1">
          <a:blip r:embed="rId11">
            <a:alphaModFix/>
          </a:blip>
          <a:srcRect/>
          <a:stretch/>
        </p:blipFill>
        <p:spPr>
          <a:xfrm>
            <a:off x="666750" y="4805362"/>
            <a:ext cx="228600" cy="304800"/>
          </a:xfrm>
          <a:prstGeom prst="rect">
            <a:avLst/>
          </a:prstGeom>
          <a:noFill/>
          <a:ln>
            <a:noFill/>
          </a:ln>
        </p:spPr>
      </p:pic>
      <p:sp>
        <p:nvSpPr>
          <p:cNvPr id="20" name="Google Shape;119;p14">
            <a:extLst>
              <a:ext uri="{FF2B5EF4-FFF2-40B4-BE49-F238E27FC236}">
                <a16:creationId xmlns:a16="http://schemas.microsoft.com/office/drawing/2014/main" id="{0FA1E88F-E045-7976-40AC-E545D758C01C}"/>
              </a:ext>
            </a:extLst>
          </p:cNvPr>
          <p:cNvSpPr txBox="1"/>
          <p:nvPr/>
        </p:nvSpPr>
        <p:spPr>
          <a:xfrm>
            <a:off x="1352550" y="4624387"/>
            <a:ext cx="4600575" cy="2667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FFFFFF"/>
                </a:solidFill>
                <a:latin typeface="Roboto Medium"/>
                <a:ea typeface="Roboto Medium"/>
                <a:cs typeface="Roboto Medium"/>
                <a:sym typeface="Roboto Medium"/>
              </a:rPr>
              <a:t>2. The Selected Tool</a:t>
            </a:r>
            <a:endParaRPr/>
          </a:p>
        </p:txBody>
      </p:sp>
      <p:sp>
        <p:nvSpPr>
          <p:cNvPr id="22" name="Google Shape;120;p14">
            <a:extLst>
              <a:ext uri="{FF2B5EF4-FFF2-40B4-BE49-F238E27FC236}">
                <a16:creationId xmlns:a16="http://schemas.microsoft.com/office/drawing/2014/main" id="{61BD2FE7-2B34-13CD-0A0A-A815422A8668}"/>
              </a:ext>
            </a:extLst>
          </p:cNvPr>
          <p:cNvSpPr txBox="1"/>
          <p:nvPr/>
        </p:nvSpPr>
        <p:spPr>
          <a:xfrm>
            <a:off x="1352550" y="4967287"/>
            <a:ext cx="4381500" cy="86177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Microsoft Excel:</a:t>
            </a:r>
            <a:r>
              <a:rPr lang="en-US"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A powerful spreadsheet application within the M365 suite. It is highly effective and fast for mapping out shifts, managing shift swaps, and tracking sickness or absence.</a:t>
            </a:r>
            <a:endParaRPr dirty="0">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2566000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pic>
        <p:nvPicPr>
          <p:cNvPr id="101" name="Google Shape;101;p14" descr="image.png"/>
          <p:cNvPicPr preferRelativeResize="0"/>
          <p:nvPr/>
        </p:nvPicPr>
        <p:blipFill rotWithShape="1">
          <a:blip r:embed="rId3">
            <a:alphaModFix/>
          </a:blip>
          <a:srcRect/>
          <a:stretch/>
        </p:blipFill>
        <p:spPr>
          <a:xfrm>
            <a:off x="19050" y="104775"/>
            <a:ext cx="12192000" cy="6858000"/>
          </a:xfrm>
          <a:prstGeom prst="rect">
            <a:avLst/>
          </a:prstGeom>
          <a:noFill/>
          <a:ln>
            <a:noFill/>
          </a:ln>
        </p:spPr>
      </p:pic>
      <p:pic>
        <p:nvPicPr>
          <p:cNvPr id="103" name="Google Shape;103;p14" descr="image.png"/>
          <p:cNvPicPr preferRelativeResize="0"/>
          <p:nvPr/>
        </p:nvPicPr>
        <p:blipFill rotWithShape="1">
          <a:blip r:embed="rId4">
            <a:alphaModFix/>
          </a:blip>
          <a:srcRect/>
          <a:stretch/>
        </p:blipFill>
        <p:spPr>
          <a:xfrm>
            <a:off x="0" y="1298635"/>
            <a:ext cx="12192000" cy="437109"/>
          </a:xfrm>
          <a:prstGeom prst="rect">
            <a:avLst/>
          </a:prstGeom>
          <a:noFill/>
          <a:ln>
            <a:noFill/>
          </a:ln>
        </p:spPr>
      </p:pic>
      <p:pic>
        <p:nvPicPr>
          <p:cNvPr id="3" name="Picture 2">
            <a:extLst>
              <a:ext uri="{FF2B5EF4-FFF2-40B4-BE49-F238E27FC236}">
                <a16:creationId xmlns:a16="http://schemas.microsoft.com/office/drawing/2014/main" id="{0C70CE40-0730-B6D0-1EC1-2F7F03A63AA2}"/>
              </a:ext>
            </a:extLst>
          </p:cNvPr>
          <p:cNvPicPr>
            <a:picLocks noChangeAspect="1"/>
          </p:cNvPicPr>
          <p:nvPr/>
        </p:nvPicPr>
        <p:blipFill>
          <a:blip r:embed="rId5"/>
          <a:stretch>
            <a:fillRect/>
          </a:stretch>
        </p:blipFill>
        <p:spPr>
          <a:xfrm>
            <a:off x="113414" y="129124"/>
            <a:ext cx="2859272" cy="938865"/>
          </a:xfrm>
          <a:prstGeom prst="rect">
            <a:avLst/>
          </a:prstGeom>
        </p:spPr>
      </p:pic>
      <p:sp>
        <p:nvSpPr>
          <p:cNvPr id="24" name="Google Shape;128;p15">
            <a:extLst>
              <a:ext uri="{FF2B5EF4-FFF2-40B4-BE49-F238E27FC236}">
                <a16:creationId xmlns:a16="http://schemas.microsoft.com/office/drawing/2014/main" id="{BDA7D244-E4B6-6CF7-9FDF-E4ECCAC3BF22}"/>
              </a:ext>
            </a:extLst>
          </p:cNvPr>
          <p:cNvSpPr txBox="1"/>
          <p:nvPr/>
        </p:nvSpPr>
        <p:spPr>
          <a:xfrm>
            <a:off x="514350" y="2247900"/>
            <a:ext cx="11601450" cy="4476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FFFFFF"/>
                </a:solidFill>
                <a:latin typeface="Roboto"/>
                <a:ea typeface="Roboto"/>
                <a:cs typeface="Roboto"/>
                <a:sym typeface="Roboto"/>
              </a:rPr>
              <a:t>SUITABILITY &amp; EFFICIENCY</a:t>
            </a:r>
            <a:endParaRPr/>
          </a:p>
        </p:txBody>
      </p:sp>
      <p:sp>
        <p:nvSpPr>
          <p:cNvPr id="26" name="Google Shape;134;p15">
            <a:extLst>
              <a:ext uri="{FF2B5EF4-FFF2-40B4-BE49-F238E27FC236}">
                <a16:creationId xmlns:a16="http://schemas.microsoft.com/office/drawing/2014/main" id="{191CD5B1-BE41-7615-7EEB-943237637B06}"/>
              </a:ext>
            </a:extLst>
          </p:cNvPr>
          <p:cNvSpPr txBox="1"/>
          <p:nvPr/>
        </p:nvSpPr>
        <p:spPr>
          <a:xfrm>
            <a:off x="514350" y="3076575"/>
            <a:ext cx="5600700" cy="3143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0" i="0" u="none" strike="noStrike" cap="none">
                <a:solidFill>
                  <a:srgbClr val="FFFFFF"/>
                </a:solidFill>
                <a:latin typeface="Roboto Medium"/>
                <a:ea typeface="Roboto Medium"/>
                <a:cs typeface="Roboto Medium"/>
                <a:sym typeface="Roboto Medium"/>
              </a:rPr>
              <a:t>3. Why is the tool suitable?</a:t>
            </a:r>
            <a:endParaRPr/>
          </a:p>
        </p:txBody>
      </p:sp>
      <p:sp>
        <p:nvSpPr>
          <p:cNvPr id="28" name="Google Shape;135;p15">
            <a:extLst>
              <a:ext uri="{FF2B5EF4-FFF2-40B4-BE49-F238E27FC236}">
                <a16:creationId xmlns:a16="http://schemas.microsoft.com/office/drawing/2014/main" id="{55E794F1-16B6-93D3-AC7D-3A4D75CD60E7}"/>
              </a:ext>
            </a:extLst>
          </p:cNvPr>
          <p:cNvSpPr txBox="1"/>
          <p:nvPr/>
        </p:nvSpPr>
        <p:spPr>
          <a:xfrm>
            <a:off x="6229350" y="3076575"/>
            <a:ext cx="5600700" cy="3143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0" i="0" u="none" strike="noStrike" cap="none">
                <a:solidFill>
                  <a:srgbClr val="FFFFFF"/>
                </a:solidFill>
                <a:latin typeface="Roboto Medium"/>
                <a:ea typeface="Roboto Medium"/>
                <a:cs typeface="Roboto Medium"/>
                <a:sym typeface="Roboto Medium"/>
              </a:rPr>
              <a:t>4. Improving Efficiency</a:t>
            </a:r>
            <a:endParaRPr/>
          </a:p>
        </p:txBody>
      </p:sp>
      <p:sp>
        <p:nvSpPr>
          <p:cNvPr id="30" name="Google Shape;136;p15">
            <a:extLst>
              <a:ext uri="{FF2B5EF4-FFF2-40B4-BE49-F238E27FC236}">
                <a16:creationId xmlns:a16="http://schemas.microsoft.com/office/drawing/2014/main" id="{43AD3560-DA37-1804-36C5-058F94453BF8}"/>
              </a:ext>
            </a:extLst>
          </p:cNvPr>
          <p:cNvSpPr txBox="1"/>
          <p:nvPr/>
        </p:nvSpPr>
        <p:spPr>
          <a:xfrm>
            <a:off x="800100" y="3533775"/>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Simple Layout:</a:t>
            </a:r>
            <a:r>
              <a:rPr lang="en-US"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a:t>
            </a: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Excel organises information into rows and columns, making it useful for recording and managing staff rota information (Microsoft, n.d.).</a:t>
            </a:r>
            <a:endParaRPr dirty="0">
              <a:latin typeface="Roboto" panose="02000000000000000000" pitchFamily="2" charset="0"/>
              <a:ea typeface="Roboto" panose="02000000000000000000" pitchFamily="2" charset="0"/>
              <a:cs typeface="Roboto" panose="02000000000000000000" pitchFamily="2" charset="0"/>
            </a:endParaRPr>
          </a:p>
        </p:txBody>
      </p:sp>
      <p:sp>
        <p:nvSpPr>
          <p:cNvPr id="32" name="Google Shape;137;p15">
            <a:extLst>
              <a:ext uri="{FF2B5EF4-FFF2-40B4-BE49-F238E27FC236}">
                <a16:creationId xmlns:a16="http://schemas.microsoft.com/office/drawing/2014/main" id="{D12DC34D-2F30-D46F-B355-40A9B1C2F74B}"/>
              </a:ext>
            </a:extLst>
          </p:cNvPr>
          <p:cNvSpPr txBox="1"/>
          <p:nvPr/>
        </p:nvSpPr>
        <p:spPr>
          <a:xfrm>
            <a:off x="800100" y="4547145"/>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Cost Effective</a:t>
            </a: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a:t>
            </a:r>
            <a:r>
              <a:rPr lang="en-US"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a:t>
            </a: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Since Microsoft 365 is already widely adopted in care settings, utilizing Excel avoids the steep learning curves and extra licensing fees of specialized rostering software.</a:t>
            </a:r>
            <a:endParaRPr dirty="0">
              <a:latin typeface="Roboto" panose="02000000000000000000" pitchFamily="2" charset="0"/>
              <a:ea typeface="Roboto" panose="02000000000000000000" pitchFamily="2" charset="0"/>
              <a:cs typeface="Roboto" panose="02000000000000000000" pitchFamily="2" charset="0"/>
            </a:endParaRPr>
          </a:p>
        </p:txBody>
      </p:sp>
      <p:sp>
        <p:nvSpPr>
          <p:cNvPr id="34" name="Google Shape;138;p15">
            <a:extLst>
              <a:ext uri="{FF2B5EF4-FFF2-40B4-BE49-F238E27FC236}">
                <a16:creationId xmlns:a16="http://schemas.microsoft.com/office/drawing/2014/main" id="{F30D7830-8529-1C76-8884-8397B97D5D67}"/>
              </a:ext>
            </a:extLst>
          </p:cNvPr>
          <p:cNvSpPr txBox="1"/>
          <p:nvPr/>
        </p:nvSpPr>
        <p:spPr>
          <a:xfrm>
            <a:off x="6515100" y="3533775"/>
            <a:ext cx="5048250" cy="86177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b="1" dirty="0">
                <a:solidFill>
                  <a:srgbClr val="FFFFFF"/>
                </a:solidFill>
                <a:latin typeface="Roboto"/>
                <a:ea typeface="Roboto"/>
                <a:cs typeface="Roboto"/>
                <a:sym typeface="Roboto"/>
              </a:rPr>
              <a:t>Adequate Staffing: </a:t>
            </a:r>
            <a:r>
              <a:rPr lang="en-GB" dirty="0">
                <a:solidFill>
                  <a:srgbClr val="FFFFFF"/>
                </a:solidFill>
                <a:latin typeface="Roboto"/>
                <a:ea typeface="Roboto"/>
                <a:cs typeface="Roboto"/>
                <a:sym typeface="Roboto"/>
              </a:rPr>
              <a:t>Care managers can use Excel to monitor staffing levels for each shift, helping to ensure that enough suitable staff are available to meet residents’ needs (Care Quality Commission, 2022).</a:t>
            </a:r>
            <a:endParaRPr dirty="0"/>
          </a:p>
        </p:txBody>
      </p:sp>
      <p:sp>
        <p:nvSpPr>
          <p:cNvPr id="36" name="Google Shape;139;p15">
            <a:extLst>
              <a:ext uri="{FF2B5EF4-FFF2-40B4-BE49-F238E27FC236}">
                <a16:creationId xmlns:a16="http://schemas.microsoft.com/office/drawing/2014/main" id="{38787E30-6125-F29B-8235-968AB920D3D7}"/>
              </a:ext>
            </a:extLst>
          </p:cNvPr>
          <p:cNvSpPr txBox="1"/>
          <p:nvPr/>
        </p:nvSpPr>
        <p:spPr>
          <a:xfrm>
            <a:off x="6515100" y="4547145"/>
            <a:ext cx="5048250" cy="6463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b="1" i="0" u="none" strike="noStrike" cap="none" dirty="0">
                <a:solidFill>
                  <a:srgbClr val="FFFFFF"/>
                </a:solidFill>
                <a:latin typeface="Roboto"/>
                <a:ea typeface="Roboto"/>
                <a:cs typeface="Roboto"/>
                <a:sym typeface="Roboto"/>
              </a:rPr>
              <a:t>Planning Staff Cover: </a:t>
            </a:r>
            <a:r>
              <a:rPr lang="en-GB" i="0" u="none" strike="noStrike" cap="none" dirty="0">
                <a:solidFill>
                  <a:srgbClr val="FFFFFF"/>
                </a:solidFill>
                <a:latin typeface="Roboto"/>
                <a:ea typeface="Roboto"/>
                <a:cs typeface="Roboto"/>
                <a:sym typeface="Roboto"/>
              </a:rPr>
              <a:t>Using digital tools to plan staff rotas can improve communication, record keeping and the day-to-day running of the care home (Skills for Care, n.d.).</a:t>
            </a:r>
            <a:endParaRPr dirty="0"/>
          </a:p>
        </p:txBody>
      </p:sp>
      <p:pic>
        <p:nvPicPr>
          <p:cNvPr id="38" name="Google Shape;140;p15" descr="image.png">
            <a:extLst>
              <a:ext uri="{FF2B5EF4-FFF2-40B4-BE49-F238E27FC236}">
                <a16:creationId xmlns:a16="http://schemas.microsoft.com/office/drawing/2014/main" id="{844D04EA-DBDE-09C5-CA5B-9ED0F5F347A3}"/>
              </a:ext>
            </a:extLst>
          </p:cNvPr>
          <p:cNvPicPr preferRelativeResize="0"/>
          <p:nvPr/>
        </p:nvPicPr>
        <p:blipFill rotWithShape="1">
          <a:blip r:embed="rId6">
            <a:alphaModFix/>
          </a:blip>
          <a:srcRect/>
          <a:stretch/>
        </p:blipFill>
        <p:spPr>
          <a:xfrm>
            <a:off x="514350" y="3552825"/>
            <a:ext cx="85725" cy="180975"/>
          </a:xfrm>
          <a:prstGeom prst="rect">
            <a:avLst/>
          </a:prstGeom>
          <a:noFill/>
          <a:ln>
            <a:noFill/>
          </a:ln>
        </p:spPr>
      </p:pic>
      <p:pic>
        <p:nvPicPr>
          <p:cNvPr id="40" name="Google Shape;141;p15" descr="image.png">
            <a:extLst>
              <a:ext uri="{FF2B5EF4-FFF2-40B4-BE49-F238E27FC236}">
                <a16:creationId xmlns:a16="http://schemas.microsoft.com/office/drawing/2014/main" id="{2F60BAB1-B931-C4EB-4927-B64879327D25}"/>
              </a:ext>
            </a:extLst>
          </p:cNvPr>
          <p:cNvPicPr preferRelativeResize="0"/>
          <p:nvPr/>
        </p:nvPicPr>
        <p:blipFill rotWithShape="1">
          <a:blip r:embed="rId6">
            <a:alphaModFix/>
          </a:blip>
          <a:srcRect/>
          <a:stretch/>
        </p:blipFill>
        <p:spPr>
          <a:xfrm>
            <a:off x="514350" y="4566195"/>
            <a:ext cx="85725" cy="180975"/>
          </a:xfrm>
          <a:prstGeom prst="rect">
            <a:avLst/>
          </a:prstGeom>
          <a:noFill/>
          <a:ln>
            <a:noFill/>
          </a:ln>
        </p:spPr>
      </p:pic>
      <p:pic>
        <p:nvPicPr>
          <p:cNvPr id="42" name="Google Shape;142;p15" descr="image.png">
            <a:extLst>
              <a:ext uri="{FF2B5EF4-FFF2-40B4-BE49-F238E27FC236}">
                <a16:creationId xmlns:a16="http://schemas.microsoft.com/office/drawing/2014/main" id="{7A1724C8-9CEE-C5C6-77B6-AB930AC35BC7}"/>
              </a:ext>
            </a:extLst>
          </p:cNvPr>
          <p:cNvPicPr preferRelativeResize="0"/>
          <p:nvPr/>
        </p:nvPicPr>
        <p:blipFill rotWithShape="1">
          <a:blip r:embed="rId6">
            <a:alphaModFix/>
          </a:blip>
          <a:srcRect/>
          <a:stretch/>
        </p:blipFill>
        <p:spPr>
          <a:xfrm>
            <a:off x="6229350" y="3552825"/>
            <a:ext cx="85725" cy="180975"/>
          </a:xfrm>
          <a:prstGeom prst="rect">
            <a:avLst/>
          </a:prstGeom>
          <a:noFill/>
          <a:ln>
            <a:noFill/>
          </a:ln>
        </p:spPr>
      </p:pic>
      <p:pic>
        <p:nvPicPr>
          <p:cNvPr id="44" name="Google Shape;143;p15" descr="image.png">
            <a:extLst>
              <a:ext uri="{FF2B5EF4-FFF2-40B4-BE49-F238E27FC236}">
                <a16:creationId xmlns:a16="http://schemas.microsoft.com/office/drawing/2014/main" id="{9BD6DE87-1C2D-BFD4-A5A5-26E0E76FC6C9}"/>
              </a:ext>
            </a:extLst>
          </p:cNvPr>
          <p:cNvPicPr preferRelativeResize="0"/>
          <p:nvPr/>
        </p:nvPicPr>
        <p:blipFill rotWithShape="1">
          <a:blip r:embed="rId6">
            <a:alphaModFix/>
          </a:blip>
          <a:srcRect/>
          <a:stretch/>
        </p:blipFill>
        <p:spPr>
          <a:xfrm>
            <a:off x="6229350" y="4566195"/>
            <a:ext cx="85725" cy="180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0">
          <a:extLst>
            <a:ext uri="{FF2B5EF4-FFF2-40B4-BE49-F238E27FC236}">
              <a16:creationId xmlns:a16="http://schemas.microsoft.com/office/drawing/2014/main" id="{93C1E894-1DB7-F817-2BB8-926BF5225EEC}"/>
            </a:ext>
          </a:extLst>
        </p:cNvPr>
        <p:cNvGrpSpPr/>
        <p:nvPr/>
      </p:nvGrpSpPr>
      <p:grpSpPr>
        <a:xfrm>
          <a:off x="0" y="0"/>
          <a:ext cx="0" cy="0"/>
          <a:chOff x="0" y="0"/>
          <a:chExt cx="0" cy="0"/>
        </a:xfrm>
      </p:grpSpPr>
      <p:pic>
        <p:nvPicPr>
          <p:cNvPr id="101" name="Google Shape;101;p14" descr="image.png">
            <a:extLst>
              <a:ext uri="{FF2B5EF4-FFF2-40B4-BE49-F238E27FC236}">
                <a16:creationId xmlns:a16="http://schemas.microsoft.com/office/drawing/2014/main" id="{1A930DED-B558-88D8-0308-48D4A8CFAA07}"/>
              </a:ext>
            </a:extLst>
          </p:cNvPr>
          <p:cNvPicPr preferRelativeResize="0"/>
          <p:nvPr/>
        </p:nvPicPr>
        <p:blipFill rotWithShape="1">
          <a:blip r:embed="rId3">
            <a:alphaModFix/>
          </a:blip>
          <a:srcRect/>
          <a:stretch/>
        </p:blipFill>
        <p:spPr>
          <a:xfrm>
            <a:off x="0" y="28236"/>
            <a:ext cx="12192000" cy="6858000"/>
          </a:xfrm>
          <a:prstGeom prst="rect">
            <a:avLst/>
          </a:prstGeom>
          <a:noFill/>
          <a:ln>
            <a:noFill/>
          </a:ln>
        </p:spPr>
      </p:pic>
      <p:pic>
        <p:nvPicPr>
          <p:cNvPr id="103" name="Google Shape;103;p14" descr="image.png">
            <a:extLst>
              <a:ext uri="{FF2B5EF4-FFF2-40B4-BE49-F238E27FC236}">
                <a16:creationId xmlns:a16="http://schemas.microsoft.com/office/drawing/2014/main" id="{54CD812B-496E-0E33-3251-2EFF0A089BA9}"/>
              </a:ext>
            </a:extLst>
          </p:cNvPr>
          <p:cNvPicPr preferRelativeResize="0"/>
          <p:nvPr/>
        </p:nvPicPr>
        <p:blipFill rotWithShape="1">
          <a:blip r:embed="rId4">
            <a:alphaModFix/>
          </a:blip>
          <a:srcRect/>
          <a:stretch/>
        </p:blipFill>
        <p:spPr>
          <a:xfrm>
            <a:off x="0" y="1298635"/>
            <a:ext cx="12192000" cy="437109"/>
          </a:xfrm>
          <a:prstGeom prst="rect">
            <a:avLst/>
          </a:prstGeom>
          <a:noFill/>
          <a:ln>
            <a:noFill/>
          </a:ln>
        </p:spPr>
      </p:pic>
      <p:pic>
        <p:nvPicPr>
          <p:cNvPr id="3" name="Picture 2">
            <a:extLst>
              <a:ext uri="{FF2B5EF4-FFF2-40B4-BE49-F238E27FC236}">
                <a16:creationId xmlns:a16="http://schemas.microsoft.com/office/drawing/2014/main" id="{1793F5C4-3571-48DE-D185-10F67204D7AE}"/>
              </a:ext>
            </a:extLst>
          </p:cNvPr>
          <p:cNvPicPr>
            <a:picLocks noChangeAspect="1"/>
          </p:cNvPicPr>
          <p:nvPr/>
        </p:nvPicPr>
        <p:blipFill>
          <a:blip r:embed="rId5"/>
          <a:stretch>
            <a:fillRect/>
          </a:stretch>
        </p:blipFill>
        <p:spPr>
          <a:xfrm>
            <a:off x="113414" y="129124"/>
            <a:ext cx="2859272" cy="938865"/>
          </a:xfrm>
          <a:prstGeom prst="rect">
            <a:avLst/>
          </a:prstGeom>
        </p:spPr>
      </p:pic>
      <p:sp>
        <p:nvSpPr>
          <p:cNvPr id="4" name="Google Shape;151;p16">
            <a:extLst>
              <a:ext uri="{FF2B5EF4-FFF2-40B4-BE49-F238E27FC236}">
                <a16:creationId xmlns:a16="http://schemas.microsoft.com/office/drawing/2014/main" id="{001B357F-EDA6-B166-FF34-2F0AB35681C2}"/>
              </a:ext>
            </a:extLst>
          </p:cNvPr>
          <p:cNvSpPr txBox="1"/>
          <p:nvPr/>
        </p:nvSpPr>
        <p:spPr>
          <a:xfrm>
            <a:off x="228600" y="2142786"/>
            <a:ext cx="11601450" cy="4476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FFFFFF"/>
                </a:solidFill>
                <a:latin typeface="Roboto"/>
                <a:ea typeface="Roboto"/>
                <a:cs typeface="Roboto"/>
                <a:sym typeface="Roboto"/>
              </a:rPr>
              <a:t>ADVANTAGES &amp; LIMITATIONS</a:t>
            </a:r>
            <a:endParaRPr/>
          </a:p>
        </p:txBody>
      </p:sp>
      <p:pic>
        <p:nvPicPr>
          <p:cNvPr id="6" name="Google Shape;157;p16" descr="image.png">
            <a:extLst>
              <a:ext uri="{FF2B5EF4-FFF2-40B4-BE49-F238E27FC236}">
                <a16:creationId xmlns:a16="http://schemas.microsoft.com/office/drawing/2014/main" id="{399BB42A-47EE-47CD-603B-BCE869A2BE92}"/>
              </a:ext>
            </a:extLst>
          </p:cNvPr>
          <p:cNvPicPr preferRelativeResize="0"/>
          <p:nvPr/>
        </p:nvPicPr>
        <p:blipFill rotWithShape="1">
          <a:blip r:embed="rId6">
            <a:alphaModFix/>
          </a:blip>
          <a:srcRect/>
          <a:stretch/>
        </p:blipFill>
        <p:spPr>
          <a:xfrm>
            <a:off x="228600" y="2971461"/>
            <a:ext cx="666750" cy="666750"/>
          </a:xfrm>
          <a:prstGeom prst="rect">
            <a:avLst/>
          </a:prstGeom>
          <a:noFill/>
          <a:ln>
            <a:noFill/>
          </a:ln>
        </p:spPr>
      </p:pic>
      <p:pic>
        <p:nvPicPr>
          <p:cNvPr id="8" name="Google Shape;158;p16" descr="image.png">
            <a:extLst>
              <a:ext uri="{FF2B5EF4-FFF2-40B4-BE49-F238E27FC236}">
                <a16:creationId xmlns:a16="http://schemas.microsoft.com/office/drawing/2014/main" id="{0F34BBD4-3820-8019-6508-2DE73C7BCFAA}"/>
              </a:ext>
            </a:extLst>
          </p:cNvPr>
          <p:cNvPicPr preferRelativeResize="0"/>
          <p:nvPr/>
        </p:nvPicPr>
        <p:blipFill rotWithShape="1">
          <a:blip r:embed="rId7">
            <a:alphaModFix/>
          </a:blip>
          <a:srcRect/>
          <a:stretch/>
        </p:blipFill>
        <p:spPr>
          <a:xfrm>
            <a:off x="5991225" y="2971461"/>
            <a:ext cx="666750" cy="666750"/>
          </a:xfrm>
          <a:prstGeom prst="rect">
            <a:avLst/>
          </a:prstGeom>
          <a:noFill/>
          <a:ln>
            <a:noFill/>
          </a:ln>
        </p:spPr>
      </p:pic>
      <p:pic>
        <p:nvPicPr>
          <p:cNvPr id="10" name="Google Shape;159;p16" descr="image.png">
            <a:extLst>
              <a:ext uri="{FF2B5EF4-FFF2-40B4-BE49-F238E27FC236}">
                <a16:creationId xmlns:a16="http://schemas.microsoft.com/office/drawing/2014/main" id="{65EC7009-32DF-F208-389B-5613759FB574}"/>
              </a:ext>
            </a:extLst>
          </p:cNvPr>
          <p:cNvPicPr preferRelativeResize="0"/>
          <p:nvPr/>
        </p:nvPicPr>
        <p:blipFill rotWithShape="1">
          <a:blip r:embed="rId8">
            <a:alphaModFix/>
          </a:blip>
          <a:srcRect/>
          <a:stretch/>
        </p:blipFill>
        <p:spPr>
          <a:xfrm>
            <a:off x="409575" y="3152436"/>
            <a:ext cx="304800" cy="304800"/>
          </a:xfrm>
          <a:prstGeom prst="rect">
            <a:avLst/>
          </a:prstGeom>
          <a:noFill/>
          <a:ln>
            <a:noFill/>
          </a:ln>
        </p:spPr>
      </p:pic>
      <p:sp>
        <p:nvSpPr>
          <p:cNvPr id="12" name="Google Shape;160;p16">
            <a:extLst>
              <a:ext uri="{FF2B5EF4-FFF2-40B4-BE49-F238E27FC236}">
                <a16:creationId xmlns:a16="http://schemas.microsoft.com/office/drawing/2014/main" id="{29F499A5-5460-B734-E34E-F1F92BA6619A}"/>
              </a:ext>
            </a:extLst>
          </p:cNvPr>
          <p:cNvSpPr txBox="1"/>
          <p:nvPr/>
        </p:nvSpPr>
        <p:spPr>
          <a:xfrm>
            <a:off x="1133475" y="2971461"/>
            <a:ext cx="4600575" cy="2667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dirty="0">
                <a:solidFill>
                  <a:srgbClr val="FFFFFF"/>
                </a:solidFill>
                <a:latin typeface="Roboto Medium"/>
                <a:ea typeface="Roboto Medium"/>
                <a:cs typeface="Roboto Medium"/>
                <a:sym typeface="Roboto Medium"/>
              </a:rPr>
              <a:t>5. Key Advantages</a:t>
            </a:r>
            <a:endParaRPr dirty="0"/>
          </a:p>
        </p:txBody>
      </p:sp>
      <p:pic>
        <p:nvPicPr>
          <p:cNvPr id="14" name="Google Shape;161;p16" descr="image.png">
            <a:extLst>
              <a:ext uri="{FF2B5EF4-FFF2-40B4-BE49-F238E27FC236}">
                <a16:creationId xmlns:a16="http://schemas.microsoft.com/office/drawing/2014/main" id="{23BCA73F-6371-30A6-3C30-51FBF06B9D0A}"/>
              </a:ext>
            </a:extLst>
          </p:cNvPr>
          <p:cNvPicPr preferRelativeResize="0"/>
          <p:nvPr/>
        </p:nvPicPr>
        <p:blipFill rotWithShape="1">
          <a:blip r:embed="rId9">
            <a:alphaModFix/>
          </a:blip>
          <a:srcRect/>
          <a:stretch/>
        </p:blipFill>
        <p:spPr>
          <a:xfrm>
            <a:off x="6172200" y="3152436"/>
            <a:ext cx="304800" cy="304800"/>
          </a:xfrm>
          <a:prstGeom prst="rect">
            <a:avLst/>
          </a:prstGeom>
          <a:noFill/>
          <a:ln>
            <a:noFill/>
          </a:ln>
        </p:spPr>
      </p:pic>
      <p:sp>
        <p:nvSpPr>
          <p:cNvPr id="16" name="Google Shape;162;p16">
            <a:extLst>
              <a:ext uri="{FF2B5EF4-FFF2-40B4-BE49-F238E27FC236}">
                <a16:creationId xmlns:a16="http://schemas.microsoft.com/office/drawing/2014/main" id="{301660C6-AB13-ABBB-809F-A1FBBAB157FB}"/>
              </a:ext>
            </a:extLst>
          </p:cNvPr>
          <p:cNvSpPr txBox="1"/>
          <p:nvPr/>
        </p:nvSpPr>
        <p:spPr>
          <a:xfrm>
            <a:off x="6896100" y="2971461"/>
            <a:ext cx="4600575" cy="2667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a:solidFill>
                  <a:srgbClr val="FFFFFF"/>
                </a:solidFill>
                <a:latin typeface="Roboto Medium"/>
                <a:ea typeface="Roboto Medium"/>
                <a:cs typeface="Roboto Medium"/>
                <a:sym typeface="Roboto Medium"/>
              </a:rPr>
              <a:t>Potential Limitations</a:t>
            </a:r>
            <a:endParaRPr/>
          </a:p>
        </p:txBody>
      </p:sp>
      <p:sp>
        <p:nvSpPr>
          <p:cNvPr id="18" name="Google Shape;163;p16">
            <a:extLst>
              <a:ext uri="{FF2B5EF4-FFF2-40B4-BE49-F238E27FC236}">
                <a16:creationId xmlns:a16="http://schemas.microsoft.com/office/drawing/2014/main" id="{E158523A-DF60-9B1B-9B72-8A0E42CA6510}"/>
              </a:ext>
            </a:extLst>
          </p:cNvPr>
          <p:cNvSpPr txBox="1"/>
          <p:nvPr/>
        </p:nvSpPr>
        <p:spPr>
          <a:xfrm>
            <a:off x="1419225" y="3381036"/>
            <a:ext cx="4095750" cy="107721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b="1"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H</a:t>
            </a:r>
            <a:r>
              <a:rPr lang="en-GB" b="1" i="0"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ighly Adaptable to Care Needs: </a:t>
            </a:r>
            <a:r>
              <a:rPr lang="en-GB"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Unlike rigid scheduling software, Excel lets us easily tweak the layout and colour-code different roles (like Senior Carers vs. Agency Nurses) so the rota makes visual sense for our specific team..</a:t>
            </a:r>
            <a:endParaRPr lang="en-GB" dirty="0">
              <a:latin typeface="Roboto" panose="02000000000000000000" pitchFamily="2" charset="0"/>
              <a:ea typeface="Roboto" panose="02000000000000000000" pitchFamily="2" charset="0"/>
              <a:cs typeface="Roboto" panose="02000000000000000000" pitchFamily="2" charset="0"/>
            </a:endParaRPr>
          </a:p>
        </p:txBody>
      </p:sp>
      <p:sp>
        <p:nvSpPr>
          <p:cNvPr id="22" name="Google Shape;165;p16">
            <a:extLst>
              <a:ext uri="{FF2B5EF4-FFF2-40B4-BE49-F238E27FC236}">
                <a16:creationId xmlns:a16="http://schemas.microsoft.com/office/drawing/2014/main" id="{A5F56404-58C6-1C51-CA14-68F13F31F251}"/>
              </a:ext>
            </a:extLst>
          </p:cNvPr>
          <p:cNvSpPr txBox="1"/>
          <p:nvPr/>
        </p:nvSpPr>
        <p:spPr>
          <a:xfrm>
            <a:off x="1419225" y="4581707"/>
            <a:ext cx="4095750" cy="107721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Better Team Communication</a:t>
            </a: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a:t>
            </a:r>
            <a:r>
              <a:rPr lang="en-US"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a:t>
            </a: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Because the file is hosted on the cloud via M365, both management and floor staff can view the live, updated schedule from the nursing station or their own phones, which really cuts down on confusion.</a:t>
            </a:r>
            <a:endParaRPr dirty="0">
              <a:latin typeface="Roboto" panose="02000000000000000000" pitchFamily="2" charset="0"/>
              <a:ea typeface="Roboto" panose="02000000000000000000" pitchFamily="2" charset="0"/>
              <a:cs typeface="Roboto" panose="02000000000000000000" pitchFamily="2" charset="0"/>
            </a:endParaRPr>
          </a:p>
        </p:txBody>
      </p:sp>
      <p:sp>
        <p:nvSpPr>
          <p:cNvPr id="25" name="Google Shape;166;p16">
            <a:extLst>
              <a:ext uri="{FF2B5EF4-FFF2-40B4-BE49-F238E27FC236}">
                <a16:creationId xmlns:a16="http://schemas.microsoft.com/office/drawing/2014/main" id="{D39E2BE7-D36D-172D-C06C-25FBE8E69407}"/>
              </a:ext>
            </a:extLst>
          </p:cNvPr>
          <p:cNvSpPr txBox="1"/>
          <p:nvPr/>
        </p:nvSpPr>
        <p:spPr>
          <a:xfrm>
            <a:off x="7181850" y="3333411"/>
            <a:ext cx="4095750" cy="86177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Manual Entry Errors:</a:t>
            </a:r>
            <a:r>
              <a:rPr lang="en-US"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a:t>
            </a: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Because data is typed in manually, it’s quite easy for a busy manager to accidentally delete a cell or double-book someone, which could leave a shift unsafely short-staffed</a:t>
            </a:r>
            <a:endParaRPr dirty="0">
              <a:latin typeface="Roboto" panose="02000000000000000000" pitchFamily="2" charset="0"/>
              <a:ea typeface="Roboto" panose="02000000000000000000" pitchFamily="2" charset="0"/>
              <a:cs typeface="Roboto" panose="02000000000000000000" pitchFamily="2" charset="0"/>
            </a:endParaRPr>
          </a:p>
        </p:txBody>
      </p:sp>
      <p:sp>
        <p:nvSpPr>
          <p:cNvPr id="29" name="Google Shape;167;p16">
            <a:extLst>
              <a:ext uri="{FF2B5EF4-FFF2-40B4-BE49-F238E27FC236}">
                <a16:creationId xmlns:a16="http://schemas.microsoft.com/office/drawing/2014/main" id="{60D01CBA-688F-70AA-AAEA-67865135F553}"/>
              </a:ext>
            </a:extLst>
          </p:cNvPr>
          <p:cNvSpPr txBox="1"/>
          <p:nvPr/>
        </p:nvSpPr>
        <p:spPr>
          <a:xfrm>
            <a:off x="7181850" y="4458254"/>
            <a:ext cx="4095750" cy="107721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Lack </a:t>
            </a:r>
            <a:r>
              <a:rPr lang="en-US" b="1"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of Safety Warnings</a:t>
            </a:r>
            <a:r>
              <a:rPr lang="en-US" b="1"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a:rPr>
              <a:t>:</a:t>
            </a:r>
            <a:r>
              <a:rPr lang="en-US"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a:t>
            </a: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Excel won't automatically trigger an alarm if we accidentally schedule a staff member for too many consecutive hours, meaning we must always manually check and ensure compliance.</a:t>
            </a:r>
            <a:endParaRPr dirty="0">
              <a:latin typeface="Roboto" panose="02000000000000000000" pitchFamily="2" charset="0"/>
              <a:ea typeface="Roboto" panose="02000000000000000000" pitchFamily="2" charset="0"/>
              <a:cs typeface="Roboto" panose="02000000000000000000" pitchFamily="2" charset="0"/>
            </a:endParaRPr>
          </a:p>
        </p:txBody>
      </p:sp>
      <p:pic>
        <p:nvPicPr>
          <p:cNvPr id="33" name="Google Shape;168;p16" descr="image.png">
            <a:extLst>
              <a:ext uri="{FF2B5EF4-FFF2-40B4-BE49-F238E27FC236}">
                <a16:creationId xmlns:a16="http://schemas.microsoft.com/office/drawing/2014/main" id="{5FA7D5B3-1C69-D90B-7FB4-D9FE1275472F}"/>
              </a:ext>
            </a:extLst>
          </p:cNvPr>
          <p:cNvPicPr preferRelativeResize="0"/>
          <p:nvPr/>
        </p:nvPicPr>
        <p:blipFill rotWithShape="1">
          <a:blip r:embed="rId10">
            <a:alphaModFix/>
          </a:blip>
          <a:srcRect/>
          <a:stretch/>
        </p:blipFill>
        <p:spPr>
          <a:xfrm>
            <a:off x="1133475" y="3400086"/>
            <a:ext cx="85725" cy="180975"/>
          </a:xfrm>
          <a:prstGeom prst="rect">
            <a:avLst/>
          </a:prstGeom>
          <a:noFill/>
          <a:ln>
            <a:noFill/>
          </a:ln>
        </p:spPr>
      </p:pic>
      <p:pic>
        <p:nvPicPr>
          <p:cNvPr id="41" name="Google Shape;170;p16" descr="image.png">
            <a:extLst>
              <a:ext uri="{FF2B5EF4-FFF2-40B4-BE49-F238E27FC236}">
                <a16:creationId xmlns:a16="http://schemas.microsoft.com/office/drawing/2014/main" id="{A4F2BA63-BAB8-0AE7-9DCB-D7DE44DCAE29}"/>
              </a:ext>
            </a:extLst>
          </p:cNvPr>
          <p:cNvPicPr preferRelativeResize="0"/>
          <p:nvPr/>
        </p:nvPicPr>
        <p:blipFill rotWithShape="1">
          <a:blip r:embed="rId10">
            <a:alphaModFix/>
          </a:blip>
          <a:srcRect/>
          <a:stretch/>
        </p:blipFill>
        <p:spPr>
          <a:xfrm>
            <a:off x="1133475" y="4600757"/>
            <a:ext cx="85725" cy="180975"/>
          </a:xfrm>
          <a:prstGeom prst="rect">
            <a:avLst/>
          </a:prstGeom>
          <a:noFill/>
          <a:ln>
            <a:noFill/>
          </a:ln>
        </p:spPr>
      </p:pic>
      <p:pic>
        <p:nvPicPr>
          <p:cNvPr id="45" name="Google Shape;171;p16" descr="image.png">
            <a:extLst>
              <a:ext uri="{FF2B5EF4-FFF2-40B4-BE49-F238E27FC236}">
                <a16:creationId xmlns:a16="http://schemas.microsoft.com/office/drawing/2014/main" id="{3FCA7D40-6486-F28C-F256-B8415360C66B}"/>
              </a:ext>
            </a:extLst>
          </p:cNvPr>
          <p:cNvPicPr preferRelativeResize="0"/>
          <p:nvPr/>
        </p:nvPicPr>
        <p:blipFill rotWithShape="1">
          <a:blip r:embed="rId10">
            <a:alphaModFix/>
          </a:blip>
          <a:srcRect/>
          <a:stretch/>
        </p:blipFill>
        <p:spPr>
          <a:xfrm>
            <a:off x="6896100" y="3352461"/>
            <a:ext cx="85725" cy="180975"/>
          </a:xfrm>
          <a:prstGeom prst="rect">
            <a:avLst/>
          </a:prstGeom>
          <a:noFill/>
          <a:ln>
            <a:noFill/>
          </a:ln>
        </p:spPr>
      </p:pic>
      <p:pic>
        <p:nvPicPr>
          <p:cNvPr id="47" name="Google Shape;172;p16" descr="image.png">
            <a:extLst>
              <a:ext uri="{FF2B5EF4-FFF2-40B4-BE49-F238E27FC236}">
                <a16:creationId xmlns:a16="http://schemas.microsoft.com/office/drawing/2014/main" id="{D1CF133F-C354-8CF9-00C5-10D9461CF0A5}"/>
              </a:ext>
            </a:extLst>
          </p:cNvPr>
          <p:cNvPicPr preferRelativeResize="0"/>
          <p:nvPr/>
        </p:nvPicPr>
        <p:blipFill rotWithShape="1">
          <a:blip r:embed="rId10">
            <a:alphaModFix/>
          </a:blip>
          <a:srcRect/>
          <a:stretch/>
        </p:blipFill>
        <p:spPr>
          <a:xfrm>
            <a:off x="6896100" y="4477304"/>
            <a:ext cx="85725" cy="180975"/>
          </a:xfrm>
          <a:prstGeom prst="rect">
            <a:avLst/>
          </a:prstGeom>
          <a:noFill/>
          <a:ln>
            <a:noFill/>
          </a:ln>
        </p:spPr>
      </p:pic>
      <p:sp>
        <p:nvSpPr>
          <p:cNvPr id="5" name="TextBox 4">
            <a:extLst>
              <a:ext uri="{FF2B5EF4-FFF2-40B4-BE49-F238E27FC236}">
                <a16:creationId xmlns:a16="http://schemas.microsoft.com/office/drawing/2014/main" id="{D9D268A5-A5C9-5D11-5954-93F70BEC7350}"/>
              </a:ext>
            </a:extLst>
          </p:cNvPr>
          <p:cNvSpPr txBox="1"/>
          <p:nvPr/>
        </p:nvSpPr>
        <p:spPr>
          <a:xfrm>
            <a:off x="1300163" y="5740676"/>
            <a:ext cx="4433887" cy="954107"/>
          </a:xfrm>
          <a:prstGeom prst="rect">
            <a:avLst/>
          </a:prstGeom>
          <a:noFill/>
        </p:spPr>
        <p:txBody>
          <a:bodyPr wrap="square">
            <a:spAutoFit/>
          </a:bodyPr>
          <a:lstStyle/>
          <a:p>
            <a:r>
              <a:rPr lang="en-GB" b="1" dirty="0">
                <a:solidFill>
                  <a:schemeClr val="bg1"/>
                </a:solidFill>
                <a:latin typeface="Roboto" panose="02000000000000000000" pitchFamily="2" charset="0"/>
                <a:ea typeface="Roboto" panose="02000000000000000000" pitchFamily="2" charset="0"/>
                <a:cs typeface="Roboto" panose="02000000000000000000" pitchFamily="2" charset="0"/>
              </a:rPr>
              <a:t>More Flexible Rotas: </a:t>
            </a:r>
            <a:r>
              <a:rPr lang="en-GB" dirty="0">
                <a:solidFill>
                  <a:schemeClr val="bg1"/>
                </a:solidFill>
                <a:latin typeface="Roboto" panose="02000000000000000000" pitchFamily="2" charset="0"/>
                <a:ea typeface="Roboto" panose="02000000000000000000" pitchFamily="2" charset="0"/>
                <a:cs typeface="Roboto" panose="02000000000000000000" pitchFamily="2" charset="0"/>
              </a:rPr>
              <a:t>Digital rota planning makes it easier to organise shifts around staff availability, which can support work–life balance and improve staff retention (Barrett and Holme, 2018).</a:t>
            </a:r>
          </a:p>
        </p:txBody>
      </p:sp>
      <p:pic>
        <p:nvPicPr>
          <p:cNvPr id="9" name="Google Shape;170;p16" descr="image.png">
            <a:extLst>
              <a:ext uri="{FF2B5EF4-FFF2-40B4-BE49-F238E27FC236}">
                <a16:creationId xmlns:a16="http://schemas.microsoft.com/office/drawing/2014/main" id="{287D813B-2C39-7E49-140C-C4E0E047D2A5}"/>
              </a:ext>
            </a:extLst>
          </p:cNvPr>
          <p:cNvPicPr preferRelativeResize="0"/>
          <p:nvPr/>
        </p:nvPicPr>
        <p:blipFill rotWithShape="1">
          <a:blip r:embed="rId10">
            <a:alphaModFix/>
          </a:blip>
          <a:srcRect/>
          <a:stretch/>
        </p:blipFill>
        <p:spPr>
          <a:xfrm>
            <a:off x="1176337" y="5801428"/>
            <a:ext cx="85725" cy="180975"/>
          </a:xfrm>
          <a:prstGeom prst="rect">
            <a:avLst/>
          </a:prstGeom>
          <a:noFill/>
          <a:ln>
            <a:noFill/>
          </a:ln>
        </p:spPr>
      </p:pic>
    </p:spTree>
    <p:extLst>
      <p:ext uri="{BB962C8B-B14F-4D97-AF65-F5344CB8AC3E}">
        <p14:creationId xmlns:p14="http://schemas.microsoft.com/office/powerpoint/2010/main" val="1392057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0">
          <a:extLst>
            <a:ext uri="{FF2B5EF4-FFF2-40B4-BE49-F238E27FC236}">
              <a16:creationId xmlns:a16="http://schemas.microsoft.com/office/drawing/2014/main" id="{3E3D65B6-5574-64FF-A0CB-C19B672F1687}"/>
            </a:ext>
          </a:extLst>
        </p:cNvPr>
        <p:cNvGrpSpPr/>
        <p:nvPr/>
      </p:nvGrpSpPr>
      <p:grpSpPr>
        <a:xfrm>
          <a:off x="0" y="0"/>
          <a:ext cx="0" cy="0"/>
          <a:chOff x="0" y="0"/>
          <a:chExt cx="0" cy="0"/>
        </a:xfrm>
      </p:grpSpPr>
      <p:pic>
        <p:nvPicPr>
          <p:cNvPr id="101" name="Google Shape;101;p14" descr="image.png">
            <a:extLst>
              <a:ext uri="{FF2B5EF4-FFF2-40B4-BE49-F238E27FC236}">
                <a16:creationId xmlns:a16="http://schemas.microsoft.com/office/drawing/2014/main" id="{6043170D-8A59-FA81-ECC3-85913A5A95BB}"/>
              </a:ext>
            </a:extLst>
          </p:cNvPr>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3" name="Google Shape;103;p14" descr="image.png">
            <a:extLst>
              <a:ext uri="{FF2B5EF4-FFF2-40B4-BE49-F238E27FC236}">
                <a16:creationId xmlns:a16="http://schemas.microsoft.com/office/drawing/2014/main" id="{5A0BFC34-A6AA-6F19-824D-F69E7BB5092C}"/>
              </a:ext>
            </a:extLst>
          </p:cNvPr>
          <p:cNvPicPr preferRelativeResize="0"/>
          <p:nvPr/>
        </p:nvPicPr>
        <p:blipFill rotWithShape="1">
          <a:blip r:embed="rId4">
            <a:alphaModFix/>
          </a:blip>
          <a:srcRect/>
          <a:stretch/>
        </p:blipFill>
        <p:spPr>
          <a:xfrm>
            <a:off x="0" y="1298635"/>
            <a:ext cx="12192000" cy="437109"/>
          </a:xfrm>
          <a:prstGeom prst="rect">
            <a:avLst/>
          </a:prstGeom>
          <a:noFill/>
          <a:ln>
            <a:noFill/>
          </a:ln>
        </p:spPr>
      </p:pic>
      <p:pic>
        <p:nvPicPr>
          <p:cNvPr id="3" name="Picture 2">
            <a:extLst>
              <a:ext uri="{FF2B5EF4-FFF2-40B4-BE49-F238E27FC236}">
                <a16:creationId xmlns:a16="http://schemas.microsoft.com/office/drawing/2014/main" id="{C8F20A7C-91D1-8036-38CE-9609EF66E469}"/>
              </a:ext>
            </a:extLst>
          </p:cNvPr>
          <p:cNvPicPr>
            <a:picLocks noChangeAspect="1"/>
          </p:cNvPicPr>
          <p:nvPr/>
        </p:nvPicPr>
        <p:blipFill>
          <a:blip r:embed="rId5"/>
          <a:stretch>
            <a:fillRect/>
          </a:stretch>
        </p:blipFill>
        <p:spPr>
          <a:xfrm>
            <a:off x="113414" y="129124"/>
            <a:ext cx="2859272" cy="938865"/>
          </a:xfrm>
          <a:prstGeom prst="rect">
            <a:avLst/>
          </a:prstGeom>
        </p:spPr>
      </p:pic>
      <p:sp>
        <p:nvSpPr>
          <p:cNvPr id="5" name="Google Shape;180;p17">
            <a:extLst>
              <a:ext uri="{FF2B5EF4-FFF2-40B4-BE49-F238E27FC236}">
                <a16:creationId xmlns:a16="http://schemas.microsoft.com/office/drawing/2014/main" id="{F6A789A6-640A-EA45-E5FF-101220D7067C}"/>
              </a:ext>
            </a:extLst>
          </p:cNvPr>
          <p:cNvSpPr txBox="1"/>
          <p:nvPr/>
        </p:nvSpPr>
        <p:spPr>
          <a:xfrm>
            <a:off x="4905373" y="2200870"/>
            <a:ext cx="2381251" cy="4616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dirty="0">
                <a:solidFill>
                  <a:srgbClr val="FFFFFF"/>
                </a:solidFill>
                <a:latin typeface="Roboto"/>
                <a:ea typeface="Roboto"/>
                <a:cs typeface="Roboto"/>
                <a:sym typeface="Roboto"/>
              </a:rPr>
              <a:t>REFERENCES</a:t>
            </a:r>
            <a:endParaRPr dirty="0"/>
          </a:p>
        </p:txBody>
      </p:sp>
      <p:sp>
        <p:nvSpPr>
          <p:cNvPr id="9" name="Google Shape;186;p17">
            <a:extLst>
              <a:ext uri="{FF2B5EF4-FFF2-40B4-BE49-F238E27FC236}">
                <a16:creationId xmlns:a16="http://schemas.microsoft.com/office/drawing/2014/main" id="{5935AF68-2B28-FA96-B8B7-9D0D734B10C4}"/>
              </a:ext>
            </a:extLst>
          </p:cNvPr>
          <p:cNvSpPr txBox="1"/>
          <p:nvPr/>
        </p:nvSpPr>
        <p:spPr>
          <a:xfrm>
            <a:off x="785812" y="3273281"/>
            <a:ext cx="10620375" cy="43088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rPr>
              <a:t>Care Quality Commission (2022) Suitable staff and staff cover. Available at: </a:t>
            </a: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hlinkClick r:id="rId6">
                  <a:extLst>
                    <a:ext uri="{A12FA001-AC4F-418D-AE19-62706E023703}">
                      <ahyp:hlinkClr xmlns:ahyp="http://schemas.microsoft.com/office/drawing/2018/hyperlinkcolor" val="tx"/>
                    </a:ext>
                  </a:extLst>
                </a:hlinkClick>
              </a:rPr>
              <a:t>https://www.cqc.org.uk/guidance-providers/adult-social-care/suitable-staff-staff-cover</a:t>
            </a: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rPr>
              <a:t>   (Accessed: 11 July 2026).</a:t>
            </a:r>
            <a:endParaRPr dirty="0">
              <a:solidFill>
                <a:schemeClr val="bg1"/>
              </a:solidFill>
            </a:endParaRPr>
          </a:p>
        </p:txBody>
      </p:sp>
      <p:sp>
        <p:nvSpPr>
          <p:cNvPr id="13" name="Google Shape;187;p17">
            <a:extLst>
              <a:ext uri="{FF2B5EF4-FFF2-40B4-BE49-F238E27FC236}">
                <a16:creationId xmlns:a16="http://schemas.microsoft.com/office/drawing/2014/main" id="{9B4723AD-F6B8-F3C2-CFDB-BD43EAAF5B15}"/>
              </a:ext>
            </a:extLst>
          </p:cNvPr>
          <p:cNvSpPr txBox="1"/>
          <p:nvPr/>
        </p:nvSpPr>
        <p:spPr>
          <a:xfrm>
            <a:off x="785810" y="3881374"/>
            <a:ext cx="10620375" cy="43088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rPr>
              <a:t>Microsoft (n.d.) Basic tasks in Excel. Available at: </a:t>
            </a: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hlinkClick r:id="rId7">
                  <a:extLst>
                    <a:ext uri="{A12FA001-AC4F-418D-AE19-62706E023703}">
                      <ahyp:hlinkClr xmlns:ahyp="http://schemas.microsoft.com/office/drawing/2018/hyperlinkcolor" val="tx"/>
                    </a:ext>
                  </a:extLst>
                </a:hlinkClick>
              </a:rPr>
              <a:t>https://support.microsoft.com/en-us/excel/basic-tasks-in-excel</a:t>
            </a: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rPr>
              <a:t>  (Accessed: 11 July 2026).</a:t>
            </a:r>
            <a:endParaRPr lang="en-GB" dirty="0">
              <a:solidFill>
                <a:schemeClr val="bg1"/>
              </a:solidFill>
              <a:latin typeface="Roboto" panose="02000000000000000000" pitchFamily="2" charset="0"/>
              <a:ea typeface="Roboto" panose="02000000000000000000" pitchFamily="2" charset="0"/>
              <a:cs typeface="Roboto" panose="02000000000000000000" pitchFamily="2" charset="0"/>
            </a:endParaRPr>
          </a:p>
        </p:txBody>
      </p:sp>
      <p:sp>
        <p:nvSpPr>
          <p:cNvPr id="17" name="Google Shape;188;p17">
            <a:extLst>
              <a:ext uri="{FF2B5EF4-FFF2-40B4-BE49-F238E27FC236}">
                <a16:creationId xmlns:a16="http://schemas.microsoft.com/office/drawing/2014/main" id="{7B0CDD96-F531-434C-4067-C613CF1AEBA4}"/>
              </a:ext>
            </a:extLst>
          </p:cNvPr>
          <p:cNvSpPr txBox="1"/>
          <p:nvPr/>
        </p:nvSpPr>
        <p:spPr>
          <a:xfrm>
            <a:off x="785810" y="4449754"/>
            <a:ext cx="10620375" cy="43088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rPr>
              <a:t>Skills for Care (n.d.) Digital technology in social care. Available at: </a:t>
            </a: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hlinkClick r:id="rId8">
                  <a:extLst>
                    <a:ext uri="{A12FA001-AC4F-418D-AE19-62706E023703}">
                      <ahyp:hlinkClr xmlns:ahyp="http://schemas.microsoft.com/office/drawing/2018/hyperlinkcolor" val="tx"/>
                    </a:ext>
                  </a:extLst>
                </a:hlinkClick>
              </a:rPr>
              <a:t>https://www.skillsforcare.org.uk/Support-for-leaders-and-managers/Managing-a-service/Digital-technology-and-social-care/Digital-technology-in-social-care.aspx</a:t>
            </a:r>
            <a:r>
              <a:rPr lang="en-GB" b="0" i="0" u="none" strike="noStrike" cap="none" dirty="0">
                <a:solidFill>
                  <a:schemeClr val="bg1"/>
                </a:solidFill>
                <a:latin typeface="Roboto" panose="02000000000000000000" pitchFamily="2" charset="0"/>
                <a:ea typeface="Roboto" panose="02000000000000000000" pitchFamily="2" charset="0"/>
                <a:cs typeface="Roboto" panose="02000000000000000000" pitchFamily="2" charset="0"/>
                <a:sym typeface="Roboto Light"/>
              </a:rPr>
              <a:t>  (Accessed: 11 July 2026).</a:t>
            </a:r>
            <a:endParaRPr dirty="0">
              <a:solidFill>
                <a:schemeClr val="bg1"/>
              </a:solidFill>
              <a:latin typeface="Roboto" panose="02000000000000000000" pitchFamily="2" charset="0"/>
              <a:ea typeface="Roboto" panose="02000000000000000000" pitchFamily="2" charset="0"/>
              <a:cs typeface="Roboto" panose="02000000000000000000" pitchFamily="2" charset="0"/>
            </a:endParaRPr>
          </a:p>
        </p:txBody>
      </p:sp>
      <p:sp>
        <p:nvSpPr>
          <p:cNvPr id="21" name="Google Shape;189;p17">
            <a:extLst>
              <a:ext uri="{FF2B5EF4-FFF2-40B4-BE49-F238E27FC236}">
                <a16:creationId xmlns:a16="http://schemas.microsoft.com/office/drawing/2014/main" id="{7A045BEF-5FEB-7869-E7EA-F275AF77938D}"/>
              </a:ext>
            </a:extLst>
          </p:cNvPr>
          <p:cNvSpPr txBox="1"/>
          <p:nvPr/>
        </p:nvSpPr>
        <p:spPr>
          <a:xfrm>
            <a:off x="785810" y="2696774"/>
            <a:ext cx="10620375" cy="43088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Barrett, R. and Holme, A. (2018) ‘Self-rostering can improve work–life balance and staff retention in the NHS’, British Journal of Nursing, 27(5), pp. 264–265. </a:t>
            </a:r>
            <a:r>
              <a:rPr lang="en-GB" b="0" i="0" u="none" strike="noStrike" cap="none" dirty="0" err="1">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doi</a:t>
            </a:r>
            <a:r>
              <a:rPr lang="en-GB" b="0" i="0" u="none" strike="noStrike" cap="none" dirty="0">
                <a:solidFill>
                  <a:srgbClr val="FFFFFF"/>
                </a:solidFill>
                <a:latin typeface="Roboto" panose="02000000000000000000" pitchFamily="2" charset="0"/>
                <a:ea typeface="Roboto" panose="02000000000000000000" pitchFamily="2" charset="0"/>
                <a:cs typeface="Roboto" panose="02000000000000000000" pitchFamily="2" charset="0"/>
                <a:sym typeface="Roboto Light"/>
              </a:rPr>
              <a:t>: 10.12968/bjon.2018.27.5.264.</a:t>
            </a:r>
            <a:endParaRPr dirty="0">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52926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86" name="Google Shape;86;p1"/>
          <p:cNvSpPr txBox="1"/>
          <p:nvPr/>
        </p:nvSpPr>
        <p:spPr>
          <a:xfrm>
            <a:off x="335491" y="1685552"/>
            <a:ext cx="8801100" cy="1904700"/>
          </a:xfrm>
          <a:prstGeom prst="rect">
            <a:avLst/>
          </a:prstGeom>
          <a:noFill/>
          <a:ln>
            <a:noFill/>
          </a:ln>
        </p:spPr>
        <p:txBody>
          <a:bodyPr spcFirstLastPara="1" wrap="square" lIns="0" tIns="0" rIns="0" bIns="0" anchor="t" anchorCtr="0">
            <a:spAutoFit/>
          </a:bodyPr>
          <a:lstStyle/>
          <a:p>
            <a:pPr marL="0" marR="0" lvl="0" indent="0" algn="l" rtl="0">
              <a:lnSpc>
                <a:spcPct val="109991"/>
              </a:lnSpc>
              <a:spcBef>
                <a:spcPts val="0"/>
              </a:spcBef>
              <a:spcAft>
                <a:spcPts val="0"/>
              </a:spcAft>
              <a:buClr>
                <a:srgbClr val="000000"/>
              </a:buClr>
              <a:buSzPts val="5625"/>
              <a:buFont typeface="Arial"/>
              <a:buNone/>
            </a:pPr>
            <a:r>
              <a:rPr lang="en-US" sz="5625" b="0" i="0" u="none" strike="noStrike" cap="none" dirty="0">
                <a:solidFill>
                  <a:srgbClr val="FFFFFF"/>
                </a:solidFill>
                <a:latin typeface="Poppins ExtraBold"/>
                <a:ea typeface="Poppins ExtraBold"/>
                <a:cs typeface="Poppins ExtraBold"/>
                <a:sym typeface="Poppins ExtraBold"/>
              </a:rPr>
              <a:t>DIGITAL SKILLS &amp;</a:t>
            </a:r>
            <a:br>
              <a:rPr lang="en-US" sz="1800" b="0" i="0" u="none" strike="noStrike" cap="none" dirty="0">
                <a:solidFill>
                  <a:schemeClr val="dk1"/>
                </a:solidFill>
                <a:latin typeface="Calibri"/>
                <a:ea typeface="Calibri"/>
                <a:cs typeface="Calibri"/>
                <a:sym typeface="Calibri"/>
              </a:rPr>
            </a:br>
            <a:r>
              <a:rPr lang="en-US" sz="5625" b="0" i="0" u="none" strike="noStrike" cap="none" dirty="0">
                <a:solidFill>
                  <a:srgbClr val="FFFFFF"/>
                </a:solidFill>
                <a:latin typeface="Poppins ExtraBold"/>
                <a:ea typeface="Poppins ExtraBold"/>
                <a:cs typeface="Poppins ExtraBold"/>
                <a:sym typeface="Poppins ExtraBold"/>
              </a:rPr>
              <a:t> RESEARCH METHODS</a:t>
            </a:r>
            <a:endParaRPr sz="1400" b="0" i="0" u="none" strike="noStrike" cap="none" dirty="0">
              <a:solidFill>
                <a:srgbClr val="000000"/>
              </a:solidFill>
              <a:latin typeface="Arial"/>
              <a:ea typeface="Arial"/>
              <a:cs typeface="Arial"/>
              <a:sym typeface="Arial"/>
            </a:endParaRPr>
          </a:p>
        </p:txBody>
      </p:sp>
      <p:pic>
        <p:nvPicPr>
          <p:cNvPr id="87" name="Google Shape;87;p1" descr="image.png"/>
          <p:cNvPicPr preferRelativeResize="0"/>
          <p:nvPr/>
        </p:nvPicPr>
        <p:blipFill rotWithShape="1">
          <a:blip r:embed="rId4">
            <a:alphaModFix/>
          </a:blip>
          <a:srcRect/>
          <a:stretch/>
        </p:blipFill>
        <p:spPr>
          <a:xfrm>
            <a:off x="-171450" y="1003845"/>
            <a:ext cx="600075" cy="476250"/>
          </a:xfrm>
          <a:prstGeom prst="rect">
            <a:avLst/>
          </a:prstGeom>
          <a:noFill/>
          <a:ln>
            <a:noFill/>
          </a:ln>
        </p:spPr>
      </p:pic>
      <p:sp>
        <p:nvSpPr>
          <p:cNvPr id="90" name="Google Shape;90;p1"/>
          <p:cNvSpPr txBox="1"/>
          <p:nvPr/>
        </p:nvSpPr>
        <p:spPr>
          <a:xfrm>
            <a:off x="428625" y="3620856"/>
            <a:ext cx="8382000" cy="553998"/>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Clr>
                <a:srgbClr val="000000"/>
              </a:buClr>
              <a:buSzPts val="1800"/>
              <a:buFont typeface="Arial"/>
              <a:buNone/>
            </a:pPr>
            <a:r>
              <a:rPr lang="en-US" sz="2000" b="1" i="0" u="none" strike="noStrike" cap="none" dirty="0">
                <a:solidFill>
                  <a:srgbClr val="FFFFFF"/>
                </a:solidFill>
                <a:latin typeface="+mj-lt"/>
                <a:ea typeface="Poppins"/>
                <a:cs typeface="Poppins"/>
                <a:sym typeface="Poppins"/>
              </a:rPr>
              <a:t>TOPIC</a:t>
            </a:r>
            <a:r>
              <a:rPr lang="en-US" sz="2000" b="1" i="0" u="none" strike="noStrike" cap="none" dirty="0">
                <a:solidFill>
                  <a:srgbClr val="FFFFFF"/>
                </a:solidFill>
                <a:latin typeface="Poppins"/>
                <a:ea typeface="Poppins"/>
                <a:cs typeface="Poppins"/>
                <a:sym typeface="Poppins"/>
              </a:rPr>
              <a:t>: </a:t>
            </a:r>
            <a:r>
              <a:rPr lang="en-US" sz="2000" b="1" i="0" u="none" strike="noStrike" cap="none" dirty="0">
                <a:solidFill>
                  <a:srgbClr val="FFFFFF"/>
                </a:solidFill>
                <a:latin typeface="+mn-lt"/>
                <a:ea typeface="Poppins"/>
                <a:cs typeface="Poppins"/>
                <a:sym typeface="Poppins"/>
              </a:rPr>
              <a:t>Staff Communication MS Teams</a:t>
            </a:r>
            <a:endParaRPr lang="en-US" sz="2000" b="0" i="0" u="none" strike="noStrike" cap="none" dirty="0">
              <a:solidFill>
                <a:srgbClr val="000000"/>
              </a:solidFill>
              <a:latin typeface="+mn-lt"/>
              <a:ea typeface="Arial"/>
              <a:cs typeface="Arial"/>
              <a:sym typeface="Arial"/>
            </a:endParaRPr>
          </a:p>
        </p:txBody>
      </p:sp>
      <p:sp>
        <p:nvSpPr>
          <p:cNvPr id="91" name="Google Shape;91;p1"/>
          <p:cNvSpPr txBox="1"/>
          <p:nvPr/>
        </p:nvSpPr>
        <p:spPr>
          <a:xfrm>
            <a:off x="428625" y="4209689"/>
            <a:ext cx="8382000" cy="553998"/>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Clr>
                <a:srgbClr val="000000"/>
              </a:buClr>
              <a:buSzPts val="1800"/>
              <a:buFont typeface="Arial"/>
              <a:buNone/>
            </a:pPr>
            <a:r>
              <a:rPr lang="en-US" sz="2000" b="1" i="0" u="none" strike="noStrike" cap="none" dirty="0">
                <a:solidFill>
                  <a:srgbClr val="FFFFFF"/>
                </a:solidFill>
                <a:latin typeface="Poppins"/>
                <a:ea typeface="Poppins"/>
                <a:cs typeface="Poppins"/>
                <a:sym typeface="Poppins"/>
              </a:rPr>
              <a:t>Module: </a:t>
            </a:r>
            <a:r>
              <a:rPr lang="en-US" sz="2000" b="1" dirty="0">
                <a:solidFill>
                  <a:srgbClr val="FFFFFF"/>
                </a:solidFill>
                <a:latin typeface="Poppins"/>
                <a:ea typeface="Poppins"/>
                <a:cs typeface="Poppins"/>
                <a:sym typeface="Poppins"/>
              </a:rPr>
              <a:t> LCHS4007</a:t>
            </a:r>
            <a:endParaRPr sz="2000" b="0" i="0" u="none" strike="noStrike" cap="none" dirty="0">
              <a:solidFill>
                <a:srgbClr val="000000"/>
              </a:solidFill>
              <a:latin typeface="Arial"/>
              <a:ea typeface="Arial"/>
              <a:cs typeface="Arial"/>
              <a:sym typeface="Arial"/>
            </a:endParaRPr>
          </a:p>
        </p:txBody>
      </p:sp>
      <p:sp>
        <p:nvSpPr>
          <p:cNvPr id="92" name="Google Shape;92;p1"/>
          <p:cNvSpPr txBox="1"/>
          <p:nvPr/>
        </p:nvSpPr>
        <p:spPr>
          <a:xfrm>
            <a:off x="428625" y="4874486"/>
            <a:ext cx="8382000" cy="243759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Clr>
                <a:srgbClr val="000000"/>
              </a:buClr>
              <a:buSzPts val="1800"/>
              <a:buFont typeface="Arial"/>
              <a:buNone/>
            </a:pPr>
            <a:r>
              <a:rPr lang="en-US" sz="2000" b="1" i="0" u="none" strike="noStrike" cap="none" dirty="0">
                <a:solidFill>
                  <a:srgbClr val="FFFFFF"/>
                </a:solidFill>
                <a:latin typeface="Poppins"/>
                <a:ea typeface="Poppins"/>
                <a:cs typeface="Poppins"/>
                <a:sym typeface="Poppins"/>
              </a:rPr>
              <a:t>PRESENTED BY: Marta Yarychkivska </a:t>
            </a:r>
            <a:br>
              <a:rPr lang="en-US" sz="2000" b="1" i="0" u="none" strike="noStrike" cap="none" dirty="0">
                <a:solidFill>
                  <a:srgbClr val="FFFFFF"/>
                </a:solidFill>
                <a:latin typeface="Poppins"/>
                <a:ea typeface="Poppins"/>
                <a:cs typeface="Poppins"/>
                <a:sym typeface="Poppins"/>
              </a:rPr>
            </a:br>
            <a:r>
              <a:rPr lang="en-US" sz="2000" b="1" i="0" u="none" strike="noStrike" cap="none" dirty="0">
                <a:solidFill>
                  <a:srgbClr val="FFFFFF"/>
                </a:solidFill>
                <a:latin typeface="Poppins"/>
                <a:ea typeface="Poppins"/>
                <a:cs typeface="Poppins"/>
                <a:sym typeface="Poppins"/>
              </a:rPr>
              <a:t>Student ID:2554691 </a:t>
            </a:r>
            <a:br>
              <a:rPr lang="en-US" sz="2000" b="1" dirty="0">
                <a:solidFill>
                  <a:srgbClr val="FFFFFF"/>
                </a:solidFill>
                <a:latin typeface="Poppins"/>
                <a:ea typeface="Poppins"/>
                <a:cs typeface="Poppins"/>
                <a:sym typeface="Poppins"/>
              </a:rPr>
            </a:br>
            <a:r>
              <a:rPr lang="en-US" sz="2000" b="1" i="0" u="none" strike="noStrike" cap="none" dirty="0">
                <a:solidFill>
                  <a:srgbClr val="FFFFFF"/>
                </a:solidFill>
                <a:latin typeface="Poppins"/>
                <a:ea typeface="Poppins"/>
                <a:cs typeface="Poppins"/>
                <a:sym typeface="Poppins"/>
              </a:rPr>
              <a:t>Lecturer: </a:t>
            </a:r>
            <a:r>
              <a:rPr lang="en-US" sz="2000" b="1" i="0" u="none" strike="noStrike" cap="none" dirty="0" err="1">
                <a:solidFill>
                  <a:srgbClr val="FFFFFF"/>
                </a:solidFill>
                <a:latin typeface="Poppins"/>
                <a:ea typeface="Poppins"/>
                <a:cs typeface="Poppins"/>
                <a:sym typeface="Poppins"/>
              </a:rPr>
              <a:t>Amitave</a:t>
            </a:r>
            <a:r>
              <a:rPr lang="en-US" sz="2000" b="1" i="0" u="none" strike="noStrike" cap="none" dirty="0">
                <a:solidFill>
                  <a:srgbClr val="FFFFFF"/>
                </a:solidFill>
                <a:latin typeface="Poppins"/>
                <a:ea typeface="Poppins"/>
                <a:cs typeface="Poppins"/>
                <a:sym typeface="Poppins"/>
              </a:rPr>
              <a:t> Banik</a:t>
            </a:r>
            <a:br>
              <a:rPr lang="en-US" sz="2800" b="1" i="0" u="none" strike="noStrike" cap="none" dirty="0">
                <a:solidFill>
                  <a:srgbClr val="FFFFFF"/>
                </a:solidFill>
                <a:latin typeface="Poppins"/>
                <a:ea typeface="Poppins"/>
                <a:cs typeface="Poppins"/>
                <a:sym typeface="Poppins"/>
              </a:rPr>
            </a:br>
            <a:endParaRPr sz="2800" b="1" i="0" u="none" strike="noStrike" cap="none" dirty="0">
              <a:solidFill>
                <a:srgbClr val="000000"/>
              </a:solidFill>
              <a:latin typeface="Arial"/>
              <a:ea typeface="Arial"/>
              <a:cs typeface="Arial"/>
              <a:sym typeface="Arial"/>
            </a:endParaRPr>
          </a:p>
        </p:txBody>
      </p:sp>
      <p:pic>
        <p:nvPicPr>
          <p:cNvPr id="3" name="Picture 2">
            <a:extLst>
              <a:ext uri="{FF2B5EF4-FFF2-40B4-BE49-F238E27FC236}">
                <a16:creationId xmlns:a16="http://schemas.microsoft.com/office/drawing/2014/main" id="{E4BFBC18-B1C6-B062-AB7E-5FA50BF60A95}"/>
              </a:ext>
            </a:extLst>
          </p:cNvPr>
          <p:cNvPicPr>
            <a:picLocks noChangeAspect="1"/>
          </p:cNvPicPr>
          <p:nvPr/>
        </p:nvPicPr>
        <p:blipFill>
          <a:blip r:embed="rId5"/>
          <a:stretch>
            <a:fillRect/>
          </a:stretch>
        </p:blipFill>
        <p:spPr>
          <a:xfrm>
            <a:off x="335491" y="436946"/>
            <a:ext cx="2597490" cy="86456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pic>
        <p:nvPicPr>
          <p:cNvPr id="98" name="Google Shape;98;p2" descr="image.png"/>
          <p:cNvPicPr preferRelativeResize="0"/>
          <p:nvPr/>
        </p:nvPicPr>
        <p:blipFill rotWithShape="1">
          <a:blip r:embed="rId3">
            <a:alphaModFix/>
          </a:blip>
          <a:srcRect/>
          <a:stretch/>
        </p:blipFill>
        <p:spPr>
          <a:xfrm>
            <a:off x="0" y="-5454"/>
            <a:ext cx="12378377" cy="6858000"/>
          </a:xfrm>
          <a:prstGeom prst="rect">
            <a:avLst/>
          </a:prstGeom>
          <a:noFill/>
          <a:ln>
            <a:noFill/>
          </a:ln>
        </p:spPr>
      </p:pic>
      <p:pic>
        <p:nvPicPr>
          <p:cNvPr id="102" name="Google Shape;102;p2" descr="image.png"/>
          <p:cNvPicPr preferRelativeResize="0"/>
          <p:nvPr/>
        </p:nvPicPr>
        <p:blipFill rotWithShape="1">
          <a:blip r:embed="rId4">
            <a:alphaModFix/>
          </a:blip>
          <a:srcRect/>
          <a:stretch/>
        </p:blipFill>
        <p:spPr>
          <a:xfrm>
            <a:off x="-171450" y="1003845"/>
            <a:ext cx="600075" cy="476250"/>
          </a:xfrm>
          <a:prstGeom prst="rect">
            <a:avLst/>
          </a:prstGeom>
          <a:noFill/>
          <a:ln>
            <a:noFill/>
          </a:ln>
        </p:spPr>
      </p:pic>
      <p:sp>
        <p:nvSpPr>
          <p:cNvPr id="111" name="Google Shape;111;p2"/>
          <p:cNvSpPr txBox="1"/>
          <p:nvPr/>
        </p:nvSpPr>
        <p:spPr>
          <a:xfrm>
            <a:off x="666750" y="3502458"/>
            <a:ext cx="67271" cy="258532"/>
          </a:xfrm>
          <a:prstGeom prst="rect">
            <a:avLst/>
          </a:prstGeom>
          <a:noFill/>
          <a:ln>
            <a:noFill/>
          </a:ln>
        </p:spPr>
        <p:txBody>
          <a:bodyPr spcFirstLastPara="1" wrap="square" lIns="0" tIns="0" rIns="0" bIns="0" anchor="t" anchorCtr="0">
            <a:spAutoFit/>
          </a:bodyPr>
          <a:lstStyle/>
          <a:p>
            <a:pPr marL="0" marR="0" lvl="0" indent="0" algn="l" rtl="0">
              <a:lnSpc>
                <a:spcPct val="159904"/>
              </a:lnSpc>
              <a:spcBef>
                <a:spcPts val="0"/>
              </a:spcBef>
              <a:spcAft>
                <a:spcPts val="0"/>
              </a:spcAft>
              <a:buClr>
                <a:srgbClr val="000000"/>
              </a:buClr>
              <a:buSzPts val="1050"/>
              <a:buFont typeface="Arial"/>
              <a:buNone/>
            </a:pPr>
            <a:r>
              <a:rPr lang="en-US" sz="1050" b="0" i="0" u="none" strike="noStrike" cap="none">
                <a:solidFill>
                  <a:srgbClr val="0C8DD0"/>
                </a:solidFill>
                <a:latin typeface="Poppins"/>
                <a:ea typeface="Poppins"/>
                <a:cs typeface="Poppins"/>
                <a:sym typeface="Poppins"/>
              </a:rPr>
              <a:t>■</a:t>
            </a:r>
            <a:endParaRPr sz="1400" b="0" i="0" u="none" strike="noStrike" cap="none">
              <a:solidFill>
                <a:srgbClr val="000000"/>
              </a:solidFill>
              <a:latin typeface="Arial"/>
              <a:ea typeface="Arial"/>
              <a:cs typeface="Arial"/>
              <a:sym typeface="Arial"/>
            </a:endParaRPr>
          </a:p>
        </p:txBody>
      </p:sp>
      <p:pic>
        <p:nvPicPr>
          <p:cNvPr id="3" name="Picture 2">
            <a:extLst>
              <a:ext uri="{FF2B5EF4-FFF2-40B4-BE49-F238E27FC236}">
                <a16:creationId xmlns:a16="http://schemas.microsoft.com/office/drawing/2014/main" id="{BB5A525D-CF37-4B14-B99E-C82CE7EF717B}"/>
              </a:ext>
            </a:extLst>
          </p:cNvPr>
          <p:cNvPicPr>
            <a:picLocks noChangeAspect="1"/>
          </p:cNvPicPr>
          <p:nvPr/>
        </p:nvPicPr>
        <p:blipFill>
          <a:blip r:embed="rId5"/>
          <a:stretch>
            <a:fillRect/>
          </a:stretch>
        </p:blipFill>
        <p:spPr>
          <a:xfrm>
            <a:off x="128587" y="267413"/>
            <a:ext cx="2857500" cy="942975"/>
          </a:xfrm>
          <a:prstGeom prst="rect">
            <a:avLst/>
          </a:prstGeom>
        </p:spPr>
      </p:pic>
      <p:sp>
        <p:nvSpPr>
          <p:cNvPr id="5" name="TextBox 4">
            <a:extLst>
              <a:ext uri="{FF2B5EF4-FFF2-40B4-BE49-F238E27FC236}">
                <a16:creationId xmlns:a16="http://schemas.microsoft.com/office/drawing/2014/main" id="{91B5CD23-2BB4-281B-81B7-725810EBD323}"/>
              </a:ext>
            </a:extLst>
          </p:cNvPr>
          <p:cNvSpPr txBox="1"/>
          <p:nvPr/>
        </p:nvSpPr>
        <p:spPr>
          <a:xfrm>
            <a:off x="285221" y="1265206"/>
            <a:ext cx="6231834" cy="954107"/>
          </a:xfrm>
          <a:prstGeom prst="rect">
            <a:avLst/>
          </a:prstGeom>
          <a:noFill/>
        </p:spPr>
        <p:txBody>
          <a:bodyPr wrap="square">
            <a:spAutoFit/>
          </a:bodyPr>
          <a:lstStyle/>
          <a:p>
            <a:r>
              <a:rPr lang="en-GB" sz="2800" b="1" dirty="0">
                <a:solidFill>
                  <a:schemeClr val="tx2"/>
                </a:solidFill>
              </a:rPr>
              <a:t>WORKPLACE CONTEXT &amp; COMMUNICATION CHALLENGES</a:t>
            </a:r>
          </a:p>
        </p:txBody>
      </p:sp>
      <p:sp>
        <p:nvSpPr>
          <p:cNvPr id="7" name="TextBox 6">
            <a:extLst>
              <a:ext uri="{FF2B5EF4-FFF2-40B4-BE49-F238E27FC236}">
                <a16:creationId xmlns:a16="http://schemas.microsoft.com/office/drawing/2014/main" id="{AA596BB2-FFD7-3EC4-6CBF-B74CA8036278}"/>
              </a:ext>
            </a:extLst>
          </p:cNvPr>
          <p:cNvSpPr txBox="1"/>
          <p:nvPr/>
        </p:nvSpPr>
        <p:spPr>
          <a:xfrm>
            <a:off x="485246" y="3423546"/>
            <a:ext cx="6031809" cy="369332"/>
          </a:xfrm>
          <a:prstGeom prst="rect">
            <a:avLst/>
          </a:prstGeom>
          <a:noFill/>
        </p:spPr>
        <p:txBody>
          <a:bodyPr wrap="square">
            <a:spAutoFit/>
          </a:bodyPr>
          <a:lstStyle/>
          <a:p>
            <a:r>
              <a:rPr lang="en-GB" sz="1800" dirty="0"/>
              <a:t>.</a:t>
            </a:r>
          </a:p>
        </p:txBody>
      </p:sp>
      <p:sp>
        <p:nvSpPr>
          <p:cNvPr id="9" name="TextBox 8">
            <a:extLst>
              <a:ext uri="{FF2B5EF4-FFF2-40B4-BE49-F238E27FC236}">
                <a16:creationId xmlns:a16="http://schemas.microsoft.com/office/drawing/2014/main" id="{EA68133B-D9F7-DE06-9489-13961793D021}"/>
              </a:ext>
            </a:extLst>
          </p:cNvPr>
          <p:cNvSpPr txBox="1"/>
          <p:nvPr/>
        </p:nvSpPr>
        <p:spPr>
          <a:xfrm>
            <a:off x="285221" y="2134662"/>
            <a:ext cx="6183084" cy="2841034"/>
          </a:xfrm>
          <a:prstGeom prst="rect">
            <a:avLst/>
          </a:prstGeom>
          <a:noFill/>
        </p:spPr>
        <p:txBody>
          <a:bodyPr wrap="square">
            <a:spAutoFit/>
          </a:bodyPr>
          <a:lstStyle/>
          <a:p>
            <a:pPr lvl="0">
              <a:lnSpc>
                <a:spcPct val="160000"/>
              </a:lnSpc>
              <a:buSzPts val="1200"/>
            </a:pPr>
            <a:r>
              <a:rPr lang="en-GB" sz="2400" b="1" i="0" u="none" strike="noStrike" cap="none" dirty="0">
                <a:solidFill>
                  <a:schemeClr val="tx2"/>
                </a:solidFill>
                <a:latin typeface="Arial"/>
                <a:ea typeface="Arial"/>
                <a:cs typeface="Arial"/>
                <a:sym typeface="Arial"/>
              </a:rPr>
              <a:t>Workplace Communication </a:t>
            </a:r>
            <a:r>
              <a:rPr lang="en-GB" sz="1800" i="0" u="none" strike="noStrike" cap="none" dirty="0">
                <a:solidFill>
                  <a:srgbClr val="000000"/>
                </a:solidFill>
                <a:latin typeface="Arial"/>
                <a:ea typeface="Arial"/>
                <a:cs typeface="Arial"/>
                <a:sym typeface="Arial"/>
              </a:rPr>
              <a:t>Issues:Riverdale Care Home operates across two separate buildings, where care workers, senior carers, nurses, and administrative staff often face missed messages, repeated information,</a:t>
            </a:r>
            <a:r>
              <a:rPr lang="uk-UA" sz="1800" i="0" u="none" strike="noStrike" cap="none">
                <a:solidFill>
                  <a:srgbClr val="000000"/>
                </a:solidFill>
                <a:latin typeface="Arial"/>
                <a:ea typeface="Arial"/>
                <a:cs typeface="Arial"/>
                <a:sym typeface="Arial"/>
              </a:rPr>
              <a:t> </a:t>
            </a:r>
            <a:r>
              <a:rPr lang="en-GB" sz="1800" i="0" u="none" strike="noStrike" cap="none">
                <a:solidFill>
                  <a:srgbClr val="000000"/>
                </a:solidFill>
                <a:latin typeface="Arial"/>
                <a:ea typeface="Arial"/>
                <a:cs typeface="Arial"/>
                <a:sym typeface="Arial"/>
              </a:rPr>
              <a:t>and </a:t>
            </a:r>
            <a:r>
              <a:rPr lang="en-GB" sz="1800" i="0" u="none" strike="noStrike" cap="none" dirty="0">
                <a:solidFill>
                  <a:srgbClr val="000000"/>
                </a:solidFill>
                <a:latin typeface="Arial"/>
                <a:ea typeface="Arial"/>
                <a:cs typeface="Arial"/>
                <a:sym typeface="Arial"/>
              </a:rPr>
              <a:t>delayed updates that affect the quality of care.</a:t>
            </a:r>
            <a:br>
              <a:rPr lang="en-GB" sz="1800" i="0" u="none" strike="noStrike" cap="none" dirty="0">
                <a:solidFill>
                  <a:srgbClr val="000000"/>
                </a:solidFill>
                <a:latin typeface="Arial"/>
                <a:ea typeface="Arial"/>
                <a:cs typeface="Arial"/>
                <a:sym typeface="Arial"/>
              </a:rPr>
            </a:br>
            <a:endParaRPr lang="en-US" sz="1800" i="0" u="none" strike="noStrike" cap="none" dirty="0">
              <a:solidFill>
                <a:srgbClr val="000000"/>
              </a:solidFill>
              <a:latin typeface="Arial"/>
              <a:ea typeface="Arial"/>
              <a:cs typeface="Arial"/>
              <a:sym typeface="Arial"/>
            </a:endParaRPr>
          </a:p>
        </p:txBody>
      </p:sp>
      <p:sp>
        <p:nvSpPr>
          <p:cNvPr id="11" name="TextBox 10">
            <a:extLst>
              <a:ext uri="{FF2B5EF4-FFF2-40B4-BE49-F238E27FC236}">
                <a16:creationId xmlns:a16="http://schemas.microsoft.com/office/drawing/2014/main" id="{6E16220A-C9B3-DDF7-F98C-E65D0B20F5FF}"/>
              </a:ext>
            </a:extLst>
          </p:cNvPr>
          <p:cNvSpPr txBox="1"/>
          <p:nvPr/>
        </p:nvSpPr>
        <p:spPr>
          <a:xfrm>
            <a:off x="148811" y="4933623"/>
            <a:ext cx="6223000" cy="1292662"/>
          </a:xfrm>
          <a:prstGeom prst="rect">
            <a:avLst/>
          </a:prstGeom>
          <a:noFill/>
        </p:spPr>
        <p:txBody>
          <a:bodyPr wrap="square">
            <a:spAutoFit/>
          </a:bodyPr>
          <a:lstStyle/>
          <a:p>
            <a:r>
              <a:rPr lang="en-GB" sz="2400" b="1" dirty="0">
                <a:solidFill>
                  <a:schemeClr val="tx2"/>
                </a:solidFill>
              </a:rPr>
              <a:t>Impact on Daily Operations</a:t>
            </a:r>
            <a:r>
              <a:rPr lang="en-GB" dirty="0"/>
              <a:t>:</a:t>
            </a:r>
            <a:br>
              <a:rPr lang="en-GB" dirty="0"/>
            </a:br>
            <a:r>
              <a:rPr lang="en-GB" sz="1800" dirty="0"/>
              <a:t>Unclear communication causes confusion during handovers, slows decision‑making, and makes it difficult to coordinate resident care between both buildings.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119"/>
        <p:cNvGrpSpPr/>
        <p:nvPr/>
      </p:nvGrpSpPr>
      <p:grpSpPr>
        <a:xfrm>
          <a:off x="0" y="0"/>
          <a:ext cx="0" cy="0"/>
          <a:chOff x="0" y="0"/>
          <a:chExt cx="0" cy="0"/>
        </a:xfrm>
      </p:grpSpPr>
      <p:pic>
        <p:nvPicPr>
          <p:cNvPr id="6" name="Picture 5" descr="Home">
            <a:extLst>
              <a:ext uri="{FF2B5EF4-FFF2-40B4-BE49-F238E27FC236}">
                <a16:creationId xmlns:a16="http://schemas.microsoft.com/office/drawing/2014/main" id="{1A211360-AC61-353D-9C80-BB4693573091}"/>
              </a:ext>
            </a:extLst>
          </p:cNvPr>
          <p:cNvPicPr>
            <a:picLocks noChangeAspect="1"/>
          </p:cNvPicPr>
          <p:nvPr/>
        </p:nvPicPr>
        <p:blipFill>
          <a:blip r:embed="rId3"/>
          <a:stretch>
            <a:fillRect/>
          </a:stretch>
        </p:blipFill>
        <p:spPr>
          <a:xfrm>
            <a:off x="364792" y="322867"/>
            <a:ext cx="2857143" cy="942857"/>
          </a:xfrm>
          <a:prstGeom prst="rect">
            <a:avLst/>
          </a:prstGeom>
        </p:spPr>
      </p:pic>
      <p:sp>
        <p:nvSpPr>
          <p:cNvPr id="10" name="TextBox 9">
            <a:extLst>
              <a:ext uri="{FF2B5EF4-FFF2-40B4-BE49-F238E27FC236}">
                <a16:creationId xmlns:a16="http://schemas.microsoft.com/office/drawing/2014/main" id="{87326718-D519-1CDD-EFC5-11E7C63CC754}"/>
              </a:ext>
            </a:extLst>
          </p:cNvPr>
          <p:cNvSpPr txBox="1"/>
          <p:nvPr/>
        </p:nvSpPr>
        <p:spPr>
          <a:xfrm>
            <a:off x="622312" y="1252328"/>
            <a:ext cx="6097604"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800" b="1" i="0" u="none" strike="noStrike" kern="0" cap="none" spc="0" normalizeH="0" baseline="0" noProof="0" dirty="0">
                <a:ln>
                  <a:noFill/>
                </a:ln>
                <a:solidFill>
                  <a:srgbClr val="EEECE1"/>
                </a:solidFill>
                <a:effectLst/>
                <a:uLnTx/>
                <a:uFillTx/>
                <a:latin typeface="Arial"/>
                <a:cs typeface="Arial"/>
                <a:sym typeface="Arial"/>
              </a:rPr>
              <a:t>MICROSOFT TEAMS: THE SOLUTION</a:t>
            </a:r>
          </a:p>
        </p:txBody>
      </p:sp>
      <p:sp>
        <p:nvSpPr>
          <p:cNvPr id="18" name="TextBox 17">
            <a:extLst>
              <a:ext uri="{FF2B5EF4-FFF2-40B4-BE49-F238E27FC236}">
                <a16:creationId xmlns:a16="http://schemas.microsoft.com/office/drawing/2014/main" id="{59C82140-7157-DDF8-3129-6A11934889FA}"/>
              </a:ext>
            </a:extLst>
          </p:cNvPr>
          <p:cNvSpPr txBox="1"/>
          <p:nvPr/>
        </p:nvSpPr>
        <p:spPr>
          <a:xfrm>
            <a:off x="491067" y="2509334"/>
            <a:ext cx="6096000" cy="129266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400" b="1" i="0" u="none" strike="noStrike" kern="0" cap="none" spc="0" normalizeH="0" baseline="0" noProof="0" dirty="0">
                <a:ln>
                  <a:noFill/>
                </a:ln>
                <a:solidFill>
                  <a:srgbClr val="EEECE1"/>
                </a:solidFill>
                <a:effectLst/>
                <a:uLnTx/>
                <a:uFillTx/>
                <a:latin typeface="Arial"/>
                <a:cs typeface="Arial"/>
                <a:sym typeface="Arial"/>
              </a:rPr>
              <a:t>Why Microsoft Teams</a:t>
            </a:r>
            <a:r>
              <a:rPr kumimoji="0" lang="en-GB" sz="1400" b="0" i="0" u="none" strike="noStrike" kern="0" cap="none" spc="0" normalizeH="0" baseline="0" noProof="0" dirty="0">
                <a:ln>
                  <a:noFill/>
                </a:ln>
                <a:solidFill>
                  <a:srgbClr val="000000"/>
                </a:solidFill>
                <a:effectLst/>
                <a:uLnTx/>
                <a:uFillTx/>
                <a:latin typeface="Arial"/>
                <a:cs typeface="Arial"/>
                <a:sym typeface="Arial"/>
              </a:rPr>
              <a:t>: </a:t>
            </a:r>
            <a:r>
              <a:rPr kumimoji="0" lang="en-GB" sz="1800" b="0" i="0" u="none" strike="noStrike" kern="0" cap="none" spc="0" normalizeH="0" baseline="0" noProof="0" dirty="0">
                <a:ln>
                  <a:noFill/>
                </a:ln>
                <a:solidFill>
                  <a:srgbClr val="000000"/>
                </a:solidFill>
                <a:effectLst/>
                <a:uLnTx/>
                <a:uFillTx/>
                <a:latin typeface="Arial"/>
                <a:cs typeface="Arial"/>
                <a:sym typeface="Arial"/>
              </a:rPr>
              <a:t>Microsoft Teams provides a secure and organised digital platform that supports fast communication across both buildings using mobile phones or computers.</a:t>
            </a:r>
          </a:p>
        </p:txBody>
      </p:sp>
      <p:sp>
        <p:nvSpPr>
          <p:cNvPr id="20" name="TextBox 19">
            <a:extLst>
              <a:ext uri="{FF2B5EF4-FFF2-40B4-BE49-F238E27FC236}">
                <a16:creationId xmlns:a16="http://schemas.microsoft.com/office/drawing/2014/main" id="{967B80F0-D4F7-2977-4C35-6E618BBCAF10}"/>
              </a:ext>
            </a:extLst>
          </p:cNvPr>
          <p:cNvSpPr txBox="1"/>
          <p:nvPr/>
        </p:nvSpPr>
        <p:spPr>
          <a:xfrm>
            <a:off x="491067" y="4104895"/>
            <a:ext cx="6096000" cy="129266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400" b="1" i="0" u="none" strike="noStrike" kern="0" cap="none" spc="0" normalizeH="0" baseline="0" noProof="0" dirty="0">
                <a:ln>
                  <a:noFill/>
                </a:ln>
                <a:solidFill>
                  <a:srgbClr val="EEECE1"/>
                </a:solidFill>
                <a:effectLst/>
                <a:uLnTx/>
                <a:uFillTx/>
                <a:latin typeface="Arial"/>
                <a:cs typeface="Arial"/>
                <a:sym typeface="Arial"/>
              </a:rPr>
              <a:t>Core Features</a:t>
            </a:r>
            <a:r>
              <a:rPr kumimoji="0" lang="en-GB" sz="1400" b="0" i="0" u="none" strike="noStrike" kern="0" cap="none" spc="0" normalizeH="0" baseline="0" noProof="0" dirty="0">
                <a:ln>
                  <a:noFill/>
                </a:ln>
                <a:solidFill>
                  <a:srgbClr val="000000"/>
                </a:solidFill>
                <a:effectLst/>
                <a:uLnTx/>
                <a:uFillTx/>
                <a:latin typeface="Arial"/>
                <a:cs typeface="Arial"/>
                <a:sym typeface="Arial"/>
              </a:rPr>
              <a:t>: </a:t>
            </a:r>
            <a:r>
              <a:rPr kumimoji="0" lang="en-GB" sz="1800" b="0" i="0" u="none" strike="noStrike" kern="0" cap="none" spc="0" normalizeH="0" baseline="0" noProof="0" dirty="0">
                <a:ln>
                  <a:noFill/>
                </a:ln>
                <a:solidFill>
                  <a:srgbClr val="000000"/>
                </a:solidFill>
                <a:effectLst/>
                <a:uLnTx/>
                <a:uFillTx/>
                <a:latin typeface="Arial"/>
                <a:cs typeface="Arial"/>
                <a:sym typeface="Arial"/>
              </a:rPr>
              <a:t>Instant messaging, group chats, file and photo sharing, and video or audio calls allow staff to maintain consistent, real‑time communication in a busy care environment.</a:t>
            </a:r>
          </a:p>
        </p:txBody>
      </p:sp>
      <p:pic>
        <p:nvPicPr>
          <p:cNvPr id="22" name="Picture 21">
            <a:extLst>
              <a:ext uri="{FF2B5EF4-FFF2-40B4-BE49-F238E27FC236}">
                <a16:creationId xmlns:a16="http://schemas.microsoft.com/office/drawing/2014/main" id="{F54B1AC2-3257-E519-F65D-A4B6CF200DF4}"/>
              </a:ext>
            </a:extLst>
          </p:cNvPr>
          <p:cNvPicPr>
            <a:picLocks noChangeAspect="1"/>
          </p:cNvPicPr>
          <p:nvPr/>
        </p:nvPicPr>
        <p:blipFill>
          <a:blip r:embed="rId4"/>
          <a:stretch>
            <a:fillRect/>
          </a:stretch>
        </p:blipFill>
        <p:spPr>
          <a:xfrm>
            <a:off x="6509857" y="1367406"/>
            <a:ext cx="5587067" cy="417826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139"/>
        <p:cNvGrpSpPr/>
        <p:nvPr/>
      </p:nvGrpSpPr>
      <p:grpSpPr>
        <a:xfrm>
          <a:off x="0" y="0"/>
          <a:ext cx="0" cy="0"/>
          <a:chOff x="0" y="0"/>
          <a:chExt cx="0" cy="0"/>
        </a:xfrm>
      </p:grpSpPr>
      <p:pic>
        <p:nvPicPr>
          <p:cNvPr id="140" name="Google Shape;140;p4" descr="image.png"/>
          <p:cNvPicPr preferRelativeResize="0"/>
          <p:nvPr/>
        </p:nvPicPr>
        <p:blipFill rotWithShape="1">
          <a:blip r:embed="rId3">
            <a:alphaModFix/>
          </a:blip>
          <a:srcRect/>
          <a:stretch/>
        </p:blipFill>
        <p:spPr>
          <a:xfrm>
            <a:off x="-2025044" y="-105410"/>
            <a:ext cx="12192000" cy="6858000"/>
          </a:xfrm>
          <a:prstGeom prst="rect">
            <a:avLst/>
          </a:prstGeom>
          <a:noFill/>
          <a:ln>
            <a:noFill/>
          </a:ln>
        </p:spPr>
      </p:pic>
      <p:sp>
        <p:nvSpPr>
          <p:cNvPr id="152" name="Google Shape;152;p4"/>
          <p:cNvSpPr txBox="1"/>
          <p:nvPr/>
        </p:nvSpPr>
        <p:spPr>
          <a:xfrm>
            <a:off x="8509099" y="5255716"/>
            <a:ext cx="2867077" cy="215444"/>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1650"/>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sp>
        <p:nvSpPr>
          <p:cNvPr id="153" name="Google Shape;153;p4"/>
          <p:cNvSpPr txBox="1"/>
          <p:nvPr/>
        </p:nvSpPr>
        <p:spPr>
          <a:xfrm>
            <a:off x="8509099" y="5760541"/>
            <a:ext cx="2730549" cy="34471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60000"/>
              </a:lnSpc>
              <a:spcBef>
                <a:spcPts val="0"/>
              </a:spcBef>
              <a:spcAft>
                <a:spcPts val="0"/>
              </a:spcAft>
              <a:buClr>
                <a:srgbClr val="000000"/>
              </a:buClr>
              <a:buSzPts val="1200"/>
              <a:buFont typeface="Arial"/>
              <a:buNone/>
              <a:tabLst/>
              <a:defRPr/>
            </a:pP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2" name="Picture 1" descr="Home">
            <a:extLst>
              <a:ext uri="{FF2B5EF4-FFF2-40B4-BE49-F238E27FC236}">
                <a16:creationId xmlns:a16="http://schemas.microsoft.com/office/drawing/2014/main" id="{ADC52E88-4FBC-77BC-FF63-F042CB849734}"/>
              </a:ext>
            </a:extLst>
          </p:cNvPr>
          <p:cNvPicPr>
            <a:picLocks noChangeAspect="1"/>
          </p:cNvPicPr>
          <p:nvPr/>
        </p:nvPicPr>
        <p:blipFill>
          <a:blip r:embed="rId4"/>
          <a:stretch>
            <a:fillRect/>
          </a:stretch>
        </p:blipFill>
        <p:spPr>
          <a:xfrm>
            <a:off x="343906" y="291252"/>
            <a:ext cx="2857143" cy="942857"/>
          </a:xfrm>
          <a:prstGeom prst="rect">
            <a:avLst/>
          </a:prstGeom>
        </p:spPr>
      </p:pic>
      <p:sp>
        <p:nvSpPr>
          <p:cNvPr id="12" name="TextBox 11">
            <a:extLst>
              <a:ext uri="{FF2B5EF4-FFF2-40B4-BE49-F238E27FC236}">
                <a16:creationId xmlns:a16="http://schemas.microsoft.com/office/drawing/2014/main" id="{1457499E-179E-A807-72EE-27D357F22253}"/>
              </a:ext>
            </a:extLst>
          </p:cNvPr>
          <p:cNvSpPr txBox="1"/>
          <p:nvPr/>
        </p:nvSpPr>
        <p:spPr>
          <a:xfrm>
            <a:off x="450909" y="1326769"/>
            <a:ext cx="7378116"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3200" b="1" i="0" u="none" strike="noStrike" kern="0" cap="none" spc="0" normalizeH="0" baseline="0" noProof="0" dirty="0">
                <a:ln>
                  <a:noFill/>
                </a:ln>
                <a:solidFill>
                  <a:srgbClr val="EEECE1"/>
                </a:solidFill>
                <a:effectLst/>
                <a:uLnTx/>
                <a:uFillTx/>
                <a:latin typeface="Arial"/>
                <a:cs typeface="Arial"/>
                <a:sym typeface="Arial"/>
              </a:rPr>
              <a:t>ADVANTAGES &amp; LIMITATIONS</a:t>
            </a:r>
          </a:p>
        </p:txBody>
      </p:sp>
      <p:sp>
        <p:nvSpPr>
          <p:cNvPr id="14" name="TextBox 13">
            <a:extLst>
              <a:ext uri="{FF2B5EF4-FFF2-40B4-BE49-F238E27FC236}">
                <a16:creationId xmlns:a16="http://schemas.microsoft.com/office/drawing/2014/main" id="{AE355664-5BE9-4F9B-2F89-A81E34362658}"/>
              </a:ext>
            </a:extLst>
          </p:cNvPr>
          <p:cNvSpPr txBox="1"/>
          <p:nvPr/>
        </p:nvSpPr>
        <p:spPr>
          <a:xfrm>
            <a:off x="450909" y="2030928"/>
            <a:ext cx="6409188" cy="129266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400" b="1" i="0" u="none" strike="noStrike" kern="0" cap="none" spc="0" normalizeH="0" baseline="0" noProof="0" dirty="0">
                <a:ln>
                  <a:noFill/>
                </a:ln>
                <a:solidFill>
                  <a:srgbClr val="EEECE1"/>
                </a:solidFill>
                <a:effectLst/>
                <a:uLnTx/>
                <a:uFillTx/>
                <a:latin typeface="Arial"/>
                <a:cs typeface="Arial"/>
                <a:sym typeface="Arial"/>
              </a:rPr>
              <a:t>Key </a:t>
            </a:r>
            <a:r>
              <a:rPr kumimoji="0" lang="en-GB" sz="2400" b="1" i="0" u="none" strike="noStrike" kern="0" cap="none" spc="0" normalizeH="0" baseline="0" noProof="0" dirty="0" err="1">
                <a:ln>
                  <a:noFill/>
                </a:ln>
                <a:solidFill>
                  <a:srgbClr val="EEECE1"/>
                </a:solidFill>
                <a:effectLst/>
                <a:uLnTx/>
                <a:uFillTx/>
                <a:latin typeface="Arial"/>
                <a:cs typeface="Arial"/>
                <a:sym typeface="Arial"/>
              </a:rPr>
              <a:t>Advantages:</a:t>
            </a:r>
            <a:r>
              <a:rPr kumimoji="0" lang="en-GB" sz="1800" b="0" i="0" u="none" strike="noStrike" kern="0" cap="none" spc="0" normalizeH="0" baseline="0" noProof="0" dirty="0" err="1">
                <a:ln>
                  <a:noFill/>
                </a:ln>
                <a:solidFill>
                  <a:srgbClr val="000000"/>
                </a:solidFill>
                <a:effectLst/>
                <a:uLnTx/>
                <a:uFillTx/>
                <a:latin typeface="Arial"/>
                <a:cs typeface="Arial"/>
                <a:sym typeface="Arial"/>
              </a:rPr>
              <a:t>Microsoft</a:t>
            </a:r>
            <a:r>
              <a:rPr kumimoji="0" lang="en-GB" sz="1800" b="0" i="0" u="none" strike="noStrike" kern="0" cap="none" spc="0" normalizeH="0" baseline="0" noProof="0" dirty="0">
                <a:ln>
                  <a:noFill/>
                </a:ln>
                <a:solidFill>
                  <a:srgbClr val="000000"/>
                </a:solidFill>
                <a:effectLst/>
                <a:uLnTx/>
                <a:uFillTx/>
                <a:latin typeface="Arial"/>
                <a:cs typeface="Arial"/>
                <a:sym typeface="Arial"/>
              </a:rPr>
              <a:t> Teams centralises communication, reduces duplicated information, improves teamwork, and integrates smoothly with Outlook and OneDrive for easy file access</a:t>
            </a:r>
            <a:r>
              <a:rPr kumimoji="0" lang="en-GB" sz="1400" b="0" i="0" u="none" strike="noStrike" kern="0" cap="none" spc="0" normalizeH="0" baseline="0" noProof="0" dirty="0">
                <a:ln>
                  <a:noFill/>
                </a:ln>
                <a:solidFill>
                  <a:srgbClr val="000000"/>
                </a:solidFill>
                <a:effectLst/>
                <a:uLnTx/>
                <a:uFillTx/>
                <a:latin typeface="Arial"/>
                <a:cs typeface="Arial"/>
                <a:sym typeface="Arial"/>
              </a:rPr>
              <a:t>.</a:t>
            </a:r>
          </a:p>
        </p:txBody>
      </p:sp>
      <p:sp>
        <p:nvSpPr>
          <p:cNvPr id="16" name="TextBox 15">
            <a:extLst>
              <a:ext uri="{FF2B5EF4-FFF2-40B4-BE49-F238E27FC236}">
                <a16:creationId xmlns:a16="http://schemas.microsoft.com/office/drawing/2014/main" id="{BBC6B77D-E5B9-151F-0F4F-D8B36B85702D}"/>
              </a:ext>
            </a:extLst>
          </p:cNvPr>
          <p:cNvSpPr txBox="1"/>
          <p:nvPr/>
        </p:nvSpPr>
        <p:spPr>
          <a:xfrm>
            <a:off x="450909" y="3714379"/>
            <a:ext cx="6409188" cy="129266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400" b="1" i="0" u="none" strike="noStrike" kern="0" cap="none" spc="0" normalizeH="0" baseline="0" noProof="0" dirty="0">
                <a:ln>
                  <a:noFill/>
                </a:ln>
                <a:solidFill>
                  <a:srgbClr val="EEECE1"/>
                </a:solidFill>
                <a:effectLst/>
                <a:uLnTx/>
                <a:uFillTx/>
                <a:latin typeface="Arial"/>
                <a:cs typeface="Arial"/>
                <a:sym typeface="Arial"/>
              </a:rPr>
              <a:t>Potential </a:t>
            </a:r>
            <a:r>
              <a:rPr kumimoji="0" lang="en-GB" sz="2400" b="1" i="0" u="none" strike="noStrike" kern="0" cap="none" spc="0" normalizeH="0" baseline="0" noProof="0" dirty="0" err="1">
                <a:ln>
                  <a:noFill/>
                </a:ln>
                <a:solidFill>
                  <a:srgbClr val="EEECE1"/>
                </a:solidFill>
                <a:effectLst/>
                <a:uLnTx/>
                <a:uFillTx/>
                <a:latin typeface="Arial"/>
                <a:cs typeface="Arial"/>
                <a:sym typeface="Arial"/>
              </a:rPr>
              <a:t>Limitations</a:t>
            </a:r>
            <a:r>
              <a:rPr kumimoji="0" lang="en-GB" sz="1400" b="0" i="0" u="none" strike="noStrike" kern="0" cap="none" spc="0" normalizeH="0" baseline="0" noProof="0" dirty="0" err="1">
                <a:ln>
                  <a:noFill/>
                </a:ln>
                <a:solidFill>
                  <a:srgbClr val="000000"/>
                </a:solidFill>
                <a:effectLst/>
                <a:uLnTx/>
                <a:uFillTx/>
                <a:latin typeface="Arial"/>
                <a:cs typeface="Arial"/>
                <a:sym typeface="Arial"/>
              </a:rPr>
              <a:t>:</a:t>
            </a:r>
            <a:r>
              <a:rPr kumimoji="0" lang="en-GB" sz="1800" b="0" i="0" u="none" strike="noStrike" kern="0" cap="none" spc="0" normalizeH="0" baseline="0" noProof="0" dirty="0" err="1">
                <a:ln>
                  <a:noFill/>
                </a:ln>
                <a:solidFill>
                  <a:srgbClr val="000000"/>
                </a:solidFill>
                <a:effectLst/>
                <a:uLnTx/>
                <a:uFillTx/>
                <a:latin typeface="Arial"/>
                <a:cs typeface="Arial"/>
                <a:sym typeface="Arial"/>
              </a:rPr>
              <a:t>Staff</a:t>
            </a:r>
            <a:r>
              <a:rPr kumimoji="0" lang="en-GB" sz="1800" b="0" i="0" u="none" strike="noStrike" kern="0" cap="none" spc="0" normalizeH="0" baseline="0" noProof="0" dirty="0">
                <a:ln>
                  <a:noFill/>
                </a:ln>
                <a:solidFill>
                  <a:srgbClr val="000000"/>
                </a:solidFill>
                <a:effectLst/>
                <a:uLnTx/>
                <a:uFillTx/>
                <a:latin typeface="Arial"/>
                <a:cs typeface="Arial"/>
                <a:sym typeface="Arial"/>
              </a:rPr>
              <a:t> require digital skills and stable internet; missed notifications and multiple chats may cause confusion, and some employees need training to use the tool confidently.</a:t>
            </a:r>
          </a:p>
        </p:txBody>
      </p:sp>
      <p:pic>
        <p:nvPicPr>
          <p:cNvPr id="20" name="Picture 19">
            <a:extLst>
              <a:ext uri="{FF2B5EF4-FFF2-40B4-BE49-F238E27FC236}">
                <a16:creationId xmlns:a16="http://schemas.microsoft.com/office/drawing/2014/main" id="{825FAAF4-907B-CCEB-D19C-A29CFCA7643C}"/>
              </a:ext>
            </a:extLst>
          </p:cNvPr>
          <p:cNvPicPr>
            <a:picLocks noChangeAspect="1"/>
          </p:cNvPicPr>
          <p:nvPr/>
        </p:nvPicPr>
        <p:blipFill>
          <a:blip r:embed="rId5"/>
          <a:stretch>
            <a:fillRect/>
          </a:stretch>
        </p:blipFill>
        <p:spPr>
          <a:xfrm>
            <a:off x="6860097" y="810653"/>
            <a:ext cx="4880994" cy="4719140"/>
          </a:xfrm>
          <a:prstGeom prst="rect">
            <a:avLst/>
          </a:prstGeom>
        </p:spPr>
      </p:pic>
      <p:sp>
        <p:nvSpPr>
          <p:cNvPr id="23" name="TextBox 22">
            <a:extLst>
              <a:ext uri="{FF2B5EF4-FFF2-40B4-BE49-F238E27FC236}">
                <a16:creationId xmlns:a16="http://schemas.microsoft.com/office/drawing/2014/main" id="{CD85B5FB-2844-9515-11B2-5974F8249FCF}"/>
              </a:ext>
            </a:extLst>
          </p:cNvPr>
          <p:cNvSpPr txBox="1"/>
          <p:nvPr/>
        </p:nvSpPr>
        <p:spPr>
          <a:xfrm>
            <a:off x="114537" y="2019031"/>
            <a:ext cx="6409188"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000000"/>
                </a:solidFill>
                <a:effectLst/>
                <a:uLnTx/>
                <a:uFillTx/>
                <a:latin typeface="Arial"/>
                <a:cs typeface="Arial"/>
                <a:sym typeface="Arial"/>
              </a:rPr>
              <a:t>✅</a:t>
            </a:r>
          </a:p>
        </p:txBody>
      </p:sp>
      <p:sp>
        <p:nvSpPr>
          <p:cNvPr id="25" name="TextBox 24">
            <a:extLst>
              <a:ext uri="{FF2B5EF4-FFF2-40B4-BE49-F238E27FC236}">
                <a16:creationId xmlns:a16="http://schemas.microsoft.com/office/drawing/2014/main" id="{1C7331F5-62A9-B862-3BA0-914F50059B3B}"/>
              </a:ext>
            </a:extLst>
          </p:cNvPr>
          <p:cNvSpPr txBox="1"/>
          <p:nvPr/>
        </p:nvSpPr>
        <p:spPr>
          <a:xfrm>
            <a:off x="114537" y="3566780"/>
            <a:ext cx="7151298"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400" b="0" i="0" u="none" strike="noStrike" kern="0" cap="none" spc="0" normalizeH="0" baseline="0" noProof="0" dirty="0">
                <a:ln>
                  <a:noFill/>
                </a:ln>
                <a:solidFill>
                  <a:srgbClr val="000000"/>
                </a:solidFill>
                <a:effectLst/>
                <a:uLnTx/>
                <a:uFillTx/>
                <a:latin typeface="Arial"/>
                <a:cs typeface="Arial"/>
                <a:sym typeface="Arial"/>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161"/>
        <p:cNvGrpSpPr/>
        <p:nvPr/>
      </p:nvGrpSpPr>
      <p:grpSpPr>
        <a:xfrm>
          <a:off x="0" y="0"/>
          <a:ext cx="0" cy="0"/>
          <a:chOff x="0" y="0"/>
          <a:chExt cx="0" cy="0"/>
        </a:xfrm>
      </p:grpSpPr>
      <p:pic>
        <p:nvPicPr>
          <p:cNvPr id="162" name="Google Shape;162;p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65" name="Google Shape;165;p5" descr="image.png"/>
          <p:cNvPicPr preferRelativeResize="0"/>
          <p:nvPr/>
        </p:nvPicPr>
        <p:blipFill rotWithShape="1">
          <a:blip r:embed="rId4">
            <a:alphaModFix/>
          </a:blip>
          <a:srcRect/>
          <a:stretch/>
        </p:blipFill>
        <p:spPr>
          <a:xfrm>
            <a:off x="-171450" y="1003845"/>
            <a:ext cx="600075" cy="476250"/>
          </a:xfrm>
          <a:prstGeom prst="rect">
            <a:avLst/>
          </a:prstGeom>
          <a:noFill/>
          <a:ln>
            <a:noFill/>
          </a:ln>
        </p:spPr>
      </p:pic>
      <p:pic>
        <p:nvPicPr>
          <p:cNvPr id="2" name="Picture 1" descr="Home">
            <a:extLst>
              <a:ext uri="{FF2B5EF4-FFF2-40B4-BE49-F238E27FC236}">
                <a16:creationId xmlns:a16="http://schemas.microsoft.com/office/drawing/2014/main" id="{A6DB9E3D-DEED-2BDC-783E-6FC7DD366DBF}"/>
              </a:ext>
            </a:extLst>
          </p:cNvPr>
          <p:cNvPicPr>
            <a:picLocks noChangeAspect="1"/>
          </p:cNvPicPr>
          <p:nvPr/>
        </p:nvPicPr>
        <p:blipFill>
          <a:blip r:embed="rId5"/>
          <a:stretch>
            <a:fillRect/>
          </a:stretch>
        </p:blipFill>
        <p:spPr>
          <a:xfrm>
            <a:off x="0" y="160116"/>
            <a:ext cx="2857143" cy="942857"/>
          </a:xfrm>
          <a:prstGeom prst="rect">
            <a:avLst/>
          </a:prstGeom>
        </p:spPr>
      </p:pic>
      <p:sp>
        <p:nvSpPr>
          <p:cNvPr id="5" name="TextBox 4">
            <a:extLst>
              <a:ext uri="{FF2B5EF4-FFF2-40B4-BE49-F238E27FC236}">
                <a16:creationId xmlns:a16="http://schemas.microsoft.com/office/drawing/2014/main" id="{23104479-E5B7-D5C0-F313-ED917900678F}"/>
              </a:ext>
            </a:extLst>
          </p:cNvPr>
          <p:cNvSpPr txBox="1"/>
          <p:nvPr/>
        </p:nvSpPr>
        <p:spPr>
          <a:xfrm>
            <a:off x="600075" y="1241970"/>
            <a:ext cx="266611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4000" b="1" i="0" u="none" strike="noStrike" kern="0" cap="none" spc="0" normalizeH="0" baseline="0" noProof="0" dirty="0">
                <a:ln>
                  <a:noFill/>
                </a:ln>
                <a:solidFill>
                  <a:srgbClr val="EEECE1"/>
                </a:solidFill>
                <a:effectLst/>
                <a:uLnTx/>
                <a:uFillTx/>
                <a:latin typeface="Arial"/>
                <a:cs typeface="Arial"/>
                <a:sym typeface="Arial"/>
              </a:rPr>
              <a:t>Reference</a:t>
            </a:r>
          </a:p>
        </p:txBody>
      </p:sp>
      <p:sp>
        <p:nvSpPr>
          <p:cNvPr id="11" name="TextBox 10">
            <a:extLst>
              <a:ext uri="{FF2B5EF4-FFF2-40B4-BE49-F238E27FC236}">
                <a16:creationId xmlns:a16="http://schemas.microsoft.com/office/drawing/2014/main" id="{B02D2AC4-7EC3-DD82-C628-18D7C7A08AB9}"/>
              </a:ext>
            </a:extLst>
          </p:cNvPr>
          <p:cNvSpPr txBox="1"/>
          <p:nvPr/>
        </p:nvSpPr>
        <p:spPr>
          <a:xfrm>
            <a:off x="509052" y="2210771"/>
            <a:ext cx="6223000"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0" i="0" u="none" strike="noStrike" kern="0" cap="none" spc="0" normalizeH="0" baseline="0" noProof="0" dirty="0">
                <a:ln>
                  <a:noFill/>
                </a:ln>
                <a:solidFill>
                  <a:srgbClr val="000000"/>
                </a:solidFill>
                <a:effectLst/>
                <a:uLnTx/>
                <a:uFillTx/>
                <a:latin typeface="Arial"/>
                <a:cs typeface="Arial"/>
                <a:sym typeface="Arial"/>
              </a:rPr>
              <a:t>NHS England (2025) Use of digital tools to support communication and information sharing in health and social care. Available </a:t>
            </a:r>
            <a:r>
              <a:rPr kumimoji="0" lang="en-GB" sz="1600" b="0" i="0" u="none" strike="noStrike" kern="0" cap="none" spc="0" normalizeH="0" baseline="0" noProof="0" dirty="0" err="1">
                <a:ln>
                  <a:noFill/>
                </a:ln>
                <a:solidFill>
                  <a:srgbClr val="000000"/>
                </a:solidFill>
                <a:effectLst/>
                <a:uLnTx/>
                <a:uFillTx/>
                <a:latin typeface="Arial"/>
                <a:cs typeface="Arial"/>
                <a:sym typeface="Arial"/>
              </a:rPr>
              <a:t>at:https</a:t>
            </a:r>
            <a:r>
              <a:rPr kumimoji="0" lang="en-GB" sz="1600" b="0" i="0" u="none" strike="noStrike" kern="0" cap="none" spc="0" normalizeH="0" baseline="0" noProof="0" dirty="0">
                <a:ln>
                  <a:noFill/>
                </a:ln>
                <a:solidFill>
                  <a:srgbClr val="000000"/>
                </a:solidFill>
                <a:effectLst/>
                <a:uLnTx/>
                <a:uFillTx/>
                <a:latin typeface="Arial"/>
                <a:cs typeface="Arial"/>
                <a:sym typeface="Arial"/>
              </a:rPr>
              <a:t>://www.england.nhs.uk/digitaltechnology/ (england.nhs.uk in Bing) (Accessed: 9 July 2026).</a:t>
            </a:r>
            <a:br>
              <a:rPr kumimoji="0" lang="en-GB" sz="1600" b="0" i="0" u="none" strike="noStrike" kern="0" cap="none" spc="0" normalizeH="0" baseline="0" noProof="0" dirty="0">
                <a:ln>
                  <a:noFill/>
                </a:ln>
                <a:solidFill>
                  <a:srgbClr val="000000"/>
                </a:solidFill>
                <a:effectLst/>
                <a:uLnTx/>
                <a:uFillTx/>
                <a:latin typeface="Arial"/>
                <a:cs typeface="Arial"/>
                <a:sym typeface="Arial"/>
              </a:rPr>
            </a:br>
            <a:br>
              <a:rPr kumimoji="0" lang="en-GB" sz="1600" b="0" i="0" u="none" strike="noStrike" kern="0" cap="none" spc="0" normalizeH="0" baseline="0" noProof="0" dirty="0">
                <a:ln>
                  <a:noFill/>
                </a:ln>
                <a:solidFill>
                  <a:srgbClr val="000000"/>
                </a:solidFill>
                <a:effectLst/>
                <a:uLnTx/>
                <a:uFillTx/>
                <a:latin typeface="Arial"/>
                <a:cs typeface="Arial"/>
                <a:sym typeface="Arial"/>
              </a:rPr>
            </a:br>
            <a:r>
              <a:rPr kumimoji="0" lang="en-GB" sz="1600" b="0" i="0" u="none" strike="noStrike" kern="0" cap="none" spc="0" normalizeH="0" baseline="0" noProof="0" dirty="0">
                <a:ln>
                  <a:noFill/>
                </a:ln>
                <a:solidFill>
                  <a:srgbClr val="000000"/>
                </a:solidFill>
                <a:effectLst/>
                <a:uLnTx/>
                <a:uFillTx/>
                <a:latin typeface="Arial"/>
                <a:cs typeface="Arial"/>
                <a:sym typeface="Arial"/>
              </a:rPr>
              <a:t>Microsoft (2023) Overview of Microsoft Cloud for Healthcare and digital collaboration tools. Available at: https://learn.microsoft.com/en-us/microsoft-cloud/healthcare/ (learn.microsoft.com in Bing) (Accessed: 9 July 2026).</a:t>
            </a:r>
            <a:br>
              <a:rPr kumimoji="0" lang="en-GB" sz="1600" b="0" i="0" u="none" strike="noStrike" kern="0" cap="none" spc="0" normalizeH="0" baseline="0" noProof="0" dirty="0">
                <a:ln>
                  <a:noFill/>
                </a:ln>
                <a:solidFill>
                  <a:srgbClr val="000000"/>
                </a:solidFill>
                <a:effectLst/>
                <a:uLnTx/>
                <a:uFillTx/>
                <a:latin typeface="Arial"/>
                <a:cs typeface="Arial"/>
                <a:sym typeface="Arial"/>
              </a:rPr>
            </a:br>
            <a:br>
              <a:rPr kumimoji="0" lang="en-GB" sz="1600" b="0" i="0" u="none" strike="noStrike" kern="0" cap="none" spc="0" normalizeH="0" baseline="0" noProof="0" dirty="0">
                <a:ln>
                  <a:noFill/>
                </a:ln>
                <a:solidFill>
                  <a:srgbClr val="000000"/>
                </a:solidFill>
                <a:effectLst/>
                <a:uLnTx/>
                <a:uFillTx/>
                <a:latin typeface="Arial"/>
                <a:cs typeface="Arial"/>
                <a:sym typeface="Arial"/>
              </a:rPr>
            </a:br>
            <a:r>
              <a:rPr kumimoji="0" lang="en-GB" sz="1600" b="0" i="0" u="none" strike="noStrike" kern="0" cap="none" spc="0" normalizeH="0" baseline="0" noProof="0" dirty="0">
                <a:ln>
                  <a:noFill/>
                </a:ln>
                <a:solidFill>
                  <a:srgbClr val="000000"/>
                </a:solidFill>
                <a:effectLst/>
                <a:uLnTx/>
                <a:uFillTx/>
                <a:latin typeface="Arial"/>
                <a:cs typeface="Arial"/>
                <a:sym typeface="Arial"/>
              </a:rPr>
              <a:t>Digitising Social Care (2023) Government guidance on digital transformation within adult social care services. Available </a:t>
            </a:r>
            <a:r>
              <a:rPr kumimoji="0" lang="en-GB" sz="1600" b="0" i="0" u="none" strike="noStrike" kern="0" cap="none" spc="0" normalizeH="0" baseline="0" noProof="0" dirty="0" err="1">
                <a:ln>
                  <a:noFill/>
                </a:ln>
                <a:solidFill>
                  <a:srgbClr val="000000"/>
                </a:solidFill>
                <a:effectLst/>
                <a:uLnTx/>
                <a:uFillTx/>
                <a:latin typeface="Arial"/>
                <a:cs typeface="Arial"/>
                <a:sym typeface="Arial"/>
              </a:rPr>
              <a:t>at:https</a:t>
            </a:r>
            <a:r>
              <a:rPr kumimoji="0" lang="en-GB" sz="1600" b="0" i="0" u="none" strike="noStrike" kern="0" cap="none" spc="0" normalizeH="0" baseline="0" noProof="0" dirty="0">
                <a:ln>
                  <a:noFill/>
                </a:ln>
                <a:solidFill>
                  <a:srgbClr val="000000"/>
                </a:solidFill>
                <a:effectLst/>
                <a:uLnTx/>
                <a:uFillTx/>
                <a:latin typeface="Arial"/>
                <a:cs typeface="Arial"/>
                <a:sym typeface="Arial"/>
              </a:rPr>
              <a:t>://www.gov.uk/government/collections/digitising-social-care (gov.uk in Bing) (Accessed: 9 July 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85" name="Google Shape;85;p1" descr="image.png"/>
          <p:cNvPicPr preferRelativeResize="0"/>
          <p:nvPr/>
        </p:nvPicPr>
        <p:blipFill rotWithShape="1">
          <a:blip r:embed="rId4">
            <a:alphaModFix/>
          </a:blip>
          <a:srcRect/>
          <a:stretch/>
        </p:blipFill>
        <p:spPr>
          <a:xfrm>
            <a:off x="0" y="657225"/>
            <a:ext cx="11715750" cy="1169491"/>
          </a:xfrm>
          <a:prstGeom prst="rect">
            <a:avLst/>
          </a:prstGeom>
          <a:noFill/>
          <a:ln>
            <a:noFill/>
          </a:ln>
        </p:spPr>
      </p:pic>
      <p:sp>
        <p:nvSpPr>
          <p:cNvPr id="86" name="Google Shape;86;p1"/>
          <p:cNvSpPr txBox="1"/>
          <p:nvPr/>
        </p:nvSpPr>
        <p:spPr>
          <a:xfrm>
            <a:off x="1695450" y="2012013"/>
            <a:ext cx="8801100" cy="1354217"/>
          </a:xfrm>
          <a:prstGeom prst="rect">
            <a:avLst/>
          </a:prstGeom>
          <a:noFill/>
          <a:ln>
            <a:noFill/>
          </a:ln>
        </p:spPr>
        <p:txBody>
          <a:bodyPr spcFirstLastPara="1" wrap="square" lIns="0" tIns="0" rIns="0" bIns="0" anchor="t" anchorCtr="0">
            <a:spAutoFit/>
          </a:bodyPr>
          <a:lstStyle/>
          <a:p>
            <a:pPr marL="0" marR="0" lvl="0" indent="0" algn="ctr" rtl="0">
              <a:lnSpc>
                <a:spcPct val="109991"/>
              </a:lnSpc>
              <a:spcBef>
                <a:spcPts val="0"/>
              </a:spcBef>
              <a:spcAft>
                <a:spcPts val="0"/>
              </a:spcAft>
              <a:buClr>
                <a:srgbClr val="000000"/>
              </a:buClr>
              <a:buSzPts val="5625"/>
              <a:buFont typeface="Arial"/>
              <a:buNone/>
            </a:pPr>
            <a:r>
              <a:rPr lang="en-US" sz="4000" b="0" i="0" u="none" strike="noStrike" cap="none" dirty="0">
                <a:solidFill>
                  <a:srgbClr val="FFFFFF"/>
                </a:solidFill>
                <a:latin typeface="Poppins ExtraBold"/>
                <a:ea typeface="Poppins ExtraBold"/>
                <a:cs typeface="Poppins ExtraBold"/>
                <a:sym typeface="Poppins ExtraBold"/>
              </a:rPr>
              <a:t>DIGITAL SKILLS &amp;</a:t>
            </a:r>
            <a:br>
              <a:rPr lang="en-US" sz="4000" b="0" i="0" u="none" strike="noStrike" cap="none" dirty="0">
                <a:solidFill>
                  <a:schemeClr val="dk1"/>
                </a:solidFill>
                <a:latin typeface="Calibri"/>
                <a:ea typeface="Calibri"/>
                <a:cs typeface="Calibri"/>
                <a:sym typeface="Calibri"/>
              </a:rPr>
            </a:br>
            <a:r>
              <a:rPr lang="en-US" sz="4000" b="0" i="0" u="none" strike="noStrike" cap="none" dirty="0">
                <a:solidFill>
                  <a:srgbClr val="FFFFFF"/>
                </a:solidFill>
                <a:latin typeface="Poppins ExtraBold"/>
                <a:ea typeface="Poppins ExtraBold"/>
                <a:cs typeface="Poppins ExtraBold"/>
                <a:sym typeface="Poppins ExtraBold"/>
              </a:rPr>
              <a:t> RESEARCH METHODS</a:t>
            </a:r>
            <a:endParaRPr sz="4000" b="0" i="0" u="none" strike="noStrike" cap="none" dirty="0">
              <a:solidFill>
                <a:srgbClr val="000000"/>
              </a:solidFill>
              <a:latin typeface="Arial"/>
              <a:ea typeface="Arial"/>
              <a:cs typeface="Arial"/>
              <a:sym typeface="Arial"/>
            </a:endParaRPr>
          </a:p>
        </p:txBody>
      </p:sp>
      <p:pic>
        <p:nvPicPr>
          <p:cNvPr id="87" name="Google Shape;87;p1" descr="image.png"/>
          <p:cNvPicPr preferRelativeResize="0"/>
          <p:nvPr/>
        </p:nvPicPr>
        <p:blipFill rotWithShape="1">
          <a:blip r:embed="rId5">
            <a:alphaModFix/>
          </a:blip>
          <a:srcRect/>
          <a:stretch/>
        </p:blipFill>
        <p:spPr>
          <a:xfrm>
            <a:off x="-171450" y="1003845"/>
            <a:ext cx="600075" cy="476250"/>
          </a:xfrm>
          <a:prstGeom prst="rect">
            <a:avLst/>
          </a:prstGeom>
          <a:noFill/>
          <a:ln>
            <a:noFill/>
          </a:ln>
        </p:spPr>
      </p:pic>
      <p:sp>
        <p:nvSpPr>
          <p:cNvPr id="88" name="Google Shape;88;p1"/>
          <p:cNvSpPr txBox="1"/>
          <p:nvPr/>
        </p:nvSpPr>
        <p:spPr>
          <a:xfrm>
            <a:off x="619125" y="866775"/>
            <a:ext cx="1770221" cy="411360"/>
          </a:xfrm>
          <a:prstGeom prst="rect">
            <a:avLst/>
          </a:prstGeom>
          <a:noFill/>
          <a:ln>
            <a:noFill/>
          </a:ln>
        </p:spPr>
        <p:txBody>
          <a:bodyPr spcFirstLastPara="1" wrap="square" lIns="0" tIns="0" rIns="0" bIns="0" anchor="t" anchorCtr="0">
            <a:spAutoFit/>
          </a:bodyPr>
          <a:lstStyle/>
          <a:p>
            <a:pPr marL="0" marR="0" lvl="0" indent="0" algn="l" rtl="0">
              <a:lnSpc>
                <a:spcPct val="90000"/>
              </a:lnSpc>
              <a:spcBef>
                <a:spcPts val="0"/>
              </a:spcBef>
              <a:spcAft>
                <a:spcPts val="0"/>
              </a:spcAft>
              <a:buClr>
                <a:srgbClr val="000000"/>
              </a:buClr>
              <a:buSzPts val="1350"/>
              <a:buFont typeface="Arial"/>
              <a:buNone/>
            </a:pPr>
            <a:r>
              <a:rPr lang="en-US" sz="1350" b="0" i="0" u="none" strike="noStrike" cap="none" dirty="0">
                <a:solidFill>
                  <a:srgbClr val="0B4E8C"/>
                </a:solidFill>
                <a:latin typeface="Poppins ExtraBold"/>
                <a:ea typeface="Poppins ExtraBold"/>
                <a:cs typeface="Poppins ExtraBold"/>
                <a:sym typeface="Poppins ExtraBold"/>
              </a:rPr>
              <a:t>YOUR INSTITUTION</a:t>
            </a:r>
            <a:br>
              <a:rPr lang="en-US" sz="1800" b="0" i="0" u="none" strike="noStrike" cap="none" dirty="0">
                <a:solidFill>
                  <a:schemeClr val="dk1"/>
                </a:solidFill>
                <a:latin typeface="Calibri"/>
                <a:ea typeface="Calibri"/>
                <a:cs typeface="Calibri"/>
                <a:sym typeface="Calibri"/>
              </a:rPr>
            </a:br>
            <a:r>
              <a:rPr lang="en-US" sz="1350" b="0" i="0" u="none" strike="noStrike" cap="none" dirty="0">
                <a:solidFill>
                  <a:srgbClr val="0B4E8C"/>
                </a:solidFill>
                <a:latin typeface="Poppins ExtraBold"/>
                <a:ea typeface="Poppins ExtraBold"/>
                <a:cs typeface="Poppins ExtraBold"/>
                <a:sym typeface="Poppins ExtraBold"/>
              </a:rPr>
              <a:t> LOGO HERE</a:t>
            </a:r>
            <a:endParaRPr sz="1400" b="0" i="0" u="none" strike="noStrike" cap="none" dirty="0">
              <a:solidFill>
                <a:srgbClr val="000000"/>
              </a:solidFill>
              <a:latin typeface="Arial"/>
              <a:ea typeface="Arial"/>
              <a:cs typeface="Arial"/>
              <a:sym typeface="Arial"/>
            </a:endParaRPr>
          </a:p>
        </p:txBody>
      </p:sp>
      <p:pic>
        <p:nvPicPr>
          <p:cNvPr id="3" name="Picture 2">
            <a:extLst>
              <a:ext uri="{FF2B5EF4-FFF2-40B4-BE49-F238E27FC236}">
                <a16:creationId xmlns:a16="http://schemas.microsoft.com/office/drawing/2014/main" id="{55CA3913-EFEE-78E6-03DF-90EB93167648}"/>
              </a:ext>
            </a:extLst>
          </p:cNvPr>
          <p:cNvPicPr>
            <a:picLocks noChangeAspect="1"/>
          </p:cNvPicPr>
          <p:nvPr/>
        </p:nvPicPr>
        <p:blipFill>
          <a:blip r:embed="rId6"/>
          <a:stretch>
            <a:fillRect/>
          </a:stretch>
        </p:blipFill>
        <p:spPr>
          <a:xfrm>
            <a:off x="186328" y="62732"/>
            <a:ext cx="2635813" cy="1174895"/>
          </a:xfrm>
          <a:prstGeom prst="rect">
            <a:avLst/>
          </a:prstGeom>
        </p:spPr>
      </p:pic>
      <p:sp>
        <p:nvSpPr>
          <p:cNvPr id="4" name="Title 1">
            <a:extLst>
              <a:ext uri="{FF2B5EF4-FFF2-40B4-BE49-F238E27FC236}">
                <a16:creationId xmlns:a16="http://schemas.microsoft.com/office/drawing/2014/main" id="{EA94DD64-FEB1-DB7B-5B87-340DEA698422}"/>
              </a:ext>
            </a:extLst>
          </p:cNvPr>
          <p:cNvSpPr txBox="1">
            <a:spLocks/>
          </p:cNvSpPr>
          <p:nvPr/>
        </p:nvSpPr>
        <p:spPr>
          <a:xfrm>
            <a:off x="346700" y="4168878"/>
            <a:ext cx="11022350" cy="1685277"/>
          </a:xfrm>
          <a:prstGeom prst="rect">
            <a:avLst/>
          </a:prstGeom>
        </p:spPr>
        <p:txBody>
          <a:bodyPr anchor="b">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000" dirty="0">
                <a:solidFill>
                  <a:srgbClr val="FFFFFF"/>
                </a:solidFill>
              </a:rPr>
              <a:t>Module Code: LCHS4007</a:t>
            </a:r>
            <a:br>
              <a:rPr lang="en-US" sz="3000" dirty="0">
                <a:solidFill>
                  <a:srgbClr val="FFFFFF"/>
                </a:solidFill>
              </a:rPr>
            </a:br>
            <a:r>
              <a:rPr lang="en-US" sz="3000" dirty="0">
                <a:solidFill>
                  <a:srgbClr val="FFFFFF"/>
                </a:solidFill>
              </a:rPr>
              <a:t>Topic: Staff training</a:t>
            </a:r>
            <a:br>
              <a:rPr lang="en-US" sz="3000" dirty="0">
                <a:solidFill>
                  <a:srgbClr val="FFFFFF"/>
                </a:solidFill>
              </a:rPr>
            </a:br>
            <a:r>
              <a:rPr lang="en-US" sz="3000" dirty="0">
                <a:solidFill>
                  <a:srgbClr val="FFFFFF"/>
                </a:solidFill>
              </a:rPr>
              <a:t>Student Name: Lanny gawan</a:t>
            </a:r>
            <a:br>
              <a:rPr lang="en-US" sz="3000" dirty="0">
                <a:solidFill>
                  <a:srgbClr val="FFFFFF"/>
                </a:solidFill>
              </a:rPr>
            </a:br>
            <a:r>
              <a:rPr lang="en-US" sz="3000" dirty="0">
                <a:solidFill>
                  <a:srgbClr val="FFFFFF"/>
                </a:solidFill>
              </a:rPr>
              <a:t>Student ID: 2543278</a:t>
            </a:r>
            <a:br>
              <a:rPr lang="en-US" sz="3000" dirty="0">
                <a:solidFill>
                  <a:srgbClr val="FFFFFF"/>
                </a:solidFill>
              </a:rPr>
            </a:br>
            <a:r>
              <a:rPr lang="en-US" sz="3000" dirty="0">
                <a:solidFill>
                  <a:srgbClr val="FFFFFF"/>
                </a:solidFill>
              </a:rPr>
              <a:t>Lecturer: </a:t>
            </a:r>
            <a:r>
              <a:rPr lang="en-US" sz="3000" dirty="0" err="1">
                <a:solidFill>
                  <a:srgbClr val="FFFFFF"/>
                </a:solidFill>
              </a:rPr>
              <a:t>Amitave</a:t>
            </a:r>
            <a:r>
              <a:rPr lang="en-US" sz="3000" dirty="0">
                <a:solidFill>
                  <a:srgbClr val="FFFFFF"/>
                </a:solidFill>
              </a:rPr>
              <a:t> Banik</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97"/>
        <p:cNvGrpSpPr/>
        <p:nvPr/>
      </p:nvGrpSpPr>
      <p:grpSpPr>
        <a:xfrm>
          <a:off x="0" y="0"/>
          <a:ext cx="0" cy="0"/>
          <a:chOff x="0" y="0"/>
          <a:chExt cx="0" cy="0"/>
        </a:xfrm>
      </p:grpSpPr>
      <p:pic>
        <p:nvPicPr>
          <p:cNvPr id="98" name="Google Shape;98;p2" descr="image.png"/>
          <p:cNvPicPr preferRelativeResize="0"/>
          <p:nvPr/>
        </p:nvPicPr>
        <p:blipFill rotWithShape="1">
          <a:blip r:embed="rId3">
            <a:alphaModFix/>
          </a:blip>
          <a:srcRect/>
          <a:stretch/>
        </p:blipFill>
        <p:spPr>
          <a:xfrm>
            <a:off x="0" y="1089035"/>
            <a:ext cx="12192000" cy="6858000"/>
          </a:xfrm>
          <a:prstGeom prst="rect">
            <a:avLst/>
          </a:prstGeom>
          <a:noFill/>
          <a:ln>
            <a:noFill/>
          </a:ln>
        </p:spPr>
      </p:pic>
      <p:pic>
        <p:nvPicPr>
          <p:cNvPr id="99" name="Google Shape;99;p2" descr="image.png"/>
          <p:cNvPicPr preferRelativeResize="0"/>
          <p:nvPr/>
        </p:nvPicPr>
        <p:blipFill rotWithShape="1">
          <a:blip r:embed="rId4">
            <a:alphaModFix/>
          </a:blip>
          <a:srcRect/>
          <a:stretch/>
        </p:blipFill>
        <p:spPr>
          <a:xfrm>
            <a:off x="128587" y="2720701"/>
            <a:ext cx="7841841" cy="5009519"/>
          </a:xfrm>
          <a:prstGeom prst="rect">
            <a:avLst/>
          </a:prstGeom>
          <a:noFill/>
          <a:ln>
            <a:noFill/>
          </a:ln>
        </p:spPr>
      </p:pic>
      <p:pic>
        <p:nvPicPr>
          <p:cNvPr id="101" name="Google Shape;101;p2" descr="image.png"/>
          <p:cNvPicPr preferRelativeResize="0"/>
          <p:nvPr/>
        </p:nvPicPr>
        <p:blipFill rotWithShape="1">
          <a:blip r:embed="rId5">
            <a:alphaModFix/>
          </a:blip>
          <a:srcRect/>
          <a:stretch/>
        </p:blipFill>
        <p:spPr>
          <a:xfrm>
            <a:off x="0" y="393630"/>
            <a:ext cx="11715750" cy="1169491"/>
          </a:xfrm>
          <a:prstGeom prst="rect">
            <a:avLst/>
          </a:prstGeom>
          <a:noFill/>
          <a:ln>
            <a:noFill/>
          </a:ln>
        </p:spPr>
      </p:pic>
      <p:pic>
        <p:nvPicPr>
          <p:cNvPr id="102" name="Google Shape;102;p2" descr="image.png"/>
          <p:cNvPicPr preferRelativeResize="0"/>
          <p:nvPr/>
        </p:nvPicPr>
        <p:blipFill rotWithShape="1">
          <a:blip r:embed="rId6">
            <a:alphaModFix/>
          </a:blip>
          <a:srcRect/>
          <a:stretch/>
        </p:blipFill>
        <p:spPr>
          <a:xfrm>
            <a:off x="-171450" y="1003845"/>
            <a:ext cx="600075" cy="476250"/>
          </a:xfrm>
          <a:prstGeom prst="rect">
            <a:avLst/>
          </a:prstGeom>
          <a:noFill/>
          <a:ln>
            <a:noFill/>
          </a:ln>
        </p:spPr>
      </p:pic>
      <p:sp>
        <p:nvSpPr>
          <p:cNvPr id="114" name="Google Shape;114;p2"/>
          <p:cNvSpPr txBox="1"/>
          <p:nvPr/>
        </p:nvSpPr>
        <p:spPr>
          <a:xfrm>
            <a:off x="952500" y="7838628"/>
            <a:ext cx="76200" cy="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59904"/>
              </a:lnSpc>
              <a:spcBef>
                <a:spcPts val="0"/>
              </a:spcBef>
              <a:spcAft>
                <a:spcPts val="0"/>
              </a:spcAft>
              <a:buClr>
                <a:srgbClr val="000000"/>
              </a:buClr>
              <a:buSzPts val="1050"/>
              <a:buFont typeface="Arial"/>
              <a:buNone/>
              <a:tabLst/>
              <a:defRPr/>
            </a:pPr>
            <a:r>
              <a:rPr kumimoji="0" lang="en-US" sz="1050" b="0" i="0" u="none" strike="noStrike" kern="0" cap="none" spc="0" normalizeH="0" baseline="0" noProof="0">
                <a:ln>
                  <a:noFill/>
                </a:ln>
                <a:solidFill>
                  <a:srgbClr val="0C8DD0"/>
                </a:solidFill>
                <a:effectLst/>
                <a:uLnTx/>
                <a:uFillTx/>
                <a:latin typeface="Poppins"/>
                <a:ea typeface="Poppins"/>
                <a:cs typeface="Poppins"/>
                <a:sym typeface="Poppins"/>
              </a:rPr>
              <a:t>■</a:t>
            </a:r>
            <a:endParaRPr kumimoji="0" sz="1400" b="0" i="0" u="none" strike="noStrike" kern="0" cap="none" spc="0" normalizeH="0" baseline="0" noProof="0">
              <a:ln>
                <a:noFill/>
              </a:ln>
              <a:solidFill>
                <a:srgbClr val="000000"/>
              </a:solidFill>
              <a:effectLst/>
              <a:uLnTx/>
              <a:uFillTx/>
              <a:latin typeface="Arial"/>
              <a:ea typeface="Arial"/>
              <a:cs typeface="Arial"/>
              <a:sym typeface="Arial"/>
            </a:endParaRPr>
          </a:p>
        </p:txBody>
      </p:sp>
      <p:sp>
        <p:nvSpPr>
          <p:cNvPr id="9" name="TextBox 8">
            <a:extLst>
              <a:ext uri="{FF2B5EF4-FFF2-40B4-BE49-F238E27FC236}">
                <a16:creationId xmlns:a16="http://schemas.microsoft.com/office/drawing/2014/main" id="{3781209A-3CC2-CBE3-1EBE-67AF6467AA24}"/>
              </a:ext>
            </a:extLst>
          </p:cNvPr>
          <p:cNvSpPr txBox="1"/>
          <p:nvPr/>
        </p:nvSpPr>
        <p:spPr>
          <a:xfrm>
            <a:off x="1318837" y="1669956"/>
            <a:ext cx="90780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FFFF"/>
                </a:solidFill>
                <a:effectLst/>
                <a:uLnTx/>
                <a:uFillTx/>
                <a:latin typeface="Arial"/>
                <a:cs typeface="Arial"/>
                <a:sym typeface="Arial"/>
              </a:rPr>
              <a:t>Induction and eLearning</a:t>
            </a:r>
            <a:endParaRPr kumimoji="0" lang="en-US" sz="4000" b="0" i="0" u="none" strike="noStrike" kern="0" cap="none" spc="0" normalizeH="0" baseline="0" noProof="0" dirty="0">
              <a:ln>
                <a:noFill/>
              </a:ln>
              <a:solidFill>
                <a:srgbClr val="FFFFFF"/>
              </a:solidFill>
              <a:effectLst/>
              <a:uLnTx/>
              <a:uFillTx/>
              <a:latin typeface="Arial"/>
              <a:cs typeface="Arial"/>
              <a:sym typeface="Arial"/>
            </a:endParaRPr>
          </a:p>
        </p:txBody>
      </p:sp>
      <p:pic>
        <p:nvPicPr>
          <p:cNvPr id="13" name="Picture 12">
            <a:extLst>
              <a:ext uri="{FF2B5EF4-FFF2-40B4-BE49-F238E27FC236}">
                <a16:creationId xmlns:a16="http://schemas.microsoft.com/office/drawing/2014/main" id="{1F889B0B-ED13-51FC-D0A8-DAD07462DEC4}"/>
              </a:ext>
            </a:extLst>
          </p:cNvPr>
          <p:cNvPicPr>
            <a:picLocks noChangeAspect="1"/>
          </p:cNvPicPr>
          <p:nvPr/>
        </p:nvPicPr>
        <p:blipFill>
          <a:blip r:embed="rId7"/>
          <a:stretch>
            <a:fillRect/>
          </a:stretch>
        </p:blipFill>
        <p:spPr>
          <a:xfrm>
            <a:off x="8319450" y="2786028"/>
            <a:ext cx="3520126" cy="484380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5" name="TextBox 14">
            <a:extLst>
              <a:ext uri="{FF2B5EF4-FFF2-40B4-BE49-F238E27FC236}">
                <a16:creationId xmlns:a16="http://schemas.microsoft.com/office/drawing/2014/main" id="{EF642A77-2BE8-5BD8-AB94-959F37989D80}"/>
              </a:ext>
            </a:extLst>
          </p:cNvPr>
          <p:cNvSpPr txBox="1"/>
          <p:nvPr/>
        </p:nvSpPr>
        <p:spPr>
          <a:xfrm>
            <a:off x="256405" y="2958217"/>
            <a:ext cx="758620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
                <a:srgbClr val="000000"/>
              </a:buClr>
              <a:buSzTx/>
              <a:buFont typeface="Wingdings"/>
              <a:buChar char="ü"/>
              <a:tabLst/>
              <a:defRPr/>
            </a:pPr>
            <a:r>
              <a:rPr kumimoji="0" lang="en-US" sz="3000" b="1" i="0" u="none" strike="noStrike" kern="0" cap="none" spc="0" normalizeH="0" baseline="0" noProof="0" dirty="0">
                <a:ln>
                  <a:noFill/>
                </a:ln>
                <a:solidFill>
                  <a:srgbClr val="00B0F0"/>
                </a:solidFill>
                <a:effectLst/>
                <a:uLnTx/>
                <a:uFillTx/>
                <a:latin typeface="Aptos Light" panose="020F0502020204030204" pitchFamily="34" charset="0"/>
                <a:cs typeface="Arial"/>
                <a:sym typeface="Arial"/>
              </a:rPr>
              <a:t>Induction training  is introducing a new employee  work safely, responsibilities and workplace policies and procedures.</a:t>
            </a:r>
          </a:p>
          <a:p>
            <a:pPr marL="285750" marR="0" lvl="0" indent="-285750" algn="l" defTabSz="914400" rtl="0" eaLnBrk="1" fontAlgn="auto" latinLnBrk="0" hangingPunct="1">
              <a:lnSpc>
                <a:spcPct val="100000"/>
              </a:lnSpc>
              <a:spcBef>
                <a:spcPts val="0"/>
              </a:spcBef>
              <a:spcAft>
                <a:spcPts val="0"/>
              </a:spcAft>
              <a:buClr>
                <a:srgbClr val="000000"/>
              </a:buClr>
              <a:buSzTx/>
              <a:buFont typeface="Wingdings"/>
              <a:buChar char="ü"/>
              <a:tabLst/>
              <a:defRPr/>
            </a:pPr>
            <a:r>
              <a:rPr kumimoji="0" lang="en-US" sz="3000" b="1" i="0" u="none" strike="noStrike" kern="0" cap="none" spc="0" normalizeH="0" baseline="0" noProof="0" dirty="0">
                <a:ln>
                  <a:noFill/>
                </a:ln>
                <a:solidFill>
                  <a:srgbClr val="00B0F0"/>
                </a:solidFill>
                <a:effectLst/>
                <a:uLnTx/>
                <a:uFillTx/>
                <a:latin typeface="Aptos Light" panose="020F0502020204030204" pitchFamily="34" charset="0"/>
                <a:cs typeface="Arial"/>
                <a:sym typeface="Arial"/>
              </a:rPr>
              <a:t>E-Learning Pool is an online learning platform used  by many organization to deliver  staff training.</a:t>
            </a:r>
          </a:p>
          <a:p>
            <a:pPr marL="285750" marR="0" lvl="0" indent="-285750" algn="l" defTabSz="914400" rtl="0" eaLnBrk="1" fontAlgn="auto" latinLnBrk="0" hangingPunct="1">
              <a:lnSpc>
                <a:spcPct val="100000"/>
              </a:lnSpc>
              <a:spcBef>
                <a:spcPts val="0"/>
              </a:spcBef>
              <a:spcAft>
                <a:spcPts val="0"/>
              </a:spcAft>
              <a:buClr>
                <a:srgbClr val="000000"/>
              </a:buClr>
              <a:buSzTx/>
              <a:buFont typeface="Wingdings"/>
              <a:buChar char="ü"/>
              <a:tabLst/>
              <a:defRPr/>
            </a:pPr>
            <a:r>
              <a:rPr kumimoji="0" lang="en-US" sz="3000" b="1" i="0" u="none" strike="noStrike" kern="0" cap="none" spc="0" normalizeH="0" baseline="0" noProof="0" dirty="0">
                <a:ln>
                  <a:noFill/>
                </a:ln>
                <a:solidFill>
                  <a:srgbClr val="00B0F0"/>
                </a:solidFill>
                <a:effectLst/>
                <a:uLnTx/>
                <a:uFillTx/>
                <a:latin typeface="Aptos Light" panose="020F0502020204030204" pitchFamily="34" charset="0"/>
                <a:cs typeface="Arial"/>
                <a:sym typeface="Arial"/>
              </a:rPr>
              <a:t>Refresher Training is provided to employees to reinforce their knowledge, update their skills, and ensure they perform their job safely and effectively</a:t>
            </a:r>
            <a:r>
              <a:rPr kumimoji="0" lang="en-US" sz="3000" b="1" i="0" u="none" strike="noStrike" kern="0" cap="none" spc="0" normalizeH="0" baseline="0" noProof="0" dirty="0">
                <a:ln>
                  <a:noFill/>
                </a:ln>
                <a:solidFill>
                  <a:srgbClr val="0070C0"/>
                </a:solidFill>
                <a:effectLst/>
                <a:uLnTx/>
                <a:uFillTx/>
                <a:latin typeface="Aptos Light" panose="020F0502020204030204" pitchFamily="34" charset="0"/>
                <a:cs typeface="Arial"/>
                <a:sym typeface="Arial"/>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119"/>
        <p:cNvGrpSpPr/>
        <p:nvPr/>
      </p:nvGrpSpPr>
      <p:grpSpPr>
        <a:xfrm>
          <a:off x="0" y="0"/>
          <a:ext cx="0" cy="0"/>
          <a:chOff x="0" y="0"/>
          <a:chExt cx="0" cy="0"/>
        </a:xfrm>
      </p:grpSpPr>
      <p:pic>
        <p:nvPicPr>
          <p:cNvPr id="120" name="Google Shape;120;p3"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21" name="Google Shape;121;p3" descr="image.png"/>
          <p:cNvPicPr preferRelativeResize="0"/>
          <p:nvPr/>
        </p:nvPicPr>
        <p:blipFill rotWithShape="1">
          <a:blip r:embed="rId4">
            <a:alphaModFix/>
          </a:blip>
          <a:srcRect/>
          <a:stretch/>
        </p:blipFill>
        <p:spPr>
          <a:xfrm>
            <a:off x="207092" y="2712113"/>
            <a:ext cx="7301148" cy="3887056"/>
          </a:xfrm>
          <a:prstGeom prst="rect">
            <a:avLst/>
          </a:prstGeom>
          <a:noFill/>
          <a:ln>
            <a:noFill/>
          </a:ln>
        </p:spPr>
      </p:pic>
      <p:pic>
        <p:nvPicPr>
          <p:cNvPr id="5" name="Google Shape;101;p2" descr="image.png">
            <a:extLst>
              <a:ext uri="{FF2B5EF4-FFF2-40B4-BE49-F238E27FC236}">
                <a16:creationId xmlns:a16="http://schemas.microsoft.com/office/drawing/2014/main" id="{EDE30E47-0365-11D4-9D14-B42443574A0D}"/>
              </a:ext>
            </a:extLst>
          </p:cNvPr>
          <p:cNvPicPr preferRelativeResize="0"/>
          <p:nvPr/>
        </p:nvPicPr>
        <p:blipFill rotWithShape="1">
          <a:blip r:embed="rId5">
            <a:alphaModFix/>
          </a:blip>
          <a:srcRect/>
          <a:stretch/>
        </p:blipFill>
        <p:spPr>
          <a:xfrm>
            <a:off x="0" y="657225"/>
            <a:ext cx="11715750" cy="1169491"/>
          </a:xfrm>
          <a:prstGeom prst="rect">
            <a:avLst/>
          </a:prstGeom>
          <a:noFill/>
          <a:ln>
            <a:noFill/>
          </a:ln>
        </p:spPr>
      </p:pic>
      <p:sp>
        <p:nvSpPr>
          <p:cNvPr id="6" name="Title 1">
            <a:extLst>
              <a:ext uri="{FF2B5EF4-FFF2-40B4-BE49-F238E27FC236}">
                <a16:creationId xmlns:a16="http://schemas.microsoft.com/office/drawing/2014/main" id="{4CB755AE-CE94-071B-35E9-32FAFBD2F588}"/>
              </a:ext>
            </a:extLst>
          </p:cNvPr>
          <p:cNvSpPr txBox="1">
            <a:spLocks/>
          </p:cNvSpPr>
          <p:nvPr/>
        </p:nvSpPr>
        <p:spPr>
          <a:xfrm>
            <a:off x="0" y="1920105"/>
            <a:ext cx="11239500" cy="765721"/>
          </a:xfrm>
          <a:prstGeom prst="rect">
            <a:avLst/>
          </a:prstGeom>
        </p:spPr>
        <p:txBody>
          <a:bodyPr vert="horz" lIns="91440" tIns="45720" rIns="91440" bIns="45720" rtlCol="0" anchor="b">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1" i="0" u="none" strike="noStrike" kern="0" cap="none" spc="0" normalizeH="0" baseline="0" noProof="0" dirty="0">
                <a:ln>
                  <a:noFill/>
                </a:ln>
                <a:solidFill>
                  <a:srgbClr val="FFFFFF"/>
                </a:solidFill>
                <a:effectLst/>
                <a:uLnTx/>
                <a:uFillTx/>
                <a:latin typeface="Avenir Next LT Pro"/>
                <a:ea typeface="Segoe UI Historic"/>
                <a:cs typeface="Segoe UI Historic"/>
                <a:sym typeface="Arial"/>
              </a:rPr>
              <a:t>Mandatory Training and Compliance Deadlines</a:t>
            </a:r>
            <a:endParaRPr kumimoji="0" lang="en-US" sz="4000" b="1" i="0" u="none" strike="noStrike" kern="0" cap="none" spc="0" normalizeH="0" baseline="0" noProof="0" dirty="0">
              <a:ln>
                <a:noFill/>
              </a:ln>
              <a:solidFill>
                <a:srgbClr val="FFFFFF"/>
              </a:solidFill>
              <a:effectLst/>
              <a:uLnTx/>
              <a:uFillTx/>
              <a:latin typeface="Avenir Next LT Pro"/>
              <a:cs typeface="Arial"/>
              <a:sym typeface="Arial"/>
            </a:endParaRPr>
          </a:p>
        </p:txBody>
      </p:sp>
      <p:sp>
        <p:nvSpPr>
          <p:cNvPr id="7" name="Content Placeholder 19">
            <a:extLst>
              <a:ext uri="{FF2B5EF4-FFF2-40B4-BE49-F238E27FC236}">
                <a16:creationId xmlns:a16="http://schemas.microsoft.com/office/drawing/2014/main" id="{B40CAD00-5D4F-5FA6-63D4-1B8EB652F73A}"/>
              </a:ext>
            </a:extLst>
          </p:cNvPr>
          <p:cNvSpPr txBox="1">
            <a:spLocks/>
          </p:cNvSpPr>
          <p:nvPr/>
        </p:nvSpPr>
        <p:spPr>
          <a:xfrm>
            <a:off x="135854" y="2849564"/>
            <a:ext cx="5724568" cy="1748430"/>
          </a:xfrm>
          <a:prstGeom prst="rect">
            <a:avLst/>
          </a:prstGeom>
        </p:spPr>
        <p:txBody>
          <a:bodyPr vert="horz" lIns="91440" tIns="45720" rIns="91440" bIns="45720" rtlCol="0" anchor="t">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marR="0" lvl="0" indent="-285750" algn="l" defTabSz="914400" rtl="0" eaLnBrk="1" fontAlgn="auto" latinLnBrk="0" hangingPunct="1">
              <a:lnSpc>
                <a:spcPct val="100000"/>
              </a:lnSpc>
              <a:spcBef>
                <a:spcPts val="0"/>
              </a:spcBef>
              <a:spcAft>
                <a:spcPts val="0"/>
              </a:spcAft>
              <a:buClr>
                <a:srgbClr val="000000"/>
              </a:buClr>
              <a:buSzTx/>
              <a:buFont typeface="Wingdings,sans-serif" panose="020B0604020202020204" pitchFamily="34" charset="0"/>
              <a:buChar char="ü"/>
              <a:tabLst/>
              <a:defRPr/>
            </a:pPr>
            <a:r>
              <a:rPr kumimoji="0" lang="en-US" sz="2800" b="0" i="0" u="none" strike="noStrike" kern="0" cap="none" spc="0" normalizeH="0" baseline="0" noProof="0" dirty="0">
                <a:ln>
                  <a:noFill/>
                </a:ln>
                <a:solidFill>
                  <a:srgbClr val="00B0F0"/>
                </a:solidFill>
                <a:effectLst/>
                <a:uLnTx/>
                <a:uFillTx/>
                <a:latin typeface="Segoe UI Historic"/>
                <a:ea typeface="Segoe UI Historic"/>
                <a:cs typeface="Segoe UI Historic"/>
                <a:sym typeface="Arial"/>
              </a:rPr>
              <a:t>Mandatory Training (Safeguarding, H&amp;S, Fire, Infection Control, Manual Handling Food Hygiene and GDPR)</a:t>
            </a:r>
          </a:p>
          <a:p>
            <a:pPr marL="285750" marR="0" lvl="0" indent="-285750" algn="l" defTabSz="914400" rtl="0" eaLnBrk="1" fontAlgn="auto" latinLnBrk="0" hangingPunct="1">
              <a:lnSpc>
                <a:spcPct val="100000"/>
              </a:lnSpc>
              <a:spcBef>
                <a:spcPts val="0"/>
              </a:spcBef>
              <a:spcAft>
                <a:spcPts val="0"/>
              </a:spcAft>
              <a:buClr>
                <a:srgbClr val="000000"/>
              </a:buClr>
              <a:buSzTx/>
              <a:buFont typeface="Wingdings,sans-serif" panose="020B0604020202020204" pitchFamily="34" charset="0"/>
              <a:buChar char="ü"/>
              <a:tabLst/>
              <a:defRPr/>
            </a:pPr>
            <a:r>
              <a:rPr kumimoji="0" lang="en-US" sz="2800" b="0" i="0" u="none" strike="noStrike" kern="0" cap="none" spc="0" normalizeH="0" baseline="0" noProof="0" dirty="0">
                <a:ln>
                  <a:noFill/>
                </a:ln>
                <a:solidFill>
                  <a:srgbClr val="00B0F0"/>
                </a:solidFill>
                <a:effectLst/>
                <a:uLnTx/>
                <a:uFillTx/>
                <a:latin typeface="Segoe UI Historic"/>
                <a:ea typeface="Segoe UI Historic"/>
                <a:cs typeface="Segoe UI Historic"/>
                <a:sym typeface="Arial"/>
              </a:rPr>
              <a:t>Each Module has a renewal date</a:t>
            </a:r>
          </a:p>
          <a:p>
            <a:pPr marL="285750" marR="0" lvl="0" indent="-285750" algn="l" defTabSz="914400" rtl="0" eaLnBrk="1" fontAlgn="auto" latinLnBrk="0" hangingPunct="1">
              <a:lnSpc>
                <a:spcPct val="100000"/>
              </a:lnSpc>
              <a:spcBef>
                <a:spcPts val="0"/>
              </a:spcBef>
              <a:spcAft>
                <a:spcPts val="0"/>
              </a:spcAft>
              <a:buClr>
                <a:srgbClr val="000000"/>
              </a:buClr>
              <a:buSzTx/>
              <a:buFont typeface="Wingdings,sans-serif" panose="020B0604020202020204" pitchFamily="34" charset="0"/>
              <a:buChar char="ü"/>
              <a:tabLst/>
              <a:defRPr/>
            </a:pPr>
            <a:r>
              <a:rPr kumimoji="0" lang="en-US" sz="2800" b="0" i="0" u="none" strike="noStrike" kern="0" cap="none" spc="0" normalizeH="0" baseline="0" noProof="0" dirty="0">
                <a:ln>
                  <a:noFill/>
                </a:ln>
                <a:solidFill>
                  <a:srgbClr val="00B0F0"/>
                </a:solidFill>
                <a:effectLst/>
                <a:uLnTx/>
                <a:uFillTx/>
                <a:latin typeface="Segoe UI Historic"/>
                <a:ea typeface="Segoe UI Historic"/>
                <a:cs typeface="Segoe UI Historic"/>
                <a:sym typeface="Arial"/>
              </a:rPr>
              <a:t>Non-Compliance restricts role-specific duties</a:t>
            </a:r>
          </a:p>
          <a:p>
            <a:pPr marL="285750" marR="0" lvl="0" indent="-285750" algn="l" defTabSz="914400" rtl="0" eaLnBrk="1" fontAlgn="auto" latinLnBrk="0" hangingPunct="1">
              <a:lnSpc>
                <a:spcPct val="100000"/>
              </a:lnSpc>
              <a:spcBef>
                <a:spcPts val="0"/>
              </a:spcBef>
              <a:spcAft>
                <a:spcPts val="0"/>
              </a:spcAft>
              <a:buClr>
                <a:srgbClr val="000000"/>
              </a:buClr>
              <a:buSzTx/>
              <a:buFont typeface="Wingdings,sans-serif" panose="020B0604020202020204" pitchFamily="34" charset="0"/>
              <a:buChar char="ü"/>
              <a:tabLst/>
              <a:defRPr/>
            </a:pPr>
            <a:endParaRPr kumimoji="0" lang="en-US" sz="2800" b="0" i="0" u="none" strike="noStrike" kern="0" cap="none" spc="0" normalizeH="0" baseline="0" noProof="0" dirty="0">
              <a:ln>
                <a:noFill/>
              </a:ln>
              <a:solidFill>
                <a:srgbClr val="00B0F0"/>
              </a:solidFill>
              <a:effectLst/>
              <a:uLnTx/>
              <a:uFillTx/>
              <a:latin typeface="Segoe UI Historic"/>
              <a:ea typeface="Segoe UI Historic"/>
              <a:cs typeface="Segoe UI Historic"/>
              <a:sym typeface="Arial"/>
            </a:endParaRPr>
          </a:p>
        </p:txBody>
      </p:sp>
      <p:pic>
        <p:nvPicPr>
          <p:cNvPr id="9" name="Content Placeholder 3" descr="A person standing in front of a group of people&#10;&#10;AI-generated content may be incorrect.">
            <a:extLst>
              <a:ext uri="{FF2B5EF4-FFF2-40B4-BE49-F238E27FC236}">
                <a16:creationId xmlns:a16="http://schemas.microsoft.com/office/drawing/2014/main" id="{D3E7A720-D320-6EA9-09C0-A6F87D8A6900}"/>
              </a:ext>
            </a:extLst>
          </p:cNvPr>
          <p:cNvPicPr>
            <a:picLocks noChangeAspect="1"/>
          </p:cNvPicPr>
          <p:nvPr/>
        </p:nvPicPr>
        <p:blipFill>
          <a:blip r:embed="rId6"/>
          <a:srcRect t="15295" r="2" b="2"/>
          <a:stretch>
            <a:fillRect/>
          </a:stretch>
        </p:blipFill>
        <p:spPr>
          <a:xfrm>
            <a:off x="7738959" y="3119120"/>
            <a:ext cx="4245949" cy="260386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139"/>
        <p:cNvGrpSpPr/>
        <p:nvPr/>
      </p:nvGrpSpPr>
      <p:grpSpPr>
        <a:xfrm>
          <a:off x="0" y="0"/>
          <a:ext cx="0" cy="0"/>
          <a:chOff x="0" y="0"/>
          <a:chExt cx="0" cy="0"/>
        </a:xfrm>
      </p:grpSpPr>
      <p:pic>
        <p:nvPicPr>
          <p:cNvPr id="140" name="Google Shape;140;p4" descr="image.png"/>
          <p:cNvPicPr preferRelativeResize="0"/>
          <p:nvPr/>
        </p:nvPicPr>
        <p:blipFill rotWithShape="1">
          <a:blip r:embed="rId3">
            <a:alphaModFix/>
          </a:blip>
          <a:srcRect/>
          <a:stretch/>
        </p:blipFill>
        <p:spPr>
          <a:xfrm>
            <a:off x="0" y="-226142"/>
            <a:ext cx="12192000" cy="6858000"/>
          </a:xfrm>
          <a:prstGeom prst="rect">
            <a:avLst/>
          </a:prstGeom>
          <a:noFill/>
          <a:ln>
            <a:noFill/>
          </a:ln>
        </p:spPr>
      </p:pic>
      <p:pic>
        <p:nvPicPr>
          <p:cNvPr id="141" name="Google Shape;141;p4" descr="image.png"/>
          <p:cNvPicPr preferRelativeResize="0"/>
          <p:nvPr/>
        </p:nvPicPr>
        <p:blipFill rotWithShape="1">
          <a:blip r:embed="rId4">
            <a:alphaModFix/>
          </a:blip>
          <a:srcRect/>
          <a:stretch/>
        </p:blipFill>
        <p:spPr>
          <a:xfrm>
            <a:off x="428625" y="2555572"/>
            <a:ext cx="3492549" cy="2036773"/>
          </a:xfrm>
          <a:prstGeom prst="rect">
            <a:avLst/>
          </a:prstGeom>
          <a:noFill/>
          <a:ln>
            <a:noFill/>
          </a:ln>
        </p:spPr>
      </p:pic>
      <p:pic>
        <p:nvPicPr>
          <p:cNvPr id="142" name="Google Shape;142;p4" descr="image.png"/>
          <p:cNvPicPr preferRelativeResize="0"/>
          <p:nvPr/>
        </p:nvPicPr>
        <p:blipFill rotWithShape="1">
          <a:blip r:embed="rId5">
            <a:alphaModFix/>
          </a:blip>
          <a:srcRect/>
          <a:stretch/>
        </p:blipFill>
        <p:spPr>
          <a:xfrm>
            <a:off x="4111600" y="2553046"/>
            <a:ext cx="3492549" cy="2034248"/>
          </a:xfrm>
          <a:prstGeom prst="rect">
            <a:avLst/>
          </a:prstGeom>
          <a:noFill/>
          <a:ln>
            <a:noFill/>
          </a:ln>
        </p:spPr>
      </p:pic>
      <p:pic>
        <p:nvPicPr>
          <p:cNvPr id="143" name="Google Shape;143;p4" descr="image.png"/>
          <p:cNvPicPr preferRelativeResize="0"/>
          <p:nvPr/>
        </p:nvPicPr>
        <p:blipFill rotWithShape="1">
          <a:blip r:embed="rId6">
            <a:alphaModFix/>
          </a:blip>
          <a:srcRect/>
          <a:stretch/>
        </p:blipFill>
        <p:spPr>
          <a:xfrm>
            <a:off x="7932223" y="2555572"/>
            <a:ext cx="3492549" cy="2034248"/>
          </a:xfrm>
          <a:prstGeom prst="rect">
            <a:avLst/>
          </a:prstGeom>
          <a:noFill/>
          <a:ln>
            <a:noFill/>
          </a:ln>
        </p:spPr>
      </p:pic>
      <p:sp>
        <p:nvSpPr>
          <p:cNvPr id="2" name="Title 1">
            <a:extLst>
              <a:ext uri="{FF2B5EF4-FFF2-40B4-BE49-F238E27FC236}">
                <a16:creationId xmlns:a16="http://schemas.microsoft.com/office/drawing/2014/main" id="{AE6A80DB-D4ED-C282-6DCD-EDCDD575FC2E}"/>
              </a:ext>
            </a:extLst>
          </p:cNvPr>
          <p:cNvSpPr txBox="1">
            <a:spLocks/>
          </p:cNvSpPr>
          <p:nvPr/>
        </p:nvSpPr>
        <p:spPr>
          <a:xfrm>
            <a:off x="1409700" y="1692643"/>
            <a:ext cx="10924426" cy="634048"/>
          </a:xfrm>
          <a:prstGeom prst="rect">
            <a:avLst/>
          </a:prstGeom>
        </p:spPr>
        <p:txBody>
          <a:bodyPr anchor="b">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0" i="0" u="none" strike="noStrike" kern="0" cap="none" spc="0" normalizeH="0" baseline="0" noProof="0" dirty="0">
                <a:ln>
                  <a:noFill/>
                </a:ln>
                <a:solidFill>
                  <a:srgbClr val="FFFFFF"/>
                </a:solidFill>
                <a:effectLst/>
                <a:uLnTx/>
                <a:uFillTx/>
                <a:latin typeface="Arial"/>
                <a:cs typeface="Arial"/>
                <a:sym typeface="Arial"/>
              </a:rPr>
              <a:t>Competency Assessment and Impact</a:t>
            </a:r>
          </a:p>
        </p:txBody>
      </p:sp>
      <p:pic>
        <p:nvPicPr>
          <p:cNvPr id="4" name="Google Shape;101;p2" descr="image.png">
            <a:extLst>
              <a:ext uri="{FF2B5EF4-FFF2-40B4-BE49-F238E27FC236}">
                <a16:creationId xmlns:a16="http://schemas.microsoft.com/office/drawing/2014/main" id="{14D85E93-E89E-D001-C073-43042AC713CD}"/>
              </a:ext>
            </a:extLst>
          </p:cNvPr>
          <p:cNvPicPr preferRelativeResize="0"/>
          <p:nvPr/>
        </p:nvPicPr>
        <p:blipFill rotWithShape="1">
          <a:blip r:embed="rId7">
            <a:alphaModFix/>
          </a:blip>
          <a:srcRect/>
          <a:stretch/>
        </p:blipFill>
        <p:spPr>
          <a:xfrm>
            <a:off x="0" y="363926"/>
            <a:ext cx="11715750" cy="1169491"/>
          </a:xfrm>
          <a:prstGeom prst="rect">
            <a:avLst/>
          </a:prstGeom>
          <a:noFill/>
          <a:ln>
            <a:noFill/>
          </a:ln>
        </p:spPr>
      </p:pic>
      <p:sp>
        <p:nvSpPr>
          <p:cNvPr id="6" name="TextBox 5">
            <a:extLst>
              <a:ext uri="{FF2B5EF4-FFF2-40B4-BE49-F238E27FC236}">
                <a16:creationId xmlns:a16="http://schemas.microsoft.com/office/drawing/2014/main" id="{613763A6-E9C2-3606-F1CC-07426EA81C6B}"/>
              </a:ext>
            </a:extLst>
          </p:cNvPr>
          <p:cNvSpPr txBox="1"/>
          <p:nvPr/>
        </p:nvSpPr>
        <p:spPr>
          <a:xfrm>
            <a:off x="550579" y="2603200"/>
            <a:ext cx="3248640"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000" b="1" i="0" u="none" strike="noStrike" kern="0" cap="none" spc="0" normalizeH="0" baseline="0" noProof="0" dirty="0">
                <a:ln>
                  <a:noFill/>
                </a:ln>
                <a:solidFill>
                  <a:srgbClr val="00B0F0"/>
                </a:solidFill>
                <a:effectLst/>
                <a:uLnTx/>
                <a:uFillTx/>
                <a:latin typeface="Arial"/>
                <a:cs typeface="Arial"/>
                <a:sym typeface="Arial"/>
              </a:rPr>
              <a:t>E-Learning provides theoretical knowledge</a:t>
            </a:r>
          </a:p>
        </p:txBody>
      </p:sp>
      <p:pic>
        <p:nvPicPr>
          <p:cNvPr id="8" name="Google Shape;143;p4" descr="image.png">
            <a:extLst>
              <a:ext uri="{FF2B5EF4-FFF2-40B4-BE49-F238E27FC236}">
                <a16:creationId xmlns:a16="http://schemas.microsoft.com/office/drawing/2014/main" id="{B6407EB6-9031-AF92-C66E-E30CECC92683}"/>
              </a:ext>
            </a:extLst>
          </p:cNvPr>
          <p:cNvPicPr preferRelativeResize="0"/>
          <p:nvPr/>
        </p:nvPicPr>
        <p:blipFill rotWithShape="1">
          <a:blip r:embed="rId6">
            <a:alphaModFix/>
          </a:blip>
          <a:srcRect/>
          <a:stretch/>
        </p:blipFill>
        <p:spPr>
          <a:xfrm>
            <a:off x="2174899" y="4708048"/>
            <a:ext cx="3492549" cy="2034248"/>
          </a:xfrm>
          <a:prstGeom prst="rect">
            <a:avLst/>
          </a:prstGeom>
          <a:noFill/>
          <a:ln>
            <a:noFill/>
          </a:ln>
        </p:spPr>
      </p:pic>
      <p:pic>
        <p:nvPicPr>
          <p:cNvPr id="10" name="Google Shape;143;p4" descr="image.png">
            <a:extLst>
              <a:ext uri="{FF2B5EF4-FFF2-40B4-BE49-F238E27FC236}">
                <a16:creationId xmlns:a16="http://schemas.microsoft.com/office/drawing/2014/main" id="{E3755D30-E223-171E-7094-2EA8A404E675}"/>
              </a:ext>
            </a:extLst>
          </p:cNvPr>
          <p:cNvPicPr preferRelativeResize="0"/>
          <p:nvPr/>
        </p:nvPicPr>
        <p:blipFill rotWithShape="1">
          <a:blip r:embed="rId6">
            <a:alphaModFix/>
          </a:blip>
          <a:srcRect/>
          <a:stretch/>
        </p:blipFill>
        <p:spPr>
          <a:xfrm>
            <a:off x="6422972" y="4705523"/>
            <a:ext cx="3492549" cy="2034248"/>
          </a:xfrm>
          <a:prstGeom prst="rect">
            <a:avLst/>
          </a:prstGeom>
          <a:noFill/>
          <a:ln>
            <a:noFill/>
          </a:ln>
        </p:spPr>
      </p:pic>
      <p:sp>
        <p:nvSpPr>
          <p:cNvPr id="12" name="TextBox 11">
            <a:extLst>
              <a:ext uri="{FF2B5EF4-FFF2-40B4-BE49-F238E27FC236}">
                <a16:creationId xmlns:a16="http://schemas.microsoft.com/office/drawing/2014/main" id="{9709660B-F56B-B021-231A-1A13BF7619EC}"/>
              </a:ext>
            </a:extLst>
          </p:cNvPr>
          <p:cNvSpPr txBox="1"/>
          <p:nvPr/>
        </p:nvSpPr>
        <p:spPr>
          <a:xfrm>
            <a:off x="7910819" y="2662229"/>
            <a:ext cx="3391998" cy="181588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1" i="0" u="none" strike="noStrike" kern="0" cap="none" spc="0" normalizeH="0" baseline="0" noProof="0" dirty="0">
                <a:ln>
                  <a:noFill/>
                </a:ln>
                <a:solidFill>
                  <a:srgbClr val="00B0F0"/>
                </a:solidFill>
                <a:effectLst/>
                <a:uLnTx/>
                <a:uFillTx/>
                <a:latin typeface="Arial"/>
                <a:cs typeface="Arial"/>
                <a:sym typeface="Arial"/>
              </a:rPr>
              <a:t>Competency assessed through supervised practice</a:t>
            </a:r>
          </a:p>
        </p:txBody>
      </p:sp>
      <p:sp>
        <p:nvSpPr>
          <p:cNvPr id="14" name="TextBox 13">
            <a:extLst>
              <a:ext uri="{FF2B5EF4-FFF2-40B4-BE49-F238E27FC236}">
                <a16:creationId xmlns:a16="http://schemas.microsoft.com/office/drawing/2014/main" id="{189A8250-4ED9-EDFE-ABCB-A5E656E45533}"/>
              </a:ext>
            </a:extLst>
          </p:cNvPr>
          <p:cNvSpPr txBox="1"/>
          <p:nvPr/>
        </p:nvSpPr>
        <p:spPr>
          <a:xfrm>
            <a:off x="6646607" y="4955439"/>
            <a:ext cx="2861187" cy="147732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000" b="1" i="0" u="none" strike="noStrike" kern="0" cap="none" spc="0" normalizeH="0" baseline="0" noProof="0" dirty="0">
                <a:ln>
                  <a:noFill/>
                </a:ln>
                <a:solidFill>
                  <a:srgbClr val="00B0F0"/>
                </a:solidFill>
                <a:effectLst/>
                <a:uLnTx/>
                <a:uFillTx/>
                <a:latin typeface="Arial"/>
                <a:cs typeface="Arial"/>
                <a:sym typeface="Arial"/>
              </a:rPr>
              <a:t>Role-specific</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000" b="1" i="0" u="none" strike="noStrike" kern="0" cap="none" spc="0" normalizeH="0" baseline="0" noProof="0" dirty="0">
                <a:ln>
                  <a:noFill/>
                </a:ln>
                <a:solidFill>
                  <a:srgbClr val="00B0F0"/>
                </a:solidFill>
                <a:effectLst/>
                <a:uLnTx/>
                <a:uFillTx/>
                <a:latin typeface="Arial"/>
                <a:cs typeface="Arial"/>
                <a:sym typeface="Arial"/>
              </a:rPr>
              <a:t>Training pathways</a:t>
            </a:r>
          </a:p>
        </p:txBody>
      </p:sp>
      <p:sp>
        <p:nvSpPr>
          <p:cNvPr id="16" name="TextBox 15">
            <a:extLst>
              <a:ext uri="{FF2B5EF4-FFF2-40B4-BE49-F238E27FC236}">
                <a16:creationId xmlns:a16="http://schemas.microsoft.com/office/drawing/2014/main" id="{9EA66B64-15C3-8C4E-1BC4-991FEB23EACD}"/>
              </a:ext>
            </a:extLst>
          </p:cNvPr>
          <p:cNvSpPr txBox="1"/>
          <p:nvPr/>
        </p:nvSpPr>
        <p:spPr>
          <a:xfrm>
            <a:off x="4440412" y="2768148"/>
            <a:ext cx="2834924" cy="147732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000" b="1" i="0" u="none" strike="noStrike" kern="0" cap="none" spc="0" normalizeH="0" baseline="0" noProof="0" dirty="0">
                <a:ln>
                  <a:noFill/>
                </a:ln>
                <a:solidFill>
                  <a:srgbClr val="00B0F0"/>
                </a:solidFill>
                <a:effectLst/>
                <a:uLnTx/>
                <a:uFillTx/>
                <a:latin typeface="Arial"/>
                <a:cs typeface="Arial"/>
                <a:sym typeface="Arial"/>
              </a:rPr>
              <a:t>Supervisions every 2-3 months</a:t>
            </a:r>
          </a:p>
        </p:txBody>
      </p:sp>
      <p:sp>
        <p:nvSpPr>
          <p:cNvPr id="18" name="TextBox 17">
            <a:extLst>
              <a:ext uri="{FF2B5EF4-FFF2-40B4-BE49-F238E27FC236}">
                <a16:creationId xmlns:a16="http://schemas.microsoft.com/office/drawing/2014/main" id="{8F576F8D-E918-CE79-DF3A-E87D28601157}"/>
              </a:ext>
            </a:extLst>
          </p:cNvPr>
          <p:cNvSpPr txBox="1"/>
          <p:nvPr/>
        </p:nvSpPr>
        <p:spPr>
          <a:xfrm>
            <a:off x="2354571" y="4800779"/>
            <a:ext cx="3133203"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000" b="1" i="0" u="none" strike="noStrike" kern="0" cap="none" spc="0" normalizeH="0" baseline="0" noProof="0" dirty="0">
                <a:ln>
                  <a:noFill/>
                </a:ln>
                <a:solidFill>
                  <a:srgbClr val="00B0F0"/>
                </a:solidFill>
                <a:effectLst/>
                <a:uLnTx/>
                <a:uFillTx/>
                <a:latin typeface="Arial"/>
                <a:cs typeface="Arial"/>
                <a:sym typeface="Arial"/>
              </a:rPr>
              <a:t>Outcomes: Resident Safety and Staff Confidence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161"/>
        <p:cNvGrpSpPr/>
        <p:nvPr/>
      </p:nvGrpSpPr>
      <p:grpSpPr>
        <a:xfrm>
          <a:off x="0" y="0"/>
          <a:ext cx="0" cy="0"/>
          <a:chOff x="0" y="0"/>
          <a:chExt cx="0" cy="0"/>
        </a:xfrm>
      </p:grpSpPr>
      <p:pic>
        <p:nvPicPr>
          <p:cNvPr id="162" name="Google Shape;162;p5" descr="image.png"/>
          <p:cNvPicPr preferRelativeResize="0"/>
          <p:nvPr/>
        </p:nvPicPr>
        <p:blipFill rotWithShape="1">
          <a:blip r:embed="rId3">
            <a:alphaModFix/>
          </a:blip>
          <a:srcRect/>
          <a:stretch/>
        </p:blipFill>
        <p:spPr>
          <a:xfrm>
            <a:off x="0" y="-87809"/>
            <a:ext cx="12192000" cy="6858000"/>
          </a:xfrm>
          <a:prstGeom prst="rect">
            <a:avLst/>
          </a:prstGeom>
          <a:noFill/>
          <a:ln>
            <a:noFill/>
          </a:ln>
        </p:spPr>
      </p:pic>
      <p:pic>
        <p:nvPicPr>
          <p:cNvPr id="163" name="Google Shape;163;p5" descr="image.png"/>
          <p:cNvPicPr preferRelativeResize="0"/>
          <p:nvPr/>
        </p:nvPicPr>
        <p:blipFill rotWithShape="1">
          <a:blip r:embed="rId4">
            <a:alphaModFix/>
          </a:blip>
          <a:srcRect/>
          <a:stretch/>
        </p:blipFill>
        <p:spPr>
          <a:xfrm>
            <a:off x="392340" y="2011460"/>
            <a:ext cx="11317513" cy="4641680"/>
          </a:xfrm>
          <a:prstGeom prst="rect">
            <a:avLst/>
          </a:prstGeom>
          <a:noFill/>
          <a:ln>
            <a:noFill/>
          </a:ln>
        </p:spPr>
      </p:pic>
      <p:pic>
        <p:nvPicPr>
          <p:cNvPr id="165" name="Google Shape;165;p5" descr="image.png"/>
          <p:cNvPicPr preferRelativeResize="0"/>
          <p:nvPr/>
        </p:nvPicPr>
        <p:blipFill rotWithShape="1">
          <a:blip r:embed="rId5">
            <a:alphaModFix/>
          </a:blip>
          <a:srcRect/>
          <a:stretch/>
        </p:blipFill>
        <p:spPr>
          <a:xfrm>
            <a:off x="-171450" y="1003845"/>
            <a:ext cx="600075" cy="476250"/>
          </a:xfrm>
          <a:prstGeom prst="rect">
            <a:avLst/>
          </a:prstGeom>
          <a:noFill/>
          <a:ln>
            <a:noFill/>
          </a:ln>
        </p:spPr>
      </p:pic>
      <p:sp>
        <p:nvSpPr>
          <p:cNvPr id="172" name="Google Shape;172;p5"/>
          <p:cNvSpPr txBox="1"/>
          <p:nvPr/>
        </p:nvSpPr>
        <p:spPr>
          <a:xfrm>
            <a:off x="428625" y="1392788"/>
            <a:ext cx="11620500" cy="647700"/>
          </a:xfrm>
          <a:prstGeom prst="rect">
            <a:avLst/>
          </a:prstGeom>
          <a:noFill/>
          <a:ln>
            <a:noFill/>
          </a:ln>
        </p:spPr>
        <p:txBody>
          <a:bodyPr spcFirstLastPara="1" wrap="square" lIns="0" tIns="0" rIns="0" bIns="0" anchor="t" anchorCtr="0">
            <a:spAutoFit/>
          </a:bodyPr>
          <a:lstStyle/>
          <a:p>
            <a:pPr marL="0" marR="0" lvl="0" indent="0" algn="l" defTabSz="914400" rtl="0" eaLnBrk="1" fontAlgn="auto" latinLnBrk="0" hangingPunct="1">
              <a:lnSpc>
                <a:spcPct val="100000"/>
              </a:lnSpc>
              <a:spcBef>
                <a:spcPts val="0"/>
              </a:spcBef>
              <a:spcAft>
                <a:spcPts val="0"/>
              </a:spcAft>
              <a:buClr>
                <a:srgbClr val="000000"/>
              </a:buClr>
              <a:buSzPts val="3375"/>
              <a:buFont typeface="Arial"/>
              <a:buNone/>
              <a:tabLst/>
              <a:defRPr/>
            </a:pPr>
            <a:r>
              <a:rPr kumimoji="0" lang="en-US" sz="3375" b="0" i="0" u="none" strike="noStrike" kern="0" cap="none" spc="0" normalizeH="0" baseline="0" noProof="0" dirty="0">
                <a:ln>
                  <a:noFill/>
                </a:ln>
                <a:solidFill>
                  <a:srgbClr val="FFFFFF"/>
                </a:solidFill>
                <a:effectLst/>
                <a:uLnTx/>
                <a:uFillTx/>
                <a:latin typeface="Poppins ExtraBold"/>
                <a:ea typeface="Poppins ExtraBold"/>
                <a:cs typeface="Poppins ExtraBold"/>
                <a:sym typeface="Poppins ExtraBold"/>
              </a:rPr>
              <a:t>REFERENCES</a:t>
            </a:r>
            <a:endParaRPr kumimoji="0" sz="1400" b="0" i="0" u="none" strike="noStrike" kern="0" cap="none" spc="0" normalizeH="0" baseline="0" noProof="0" dirty="0">
              <a:ln>
                <a:noFill/>
              </a:ln>
              <a:solidFill>
                <a:srgbClr val="000000"/>
              </a:solidFill>
              <a:effectLst/>
              <a:uLnTx/>
              <a:uFillTx/>
              <a:latin typeface="Arial"/>
              <a:ea typeface="Arial"/>
              <a:cs typeface="Arial"/>
              <a:sym typeface="Arial"/>
            </a:endParaRPr>
          </a:p>
        </p:txBody>
      </p:sp>
      <p:pic>
        <p:nvPicPr>
          <p:cNvPr id="3" name="Google Shape;101;p2" descr="image.png">
            <a:extLst>
              <a:ext uri="{FF2B5EF4-FFF2-40B4-BE49-F238E27FC236}">
                <a16:creationId xmlns:a16="http://schemas.microsoft.com/office/drawing/2014/main" id="{91B8D12C-8D65-4825-4E49-6AA950F5AA52}"/>
              </a:ext>
            </a:extLst>
          </p:cNvPr>
          <p:cNvPicPr preferRelativeResize="0"/>
          <p:nvPr/>
        </p:nvPicPr>
        <p:blipFill rotWithShape="1">
          <a:blip r:embed="rId6">
            <a:alphaModFix/>
          </a:blip>
          <a:srcRect/>
          <a:stretch/>
        </p:blipFill>
        <p:spPr>
          <a:xfrm>
            <a:off x="0" y="73640"/>
            <a:ext cx="11715750" cy="1169491"/>
          </a:xfrm>
          <a:prstGeom prst="rect">
            <a:avLst/>
          </a:prstGeom>
          <a:noFill/>
          <a:ln>
            <a:noFill/>
          </a:ln>
        </p:spPr>
      </p:pic>
      <p:pic>
        <p:nvPicPr>
          <p:cNvPr id="2" name="Picture 1" descr="A screenshot of a computer screen&#10;&#10;AI-generated content may be incorrect.">
            <a:extLst>
              <a:ext uri="{FF2B5EF4-FFF2-40B4-BE49-F238E27FC236}">
                <a16:creationId xmlns:a16="http://schemas.microsoft.com/office/drawing/2014/main" id="{7E6B6D3C-FDD8-D711-27F4-2DB687C70C85}"/>
              </a:ext>
            </a:extLst>
          </p:cNvPr>
          <p:cNvPicPr>
            <a:picLocks noChangeAspect="1"/>
          </p:cNvPicPr>
          <p:nvPr/>
        </p:nvPicPr>
        <p:blipFill>
          <a:blip r:embed="rId7"/>
          <a:stretch>
            <a:fillRect/>
          </a:stretch>
        </p:blipFill>
        <p:spPr>
          <a:xfrm>
            <a:off x="428172" y="2041472"/>
            <a:ext cx="11088915" cy="508282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C8DD0"/>
        </a:solidFill>
        <a:effectLst/>
      </p:bgPr>
    </p:bg>
    <p:spTree>
      <p:nvGrpSpPr>
        <p:cNvPr id="1" name="Shape 176"/>
        <p:cNvGrpSpPr/>
        <p:nvPr/>
      </p:nvGrpSpPr>
      <p:grpSpPr>
        <a:xfrm>
          <a:off x="0" y="0"/>
          <a:ext cx="0" cy="0"/>
          <a:chOff x="0" y="0"/>
          <a:chExt cx="0" cy="0"/>
        </a:xfrm>
      </p:grpSpPr>
      <p:pic>
        <p:nvPicPr>
          <p:cNvPr id="177" name="Google Shape;177;p6" descr="image.png"/>
          <p:cNvPicPr preferRelativeResize="0"/>
          <p:nvPr/>
        </p:nvPicPr>
        <p:blipFill rotWithShape="1">
          <a:blip r:embed="rId3">
            <a:alphaModFix/>
          </a:blip>
          <a:srcRect/>
          <a:stretch/>
        </p:blipFill>
        <p:spPr>
          <a:xfrm>
            <a:off x="0" y="-226142"/>
            <a:ext cx="12192000" cy="6858000"/>
          </a:xfrm>
          <a:prstGeom prst="rect">
            <a:avLst/>
          </a:prstGeom>
          <a:noFill/>
          <a:ln>
            <a:noFill/>
          </a:ln>
        </p:spPr>
      </p:pic>
      <p:pic>
        <p:nvPicPr>
          <p:cNvPr id="3" name="Google Shape;101;p2" descr="image.png">
            <a:extLst>
              <a:ext uri="{FF2B5EF4-FFF2-40B4-BE49-F238E27FC236}">
                <a16:creationId xmlns:a16="http://schemas.microsoft.com/office/drawing/2014/main" id="{85D91643-87BE-CA42-E27B-29661D77A1D5}"/>
              </a:ext>
            </a:extLst>
          </p:cNvPr>
          <p:cNvPicPr preferRelativeResize="0"/>
          <p:nvPr/>
        </p:nvPicPr>
        <p:blipFill rotWithShape="1">
          <a:blip r:embed="rId4">
            <a:alphaModFix/>
          </a:blip>
          <a:srcRect/>
          <a:stretch/>
        </p:blipFill>
        <p:spPr>
          <a:xfrm>
            <a:off x="0" y="155526"/>
            <a:ext cx="11715750" cy="1169491"/>
          </a:xfrm>
          <a:prstGeom prst="rect">
            <a:avLst/>
          </a:prstGeom>
          <a:noFill/>
          <a:ln>
            <a:noFill/>
          </a:ln>
        </p:spPr>
      </p:pic>
      <p:sp>
        <p:nvSpPr>
          <p:cNvPr id="7" name="Title 1">
            <a:extLst>
              <a:ext uri="{FF2B5EF4-FFF2-40B4-BE49-F238E27FC236}">
                <a16:creationId xmlns:a16="http://schemas.microsoft.com/office/drawing/2014/main" id="{84E222A9-E58D-7F65-1E48-65404359AB5D}"/>
              </a:ext>
            </a:extLst>
          </p:cNvPr>
          <p:cNvSpPr txBox="1">
            <a:spLocks/>
          </p:cNvSpPr>
          <p:nvPr/>
        </p:nvSpPr>
        <p:spPr>
          <a:xfrm>
            <a:off x="190500" y="1545160"/>
            <a:ext cx="10924426" cy="634048"/>
          </a:xfrm>
          <a:prstGeom prst="rect">
            <a:avLst/>
          </a:prstGeom>
        </p:spPr>
        <p:txBody>
          <a:bodyPr anchor="b">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4000" b="0" i="0" u="none" strike="noStrike" kern="0" cap="none" spc="0" normalizeH="0" baseline="0" noProof="0" dirty="0">
                <a:ln>
                  <a:noFill/>
                </a:ln>
                <a:solidFill>
                  <a:srgbClr val="FFFFFF"/>
                </a:solidFill>
                <a:effectLst/>
                <a:uLnTx/>
                <a:uFillTx/>
                <a:latin typeface="Arial"/>
                <a:cs typeface="Arial"/>
                <a:sym typeface="Arial"/>
              </a:rPr>
              <a:t>Conclusion</a:t>
            </a:r>
          </a:p>
        </p:txBody>
      </p:sp>
      <p:sp>
        <p:nvSpPr>
          <p:cNvPr id="8" name="TextBox 7">
            <a:extLst>
              <a:ext uri="{FF2B5EF4-FFF2-40B4-BE49-F238E27FC236}">
                <a16:creationId xmlns:a16="http://schemas.microsoft.com/office/drawing/2014/main" id="{BA54C9E9-9FD8-1E33-E512-B289F591D2B1}"/>
              </a:ext>
            </a:extLst>
          </p:cNvPr>
          <p:cNvSpPr txBox="1"/>
          <p:nvPr/>
        </p:nvSpPr>
        <p:spPr>
          <a:xfrm>
            <a:off x="1858297" y="2399351"/>
            <a:ext cx="8200103" cy="181588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800" b="0" i="0" u="none" strike="noStrike" kern="0" cap="none" spc="0" normalizeH="0" baseline="0" noProof="0" dirty="0">
                <a:ln>
                  <a:noFill/>
                </a:ln>
                <a:solidFill>
                  <a:srgbClr val="FFFFFF"/>
                </a:solidFill>
                <a:effectLst/>
                <a:uLnTx/>
                <a:uFillTx/>
                <a:latin typeface="Poppins" panose="00000500000000000000" pitchFamily="2" charset="0"/>
                <a:cs typeface="Poppins" panose="00000500000000000000" pitchFamily="2" charset="0"/>
                <a:sym typeface="Arial"/>
              </a:rPr>
              <a:t>PowerPoint support effective training by providing clear structure, visual aids, and a permanent record that demonstrates staff competency and compliance regulations.</a:t>
            </a:r>
          </a:p>
        </p:txBody>
      </p:sp>
      <p:pic>
        <p:nvPicPr>
          <p:cNvPr id="12" name="Picture 11">
            <a:extLst>
              <a:ext uri="{FF2B5EF4-FFF2-40B4-BE49-F238E27FC236}">
                <a16:creationId xmlns:a16="http://schemas.microsoft.com/office/drawing/2014/main" id="{FEA3C2D8-1941-4407-2149-ADBACDB3693B}"/>
              </a:ext>
            </a:extLst>
          </p:cNvPr>
          <p:cNvPicPr>
            <a:picLocks noChangeAspect="1"/>
          </p:cNvPicPr>
          <p:nvPr/>
        </p:nvPicPr>
        <p:blipFill>
          <a:blip r:embed="rId5"/>
          <a:stretch>
            <a:fillRect/>
          </a:stretch>
        </p:blipFill>
        <p:spPr>
          <a:xfrm>
            <a:off x="7143503" y="4215233"/>
            <a:ext cx="3076821" cy="2309392"/>
          </a:xfrm>
          <a:prstGeom prst="ellipse">
            <a:avLst/>
          </a:prstGeom>
          <a:ln>
            <a:noFill/>
          </a:ln>
          <a:effectLst>
            <a:softEdge rad="112500"/>
          </a:effectLst>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1857</Words>
  <Application>Microsoft Office PowerPoint</Application>
  <PresentationFormat>Widescreen</PresentationFormat>
  <Paragraphs>107</Paragraphs>
  <Slides>21</Slides>
  <Notes>21</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21</vt:i4>
      </vt:variant>
    </vt:vector>
  </HeadingPairs>
  <TitlesOfParts>
    <vt:vector size="35" baseType="lpstr">
      <vt:lpstr>Arial</vt:lpstr>
      <vt:lpstr>Wingdings</vt:lpstr>
      <vt:lpstr>Segoe UI Historic</vt:lpstr>
      <vt:lpstr>Poppins</vt:lpstr>
      <vt:lpstr>Aptos Light</vt:lpstr>
      <vt:lpstr>Avenir Next LT Pro</vt:lpstr>
      <vt:lpstr>Roboto Light</vt:lpstr>
      <vt:lpstr>Roboto</vt:lpstr>
      <vt:lpstr>Poppins ExtraBold</vt:lpstr>
      <vt:lpstr>Calibri</vt:lpstr>
      <vt:lpstr>Roboto Medium</vt:lpstr>
      <vt:lpstr>Wingdings,sans-serif</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Kolawole Anthony</dc:creator>
  <cp:lastModifiedBy>Kolawole Anthony</cp:lastModifiedBy>
  <cp:revision>5</cp:revision>
  <dcterms:modified xsi:type="dcterms:W3CDTF">2026-07-12T20:22:14Z</dcterms:modified>
</cp:coreProperties>
</file>